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48" r:id="rId1"/>
  </p:sldMasterIdLst>
  <p:notesMasterIdLst>
    <p:notesMasterId r:id="rId35"/>
  </p:notesMasterIdLst>
  <p:sldIdLst>
    <p:sldId id="319" r:id="rId2"/>
    <p:sldId id="280" r:id="rId3"/>
    <p:sldId id="278" r:id="rId4"/>
    <p:sldId id="292" r:id="rId5"/>
    <p:sldId id="335" r:id="rId6"/>
    <p:sldId id="297" r:id="rId7"/>
    <p:sldId id="328" r:id="rId8"/>
    <p:sldId id="327" r:id="rId9"/>
    <p:sldId id="304" r:id="rId10"/>
    <p:sldId id="291" r:id="rId11"/>
    <p:sldId id="288" r:id="rId12"/>
    <p:sldId id="329" r:id="rId13"/>
    <p:sldId id="330" r:id="rId14"/>
    <p:sldId id="331" r:id="rId15"/>
    <p:sldId id="332" r:id="rId16"/>
    <p:sldId id="336" r:id="rId17"/>
    <p:sldId id="351" r:id="rId18"/>
    <p:sldId id="333" r:id="rId19"/>
    <p:sldId id="334" r:id="rId20"/>
    <p:sldId id="337" r:id="rId21"/>
    <p:sldId id="338" r:id="rId22"/>
    <p:sldId id="339" r:id="rId23"/>
    <p:sldId id="340" r:id="rId24"/>
    <p:sldId id="341" r:id="rId25"/>
    <p:sldId id="342" r:id="rId26"/>
    <p:sldId id="343" r:id="rId27"/>
    <p:sldId id="344" r:id="rId28"/>
    <p:sldId id="346" r:id="rId29"/>
    <p:sldId id="345" r:id="rId30"/>
    <p:sldId id="347" r:id="rId31"/>
    <p:sldId id="349" r:id="rId32"/>
    <p:sldId id="350" r:id="rId33"/>
    <p:sldId id="268" r:id="rId3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D2F"/>
    <a:srgbClr val="F6D86A"/>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82807" autoAdjust="0"/>
  </p:normalViewPr>
  <p:slideViewPr>
    <p:cSldViewPr>
      <p:cViewPr varScale="1">
        <p:scale>
          <a:sx n="71" d="100"/>
          <a:sy n="71" d="100"/>
        </p:scale>
        <p:origin x="2918" y="8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2019-04-09</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3581468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10"/>
          </p:nvPr>
        </p:nvSpPr>
        <p:spPr/>
        <p:txBody>
          <a:bodyPr/>
          <a:lstStyle/>
          <a:p>
            <a:fld id="{161A53A7-64CD-4D0E-AAE8-1AC9C79D7085}" type="slidenum">
              <a:rPr lang="sv-SE" smtClean="0"/>
              <a:t>10</a:t>
            </a:fld>
            <a:endParaRPr lang="sv-SE" dirty="0"/>
          </a:p>
        </p:txBody>
      </p:sp>
    </p:spTree>
    <p:extLst>
      <p:ext uri="{BB962C8B-B14F-4D97-AF65-F5344CB8AC3E}">
        <p14:creationId xmlns:p14="http://schemas.microsoft.com/office/powerpoint/2010/main" val="3819591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To be cleared on the spot, HWFAT to continue after rectification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On-going rectification during HWFAT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HWFAT to be repeated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Modifications to be made after HWFAT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Remaining work to be rectified</a:t>
            </a:r>
          </a:p>
          <a:p>
            <a:endParaRPr lang="en-GB" b="0" noProof="0" dirty="0"/>
          </a:p>
        </p:txBody>
      </p:sp>
      <p:sp>
        <p:nvSpPr>
          <p:cNvPr id="4" name="Slide Number Placeholder 3"/>
          <p:cNvSpPr>
            <a:spLocks noGrp="1"/>
          </p:cNvSpPr>
          <p:nvPr>
            <p:ph type="sldNum" sz="quarter" idx="10"/>
          </p:nvPr>
        </p:nvSpPr>
        <p:spPr/>
        <p:txBody>
          <a:bodyPr/>
          <a:lstStyle/>
          <a:p>
            <a:fld id="{161A53A7-64CD-4D0E-AAE8-1AC9C79D7085}" type="slidenum">
              <a:rPr lang="sv-SE" smtClean="0"/>
              <a:t>11</a:t>
            </a:fld>
            <a:endParaRPr lang="sv-SE" dirty="0"/>
          </a:p>
        </p:txBody>
      </p:sp>
    </p:spTree>
    <p:extLst>
      <p:ext uri="{BB962C8B-B14F-4D97-AF65-F5344CB8AC3E}">
        <p14:creationId xmlns:p14="http://schemas.microsoft.com/office/powerpoint/2010/main" val="3200349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12</a:t>
            </a:fld>
            <a:endParaRPr lang="sv-SE" dirty="0"/>
          </a:p>
        </p:txBody>
      </p:sp>
    </p:spTree>
    <p:extLst>
      <p:ext uri="{BB962C8B-B14F-4D97-AF65-F5344CB8AC3E}">
        <p14:creationId xmlns:p14="http://schemas.microsoft.com/office/powerpoint/2010/main" val="2022272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13</a:t>
            </a:fld>
            <a:endParaRPr lang="sv-SE" dirty="0"/>
          </a:p>
        </p:txBody>
      </p:sp>
    </p:spTree>
    <p:extLst>
      <p:ext uri="{BB962C8B-B14F-4D97-AF65-F5344CB8AC3E}">
        <p14:creationId xmlns:p14="http://schemas.microsoft.com/office/powerpoint/2010/main" val="2257476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14</a:t>
            </a:fld>
            <a:endParaRPr lang="sv-SE" dirty="0"/>
          </a:p>
        </p:txBody>
      </p:sp>
    </p:spTree>
    <p:extLst>
      <p:ext uri="{BB962C8B-B14F-4D97-AF65-F5344CB8AC3E}">
        <p14:creationId xmlns:p14="http://schemas.microsoft.com/office/powerpoint/2010/main" val="292666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15</a:t>
            </a:fld>
            <a:endParaRPr lang="sv-SE" dirty="0"/>
          </a:p>
        </p:txBody>
      </p:sp>
    </p:spTree>
    <p:extLst>
      <p:ext uri="{BB962C8B-B14F-4D97-AF65-F5344CB8AC3E}">
        <p14:creationId xmlns:p14="http://schemas.microsoft.com/office/powerpoint/2010/main" val="2268535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16</a:t>
            </a:fld>
            <a:endParaRPr lang="sv-SE" dirty="0"/>
          </a:p>
        </p:txBody>
      </p:sp>
    </p:spTree>
    <p:extLst>
      <p:ext uri="{BB962C8B-B14F-4D97-AF65-F5344CB8AC3E}">
        <p14:creationId xmlns:p14="http://schemas.microsoft.com/office/powerpoint/2010/main" val="1647478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17</a:t>
            </a:fld>
            <a:endParaRPr lang="sv-SE" dirty="0"/>
          </a:p>
        </p:txBody>
      </p:sp>
    </p:spTree>
    <p:extLst>
      <p:ext uri="{BB962C8B-B14F-4D97-AF65-F5344CB8AC3E}">
        <p14:creationId xmlns:p14="http://schemas.microsoft.com/office/powerpoint/2010/main" val="1445356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18</a:t>
            </a:fld>
            <a:endParaRPr lang="sv-SE" dirty="0"/>
          </a:p>
        </p:txBody>
      </p:sp>
    </p:spTree>
    <p:extLst>
      <p:ext uri="{BB962C8B-B14F-4D97-AF65-F5344CB8AC3E}">
        <p14:creationId xmlns:p14="http://schemas.microsoft.com/office/powerpoint/2010/main" val="26582632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19</a:t>
            </a:fld>
            <a:endParaRPr lang="sv-SE" dirty="0"/>
          </a:p>
        </p:txBody>
      </p:sp>
    </p:spTree>
    <p:extLst>
      <p:ext uri="{BB962C8B-B14F-4D97-AF65-F5344CB8AC3E}">
        <p14:creationId xmlns:p14="http://schemas.microsoft.com/office/powerpoint/2010/main" val="3579779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a:t>
            </a:fld>
            <a:endParaRPr lang="sv-SE" dirty="0"/>
          </a:p>
        </p:txBody>
      </p:sp>
    </p:spTree>
    <p:extLst>
      <p:ext uri="{BB962C8B-B14F-4D97-AF65-F5344CB8AC3E}">
        <p14:creationId xmlns:p14="http://schemas.microsoft.com/office/powerpoint/2010/main" val="1492280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20</a:t>
            </a:fld>
            <a:endParaRPr lang="sv-SE" dirty="0"/>
          </a:p>
        </p:txBody>
      </p:sp>
    </p:spTree>
    <p:extLst>
      <p:ext uri="{BB962C8B-B14F-4D97-AF65-F5344CB8AC3E}">
        <p14:creationId xmlns:p14="http://schemas.microsoft.com/office/powerpoint/2010/main" val="1992734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SAE are the equipment in TS2 that TS2 PSS interlocks in order to mitigate risks associated with them (Low-Level RF (LLRF) and the modulator).</a:t>
            </a:r>
          </a:p>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21</a:t>
            </a:fld>
            <a:endParaRPr lang="sv-SE" dirty="0"/>
          </a:p>
        </p:txBody>
      </p:sp>
    </p:spTree>
    <p:extLst>
      <p:ext uri="{BB962C8B-B14F-4D97-AF65-F5344CB8AC3E}">
        <p14:creationId xmlns:p14="http://schemas.microsoft.com/office/powerpoint/2010/main" val="20751569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22</a:t>
            </a:fld>
            <a:endParaRPr lang="sv-SE" dirty="0"/>
          </a:p>
        </p:txBody>
      </p:sp>
    </p:spTree>
    <p:extLst>
      <p:ext uri="{BB962C8B-B14F-4D97-AF65-F5344CB8AC3E}">
        <p14:creationId xmlns:p14="http://schemas.microsoft.com/office/powerpoint/2010/main" val="39118303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23</a:t>
            </a:fld>
            <a:endParaRPr lang="sv-SE" dirty="0"/>
          </a:p>
        </p:txBody>
      </p:sp>
    </p:spTree>
    <p:extLst>
      <p:ext uri="{BB962C8B-B14F-4D97-AF65-F5344CB8AC3E}">
        <p14:creationId xmlns:p14="http://schemas.microsoft.com/office/powerpoint/2010/main" val="11577390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24</a:t>
            </a:fld>
            <a:endParaRPr lang="sv-SE" dirty="0"/>
          </a:p>
        </p:txBody>
      </p:sp>
    </p:spTree>
    <p:extLst>
      <p:ext uri="{BB962C8B-B14F-4D97-AF65-F5344CB8AC3E}">
        <p14:creationId xmlns:p14="http://schemas.microsoft.com/office/powerpoint/2010/main" val="468795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25</a:t>
            </a:fld>
            <a:endParaRPr lang="sv-SE" dirty="0"/>
          </a:p>
        </p:txBody>
      </p:sp>
    </p:spTree>
    <p:extLst>
      <p:ext uri="{BB962C8B-B14F-4D97-AF65-F5344CB8AC3E}">
        <p14:creationId xmlns:p14="http://schemas.microsoft.com/office/powerpoint/2010/main" val="5560691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26</a:t>
            </a:fld>
            <a:endParaRPr lang="sv-SE" dirty="0"/>
          </a:p>
        </p:txBody>
      </p:sp>
    </p:spTree>
    <p:extLst>
      <p:ext uri="{BB962C8B-B14F-4D97-AF65-F5344CB8AC3E}">
        <p14:creationId xmlns:p14="http://schemas.microsoft.com/office/powerpoint/2010/main" val="5783053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27</a:t>
            </a:fld>
            <a:endParaRPr lang="sv-SE" dirty="0"/>
          </a:p>
        </p:txBody>
      </p:sp>
    </p:spTree>
    <p:extLst>
      <p:ext uri="{BB962C8B-B14F-4D97-AF65-F5344CB8AC3E}">
        <p14:creationId xmlns:p14="http://schemas.microsoft.com/office/powerpoint/2010/main" val="38013891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28</a:t>
            </a:fld>
            <a:endParaRPr lang="sv-SE" dirty="0"/>
          </a:p>
        </p:txBody>
      </p:sp>
    </p:spTree>
    <p:extLst>
      <p:ext uri="{BB962C8B-B14F-4D97-AF65-F5344CB8AC3E}">
        <p14:creationId xmlns:p14="http://schemas.microsoft.com/office/powerpoint/2010/main" val="6950734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29</a:t>
            </a:fld>
            <a:endParaRPr lang="sv-SE" dirty="0"/>
          </a:p>
        </p:txBody>
      </p:sp>
    </p:spTree>
    <p:extLst>
      <p:ext uri="{BB962C8B-B14F-4D97-AF65-F5344CB8AC3E}">
        <p14:creationId xmlns:p14="http://schemas.microsoft.com/office/powerpoint/2010/main" val="1109921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37575381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30</a:t>
            </a:fld>
            <a:endParaRPr lang="sv-SE" dirty="0"/>
          </a:p>
        </p:txBody>
      </p:sp>
    </p:spTree>
    <p:extLst>
      <p:ext uri="{BB962C8B-B14F-4D97-AF65-F5344CB8AC3E}">
        <p14:creationId xmlns:p14="http://schemas.microsoft.com/office/powerpoint/2010/main" val="22067443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31</a:t>
            </a:fld>
            <a:endParaRPr lang="sv-SE" dirty="0"/>
          </a:p>
        </p:txBody>
      </p:sp>
    </p:spTree>
    <p:extLst>
      <p:ext uri="{BB962C8B-B14F-4D97-AF65-F5344CB8AC3E}">
        <p14:creationId xmlns:p14="http://schemas.microsoft.com/office/powerpoint/2010/main" val="16588260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32</a:t>
            </a:fld>
            <a:endParaRPr lang="sv-SE" dirty="0"/>
          </a:p>
        </p:txBody>
      </p:sp>
    </p:spTree>
    <p:extLst>
      <p:ext uri="{BB962C8B-B14F-4D97-AF65-F5344CB8AC3E}">
        <p14:creationId xmlns:p14="http://schemas.microsoft.com/office/powerpoint/2010/main" val="1641852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2835324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2482375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353096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2231667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8</a:t>
            </a:fld>
            <a:endParaRPr lang="sv-SE" dirty="0"/>
          </a:p>
        </p:txBody>
      </p:sp>
    </p:spTree>
    <p:extLst>
      <p:ext uri="{BB962C8B-B14F-4D97-AF65-F5344CB8AC3E}">
        <p14:creationId xmlns:p14="http://schemas.microsoft.com/office/powerpoint/2010/main" val="2119155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61A53A7-64CD-4D0E-AAE8-1AC9C79D7085}" type="slidenum">
              <a:rPr lang="sv-SE" smtClean="0"/>
              <a:t>9</a:t>
            </a:fld>
            <a:endParaRPr lang="sv-SE" dirty="0"/>
          </a:p>
        </p:txBody>
      </p:sp>
    </p:spTree>
    <p:extLst>
      <p:ext uri="{BB962C8B-B14F-4D97-AF65-F5344CB8AC3E}">
        <p14:creationId xmlns:p14="http://schemas.microsoft.com/office/powerpoint/2010/main" val="5490068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2019-04-09</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6EB99CB0-346B-43FA-9EE6-F90C3F3BC0BA}" type="datetime1">
              <a:rPr lang="sv-SE" smtClean="0"/>
              <a:t>2019-04-09</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42E66B7F-8271-49DA-A25A-F4BB9F476347}" type="datetime1">
              <a:rPr lang="sv-SE" smtClean="0"/>
              <a:t>2019-04-09</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2019-04-09</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2019-04-09</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8880"/>
            <a:ext cx="7772400" cy="1251570"/>
          </a:xfrm>
        </p:spPr>
        <p:txBody>
          <a:bodyPr>
            <a:noAutofit/>
          </a:bodyPr>
          <a:lstStyle/>
          <a:p>
            <a:pPr algn="ctr"/>
            <a:r>
              <a:rPr lang="en-GB" dirty="0"/>
              <a:t>PSS verification and validation</a:t>
            </a:r>
            <a:endParaRPr lang="en-GB" noProof="0" dirty="0"/>
          </a:p>
        </p:txBody>
      </p:sp>
      <p:sp>
        <p:nvSpPr>
          <p:cNvPr id="3" name="Subtitle 2"/>
          <p:cNvSpPr>
            <a:spLocks noGrp="1"/>
          </p:cNvSpPr>
          <p:nvPr>
            <p:ph type="subTitle" idx="1"/>
          </p:nvPr>
        </p:nvSpPr>
        <p:spPr>
          <a:xfrm>
            <a:off x="1259632" y="4365104"/>
            <a:ext cx="6400800" cy="625624"/>
          </a:xfrm>
        </p:spPr>
        <p:txBody>
          <a:bodyPr>
            <a:noAutofit/>
          </a:bodyPr>
          <a:lstStyle/>
          <a:p>
            <a:r>
              <a:rPr lang="en-US" sz="1800" dirty="0">
                <a:solidFill>
                  <a:schemeClr val="bg1"/>
                </a:solidFill>
              </a:rPr>
              <a:t>Paulina Skog</a:t>
            </a:r>
            <a:br>
              <a:rPr lang="en-US" sz="1800" dirty="0">
                <a:solidFill>
                  <a:schemeClr val="bg1"/>
                </a:solidFill>
              </a:rPr>
            </a:br>
            <a:r>
              <a:rPr lang="en-US" sz="1800" dirty="0">
                <a:solidFill>
                  <a:schemeClr val="bg1"/>
                </a:solidFill>
              </a:rPr>
              <a:t>On behalf of Protection Systems Group</a:t>
            </a:r>
            <a:endParaRPr lang="en-GB" sz="1400" dirty="0">
              <a:solidFill>
                <a:schemeClr val="bg1"/>
              </a:solidFill>
            </a:endParaRPr>
          </a:p>
        </p:txBody>
      </p:sp>
      <p:sp>
        <p:nvSpPr>
          <p:cNvPr id="4" name="Rectangle 3"/>
          <p:cNvSpPr/>
          <p:nvPr/>
        </p:nvSpPr>
        <p:spPr>
          <a:xfrm>
            <a:off x="2272916" y="5949280"/>
            <a:ext cx="4374232" cy="523210"/>
          </a:xfrm>
          <a:prstGeom prst="rect">
            <a:avLst/>
          </a:prstGeom>
        </p:spPr>
        <p:txBody>
          <a:bodyPr wrap="square" lIns="91429" tIns="45715" rIns="91429" bIns="45715">
            <a:spAutoFit/>
          </a:bodyPr>
          <a:lstStyle/>
          <a:p>
            <a:pPr algn="ctr"/>
            <a:r>
              <a:rPr lang="sv-SE" sz="1400" dirty="0">
                <a:solidFill>
                  <a:srgbClr val="FFFFFF"/>
                </a:solidFill>
              </a:rPr>
              <a:t>ESS/ICS/PS</a:t>
            </a:r>
          </a:p>
          <a:p>
            <a:pPr algn="ctr"/>
            <a:r>
              <a:rPr lang="sv-SE" sz="1400" dirty="0">
                <a:solidFill>
                  <a:srgbClr val="FFFFFF"/>
                </a:solidFill>
              </a:rPr>
              <a:t>2019-04-09</a:t>
            </a:r>
            <a:endParaRPr lang="en-GB" sz="1400" dirty="0">
              <a:solidFill>
                <a:srgbClr val="FFFFFF"/>
              </a:solidFill>
            </a:endParaRPr>
          </a:p>
        </p:txBody>
      </p:sp>
      <p:sp>
        <p:nvSpPr>
          <p:cNvPr id="6" name="Rectangle 5"/>
          <p:cNvSpPr/>
          <p:nvPr/>
        </p:nvSpPr>
        <p:spPr>
          <a:xfrm>
            <a:off x="251520" y="332656"/>
            <a:ext cx="6768752" cy="400099"/>
          </a:xfrm>
          <a:prstGeom prst="rect">
            <a:avLst/>
          </a:prstGeom>
        </p:spPr>
        <p:txBody>
          <a:bodyPr wrap="square" lIns="91429" tIns="45715" rIns="91429" bIns="45715">
            <a:spAutoFit/>
          </a:bodyPr>
          <a:lstStyle/>
          <a:p>
            <a:r>
              <a:rPr lang="en-US" sz="2000" dirty="0">
                <a:solidFill>
                  <a:prstClr val="white"/>
                </a:solidFill>
                <a:ea typeface="+mj-ea"/>
                <a:cs typeface="+mj-cs"/>
              </a:rPr>
              <a:t>TS2 PSS Critical Design Review</a:t>
            </a:r>
            <a:endParaRPr lang="en-GB" sz="1200" dirty="0"/>
          </a:p>
        </p:txBody>
      </p:sp>
    </p:spTree>
    <p:extLst>
      <p:ext uri="{BB962C8B-B14F-4D97-AF65-F5344CB8AC3E}">
        <p14:creationId xmlns:p14="http://schemas.microsoft.com/office/powerpoint/2010/main" val="162011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Correctness of data and adequacy</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PSS have review procedures to demonstrate the adequacy of the outputs and to verify the correctness of the data produced. </a:t>
            </a:r>
          </a:p>
          <a:p>
            <a:r>
              <a:rPr lang="en-GB" dirty="0"/>
              <a:t>Design and requirement documents are reviewed:</a:t>
            </a:r>
          </a:p>
          <a:p>
            <a:pPr lvl="1"/>
            <a:r>
              <a:rPr lang="en-GB" dirty="0"/>
              <a:t>internally by PSS</a:t>
            </a:r>
          </a:p>
          <a:p>
            <a:pPr lvl="1"/>
            <a:r>
              <a:rPr lang="en-GB" dirty="0"/>
              <a:t>during the CDR by non-PSS experts</a:t>
            </a:r>
          </a:p>
          <a:p>
            <a:pPr lvl="1"/>
            <a:r>
              <a:rPr lang="en-GB" dirty="0"/>
              <a:t>during the Functional Safety Assessment (FSA) by ZHAW.</a:t>
            </a:r>
          </a:p>
          <a:p>
            <a:r>
              <a:rPr lang="en-GB" dirty="0"/>
              <a:t>The test specifications and test reports will be reviewed during the TRR and the FSA.</a:t>
            </a:r>
          </a:p>
        </p:txBody>
      </p:sp>
    </p:spTree>
    <p:extLst>
      <p:ext uri="{BB962C8B-B14F-4D97-AF65-F5344CB8AC3E}">
        <p14:creationId xmlns:p14="http://schemas.microsoft.com/office/powerpoint/2010/main" val="120056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Non-conformance and procedures for corrective actions on failure during test </a:t>
            </a:r>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GB" dirty="0"/>
              <a:t>Open items will be identified and listed in a HWFAT punch list and will follow the recommendation in</a:t>
            </a:r>
          </a:p>
          <a:p>
            <a:pPr marL="0" indent="0">
              <a:buNone/>
            </a:pPr>
            <a:r>
              <a:rPr lang="en-GB" dirty="0"/>
              <a:t> </a:t>
            </a:r>
            <a:r>
              <a:rPr lang="en-GB" i="1" dirty="0"/>
              <a:t>“ESS Guideline for Factory Acceptance Test (FAT) and Site Acceptance Test (SAT) (ESS-0094204), Rev. 2”</a:t>
            </a:r>
          </a:p>
          <a:p>
            <a:pPr marL="0" indent="0">
              <a:buNone/>
            </a:pPr>
            <a:endParaRPr lang="en-GB" i="1" dirty="0"/>
          </a:p>
          <a:p>
            <a:pPr marL="0" indent="0">
              <a:buNone/>
            </a:pPr>
            <a:r>
              <a:rPr lang="en-GB" b="1" dirty="0"/>
              <a:t>Note the items that cannot be cleared on the spot, will be documented in a non conformity report!</a:t>
            </a:r>
          </a:p>
          <a:p>
            <a:pPr marL="0" indent="0">
              <a:buNone/>
            </a:pPr>
            <a:endParaRPr lang="en-GB" dirty="0"/>
          </a:p>
        </p:txBody>
      </p:sp>
    </p:spTree>
    <p:extLst>
      <p:ext uri="{BB962C8B-B14F-4D97-AF65-F5344CB8AC3E}">
        <p14:creationId xmlns:p14="http://schemas.microsoft.com/office/powerpoint/2010/main" val="11666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Hardware Site Acceptance Test (HWFAT)</a:t>
            </a:r>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The Hardware SAT verifies that the hardware is installed as specified in electrical and mechanical design drawing document.</a:t>
            </a:r>
          </a:p>
          <a:p>
            <a:pPr marL="0" indent="0">
              <a:buNone/>
            </a:pPr>
            <a:r>
              <a:rPr lang="en-GB" dirty="0"/>
              <a:t>Hardware SAT include the same tests as the Hardware FAT and some </a:t>
            </a:r>
            <a:r>
              <a:rPr lang="en-GB" b="1" dirty="0"/>
              <a:t>additional</a:t>
            </a:r>
            <a:r>
              <a:rPr lang="en-GB" dirty="0"/>
              <a:t> field device loop tests and bunker interface test. </a:t>
            </a:r>
          </a:p>
          <a:p>
            <a:pPr marL="0" indent="0">
              <a:buNone/>
            </a:pPr>
            <a:r>
              <a:rPr lang="en-GB" b="1" dirty="0"/>
              <a:t>Location: </a:t>
            </a:r>
            <a:r>
              <a:rPr lang="en-GB" dirty="0"/>
              <a:t>The SAT will be performed at ESS in the Gallery Technical Area.</a:t>
            </a:r>
          </a:p>
          <a:p>
            <a:pPr marL="0" indent="0">
              <a:buNone/>
            </a:pPr>
            <a:endParaRPr lang="en-GB" dirty="0"/>
          </a:p>
        </p:txBody>
      </p:sp>
    </p:spTree>
    <p:extLst>
      <p:ext uri="{BB962C8B-B14F-4D97-AF65-F5344CB8AC3E}">
        <p14:creationId xmlns:p14="http://schemas.microsoft.com/office/powerpoint/2010/main" val="2899127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FAT</a:t>
            </a:r>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8" name="Table 7">
            <a:extLst>
              <a:ext uri="{FF2B5EF4-FFF2-40B4-BE49-F238E27FC236}">
                <a16:creationId xmlns:a16="http://schemas.microsoft.com/office/drawing/2014/main" id="{DECA09C2-B83D-4705-B1E9-8A974ABFAEA4}"/>
              </a:ext>
            </a:extLst>
          </p:cNvPr>
          <p:cNvGraphicFramePr>
            <a:graphicFrameLocks noGrp="1"/>
          </p:cNvGraphicFramePr>
          <p:nvPr>
            <p:extLst>
              <p:ext uri="{D42A27DB-BD31-4B8C-83A1-F6EECF244321}">
                <p14:modId xmlns:p14="http://schemas.microsoft.com/office/powerpoint/2010/main" val="2661431849"/>
              </p:ext>
            </p:extLst>
          </p:nvPr>
        </p:nvGraphicFramePr>
        <p:xfrm>
          <a:off x="179512" y="1631760"/>
          <a:ext cx="8229600" cy="1843532"/>
        </p:xfrm>
        <a:graphic>
          <a:graphicData uri="http://schemas.openxmlformats.org/drawingml/2006/table">
            <a:tbl>
              <a:tblPr>
                <a:tableStyleId>{5C22544A-7EE6-4342-B048-85BDC9FD1C3A}</a:tableStyleId>
              </a:tblPr>
              <a:tblGrid>
                <a:gridCol w="972739">
                  <a:extLst>
                    <a:ext uri="{9D8B030D-6E8A-4147-A177-3AD203B41FA5}">
                      <a16:colId xmlns:a16="http://schemas.microsoft.com/office/drawing/2014/main" val="3085588224"/>
                    </a:ext>
                  </a:extLst>
                </a:gridCol>
                <a:gridCol w="2419502">
                  <a:extLst>
                    <a:ext uri="{9D8B030D-6E8A-4147-A177-3AD203B41FA5}">
                      <a16:colId xmlns:a16="http://schemas.microsoft.com/office/drawing/2014/main" val="2048356924"/>
                    </a:ext>
                  </a:extLst>
                </a:gridCol>
                <a:gridCol w="1933956">
                  <a:extLst>
                    <a:ext uri="{9D8B030D-6E8A-4147-A177-3AD203B41FA5}">
                      <a16:colId xmlns:a16="http://schemas.microsoft.com/office/drawing/2014/main" val="782074402"/>
                    </a:ext>
                  </a:extLst>
                </a:gridCol>
                <a:gridCol w="2903403">
                  <a:extLst>
                    <a:ext uri="{9D8B030D-6E8A-4147-A177-3AD203B41FA5}">
                      <a16:colId xmlns:a16="http://schemas.microsoft.com/office/drawing/2014/main" val="1701297251"/>
                    </a:ext>
                  </a:extLst>
                </a:gridCol>
              </a:tblGrid>
              <a:tr h="0">
                <a:tc>
                  <a:txBody>
                    <a:bodyPr/>
                    <a:lstStyle/>
                    <a:p>
                      <a:pPr algn="just">
                        <a:lnSpc>
                          <a:spcPct val="115000"/>
                        </a:lnSpc>
                        <a:spcBef>
                          <a:spcPts val="300"/>
                        </a:spcBef>
                        <a:spcAft>
                          <a:spcPts val="300"/>
                        </a:spcAft>
                      </a:pPr>
                      <a:r>
                        <a:rPr lang="en-GB" sz="1200">
                          <a:effectLst/>
                        </a:rPr>
                        <a:t> </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92148942"/>
                  </a:ext>
                </a:extLst>
              </a:tr>
              <a:tr h="0">
                <a:tc>
                  <a:txBody>
                    <a:bodyPr/>
                    <a:lstStyle/>
                    <a:p>
                      <a:pPr>
                        <a:lnSpc>
                          <a:spcPct val="115000"/>
                        </a:lnSpc>
                        <a:spcBef>
                          <a:spcPts val="300"/>
                        </a:spcBef>
                        <a:spcAft>
                          <a:spcPts val="300"/>
                        </a:spcAft>
                      </a:pPr>
                      <a:r>
                        <a:rPr lang="en-GB" sz="1200">
                          <a:effectLst/>
                        </a:rPr>
                        <a:t>Manager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Work package manager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Stuart Birch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work package manager will ensure that the tests are carried out correctly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126304092"/>
                  </a:ext>
                </a:extLst>
              </a:tr>
              <a:tr h="0">
                <a:tc>
                  <a:txBody>
                    <a:bodyPr/>
                    <a:lstStyle/>
                    <a:p>
                      <a:pPr>
                        <a:lnSpc>
                          <a:spcPct val="115000"/>
                        </a:lnSpc>
                        <a:spcBef>
                          <a:spcPts val="300"/>
                        </a:spcBef>
                        <a:spcAft>
                          <a:spcPts val="300"/>
                        </a:spcAft>
                      </a:pPr>
                      <a:r>
                        <a:rPr lang="en-GB" sz="1200">
                          <a:effectLst/>
                        </a:rPr>
                        <a:t>Designer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Installation coordinator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Mattias Eriksson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system installation coordinator will support the verifier during testing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150483879"/>
                  </a:ext>
                </a:extLst>
              </a:tr>
              <a:tr h="0">
                <a:tc>
                  <a:txBody>
                    <a:bodyPr/>
                    <a:lstStyle/>
                    <a:p>
                      <a:pPr>
                        <a:lnSpc>
                          <a:spcPct val="115000"/>
                        </a:lnSpc>
                        <a:spcBef>
                          <a:spcPts val="300"/>
                        </a:spcBef>
                        <a:spcAft>
                          <a:spcPts val="300"/>
                        </a:spcAft>
                      </a:pPr>
                      <a:r>
                        <a:rPr lang="en-GB" sz="1200">
                          <a:effectLst/>
                        </a:rPr>
                        <a:t>Verifier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Hardware verifier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Joakim Söder / Morteza Mansouri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The hardware verifier will organize the test, conducts the test, ensure that the test report documentation is completed and signed correctly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208482320"/>
                  </a:ext>
                </a:extLst>
              </a:tr>
            </a:tbl>
          </a:graphicData>
        </a:graphic>
      </p:graphicFrame>
    </p:spTree>
    <p:extLst>
      <p:ext uri="{BB962C8B-B14F-4D97-AF65-F5344CB8AC3E}">
        <p14:creationId xmlns:p14="http://schemas.microsoft.com/office/powerpoint/2010/main" val="2888454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 of items to be verified</a:t>
            </a:r>
            <a:br>
              <a:rPr lang="en-US" dirty="0"/>
            </a:b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GB" dirty="0"/>
              <a:t>The requirements listed to be verified during the HWSAT in the </a:t>
            </a:r>
            <a:r>
              <a:rPr lang="en-GB" b="1" dirty="0"/>
              <a:t>Hardware Requirements Specifications </a:t>
            </a:r>
            <a:r>
              <a:rPr lang="en-GB" dirty="0"/>
              <a:t>for Test Stand 2 Personnel Safety System </a:t>
            </a:r>
          </a:p>
          <a:p>
            <a:r>
              <a:rPr lang="en-GB" dirty="0"/>
              <a:t>The bunker interface will be tested during this test</a:t>
            </a:r>
          </a:p>
        </p:txBody>
      </p:sp>
    </p:spTree>
    <p:extLst>
      <p:ext uri="{BB962C8B-B14F-4D97-AF65-F5344CB8AC3E}">
        <p14:creationId xmlns:p14="http://schemas.microsoft.com/office/powerpoint/2010/main" val="3397730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Software Pre-FAT</a:t>
            </a:r>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GB" dirty="0"/>
              <a:t>The Software Pre-FAT verifies the software functionality through simulations. </a:t>
            </a:r>
          </a:p>
          <a:p>
            <a:r>
              <a:rPr lang="en-GB" dirty="0"/>
              <a:t>Software code review to reveal potential software design defects and avoid systematic failures. </a:t>
            </a:r>
          </a:p>
          <a:p>
            <a:pPr marL="0" indent="0">
              <a:buNone/>
            </a:pPr>
            <a:r>
              <a:rPr lang="en-GB" b="1" dirty="0"/>
              <a:t>Location: </a:t>
            </a:r>
            <a:r>
              <a:rPr lang="en-GB" dirty="0"/>
              <a:t>The Software Pre-FAT will be performed in the PSS Lab at ESS.</a:t>
            </a:r>
          </a:p>
          <a:p>
            <a:endParaRPr lang="en-GB" dirty="0"/>
          </a:p>
          <a:p>
            <a:pPr marL="0" indent="0">
              <a:buNone/>
            </a:pPr>
            <a:endParaRPr lang="en-GB" dirty="0"/>
          </a:p>
        </p:txBody>
      </p:sp>
    </p:spTree>
    <p:extLst>
      <p:ext uri="{BB962C8B-B14F-4D97-AF65-F5344CB8AC3E}">
        <p14:creationId xmlns:p14="http://schemas.microsoft.com/office/powerpoint/2010/main" val="1075191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Measures and techniques for pre-FAT</a:t>
            </a:r>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r>
              <a:rPr lang="en-GB" dirty="0"/>
              <a:t>Simulation</a:t>
            </a:r>
          </a:p>
          <a:p>
            <a:pPr lvl="0"/>
            <a:r>
              <a:rPr lang="en-GB" dirty="0"/>
              <a:t>CDR with design walkthrough. </a:t>
            </a:r>
          </a:p>
          <a:p>
            <a:r>
              <a:rPr lang="en-GB" dirty="0"/>
              <a:t>Code review</a:t>
            </a:r>
          </a:p>
          <a:p>
            <a:pPr lvl="1"/>
            <a:r>
              <a:rPr lang="en-GB" dirty="0"/>
              <a:t>Code, configurable hardware and firmware inspections to ensure compliance with software planning document and Software Pre-FAT checklist, which includes structural tests </a:t>
            </a:r>
          </a:p>
        </p:txBody>
      </p:sp>
    </p:spTree>
    <p:extLst>
      <p:ext uri="{BB962C8B-B14F-4D97-AF65-F5344CB8AC3E}">
        <p14:creationId xmlns:p14="http://schemas.microsoft.com/office/powerpoint/2010/main" val="892576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Tools for pre-FAT</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lvl="0"/>
            <a:r>
              <a:rPr lang="en-GB" dirty="0"/>
              <a:t>Windows station with Siemens TIA portal installed (v 14 SP1 or higher), including the safety advanced optional package, WinCC Comfort and PLC Sim, WinCC runtime.</a:t>
            </a:r>
          </a:p>
          <a:p>
            <a:pPr lvl="0"/>
            <a:r>
              <a:rPr lang="en-GB" dirty="0"/>
              <a:t>Test environment PLCs and HMIs.</a:t>
            </a:r>
          </a:p>
          <a:p>
            <a:pPr lvl="0"/>
            <a:r>
              <a:rPr lang="en-GB" dirty="0" err="1"/>
              <a:t>Versiondog</a:t>
            </a:r>
            <a:r>
              <a:rPr lang="en-GB" dirty="0"/>
              <a:t> installed on the Windows station</a:t>
            </a:r>
          </a:p>
        </p:txBody>
      </p:sp>
    </p:spTree>
    <p:extLst>
      <p:ext uri="{BB962C8B-B14F-4D97-AF65-F5344CB8AC3E}">
        <p14:creationId xmlns:p14="http://schemas.microsoft.com/office/powerpoint/2010/main" val="2946316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pre-FAT</a:t>
            </a:r>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Table 2">
            <a:extLst>
              <a:ext uri="{FF2B5EF4-FFF2-40B4-BE49-F238E27FC236}">
                <a16:creationId xmlns:a16="http://schemas.microsoft.com/office/drawing/2014/main" id="{209522C5-328D-41C2-82E4-5FCC52E2FB45}"/>
              </a:ext>
            </a:extLst>
          </p:cNvPr>
          <p:cNvGraphicFramePr>
            <a:graphicFrameLocks noGrp="1"/>
          </p:cNvGraphicFramePr>
          <p:nvPr>
            <p:extLst>
              <p:ext uri="{D42A27DB-BD31-4B8C-83A1-F6EECF244321}">
                <p14:modId xmlns:p14="http://schemas.microsoft.com/office/powerpoint/2010/main" val="3603519726"/>
              </p:ext>
            </p:extLst>
          </p:nvPr>
        </p:nvGraphicFramePr>
        <p:xfrm>
          <a:off x="457200" y="2632107"/>
          <a:ext cx="8229600" cy="2462149"/>
        </p:xfrm>
        <a:graphic>
          <a:graphicData uri="http://schemas.openxmlformats.org/drawingml/2006/table">
            <a:tbl>
              <a:tblPr>
                <a:tableStyleId>{5C22544A-7EE6-4342-B048-85BDC9FD1C3A}</a:tableStyleId>
              </a:tblPr>
              <a:tblGrid>
                <a:gridCol w="1010595">
                  <a:extLst>
                    <a:ext uri="{9D8B030D-6E8A-4147-A177-3AD203B41FA5}">
                      <a16:colId xmlns:a16="http://schemas.microsoft.com/office/drawing/2014/main" val="2519782234"/>
                    </a:ext>
                  </a:extLst>
                </a:gridCol>
                <a:gridCol w="2406335">
                  <a:extLst>
                    <a:ext uri="{9D8B030D-6E8A-4147-A177-3AD203B41FA5}">
                      <a16:colId xmlns:a16="http://schemas.microsoft.com/office/drawing/2014/main" val="4143110057"/>
                    </a:ext>
                  </a:extLst>
                </a:gridCol>
                <a:gridCol w="1777594">
                  <a:extLst>
                    <a:ext uri="{9D8B030D-6E8A-4147-A177-3AD203B41FA5}">
                      <a16:colId xmlns:a16="http://schemas.microsoft.com/office/drawing/2014/main" val="1639125873"/>
                    </a:ext>
                  </a:extLst>
                </a:gridCol>
                <a:gridCol w="3035076">
                  <a:extLst>
                    <a:ext uri="{9D8B030D-6E8A-4147-A177-3AD203B41FA5}">
                      <a16:colId xmlns:a16="http://schemas.microsoft.com/office/drawing/2014/main" val="3240054013"/>
                    </a:ext>
                  </a:extLst>
                </a:gridCol>
              </a:tblGrid>
              <a:tr h="0">
                <a:tc>
                  <a:txBody>
                    <a:bodyPr/>
                    <a:lstStyle/>
                    <a:p>
                      <a:pPr algn="just">
                        <a:lnSpc>
                          <a:spcPct val="115000"/>
                        </a:lnSpc>
                        <a:spcBef>
                          <a:spcPts val="300"/>
                        </a:spcBef>
                        <a:spcAft>
                          <a:spcPts val="300"/>
                        </a:spcAft>
                      </a:pPr>
                      <a:r>
                        <a:rPr lang="en-GB" sz="1200">
                          <a:effectLst/>
                        </a:rPr>
                        <a:t> </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174109985"/>
                  </a:ext>
                </a:extLst>
              </a:tr>
              <a:tr h="0">
                <a:tc>
                  <a:txBody>
                    <a:bodyPr/>
                    <a:lstStyle/>
                    <a:p>
                      <a:pPr>
                        <a:lnSpc>
                          <a:spcPct val="115000"/>
                        </a:lnSpc>
                        <a:spcBef>
                          <a:spcPts val="300"/>
                        </a:spcBef>
                        <a:spcAft>
                          <a:spcPts val="300"/>
                        </a:spcAft>
                      </a:pPr>
                      <a:r>
                        <a:rPr lang="en-GB" sz="1200">
                          <a:effectLst/>
                        </a:rPr>
                        <a:t>Manager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Stuart Birch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work package manager will ensure that the tests are carried out correctly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32815718"/>
                  </a:ext>
                </a:extLst>
              </a:tr>
              <a:tr h="0">
                <a:tc>
                  <a:txBody>
                    <a:bodyPr/>
                    <a:lstStyle/>
                    <a:p>
                      <a:pPr>
                        <a:lnSpc>
                          <a:spcPct val="115000"/>
                        </a:lnSpc>
                        <a:spcBef>
                          <a:spcPts val="300"/>
                        </a:spcBef>
                        <a:spcAft>
                          <a:spcPts val="300"/>
                        </a:spcAft>
                      </a:pPr>
                      <a:r>
                        <a:rPr lang="en-GB" sz="1200">
                          <a:effectLst/>
                        </a:rPr>
                        <a:t>Designer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Software developer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Denis Paulic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designer will support the verifier during testing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223335978"/>
                  </a:ext>
                </a:extLst>
              </a:tr>
              <a:tr h="0">
                <a:tc>
                  <a:txBody>
                    <a:bodyPr/>
                    <a:lstStyle/>
                    <a:p>
                      <a:pPr>
                        <a:lnSpc>
                          <a:spcPct val="115000"/>
                        </a:lnSpc>
                        <a:spcBef>
                          <a:spcPts val="300"/>
                        </a:spcBef>
                        <a:spcAft>
                          <a:spcPts val="300"/>
                        </a:spcAft>
                      </a:pPr>
                      <a:r>
                        <a:rPr lang="en-GB" sz="1200">
                          <a:effectLst/>
                        </a:rPr>
                        <a:t>Verifier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Software verifier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Sam Crossland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The software verifier will organize the test, ensure that the test specification is carried out, ensure that the documentation is completed and signed correctly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756645445"/>
                  </a:ext>
                </a:extLst>
              </a:tr>
              <a:tr h="0">
                <a:tc>
                  <a:txBody>
                    <a:bodyPr/>
                    <a:lstStyle/>
                    <a:p>
                      <a:pPr>
                        <a:lnSpc>
                          <a:spcPct val="115000"/>
                        </a:lnSpc>
                        <a:spcBef>
                          <a:spcPts val="300"/>
                        </a:spcBef>
                        <a:spcAft>
                          <a:spcPts val="300"/>
                        </a:spcAft>
                      </a:pPr>
                      <a:r>
                        <a:rPr lang="en-GB" sz="1200">
                          <a:effectLst/>
                        </a:rPr>
                        <a:t>Reviewer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Software developer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Martin Carroll / Johannes Gustafsson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The reviewer will conduct a code review, for details see the Verification and Validation Plan for Personnel Safety Systems [3]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865086828"/>
                  </a:ext>
                </a:extLst>
              </a:tr>
            </a:tbl>
          </a:graphicData>
        </a:graphic>
      </p:graphicFrame>
    </p:spTree>
    <p:extLst>
      <p:ext uri="{BB962C8B-B14F-4D97-AF65-F5344CB8AC3E}">
        <p14:creationId xmlns:p14="http://schemas.microsoft.com/office/powerpoint/2010/main" val="4128120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 of items to be verified</a:t>
            </a:r>
            <a:br>
              <a:rPr lang="en-US" dirty="0"/>
            </a:b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92500" lnSpcReduction="10000"/>
          </a:bodyPr>
          <a:lstStyle/>
          <a:p>
            <a:r>
              <a:rPr lang="en-GB" dirty="0"/>
              <a:t>The requirements listed to be verified during the Software Pre-FAT in the </a:t>
            </a:r>
            <a:r>
              <a:rPr lang="en-GB" b="1" dirty="0"/>
              <a:t>Software Requirements Specification</a:t>
            </a:r>
            <a:r>
              <a:rPr lang="en-GB" dirty="0"/>
              <a:t> for Test Stand 2 Personnel Safety System (SWRS) . </a:t>
            </a:r>
          </a:p>
          <a:p>
            <a:endParaRPr lang="en-GB" dirty="0"/>
          </a:p>
          <a:p>
            <a:pPr marL="0" indent="0">
              <a:buNone/>
            </a:pPr>
            <a:r>
              <a:rPr lang="en-GB" dirty="0"/>
              <a:t>     Fully verified:</a:t>
            </a:r>
          </a:p>
          <a:p>
            <a:pPr lvl="1"/>
            <a:r>
              <a:rPr lang="en-GB" dirty="0"/>
              <a:t>Software quality check requirements </a:t>
            </a:r>
          </a:p>
          <a:p>
            <a:pPr lvl="1"/>
            <a:r>
              <a:rPr lang="en-GB" dirty="0"/>
              <a:t>Important software variables to store alarm, error, fault and start-up conditions.</a:t>
            </a:r>
          </a:p>
          <a:p>
            <a:pPr lvl="1"/>
            <a:r>
              <a:rPr lang="en-GB" dirty="0"/>
              <a:t>How sensors and actuators shall be connected (or read) in the software and requirements on I/O modules to which they are connected.</a:t>
            </a:r>
          </a:p>
        </p:txBody>
      </p:sp>
    </p:spTree>
    <p:extLst>
      <p:ext uri="{BB962C8B-B14F-4D97-AF65-F5344CB8AC3E}">
        <p14:creationId xmlns:p14="http://schemas.microsoft.com/office/powerpoint/2010/main" val="171616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a:t>
            </a:r>
            <a:r>
              <a:rPr lang="en-GB" dirty="0" err="1"/>
              <a:t>ests</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pic>
        <p:nvPicPr>
          <p:cNvPr id="7" name="Content Placeholder 6">
            <a:extLst>
              <a:ext uri="{FF2B5EF4-FFF2-40B4-BE49-F238E27FC236}">
                <a16:creationId xmlns:a16="http://schemas.microsoft.com/office/drawing/2014/main" id="{5FCF84D4-3A20-459B-8990-BB39E59C4E38}"/>
              </a:ext>
            </a:extLst>
          </p:cNvPr>
          <p:cNvPicPr>
            <a:picLocks noGrp="1"/>
          </p:cNvPicPr>
          <p:nvPr>
            <p:ph idx="1"/>
          </p:nvPr>
        </p:nvPicPr>
        <p:blipFill>
          <a:blip r:embed="rId3"/>
          <a:stretch>
            <a:fillRect/>
          </a:stretch>
        </p:blipFill>
        <p:spPr>
          <a:xfrm>
            <a:off x="0" y="2014786"/>
            <a:ext cx="9036496" cy="3744416"/>
          </a:xfrm>
          <a:prstGeom prst="rect">
            <a:avLst/>
          </a:prstGeom>
        </p:spPr>
      </p:pic>
      <p:sp>
        <p:nvSpPr>
          <p:cNvPr id="8" name="Oval 7">
            <a:extLst>
              <a:ext uri="{FF2B5EF4-FFF2-40B4-BE49-F238E27FC236}">
                <a16:creationId xmlns:a16="http://schemas.microsoft.com/office/drawing/2014/main" id="{356DD5B5-CB9C-4501-AEAC-D583D5568B1F}"/>
              </a:ext>
            </a:extLst>
          </p:cNvPr>
          <p:cNvSpPr/>
          <p:nvPr/>
        </p:nvSpPr>
        <p:spPr>
          <a:xfrm>
            <a:off x="4039945" y="2699354"/>
            <a:ext cx="57606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Oval 9">
            <a:extLst>
              <a:ext uri="{FF2B5EF4-FFF2-40B4-BE49-F238E27FC236}">
                <a16:creationId xmlns:a16="http://schemas.microsoft.com/office/drawing/2014/main" id="{0030C062-C87F-44D1-83AB-1855F696E3AE}"/>
              </a:ext>
            </a:extLst>
          </p:cNvPr>
          <p:cNvSpPr/>
          <p:nvPr/>
        </p:nvSpPr>
        <p:spPr>
          <a:xfrm>
            <a:off x="5432884" y="2708920"/>
            <a:ext cx="57606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Oval 10">
            <a:extLst>
              <a:ext uri="{FF2B5EF4-FFF2-40B4-BE49-F238E27FC236}">
                <a16:creationId xmlns:a16="http://schemas.microsoft.com/office/drawing/2014/main" id="{E3E87F2E-ABD3-4BA8-92F8-F086449765DD}"/>
              </a:ext>
            </a:extLst>
          </p:cNvPr>
          <p:cNvSpPr/>
          <p:nvPr/>
        </p:nvSpPr>
        <p:spPr>
          <a:xfrm>
            <a:off x="6049744" y="2708920"/>
            <a:ext cx="57606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Oval 11">
            <a:extLst>
              <a:ext uri="{FF2B5EF4-FFF2-40B4-BE49-F238E27FC236}">
                <a16:creationId xmlns:a16="http://schemas.microsoft.com/office/drawing/2014/main" id="{48C0C72A-E643-4B69-8FC8-9AE2A1188794}"/>
              </a:ext>
            </a:extLst>
          </p:cNvPr>
          <p:cNvSpPr/>
          <p:nvPr/>
        </p:nvSpPr>
        <p:spPr>
          <a:xfrm>
            <a:off x="4816024" y="2708920"/>
            <a:ext cx="57606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Oval 12">
            <a:extLst>
              <a:ext uri="{FF2B5EF4-FFF2-40B4-BE49-F238E27FC236}">
                <a16:creationId xmlns:a16="http://schemas.microsoft.com/office/drawing/2014/main" id="{3DE2655B-7D78-4DB5-88CC-35D63DDD3A13}"/>
              </a:ext>
            </a:extLst>
          </p:cNvPr>
          <p:cNvSpPr/>
          <p:nvPr/>
        </p:nvSpPr>
        <p:spPr>
          <a:xfrm>
            <a:off x="4487196" y="3186539"/>
            <a:ext cx="57606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Oval 13">
            <a:extLst>
              <a:ext uri="{FF2B5EF4-FFF2-40B4-BE49-F238E27FC236}">
                <a16:creationId xmlns:a16="http://schemas.microsoft.com/office/drawing/2014/main" id="{1E275703-C42A-49F3-8324-8B5611B19AC2}"/>
              </a:ext>
            </a:extLst>
          </p:cNvPr>
          <p:cNvSpPr/>
          <p:nvPr/>
        </p:nvSpPr>
        <p:spPr>
          <a:xfrm>
            <a:off x="7010018" y="2699354"/>
            <a:ext cx="576064"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9489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 of items to be verified</a:t>
            </a:r>
            <a:br>
              <a:rPr lang="en-US" dirty="0"/>
            </a:b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20</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85000" lnSpcReduction="20000"/>
          </a:bodyPr>
          <a:lstStyle/>
          <a:p>
            <a:pPr marL="0" indent="0">
              <a:buNone/>
            </a:pPr>
            <a:r>
              <a:rPr lang="en-GB" dirty="0"/>
              <a:t>Partly verified using simulation:</a:t>
            </a:r>
          </a:p>
          <a:p>
            <a:pPr marL="0" lvl="0" indent="0">
              <a:buNone/>
            </a:pPr>
            <a:r>
              <a:rPr lang="en-GB" dirty="0"/>
              <a:t>	System interfaces </a:t>
            </a:r>
          </a:p>
          <a:p>
            <a:pPr lvl="2"/>
            <a:r>
              <a:rPr lang="en-GB" dirty="0"/>
              <a:t>Simulation of signals sent to and received from the defined interfaces for the following interfaces:</a:t>
            </a:r>
          </a:p>
          <a:p>
            <a:pPr lvl="3"/>
            <a:r>
              <a:rPr lang="en-GB" dirty="0"/>
              <a:t>RF system </a:t>
            </a:r>
          </a:p>
          <a:p>
            <a:pPr lvl="3"/>
            <a:r>
              <a:rPr lang="en-GB" dirty="0"/>
              <a:t>Radiation monitors</a:t>
            </a:r>
          </a:p>
          <a:p>
            <a:pPr marL="0" lvl="0" indent="0">
              <a:buNone/>
            </a:pPr>
            <a:r>
              <a:rPr lang="en-GB" dirty="0"/>
              <a:t>	Operator interfaces </a:t>
            </a:r>
          </a:p>
          <a:p>
            <a:pPr lvl="3"/>
            <a:r>
              <a:rPr lang="en-GB" dirty="0"/>
              <a:t>HMI simulation </a:t>
            </a:r>
          </a:p>
          <a:p>
            <a:pPr lvl="3"/>
            <a:r>
              <a:rPr lang="en-GB" dirty="0"/>
              <a:t>Simulating the variables used for interfacing with EPICS </a:t>
            </a:r>
          </a:p>
          <a:p>
            <a:pPr marL="0" lvl="0" indent="0">
              <a:buNone/>
            </a:pPr>
            <a:r>
              <a:rPr lang="en-GB" dirty="0"/>
              <a:t>	Procedures</a:t>
            </a:r>
          </a:p>
          <a:p>
            <a:pPr lvl="3"/>
            <a:r>
              <a:rPr lang="en-GB" dirty="0"/>
              <a:t>Simulation of formalised search procedure</a:t>
            </a:r>
          </a:p>
          <a:p>
            <a:pPr marL="0" lvl="0" indent="0">
              <a:buNone/>
            </a:pPr>
            <a:r>
              <a:rPr lang="en-GB" dirty="0"/>
              <a:t>	TS2 ODH detection system alarming </a:t>
            </a:r>
          </a:p>
          <a:p>
            <a:pPr marL="0" lvl="0" indent="0">
              <a:buNone/>
            </a:pPr>
            <a:r>
              <a:rPr lang="en-GB" dirty="0"/>
              <a:t>	PSS modes of operation (state machine simulation)</a:t>
            </a:r>
          </a:p>
          <a:p>
            <a:pPr marL="0" lvl="0" indent="0">
              <a:buNone/>
            </a:pPr>
            <a:r>
              <a:rPr lang="en-GB" dirty="0"/>
              <a:t>	Safety Instrumented Functions (SIF)</a:t>
            </a:r>
          </a:p>
        </p:txBody>
      </p:sp>
    </p:spTree>
    <p:extLst>
      <p:ext uri="{BB962C8B-B14F-4D97-AF65-F5344CB8AC3E}">
        <p14:creationId xmlns:p14="http://schemas.microsoft.com/office/powerpoint/2010/main" val="3697254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Site Integration Test (SIT)</a:t>
            </a:r>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92500" lnSpcReduction="10000"/>
          </a:bodyPr>
          <a:lstStyle/>
          <a:p>
            <a:pPr marL="0" indent="0">
              <a:buNone/>
            </a:pPr>
            <a:r>
              <a:rPr lang="en-GB" dirty="0"/>
              <a:t>The SIT verifies that installed hardware and software work together properly, ensuring that their combination is serving the purpose of PSS safety functions and procedures. </a:t>
            </a:r>
          </a:p>
          <a:p>
            <a:pPr marL="0" indent="0">
              <a:buNone/>
            </a:pPr>
            <a:endParaRPr lang="en-GB" dirty="0"/>
          </a:p>
          <a:p>
            <a:pPr marL="0" indent="0">
              <a:buNone/>
            </a:pPr>
            <a:r>
              <a:rPr lang="en-GB" dirty="0"/>
              <a:t>Note: To reduce the risk of damaging the Stakeholder Associated Equipment (SAE) due to repeated tests, the SAE are not connected to PSS during PSS SIT (Low-Level RF (LLRF) and the modulator)</a:t>
            </a:r>
          </a:p>
          <a:p>
            <a:pPr marL="0" indent="0">
              <a:buNone/>
            </a:pPr>
            <a:endParaRPr lang="en-GB" b="1" dirty="0"/>
          </a:p>
          <a:p>
            <a:pPr marL="0" indent="0">
              <a:buNone/>
            </a:pPr>
            <a:r>
              <a:rPr lang="en-GB" b="1" dirty="0"/>
              <a:t>Location: </a:t>
            </a:r>
            <a:r>
              <a:rPr lang="en-GB" dirty="0"/>
              <a:t>The SIT will be performed on ESS in the Gallery Technical Area.</a:t>
            </a:r>
          </a:p>
          <a:p>
            <a:endParaRPr lang="en-GB" dirty="0"/>
          </a:p>
          <a:p>
            <a:pPr marL="0" indent="0">
              <a:buNone/>
            </a:pPr>
            <a:endParaRPr lang="en-GB" dirty="0"/>
          </a:p>
        </p:txBody>
      </p:sp>
    </p:spTree>
    <p:extLst>
      <p:ext uri="{BB962C8B-B14F-4D97-AF65-F5344CB8AC3E}">
        <p14:creationId xmlns:p14="http://schemas.microsoft.com/office/powerpoint/2010/main" val="1126530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Measures and techniques for SIT</a:t>
            </a:r>
          </a:p>
        </p:txBody>
      </p:sp>
      <p:sp>
        <p:nvSpPr>
          <p:cNvPr id="4" name="Slide Number Placeholder 3"/>
          <p:cNvSpPr>
            <a:spLocks noGrp="1"/>
          </p:cNvSpPr>
          <p:nvPr>
            <p:ph type="sldNum" sz="quarter" idx="12"/>
          </p:nvPr>
        </p:nvSpPr>
        <p:spPr/>
        <p:txBody>
          <a:bodyPr/>
          <a:lstStyle/>
          <a:p>
            <a:fld id="{551115BC-487E-4422-894C-CB7CD3E79223}" type="slidenum">
              <a:rPr lang="sv-SE" smtClean="0"/>
              <a:t>22</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Positive and negative integration tests covering the following:</a:t>
            </a:r>
          </a:p>
          <a:p>
            <a:pPr lvl="0"/>
            <a:r>
              <a:rPr lang="en-GB" dirty="0"/>
              <a:t>Interfaces </a:t>
            </a:r>
          </a:p>
          <a:p>
            <a:pPr lvl="1"/>
            <a:r>
              <a:rPr lang="en-GB" dirty="0"/>
              <a:t>RF system</a:t>
            </a:r>
          </a:p>
          <a:p>
            <a:pPr lvl="1"/>
            <a:r>
              <a:rPr lang="en-GB" dirty="0"/>
              <a:t>Radiation monitors </a:t>
            </a:r>
          </a:p>
          <a:p>
            <a:pPr lvl="1"/>
            <a:r>
              <a:rPr lang="en-GB" dirty="0"/>
              <a:t>EPICS</a:t>
            </a:r>
          </a:p>
          <a:p>
            <a:pPr lvl="0"/>
            <a:r>
              <a:rPr lang="en-GB" dirty="0"/>
              <a:t>Procedures</a:t>
            </a:r>
          </a:p>
          <a:p>
            <a:pPr lvl="1"/>
            <a:r>
              <a:rPr lang="en-GB" dirty="0"/>
              <a:t>Formalised search procedure</a:t>
            </a:r>
          </a:p>
          <a:p>
            <a:pPr lvl="1"/>
            <a:r>
              <a:rPr lang="en-GB" dirty="0"/>
              <a:t>ODH detection system </a:t>
            </a:r>
          </a:p>
        </p:txBody>
      </p:sp>
    </p:spTree>
    <p:extLst>
      <p:ext uri="{BB962C8B-B14F-4D97-AF65-F5344CB8AC3E}">
        <p14:creationId xmlns:p14="http://schemas.microsoft.com/office/powerpoint/2010/main" val="3557722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SIT</a:t>
            </a:r>
          </a:p>
        </p:txBody>
      </p:sp>
      <p:sp>
        <p:nvSpPr>
          <p:cNvPr id="4" name="Slide Number Placeholder 3"/>
          <p:cNvSpPr>
            <a:spLocks noGrp="1"/>
          </p:cNvSpPr>
          <p:nvPr>
            <p:ph type="sldNum" sz="quarter" idx="12"/>
          </p:nvPr>
        </p:nvSpPr>
        <p:spPr/>
        <p:txBody>
          <a:bodyPr/>
          <a:lstStyle/>
          <a:p>
            <a:fld id="{551115BC-487E-4422-894C-CB7CD3E79223}" type="slidenum">
              <a:rPr lang="sv-SE" smtClean="0"/>
              <a:t>23</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7" name="Table 6">
            <a:extLst>
              <a:ext uri="{FF2B5EF4-FFF2-40B4-BE49-F238E27FC236}">
                <a16:creationId xmlns:a16="http://schemas.microsoft.com/office/drawing/2014/main" id="{D732EE15-087A-40D7-9A61-550EB683692B}"/>
              </a:ext>
            </a:extLst>
          </p:cNvPr>
          <p:cNvGraphicFramePr>
            <a:graphicFrameLocks noGrp="1"/>
          </p:cNvGraphicFramePr>
          <p:nvPr>
            <p:extLst>
              <p:ext uri="{D42A27DB-BD31-4B8C-83A1-F6EECF244321}">
                <p14:modId xmlns:p14="http://schemas.microsoft.com/office/powerpoint/2010/main" val="358978816"/>
              </p:ext>
            </p:extLst>
          </p:nvPr>
        </p:nvGraphicFramePr>
        <p:xfrm>
          <a:off x="323528" y="1615144"/>
          <a:ext cx="8229600" cy="1843532"/>
        </p:xfrm>
        <a:graphic>
          <a:graphicData uri="http://schemas.openxmlformats.org/drawingml/2006/table">
            <a:tbl>
              <a:tblPr>
                <a:tableStyleId>{5C22544A-7EE6-4342-B048-85BDC9FD1C3A}</a:tableStyleId>
              </a:tblPr>
              <a:tblGrid>
                <a:gridCol w="972739">
                  <a:extLst>
                    <a:ext uri="{9D8B030D-6E8A-4147-A177-3AD203B41FA5}">
                      <a16:colId xmlns:a16="http://schemas.microsoft.com/office/drawing/2014/main" val="1489094526"/>
                    </a:ext>
                  </a:extLst>
                </a:gridCol>
                <a:gridCol w="2419502">
                  <a:extLst>
                    <a:ext uri="{9D8B030D-6E8A-4147-A177-3AD203B41FA5}">
                      <a16:colId xmlns:a16="http://schemas.microsoft.com/office/drawing/2014/main" val="3581863521"/>
                    </a:ext>
                  </a:extLst>
                </a:gridCol>
                <a:gridCol w="1933956">
                  <a:extLst>
                    <a:ext uri="{9D8B030D-6E8A-4147-A177-3AD203B41FA5}">
                      <a16:colId xmlns:a16="http://schemas.microsoft.com/office/drawing/2014/main" val="3435375455"/>
                    </a:ext>
                  </a:extLst>
                </a:gridCol>
                <a:gridCol w="2903403">
                  <a:extLst>
                    <a:ext uri="{9D8B030D-6E8A-4147-A177-3AD203B41FA5}">
                      <a16:colId xmlns:a16="http://schemas.microsoft.com/office/drawing/2014/main" val="2042038503"/>
                    </a:ext>
                  </a:extLst>
                </a:gridCol>
              </a:tblGrid>
              <a:tr h="0">
                <a:tc>
                  <a:txBody>
                    <a:bodyPr/>
                    <a:lstStyle/>
                    <a:p>
                      <a:pPr algn="just">
                        <a:lnSpc>
                          <a:spcPct val="115000"/>
                        </a:lnSpc>
                        <a:spcBef>
                          <a:spcPts val="300"/>
                        </a:spcBef>
                        <a:spcAft>
                          <a:spcPts val="300"/>
                        </a:spcAft>
                      </a:pPr>
                      <a:r>
                        <a:rPr lang="en-GB" sz="1200">
                          <a:effectLst/>
                        </a:rPr>
                        <a:t> </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dirty="0">
                          <a:effectLst/>
                        </a:rPr>
                        <a:t>Role</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704338255"/>
                  </a:ext>
                </a:extLst>
              </a:tr>
              <a:tr h="0">
                <a:tc>
                  <a:txBody>
                    <a:bodyPr/>
                    <a:lstStyle/>
                    <a:p>
                      <a:pPr>
                        <a:lnSpc>
                          <a:spcPct val="115000"/>
                        </a:lnSpc>
                        <a:spcBef>
                          <a:spcPts val="300"/>
                        </a:spcBef>
                        <a:spcAft>
                          <a:spcPts val="300"/>
                        </a:spcAft>
                      </a:pPr>
                      <a:r>
                        <a:rPr lang="en-GB" sz="1200">
                          <a:effectLst/>
                        </a:rPr>
                        <a:t>Manager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Stuart Birch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work package manager will ensure that the tests are carried out correctly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050034431"/>
                  </a:ext>
                </a:extLst>
              </a:tr>
              <a:tr h="0">
                <a:tc>
                  <a:txBody>
                    <a:bodyPr/>
                    <a:lstStyle/>
                    <a:p>
                      <a:pPr>
                        <a:lnSpc>
                          <a:spcPct val="115000"/>
                        </a:lnSpc>
                        <a:spcBef>
                          <a:spcPts val="300"/>
                        </a:spcBef>
                        <a:spcAft>
                          <a:spcPts val="300"/>
                        </a:spcAft>
                      </a:pPr>
                      <a:r>
                        <a:rPr lang="en-GB" sz="1200">
                          <a:effectLst/>
                        </a:rPr>
                        <a:t>Designer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Software developer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Denis Paulic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software developer will support the system integrator during testing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78794110"/>
                  </a:ext>
                </a:extLst>
              </a:tr>
              <a:tr h="0">
                <a:tc>
                  <a:txBody>
                    <a:bodyPr/>
                    <a:lstStyle/>
                    <a:p>
                      <a:pPr>
                        <a:lnSpc>
                          <a:spcPct val="115000"/>
                        </a:lnSpc>
                        <a:spcBef>
                          <a:spcPts val="300"/>
                        </a:spcBef>
                        <a:spcAft>
                          <a:spcPts val="300"/>
                        </a:spcAft>
                      </a:pPr>
                      <a:r>
                        <a:rPr lang="en-GB" sz="1200">
                          <a:effectLst/>
                        </a:rPr>
                        <a:t>Verifier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System Integrator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Morteza Mansouri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The system integrator will organize the test, conduct the test, ensure that the test report documentation is completed and signed correctly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930215645"/>
                  </a:ext>
                </a:extLst>
              </a:tr>
            </a:tbl>
          </a:graphicData>
        </a:graphic>
      </p:graphicFrame>
      <p:graphicFrame>
        <p:nvGraphicFramePr>
          <p:cNvPr id="8" name="Table 7">
            <a:extLst>
              <a:ext uri="{FF2B5EF4-FFF2-40B4-BE49-F238E27FC236}">
                <a16:creationId xmlns:a16="http://schemas.microsoft.com/office/drawing/2014/main" id="{A75859E9-4FDB-4516-B4CD-009B91410DD0}"/>
              </a:ext>
            </a:extLst>
          </p:cNvPr>
          <p:cNvGraphicFramePr>
            <a:graphicFrameLocks noGrp="1"/>
          </p:cNvGraphicFramePr>
          <p:nvPr>
            <p:extLst>
              <p:ext uri="{D42A27DB-BD31-4B8C-83A1-F6EECF244321}">
                <p14:modId xmlns:p14="http://schemas.microsoft.com/office/powerpoint/2010/main" val="852702290"/>
              </p:ext>
            </p:extLst>
          </p:nvPr>
        </p:nvGraphicFramePr>
        <p:xfrm>
          <a:off x="323528" y="3709356"/>
          <a:ext cx="8229600" cy="606298"/>
        </p:xfrm>
        <a:graphic>
          <a:graphicData uri="http://schemas.openxmlformats.org/drawingml/2006/table">
            <a:tbl>
              <a:tblPr>
                <a:tableStyleId>{5C22544A-7EE6-4342-B048-85BDC9FD1C3A}</a:tableStyleId>
              </a:tblPr>
              <a:tblGrid>
                <a:gridCol w="1402324">
                  <a:extLst>
                    <a:ext uri="{9D8B030D-6E8A-4147-A177-3AD203B41FA5}">
                      <a16:colId xmlns:a16="http://schemas.microsoft.com/office/drawing/2014/main" val="1547206154"/>
                    </a:ext>
                  </a:extLst>
                </a:gridCol>
                <a:gridCol w="1932310">
                  <a:extLst>
                    <a:ext uri="{9D8B030D-6E8A-4147-A177-3AD203B41FA5}">
                      <a16:colId xmlns:a16="http://schemas.microsoft.com/office/drawing/2014/main" val="2792339252"/>
                    </a:ext>
                  </a:extLst>
                </a:gridCol>
                <a:gridCol w="2447483">
                  <a:extLst>
                    <a:ext uri="{9D8B030D-6E8A-4147-A177-3AD203B41FA5}">
                      <a16:colId xmlns:a16="http://schemas.microsoft.com/office/drawing/2014/main" val="1175882659"/>
                    </a:ext>
                  </a:extLst>
                </a:gridCol>
                <a:gridCol w="2447483">
                  <a:extLst>
                    <a:ext uri="{9D8B030D-6E8A-4147-A177-3AD203B41FA5}">
                      <a16:colId xmlns:a16="http://schemas.microsoft.com/office/drawing/2014/main" val="2373074814"/>
                    </a:ext>
                  </a:extLst>
                </a:gridCol>
              </a:tblGrid>
              <a:tr h="0">
                <a:tc>
                  <a:txBody>
                    <a:bodyPr/>
                    <a:lstStyle/>
                    <a:p>
                      <a:pPr>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Department and group</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12795388"/>
                  </a:ext>
                </a:extLst>
              </a:tr>
              <a:tr h="221615">
                <a:tc>
                  <a:txBody>
                    <a:bodyPr/>
                    <a:lstStyle/>
                    <a:p>
                      <a:pPr>
                        <a:lnSpc>
                          <a:spcPct val="115000"/>
                        </a:lnSpc>
                        <a:spcBef>
                          <a:spcPts val="300"/>
                        </a:spcBef>
                        <a:spcAft>
                          <a:spcPts val="300"/>
                        </a:spcAft>
                      </a:pPr>
                      <a:r>
                        <a:rPr lang="en-GB" sz="1200">
                          <a:effectLst/>
                        </a:rPr>
                        <a:t>Supporting function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Control System Hardware &amp; Integration Support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Krisztian Löki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Supporting function for EPICS tests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411825607"/>
                  </a:ext>
                </a:extLst>
              </a:tr>
            </a:tbl>
          </a:graphicData>
        </a:graphic>
      </p:graphicFrame>
    </p:spTree>
    <p:extLst>
      <p:ext uri="{BB962C8B-B14F-4D97-AF65-F5344CB8AC3E}">
        <p14:creationId xmlns:p14="http://schemas.microsoft.com/office/powerpoint/2010/main" val="3591043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 of items to be verified</a:t>
            </a:r>
            <a:br>
              <a:rPr lang="en-US" dirty="0"/>
            </a:b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24</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62500" lnSpcReduction="20000"/>
          </a:bodyPr>
          <a:lstStyle/>
          <a:p>
            <a:pPr marL="0" lvl="0" indent="0">
              <a:buNone/>
            </a:pPr>
            <a:r>
              <a:rPr lang="en-GB" dirty="0"/>
              <a:t>Requirement documents</a:t>
            </a:r>
          </a:p>
          <a:p>
            <a:pPr lvl="0"/>
            <a:r>
              <a:rPr lang="en-GB" dirty="0"/>
              <a:t>The safety requirements and SIFs specified in the </a:t>
            </a:r>
            <a:r>
              <a:rPr lang="en-GB" b="1" dirty="0"/>
              <a:t>Safety Requirements Specification</a:t>
            </a:r>
            <a:r>
              <a:rPr lang="en-GB" dirty="0"/>
              <a:t> for Test Stand 2 Personnel Safety System</a:t>
            </a:r>
          </a:p>
          <a:p>
            <a:pPr lvl="0"/>
            <a:r>
              <a:rPr lang="en-GB" dirty="0"/>
              <a:t>The requirements listed to be verified during the SIT in the </a:t>
            </a:r>
            <a:r>
              <a:rPr lang="en-GB" b="1" dirty="0"/>
              <a:t>Hardware Requirements Specifications</a:t>
            </a:r>
            <a:r>
              <a:rPr lang="en-GB" dirty="0"/>
              <a:t> for Test Stand 2 Personnel Safety System</a:t>
            </a:r>
          </a:p>
          <a:p>
            <a:pPr lvl="0"/>
            <a:r>
              <a:rPr lang="en-GB" dirty="0"/>
              <a:t>The requirements listed to be verified during the SIT in the </a:t>
            </a:r>
            <a:r>
              <a:rPr lang="en-GB" b="1" dirty="0"/>
              <a:t>Software Requirements Specification </a:t>
            </a:r>
            <a:r>
              <a:rPr lang="en-GB" dirty="0"/>
              <a:t>for Test Stand 2 Personnel Safety System (SWRS)</a:t>
            </a:r>
          </a:p>
          <a:p>
            <a:pPr marL="0" lvl="0" indent="0">
              <a:buNone/>
            </a:pPr>
            <a:endParaRPr lang="en-GB" dirty="0"/>
          </a:p>
          <a:p>
            <a:pPr marL="0" indent="0">
              <a:buNone/>
            </a:pPr>
            <a:r>
              <a:rPr lang="en-GB" dirty="0"/>
              <a:t>The following areas can be verified.</a:t>
            </a:r>
          </a:p>
          <a:p>
            <a:pPr lvl="1"/>
            <a:r>
              <a:rPr lang="en-GB" dirty="0"/>
              <a:t>TS2 PSS interface with EPICS</a:t>
            </a:r>
          </a:p>
          <a:p>
            <a:pPr lvl="1"/>
            <a:r>
              <a:rPr lang="en-GB" dirty="0"/>
              <a:t>TS2 PSS interface with (Radiological &amp; Environmental Monitoring System) REMS</a:t>
            </a:r>
          </a:p>
          <a:p>
            <a:pPr lvl="1"/>
            <a:r>
              <a:rPr lang="en-GB" dirty="0"/>
              <a:t>Formalised search procedure</a:t>
            </a:r>
          </a:p>
          <a:p>
            <a:pPr lvl="1"/>
            <a:r>
              <a:rPr lang="en-GB" dirty="0"/>
              <a:t>TS2 PSS ODH detection system alarming </a:t>
            </a:r>
          </a:p>
          <a:p>
            <a:pPr lvl="1"/>
            <a:r>
              <a:rPr lang="en-GB" dirty="0"/>
              <a:t>The SIF’s will be partly verified, since the LLRF and the modulator will not be connected during the SIT. The requirements and the SIF ‘s that are not fully verified shall be verified during the FIT.</a:t>
            </a:r>
          </a:p>
        </p:txBody>
      </p:sp>
    </p:spTree>
    <p:extLst>
      <p:ext uri="{BB962C8B-B14F-4D97-AF65-F5344CB8AC3E}">
        <p14:creationId xmlns:p14="http://schemas.microsoft.com/office/powerpoint/2010/main" val="41290988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Final Integration Test (FIT)</a:t>
            </a:r>
          </a:p>
        </p:txBody>
      </p:sp>
      <p:sp>
        <p:nvSpPr>
          <p:cNvPr id="4" name="Slide Number Placeholder 3"/>
          <p:cNvSpPr>
            <a:spLocks noGrp="1"/>
          </p:cNvSpPr>
          <p:nvPr>
            <p:ph type="sldNum" sz="quarter" idx="12"/>
          </p:nvPr>
        </p:nvSpPr>
        <p:spPr/>
        <p:txBody>
          <a:bodyPr/>
          <a:lstStyle/>
          <a:p>
            <a:fld id="{551115BC-487E-4422-894C-CB7CD3E79223}" type="slidenum">
              <a:rPr lang="sv-SE" smtClean="0"/>
              <a:t>25</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The FIT is a repetition of the positive tests during the SIT, whilst the LLRF and the modulator are operational and connected to PSS. </a:t>
            </a:r>
          </a:p>
          <a:p>
            <a:pPr marL="0" indent="0">
              <a:buNone/>
            </a:pPr>
            <a:r>
              <a:rPr lang="en-GB" b="1" dirty="0"/>
              <a:t>Location: </a:t>
            </a:r>
            <a:r>
              <a:rPr lang="en-GB" dirty="0"/>
              <a:t>The SIT will be performed on ESS in the Gallery Technical Area.</a:t>
            </a:r>
          </a:p>
          <a:p>
            <a:endParaRPr lang="en-GB" dirty="0"/>
          </a:p>
          <a:p>
            <a:pPr marL="0" indent="0">
              <a:buNone/>
            </a:pPr>
            <a:endParaRPr lang="en-GB" dirty="0"/>
          </a:p>
        </p:txBody>
      </p:sp>
    </p:spTree>
    <p:extLst>
      <p:ext uri="{BB962C8B-B14F-4D97-AF65-F5344CB8AC3E}">
        <p14:creationId xmlns:p14="http://schemas.microsoft.com/office/powerpoint/2010/main" val="33401743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Measures and techniques for FIT</a:t>
            </a:r>
          </a:p>
        </p:txBody>
      </p:sp>
      <p:sp>
        <p:nvSpPr>
          <p:cNvPr id="4" name="Slide Number Placeholder 3"/>
          <p:cNvSpPr>
            <a:spLocks noGrp="1"/>
          </p:cNvSpPr>
          <p:nvPr>
            <p:ph type="sldNum" sz="quarter" idx="12"/>
          </p:nvPr>
        </p:nvSpPr>
        <p:spPr/>
        <p:txBody>
          <a:bodyPr/>
          <a:lstStyle/>
          <a:p>
            <a:fld id="{551115BC-487E-4422-894C-CB7CD3E79223}" type="slidenum">
              <a:rPr lang="sv-SE" smtClean="0"/>
              <a:t>26</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Positive integration tests covering the following:</a:t>
            </a:r>
          </a:p>
          <a:p>
            <a:pPr lvl="0"/>
            <a:r>
              <a:rPr lang="en-GB" dirty="0"/>
              <a:t>The SIFs</a:t>
            </a:r>
          </a:p>
          <a:p>
            <a:pPr lvl="0"/>
            <a:r>
              <a:rPr lang="en-GB" dirty="0"/>
              <a:t>Interfaces</a:t>
            </a:r>
          </a:p>
          <a:p>
            <a:pPr lvl="1"/>
            <a:r>
              <a:rPr lang="en-GB" dirty="0"/>
              <a:t>RF system </a:t>
            </a:r>
          </a:p>
          <a:p>
            <a:pPr lvl="1"/>
            <a:r>
              <a:rPr lang="en-GB" dirty="0"/>
              <a:t>Radiation monitors</a:t>
            </a:r>
          </a:p>
          <a:p>
            <a:pPr lvl="1"/>
            <a:r>
              <a:rPr lang="en-GB" dirty="0"/>
              <a:t>EPICS</a:t>
            </a:r>
          </a:p>
        </p:txBody>
      </p:sp>
    </p:spTree>
    <p:extLst>
      <p:ext uri="{BB962C8B-B14F-4D97-AF65-F5344CB8AC3E}">
        <p14:creationId xmlns:p14="http://schemas.microsoft.com/office/powerpoint/2010/main" val="1083167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36525"/>
            <a:ext cx="7139136" cy="1143000"/>
          </a:xfrm>
        </p:spPr>
        <p:txBody>
          <a:bodyPr/>
          <a:lstStyle/>
          <a:p>
            <a:r>
              <a:rPr lang="en-GB" dirty="0"/>
              <a:t>Roles and responsibilities for FIT</a:t>
            </a:r>
          </a:p>
        </p:txBody>
      </p:sp>
      <p:sp>
        <p:nvSpPr>
          <p:cNvPr id="4" name="Slide Number Placeholder 3"/>
          <p:cNvSpPr>
            <a:spLocks noGrp="1"/>
          </p:cNvSpPr>
          <p:nvPr>
            <p:ph type="sldNum" sz="quarter" idx="12"/>
          </p:nvPr>
        </p:nvSpPr>
        <p:spPr/>
        <p:txBody>
          <a:bodyPr/>
          <a:lstStyle/>
          <a:p>
            <a:fld id="{551115BC-487E-4422-894C-CB7CD3E79223}" type="slidenum">
              <a:rPr lang="sv-SE" smtClean="0"/>
              <a:t>27</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6445224" y="-1524487"/>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Table 2">
            <a:extLst>
              <a:ext uri="{FF2B5EF4-FFF2-40B4-BE49-F238E27FC236}">
                <a16:creationId xmlns:a16="http://schemas.microsoft.com/office/drawing/2014/main" id="{DE74A348-57ED-4FD2-970B-081CC4981121}"/>
              </a:ext>
            </a:extLst>
          </p:cNvPr>
          <p:cNvGraphicFramePr>
            <a:graphicFrameLocks noGrp="1"/>
          </p:cNvGraphicFramePr>
          <p:nvPr>
            <p:extLst>
              <p:ext uri="{D42A27DB-BD31-4B8C-83A1-F6EECF244321}">
                <p14:modId xmlns:p14="http://schemas.microsoft.com/office/powerpoint/2010/main" val="3682626865"/>
              </p:ext>
            </p:extLst>
          </p:nvPr>
        </p:nvGraphicFramePr>
        <p:xfrm>
          <a:off x="440259" y="1762020"/>
          <a:ext cx="8229599" cy="2053844"/>
        </p:xfrm>
        <a:graphic>
          <a:graphicData uri="http://schemas.openxmlformats.org/drawingml/2006/table">
            <a:tbl>
              <a:tblPr>
                <a:tableStyleId>{5C22544A-7EE6-4342-B048-85BDC9FD1C3A}</a:tableStyleId>
              </a:tblPr>
              <a:tblGrid>
                <a:gridCol w="972739">
                  <a:extLst>
                    <a:ext uri="{9D8B030D-6E8A-4147-A177-3AD203B41FA5}">
                      <a16:colId xmlns:a16="http://schemas.microsoft.com/office/drawing/2014/main" val="3479076952"/>
                    </a:ext>
                  </a:extLst>
                </a:gridCol>
                <a:gridCol w="2419502">
                  <a:extLst>
                    <a:ext uri="{9D8B030D-6E8A-4147-A177-3AD203B41FA5}">
                      <a16:colId xmlns:a16="http://schemas.microsoft.com/office/drawing/2014/main" val="112322783"/>
                    </a:ext>
                  </a:extLst>
                </a:gridCol>
                <a:gridCol w="2419502">
                  <a:extLst>
                    <a:ext uri="{9D8B030D-6E8A-4147-A177-3AD203B41FA5}">
                      <a16:colId xmlns:a16="http://schemas.microsoft.com/office/drawing/2014/main" val="725098492"/>
                    </a:ext>
                  </a:extLst>
                </a:gridCol>
                <a:gridCol w="2417856">
                  <a:extLst>
                    <a:ext uri="{9D8B030D-6E8A-4147-A177-3AD203B41FA5}">
                      <a16:colId xmlns:a16="http://schemas.microsoft.com/office/drawing/2014/main" val="3568783839"/>
                    </a:ext>
                  </a:extLst>
                </a:gridCol>
              </a:tblGrid>
              <a:tr h="0">
                <a:tc>
                  <a:txBody>
                    <a:bodyPr/>
                    <a:lstStyle/>
                    <a:p>
                      <a:pPr algn="just">
                        <a:lnSpc>
                          <a:spcPct val="115000"/>
                        </a:lnSpc>
                        <a:spcBef>
                          <a:spcPts val="300"/>
                        </a:spcBef>
                        <a:spcAft>
                          <a:spcPts val="300"/>
                        </a:spcAft>
                      </a:pPr>
                      <a:r>
                        <a:rPr lang="en-GB" sz="1200">
                          <a:effectLst/>
                        </a:rPr>
                        <a:t> </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756190296"/>
                  </a:ext>
                </a:extLst>
              </a:tr>
              <a:tr h="0">
                <a:tc>
                  <a:txBody>
                    <a:bodyPr/>
                    <a:lstStyle/>
                    <a:p>
                      <a:pPr>
                        <a:lnSpc>
                          <a:spcPct val="115000"/>
                        </a:lnSpc>
                        <a:spcBef>
                          <a:spcPts val="300"/>
                        </a:spcBef>
                        <a:spcAft>
                          <a:spcPts val="300"/>
                        </a:spcAft>
                      </a:pPr>
                      <a:r>
                        <a:rPr lang="en-GB" sz="1200">
                          <a:effectLst/>
                        </a:rPr>
                        <a:t>Manager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Work package manager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Stuart Birch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work package manager will ensure that the tests are carried out correctly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089953353"/>
                  </a:ext>
                </a:extLst>
              </a:tr>
              <a:tr h="0">
                <a:tc>
                  <a:txBody>
                    <a:bodyPr/>
                    <a:lstStyle/>
                    <a:p>
                      <a:pPr>
                        <a:lnSpc>
                          <a:spcPct val="115000"/>
                        </a:lnSpc>
                        <a:spcBef>
                          <a:spcPts val="300"/>
                        </a:spcBef>
                        <a:spcAft>
                          <a:spcPts val="300"/>
                        </a:spcAft>
                      </a:pPr>
                      <a:r>
                        <a:rPr lang="en-GB" sz="1200">
                          <a:effectLst/>
                        </a:rPr>
                        <a:t>Designer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Software developer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Denis Paulic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software developer will support the system integrator during testing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631295307"/>
                  </a:ext>
                </a:extLst>
              </a:tr>
              <a:tr h="0">
                <a:tc>
                  <a:txBody>
                    <a:bodyPr/>
                    <a:lstStyle/>
                    <a:p>
                      <a:pPr>
                        <a:lnSpc>
                          <a:spcPct val="115000"/>
                        </a:lnSpc>
                        <a:spcBef>
                          <a:spcPts val="300"/>
                        </a:spcBef>
                        <a:spcAft>
                          <a:spcPts val="300"/>
                        </a:spcAft>
                      </a:pPr>
                      <a:r>
                        <a:rPr lang="en-GB" sz="1200" dirty="0">
                          <a:effectLst/>
                        </a:rPr>
                        <a:t>Verifier</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System Integrator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Morteza Mansouri</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The system integrator will organize the test, conducts the test, ensure that the test report documentation is completed and signed correctly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603496878"/>
                  </a:ext>
                </a:extLst>
              </a:tr>
            </a:tbl>
          </a:graphicData>
        </a:graphic>
      </p:graphicFrame>
    </p:spTree>
    <p:extLst>
      <p:ext uri="{BB962C8B-B14F-4D97-AF65-F5344CB8AC3E}">
        <p14:creationId xmlns:p14="http://schemas.microsoft.com/office/powerpoint/2010/main" val="3889907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FIT</a:t>
            </a:r>
          </a:p>
        </p:txBody>
      </p:sp>
      <p:sp>
        <p:nvSpPr>
          <p:cNvPr id="4" name="Slide Number Placeholder 3"/>
          <p:cNvSpPr>
            <a:spLocks noGrp="1"/>
          </p:cNvSpPr>
          <p:nvPr>
            <p:ph type="sldNum" sz="quarter" idx="12"/>
          </p:nvPr>
        </p:nvSpPr>
        <p:spPr/>
        <p:txBody>
          <a:bodyPr/>
          <a:lstStyle/>
          <a:p>
            <a:fld id="{551115BC-487E-4422-894C-CB7CD3E79223}" type="slidenum">
              <a:rPr lang="sv-SE" smtClean="0"/>
              <a:t>28</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6445224" y="-1524487"/>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7" name="Table 6">
            <a:extLst>
              <a:ext uri="{FF2B5EF4-FFF2-40B4-BE49-F238E27FC236}">
                <a16:creationId xmlns:a16="http://schemas.microsoft.com/office/drawing/2014/main" id="{19E752A2-1F14-4121-B921-D8E33675DA62}"/>
              </a:ext>
            </a:extLst>
          </p:cNvPr>
          <p:cNvGraphicFramePr>
            <a:graphicFrameLocks noGrp="1"/>
          </p:cNvGraphicFramePr>
          <p:nvPr>
            <p:extLst>
              <p:ext uri="{D42A27DB-BD31-4B8C-83A1-F6EECF244321}">
                <p14:modId xmlns:p14="http://schemas.microsoft.com/office/powerpoint/2010/main" val="3815118129"/>
              </p:ext>
            </p:extLst>
          </p:nvPr>
        </p:nvGraphicFramePr>
        <p:xfrm>
          <a:off x="442585" y="1870393"/>
          <a:ext cx="8229601" cy="3266440"/>
        </p:xfrm>
        <a:graphic>
          <a:graphicData uri="http://schemas.openxmlformats.org/drawingml/2006/table">
            <a:tbl>
              <a:tblPr>
                <a:tableStyleId>{5C22544A-7EE6-4342-B048-85BDC9FD1C3A}</a:tableStyleId>
              </a:tblPr>
              <a:tblGrid>
                <a:gridCol w="2126529">
                  <a:extLst>
                    <a:ext uri="{9D8B030D-6E8A-4147-A177-3AD203B41FA5}">
                      <a16:colId xmlns:a16="http://schemas.microsoft.com/office/drawing/2014/main" val="3300010496"/>
                    </a:ext>
                  </a:extLst>
                </a:gridCol>
                <a:gridCol w="1808866">
                  <a:extLst>
                    <a:ext uri="{9D8B030D-6E8A-4147-A177-3AD203B41FA5}">
                      <a16:colId xmlns:a16="http://schemas.microsoft.com/office/drawing/2014/main" val="518386469"/>
                    </a:ext>
                  </a:extLst>
                </a:gridCol>
                <a:gridCol w="2147926">
                  <a:extLst>
                    <a:ext uri="{9D8B030D-6E8A-4147-A177-3AD203B41FA5}">
                      <a16:colId xmlns:a16="http://schemas.microsoft.com/office/drawing/2014/main" val="3880783585"/>
                    </a:ext>
                  </a:extLst>
                </a:gridCol>
                <a:gridCol w="2146280">
                  <a:extLst>
                    <a:ext uri="{9D8B030D-6E8A-4147-A177-3AD203B41FA5}">
                      <a16:colId xmlns:a16="http://schemas.microsoft.com/office/drawing/2014/main" val="2452458943"/>
                    </a:ext>
                  </a:extLst>
                </a:gridCol>
              </a:tblGrid>
              <a:tr h="197993">
                <a:tc>
                  <a:txBody>
                    <a:bodyPr/>
                    <a:lstStyle/>
                    <a:p>
                      <a:pPr>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Department and group</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Function</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810411966"/>
                  </a:ext>
                </a:extLst>
              </a:tr>
              <a:tr h="408305">
                <a:tc>
                  <a:txBody>
                    <a:bodyPr/>
                    <a:lstStyle/>
                    <a:p>
                      <a:pPr>
                        <a:lnSpc>
                          <a:spcPct val="115000"/>
                        </a:lnSpc>
                        <a:spcBef>
                          <a:spcPts val="300"/>
                        </a:spcBef>
                        <a:spcAft>
                          <a:spcPts val="300"/>
                        </a:spcAft>
                      </a:pPr>
                      <a:r>
                        <a:rPr lang="en-GB" sz="1200">
                          <a:effectLst/>
                        </a:rPr>
                        <a:t>Head of Environment, Safety and Health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ES&amp;H</a:t>
                      </a: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Peter Jacobsson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Provide PSS with an approval for conducting the FIT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997664786"/>
                  </a:ext>
                </a:extLst>
              </a:tr>
              <a:tr h="408305">
                <a:tc>
                  <a:txBody>
                    <a:bodyPr/>
                    <a:lstStyle/>
                    <a:p>
                      <a:pPr>
                        <a:lnSpc>
                          <a:spcPct val="115000"/>
                        </a:lnSpc>
                        <a:spcBef>
                          <a:spcPts val="300"/>
                        </a:spcBef>
                        <a:spcAft>
                          <a:spcPts val="300"/>
                        </a:spcAft>
                      </a:pPr>
                      <a:r>
                        <a:rPr lang="en-GB" sz="1200">
                          <a:effectLst/>
                        </a:rPr>
                        <a:t>System owner (per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Utilities and Test Stands Section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Wolfgang Hees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Provide PSS with an approval for conducting the FIT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529318833"/>
                  </a:ext>
                </a:extLst>
              </a:tr>
              <a:tr h="408305">
                <a:tc>
                  <a:txBody>
                    <a:bodyPr/>
                    <a:lstStyle/>
                    <a:p>
                      <a:pPr>
                        <a:lnSpc>
                          <a:spcPct val="115000"/>
                        </a:lnSpc>
                        <a:spcBef>
                          <a:spcPts val="300"/>
                        </a:spcBef>
                        <a:spcAft>
                          <a:spcPts val="300"/>
                        </a:spcAft>
                      </a:pPr>
                      <a:r>
                        <a:rPr lang="en-GB" sz="1200">
                          <a:effectLst/>
                        </a:rPr>
                        <a:t>Sub system owner 1 (per system)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Control System Hardware &amp; Integration Support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Krisztian Löki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EPICS interface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13102332"/>
                  </a:ext>
                </a:extLst>
              </a:tr>
              <a:tr h="408305">
                <a:tc>
                  <a:txBody>
                    <a:bodyPr/>
                    <a:lstStyle/>
                    <a:p>
                      <a:pPr>
                        <a:lnSpc>
                          <a:spcPct val="115000"/>
                        </a:lnSpc>
                        <a:spcBef>
                          <a:spcPts val="300"/>
                        </a:spcBef>
                        <a:spcAft>
                          <a:spcPts val="300"/>
                        </a:spcAft>
                      </a:pPr>
                      <a:r>
                        <a:rPr lang="en-GB" sz="1200">
                          <a:effectLst/>
                        </a:rPr>
                        <a:t>Sub system owner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RF Sources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Morten Rostrup Forup Jensen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RF system interface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404192157"/>
                  </a:ext>
                </a:extLst>
              </a:tr>
              <a:tr h="618617">
                <a:tc>
                  <a:txBody>
                    <a:bodyPr/>
                    <a:lstStyle/>
                    <a:p>
                      <a:pPr>
                        <a:lnSpc>
                          <a:spcPct val="115000"/>
                        </a:lnSpc>
                        <a:spcBef>
                          <a:spcPts val="300"/>
                        </a:spcBef>
                        <a:spcAft>
                          <a:spcPts val="300"/>
                        </a:spcAft>
                      </a:pPr>
                      <a:r>
                        <a:rPr lang="en-GB" sz="1200">
                          <a:effectLst/>
                        </a:rPr>
                        <a:t>Sub system owner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Power Converters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Carlos De Almeida Martins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modulator interface.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432668983"/>
                  </a:ext>
                </a:extLst>
              </a:tr>
              <a:tr h="408305">
                <a:tc>
                  <a:txBody>
                    <a:bodyPr/>
                    <a:lstStyle/>
                    <a:p>
                      <a:pPr>
                        <a:lnSpc>
                          <a:spcPct val="115000"/>
                        </a:lnSpc>
                        <a:spcBef>
                          <a:spcPts val="300"/>
                        </a:spcBef>
                        <a:spcAft>
                          <a:spcPts val="300"/>
                        </a:spcAft>
                      </a:pPr>
                      <a:r>
                        <a:rPr lang="en-GB" sz="1200">
                          <a:effectLst/>
                        </a:rPr>
                        <a:t>Sub system owner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Radiation Protection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Alasdair Day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REMS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156089527"/>
                  </a:ext>
                </a:extLst>
              </a:tr>
              <a:tr h="408305">
                <a:tc>
                  <a:txBody>
                    <a:bodyPr/>
                    <a:lstStyle/>
                    <a:p>
                      <a:pPr>
                        <a:lnSpc>
                          <a:spcPct val="115000"/>
                        </a:lnSpc>
                        <a:spcBef>
                          <a:spcPts val="300"/>
                        </a:spcBef>
                        <a:spcAft>
                          <a:spcPts val="300"/>
                        </a:spcAft>
                      </a:pPr>
                      <a:r>
                        <a:rPr lang="en-GB" sz="1200">
                          <a:effectLst/>
                        </a:rPr>
                        <a:t>Supporting function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Utilities and Test Stands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Owen Buchan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Support function for electrical power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487755057"/>
                  </a:ext>
                </a:extLst>
              </a:tr>
            </a:tbl>
          </a:graphicData>
        </a:graphic>
      </p:graphicFrame>
    </p:spTree>
    <p:extLst>
      <p:ext uri="{BB962C8B-B14F-4D97-AF65-F5344CB8AC3E}">
        <p14:creationId xmlns:p14="http://schemas.microsoft.com/office/powerpoint/2010/main" val="14510244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Identification of items to be verified</a:t>
            </a:r>
            <a:br>
              <a:rPr lang="en-US" dirty="0"/>
            </a:b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29</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92500" lnSpcReduction="20000"/>
          </a:bodyPr>
          <a:lstStyle/>
          <a:p>
            <a:pPr lvl="0"/>
            <a:r>
              <a:rPr lang="en-GB" dirty="0"/>
              <a:t>The safety requirements and SIFs specified in the Safety Requirements Specification for Test Stand 2 Personnel Safety System</a:t>
            </a:r>
          </a:p>
          <a:p>
            <a:pPr lvl="0"/>
            <a:r>
              <a:rPr lang="en-GB" dirty="0"/>
              <a:t>The requirements listed to be verified during the FIT in the Hardware Requirements Specifications for Test Stand 2 Personnel Safety System</a:t>
            </a:r>
          </a:p>
          <a:p>
            <a:pPr lvl="0"/>
            <a:r>
              <a:rPr lang="en-GB" dirty="0"/>
              <a:t>The requirements listed to be verified during the FIT in the Software Requirements Specification for Test Stand 2 Personnel Safety System (SWRS)</a:t>
            </a:r>
          </a:p>
          <a:p>
            <a:pPr lvl="0"/>
            <a:r>
              <a:rPr lang="en-GB" dirty="0"/>
              <a:t>TS2 PSS interface with the modulator</a:t>
            </a:r>
          </a:p>
          <a:p>
            <a:pPr lvl="0"/>
            <a:r>
              <a:rPr lang="en-GB" dirty="0"/>
              <a:t>TS2 PSS interface with the RF system</a:t>
            </a:r>
          </a:p>
          <a:p>
            <a:pPr lvl="0"/>
            <a:r>
              <a:rPr lang="en-GB" dirty="0"/>
              <a:t>SIF’s</a:t>
            </a:r>
          </a:p>
        </p:txBody>
      </p:sp>
    </p:spTree>
    <p:extLst>
      <p:ext uri="{BB962C8B-B14F-4D97-AF65-F5344CB8AC3E}">
        <p14:creationId xmlns:p14="http://schemas.microsoft.com/office/powerpoint/2010/main" val="3950523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 </a:t>
            </a: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sz="3600" spc="100" dirty="0">
                <a:solidFill>
                  <a:srgbClr val="000000"/>
                </a:solidFill>
              </a:rPr>
              <a:t>Tests</a:t>
            </a:r>
          </a:p>
          <a:p>
            <a:pPr lvl="1"/>
            <a:r>
              <a:rPr lang="en-GB" sz="2200" dirty="0"/>
              <a:t>Measures and techniques</a:t>
            </a:r>
          </a:p>
          <a:p>
            <a:pPr lvl="1"/>
            <a:r>
              <a:rPr lang="en-GB" sz="2100" spc="100" dirty="0">
                <a:solidFill>
                  <a:srgbClr val="000000"/>
                </a:solidFill>
              </a:rPr>
              <a:t>Location</a:t>
            </a:r>
          </a:p>
          <a:p>
            <a:pPr lvl="1"/>
            <a:r>
              <a:rPr lang="en-GB" sz="2100" spc="100" dirty="0">
                <a:solidFill>
                  <a:srgbClr val="000000"/>
                </a:solidFill>
              </a:rPr>
              <a:t>Roles and responsibilities</a:t>
            </a:r>
          </a:p>
          <a:p>
            <a:pPr lvl="1"/>
            <a:r>
              <a:rPr lang="en-GB" sz="2100" spc="100" dirty="0">
                <a:solidFill>
                  <a:srgbClr val="000000"/>
                </a:solidFill>
              </a:rPr>
              <a:t>Identified items to be verified</a:t>
            </a:r>
          </a:p>
          <a:p>
            <a:pPr lvl="1"/>
            <a:r>
              <a:rPr lang="en-GB" sz="2100" dirty="0"/>
              <a:t>Test documentation</a:t>
            </a:r>
          </a:p>
          <a:p>
            <a:pPr lvl="1"/>
            <a:r>
              <a:rPr lang="en-GB" sz="2100" dirty="0"/>
              <a:t>Correctness of data and adequacy</a:t>
            </a:r>
          </a:p>
          <a:p>
            <a:pPr lvl="1"/>
            <a:r>
              <a:rPr lang="en-GB" sz="2100" dirty="0"/>
              <a:t>Non-conformance and procedures for corrective actions on failure during test</a:t>
            </a:r>
            <a:endParaRPr lang="en-GB" sz="2100" spc="100" dirty="0">
              <a:solidFill>
                <a:srgbClr val="000000"/>
              </a:solidFill>
            </a:endParaRPr>
          </a:p>
          <a:p>
            <a:pPr lvl="1"/>
            <a:r>
              <a:rPr lang="en-GB" sz="2100" spc="100" dirty="0">
                <a:solidFill>
                  <a:srgbClr val="000000"/>
                </a:solidFill>
              </a:rPr>
              <a:t>Tools</a:t>
            </a:r>
            <a:endParaRPr lang="en-GB" dirty="0"/>
          </a:p>
          <a:p>
            <a:endParaRPr lang="en-GB" dirty="0"/>
          </a:p>
        </p:txBody>
      </p:sp>
    </p:spTree>
    <p:extLst>
      <p:ext uri="{BB962C8B-B14F-4D97-AF65-F5344CB8AC3E}">
        <p14:creationId xmlns:p14="http://schemas.microsoft.com/office/powerpoint/2010/main" val="1321969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Validation and handover</a:t>
            </a:r>
          </a:p>
        </p:txBody>
      </p:sp>
      <p:sp>
        <p:nvSpPr>
          <p:cNvPr id="4" name="Slide Number Placeholder 3"/>
          <p:cNvSpPr>
            <a:spLocks noGrp="1"/>
          </p:cNvSpPr>
          <p:nvPr>
            <p:ph type="sldNum" sz="quarter" idx="12"/>
          </p:nvPr>
        </p:nvSpPr>
        <p:spPr/>
        <p:txBody>
          <a:bodyPr/>
          <a:lstStyle/>
          <a:p>
            <a:fld id="{551115BC-487E-4422-894C-CB7CD3E79223}" type="slidenum">
              <a:rPr lang="sv-SE" smtClean="0"/>
              <a:t>30</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To prove that PSS meets the safety and operational requirements, a demonstration of TS2 PSS operation and SIFs shall be presented to all identified stakeholders. </a:t>
            </a:r>
          </a:p>
          <a:p>
            <a:pPr marL="0" indent="0">
              <a:buNone/>
            </a:pPr>
            <a:r>
              <a:rPr lang="en-GB" dirty="0"/>
              <a:t>The demonstration shall be carried out on the real system at the ESS site and cover the positive tests from the FIT.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06203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validation and handover</a:t>
            </a:r>
          </a:p>
        </p:txBody>
      </p:sp>
      <p:sp>
        <p:nvSpPr>
          <p:cNvPr id="4" name="Slide Number Placeholder 3"/>
          <p:cNvSpPr>
            <a:spLocks noGrp="1"/>
          </p:cNvSpPr>
          <p:nvPr>
            <p:ph type="sldNum" sz="quarter" idx="12"/>
          </p:nvPr>
        </p:nvSpPr>
        <p:spPr/>
        <p:txBody>
          <a:bodyPr/>
          <a:lstStyle/>
          <a:p>
            <a:fld id="{551115BC-487E-4422-894C-CB7CD3E79223}" type="slidenum">
              <a:rPr lang="sv-SE" smtClean="0"/>
              <a:t>31</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6445224" y="-1524487"/>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7" name="Table 6">
            <a:extLst>
              <a:ext uri="{FF2B5EF4-FFF2-40B4-BE49-F238E27FC236}">
                <a16:creationId xmlns:a16="http://schemas.microsoft.com/office/drawing/2014/main" id="{50D8FCAA-C364-44B9-80EB-4BD9923ED062}"/>
              </a:ext>
            </a:extLst>
          </p:cNvPr>
          <p:cNvGraphicFramePr>
            <a:graphicFrameLocks noGrp="1"/>
          </p:cNvGraphicFramePr>
          <p:nvPr>
            <p:extLst>
              <p:ext uri="{D42A27DB-BD31-4B8C-83A1-F6EECF244321}">
                <p14:modId xmlns:p14="http://schemas.microsoft.com/office/powerpoint/2010/main" val="1845769609"/>
              </p:ext>
            </p:extLst>
          </p:nvPr>
        </p:nvGraphicFramePr>
        <p:xfrm>
          <a:off x="457200" y="1569403"/>
          <a:ext cx="8229599" cy="1705610"/>
        </p:xfrm>
        <a:graphic>
          <a:graphicData uri="http://schemas.openxmlformats.org/drawingml/2006/table">
            <a:tbl>
              <a:tblPr>
                <a:tableStyleId>{5C22544A-7EE6-4342-B048-85BDC9FD1C3A}</a:tableStyleId>
              </a:tblPr>
              <a:tblGrid>
                <a:gridCol w="972739">
                  <a:extLst>
                    <a:ext uri="{9D8B030D-6E8A-4147-A177-3AD203B41FA5}">
                      <a16:colId xmlns:a16="http://schemas.microsoft.com/office/drawing/2014/main" val="2967599590"/>
                    </a:ext>
                  </a:extLst>
                </a:gridCol>
                <a:gridCol w="2419502">
                  <a:extLst>
                    <a:ext uri="{9D8B030D-6E8A-4147-A177-3AD203B41FA5}">
                      <a16:colId xmlns:a16="http://schemas.microsoft.com/office/drawing/2014/main" val="3287006497"/>
                    </a:ext>
                  </a:extLst>
                </a:gridCol>
                <a:gridCol w="2419502">
                  <a:extLst>
                    <a:ext uri="{9D8B030D-6E8A-4147-A177-3AD203B41FA5}">
                      <a16:colId xmlns:a16="http://schemas.microsoft.com/office/drawing/2014/main" val="738614963"/>
                    </a:ext>
                  </a:extLst>
                </a:gridCol>
                <a:gridCol w="2417856">
                  <a:extLst>
                    <a:ext uri="{9D8B030D-6E8A-4147-A177-3AD203B41FA5}">
                      <a16:colId xmlns:a16="http://schemas.microsoft.com/office/drawing/2014/main" val="1704611043"/>
                    </a:ext>
                  </a:extLst>
                </a:gridCol>
              </a:tblGrid>
              <a:tr h="0">
                <a:tc>
                  <a:txBody>
                    <a:bodyPr/>
                    <a:lstStyle/>
                    <a:p>
                      <a:pPr algn="just">
                        <a:lnSpc>
                          <a:spcPct val="115000"/>
                        </a:lnSpc>
                        <a:spcBef>
                          <a:spcPts val="300"/>
                        </a:spcBef>
                        <a:spcAft>
                          <a:spcPts val="300"/>
                        </a:spcAft>
                      </a:pPr>
                      <a:r>
                        <a:rPr lang="en-GB" sz="1200">
                          <a:effectLst/>
                        </a:rPr>
                        <a:t> </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953331191"/>
                  </a:ext>
                </a:extLst>
              </a:tr>
              <a:tr h="34875">
                <a:tc>
                  <a:txBody>
                    <a:bodyPr/>
                    <a:lstStyle/>
                    <a:p>
                      <a:pPr>
                        <a:lnSpc>
                          <a:spcPct val="115000"/>
                        </a:lnSpc>
                        <a:spcBef>
                          <a:spcPts val="300"/>
                        </a:spcBef>
                        <a:spcAft>
                          <a:spcPts val="300"/>
                        </a:spcAft>
                      </a:pPr>
                      <a:r>
                        <a:rPr lang="en-GB" sz="1200">
                          <a:effectLst/>
                        </a:rPr>
                        <a:t>Manager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Work package manager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Stuart Birch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The work package manager will ensure that the tests are carried out correctly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186593100"/>
                  </a:ext>
                </a:extLst>
              </a:tr>
              <a:tr h="0">
                <a:tc>
                  <a:txBody>
                    <a:bodyPr/>
                    <a:lstStyle/>
                    <a:p>
                      <a:pPr>
                        <a:lnSpc>
                          <a:spcPct val="115000"/>
                        </a:lnSpc>
                        <a:spcBef>
                          <a:spcPts val="300"/>
                        </a:spcBef>
                        <a:spcAft>
                          <a:spcPts val="300"/>
                        </a:spcAft>
                      </a:pPr>
                      <a:r>
                        <a:rPr lang="en-GB" sz="1200">
                          <a:effectLst/>
                        </a:rPr>
                        <a:t>Designer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System integrator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Morteza Mansouri</a:t>
                      </a:r>
                    </a:p>
                    <a:p>
                      <a:pPr>
                        <a:lnSpc>
                          <a:spcPct val="115000"/>
                        </a:lnSpc>
                        <a:spcBef>
                          <a:spcPts val="300"/>
                        </a:spcBef>
                        <a:spcAft>
                          <a:spcPts val="3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ts val="1400"/>
                        </a:lnSpc>
                        <a:spcAft>
                          <a:spcPts val="1200"/>
                        </a:spcAft>
                      </a:pPr>
                      <a:r>
                        <a:rPr lang="en-GB" sz="1200" dirty="0">
                          <a:effectLst/>
                        </a:rPr>
                        <a:t>The system integrator will organize the test, supports validator in conducting the validation, ensures that the test report documentation is completed and signed correctly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845960876"/>
                  </a:ext>
                </a:extLst>
              </a:tr>
            </a:tbl>
          </a:graphicData>
        </a:graphic>
      </p:graphicFrame>
    </p:spTree>
    <p:extLst>
      <p:ext uri="{BB962C8B-B14F-4D97-AF65-F5344CB8AC3E}">
        <p14:creationId xmlns:p14="http://schemas.microsoft.com/office/powerpoint/2010/main" val="904333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validation and handover</a:t>
            </a:r>
          </a:p>
        </p:txBody>
      </p:sp>
      <p:sp>
        <p:nvSpPr>
          <p:cNvPr id="4" name="Slide Number Placeholder 3"/>
          <p:cNvSpPr>
            <a:spLocks noGrp="1"/>
          </p:cNvSpPr>
          <p:nvPr>
            <p:ph type="sldNum" sz="quarter" idx="12"/>
          </p:nvPr>
        </p:nvSpPr>
        <p:spPr/>
        <p:txBody>
          <a:bodyPr/>
          <a:lstStyle/>
          <a:p>
            <a:fld id="{551115BC-487E-4422-894C-CB7CD3E79223}" type="slidenum">
              <a:rPr lang="sv-SE" smtClean="0"/>
              <a:t>32</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6445224" y="-1524487"/>
            <a:ext cx="8229600" cy="4525963"/>
          </a:xfrm>
        </p:spPr>
        <p:txBody>
          <a:bodyPr>
            <a:normAutofit/>
          </a:bodyPr>
          <a:lstStyle/>
          <a:p>
            <a:pPr marL="0" indent="0">
              <a:buNone/>
            </a:pPr>
            <a:endParaRPr lang="en-GB" dirty="0"/>
          </a:p>
          <a:p>
            <a:pPr marL="0" indent="0">
              <a:buNone/>
            </a:pPr>
            <a:endParaRPr lang="en-GB" dirty="0"/>
          </a:p>
        </p:txBody>
      </p:sp>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3" name="Table 2">
            <a:extLst>
              <a:ext uri="{FF2B5EF4-FFF2-40B4-BE49-F238E27FC236}">
                <a16:creationId xmlns:a16="http://schemas.microsoft.com/office/drawing/2014/main" id="{C209DB24-CEF9-4C28-BDA4-09D09A064C0F}"/>
              </a:ext>
            </a:extLst>
          </p:cNvPr>
          <p:cNvGraphicFramePr>
            <a:graphicFrameLocks noGrp="1"/>
          </p:cNvGraphicFramePr>
          <p:nvPr/>
        </p:nvGraphicFramePr>
        <p:xfrm>
          <a:off x="457200" y="1605185"/>
          <a:ext cx="8229600" cy="4515993"/>
        </p:xfrm>
        <a:graphic>
          <a:graphicData uri="http://schemas.openxmlformats.org/drawingml/2006/table">
            <a:tbl>
              <a:tblPr>
                <a:tableStyleId>{5C22544A-7EE6-4342-B048-85BDC9FD1C3A}</a:tableStyleId>
              </a:tblPr>
              <a:tblGrid>
                <a:gridCol w="1965228">
                  <a:extLst>
                    <a:ext uri="{9D8B030D-6E8A-4147-A177-3AD203B41FA5}">
                      <a16:colId xmlns:a16="http://schemas.microsoft.com/office/drawing/2014/main" val="1494236125"/>
                    </a:ext>
                  </a:extLst>
                </a:gridCol>
                <a:gridCol w="1970166">
                  <a:extLst>
                    <a:ext uri="{9D8B030D-6E8A-4147-A177-3AD203B41FA5}">
                      <a16:colId xmlns:a16="http://schemas.microsoft.com/office/drawing/2014/main" val="1759471947"/>
                    </a:ext>
                  </a:extLst>
                </a:gridCol>
                <a:gridCol w="2147926">
                  <a:extLst>
                    <a:ext uri="{9D8B030D-6E8A-4147-A177-3AD203B41FA5}">
                      <a16:colId xmlns:a16="http://schemas.microsoft.com/office/drawing/2014/main" val="1590175625"/>
                    </a:ext>
                  </a:extLst>
                </a:gridCol>
                <a:gridCol w="2146280">
                  <a:extLst>
                    <a:ext uri="{9D8B030D-6E8A-4147-A177-3AD203B41FA5}">
                      <a16:colId xmlns:a16="http://schemas.microsoft.com/office/drawing/2014/main" val="4096445150"/>
                    </a:ext>
                  </a:extLst>
                </a:gridCol>
              </a:tblGrid>
              <a:tr h="0">
                <a:tc>
                  <a:txBody>
                    <a:bodyPr/>
                    <a:lstStyle/>
                    <a:p>
                      <a:pPr>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Department and group</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708805928"/>
                  </a:ext>
                </a:extLst>
              </a:tr>
              <a:tr h="0">
                <a:tc>
                  <a:txBody>
                    <a:bodyPr/>
                    <a:lstStyle/>
                    <a:p>
                      <a:pPr>
                        <a:lnSpc>
                          <a:spcPct val="115000"/>
                        </a:lnSpc>
                        <a:spcBef>
                          <a:spcPts val="300"/>
                        </a:spcBef>
                        <a:spcAft>
                          <a:spcPts val="300"/>
                        </a:spcAft>
                      </a:pPr>
                      <a:r>
                        <a:rPr lang="en-GB" sz="1200" dirty="0">
                          <a:effectLst/>
                        </a:rPr>
                        <a:t>Technical director or their delegates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Machine Directorate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Roland Garoby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Will witness the validation and approve the handover to operation by signing the validation and handover report.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444865274"/>
                  </a:ext>
                </a:extLst>
              </a:tr>
              <a:tr h="0">
                <a:tc>
                  <a:txBody>
                    <a:bodyPr/>
                    <a:lstStyle/>
                    <a:p>
                      <a:pPr>
                        <a:lnSpc>
                          <a:spcPct val="115000"/>
                        </a:lnSpc>
                        <a:spcBef>
                          <a:spcPts val="300"/>
                        </a:spcBef>
                        <a:spcAft>
                          <a:spcPts val="300"/>
                        </a:spcAft>
                      </a:pPr>
                      <a:r>
                        <a:rPr lang="en-GB" sz="1200">
                          <a:effectLst/>
                        </a:rPr>
                        <a:t>Associate Director Environment, Safety, Health &amp; Quality or their delegates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ES&amp;H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Ralf Trant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Will witness the validation and approve the handover to operation by signing the validation and handover report.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748961726"/>
                  </a:ext>
                </a:extLst>
              </a:tr>
              <a:tr h="0">
                <a:tc>
                  <a:txBody>
                    <a:bodyPr/>
                    <a:lstStyle/>
                    <a:p>
                      <a:pPr>
                        <a:lnSpc>
                          <a:spcPct val="115000"/>
                        </a:lnSpc>
                        <a:spcBef>
                          <a:spcPts val="300"/>
                        </a:spcBef>
                        <a:spcAft>
                          <a:spcPts val="300"/>
                        </a:spcAft>
                      </a:pPr>
                      <a:r>
                        <a:rPr lang="en-GB" sz="1200">
                          <a:effectLst/>
                        </a:rPr>
                        <a:t>System owner and validator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Utilities and Test Stands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Wolfgang Hees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Validate the system as an operator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673864307"/>
                  </a:ext>
                </a:extLst>
              </a:tr>
              <a:tr h="0">
                <a:tc>
                  <a:txBody>
                    <a:bodyPr/>
                    <a:lstStyle/>
                    <a:p>
                      <a:pPr>
                        <a:lnSpc>
                          <a:spcPct val="115000"/>
                        </a:lnSpc>
                        <a:spcBef>
                          <a:spcPts val="300"/>
                        </a:spcBef>
                        <a:spcAft>
                          <a:spcPts val="300"/>
                        </a:spcAft>
                      </a:pPr>
                      <a:r>
                        <a:rPr lang="en-GB" sz="1200">
                          <a:effectLst/>
                        </a:rPr>
                        <a:t>Sub system owner 1 (per system)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Control System Hardware &amp; Integration Support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Krisztian Löki</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EPICS interface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744445063"/>
                  </a:ext>
                </a:extLst>
              </a:tr>
              <a:tr h="0">
                <a:tc>
                  <a:txBody>
                    <a:bodyPr/>
                    <a:lstStyle/>
                    <a:p>
                      <a:pPr>
                        <a:lnSpc>
                          <a:spcPct val="115000"/>
                        </a:lnSpc>
                        <a:spcBef>
                          <a:spcPts val="300"/>
                        </a:spcBef>
                        <a:spcAft>
                          <a:spcPts val="300"/>
                        </a:spcAft>
                      </a:pPr>
                      <a:r>
                        <a:rPr lang="en-GB" sz="1200">
                          <a:effectLst/>
                        </a:rPr>
                        <a:t>Sub system owner 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RF Sources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Morten Rostrup Forup Jensen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RF system interface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599475093"/>
                  </a:ext>
                </a:extLst>
              </a:tr>
              <a:tr h="0">
                <a:tc>
                  <a:txBody>
                    <a:bodyPr/>
                    <a:lstStyle/>
                    <a:p>
                      <a:pPr>
                        <a:lnSpc>
                          <a:spcPct val="115000"/>
                        </a:lnSpc>
                        <a:spcBef>
                          <a:spcPts val="300"/>
                        </a:spcBef>
                        <a:spcAft>
                          <a:spcPts val="300"/>
                        </a:spcAft>
                      </a:pPr>
                      <a:r>
                        <a:rPr lang="en-GB" sz="1200">
                          <a:effectLst/>
                        </a:rPr>
                        <a:t>Sub system owner 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Power Converters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Carlos De Almeida Martins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modulator interface.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315979322"/>
                  </a:ext>
                </a:extLst>
              </a:tr>
              <a:tr h="0">
                <a:tc>
                  <a:txBody>
                    <a:bodyPr/>
                    <a:lstStyle/>
                    <a:p>
                      <a:pPr>
                        <a:lnSpc>
                          <a:spcPct val="115000"/>
                        </a:lnSpc>
                        <a:spcBef>
                          <a:spcPts val="300"/>
                        </a:spcBef>
                        <a:spcAft>
                          <a:spcPts val="300"/>
                        </a:spcAft>
                      </a:pPr>
                      <a:r>
                        <a:rPr lang="en-GB" sz="1200">
                          <a:effectLst/>
                        </a:rPr>
                        <a:t>Sub system owner 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Radiation Protection Group</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Alasdair Day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Support function for tests covering the REMS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2721307041"/>
                  </a:ext>
                </a:extLst>
              </a:tr>
              <a:tr h="44450">
                <a:tc>
                  <a:txBody>
                    <a:bodyPr/>
                    <a:lstStyle/>
                    <a:p>
                      <a:pPr>
                        <a:lnSpc>
                          <a:spcPct val="115000"/>
                        </a:lnSpc>
                        <a:spcBef>
                          <a:spcPts val="300"/>
                        </a:spcBef>
                        <a:spcAft>
                          <a:spcPts val="300"/>
                        </a:spcAft>
                      </a:pPr>
                      <a:r>
                        <a:rPr lang="en-GB" sz="1200">
                          <a:effectLst/>
                        </a:rPr>
                        <a:t>Supporting function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Utilities and Test Stands Section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a:effectLst/>
                        </a:rPr>
                        <a:t>Owen Buchan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Support function for electrical power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086223595"/>
                  </a:ext>
                </a:extLst>
              </a:tr>
            </a:tbl>
          </a:graphicData>
        </a:graphic>
      </p:graphicFrame>
    </p:spTree>
    <p:extLst>
      <p:ext uri="{BB962C8B-B14F-4D97-AF65-F5344CB8AC3E}">
        <p14:creationId xmlns:p14="http://schemas.microsoft.com/office/powerpoint/2010/main" val="3964795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r>
              <a:rPr lang="sv-SE" noProof="0" dirty="0"/>
              <a:t>?</a:t>
            </a:r>
            <a:endParaRPr lang="en-GB" noProof="0" dirty="0"/>
          </a:p>
        </p:txBody>
      </p:sp>
      <p:sp>
        <p:nvSpPr>
          <p:cNvPr id="4" name="Slide Number Placeholder 3"/>
          <p:cNvSpPr>
            <a:spLocks noGrp="1"/>
          </p:cNvSpPr>
          <p:nvPr>
            <p:ph type="sldNum" sz="quarter" idx="12"/>
          </p:nvPr>
        </p:nvSpPr>
        <p:spPr/>
        <p:txBody>
          <a:bodyPr/>
          <a:lstStyle/>
          <a:p>
            <a:fld id="{551115BC-487E-4422-894C-CB7CD3E79223}" type="slidenum">
              <a:rPr lang="en-GB" smtClean="0"/>
              <a:t>33</a:t>
            </a:fld>
            <a:endParaRPr lang="en-GB" dirty="0"/>
          </a:p>
        </p:txBody>
      </p:sp>
      <p:sp>
        <p:nvSpPr>
          <p:cNvPr id="5" name="Content Placeholder 4"/>
          <p:cNvSpPr>
            <a:spLocks noGrp="1"/>
          </p:cNvSpPr>
          <p:nvPr>
            <p:ph idx="1"/>
          </p:nvPr>
        </p:nvSpPr>
        <p:spPr>
          <a:xfrm>
            <a:off x="2339752" y="1815408"/>
            <a:ext cx="4488160" cy="596179"/>
          </a:xfrm>
          <a:solidFill>
            <a:srgbClr val="FFCD2F"/>
          </a:solidFill>
        </p:spPr>
        <p:txBody>
          <a:bodyPr>
            <a:normAutofit/>
          </a:bodyPr>
          <a:lstStyle/>
          <a:p>
            <a:pPr marL="0" indent="0">
              <a:buNone/>
            </a:pPr>
            <a:r>
              <a:rPr lang="en-US" dirty="0">
                <a:solidFill>
                  <a:schemeClr val="tx1"/>
                </a:solidFill>
              </a:rPr>
              <a:t>Thank you for your attention!</a:t>
            </a:r>
          </a:p>
        </p:txBody>
      </p:sp>
      <p:pic>
        <p:nvPicPr>
          <p:cNvPr id="2052" name="Picture 4" descr="Image result for questions funny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564904"/>
            <a:ext cx="1955910" cy="33434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76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Hardware Factory Acceptance Test (HWFAT)</a:t>
            </a:r>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The TS2 PSS HWFAT will take place at ESS site (Gallery Technical Area) in cooperation between vendor (</a:t>
            </a:r>
            <a:r>
              <a:rPr lang="en-GB" dirty="0" err="1"/>
              <a:t>Processkontroll</a:t>
            </a:r>
            <a:r>
              <a:rPr lang="en-GB" dirty="0"/>
              <a:t> AB (</a:t>
            </a:r>
            <a:r>
              <a:rPr lang="en-GB" dirty="0" err="1"/>
              <a:t>Actemium</a:t>
            </a:r>
            <a:r>
              <a:rPr lang="en-GB" dirty="0"/>
              <a:t>)) and PSS team.</a:t>
            </a:r>
          </a:p>
          <a:p>
            <a:pPr marL="0" indent="0">
              <a:buNone/>
            </a:pPr>
            <a:endParaRPr lang="en-GB" dirty="0"/>
          </a:p>
          <a:p>
            <a:pPr marL="0" indent="0">
              <a:buNone/>
            </a:pPr>
            <a:r>
              <a:rPr lang="en-GB" dirty="0"/>
              <a:t>The HWFAT verifies that the as-built hardware system (cabinets) meets the specified design. </a:t>
            </a:r>
          </a:p>
          <a:p>
            <a:pPr marL="0" indent="0">
              <a:buNone/>
            </a:pPr>
            <a:endParaRPr lang="en-GB" dirty="0"/>
          </a:p>
        </p:txBody>
      </p:sp>
    </p:spTree>
    <p:extLst>
      <p:ext uri="{BB962C8B-B14F-4D97-AF65-F5344CB8AC3E}">
        <p14:creationId xmlns:p14="http://schemas.microsoft.com/office/powerpoint/2010/main" val="137251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Measures and techniques for HWFAT</a:t>
            </a:r>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92500" lnSpcReduction="20000"/>
          </a:bodyPr>
          <a:lstStyle/>
          <a:p>
            <a:pPr lvl="0"/>
            <a:r>
              <a:rPr lang="en-GB" dirty="0"/>
              <a:t>Tests covering the </a:t>
            </a:r>
            <a:r>
              <a:rPr lang="en-GB" sz="2400" dirty="0"/>
              <a:t>(IEC 60204-1, Safety of machinery - Electrical equipment of machines - Part 1: General requirements):</a:t>
            </a:r>
          </a:p>
          <a:p>
            <a:pPr lvl="1"/>
            <a:r>
              <a:rPr lang="en-GB" dirty="0"/>
              <a:t> checking functions covering:</a:t>
            </a:r>
          </a:p>
          <a:p>
            <a:pPr lvl="2"/>
            <a:r>
              <a:rPr lang="en-GB" dirty="0"/>
              <a:t>The electric supply</a:t>
            </a:r>
          </a:p>
          <a:p>
            <a:pPr lvl="2"/>
            <a:r>
              <a:rPr lang="en-GB" dirty="0"/>
              <a:t>PLC test of digital inputs</a:t>
            </a:r>
          </a:p>
          <a:p>
            <a:pPr lvl="2"/>
            <a:r>
              <a:rPr lang="en-GB" dirty="0"/>
              <a:t>PLC test of digital outputs</a:t>
            </a:r>
          </a:p>
          <a:p>
            <a:pPr lvl="2"/>
            <a:r>
              <a:rPr lang="en-GB" dirty="0"/>
              <a:t>PLC test of </a:t>
            </a:r>
            <a:r>
              <a:rPr lang="en-GB" dirty="0" err="1"/>
              <a:t>analog</a:t>
            </a:r>
            <a:r>
              <a:rPr lang="en-GB" dirty="0"/>
              <a:t> inputs</a:t>
            </a:r>
          </a:p>
          <a:p>
            <a:pPr lvl="1"/>
            <a:r>
              <a:rPr lang="en-GB" dirty="0"/>
              <a:t>electrical equipment compliance with the TS2 PSS Electrical and Mechanical Drawings</a:t>
            </a:r>
          </a:p>
          <a:p>
            <a:pPr lvl="1"/>
            <a:r>
              <a:rPr lang="en-GB" dirty="0"/>
              <a:t>checking insulation resistance</a:t>
            </a:r>
          </a:p>
          <a:p>
            <a:pPr lvl="1"/>
            <a:r>
              <a:rPr lang="en-GB" dirty="0"/>
              <a:t>checking disruptive discharge </a:t>
            </a:r>
          </a:p>
          <a:p>
            <a:pPr lvl="1"/>
            <a:r>
              <a:rPr lang="en-GB" dirty="0"/>
              <a:t>checking for residual voltages</a:t>
            </a:r>
          </a:p>
          <a:p>
            <a:pPr lvl="1"/>
            <a:r>
              <a:rPr lang="en-GB" dirty="0"/>
              <a:t>checking if the conditions for protection against indirect contact by automatic disconnection are fulfilled</a:t>
            </a:r>
          </a:p>
        </p:txBody>
      </p:sp>
    </p:spTree>
    <p:extLst>
      <p:ext uri="{BB962C8B-B14F-4D97-AF65-F5344CB8AC3E}">
        <p14:creationId xmlns:p14="http://schemas.microsoft.com/office/powerpoint/2010/main" val="3571852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Tools for FAT and SAT</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lvl="0"/>
            <a:r>
              <a:rPr lang="en-GB" dirty="0"/>
              <a:t>Flexible measurement probes</a:t>
            </a:r>
          </a:p>
          <a:p>
            <a:pPr lvl="0"/>
            <a:r>
              <a:rPr lang="en-GB" dirty="0"/>
              <a:t>Windows station with TIA portal installed (v 14 SP1 or higher)	</a:t>
            </a:r>
          </a:p>
          <a:p>
            <a:pPr lvl="0"/>
            <a:r>
              <a:rPr lang="en-GB" dirty="0"/>
              <a:t>FLUKE 1507 Insulation Tester	 </a:t>
            </a:r>
          </a:p>
          <a:p>
            <a:pPr lvl="0"/>
            <a:r>
              <a:rPr lang="en-GB" dirty="0"/>
              <a:t>FLUKE 705 Current Loop Calibrator 24mA	</a:t>
            </a:r>
          </a:p>
        </p:txBody>
      </p:sp>
    </p:spTree>
    <p:extLst>
      <p:ext uri="{BB962C8B-B14F-4D97-AF65-F5344CB8AC3E}">
        <p14:creationId xmlns:p14="http://schemas.microsoft.com/office/powerpoint/2010/main" val="2388562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Roles and responsibilities for HWFAT</a:t>
            </a:r>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endParaRPr lang="en-GB" dirty="0"/>
          </a:p>
          <a:p>
            <a:pPr marL="0" indent="0">
              <a:buNone/>
            </a:pPr>
            <a:endParaRPr lang="en-GB" dirty="0"/>
          </a:p>
        </p:txBody>
      </p:sp>
      <p:graphicFrame>
        <p:nvGraphicFramePr>
          <p:cNvPr id="3" name="Table 2">
            <a:extLst>
              <a:ext uri="{FF2B5EF4-FFF2-40B4-BE49-F238E27FC236}">
                <a16:creationId xmlns:a16="http://schemas.microsoft.com/office/drawing/2014/main" id="{D1AD0715-CBD2-4E64-AFD7-394F807BE4CD}"/>
              </a:ext>
            </a:extLst>
          </p:cNvPr>
          <p:cNvGraphicFramePr>
            <a:graphicFrameLocks noGrp="1"/>
          </p:cNvGraphicFramePr>
          <p:nvPr>
            <p:extLst>
              <p:ext uri="{D42A27DB-BD31-4B8C-83A1-F6EECF244321}">
                <p14:modId xmlns:p14="http://schemas.microsoft.com/office/powerpoint/2010/main" val="92574542"/>
              </p:ext>
            </p:extLst>
          </p:nvPr>
        </p:nvGraphicFramePr>
        <p:xfrm>
          <a:off x="212346" y="2157933"/>
          <a:ext cx="8363272" cy="1970872"/>
        </p:xfrm>
        <a:graphic>
          <a:graphicData uri="http://schemas.openxmlformats.org/drawingml/2006/table">
            <a:tbl>
              <a:tblPr>
                <a:tableStyleId>{5C22544A-7EE6-4342-B048-85BDC9FD1C3A}</a:tableStyleId>
              </a:tblPr>
              <a:tblGrid>
                <a:gridCol w="987063">
                  <a:extLst>
                    <a:ext uri="{9D8B030D-6E8A-4147-A177-3AD203B41FA5}">
                      <a16:colId xmlns:a16="http://schemas.microsoft.com/office/drawing/2014/main" val="1481023909"/>
                    </a:ext>
                  </a:extLst>
                </a:gridCol>
                <a:gridCol w="1741581">
                  <a:extLst>
                    <a:ext uri="{9D8B030D-6E8A-4147-A177-3AD203B41FA5}">
                      <a16:colId xmlns:a16="http://schemas.microsoft.com/office/drawing/2014/main" val="3877869009"/>
                    </a:ext>
                  </a:extLst>
                </a:gridCol>
                <a:gridCol w="1865383">
                  <a:extLst>
                    <a:ext uri="{9D8B030D-6E8A-4147-A177-3AD203B41FA5}">
                      <a16:colId xmlns:a16="http://schemas.microsoft.com/office/drawing/2014/main" val="2935788654"/>
                    </a:ext>
                  </a:extLst>
                </a:gridCol>
                <a:gridCol w="3769245">
                  <a:extLst>
                    <a:ext uri="{9D8B030D-6E8A-4147-A177-3AD203B41FA5}">
                      <a16:colId xmlns:a16="http://schemas.microsoft.com/office/drawing/2014/main" val="690550933"/>
                    </a:ext>
                  </a:extLst>
                </a:gridCol>
              </a:tblGrid>
              <a:tr h="238926">
                <a:tc>
                  <a:txBody>
                    <a:bodyPr/>
                    <a:lstStyle/>
                    <a:p>
                      <a:pPr algn="just">
                        <a:lnSpc>
                          <a:spcPct val="115000"/>
                        </a:lnSpc>
                        <a:spcBef>
                          <a:spcPts val="300"/>
                        </a:spcBef>
                        <a:spcAft>
                          <a:spcPts val="300"/>
                        </a:spcAft>
                      </a:pPr>
                      <a:r>
                        <a:rPr lang="en-GB" sz="1200" dirty="0">
                          <a:effectLst/>
                        </a:rPr>
                        <a:t> </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gn="just">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extLst>
                  <a:ext uri="{0D108BD9-81ED-4DB2-BD59-A6C34878D82A}">
                    <a16:rowId xmlns:a16="http://schemas.microsoft.com/office/drawing/2014/main" val="2682772290"/>
                  </a:ext>
                </a:extLst>
              </a:tr>
              <a:tr h="492718">
                <a:tc>
                  <a:txBody>
                    <a:bodyPr/>
                    <a:lstStyle/>
                    <a:p>
                      <a:pPr>
                        <a:lnSpc>
                          <a:spcPct val="115000"/>
                        </a:lnSpc>
                        <a:spcBef>
                          <a:spcPts val="300"/>
                        </a:spcBef>
                        <a:spcAft>
                          <a:spcPts val="300"/>
                        </a:spcAft>
                      </a:pPr>
                      <a:r>
                        <a:rPr lang="en-GB" sz="1200">
                          <a:effectLst/>
                        </a:rPr>
                        <a:t>Manager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dirty="0">
                          <a:effectLst/>
                        </a:rPr>
                        <a:t>Work package manager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a:effectLst/>
                        </a:rPr>
                        <a:t>Stuart Birch</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a:effectLst/>
                        </a:rPr>
                        <a:t>The work package manager will ensure that the tests are carried out correctly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extLst>
                  <a:ext uri="{0D108BD9-81ED-4DB2-BD59-A6C34878D82A}">
                    <a16:rowId xmlns:a16="http://schemas.microsoft.com/office/drawing/2014/main" val="1001993547"/>
                  </a:ext>
                </a:extLst>
              </a:tr>
              <a:tr h="492718">
                <a:tc>
                  <a:txBody>
                    <a:bodyPr/>
                    <a:lstStyle/>
                    <a:p>
                      <a:pPr>
                        <a:lnSpc>
                          <a:spcPct val="115000"/>
                        </a:lnSpc>
                        <a:spcBef>
                          <a:spcPts val="300"/>
                        </a:spcBef>
                        <a:spcAft>
                          <a:spcPts val="300"/>
                        </a:spcAft>
                      </a:pPr>
                      <a:r>
                        <a:rPr lang="en-GB" sz="1200">
                          <a:effectLst/>
                        </a:rPr>
                        <a:t>Designer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dirty="0">
                          <a:effectLst/>
                        </a:rPr>
                        <a:t>Hardware designer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dirty="0">
                          <a:effectLst/>
                        </a:rPr>
                        <a:t>Alberto Toral Diez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dirty="0">
                          <a:effectLst/>
                        </a:rPr>
                        <a:t>The hardware designer will support the verifier during testing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extLst>
                  <a:ext uri="{0D108BD9-81ED-4DB2-BD59-A6C34878D82A}">
                    <a16:rowId xmlns:a16="http://schemas.microsoft.com/office/drawing/2014/main" val="1845287766"/>
                  </a:ext>
                </a:extLst>
              </a:tr>
              <a:tr h="746510">
                <a:tc>
                  <a:txBody>
                    <a:bodyPr/>
                    <a:lstStyle/>
                    <a:p>
                      <a:pPr>
                        <a:lnSpc>
                          <a:spcPct val="115000"/>
                        </a:lnSpc>
                        <a:spcBef>
                          <a:spcPts val="300"/>
                        </a:spcBef>
                        <a:spcAft>
                          <a:spcPts val="300"/>
                        </a:spcAft>
                      </a:pPr>
                      <a:r>
                        <a:rPr lang="en-GB" sz="1200">
                          <a:effectLst/>
                        </a:rPr>
                        <a:t>Verifier</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dirty="0">
                          <a:effectLst/>
                        </a:rPr>
                        <a:t>Hardware verifier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a:effectLst/>
                        </a:rPr>
                        <a:t>Morteza Mansouri / Peter Holgersson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tc>
                  <a:txBody>
                    <a:bodyPr/>
                    <a:lstStyle/>
                    <a:p>
                      <a:pPr>
                        <a:lnSpc>
                          <a:spcPct val="115000"/>
                        </a:lnSpc>
                        <a:spcBef>
                          <a:spcPts val="300"/>
                        </a:spcBef>
                        <a:spcAft>
                          <a:spcPts val="300"/>
                        </a:spcAft>
                      </a:pPr>
                      <a:r>
                        <a:rPr lang="en-GB" sz="1200" dirty="0">
                          <a:effectLst/>
                        </a:rPr>
                        <a:t>The hardware verifier will organize the test, conducts the test, ensure that the test report documentation is completed and signed correctly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388" marR="44388" marT="0" marB="0"/>
                </a:tc>
                <a:extLst>
                  <a:ext uri="{0D108BD9-81ED-4DB2-BD59-A6C34878D82A}">
                    <a16:rowId xmlns:a16="http://schemas.microsoft.com/office/drawing/2014/main" val="2887677142"/>
                  </a:ext>
                </a:extLst>
              </a:tr>
            </a:tbl>
          </a:graphicData>
        </a:graphic>
      </p:graphicFrame>
      <p:sp>
        <p:nvSpPr>
          <p:cNvPr id="6" name="Rectangle 1">
            <a:extLst>
              <a:ext uri="{FF2B5EF4-FFF2-40B4-BE49-F238E27FC236}">
                <a16:creationId xmlns:a16="http://schemas.microsoft.com/office/drawing/2014/main" id="{B6A9FE9B-9AF4-48CD-B059-F2D97629908B}"/>
              </a:ext>
            </a:extLst>
          </p:cNvPr>
          <p:cNvSpPr>
            <a:spLocks noChangeArrowheads="1"/>
          </p:cNvSpPr>
          <p:nvPr/>
        </p:nvSpPr>
        <p:spPr bwMode="auto">
          <a:xfrm>
            <a:off x="457200" y="30464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7" name="Table 6">
            <a:extLst>
              <a:ext uri="{FF2B5EF4-FFF2-40B4-BE49-F238E27FC236}">
                <a16:creationId xmlns:a16="http://schemas.microsoft.com/office/drawing/2014/main" id="{FA4EB418-6B3E-4A55-8BAB-9CFF3C30C89D}"/>
              </a:ext>
            </a:extLst>
          </p:cNvPr>
          <p:cNvGraphicFramePr>
            <a:graphicFrameLocks noGrp="1"/>
          </p:cNvGraphicFramePr>
          <p:nvPr>
            <p:extLst>
              <p:ext uri="{D42A27DB-BD31-4B8C-83A1-F6EECF244321}">
                <p14:modId xmlns:p14="http://schemas.microsoft.com/office/powerpoint/2010/main" val="740243038"/>
              </p:ext>
            </p:extLst>
          </p:nvPr>
        </p:nvGraphicFramePr>
        <p:xfrm>
          <a:off x="204185" y="4330258"/>
          <a:ext cx="8229601" cy="816610"/>
        </p:xfrm>
        <a:graphic>
          <a:graphicData uri="http://schemas.openxmlformats.org/drawingml/2006/table">
            <a:tbl>
              <a:tblPr>
                <a:tableStyleId>{5C22544A-7EE6-4342-B048-85BDC9FD1C3A}</a:tableStyleId>
              </a:tblPr>
              <a:tblGrid>
                <a:gridCol w="1506017">
                  <a:extLst>
                    <a:ext uri="{9D8B030D-6E8A-4147-A177-3AD203B41FA5}">
                      <a16:colId xmlns:a16="http://schemas.microsoft.com/office/drawing/2014/main" val="2661469105"/>
                    </a:ext>
                  </a:extLst>
                </a:gridCol>
                <a:gridCol w="2671328">
                  <a:extLst>
                    <a:ext uri="{9D8B030D-6E8A-4147-A177-3AD203B41FA5}">
                      <a16:colId xmlns:a16="http://schemas.microsoft.com/office/drawing/2014/main" val="483172005"/>
                    </a:ext>
                  </a:extLst>
                </a:gridCol>
                <a:gridCol w="2026128">
                  <a:extLst>
                    <a:ext uri="{9D8B030D-6E8A-4147-A177-3AD203B41FA5}">
                      <a16:colId xmlns:a16="http://schemas.microsoft.com/office/drawing/2014/main" val="1841112101"/>
                    </a:ext>
                  </a:extLst>
                </a:gridCol>
                <a:gridCol w="2026128">
                  <a:extLst>
                    <a:ext uri="{9D8B030D-6E8A-4147-A177-3AD203B41FA5}">
                      <a16:colId xmlns:a16="http://schemas.microsoft.com/office/drawing/2014/main" val="3480676315"/>
                    </a:ext>
                  </a:extLst>
                </a:gridCol>
              </a:tblGrid>
              <a:tr h="197993">
                <a:tc>
                  <a:txBody>
                    <a:bodyPr/>
                    <a:lstStyle/>
                    <a:p>
                      <a:pPr algn="just">
                        <a:lnSpc>
                          <a:spcPct val="115000"/>
                        </a:lnSpc>
                        <a:spcBef>
                          <a:spcPts val="300"/>
                        </a:spcBef>
                        <a:spcAft>
                          <a:spcPts val="300"/>
                        </a:spcAft>
                      </a:pPr>
                      <a:r>
                        <a:rPr lang="en-GB" sz="1200">
                          <a:effectLst/>
                        </a:rPr>
                        <a:t>Role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dirty="0">
                          <a:effectLst/>
                        </a:rPr>
                        <a:t>Company</a:t>
                      </a:r>
                      <a:endParaRPr lang="en-GB"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Name</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Function</a:t>
                      </a:r>
                      <a:endParaRPr lang="en-GB" sz="1100" b="1">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69377905"/>
                  </a:ext>
                </a:extLst>
              </a:tr>
              <a:tr h="618617">
                <a:tc>
                  <a:txBody>
                    <a:bodyPr/>
                    <a:lstStyle/>
                    <a:p>
                      <a:pPr>
                        <a:lnSpc>
                          <a:spcPct val="115000"/>
                        </a:lnSpc>
                        <a:spcBef>
                          <a:spcPts val="300"/>
                        </a:spcBef>
                        <a:spcAft>
                          <a:spcPts val="300"/>
                        </a:spcAft>
                      </a:pPr>
                      <a:r>
                        <a:rPr lang="en-GB" sz="1100">
                          <a:effectLst/>
                        </a:rPr>
                        <a:t>Vendor</a:t>
                      </a:r>
                      <a:r>
                        <a:rPr lang="en-GB" sz="1200">
                          <a:effectLst/>
                        </a:rPr>
                        <a:t> representative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err="1">
                          <a:effectLst/>
                        </a:rPr>
                        <a:t>Processkontroll</a:t>
                      </a:r>
                      <a:r>
                        <a:rPr lang="en-GB" sz="1200" dirty="0">
                          <a:effectLst/>
                        </a:rPr>
                        <a:t> AB (</a:t>
                      </a:r>
                      <a:r>
                        <a:rPr lang="en-GB" sz="1200" dirty="0" err="1">
                          <a:effectLst/>
                        </a:rPr>
                        <a:t>Actemium</a:t>
                      </a:r>
                      <a:r>
                        <a:rPr lang="en-GB" sz="1200" dirty="0">
                          <a:effectLst/>
                        </a:rPr>
                        <a:t>)</a:t>
                      </a:r>
                      <a:endParaRPr lang="en-GB" sz="1100" dirty="0">
                        <a:effectLst/>
                      </a:endParaRPr>
                    </a:p>
                    <a:p>
                      <a:pPr>
                        <a:lnSpc>
                          <a:spcPct val="115000"/>
                        </a:lnSpc>
                        <a:spcBef>
                          <a:spcPts val="300"/>
                        </a:spcBef>
                        <a:spcAft>
                          <a:spcPts val="300"/>
                        </a:spcAft>
                      </a:pPr>
                      <a:r>
                        <a:rPr lang="en-GB" sz="1200" dirty="0">
                          <a:effectLst/>
                        </a:rPr>
                        <a:t>Organisation number:</a:t>
                      </a:r>
                      <a:r>
                        <a:rPr lang="en-GB" sz="1100" dirty="0">
                          <a:effectLst/>
                        </a:rPr>
                        <a:t> </a:t>
                      </a:r>
                      <a:r>
                        <a:rPr lang="en-GB" sz="1200" dirty="0">
                          <a:effectLst/>
                        </a:rPr>
                        <a:t>556781-1400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15000"/>
                        </a:lnSpc>
                        <a:spcBef>
                          <a:spcPts val="300"/>
                        </a:spcBef>
                        <a:spcAft>
                          <a:spcPts val="300"/>
                        </a:spcAft>
                      </a:pPr>
                      <a:r>
                        <a:rPr lang="en-GB" sz="1200">
                          <a:effectLst/>
                        </a:rPr>
                        <a:t>Per Persson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nSpc>
                          <a:spcPct val="115000"/>
                        </a:lnSpc>
                        <a:spcBef>
                          <a:spcPts val="300"/>
                        </a:spcBef>
                        <a:spcAft>
                          <a:spcPts val="300"/>
                        </a:spcAft>
                      </a:pPr>
                      <a:r>
                        <a:rPr lang="en-GB" sz="1200" dirty="0">
                          <a:effectLst/>
                        </a:rPr>
                        <a:t>The vendor representative will support the test with the PSS representatives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046257386"/>
                  </a:ext>
                </a:extLst>
              </a:tr>
            </a:tbl>
          </a:graphicData>
        </a:graphic>
      </p:graphicFrame>
    </p:spTree>
    <p:extLst>
      <p:ext uri="{BB962C8B-B14F-4D97-AF65-F5344CB8AC3E}">
        <p14:creationId xmlns:p14="http://schemas.microsoft.com/office/powerpoint/2010/main" val="3574806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Identification of items to be verified for HW FAT</a:t>
            </a:r>
            <a:br>
              <a:rPr lang="en-US" dirty="0"/>
            </a:b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a:bodyPr>
          <a:lstStyle/>
          <a:p>
            <a:pPr marL="0" indent="0">
              <a:buNone/>
            </a:pPr>
            <a:r>
              <a:rPr lang="en-GB" dirty="0"/>
              <a:t>The requirements listed to be verified during the HWFAT in the </a:t>
            </a:r>
            <a:r>
              <a:rPr lang="en-GB" b="1" dirty="0"/>
              <a:t>Hardware Requirements Specifications </a:t>
            </a:r>
            <a:r>
              <a:rPr lang="en-GB" dirty="0"/>
              <a:t>for Test Stand 2 Personnel Safety System</a:t>
            </a:r>
          </a:p>
        </p:txBody>
      </p:sp>
    </p:spTree>
    <p:extLst>
      <p:ext uri="{BB962C8B-B14F-4D97-AF65-F5344CB8AC3E}">
        <p14:creationId xmlns:p14="http://schemas.microsoft.com/office/powerpoint/2010/main" val="2139422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 documentation</a:t>
            </a:r>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5" name="Content Placeholder 4">
            <a:extLst>
              <a:ext uri="{FF2B5EF4-FFF2-40B4-BE49-F238E27FC236}">
                <a16:creationId xmlns:a16="http://schemas.microsoft.com/office/drawing/2014/main" id="{E260C8A8-3372-8E49-96CB-D54F1B26B88A}"/>
              </a:ext>
            </a:extLst>
          </p:cNvPr>
          <p:cNvSpPr>
            <a:spLocks noGrp="1"/>
          </p:cNvSpPr>
          <p:nvPr>
            <p:ph idx="1"/>
          </p:nvPr>
        </p:nvSpPr>
        <p:spPr>
          <a:xfrm>
            <a:off x="457200" y="1865824"/>
            <a:ext cx="8229600" cy="4525963"/>
          </a:xfrm>
        </p:spPr>
        <p:txBody>
          <a:bodyPr>
            <a:normAutofit fontScale="92500"/>
          </a:bodyPr>
          <a:lstStyle/>
          <a:p>
            <a:pPr marL="0" indent="0">
              <a:buNone/>
            </a:pPr>
            <a:r>
              <a:rPr lang="en-GB" dirty="0"/>
              <a:t>For the FAT the following documents will be produced:</a:t>
            </a:r>
          </a:p>
          <a:p>
            <a:pPr lvl="0"/>
            <a:r>
              <a:rPr lang="en-GB" dirty="0"/>
              <a:t>Factory Acceptance </a:t>
            </a:r>
            <a:r>
              <a:rPr lang="en-GB" b="1" dirty="0"/>
              <a:t>Test Specification </a:t>
            </a:r>
            <a:r>
              <a:rPr lang="en-GB" dirty="0"/>
              <a:t>for Test Stand 2 Personnel Safety Systems</a:t>
            </a:r>
          </a:p>
          <a:p>
            <a:pPr lvl="0"/>
            <a:r>
              <a:rPr lang="en-GB" dirty="0"/>
              <a:t>Factory Acceptance </a:t>
            </a:r>
            <a:r>
              <a:rPr lang="en-GB" b="1" dirty="0"/>
              <a:t>Test Report </a:t>
            </a:r>
            <a:r>
              <a:rPr lang="en-GB" dirty="0"/>
              <a:t>for Test Stand 2 Personnel Safety Systems</a:t>
            </a:r>
          </a:p>
          <a:p>
            <a:pPr marL="0" indent="0">
              <a:buNone/>
            </a:pPr>
            <a:r>
              <a:rPr lang="en-GB" b="1" dirty="0">
                <a:solidFill>
                  <a:srgbClr val="FF0000"/>
                </a:solidFill>
              </a:rPr>
              <a:t>Note:</a:t>
            </a:r>
          </a:p>
          <a:p>
            <a:r>
              <a:rPr lang="en-GB" dirty="0"/>
              <a:t>These documents will be written after the CDR and will be reviewed during the TRR</a:t>
            </a:r>
          </a:p>
          <a:p>
            <a:r>
              <a:rPr lang="en-GB" dirty="0"/>
              <a:t>All of the tests will have a specification and a test report and all of them will be reviewed during the TRR</a:t>
            </a:r>
          </a:p>
        </p:txBody>
      </p:sp>
    </p:spTree>
    <p:extLst>
      <p:ext uri="{BB962C8B-B14F-4D97-AF65-F5344CB8AC3E}">
        <p14:creationId xmlns:p14="http://schemas.microsoft.com/office/powerpoint/2010/main" val="3767265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11529</TotalTime>
  <Words>2195</Words>
  <Application>Microsoft Office PowerPoint</Application>
  <PresentationFormat>On-screen Show (4:3)</PresentationFormat>
  <Paragraphs>408</Paragraphs>
  <Slides>33</Slides>
  <Notes>32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PSS verification and validation</vt:lpstr>
      <vt:lpstr>Tests</vt:lpstr>
      <vt:lpstr>Agenda </vt:lpstr>
      <vt:lpstr>Hardware Factory Acceptance Test (HWFAT)</vt:lpstr>
      <vt:lpstr>Measures and techniques for HWFAT</vt:lpstr>
      <vt:lpstr>Tools for FAT and SAT</vt:lpstr>
      <vt:lpstr>Roles and responsibilities for HWFAT</vt:lpstr>
      <vt:lpstr>Identification of items to be verified for HW FAT </vt:lpstr>
      <vt:lpstr>Test documentation</vt:lpstr>
      <vt:lpstr>Correctness of data and adequacy</vt:lpstr>
      <vt:lpstr>Non-conformance and procedures for corrective actions on failure during test </vt:lpstr>
      <vt:lpstr>Hardware Site Acceptance Test (HWFAT)</vt:lpstr>
      <vt:lpstr>Roles and responsibilities for FAT</vt:lpstr>
      <vt:lpstr>Identification of items to be verified </vt:lpstr>
      <vt:lpstr>Software Pre-FAT</vt:lpstr>
      <vt:lpstr>Measures and techniques for pre-FAT</vt:lpstr>
      <vt:lpstr>Tools for pre-FAT</vt:lpstr>
      <vt:lpstr>Roles and responsibilities for pre-FAT</vt:lpstr>
      <vt:lpstr>Identification of items to be verified </vt:lpstr>
      <vt:lpstr>Identification of items to be verified </vt:lpstr>
      <vt:lpstr>Site Integration Test (SIT)</vt:lpstr>
      <vt:lpstr>Measures and techniques for SIT</vt:lpstr>
      <vt:lpstr>Roles and responsibilities for SIT</vt:lpstr>
      <vt:lpstr>Identification of items to be verified </vt:lpstr>
      <vt:lpstr>Final Integration Test (FIT)</vt:lpstr>
      <vt:lpstr>Measures and techniques for FIT</vt:lpstr>
      <vt:lpstr>Roles and responsibilities for FIT</vt:lpstr>
      <vt:lpstr>Roles and responsibilities for FIT</vt:lpstr>
      <vt:lpstr>Identification of items to be verified </vt:lpstr>
      <vt:lpstr>Validation and handover</vt:lpstr>
      <vt:lpstr>Roles and responsibilities for validation and handover</vt:lpstr>
      <vt:lpstr>Roles and responsibilities for validation and handover</vt:lpstr>
      <vt:lpstr>Questions?</vt:lpstr>
    </vt:vector>
  </TitlesOfParts>
  <Manager>Henrik.Carling@esss.se</Manager>
  <Company>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Henrik.Carling@esss.se</dc:creator>
  <cp:lastModifiedBy>Paulina Skog</cp:lastModifiedBy>
  <cp:revision>329</cp:revision>
  <dcterms:created xsi:type="dcterms:W3CDTF">2013-10-29T16:05:10Z</dcterms:created>
  <dcterms:modified xsi:type="dcterms:W3CDTF">2019-04-09T12:23:29Z</dcterms:modified>
</cp:coreProperties>
</file>