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5"/>
  </p:notesMasterIdLst>
  <p:sldIdLst>
    <p:sldId id="256" r:id="rId2"/>
    <p:sldId id="295" r:id="rId3"/>
    <p:sldId id="364" r:id="rId4"/>
    <p:sldId id="308" r:id="rId5"/>
    <p:sldId id="300" r:id="rId6"/>
    <p:sldId id="307" r:id="rId7"/>
    <p:sldId id="298" r:id="rId8"/>
    <p:sldId id="309" r:id="rId9"/>
    <p:sldId id="354" r:id="rId10"/>
    <p:sldId id="360" r:id="rId11"/>
    <p:sldId id="311" r:id="rId12"/>
    <p:sldId id="291" r:id="rId13"/>
    <p:sldId id="319" r:id="rId14"/>
    <p:sldId id="320" r:id="rId15"/>
    <p:sldId id="310" r:id="rId16"/>
    <p:sldId id="355" r:id="rId17"/>
    <p:sldId id="356" r:id="rId18"/>
    <p:sldId id="357" r:id="rId19"/>
    <p:sldId id="361" r:id="rId20"/>
    <p:sldId id="358" r:id="rId21"/>
    <p:sldId id="341" r:id="rId22"/>
    <p:sldId id="342" r:id="rId23"/>
    <p:sldId id="343" r:id="rId24"/>
    <p:sldId id="312" r:id="rId25"/>
    <p:sldId id="313" r:id="rId26"/>
    <p:sldId id="314" r:id="rId27"/>
    <p:sldId id="315" r:id="rId28"/>
    <p:sldId id="316" r:id="rId29"/>
    <p:sldId id="317" r:id="rId30"/>
    <p:sldId id="318" r:id="rId31"/>
    <p:sldId id="332" r:id="rId32"/>
    <p:sldId id="299" r:id="rId33"/>
    <p:sldId id="294" r:id="rId34"/>
    <p:sldId id="359" r:id="rId35"/>
    <p:sldId id="366" r:id="rId36"/>
    <p:sldId id="365" r:id="rId37"/>
    <p:sldId id="348" r:id="rId38"/>
    <p:sldId id="347" r:id="rId39"/>
    <p:sldId id="362" r:id="rId40"/>
    <p:sldId id="326" r:id="rId41"/>
    <p:sldId id="337" r:id="rId42"/>
    <p:sldId id="324" r:id="rId43"/>
    <p:sldId id="325" r:id="rId44"/>
    <p:sldId id="327" r:id="rId45"/>
    <p:sldId id="333" r:id="rId46"/>
    <p:sldId id="331" r:id="rId47"/>
    <p:sldId id="330" r:id="rId48"/>
    <p:sldId id="350" r:id="rId49"/>
    <p:sldId id="352" r:id="rId50"/>
    <p:sldId id="363" r:id="rId51"/>
    <p:sldId id="351" r:id="rId52"/>
    <p:sldId id="289" r:id="rId53"/>
    <p:sldId id="282" r:id="rId54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B530"/>
    <a:srgbClr val="00FF00"/>
    <a:srgbClr val="DA6E00"/>
    <a:srgbClr val="FF9900"/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826" autoAdjust="0"/>
    <p:restoredTop sz="92213" autoAdjust="0"/>
  </p:normalViewPr>
  <p:slideViewPr>
    <p:cSldViewPr>
      <p:cViewPr>
        <p:scale>
          <a:sx n="150" d="100"/>
          <a:sy n="150" d="100"/>
        </p:scale>
        <p:origin x="2016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2019-04-09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purpose of</a:t>
            </a:r>
            <a:r>
              <a:rPr lang="en-US" baseline="0" dirty="0" smtClean="0"/>
              <a:t> this presentation is to give an overview about the hardware detail design for TS2 PSS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25074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PAD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318740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Wiring layout for</a:t>
            </a:r>
            <a:r>
              <a:rPr lang="en-US" baseline="0" dirty="0" smtClean="0"/>
              <a:t> Fortress </a:t>
            </a:r>
            <a:r>
              <a:rPr lang="en-US" baseline="0" dirty="0" err="1" smtClean="0"/>
              <a:t>ProLok</a:t>
            </a:r>
            <a:r>
              <a:rPr lang="en-US" baseline="0" dirty="0" smtClean="0"/>
              <a:t> with </a:t>
            </a:r>
            <a:r>
              <a:rPr lang="en-US" dirty="0" smtClean="0"/>
              <a:t>INDEPENDENT</a:t>
            </a:r>
            <a:r>
              <a:rPr lang="en-US" baseline="0" dirty="0" smtClean="0"/>
              <a:t> safety circuits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320068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Material Access Door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773110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PSS has DIVERSITY in the position switches on each entry door there is one </a:t>
            </a:r>
            <a:r>
              <a:rPr lang="en-US" baseline="0" dirty="0" err="1" smtClean="0"/>
              <a:t>magnetical</a:t>
            </a:r>
            <a:r>
              <a:rPr lang="en-US" baseline="0" dirty="0" smtClean="0"/>
              <a:t> switch and one mechanical.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879113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179818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ACCESS/NO</a:t>
            </a:r>
            <a:r>
              <a:rPr lang="en-US" baseline="0" dirty="0" smtClean="0"/>
              <a:t> ACCESS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003207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“ACCESS” and “NO ACCESS”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“RF ON”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“SEARCHING”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499315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ODH when</a:t>
            </a:r>
            <a:r>
              <a:rPr lang="en-US" baseline="0" dirty="0" smtClean="0"/>
              <a:t> O2 level is below </a:t>
            </a:r>
            <a:r>
              <a:rPr lang="en-US" dirty="0" smtClean="0"/>
              <a:t>18%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14709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ESS Rules for electrical design,</a:t>
            </a:r>
            <a:r>
              <a:rPr lang="en-GB" baseline="0" dirty="0" smtClean="0"/>
              <a:t> revision of 2019</a:t>
            </a:r>
          </a:p>
          <a:p>
            <a:r>
              <a:rPr lang="en-GB" baseline="0" dirty="0" smtClean="0"/>
              <a:t>For the installation, the Low voltage Swedish standard</a:t>
            </a:r>
          </a:p>
          <a:p>
            <a:r>
              <a:rPr lang="en-GB" baseline="0" dirty="0" smtClean="0"/>
              <a:t>Safety of machinery for the equipment or cabinets</a:t>
            </a:r>
            <a:endParaRPr lang="en-GB" dirty="0" smtClean="0"/>
          </a:p>
          <a:p>
            <a:r>
              <a:rPr lang="en-GB" dirty="0" smtClean="0"/>
              <a:t>61511</a:t>
            </a:r>
            <a:r>
              <a:rPr lang="en-GB" baseline="0" dirty="0" smtClean="0"/>
              <a:t> Functional Safety Standard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5014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TS2 PSS has two electrical</a:t>
            </a:r>
            <a:r>
              <a:rPr lang="en-US" baseline="0" dirty="0" smtClean="0"/>
              <a:t> cabinets. The PLC cabinet and the Key Exchange cabinet. The cabinets are located in the rack row 10 and a divider is installed between them, also each cabinet has key lock system coded differently between them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10184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Double</a:t>
            </a:r>
            <a:r>
              <a:rPr lang="en-US" baseline="0" dirty="0" smtClean="0"/>
              <a:t> door enclosure that meets the </a:t>
            </a:r>
            <a:r>
              <a:rPr lang="en-US" dirty="0" smtClean="0"/>
              <a:t>EMC </a:t>
            </a:r>
            <a:r>
              <a:rPr lang="en-US" dirty="0" err="1" smtClean="0"/>
              <a:t>requiremetns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68636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07799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14096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Main power arrival terminals // Then </a:t>
            </a:r>
            <a:r>
              <a:rPr lang="en-US" baseline="0" dirty="0" err="1" smtClean="0"/>
              <a:t>Disconnector</a:t>
            </a:r>
            <a:r>
              <a:rPr lang="en-US" baseline="0" dirty="0" smtClean="0"/>
              <a:t> Switch //</a:t>
            </a:r>
            <a:r>
              <a:rPr lang="en-US" dirty="0" smtClean="0"/>
              <a:t> Surge</a:t>
            </a:r>
            <a:r>
              <a:rPr lang="en-US" baseline="0" dirty="0" smtClean="0"/>
              <a:t> Protection Device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62340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Power Supply</a:t>
            </a:r>
            <a:r>
              <a:rPr lang="en-US" baseline="0" dirty="0" smtClean="0"/>
              <a:t> // internal Battery // UPS controller. Is a temporary solution in the future the cabinets will be powered by external UPS power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7895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As I said before… 60204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99917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sv-SE" dirty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471529"/>
            <a:ext cx="1656184" cy="886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4" t="5882" r="47738" b="5882"/>
          <a:stretch/>
        </p:blipFill>
        <p:spPr>
          <a:xfrm>
            <a:off x="563880" y="399521"/>
            <a:ext cx="945706" cy="101325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375832" y="615545"/>
            <a:ext cx="81990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200"/>
              </a:lnSpc>
            </a:pPr>
            <a:r>
              <a:rPr lang="en-GB" sz="1300" b="1" dirty="0" smtClean="0">
                <a:solidFill>
                  <a:srgbClr val="FFFFFF"/>
                </a:solidFill>
              </a:rPr>
              <a:t>P</a:t>
            </a:r>
            <a:r>
              <a:rPr lang="en-GB" sz="1200" dirty="0" smtClean="0">
                <a:solidFill>
                  <a:srgbClr val="FFFFFF"/>
                </a:solidFill>
              </a:rPr>
              <a:t>ersonnel</a:t>
            </a:r>
          </a:p>
          <a:p>
            <a:pPr>
              <a:lnSpc>
                <a:spcPts val="1200"/>
              </a:lnSpc>
            </a:pPr>
            <a:r>
              <a:rPr lang="en-US" sz="1300" b="1" dirty="0" smtClean="0">
                <a:solidFill>
                  <a:srgbClr val="FFFFFF"/>
                </a:solidFill>
              </a:rPr>
              <a:t>S</a:t>
            </a:r>
            <a:r>
              <a:rPr lang="en-US" sz="1200" dirty="0" smtClean="0">
                <a:solidFill>
                  <a:srgbClr val="FFFFFF"/>
                </a:solidFill>
              </a:rPr>
              <a:t>afety</a:t>
            </a:r>
          </a:p>
          <a:p>
            <a:pPr>
              <a:lnSpc>
                <a:spcPts val="1200"/>
              </a:lnSpc>
            </a:pPr>
            <a:r>
              <a:rPr lang="en-US" sz="1300" b="1" dirty="0" smtClean="0">
                <a:solidFill>
                  <a:srgbClr val="FFFFFF"/>
                </a:solidFill>
              </a:rPr>
              <a:t>S</a:t>
            </a:r>
            <a:r>
              <a:rPr lang="en-US" sz="1200" dirty="0" smtClean="0">
                <a:solidFill>
                  <a:srgbClr val="FFFFFF"/>
                </a:solidFill>
              </a:rPr>
              <a:t>ystems</a:t>
            </a:r>
            <a:endParaRPr lang="en-GB" sz="1200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1005880" y="6428316"/>
            <a:ext cx="2133600" cy="365125"/>
          </a:xfrm>
        </p:spPr>
        <p:txBody>
          <a:bodyPr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fld id="{E99C5205-82D0-4A92-B1EB-A021E3D18CDF}" type="datetime4">
              <a:rPr lang="en-GB" smtClean="0"/>
              <a:pPr/>
              <a:t>09 April 2019</a:t>
            </a:fld>
            <a:endParaRPr lang="sv-SE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47864" y="6428316"/>
            <a:ext cx="2895600" cy="365125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sv-SE" dirty="0" smtClean="0"/>
              <a:t>TS2 PSS electrical and mechanical design</a:t>
            </a:r>
            <a:endParaRPr lang="sv-SE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76864" y="6428316"/>
            <a:ext cx="2133600" cy="365125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fld id="{551115BC-487E-4422-894C-CB7CD3E7922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6356350"/>
            <a:ext cx="9144000" cy="501650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05880" y="6428316"/>
            <a:ext cx="2133600" cy="365125"/>
          </a:xfrm>
        </p:spPr>
        <p:txBody>
          <a:bodyPr/>
          <a:lstStyle>
            <a:lvl1pPr algn="ctr">
              <a:defRPr sz="900" b="0">
                <a:solidFill>
                  <a:schemeClr val="bg1"/>
                </a:solidFill>
              </a:defRPr>
            </a:lvl1pPr>
          </a:lstStyle>
          <a:p>
            <a:fld id="{E99C5205-82D0-4A92-B1EB-A021E3D18CDF}" type="datetime4">
              <a:rPr lang="en-GB" smtClean="0"/>
              <a:pPr/>
              <a:t>09 April 2019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47864" y="6428316"/>
            <a:ext cx="2895600" cy="365125"/>
          </a:xfrm>
        </p:spPr>
        <p:txBody>
          <a:bodyPr/>
          <a:lstStyle>
            <a:lvl1pPr>
              <a:defRPr sz="900" b="0">
                <a:solidFill>
                  <a:schemeClr val="bg1"/>
                </a:solidFill>
              </a:defRPr>
            </a:lvl1pPr>
          </a:lstStyle>
          <a:p>
            <a:r>
              <a:rPr lang="sv-SE" dirty="0" smtClean="0"/>
              <a:t>TS2 PSS electrical and mechanical design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8424" y="6428316"/>
            <a:ext cx="522040" cy="365125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fld id="{551115BC-487E-4422-894C-CB7CD3E79223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4" y="6420553"/>
            <a:ext cx="681420" cy="364559"/>
          </a:xfrm>
          <a:prstGeom prst="rect">
            <a:avLst/>
          </a:prstGeom>
        </p:spPr>
      </p:pic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6372200" y="6428316"/>
            <a:ext cx="17030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ctr" defTabSz="914400" rtl="0" eaLnBrk="1" latinLnBrk="0" hangingPunct="1"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900" b="0" dirty="0" smtClean="0"/>
              <a:t>ICS-PSG-PSS</a:t>
            </a:r>
            <a:endParaRPr lang="sv-SE" b="0" dirty="0"/>
          </a:p>
        </p:txBody>
      </p:sp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sv-SE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0" name="Rektangel 6"/>
          <p:cNvSpPr/>
          <p:nvPr userDrawn="1"/>
        </p:nvSpPr>
        <p:spPr>
          <a:xfrm>
            <a:off x="0" y="6356350"/>
            <a:ext cx="9144000" cy="501650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1005880" y="6428316"/>
            <a:ext cx="2133600" cy="365125"/>
          </a:xfrm>
        </p:spPr>
        <p:txBody>
          <a:bodyPr/>
          <a:lstStyle>
            <a:lvl1pPr algn="ctr">
              <a:defRPr sz="900" b="0">
                <a:solidFill>
                  <a:schemeClr val="bg1"/>
                </a:solidFill>
              </a:defRPr>
            </a:lvl1pPr>
          </a:lstStyle>
          <a:p>
            <a:fld id="{E99C5205-82D0-4A92-B1EB-A021E3D18CDF}" type="datetime4">
              <a:rPr lang="en-GB" smtClean="0"/>
              <a:pPr/>
              <a:t>09 April 2019</a:t>
            </a:fld>
            <a:endParaRPr lang="sv-SE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47864" y="6428316"/>
            <a:ext cx="2895600" cy="365125"/>
          </a:xfrm>
        </p:spPr>
        <p:txBody>
          <a:bodyPr/>
          <a:lstStyle>
            <a:lvl1pPr>
              <a:defRPr sz="900" b="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TS2 PSS electrical and mechanical design</a:t>
            </a:r>
            <a:endParaRPr lang="sv-SE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8424" y="6428316"/>
            <a:ext cx="522040" cy="365125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fld id="{551115BC-487E-4422-894C-CB7CD3E79223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4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4" y="6420553"/>
            <a:ext cx="681420" cy="364559"/>
          </a:xfrm>
          <a:prstGeom prst="rect">
            <a:avLst/>
          </a:prstGeom>
        </p:spPr>
      </p:pic>
      <p:sp>
        <p:nvSpPr>
          <p:cNvPr id="15" name="Footer Placeholder 4"/>
          <p:cNvSpPr txBox="1">
            <a:spLocks/>
          </p:cNvSpPr>
          <p:nvPr userDrawn="1"/>
        </p:nvSpPr>
        <p:spPr>
          <a:xfrm>
            <a:off x="6372200" y="6428316"/>
            <a:ext cx="17030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ctr" defTabSz="914400" rtl="0" eaLnBrk="1" latinLnBrk="0" hangingPunct="1"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900" dirty="0" smtClean="0"/>
              <a:t>ICS-PSG-PSS</a:t>
            </a:r>
          </a:p>
        </p:txBody>
      </p:sp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_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996952"/>
            <a:ext cx="1656184" cy="88605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2965082" y="6237312"/>
            <a:ext cx="2709780" cy="3336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400" dirty="0">
                <a:solidFill>
                  <a:srgbClr val="FFFFFF"/>
                </a:solidFill>
              </a:rPr>
              <a:t>www.europeanspallationsource.se</a:t>
            </a:r>
          </a:p>
        </p:txBody>
      </p:sp>
    </p:spTree>
    <p:extLst>
      <p:ext uri="{BB962C8B-B14F-4D97-AF65-F5344CB8AC3E}">
        <p14:creationId xmlns:p14="http://schemas.microsoft.com/office/powerpoint/2010/main" val="2699032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27253-3846-40A7-B0B6-48F1C34B465C}" type="datetime4">
              <a:rPr lang="en-GB" smtClean="0"/>
              <a:pPr/>
              <a:t>09 April 2019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 smtClean="0"/>
              <a:t>TS2 PSS electrical and mechanical design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2348880"/>
            <a:ext cx="7772400" cy="2088231"/>
          </a:xfrm>
        </p:spPr>
        <p:txBody>
          <a:bodyPr>
            <a:noAutofit/>
          </a:bodyPr>
          <a:lstStyle/>
          <a:p>
            <a:pPr algn="ctr">
              <a:lnSpc>
                <a:spcPts val="5300"/>
              </a:lnSpc>
            </a:pPr>
            <a:r>
              <a:rPr lang="en-GB" sz="7200" b="1" dirty="0"/>
              <a:t>TS2 PSS </a:t>
            </a:r>
            <a:r>
              <a:rPr lang="en-GB" sz="6600" b="1" dirty="0" smtClean="0"/>
              <a:t/>
            </a:r>
            <a:br>
              <a:rPr lang="en-GB" sz="6600" b="1" dirty="0" smtClean="0"/>
            </a:br>
            <a:r>
              <a:rPr lang="en-GB" sz="4000" b="1" dirty="0" smtClean="0"/>
              <a:t>Electrical </a:t>
            </a:r>
            <a:r>
              <a:rPr lang="en-GB" sz="4000" b="1" dirty="0"/>
              <a:t>and mechanical design</a:t>
            </a:r>
            <a:endParaRPr lang="en-GB" sz="4000" noProof="0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3502968" y="6237312"/>
            <a:ext cx="2133600" cy="365125"/>
          </a:xfrm>
        </p:spPr>
        <p:txBody>
          <a:bodyPr/>
          <a:lstStyle/>
          <a:p>
            <a:fld id="{E99C5205-82D0-4A92-B1EB-A021E3D18CDF}" type="datetime4">
              <a:rPr lang="en-GB" smtClean="0"/>
              <a:pPr/>
              <a:t>09 April 2019</a:t>
            </a:fld>
            <a:endParaRPr lang="sv-SE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97696" y="5661248"/>
            <a:ext cx="4744144" cy="8367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5300"/>
              </a:lnSpc>
            </a:pPr>
            <a:r>
              <a:rPr lang="en-GB" sz="1600" b="1" dirty="0" smtClean="0"/>
              <a:t>Critical Design Review</a:t>
            </a:r>
            <a:endParaRPr lang="en-GB" sz="16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129608" y="5530923"/>
            <a:ext cx="2880320" cy="5486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5300"/>
              </a:lnSpc>
            </a:pPr>
            <a:r>
              <a:rPr lang="en-GB" sz="2400" b="1" dirty="0" smtClean="0"/>
              <a:t>Alberto </a:t>
            </a:r>
            <a:r>
              <a:rPr lang="en-GB" sz="2400" b="1" dirty="0"/>
              <a:t>Toral </a:t>
            </a:r>
            <a:r>
              <a:rPr lang="en-GB" sz="2400" b="1" dirty="0" smtClean="0"/>
              <a:t>Diez</a:t>
            </a: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5205-82D0-4A92-B1EB-A021E3D18CDF}" type="datetime4">
              <a:rPr lang="en-GB" smtClean="0"/>
              <a:pPr/>
              <a:t>09 April 2019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TS2 PSS electrical and mechanical design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10</a:t>
            </a:fld>
            <a:endParaRPr lang="sv-SE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Symbols information</a:t>
            </a:r>
            <a:endParaRPr lang="en-GB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052736"/>
            <a:ext cx="4042792" cy="47774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8144" y="188640"/>
            <a:ext cx="2709414" cy="6019826"/>
          </a:xfrm>
          <a:prstGeom prst="roundRect">
            <a:avLst>
              <a:gd name="adj" fmla="val 3918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9770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5205-82D0-4A92-B1EB-A021E3D18CDF}" type="datetime4">
              <a:rPr lang="en-GB" smtClean="0"/>
              <a:pPr/>
              <a:t>09 April 2019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TS2 PSS electrical and mechanical design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11</a:t>
            </a:fld>
            <a:endParaRPr lang="sv-SE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139136" cy="908720"/>
          </a:xfrm>
        </p:spPr>
        <p:txBody>
          <a:bodyPr>
            <a:normAutofit/>
          </a:bodyPr>
          <a:lstStyle/>
          <a:p>
            <a:r>
              <a:rPr lang="en-GB" sz="4000" dirty="0" smtClean="0"/>
              <a:t>TS2 </a:t>
            </a:r>
            <a:r>
              <a:rPr lang="en-GB" sz="4000" dirty="0"/>
              <a:t>PSS </a:t>
            </a:r>
            <a:r>
              <a:rPr lang="en-GB" sz="4000" dirty="0" smtClean="0"/>
              <a:t>PLC cabinet </a:t>
            </a:r>
            <a:r>
              <a:rPr lang="en-GB" sz="4000" dirty="0"/>
              <a:t>design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-108520" y="2492896"/>
            <a:ext cx="2448272" cy="360040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GB" dirty="0" smtClean="0"/>
              <a:t>The cabinet is air cooled. The top plate has a 3 fans installed that extract the air f</a:t>
            </a:r>
            <a:r>
              <a:rPr lang="en-US" dirty="0" smtClean="0"/>
              <a:t>rom the cabinet.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72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0" t="9999" r="2020"/>
          <a:stretch/>
        </p:blipFill>
        <p:spPr>
          <a:xfrm>
            <a:off x="2926224" y="1441762"/>
            <a:ext cx="5984240" cy="4453512"/>
          </a:xfrm>
          <a:prstGeom prst="roundRect">
            <a:avLst>
              <a:gd name="adj" fmla="val 2956"/>
            </a:avLst>
          </a:prstGeom>
          <a:ln>
            <a:solidFill>
              <a:schemeClr val="tx1">
                <a:lumMod val="85000"/>
                <a:lumOff val="15000"/>
              </a:schemeClr>
            </a:solidFill>
          </a:ln>
          <a:effectLst/>
        </p:spPr>
      </p:pic>
      <p:sp>
        <p:nvSpPr>
          <p:cNvPr id="2" name="Rectangle 1"/>
          <p:cNvSpPr/>
          <p:nvPr/>
        </p:nvSpPr>
        <p:spPr>
          <a:xfrm>
            <a:off x="5417950" y="1103208"/>
            <a:ext cx="10007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smtClean="0"/>
              <a:t>Rear view</a:t>
            </a:r>
            <a:endParaRPr lang="en-GB" sz="1600" dirty="0"/>
          </a:p>
        </p:txBody>
      </p:sp>
      <p:sp>
        <p:nvSpPr>
          <p:cNvPr id="9" name="Rounded Rectangle 8"/>
          <p:cNvSpPr/>
          <p:nvPr/>
        </p:nvSpPr>
        <p:spPr>
          <a:xfrm>
            <a:off x="4572000" y="3537012"/>
            <a:ext cx="2232248" cy="756084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051720" y="3861048"/>
            <a:ext cx="2520280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165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5205-82D0-4A92-B1EB-A021E3D18CDF}" type="datetime4">
              <a:rPr lang="en-GB" smtClean="0"/>
              <a:pPr/>
              <a:t>09 April 2019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TS2 PSS electrical and mechanical design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12</a:t>
            </a:fld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16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5205-82D0-4A92-B1EB-A021E3D18CDF}" type="datetime4">
              <a:rPr lang="en-GB" smtClean="0"/>
              <a:pPr/>
              <a:t>09 April 2019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TS2 PSS electrical and mechanical design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13</a:t>
            </a:fld>
            <a:endParaRPr lang="sv-SE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139136" cy="908720"/>
          </a:xfrm>
        </p:spPr>
        <p:txBody>
          <a:bodyPr>
            <a:normAutofit/>
          </a:bodyPr>
          <a:lstStyle/>
          <a:p>
            <a:r>
              <a:rPr lang="en-GB" sz="4000" dirty="0"/>
              <a:t>TS2 PSS PLC cabinet design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08720"/>
            <a:ext cx="2681236" cy="5334943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563888" y="1484784"/>
            <a:ext cx="5092412" cy="449239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GB" b="1" dirty="0" smtClean="0"/>
              <a:t>Rear </a:t>
            </a:r>
            <a:r>
              <a:rPr lang="en-GB" b="1" dirty="0"/>
              <a:t>mounting </a:t>
            </a:r>
            <a:r>
              <a:rPr lang="en-GB" b="1" dirty="0" smtClean="0"/>
              <a:t>plate </a:t>
            </a:r>
            <a:r>
              <a:rPr lang="en-GB" dirty="0" smtClean="0"/>
              <a:t>contains: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Power arrival terminals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 smtClean="0"/>
              <a:t>Switch </a:t>
            </a:r>
            <a:r>
              <a:rPr lang="en-GB" dirty="0" err="1" smtClean="0"/>
              <a:t>disconnectors</a:t>
            </a:r>
            <a:endParaRPr lang="en-GB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 smtClean="0"/>
              <a:t>MCB’s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RCD and 2 power socket outlets</a:t>
            </a:r>
            <a:endParaRPr lang="en-GB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 smtClean="0"/>
              <a:t>SPD (surge arrester type 3)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 smtClean="0"/>
              <a:t>SIEMENS Selectivity modules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 smtClean="0"/>
              <a:t>24V DC Potential distributors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 smtClean="0"/>
              <a:t>Terminal blocks</a:t>
            </a:r>
          </a:p>
        </p:txBody>
      </p:sp>
    </p:spTree>
    <p:extLst>
      <p:ext uri="{BB962C8B-B14F-4D97-AF65-F5344CB8AC3E}">
        <p14:creationId xmlns:p14="http://schemas.microsoft.com/office/powerpoint/2010/main" val="233189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5205-82D0-4A92-B1EB-A021E3D18CDF}" type="datetime4">
              <a:rPr lang="en-GB" smtClean="0"/>
              <a:pPr/>
              <a:t>09 April 2019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TS2 PSS electrical and mechanical design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14</a:t>
            </a:fld>
            <a:endParaRPr lang="sv-S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1212759"/>
            <a:ext cx="5770735" cy="487791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139136" cy="908720"/>
          </a:xfrm>
        </p:spPr>
        <p:txBody>
          <a:bodyPr>
            <a:normAutofit/>
          </a:bodyPr>
          <a:lstStyle/>
          <a:p>
            <a:r>
              <a:rPr lang="en-GB" sz="4000" dirty="0" smtClean="0"/>
              <a:t>TS2 </a:t>
            </a:r>
            <a:r>
              <a:rPr lang="en-GB" sz="4000" dirty="0"/>
              <a:t>PSS </a:t>
            </a:r>
            <a:r>
              <a:rPr lang="en-GB" sz="4000" dirty="0" smtClean="0"/>
              <a:t>PLC cabinet </a:t>
            </a:r>
            <a:r>
              <a:rPr lang="en-GB" sz="4000" dirty="0"/>
              <a:t>design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907704" y="2204864"/>
            <a:ext cx="1944216" cy="93610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Arrow Connector 11"/>
          <p:cNvCxnSpPr>
            <a:stCxn id="10" idx="3"/>
          </p:cNvCxnSpPr>
          <p:nvPr/>
        </p:nvCxnSpPr>
        <p:spPr>
          <a:xfrm>
            <a:off x="3851920" y="2672916"/>
            <a:ext cx="208823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5583882" y="2420888"/>
            <a:ext cx="3330352" cy="196415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GB" b="1" dirty="0" smtClean="0"/>
              <a:t>230V AC </a:t>
            </a:r>
            <a:r>
              <a:rPr lang="en-GB" dirty="0" smtClean="0"/>
              <a:t>is only present in the first top row from the Rear mounting plate</a:t>
            </a:r>
            <a:endParaRPr lang="en-GB" dirty="0"/>
          </a:p>
        </p:txBody>
      </p:sp>
      <p:pic>
        <p:nvPicPr>
          <p:cNvPr id="1026" name="Picture 2" descr="Image result for electrical warning symbo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626" y="4113100"/>
            <a:ext cx="1280864" cy="112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16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5205-82D0-4A92-B1EB-A021E3D18CDF}" type="datetime4">
              <a:rPr lang="en-GB" smtClean="0"/>
              <a:pPr/>
              <a:t>09 April 2019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TS2 PSS electrical and mechanical design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15</a:t>
            </a:fld>
            <a:endParaRPr lang="sv-SE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139136" cy="908720"/>
          </a:xfrm>
        </p:spPr>
        <p:txBody>
          <a:bodyPr>
            <a:normAutofit/>
          </a:bodyPr>
          <a:lstStyle/>
          <a:p>
            <a:r>
              <a:rPr lang="en-GB" sz="4000" dirty="0"/>
              <a:t>TS2 PSS PLC cabinet </a:t>
            </a:r>
            <a:r>
              <a:rPr lang="en-GB" sz="4000" dirty="0" smtClean="0"/>
              <a:t>design </a:t>
            </a:r>
            <a:endParaRPr lang="en-GB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08720"/>
            <a:ext cx="2273861" cy="5314807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915816" y="1484784"/>
            <a:ext cx="5832648" cy="449239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GB" b="1" dirty="0" smtClean="0"/>
              <a:t>Front </a:t>
            </a:r>
            <a:r>
              <a:rPr lang="en-GB" b="1" dirty="0"/>
              <a:t>mounting </a:t>
            </a:r>
            <a:r>
              <a:rPr lang="en-GB" b="1" dirty="0" smtClean="0"/>
              <a:t>plate </a:t>
            </a:r>
            <a:r>
              <a:rPr lang="en-GB" dirty="0" smtClean="0"/>
              <a:t>contains: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Network patch panel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 smtClean="0"/>
              <a:t>PLC hardware:</a:t>
            </a:r>
          </a:p>
          <a:p>
            <a:pPr marL="914400" lvl="2" indent="0">
              <a:buNone/>
            </a:pPr>
            <a:r>
              <a:rPr lang="en-US" dirty="0" smtClean="0"/>
              <a:t>- CPU’s, Communication Processor, Communication Module, </a:t>
            </a:r>
            <a:r>
              <a:rPr lang="en-US" dirty="0"/>
              <a:t>SCALANCE </a:t>
            </a:r>
            <a:r>
              <a:rPr lang="en-US" dirty="0" smtClean="0"/>
              <a:t>Switch, ET200SP interface module and I/O modules </a:t>
            </a:r>
            <a:endParaRPr lang="en-GB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Power supply, UPS controller and battery unit.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 smtClean="0"/>
              <a:t>Relays 3W, 24V DC (48 units)</a:t>
            </a:r>
          </a:p>
        </p:txBody>
      </p:sp>
    </p:spTree>
    <p:extLst>
      <p:ext uri="{BB962C8B-B14F-4D97-AF65-F5344CB8AC3E}">
        <p14:creationId xmlns:p14="http://schemas.microsoft.com/office/powerpoint/2010/main" val="106691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5205-82D0-4A92-B1EB-A021E3D18CDF}" type="datetime4">
              <a:rPr lang="en-GB" smtClean="0"/>
              <a:pPr/>
              <a:t>09 April 2019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TS2 PSS electrical and mechanical design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16</a:t>
            </a:fld>
            <a:endParaRPr lang="sv-SE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en-GB" sz="4000" dirty="0"/>
              <a:t>TS2 PSS PLC cabinet design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540" y="935236"/>
            <a:ext cx="8280920" cy="516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46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5205-82D0-4A92-B1EB-A021E3D18CDF}" type="datetime4">
              <a:rPr lang="en-GB" smtClean="0"/>
              <a:pPr/>
              <a:t>09 April 2019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TS2 PSS electrical and mechanical design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17</a:t>
            </a:fld>
            <a:endParaRPr lang="sv-SE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en-GB" sz="4000" dirty="0"/>
              <a:t>TS2 PSS PLC cabinet design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3" y="967977"/>
            <a:ext cx="8792009" cy="526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5205-82D0-4A92-B1EB-A021E3D18CDF}" type="datetime4">
              <a:rPr lang="en-GB" smtClean="0"/>
              <a:pPr/>
              <a:t>09 April 2019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TS2 PSS electrical and mechanical design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18</a:t>
            </a:fld>
            <a:endParaRPr lang="sv-SE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139136" cy="908720"/>
          </a:xfrm>
        </p:spPr>
        <p:txBody>
          <a:bodyPr>
            <a:normAutofit fontScale="90000"/>
          </a:bodyPr>
          <a:lstStyle/>
          <a:p>
            <a:r>
              <a:rPr lang="en-GB" sz="4000" dirty="0"/>
              <a:t>TS2 PSS </a:t>
            </a:r>
            <a:r>
              <a:rPr lang="en-GB" sz="4000" dirty="0" smtClean="0"/>
              <a:t>Key Exchange </a:t>
            </a:r>
            <a:r>
              <a:rPr lang="en-GB" sz="4000" dirty="0"/>
              <a:t>cabinet </a:t>
            </a:r>
            <a:r>
              <a:rPr lang="en-GB" sz="4000" dirty="0" smtClean="0"/>
              <a:t>design </a:t>
            </a:r>
            <a:endParaRPr lang="en-GB" sz="40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585104" y="5805264"/>
            <a:ext cx="5796136" cy="4719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smtClean="0"/>
              <a:t>Note: Each </a:t>
            </a:r>
            <a:r>
              <a:rPr lang="en-GB" sz="1600" dirty="0"/>
              <a:t>key in the </a:t>
            </a:r>
            <a:r>
              <a:rPr lang="en-GB" sz="1600" dirty="0" smtClean="0"/>
              <a:t>key exchange system is </a:t>
            </a:r>
            <a:r>
              <a:rPr lang="en-GB" sz="1600" dirty="0"/>
              <a:t>uniquely coded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08" y="764704"/>
            <a:ext cx="2247779" cy="5512535"/>
          </a:xfrm>
          <a:prstGeom prst="rect">
            <a:avLst/>
          </a:prstGeom>
        </p:spPr>
      </p:pic>
      <p:pic>
        <p:nvPicPr>
          <p:cNvPr id="11" name="Content Placeholder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3" t="26189" r="12706" b="21431"/>
          <a:stretch/>
        </p:blipFill>
        <p:spPr>
          <a:xfrm>
            <a:off x="3665802" y="1179210"/>
            <a:ext cx="4392488" cy="2016224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2894187" y="1772816"/>
            <a:ext cx="720080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22155" r="25588" b="32179"/>
          <a:stretch/>
        </p:blipFill>
        <p:spPr>
          <a:xfrm>
            <a:off x="4026768" y="3540378"/>
            <a:ext cx="3528392" cy="215916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242677" y="3465924"/>
            <a:ext cx="10007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smtClean="0"/>
              <a:t>Rear view</a:t>
            </a:r>
            <a:endParaRPr lang="en-GB" sz="1600" dirty="0"/>
          </a:p>
        </p:txBody>
      </p:sp>
      <p:sp>
        <p:nvSpPr>
          <p:cNvPr id="14" name="Rectangle 13"/>
          <p:cNvSpPr/>
          <p:nvPr/>
        </p:nvSpPr>
        <p:spPr>
          <a:xfrm>
            <a:off x="5212341" y="913052"/>
            <a:ext cx="10664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smtClean="0"/>
              <a:t>Front view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19278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5205-82D0-4A92-B1EB-A021E3D18CDF}" type="datetime4">
              <a:rPr lang="en-GB" smtClean="0"/>
              <a:pPr/>
              <a:t>09 April 2019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TS2 PSS electrical and mechanical design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19</a:t>
            </a:fld>
            <a:endParaRPr lang="sv-SE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139136" cy="908720"/>
          </a:xfrm>
        </p:spPr>
        <p:txBody>
          <a:bodyPr>
            <a:normAutofit fontScale="90000"/>
          </a:bodyPr>
          <a:lstStyle/>
          <a:p>
            <a:r>
              <a:rPr lang="en-GB" sz="4000" dirty="0"/>
              <a:t>TS2 PSS </a:t>
            </a:r>
            <a:r>
              <a:rPr lang="en-GB" sz="4000" dirty="0" smtClean="0"/>
              <a:t>Key Exchange </a:t>
            </a:r>
            <a:r>
              <a:rPr lang="en-GB" sz="4000" dirty="0"/>
              <a:t>cabinet </a:t>
            </a:r>
            <a:r>
              <a:rPr lang="en-GB" sz="4000" dirty="0" smtClean="0"/>
              <a:t>design </a:t>
            </a:r>
            <a:endParaRPr lang="en-GB" sz="40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585104" y="5805264"/>
            <a:ext cx="5796136" cy="4719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smtClean="0"/>
              <a:t>Note: </a:t>
            </a:r>
            <a:r>
              <a:rPr lang="en-GB" sz="1600" dirty="0"/>
              <a:t>The </a:t>
            </a:r>
            <a:r>
              <a:rPr lang="en-GB" sz="1600" dirty="0" smtClean="0"/>
              <a:t>Key Switch is </a:t>
            </a:r>
            <a:r>
              <a:rPr lang="en-GB" sz="1600" dirty="0"/>
              <a:t>suitable for isolation or switching current </a:t>
            </a:r>
          </a:p>
          <a:p>
            <a:pPr marL="0" indent="0">
              <a:buNone/>
            </a:pPr>
            <a:endParaRPr lang="en-GB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08" y="764704"/>
            <a:ext cx="2247779" cy="5512535"/>
          </a:xfrm>
          <a:prstGeom prst="rect">
            <a:avLst/>
          </a:prstGeom>
        </p:spPr>
      </p:pic>
      <p:pic>
        <p:nvPicPr>
          <p:cNvPr id="11" name="Content Placeholder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3" t="26189" r="12706" b="21431"/>
          <a:stretch/>
        </p:blipFill>
        <p:spPr>
          <a:xfrm>
            <a:off x="3665802" y="1179210"/>
            <a:ext cx="4392488" cy="2016224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2894187" y="1772816"/>
            <a:ext cx="720080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212341" y="913052"/>
            <a:ext cx="10664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smtClean="0"/>
              <a:t>Front view</a:t>
            </a:r>
            <a:endParaRPr lang="en-GB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924972" y="3722267"/>
            <a:ext cx="1947493" cy="213033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288205" y="3454093"/>
            <a:ext cx="10763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/>
              <a:t>Key Switch</a:t>
            </a:r>
          </a:p>
        </p:txBody>
      </p:sp>
      <p:pic>
        <p:nvPicPr>
          <p:cNvPr id="1026" name="Picture 2" descr="Image result for fortress ke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787" y="3792647"/>
            <a:ext cx="1931618" cy="193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862501" y="3474826"/>
            <a:ext cx="4826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smtClean="0"/>
              <a:t>Key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44914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TS2 PSS is a low- voltage protection and monitoring </a:t>
            </a:r>
            <a:r>
              <a:rPr lang="en-GB" dirty="0" smtClean="0"/>
              <a:t>system:</a:t>
            </a:r>
          </a:p>
          <a:p>
            <a:endParaRPr lang="en-GB" dirty="0" smtClean="0"/>
          </a:p>
          <a:p>
            <a:pPr lvl="1"/>
            <a:r>
              <a:rPr lang="en-GB" i="1" dirty="0" smtClean="0"/>
              <a:t>ESS-0015433, ESS </a:t>
            </a:r>
            <a:r>
              <a:rPr lang="en-GB" i="1" dirty="0"/>
              <a:t>Rules for electrical design </a:t>
            </a:r>
            <a:r>
              <a:rPr lang="en-GB" i="1" dirty="0" smtClean="0"/>
              <a:t>2019</a:t>
            </a:r>
          </a:p>
          <a:p>
            <a:pPr marL="457200" lvl="1" indent="0">
              <a:buNone/>
            </a:pPr>
            <a:endParaRPr lang="en-GB" i="1" dirty="0"/>
          </a:p>
          <a:p>
            <a:pPr lvl="1"/>
            <a:r>
              <a:rPr lang="en-GB" i="1" dirty="0"/>
              <a:t>SS-4364000, </a:t>
            </a:r>
            <a:r>
              <a:rPr lang="en-GB" i="1" dirty="0" smtClean="0"/>
              <a:t>Swedish </a:t>
            </a:r>
            <a:r>
              <a:rPr lang="en-GB" i="1" dirty="0"/>
              <a:t>standard for Low-voltage electrical </a:t>
            </a:r>
            <a:r>
              <a:rPr lang="en-GB" i="1" dirty="0" smtClean="0"/>
              <a:t>installations</a:t>
            </a:r>
          </a:p>
          <a:p>
            <a:pPr marL="457200" lvl="1" indent="0">
              <a:buNone/>
            </a:pPr>
            <a:endParaRPr lang="en-GB" i="1" dirty="0" smtClean="0"/>
          </a:p>
          <a:p>
            <a:pPr lvl="1"/>
            <a:r>
              <a:rPr lang="en-GB" i="1" dirty="0"/>
              <a:t>SS-EN </a:t>
            </a:r>
            <a:r>
              <a:rPr lang="en-GB" i="1" dirty="0" smtClean="0"/>
              <a:t>60204-1, </a:t>
            </a:r>
            <a:r>
              <a:rPr lang="en-GB" i="1" dirty="0"/>
              <a:t>Safety of machinery - Electrical equipment of machines</a:t>
            </a:r>
            <a:endParaRPr lang="en-GB" i="1" dirty="0" smtClean="0"/>
          </a:p>
          <a:p>
            <a:pPr lvl="1"/>
            <a:endParaRPr lang="en-US" sz="2800" i="1" dirty="0"/>
          </a:p>
          <a:p>
            <a:pPr lvl="1"/>
            <a:r>
              <a:rPr lang="en-GB" i="1" dirty="0"/>
              <a:t>IEC </a:t>
            </a:r>
            <a:r>
              <a:rPr lang="en-GB" i="1" dirty="0" smtClean="0"/>
              <a:t>61511, </a:t>
            </a:r>
            <a:r>
              <a:rPr lang="en-GB" i="1" dirty="0"/>
              <a:t>Safety instrumented systems for the process industry sector </a:t>
            </a:r>
            <a:endParaRPr lang="en-GB" sz="2800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5205-82D0-4A92-B1EB-A021E3D18CDF}" type="datetime4">
              <a:rPr lang="en-GB" smtClean="0"/>
              <a:pPr/>
              <a:t>09 April 2019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 smtClean="0"/>
              <a:t>TS2 PSS </a:t>
            </a:r>
            <a:r>
              <a:rPr lang="sv-SE" dirty="0" err="1" smtClean="0"/>
              <a:t>electrical</a:t>
            </a:r>
            <a:r>
              <a:rPr lang="sv-SE" dirty="0" smtClean="0"/>
              <a:t> and </a:t>
            </a:r>
            <a:r>
              <a:rPr lang="sv-SE" dirty="0" err="1" smtClean="0"/>
              <a:t>mechanical</a:t>
            </a:r>
            <a:r>
              <a:rPr lang="sv-SE" dirty="0" smtClean="0"/>
              <a:t> design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2</a:t>
            </a:fld>
            <a:endParaRPr lang="sv-SE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en-GB" sz="4000" dirty="0" smtClean="0"/>
              <a:t>Applicable </a:t>
            </a:r>
            <a:r>
              <a:rPr lang="en-GB" sz="4000" dirty="0"/>
              <a:t>Standards and regulations</a:t>
            </a:r>
          </a:p>
        </p:txBody>
      </p:sp>
    </p:spTree>
    <p:extLst>
      <p:ext uri="{BB962C8B-B14F-4D97-AF65-F5344CB8AC3E}">
        <p14:creationId xmlns:p14="http://schemas.microsoft.com/office/powerpoint/2010/main" val="301311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5205-82D0-4A92-B1EB-A021E3D18CDF}" type="datetime4">
              <a:rPr lang="en-GB" smtClean="0"/>
              <a:pPr/>
              <a:t>09 April 2019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TS2 PSS electrical and mechanical design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20</a:t>
            </a:fld>
            <a:endParaRPr lang="sv-S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32656"/>
            <a:ext cx="8928991" cy="587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84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5205-82D0-4A92-B1EB-A021E3D18CDF}" type="datetime4">
              <a:rPr lang="en-GB" smtClean="0"/>
              <a:pPr/>
              <a:t>09 April 2019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TS2 PSS electrical and mechanical design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21</a:t>
            </a:fld>
            <a:endParaRPr lang="sv-SE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Identification of conductors by </a:t>
            </a:r>
            <a:r>
              <a:rPr lang="en-US" sz="4000" dirty="0" err="1" smtClean="0"/>
              <a:t>colour</a:t>
            </a:r>
            <a:endParaRPr lang="en-GB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908720"/>
            <a:ext cx="5904656" cy="525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83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5205-82D0-4A92-B1EB-A021E3D18CDF}" type="datetime4">
              <a:rPr lang="en-GB" smtClean="0"/>
              <a:pPr/>
              <a:t>09 April 2019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TS2 PSS electrical and mechanical design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22</a:t>
            </a:fld>
            <a:endParaRPr lang="sv-SE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Single core conductors</a:t>
            </a:r>
            <a:endParaRPr lang="en-GB" sz="4000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GB" sz="1600" u="sng" dirty="0" smtClean="0"/>
              <a:t>Earth:</a:t>
            </a:r>
            <a:r>
              <a:rPr lang="en-GB" sz="1600" dirty="0" smtClean="0"/>
              <a:t> </a:t>
            </a:r>
            <a:r>
              <a:rPr lang="en-US" sz="1600" dirty="0" smtClean="0"/>
              <a:t>GREEN-AND-YELLOW </a:t>
            </a:r>
            <a:r>
              <a:rPr lang="en-US" sz="1600" dirty="0" smtClean="0">
                <a:sym typeface="Wingdings" panose="05000000000000000000" pitchFamily="2" charset="2"/>
              </a:rPr>
              <a:t> </a:t>
            </a:r>
            <a:r>
              <a:rPr lang="en-GB" sz="1600" dirty="0"/>
              <a:t>EN-SS 60204-1 clause </a:t>
            </a:r>
            <a:r>
              <a:rPr lang="en-US" sz="1600" dirty="0" smtClean="0"/>
              <a:t>13.2.2</a:t>
            </a:r>
            <a:endParaRPr lang="en-US" sz="1600" dirty="0"/>
          </a:p>
          <a:p>
            <a:endParaRPr lang="en-US" dirty="0" smtClean="0"/>
          </a:p>
          <a:p>
            <a:endParaRPr lang="en-US" dirty="0"/>
          </a:p>
          <a:p>
            <a:r>
              <a:rPr lang="en-GB" sz="1600" u="sng" dirty="0" smtClean="0"/>
              <a:t>Neutral:</a:t>
            </a:r>
            <a:r>
              <a:rPr lang="en-GB" sz="1600" dirty="0" smtClean="0"/>
              <a:t> LIGHT BLUE </a:t>
            </a:r>
            <a:r>
              <a:rPr lang="en-GB" sz="1600" dirty="0" smtClean="0">
                <a:sym typeface="Wingdings" panose="05000000000000000000" pitchFamily="2" charset="2"/>
              </a:rPr>
              <a:t></a:t>
            </a:r>
            <a:r>
              <a:rPr lang="en-GB" sz="1600" dirty="0" smtClean="0"/>
              <a:t> EN-SS 60204-1 clause </a:t>
            </a:r>
            <a:r>
              <a:rPr lang="en-US" sz="1600" dirty="0" smtClean="0"/>
              <a:t>13.2.3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1600" u="sng" dirty="0"/>
              <a:t>AC Power </a:t>
            </a:r>
            <a:r>
              <a:rPr lang="en-US" sz="1600" dirty="0"/>
              <a:t>circuits, DC Power circuits exceeding 50V: </a:t>
            </a:r>
            <a:r>
              <a:rPr lang="en-US" sz="1600" dirty="0">
                <a:sym typeface="Wingdings" panose="05000000000000000000" pitchFamily="2" charset="2"/>
              </a:rPr>
              <a:t>BLACK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132856"/>
            <a:ext cx="1629369" cy="6908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3456422"/>
            <a:ext cx="1651943" cy="700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104" y="4760835"/>
            <a:ext cx="1629369" cy="6908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12981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5205-82D0-4A92-B1EB-A021E3D18CDF}" type="datetime4">
              <a:rPr lang="en-GB" smtClean="0"/>
              <a:pPr/>
              <a:t>09 April 2019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TS2 PSS electrical and mechanical design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23</a:t>
            </a:fld>
            <a:endParaRPr lang="sv-SE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Single core conductors</a:t>
            </a:r>
            <a:endParaRPr lang="en-GB" sz="4000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GB" sz="1600" u="sng" dirty="0"/>
              <a:t>DC Control </a:t>
            </a:r>
            <a:r>
              <a:rPr lang="en-GB" sz="1600" dirty="0"/>
              <a:t>circuits, DC Power circuits </a:t>
            </a:r>
            <a:r>
              <a:rPr lang="en-GB" sz="1600" u="sng" dirty="0"/>
              <a:t>below 50V</a:t>
            </a:r>
            <a:r>
              <a:rPr lang="en-GB" sz="1600" dirty="0"/>
              <a:t>: DARK BLUE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GB" sz="1600" u="sng" dirty="0"/>
              <a:t>Analog </a:t>
            </a:r>
            <a:r>
              <a:rPr lang="en-GB" sz="1600" dirty="0"/>
              <a:t>Control circuits: VIOLET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GB" sz="1600" u="sng" dirty="0"/>
              <a:t>Excepted circuits</a:t>
            </a:r>
            <a:r>
              <a:rPr lang="en-GB" sz="1600" dirty="0"/>
              <a:t>: ORANGE </a:t>
            </a:r>
            <a:r>
              <a:rPr lang="en-GB" sz="1600" dirty="0" smtClean="0">
                <a:sym typeface="Wingdings" panose="05000000000000000000" pitchFamily="2" charset="2"/>
              </a:rPr>
              <a:t></a:t>
            </a:r>
            <a:r>
              <a:rPr lang="en-GB" sz="1600" dirty="0" smtClean="0"/>
              <a:t> </a:t>
            </a:r>
            <a:r>
              <a:rPr lang="en-GB" sz="1600" dirty="0"/>
              <a:t>EN-SS 60204-1 clause 13.2.4 in accordance with 5.3.5</a:t>
            </a:r>
          </a:p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103" y="2091094"/>
            <a:ext cx="1629369" cy="6908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103" y="3378502"/>
            <a:ext cx="1629369" cy="6908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103" y="4686163"/>
            <a:ext cx="1629370" cy="6908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28251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760" y="1904506"/>
            <a:ext cx="1800200" cy="180174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836712"/>
            <a:ext cx="8784976" cy="5289451"/>
          </a:xfrm>
        </p:spPr>
        <p:txBody>
          <a:bodyPr>
            <a:normAutofit/>
          </a:bodyPr>
          <a:lstStyle/>
          <a:p>
            <a:r>
              <a:rPr lang="en-GB" dirty="0"/>
              <a:t>TS2 PSS is a single-train system </a:t>
            </a:r>
            <a:r>
              <a:rPr lang="en-GB" dirty="0" smtClean="0"/>
              <a:t>comprised of.</a:t>
            </a:r>
          </a:p>
          <a:p>
            <a:pPr lvl="1"/>
            <a:r>
              <a:rPr lang="en-GB" dirty="0" smtClean="0"/>
              <a:t>Siemens </a:t>
            </a:r>
            <a:r>
              <a:rPr lang="en-GB" dirty="0"/>
              <a:t>S7-1500 series safety </a:t>
            </a:r>
            <a:r>
              <a:rPr lang="en-GB" dirty="0" smtClean="0"/>
              <a:t>PLC (main CPU):</a:t>
            </a:r>
            <a:endParaRPr lang="en-GB" dirty="0" smtClean="0">
              <a:sym typeface="Wingdings" panose="05000000000000000000" pitchFamily="2" charset="2"/>
            </a:endParaRPr>
          </a:p>
          <a:p>
            <a:pPr lvl="1"/>
            <a:endParaRPr lang="en-US" sz="2800" dirty="0" smtClean="0">
              <a:sym typeface="Wingdings" panose="05000000000000000000" pitchFamily="2" charset="2"/>
            </a:endParaRPr>
          </a:p>
          <a:p>
            <a:pPr lvl="1"/>
            <a:endParaRPr lang="en-US" sz="2800" dirty="0" smtClean="0">
              <a:sym typeface="Wingdings" panose="05000000000000000000" pitchFamily="2" charset="2"/>
            </a:endParaRPr>
          </a:p>
          <a:p>
            <a:pPr lvl="1"/>
            <a:endParaRPr lang="en-US" sz="2800" dirty="0" smtClean="0">
              <a:sym typeface="Wingdings" panose="05000000000000000000" pitchFamily="2" charset="2"/>
            </a:endParaRPr>
          </a:p>
          <a:p>
            <a:pPr lvl="1"/>
            <a:endParaRPr lang="en-US" sz="2800" dirty="0">
              <a:sym typeface="Wingdings" panose="05000000000000000000" pitchFamily="2" charset="2"/>
            </a:endParaRPr>
          </a:p>
          <a:p>
            <a:pPr lvl="1"/>
            <a:r>
              <a:rPr lang="en-GB" dirty="0" smtClean="0"/>
              <a:t>CP for </a:t>
            </a:r>
            <a:r>
              <a:rPr lang="en-GB" dirty="0"/>
              <a:t>connection to PSS engineering Workstation </a:t>
            </a:r>
            <a:r>
              <a:rPr lang="en-GB" dirty="0" smtClean="0"/>
              <a:t>via industrial Ethernet</a:t>
            </a:r>
            <a:r>
              <a:rPr lang="en-GB" dirty="0"/>
              <a:t>:</a:t>
            </a:r>
            <a:endParaRPr lang="en-GB" dirty="0" smtClean="0"/>
          </a:p>
          <a:p>
            <a:pPr marL="457200" lvl="1" indent="0">
              <a:buNone/>
            </a:pPr>
            <a:r>
              <a:rPr lang="en-GB" dirty="0" smtClean="0">
                <a:sym typeface="Wingdings" panose="05000000000000000000" pitchFamily="2" charset="2"/>
              </a:rPr>
              <a:t>			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5205-82D0-4A92-B1EB-A021E3D18CDF}" type="datetime4">
              <a:rPr lang="en-GB" smtClean="0"/>
              <a:pPr/>
              <a:t>09 April 2019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TS2 PSS electrical and mechanical design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24</a:t>
            </a:fld>
            <a:endParaRPr lang="sv-SE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139136" cy="90872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PLC hardware</a:t>
            </a:r>
            <a:endParaRPr lang="en-GB" sz="4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480" y="4403059"/>
            <a:ext cx="2368624" cy="176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1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156" y="764704"/>
            <a:ext cx="8229600" cy="5289451"/>
          </a:xfrm>
        </p:spPr>
        <p:txBody>
          <a:bodyPr>
            <a:normAutofit/>
          </a:bodyPr>
          <a:lstStyle/>
          <a:p>
            <a:pPr lvl="1"/>
            <a:r>
              <a:rPr lang="en-GB" dirty="0" smtClean="0"/>
              <a:t>Siemens </a:t>
            </a:r>
            <a:r>
              <a:rPr lang="en-GB" dirty="0"/>
              <a:t>S7-1500 series </a:t>
            </a:r>
            <a:r>
              <a:rPr lang="en-GB" dirty="0" smtClean="0"/>
              <a:t>standard PLC (gateway CPU):</a:t>
            </a:r>
            <a:endParaRPr lang="en-GB" dirty="0" smtClean="0">
              <a:sym typeface="Wingdings" panose="05000000000000000000" pitchFamily="2" charset="2"/>
            </a:endParaRPr>
          </a:p>
          <a:p>
            <a:pPr lvl="1"/>
            <a:endParaRPr lang="en-US" sz="2800" dirty="0" smtClean="0">
              <a:sym typeface="Wingdings" panose="05000000000000000000" pitchFamily="2" charset="2"/>
            </a:endParaRPr>
          </a:p>
          <a:p>
            <a:pPr lvl="1"/>
            <a:endParaRPr lang="en-US" sz="2800" dirty="0" smtClean="0">
              <a:sym typeface="Wingdings" panose="05000000000000000000" pitchFamily="2" charset="2"/>
            </a:endParaRPr>
          </a:p>
          <a:p>
            <a:pPr lvl="1"/>
            <a:endParaRPr lang="en-US" sz="2800" dirty="0" smtClean="0">
              <a:sym typeface="Wingdings" panose="05000000000000000000" pitchFamily="2" charset="2"/>
            </a:endParaRPr>
          </a:p>
          <a:p>
            <a:pPr lvl="1"/>
            <a:endParaRPr lang="en-US" sz="2800" dirty="0">
              <a:sym typeface="Wingdings" panose="05000000000000000000" pitchFamily="2" charset="2"/>
            </a:endParaRPr>
          </a:p>
          <a:p>
            <a:pPr lvl="1"/>
            <a:r>
              <a:rPr lang="en-GB" dirty="0"/>
              <a:t>Communication module </a:t>
            </a:r>
            <a:r>
              <a:rPr lang="en-GB" dirty="0" smtClean="0"/>
              <a:t>1542-1 </a:t>
            </a:r>
            <a:r>
              <a:rPr lang="en-GB" dirty="0"/>
              <a:t>for connection </a:t>
            </a:r>
            <a:r>
              <a:rPr lang="en-GB" dirty="0" smtClean="0"/>
              <a:t>to Technical Network via </a:t>
            </a:r>
            <a:r>
              <a:rPr lang="en-GB" dirty="0"/>
              <a:t>PROFINET </a:t>
            </a:r>
            <a:r>
              <a:rPr lang="en-GB" dirty="0" smtClean="0"/>
              <a:t>(EPICS interface):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5205-82D0-4A92-B1EB-A021E3D18CDF}" type="datetime4">
              <a:rPr lang="en-GB" smtClean="0"/>
              <a:pPr/>
              <a:t>09 April 2019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TS2 PSS electrical and mechanical design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25</a:t>
            </a:fld>
            <a:endParaRPr lang="sv-SE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139136" cy="90872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PLC hardware</a:t>
            </a:r>
            <a:endParaRPr lang="en-GB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156" y="1340768"/>
            <a:ext cx="1828800" cy="182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783" y="4269073"/>
            <a:ext cx="721173" cy="178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70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/>
          </a:bodyPr>
          <a:lstStyle/>
          <a:p>
            <a:pPr lvl="1"/>
            <a:r>
              <a:rPr lang="en-GB" dirty="0" smtClean="0"/>
              <a:t>ET </a:t>
            </a:r>
            <a:r>
              <a:rPr lang="en-GB" dirty="0"/>
              <a:t>200SP, PROFINET Interface-Module + I/O Modules:</a:t>
            </a:r>
          </a:p>
          <a:p>
            <a:pPr lvl="1"/>
            <a:endParaRPr lang="en-US" sz="2800" dirty="0" smtClean="0">
              <a:sym typeface="Wingdings" panose="05000000000000000000" pitchFamily="2" charset="2"/>
            </a:endParaRPr>
          </a:p>
          <a:p>
            <a:pPr lvl="1"/>
            <a:endParaRPr lang="en-US" sz="2800" dirty="0" smtClean="0">
              <a:sym typeface="Wingdings" panose="05000000000000000000" pitchFamily="2" charset="2"/>
            </a:endParaRPr>
          </a:p>
          <a:p>
            <a:pPr lvl="1"/>
            <a:endParaRPr lang="en-US" sz="2800" dirty="0" smtClean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endParaRPr lang="en-US" sz="2800" dirty="0">
              <a:sym typeface="Wingdings" panose="05000000000000000000" pitchFamily="2" charset="2"/>
            </a:endParaRPr>
          </a:p>
          <a:p>
            <a:pPr lvl="1"/>
            <a:r>
              <a:rPr lang="en-GB" dirty="0" smtClean="0"/>
              <a:t>HMI </a:t>
            </a:r>
            <a:r>
              <a:rPr lang="en-GB" dirty="0"/>
              <a:t>TP1500 </a:t>
            </a:r>
            <a:r>
              <a:rPr lang="en-GB" dirty="0" smtClean="0"/>
              <a:t>Comfort, for touch </a:t>
            </a:r>
            <a:r>
              <a:rPr lang="en-GB" dirty="0"/>
              <a:t>operation, 15" </a:t>
            </a:r>
            <a:r>
              <a:rPr lang="en-GB" dirty="0" smtClean="0"/>
              <a:t>widescreen: </a:t>
            </a:r>
            <a:r>
              <a:rPr lang="en-GB" dirty="0" smtClean="0">
                <a:sym typeface="Wingdings" panose="05000000000000000000" pitchFamily="2" charset="2"/>
              </a:rPr>
              <a:t>	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5205-82D0-4A92-B1EB-A021E3D18CDF}" type="datetime4">
              <a:rPr lang="en-GB" smtClean="0"/>
              <a:pPr/>
              <a:t>09 April 2019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TS2 PSS electrical and mechanical design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26</a:t>
            </a:fld>
            <a:endParaRPr lang="sv-SE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139136" cy="90872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PLC hardware</a:t>
            </a:r>
            <a:endParaRPr lang="en-GB" sz="4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480" y="1484784"/>
            <a:ext cx="2304256" cy="16844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035203"/>
            <a:ext cx="2448272" cy="205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1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/>
          </a:bodyPr>
          <a:lstStyle/>
          <a:p>
            <a:pPr lvl="1"/>
            <a:r>
              <a:rPr lang="en-GB" dirty="0"/>
              <a:t>Uninterrupted Power supply </a:t>
            </a:r>
            <a:r>
              <a:rPr lang="en-GB" dirty="0" smtClean="0"/>
              <a:t>UPS1600 </a:t>
            </a:r>
            <a:r>
              <a:rPr lang="en-GB" dirty="0"/>
              <a:t>10 A with </a:t>
            </a:r>
            <a:r>
              <a:rPr lang="en-GB" dirty="0" smtClean="0"/>
              <a:t>PROFINET:</a:t>
            </a:r>
            <a:endParaRPr lang="en-US" sz="2800" dirty="0" smtClean="0">
              <a:sym typeface="Wingdings" panose="05000000000000000000" pitchFamily="2" charset="2"/>
            </a:endParaRPr>
          </a:p>
          <a:p>
            <a:pPr lvl="1"/>
            <a:endParaRPr lang="en-US" sz="2800" dirty="0" smtClean="0">
              <a:sym typeface="Wingdings" panose="05000000000000000000" pitchFamily="2" charset="2"/>
            </a:endParaRPr>
          </a:p>
          <a:p>
            <a:pPr lvl="1"/>
            <a:endParaRPr lang="en-US" sz="2800" dirty="0">
              <a:sym typeface="Wingdings" panose="05000000000000000000" pitchFamily="2" charset="2"/>
            </a:endParaRPr>
          </a:p>
          <a:p>
            <a:pPr lvl="1"/>
            <a:endParaRPr lang="en-US" sz="2800" dirty="0" smtClean="0">
              <a:sym typeface="Wingdings" panose="05000000000000000000" pitchFamily="2" charset="2"/>
            </a:endParaRPr>
          </a:p>
          <a:p>
            <a:pPr lvl="1"/>
            <a:endParaRPr lang="en-US" sz="2800" dirty="0" smtClean="0">
              <a:sym typeface="Wingdings" panose="05000000000000000000" pitchFamily="2" charset="2"/>
            </a:endParaRPr>
          </a:p>
          <a:p>
            <a:pPr lvl="1"/>
            <a:endParaRPr lang="en-GB" dirty="0" smtClean="0"/>
          </a:p>
          <a:p>
            <a:pPr lvl="1"/>
            <a:r>
              <a:rPr lang="en-GB" dirty="0" smtClean="0"/>
              <a:t>SCALANCE Switch </a:t>
            </a:r>
            <a:r>
              <a:rPr lang="en-GB" dirty="0"/>
              <a:t>XC206-2SFP manageable </a:t>
            </a:r>
            <a:r>
              <a:rPr lang="en-GB" dirty="0" smtClean="0"/>
              <a:t>layer:</a:t>
            </a:r>
            <a:r>
              <a:rPr lang="en-GB" dirty="0" smtClean="0">
                <a:sym typeface="Wingdings" panose="05000000000000000000" pitchFamily="2" charset="2"/>
              </a:rPr>
              <a:t>	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5205-82D0-4A92-B1EB-A021E3D18CDF}" type="datetime4">
              <a:rPr lang="en-GB" smtClean="0"/>
              <a:pPr/>
              <a:t>09 April 2019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TS2 PSS electrical and mechanical design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27</a:t>
            </a:fld>
            <a:endParaRPr lang="sv-SE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139136" cy="90872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PLC hardware</a:t>
            </a:r>
            <a:endParaRPr lang="en-GB" sz="4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268" y="1556792"/>
            <a:ext cx="1292716" cy="18735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392031"/>
            <a:ext cx="1036445" cy="173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9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5205-82D0-4A92-B1EB-A021E3D18CDF}" type="datetime4">
              <a:rPr lang="en-GB" smtClean="0"/>
              <a:pPr/>
              <a:t>09 April 2019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TS2 PSS electrical and mechanical design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28</a:t>
            </a:fld>
            <a:endParaRPr lang="sv-SE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139136" cy="90872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Network Physical Topology</a:t>
            </a:r>
            <a:endParaRPr lang="en-GB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7160"/>
          <a:stretch/>
        </p:blipFill>
        <p:spPr>
          <a:xfrm>
            <a:off x="4584" y="1196752"/>
            <a:ext cx="9103920" cy="481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95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139136" cy="90872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PLC modules overview</a:t>
            </a:r>
            <a:endParaRPr lang="en-GB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5205-82D0-4A92-B1EB-A021E3D18CDF}" type="datetime4">
              <a:rPr lang="en-GB" smtClean="0"/>
              <a:pPr/>
              <a:t>09 April 2019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TS2 PSS electrical and mechanical design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29</a:t>
            </a:fld>
            <a:endParaRPr lang="sv-S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2654"/>
            <a:ext cx="9108504" cy="556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2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5205-82D0-4A92-B1EB-A021E3D18CDF}" type="datetime4">
              <a:rPr lang="en-GB" smtClean="0"/>
              <a:pPr/>
              <a:t>09 April 2019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TS2 PSS electrical and mechanical design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3</a:t>
            </a:fld>
            <a:endParaRPr lang="sv-SE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139136" cy="908720"/>
          </a:xfrm>
        </p:spPr>
        <p:txBody>
          <a:bodyPr>
            <a:normAutofit fontScale="90000"/>
          </a:bodyPr>
          <a:lstStyle/>
          <a:p>
            <a:r>
              <a:rPr lang="en-GB" sz="4000" dirty="0" smtClean="0"/>
              <a:t>TS2 PSS cabinets location in KG-GTA</a:t>
            </a:r>
            <a:endParaRPr lang="en-GB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4000" cy="5184576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619672" y="5085184"/>
            <a:ext cx="324000" cy="216024"/>
          </a:xfrm>
          <a:prstGeom prst="roundRect">
            <a:avLst/>
          </a:prstGeom>
          <a:solidFill>
            <a:srgbClr val="E1B530"/>
          </a:solidFill>
          <a:ln w="38100">
            <a:solidFill>
              <a:srgbClr val="00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ounded Rectangle 10"/>
          <p:cNvSpPr/>
          <p:nvPr/>
        </p:nvSpPr>
        <p:spPr>
          <a:xfrm>
            <a:off x="1619672" y="4869160"/>
            <a:ext cx="324000" cy="216024"/>
          </a:xfrm>
          <a:prstGeom prst="roundRect">
            <a:avLst/>
          </a:prstGeom>
          <a:solidFill>
            <a:srgbClr val="E1B530"/>
          </a:solidFill>
          <a:ln w="38100">
            <a:solidFill>
              <a:srgbClr val="00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Elbow Connector 16"/>
          <p:cNvCxnSpPr>
            <a:stCxn id="10" idx="1"/>
          </p:cNvCxnSpPr>
          <p:nvPr/>
        </p:nvCxnSpPr>
        <p:spPr>
          <a:xfrm rot="10800000" flipV="1">
            <a:off x="1005880" y="5193196"/>
            <a:ext cx="613792" cy="767166"/>
          </a:xfrm>
          <a:prstGeom prst="bentConnector2">
            <a:avLst/>
          </a:prstGeom>
          <a:ln w="2857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>
            <a:stCxn id="11" idx="3"/>
          </p:cNvCxnSpPr>
          <p:nvPr/>
        </p:nvCxnSpPr>
        <p:spPr>
          <a:xfrm>
            <a:off x="1943672" y="4977172"/>
            <a:ext cx="719609" cy="756084"/>
          </a:xfrm>
          <a:prstGeom prst="bentConnector2">
            <a:avLst/>
          </a:prstGeom>
          <a:ln w="2857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24844" y="5922892"/>
            <a:ext cx="1310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/>
              <a:t>PLC Cabinet</a:t>
            </a:r>
            <a:endParaRPr lang="en-GB" b="1" dirty="0"/>
          </a:p>
        </p:txBody>
      </p:sp>
      <p:sp>
        <p:nvSpPr>
          <p:cNvPr id="29" name="Rectangle 28"/>
          <p:cNvSpPr/>
          <p:nvPr/>
        </p:nvSpPr>
        <p:spPr>
          <a:xfrm>
            <a:off x="2208066" y="5688998"/>
            <a:ext cx="2259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/>
              <a:t>Key Exchange Cabinet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05335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8" grpId="0"/>
      <p:bldP spid="2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 lnSpcReduction="10000"/>
          </a:bodyPr>
          <a:lstStyle/>
          <a:p>
            <a:r>
              <a:rPr lang="en-US" sz="3600" dirty="0" smtClean="0"/>
              <a:t>Inputs: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200" dirty="0" smtClean="0"/>
              <a:t>53 Fail-safe </a:t>
            </a:r>
            <a:r>
              <a:rPr lang="en-US" sz="3200" dirty="0"/>
              <a:t>Digital Inputs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200" dirty="0"/>
              <a:t>41 Standard Digital Inputs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200" dirty="0"/>
              <a:t>2 Analog </a:t>
            </a:r>
            <a:r>
              <a:rPr lang="en-US" sz="3200" dirty="0" smtClean="0"/>
              <a:t>Inputs</a:t>
            </a:r>
          </a:p>
          <a:p>
            <a:pPr marL="457200" lvl="1" indent="0">
              <a:buNone/>
            </a:pPr>
            <a:endParaRPr lang="en-US" sz="3200" dirty="0" smtClean="0"/>
          </a:p>
          <a:p>
            <a:r>
              <a:rPr lang="en-US" sz="3600" dirty="0" smtClean="0"/>
              <a:t>Outputs</a:t>
            </a:r>
            <a:endParaRPr lang="en-US" sz="36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200" dirty="0"/>
              <a:t>6 </a:t>
            </a:r>
            <a:r>
              <a:rPr lang="en-US" sz="3200" dirty="0" smtClean="0"/>
              <a:t>Fail-safe </a:t>
            </a:r>
            <a:r>
              <a:rPr lang="en-US" sz="3200" dirty="0"/>
              <a:t>Digital Outputs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200" dirty="0"/>
              <a:t>41 Standard Digital Outputs</a:t>
            </a:r>
            <a:endParaRPr lang="en-GB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5205-82D0-4A92-B1EB-A021E3D18CDF}" type="datetime4">
              <a:rPr lang="en-GB" smtClean="0"/>
              <a:pPr/>
              <a:t>09 April 2019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TS2 PSS electrical and mechanical design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30</a:t>
            </a:fld>
            <a:endParaRPr lang="sv-SE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139136" cy="90872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PLC I/O modules overview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21059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96752"/>
            <a:ext cx="8928992" cy="4929411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Signal cables </a:t>
            </a:r>
            <a:r>
              <a:rPr lang="en-GB" dirty="0"/>
              <a:t>used for field devices inside TS2 Bunker are </a:t>
            </a:r>
            <a:r>
              <a:rPr lang="en-GB" dirty="0" smtClean="0"/>
              <a:t>HUBER+SUHNER, RADOX 125:</a:t>
            </a:r>
          </a:p>
          <a:p>
            <a:endParaRPr lang="en-GB" dirty="0" smtClean="0"/>
          </a:p>
          <a:p>
            <a:pPr lvl="1"/>
            <a:r>
              <a:rPr lang="en-GB" dirty="0" smtClean="0"/>
              <a:t>Radiation resistant, (up </a:t>
            </a:r>
            <a:r>
              <a:rPr lang="en-GB" dirty="0"/>
              <a:t>to 1000 </a:t>
            </a:r>
            <a:r>
              <a:rPr lang="en-GB" dirty="0" err="1" smtClean="0"/>
              <a:t>kGy</a:t>
            </a:r>
            <a:r>
              <a:rPr lang="en-GB" dirty="0" smtClean="0"/>
              <a:t>)</a:t>
            </a:r>
          </a:p>
          <a:p>
            <a:pPr lvl="1"/>
            <a:r>
              <a:rPr lang="en-GB" dirty="0"/>
              <a:t>H</a:t>
            </a:r>
            <a:r>
              <a:rPr lang="en-GB" dirty="0" smtClean="0"/>
              <a:t>igh </a:t>
            </a:r>
            <a:r>
              <a:rPr lang="en-GB" dirty="0"/>
              <a:t>temperature (up to 125 °C</a:t>
            </a:r>
            <a:r>
              <a:rPr lang="en-GB" dirty="0" smtClean="0"/>
              <a:t>)</a:t>
            </a:r>
          </a:p>
          <a:p>
            <a:pPr lvl="1"/>
            <a:r>
              <a:rPr lang="en-GB" dirty="0" smtClean="0"/>
              <a:t>Low frequency</a:t>
            </a:r>
          </a:p>
          <a:p>
            <a:pPr lvl="1"/>
            <a:r>
              <a:rPr lang="en-US" dirty="0" smtClean="0"/>
              <a:t>Flexible</a:t>
            </a:r>
            <a:endParaRPr lang="en-GB" dirty="0" smtClean="0"/>
          </a:p>
          <a:p>
            <a:pPr lvl="1"/>
            <a:r>
              <a:rPr lang="en-GB" dirty="0" smtClean="0"/>
              <a:t>Overall </a:t>
            </a:r>
            <a:r>
              <a:rPr lang="en-GB" dirty="0"/>
              <a:t>screen to mitigate the EMI </a:t>
            </a:r>
            <a:r>
              <a:rPr lang="en-GB" dirty="0" smtClean="0"/>
              <a:t>effect</a:t>
            </a:r>
          </a:p>
          <a:p>
            <a:pPr marL="457200" lvl="1" indent="0">
              <a:buNone/>
            </a:pPr>
            <a:endParaRPr lang="en-GB" dirty="0" smtClean="0"/>
          </a:p>
          <a:p>
            <a:r>
              <a:rPr lang="en-US" dirty="0" smtClean="0"/>
              <a:t>Other cables types are used where in non-radiation areas: </a:t>
            </a:r>
            <a:r>
              <a:rPr lang="en-US" dirty="0" err="1" smtClean="0"/>
              <a:t>Unitronic</a:t>
            </a:r>
            <a:r>
              <a:rPr lang="en-US" dirty="0" smtClean="0"/>
              <a:t>® </a:t>
            </a:r>
            <a:r>
              <a:rPr lang="en-US" dirty="0" err="1" smtClean="0"/>
              <a:t>LiHCH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GB" dirty="0"/>
              <a:t>ÖLFLEX® CLASSIC 135 CH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5205-82D0-4A92-B1EB-A021E3D18CDF}" type="datetime4">
              <a:rPr lang="en-GB" smtClean="0"/>
              <a:pPr/>
              <a:t>09 April 2019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TS2 PSS electrical and mechanical design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31</a:t>
            </a:fld>
            <a:endParaRPr lang="sv-SE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139136" cy="90872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TS2 PSS cables overview</a:t>
            </a:r>
            <a:endParaRPr lang="en-GB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3886" y="2276872"/>
            <a:ext cx="11049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88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13387"/>
          </a:xfrm>
        </p:spPr>
        <p:txBody>
          <a:bodyPr>
            <a:normAutofit fontScale="92500"/>
          </a:bodyPr>
          <a:lstStyle/>
          <a:p>
            <a:r>
              <a:rPr lang="en-US" sz="3200" b="1" dirty="0" smtClean="0"/>
              <a:t>56 cables in total</a:t>
            </a:r>
            <a:r>
              <a:rPr lang="en-US" sz="3200" dirty="0" smtClean="0"/>
              <a:t>:</a:t>
            </a:r>
          </a:p>
          <a:p>
            <a:endParaRPr lang="en-US" sz="3200" dirty="0" smtClean="0"/>
          </a:p>
          <a:p>
            <a:pPr lvl="1"/>
            <a:r>
              <a:rPr lang="en-US" sz="2800" dirty="0" smtClean="0"/>
              <a:t>11 cables for interfaces with other systems,</a:t>
            </a:r>
          </a:p>
          <a:p>
            <a:pPr marL="457200" lvl="1" indent="0">
              <a:buNone/>
            </a:pPr>
            <a:r>
              <a:rPr lang="en-US" sz="2800" dirty="0" smtClean="0"/>
              <a:t>(Radio-Frequency, Radiation Monitoring and Fire Alarm)</a:t>
            </a:r>
          </a:p>
          <a:p>
            <a:pPr lvl="1"/>
            <a:endParaRPr lang="en-US" sz="2800" dirty="0" smtClean="0"/>
          </a:p>
          <a:p>
            <a:pPr lvl="1"/>
            <a:r>
              <a:rPr lang="en-US" sz="2800" dirty="0" smtClean="0"/>
              <a:t>37 cables for connection to the PSS Field Devices,</a:t>
            </a:r>
          </a:p>
          <a:p>
            <a:pPr marL="457200" lvl="1" indent="0">
              <a:buNone/>
            </a:pPr>
            <a:r>
              <a:rPr lang="en-US" sz="2800" dirty="0" smtClean="0"/>
              <a:t>(including ODHDS)</a:t>
            </a:r>
          </a:p>
          <a:p>
            <a:pPr marL="457200" lvl="1" indent="0">
              <a:buNone/>
            </a:pPr>
            <a:endParaRPr lang="en-US" sz="2800" dirty="0" smtClean="0"/>
          </a:p>
          <a:p>
            <a:pPr lvl="1"/>
            <a:r>
              <a:rPr lang="en-US" sz="2800" dirty="0" smtClean="0"/>
              <a:t>8 cables for the Blue/Red lighting system</a:t>
            </a:r>
            <a:endParaRPr lang="en-GB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5205-82D0-4A92-B1EB-A021E3D18CDF}" type="datetime4">
              <a:rPr lang="en-GB" smtClean="0"/>
              <a:pPr/>
              <a:t>09 April 2019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TS2 PSS electrical and mechanical design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32</a:t>
            </a:fld>
            <a:endParaRPr lang="sv-SE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139136" cy="90872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TS2 PSS multicore cables overview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47982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5205-82D0-4A92-B1EB-A021E3D18CDF}" type="datetime4">
              <a:rPr lang="en-GB" smtClean="0"/>
              <a:pPr/>
              <a:t>09 April 2019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TS2 PSS electrical and mechanical design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33</a:t>
            </a:fld>
            <a:endParaRPr lang="sv-SE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139136" cy="90872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Graphical cable diagram reports</a:t>
            </a:r>
            <a:endParaRPr lang="en-GB" sz="4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10977"/>
            <a:ext cx="9144000" cy="538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42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01419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Legrand </a:t>
            </a:r>
            <a:r>
              <a:rPr lang="en-US" sz="3200" b="1" dirty="0" err="1" smtClean="0"/>
              <a:t>Salamandre</a:t>
            </a:r>
            <a:r>
              <a:rPr lang="en-US" sz="3200" b="1" dirty="0" smtClean="0"/>
              <a:t> distribution </a:t>
            </a:r>
            <a:r>
              <a:rPr lang="en-US" sz="3200" b="1" dirty="0" err="1" smtClean="0"/>
              <a:t>trunking</a:t>
            </a:r>
            <a:endParaRPr lang="en-US" sz="3200" b="1" dirty="0" smtClean="0"/>
          </a:p>
          <a:p>
            <a:endParaRPr lang="en-US" sz="3200" b="1" dirty="0"/>
          </a:p>
          <a:p>
            <a:endParaRPr lang="en-US" sz="3200" b="1" dirty="0" smtClean="0"/>
          </a:p>
          <a:p>
            <a:endParaRPr lang="en-US" sz="3200" b="1" dirty="0" smtClean="0"/>
          </a:p>
          <a:p>
            <a:endParaRPr lang="en-US" sz="3200" b="1" dirty="0"/>
          </a:p>
          <a:p>
            <a:r>
              <a:rPr lang="en-US" sz="3200" b="1" dirty="0" smtClean="0"/>
              <a:t>Stainless steel conduits</a:t>
            </a:r>
            <a:endParaRPr lang="en-GB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5205-82D0-4A92-B1EB-A021E3D18CDF}" type="datetime4">
              <a:rPr lang="en-GB" smtClean="0"/>
              <a:pPr/>
              <a:t>09 April 2019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TS2 PSS electrical and mechanical design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34</a:t>
            </a:fld>
            <a:endParaRPr lang="sv-SE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139136" cy="90872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Cable containment system</a:t>
            </a:r>
            <a:endParaRPr lang="en-GB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00"/>
          <a:stretch/>
        </p:blipFill>
        <p:spPr>
          <a:xfrm>
            <a:off x="1005879" y="1772816"/>
            <a:ext cx="2197969" cy="2016224"/>
          </a:xfrm>
          <a:prstGeom prst="roundRect">
            <a:avLst>
              <a:gd name="adj" fmla="val 3124"/>
            </a:avLst>
          </a:prstGeom>
          <a:ln>
            <a:noFill/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1777008"/>
            <a:ext cx="2057400" cy="2028286"/>
          </a:xfrm>
          <a:prstGeom prst="roundRect">
            <a:avLst>
              <a:gd name="adj" fmla="val 3124"/>
            </a:avLst>
          </a:prstGeom>
          <a:ln>
            <a:noFill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127" y="1772816"/>
            <a:ext cx="2767631" cy="2032478"/>
          </a:xfrm>
          <a:prstGeom prst="roundRect">
            <a:avLst>
              <a:gd name="adj" fmla="val 1564"/>
            </a:avLst>
          </a:prstGeom>
          <a:ln>
            <a:noFill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6281" r="10729"/>
          <a:stretch/>
        </p:blipFill>
        <p:spPr>
          <a:xfrm rot="5400000">
            <a:off x="1808287" y="3850730"/>
            <a:ext cx="1368150" cy="2972966"/>
          </a:xfrm>
          <a:prstGeom prst="roundRect">
            <a:avLst>
              <a:gd name="adj" fmla="val 1102"/>
            </a:avLst>
          </a:prstGeom>
          <a:ln w="9525">
            <a:solidFill>
              <a:schemeClr val="tx1"/>
            </a:solidFill>
          </a:ln>
          <a:effectLst/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620455"/>
              </p:ext>
            </p:extLst>
          </p:nvPr>
        </p:nvGraphicFramePr>
        <p:xfrm>
          <a:off x="4466109" y="4653139"/>
          <a:ext cx="4025650" cy="1365974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2266131">
                  <a:extLst>
                    <a:ext uri="{9D8B030D-6E8A-4147-A177-3AD203B41FA5}">
                      <a16:colId xmlns:a16="http://schemas.microsoft.com/office/drawing/2014/main" val="3651673904"/>
                    </a:ext>
                  </a:extLst>
                </a:gridCol>
                <a:gridCol w="1759519">
                  <a:extLst>
                    <a:ext uri="{9D8B030D-6E8A-4147-A177-3AD203B41FA5}">
                      <a16:colId xmlns:a16="http://schemas.microsoft.com/office/drawing/2014/main" val="1953161847"/>
                    </a:ext>
                  </a:extLst>
                </a:gridCol>
              </a:tblGrid>
              <a:tr h="680606">
                <a:tc>
                  <a:txBody>
                    <a:bodyPr/>
                    <a:lstStyle/>
                    <a:p>
                      <a:r>
                        <a:rPr lang="en-GB" dirty="0" smtClean="0"/>
                        <a:t>16x1mm Stainless Steel cable conduit. 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Part No. 33-004</a:t>
                      </a:r>
                    </a:p>
                    <a:p>
                      <a:pPr algn="l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6484417"/>
                  </a:ext>
                </a:extLst>
              </a:tr>
              <a:tr h="685368">
                <a:tc>
                  <a:txBody>
                    <a:bodyPr/>
                    <a:lstStyle/>
                    <a:p>
                      <a:r>
                        <a:rPr lang="en-GB" dirty="0" smtClean="0"/>
                        <a:t>22x1.5 mm Stainless Steel cable conduit. 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Part No. 33-007</a:t>
                      </a:r>
                    </a:p>
                    <a:p>
                      <a:pPr algn="l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09052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51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5205-82D0-4A92-B1EB-A021E3D18CDF}" type="datetime4">
              <a:rPr lang="en-GB" smtClean="0"/>
              <a:pPr/>
              <a:t>09 April 2019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TS2 PSS electrical and mechanical design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35</a:t>
            </a:fld>
            <a:endParaRPr lang="sv-SE" dirty="0"/>
          </a:p>
        </p:txBody>
      </p:sp>
      <p:pic>
        <p:nvPicPr>
          <p:cNvPr id="2050" name="Picture 5" descr="image00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6"/>
          <a:stretch/>
        </p:blipFill>
        <p:spPr bwMode="auto">
          <a:xfrm>
            <a:off x="0" y="908720"/>
            <a:ext cx="9144000" cy="5491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0"/>
            <a:ext cx="7139136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smtClean="0"/>
              <a:t>Cable containment system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8101444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5205-82D0-4A92-B1EB-A021E3D18CDF}" type="datetime4">
              <a:rPr lang="en-GB" smtClean="0"/>
              <a:pPr/>
              <a:t>09 April 2019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TS2 PSS electrical and mechanical design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36</a:t>
            </a:fld>
            <a:endParaRPr lang="sv-SE" dirty="0"/>
          </a:p>
        </p:txBody>
      </p:sp>
      <p:pic>
        <p:nvPicPr>
          <p:cNvPr id="1026" name="Picture 2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61925"/>
            <a:ext cx="9144000" cy="5519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139136" cy="90872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Cable containment system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7785723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5205-82D0-4A92-B1EB-A021E3D18CDF}" type="datetime4">
              <a:rPr lang="en-GB" smtClean="0"/>
              <a:pPr/>
              <a:t>09 April 2019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TS2 PSS electrical and mechanical design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37</a:t>
            </a:fld>
            <a:endParaRPr lang="sv-SE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63272" cy="908720"/>
          </a:xfrm>
        </p:spPr>
        <p:txBody>
          <a:bodyPr>
            <a:normAutofit fontScale="90000"/>
          </a:bodyPr>
          <a:lstStyle/>
          <a:p>
            <a:r>
              <a:rPr lang="en-GB" sz="4000" dirty="0" smtClean="0"/>
              <a:t>Field Devices: PAD Fortress Mechanical Lock</a:t>
            </a:r>
            <a:endParaRPr lang="en-GB" sz="4000" dirty="0"/>
          </a:p>
        </p:txBody>
      </p:sp>
      <p:sp>
        <p:nvSpPr>
          <p:cNvPr id="8" name="Rectangle 7"/>
          <p:cNvSpPr/>
          <p:nvPr/>
        </p:nvSpPr>
        <p:spPr>
          <a:xfrm>
            <a:off x="539552" y="836712"/>
            <a:ext cx="2160240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347864" y="1556792"/>
            <a:ext cx="5338936" cy="4713387"/>
          </a:xfrm>
        </p:spPr>
        <p:txBody>
          <a:bodyPr>
            <a:normAutofit/>
          </a:bodyPr>
          <a:lstStyle/>
          <a:p>
            <a:r>
              <a:rPr lang="en-GB" dirty="0"/>
              <a:t>Spring locked (power to unlock)</a:t>
            </a:r>
          </a:p>
          <a:p>
            <a:r>
              <a:rPr lang="en-GB" dirty="0"/>
              <a:t>Escape release from inside (mechanical push button to release door)</a:t>
            </a:r>
          </a:p>
          <a:p>
            <a:r>
              <a:rPr lang="en-GB" dirty="0"/>
              <a:t>A special key to unlock the unit from outside (to be used by authorized personnel in case of </a:t>
            </a:r>
            <a:r>
              <a:rPr lang="en-GB" dirty="0" smtClean="0"/>
              <a:t>emergency)</a:t>
            </a:r>
            <a:endParaRPr lang="en-GB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01" y="1628800"/>
            <a:ext cx="2073715" cy="3585298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3720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5205-82D0-4A92-B1EB-A021E3D18CDF}" type="datetime4">
              <a:rPr lang="en-GB" smtClean="0"/>
              <a:pPr/>
              <a:t>09 April 2019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TS2 PSS electrical and mechanical design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38</a:t>
            </a:fld>
            <a:endParaRPr lang="sv-SE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453264" cy="908720"/>
          </a:xfrm>
        </p:spPr>
        <p:txBody>
          <a:bodyPr>
            <a:normAutofit fontScale="90000"/>
          </a:bodyPr>
          <a:lstStyle/>
          <a:p>
            <a:r>
              <a:rPr lang="en-GB" sz="4000" dirty="0" smtClean="0"/>
              <a:t>Field Devices: PAD Fortress Mechanical Lock</a:t>
            </a:r>
            <a:endParaRPr lang="en-GB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764704"/>
            <a:ext cx="8856984" cy="557513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9552" y="836712"/>
            <a:ext cx="2160240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235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5205-82D0-4A92-B1EB-A021E3D18CDF}" type="datetime4">
              <a:rPr lang="en-GB" smtClean="0"/>
              <a:pPr/>
              <a:t>09 April 2019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TS2 PSS electrical and mechanical design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39</a:t>
            </a:fld>
            <a:endParaRPr lang="sv-SE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63272" cy="908720"/>
          </a:xfrm>
        </p:spPr>
        <p:txBody>
          <a:bodyPr>
            <a:normAutofit/>
          </a:bodyPr>
          <a:lstStyle/>
          <a:p>
            <a:r>
              <a:rPr lang="en-GB" sz="4000" dirty="0" smtClean="0"/>
              <a:t>Field Devices: MAD Key-bolt</a:t>
            </a:r>
            <a:endParaRPr lang="en-GB" sz="4000" dirty="0"/>
          </a:p>
        </p:txBody>
      </p:sp>
      <p:sp>
        <p:nvSpPr>
          <p:cNvPr id="8" name="Rectangle 7"/>
          <p:cNvSpPr/>
          <p:nvPr/>
        </p:nvSpPr>
        <p:spPr>
          <a:xfrm>
            <a:off x="539552" y="836712"/>
            <a:ext cx="2160240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77" y="1268760"/>
            <a:ext cx="1009990" cy="4713287"/>
          </a:xfr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2915816" y="1354989"/>
            <a:ext cx="5688632" cy="4450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Opening and closing the MAD is incorporated into TS2 PSS key exchange procedures, by installing a Fortress DM lock on the MAD, which is a simple mechanical solution to lock the MAD without the need for wiring.</a:t>
            </a:r>
          </a:p>
          <a:p>
            <a:r>
              <a:rPr lang="en-GB" dirty="0"/>
              <a:t>Fortress </a:t>
            </a:r>
            <a:r>
              <a:rPr lang="en-GB" dirty="0" smtClean="0"/>
              <a:t>part </a:t>
            </a:r>
            <a:r>
              <a:rPr lang="en-GB" dirty="0"/>
              <a:t>number DM1-CLSI-A.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56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5205-82D0-4A92-B1EB-A021E3D18CDF}" type="datetime4">
              <a:rPr lang="en-GB" smtClean="0"/>
              <a:pPr/>
              <a:t>09 April 2019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TS2 PSS electrical and mechanical design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4</a:t>
            </a:fld>
            <a:endParaRPr lang="sv-SE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139136" cy="908720"/>
          </a:xfrm>
        </p:spPr>
        <p:txBody>
          <a:bodyPr>
            <a:normAutofit/>
          </a:bodyPr>
          <a:lstStyle/>
          <a:p>
            <a:r>
              <a:rPr lang="en-GB" sz="4000" dirty="0" smtClean="0"/>
              <a:t>TS2 PSS cabinet </a:t>
            </a:r>
            <a:r>
              <a:rPr lang="en-GB" sz="4000" dirty="0"/>
              <a:t>design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-27310" y="1484784"/>
            <a:ext cx="5535414" cy="4536504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GB" b="1" dirty="0" smtClean="0"/>
              <a:t>Manufacturer:</a:t>
            </a:r>
          </a:p>
          <a:p>
            <a:pPr marL="457200" lvl="1" indent="0">
              <a:buNone/>
            </a:pPr>
            <a:r>
              <a:rPr lang="en-GB" dirty="0" smtClean="0"/>
              <a:t>	</a:t>
            </a:r>
            <a:r>
              <a:rPr lang="en-GB" dirty="0"/>
              <a:t>N</a:t>
            </a:r>
            <a:r>
              <a:rPr lang="en-GB" dirty="0" smtClean="0"/>
              <a:t>VENT/SCHROFF </a:t>
            </a:r>
          </a:p>
          <a:p>
            <a:pPr marL="457200" lvl="1" indent="0">
              <a:buNone/>
            </a:pPr>
            <a:endParaRPr lang="en-GB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b="1" dirty="0" smtClean="0"/>
              <a:t>Dimensions:</a:t>
            </a:r>
          </a:p>
          <a:p>
            <a:pPr marL="457200" lvl="1" indent="0">
              <a:buNone/>
            </a:pPr>
            <a:r>
              <a:rPr lang="en-GB" dirty="0"/>
              <a:t>	</a:t>
            </a:r>
            <a:r>
              <a:rPr lang="en-GB" dirty="0" smtClean="0"/>
              <a:t>WHD 600x2200x1000 mm</a:t>
            </a:r>
          </a:p>
          <a:p>
            <a:pPr marL="457200" lvl="1" indent="0">
              <a:buNone/>
            </a:pPr>
            <a:endParaRPr lang="en-GB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b="1" dirty="0" smtClean="0"/>
              <a:t>Variant:</a:t>
            </a:r>
          </a:p>
          <a:p>
            <a:pPr marL="457200" lvl="1" indent="0">
              <a:buNone/>
            </a:pPr>
            <a:r>
              <a:rPr lang="en-GB" dirty="0" smtClean="0"/>
              <a:t>	</a:t>
            </a:r>
            <a:r>
              <a:rPr lang="en-GB" dirty="0" err="1" smtClean="0"/>
              <a:t>Varistar</a:t>
            </a:r>
            <a:r>
              <a:rPr lang="en-GB" dirty="0" smtClean="0"/>
              <a:t> EMC cabinet, floor standing</a:t>
            </a:r>
          </a:p>
          <a:p>
            <a:pPr marL="457200" lvl="1" indent="0">
              <a:buNone/>
            </a:pPr>
            <a:r>
              <a:rPr lang="en-GB" dirty="0" smtClean="0"/>
              <a:t>	Double-door</a:t>
            </a:r>
            <a:r>
              <a:rPr lang="en-GB" dirty="0"/>
              <a:t>, </a:t>
            </a:r>
            <a:r>
              <a:rPr lang="en-GB" dirty="0" err="1" smtClean="0"/>
              <a:t>color</a:t>
            </a:r>
            <a:r>
              <a:rPr lang="en-GB" dirty="0" smtClean="0"/>
              <a:t> RAL2000</a:t>
            </a:r>
            <a:endParaRPr lang="en-GB" dirty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en-GB" dirty="0" smtClean="0"/>
              <a:t>	IP </a:t>
            </a:r>
            <a:r>
              <a:rPr lang="en-GB" dirty="0"/>
              <a:t>55 </a:t>
            </a:r>
            <a:r>
              <a:rPr lang="en-GB" dirty="0" smtClean="0"/>
              <a:t>rating </a:t>
            </a:r>
            <a:r>
              <a:rPr lang="en-GB" dirty="0"/>
              <a:t>(IEC 60529)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836712"/>
            <a:ext cx="2376264" cy="529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5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5205-82D0-4A92-B1EB-A021E3D18CDF}" type="datetime4">
              <a:rPr lang="en-GB" smtClean="0"/>
              <a:pPr/>
              <a:t>09 April 2019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TS2 PSS electrical and mechanical design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40</a:t>
            </a:fld>
            <a:endParaRPr lang="sv-SE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19844" y="0"/>
            <a:ext cx="8724156" cy="1124744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Field devices: </a:t>
            </a:r>
            <a:r>
              <a:rPr lang="en-GB" sz="4000" dirty="0"/>
              <a:t>Non-contact magnetically operated safety </a:t>
            </a:r>
            <a:r>
              <a:rPr lang="en-GB" sz="4000" dirty="0" smtClean="0"/>
              <a:t>switches</a:t>
            </a:r>
            <a:endParaRPr lang="en-GB" sz="4000" dirty="0"/>
          </a:p>
        </p:txBody>
      </p:sp>
      <p:pic>
        <p:nvPicPr>
          <p:cNvPr id="8" name="Content Placeholder 7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420888"/>
            <a:ext cx="5904656" cy="21907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19844" y="1340769"/>
            <a:ext cx="8229600" cy="50875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A magnetically operated switch comprises a coded switching magnet and a contact block (sensor unit).</a:t>
            </a:r>
          </a:p>
          <a:p>
            <a:endParaRPr lang="en-US" i="1" dirty="0" smtClean="0"/>
          </a:p>
          <a:p>
            <a:endParaRPr lang="en-US" i="1" dirty="0" smtClean="0"/>
          </a:p>
          <a:p>
            <a:endParaRPr lang="en-US" i="1" dirty="0"/>
          </a:p>
          <a:p>
            <a:endParaRPr lang="en-US" i="1" dirty="0" smtClean="0"/>
          </a:p>
          <a:p>
            <a:endParaRPr lang="en-US" i="1" dirty="0" smtClean="0"/>
          </a:p>
          <a:p>
            <a:endParaRPr lang="en-GB" i="1" dirty="0" smtClean="0"/>
          </a:p>
          <a:p>
            <a:r>
              <a:rPr lang="en-GB" dirty="0" smtClean="0"/>
              <a:t>Features:</a:t>
            </a:r>
          </a:p>
          <a:p>
            <a:pPr marL="400050" lvl="1" indent="0">
              <a:buNone/>
            </a:pPr>
            <a:r>
              <a:rPr lang="en-GB" i="1" dirty="0" smtClean="0"/>
              <a:t>Tamper-proof protective door monitoring</a:t>
            </a:r>
          </a:p>
          <a:p>
            <a:pPr marL="400050" lvl="1" indent="0">
              <a:buNone/>
            </a:pPr>
            <a:r>
              <a:rPr lang="en-GB" i="1" dirty="0" smtClean="0"/>
              <a:t>Small footprint </a:t>
            </a:r>
          </a:p>
          <a:p>
            <a:pPr marL="400050" lvl="1" indent="0">
              <a:buNone/>
            </a:pPr>
            <a:r>
              <a:rPr lang="en-GB" i="1" dirty="0" smtClean="0"/>
              <a:t>SIL 3 acc. to IEC 61508, achievable with single switch pair</a:t>
            </a:r>
          </a:p>
          <a:p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204416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7824" y="1772816"/>
            <a:ext cx="5698976" cy="4608512"/>
          </a:xfrm>
        </p:spPr>
        <p:txBody>
          <a:bodyPr>
            <a:normAutofit/>
          </a:bodyPr>
          <a:lstStyle/>
          <a:p>
            <a:r>
              <a:rPr lang="en-GB" dirty="0"/>
              <a:t>The NC contacts of the switch are forced open mechanically, positively-driven and reliably by the plunger.</a:t>
            </a:r>
          </a:p>
          <a:p>
            <a:r>
              <a:rPr lang="en-GB" dirty="0"/>
              <a:t>A</a:t>
            </a:r>
            <a:r>
              <a:rPr lang="en-GB" dirty="0" smtClean="0"/>
              <a:t>n </a:t>
            </a:r>
            <a:r>
              <a:rPr lang="en-GB" dirty="0"/>
              <a:t>internal mechanism forcibly separates normally closed contacts and prevents them from welding together - allowing the safety circuit to open. </a:t>
            </a:r>
            <a:endParaRPr lang="en-GB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5205-82D0-4A92-B1EB-A021E3D18CDF}" type="datetime4">
              <a:rPr lang="en-GB" smtClean="0"/>
              <a:pPr/>
              <a:t>09 April 2019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TS2 PSS electrical and mechanical design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41</a:t>
            </a:fld>
            <a:endParaRPr lang="sv-SE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453264" cy="1368152"/>
          </a:xfrm>
        </p:spPr>
        <p:txBody>
          <a:bodyPr>
            <a:normAutofit/>
          </a:bodyPr>
          <a:lstStyle/>
          <a:p>
            <a:r>
              <a:rPr lang="en-GB" sz="4000" dirty="0" smtClean="0"/>
              <a:t>Field Devices: Mechanical </a:t>
            </a:r>
            <a:r>
              <a:rPr lang="en-GB" sz="4000" dirty="0"/>
              <a:t>Safety Switches with Separate </a:t>
            </a:r>
            <a:r>
              <a:rPr lang="en-GB" sz="4000" dirty="0" smtClean="0"/>
              <a:t>Actuator</a:t>
            </a:r>
            <a:endParaRPr lang="en-GB" sz="4000" dirty="0"/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880"/>
            <a:ext cx="2232248" cy="259228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1955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5205-82D0-4A92-B1EB-A021E3D18CDF}" type="datetime4">
              <a:rPr lang="en-GB" smtClean="0"/>
              <a:pPr/>
              <a:t>09 April 2019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TS2 PSS electrical and mechanical design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42</a:t>
            </a:fld>
            <a:endParaRPr lang="sv-SE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Field devices: signaling columns</a:t>
            </a:r>
            <a:endParaRPr lang="en-GB" sz="4000" dirty="0"/>
          </a:p>
        </p:txBody>
      </p:sp>
      <p:pic>
        <p:nvPicPr>
          <p:cNvPr id="8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7744" y="1436270"/>
            <a:ext cx="1440160" cy="446449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Straight Arrow Connector 8"/>
          <p:cNvCxnSpPr/>
          <p:nvPr/>
        </p:nvCxnSpPr>
        <p:spPr>
          <a:xfrm>
            <a:off x="3653408" y="2078826"/>
            <a:ext cx="9144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644008" y="1940326"/>
            <a:ext cx="1371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/>
              <a:t>Search Buzzer</a:t>
            </a:r>
            <a:endParaRPr lang="en-GB" sz="1200" dirty="0"/>
          </a:p>
        </p:txBody>
      </p:sp>
      <p:sp>
        <p:nvSpPr>
          <p:cNvPr id="11" name="Rectangle 10"/>
          <p:cNvSpPr/>
          <p:nvPr/>
        </p:nvSpPr>
        <p:spPr>
          <a:xfrm>
            <a:off x="4644008" y="2549926"/>
            <a:ext cx="20005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/>
              <a:t>Safe state (Green LED)</a:t>
            </a:r>
            <a:endParaRPr lang="en-GB" sz="1200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653408" y="2688426"/>
            <a:ext cx="9144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644008" y="3311477"/>
            <a:ext cx="20005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/>
              <a:t>Search status (White LED)</a:t>
            </a:r>
            <a:endParaRPr lang="en-GB" sz="12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653408" y="3449977"/>
            <a:ext cx="9144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177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5205-82D0-4A92-B1EB-A021E3D18CDF}" type="datetime4">
              <a:rPr lang="en-GB" smtClean="0"/>
              <a:pPr/>
              <a:t>09 April 2019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TS2 PSS electrical and mechanical design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43</a:t>
            </a:fld>
            <a:endParaRPr lang="sv-SE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79296" cy="90872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Field devices: Emergency Switch-Off Stations</a:t>
            </a:r>
            <a:endParaRPr lang="en-GB" sz="4000" dirty="0"/>
          </a:p>
        </p:txBody>
      </p:sp>
      <p:pic>
        <p:nvPicPr>
          <p:cNvPr id="8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2131" y="1755472"/>
            <a:ext cx="1884048" cy="343621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Straight Arrow Connector 8"/>
          <p:cNvCxnSpPr/>
          <p:nvPr/>
        </p:nvCxnSpPr>
        <p:spPr>
          <a:xfrm>
            <a:off x="4651491" y="2297418"/>
            <a:ext cx="9144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642091" y="2158918"/>
            <a:ext cx="1371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/>
              <a:t>Search Buzzer</a:t>
            </a:r>
            <a:endParaRPr lang="en-GB" sz="1200" dirty="0"/>
          </a:p>
        </p:txBody>
      </p:sp>
      <p:sp>
        <p:nvSpPr>
          <p:cNvPr id="12" name="Rectangle 11"/>
          <p:cNvSpPr/>
          <p:nvPr/>
        </p:nvSpPr>
        <p:spPr>
          <a:xfrm>
            <a:off x="5642091" y="2768518"/>
            <a:ext cx="20005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/>
              <a:t>Search status (White LED)</a:t>
            </a:r>
            <a:endParaRPr lang="en-GB" sz="12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276644" y="4488052"/>
            <a:ext cx="120243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614670" y="4349552"/>
            <a:ext cx="1371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/>
              <a:t>Search button</a:t>
            </a:r>
            <a:endParaRPr lang="en-GB" sz="1200" dirty="0"/>
          </a:p>
        </p:txBody>
      </p:sp>
      <p:sp>
        <p:nvSpPr>
          <p:cNvPr id="16" name="Rectangle 15"/>
          <p:cNvSpPr/>
          <p:nvPr/>
        </p:nvSpPr>
        <p:spPr>
          <a:xfrm>
            <a:off x="107504" y="4211053"/>
            <a:ext cx="20162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/>
              <a:t>Emergency Switch Off Button</a:t>
            </a:r>
            <a:endParaRPr lang="en-GB" sz="1200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4651491" y="2907018"/>
            <a:ext cx="9144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-60000" flipV="1">
            <a:off x="2072735" y="4338669"/>
            <a:ext cx="1770298" cy="217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8"/>
          <p:cNvSpPr>
            <a:spLocks noGrp="1"/>
          </p:cNvSpPr>
          <p:nvPr>
            <p:ph idx="1"/>
          </p:nvPr>
        </p:nvSpPr>
        <p:spPr>
          <a:xfrm>
            <a:off x="2744023" y="5735762"/>
            <a:ext cx="5796136" cy="4719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smtClean="0"/>
              <a:t>Note: Box painted in Orange RAL2000</a:t>
            </a:r>
            <a:endParaRPr lang="en-GB" sz="1600" dirty="0"/>
          </a:p>
          <a:p>
            <a:pPr marL="0" indent="0">
              <a:buNone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38416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1880" y="1916832"/>
            <a:ext cx="5338936" cy="4065315"/>
          </a:xfrm>
        </p:spPr>
        <p:txBody>
          <a:bodyPr>
            <a:normAutofit/>
          </a:bodyPr>
          <a:lstStyle/>
          <a:p>
            <a:r>
              <a:rPr lang="en-GB" dirty="0" err="1" smtClean="0"/>
              <a:t>Lasermet</a:t>
            </a:r>
            <a:r>
              <a:rPr lang="en-GB" dirty="0" smtClean="0"/>
              <a:t> LED information panels are installed </a:t>
            </a:r>
            <a:r>
              <a:rPr lang="en-GB" dirty="0"/>
              <a:t>outside </a:t>
            </a:r>
            <a:r>
              <a:rPr lang="en-GB" dirty="0" smtClean="0"/>
              <a:t>the TS2 Bunker entrances</a:t>
            </a:r>
          </a:p>
          <a:p>
            <a:r>
              <a:rPr lang="en-US" dirty="0" smtClean="0"/>
              <a:t>24V DC powered (0,7 to 1A) with dimming option</a:t>
            </a:r>
          </a:p>
          <a:p>
            <a:r>
              <a:rPr lang="en-US" dirty="0" smtClean="0"/>
              <a:t>Dimensions: </a:t>
            </a:r>
          </a:p>
          <a:p>
            <a:pPr marL="0" indent="0">
              <a:buNone/>
            </a:pPr>
            <a:r>
              <a:rPr lang="en-US" dirty="0" smtClean="0"/>
              <a:t>WHD 470x540x63.2mm</a:t>
            </a:r>
          </a:p>
          <a:p>
            <a:endParaRPr lang="en-GB" dirty="0" smtClean="0"/>
          </a:p>
          <a:p>
            <a:endParaRPr lang="en-GB" sz="2800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5205-82D0-4A92-B1EB-A021E3D18CDF}" type="datetime4">
              <a:rPr lang="en-GB" smtClean="0"/>
              <a:pPr/>
              <a:t>09 April 2019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TS2 PSS electrical and mechanical design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44</a:t>
            </a:fld>
            <a:endParaRPr lang="sv-SE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Field devices: information panels</a:t>
            </a:r>
            <a:endParaRPr lang="en-GB" sz="4000" dirty="0"/>
          </a:p>
        </p:txBody>
      </p:sp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060848"/>
            <a:ext cx="2371154" cy="273630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5260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5205-82D0-4A92-B1EB-A021E3D18CDF}" type="datetime4">
              <a:rPr lang="en-GB" smtClean="0"/>
              <a:pPr/>
              <a:t>09 April 2019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TS2 PSS electrical and mechanical design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45</a:t>
            </a:fld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116632"/>
            <a:ext cx="4464496" cy="621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28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5205-82D0-4A92-B1EB-A021E3D18CDF}" type="datetime4">
              <a:rPr lang="en-GB" smtClean="0"/>
              <a:pPr/>
              <a:t>09 April 2019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TS2 PSS electrical and mechanical design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46</a:t>
            </a:fld>
            <a:endParaRPr lang="sv-SE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1020" y="256778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Field Devices:</a:t>
            </a:r>
            <a:br>
              <a:rPr lang="en-US" sz="4000" dirty="0" smtClean="0"/>
            </a:br>
            <a:r>
              <a:rPr lang="en-US" sz="4000" dirty="0" err="1" smtClean="0"/>
              <a:t>Oxigraf</a:t>
            </a:r>
            <a:r>
              <a:rPr lang="en-US" sz="4000" dirty="0" smtClean="0"/>
              <a:t> O2iM – High Flow Single port </a:t>
            </a:r>
            <a:endParaRPr lang="en-GB" sz="4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28800"/>
            <a:ext cx="1938908" cy="25621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27784" y="1618449"/>
            <a:ext cx="619268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O2iM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oxygen deficiency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monitor.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The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Oxigraf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sensor uses laser diode absorption technology to measure oxygen concentration in the gas sample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O2iM measures and displays the oxygen concentration in a gas sample drawn through the instrument. Gas is pumped sequentially from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input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sample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port,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through the oxygen sample cell, and out the exhaust port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18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5205-82D0-4A92-B1EB-A021E3D18CDF}" type="datetime4">
              <a:rPr lang="en-GB" smtClean="0"/>
              <a:pPr/>
              <a:t>09 April 2019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TS2 PSS electrical and mechanical design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47</a:t>
            </a:fld>
            <a:endParaRPr lang="sv-S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6" y="764704"/>
            <a:ext cx="9013462" cy="552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70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9832" y="1210873"/>
            <a:ext cx="5850632" cy="4915291"/>
          </a:xfrm>
        </p:spPr>
        <p:txBody>
          <a:bodyPr>
            <a:normAutofit/>
          </a:bodyPr>
          <a:lstStyle/>
          <a:p>
            <a:r>
              <a:rPr lang="en-GB" dirty="0" smtClean="0"/>
              <a:t>Comprised of:</a:t>
            </a:r>
          </a:p>
          <a:p>
            <a:pPr lvl="1"/>
            <a:r>
              <a:rPr lang="en-GB" dirty="0" smtClean="0"/>
              <a:t>A red </a:t>
            </a:r>
            <a:r>
              <a:rPr lang="en-GB" dirty="0"/>
              <a:t>flashing </a:t>
            </a:r>
            <a:r>
              <a:rPr lang="en-GB" dirty="0" smtClean="0"/>
              <a:t>light. </a:t>
            </a:r>
            <a:r>
              <a:rPr lang="en-GB" dirty="0" err="1" smtClean="0"/>
              <a:t>Solex</a:t>
            </a:r>
            <a:r>
              <a:rPr lang="en-GB" dirty="0" smtClean="0"/>
              <a:t> </a:t>
            </a:r>
            <a:r>
              <a:rPr lang="en-GB" dirty="0"/>
              <a:t>xenon from </a:t>
            </a:r>
            <a:r>
              <a:rPr lang="en-GB" dirty="0" smtClean="0"/>
              <a:t>Eaton. Part </a:t>
            </a:r>
            <a:r>
              <a:rPr lang="en-GB" dirty="0"/>
              <a:t>number: 531024FULL-0088. </a:t>
            </a:r>
            <a:endParaRPr lang="en-GB" dirty="0" smtClean="0"/>
          </a:p>
          <a:p>
            <a:pPr lvl="1"/>
            <a:r>
              <a:rPr lang="en-US" dirty="0" smtClean="0"/>
              <a:t>An </a:t>
            </a:r>
            <a:r>
              <a:rPr lang="en-US" dirty="0"/>
              <a:t>audible </a:t>
            </a:r>
            <a:r>
              <a:rPr lang="en-US" dirty="0" smtClean="0"/>
              <a:t>alarm. Multi-tone </a:t>
            </a:r>
            <a:r>
              <a:rPr lang="en-US" dirty="0"/>
              <a:t>sounder from </a:t>
            </a:r>
            <a:r>
              <a:rPr lang="en-US" dirty="0" err="1" smtClean="0"/>
              <a:t>Werma</a:t>
            </a:r>
            <a:r>
              <a:rPr lang="en-US" dirty="0" smtClean="0"/>
              <a:t>. Part </a:t>
            </a:r>
            <a:r>
              <a:rPr lang="en-US" dirty="0"/>
              <a:t>number: 14015050</a:t>
            </a:r>
          </a:p>
          <a:p>
            <a:pPr lvl="1"/>
            <a:endParaRPr lang="en-GB" dirty="0" smtClean="0"/>
          </a:p>
          <a:p>
            <a:r>
              <a:rPr lang="en-US" dirty="0" smtClean="0"/>
              <a:t>The flashing </a:t>
            </a:r>
            <a:r>
              <a:rPr lang="en-US" b="1" dirty="0"/>
              <a:t>lights </a:t>
            </a:r>
            <a:r>
              <a:rPr lang="en-US" b="1" dirty="0" smtClean="0"/>
              <a:t>and sounders </a:t>
            </a:r>
            <a:r>
              <a:rPr lang="en-US" dirty="0" smtClean="0"/>
              <a:t>will </a:t>
            </a:r>
            <a:r>
              <a:rPr lang="en-US" dirty="0"/>
              <a:t>turn on when there is Oxygen Deficiency Hazard (</a:t>
            </a:r>
            <a:r>
              <a:rPr lang="en-US" b="1" dirty="0"/>
              <a:t>ODH</a:t>
            </a:r>
            <a:r>
              <a:rPr lang="en-US" dirty="0"/>
              <a:t>)</a:t>
            </a:r>
          </a:p>
          <a:p>
            <a:endParaRPr lang="en-GB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5205-82D0-4A92-B1EB-A021E3D18CDF}" type="datetime4">
              <a:rPr lang="en-GB" smtClean="0"/>
              <a:pPr/>
              <a:t>09 April 2019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TS2 PSS electrical and mechanical design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48</a:t>
            </a:fld>
            <a:endParaRPr lang="sv-SE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Field Devices: Alarm Plates</a:t>
            </a:r>
            <a:endParaRPr lang="en-GB" sz="4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8" y="1210873"/>
            <a:ext cx="2304256" cy="4800686"/>
          </a:xfrm>
          <a:prstGeom prst="roundRect">
            <a:avLst>
              <a:gd name="adj" fmla="val 3439"/>
            </a:avLst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82026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5936" y="1487690"/>
            <a:ext cx="4968552" cy="463847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 total of four </a:t>
            </a:r>
            <a:r>
              <a:rPr lang="en-US" dirty="0" smtClean="0"/>
              <a:t>blue and r</a:t>
            </a:r>
            <a:r>
              <a:rPr lang="en-US" sz="2800" dirty="0" smtClean="0"/>
              <a:t>ed lights </a:t>
            </a:r>
            <a:r>
              <a:rPr lang="en-US" dirty="0" smtClean="0"/>
              <a:t>are </a:t>
            </a:r>
            <a:r>
              <a:rPr lang="en-US" dirty="0"/>
              <a:t>installed in TS2 PSS controlled areas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  <a:r>
              <a:rPr lang="en-US" dirty="0"/>
              <a:t>The </a:t>
            </a:r>
            <a:r>
              <a:rPr lang="en-US" b="1" dirty="0" smtClean="0"/>
              <a:t>BLUE</a:t>
            </a:r>
            <a:r>
              <a:rPr lang="en-US" dirty="0" smtClean="0"/>
              <a:t> </a:t>
            </a:r>
            <a:r>
              <a:rPr lang="en-US" dirty="0"/>
              <a:t>lights will turn on when the TS2 PSS permit to RF system is </a:t>
            </a:r>
            <a:r>
              <a:rPr lang="en-US" dirty="0" smtClean="0"/>
              <a:t>enabled</a:t>
            </a:r>
          </a:p>
          <a:p>
            <a:r>
              <a:rPr lang="en-US" dirty="0" smtClean="0"/>
              <a:t>The </a:t>
            </a:r>
            <a:r>
              <a:rPr lang="en-US" b="1" dirty="0" smtClean="0"/>
              <a:t>RED</a:t>
            </a:r>
            <a:r>
              <a:rPr lang="en-US" dirty="0" smtClean="0"/>
              <a:t> </a:t>
            </a:r>
            <a:r>
              <a:rPr lang="en-US" dirty="0"/>
              <a:t>lights will turn on when there is Oxygen Deficiency Hazard (ODH</a:t>
            </a:r>
            <a:r>
              <a:rPr lang="en-US" dirty="0" smtClean="0"/>
              <a:t>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5205-82D0-4A92-B1EB-A021E3D18CDF}" type="datetime4">
              <a:rPr lang="en-GB" smtClean="0"/>
              <a:pPr/>
              <a:t>09 April 2019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TS2 PSS electrical and mechanical design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49</a:t>
            </a:fld>
            <a:endParaRPr lang="sv-SE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Blue and red </a:t>
            </a:r>
            <a:r>
              <a:rPr lang="en-US" sz="4000" dirty="0"/>
              <a:t>fluorescent lighting system</a:t>
            </a:r>
            <a:endParaRPr lang="en-GB" sz="4000" dirty="0"/>
          </a:p>
        </p:txBody>
      </p:sp>
      <p:pic>
        <p:nvPicPr>
          <p:cNvPr id="8" name="Content Placeholder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628800"/>
            <a:ext cx="4248472" cy="30963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1521" y="5110682"/>
            <a:ext cx="374441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200" dirty="0" smtClean="0"/>
              <a:t>Power</a:t>
            </a:r>
            <a:r>
              <a:rPr lang="en-US" sz="1200" dirty="0"/>
              <a:t>: 230V AC, </a:t>
            </a:r>
            <a:r>
              <a:rPr lang="en-US" sz="1200" dirty="0" smtClean="0"/>
              <a:t>134W</a:t>
            </a:r>
          </a:p>
          <a:p>
            <a:pPr marL="285750" indent="-285750">
              <a:buFontTx/>
              <a:buChar char="-"/>
            </a:pPr>
            <a:r>
              <a:rPr lang="en-US" sz="1200" dirty="0"/>
              <a:t>GLAMOX Part Number: MIR089463</a:t>
            </a:r>
            <a:endParaRPr lang="en-GB" sz="1200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10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5205-82D0-4A92-B1EB-A021E3D18CDF}" type="datetime4">
              <a:rPr lang="en-GB" smtClean="0"/>
              <a:pPr/>
              <a:t>09 April 2019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TS2 PSS electrical and mechanical design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5</a:t>
            </a:fld>
            <a:endParaRPr lang="sv-SE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139136" cy="908720"/>
          </a:xfrm>
        </p:spPr>
        <p:txBody>
          <a:bodyPr>
            <a:normAutofit/>
          </a:bodyPr>
          <a:lstStyle/>
          <a:p>
            <a:r>
              <a:rPr lang="en-GB" sz="4000" dirty="0" smtClean="0"/>
              <a:t>TS2 PSS PLC cabinet </a:t>
            </a:r>
            <a:r>
              <a:rPr lang="en-GB" sz="4000" dirty="0"/>
              <a:t>design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57383"/>
          <a:stretch/>
        </p:blipFill>
        <p:spPr>
          <a:xfrm>
            <a:off x="508720" y="1205006"/>
            <a:ext cx="2088232" cy="48781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7141" y="1205006"/>
            <a:ext cx="2101446" cy="4927023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995936" y="1556792"/>
            <a:ext cx="5148064" cy="4680520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GB" dirty="0" smtClean="0"/>
              <a:t>Front door has </a:t>
            </a:r>
            <a:r>
              <a:rPr lang="en-GB" dirty="0"/>
              <a:t>no perforation</a:t>
            </a:r>
            <a:r>
              <a:rPr lang="en-GB" dirty="0" smtClean="0"/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GB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Rear door is perforated in the bottom half and has a dust </a:t>
            </a:r>
            <a:r>
              <a:rPr lang="en-GB" dirty="0" smtClean="0"/>
              <a:t>filter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GB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 smtClean="0">
                <a:sym typeface="Wingdings" panose="05000000000000000000" pitchFamily="2" charset="2"/>
              </a:rPr>
              <a:t>Rear door has the 15</a:t>
            </a:r>
            <a:r>
              <a:rPr lang="en-GB" dirty="0" smtClean="0"/>
              <a:t>" </a:t>
            </a:r>
            <a:r>
              <a:rPr lang="en-GB" dirty="0" smtClean="0">
                <a:sym typeface="Wingdings" panose="05000000000000000000" pitchFamily="2" charset="2"/>
              </a:rPr>
              <a:t>HMI installed in the top half	</a:t>
            </a:r>
          </a:p>
          <a:p>
            <a:pPr marL="457200" lvl="1" indent="0">
              <a:buNone/>
            </a:pPr>
            <a:endParaRPr lang="en-GB" dirty="0" smtClean="0">
              <a:sym typeface="Wingdings" panose="05000000000000000000" pitchFamily="2" charset="2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 smtClean="0"/>
              <a:t>Both </a:t>
            </a:r>
            <a:r>
              <a:rPr lang="en-GB" dirty="0"/>
              <a:t>doors are equipped with ASSA cylinder and key system</a:t>
            </a:r>
          </a:p>
        </p:txBody>
      </p:sp>
    </p:spTree>
    <p:extLst>
      <p:ext uri="{BB962C8B-B14F-4D97-AF65-F5344CB8AC3E}">
        <p14:creationId xmlns:p14="http://schemas.microsoft.com/office/powerpoint/2010/main" val="89876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Blue/Red lights contactor cabinet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5205-82D0-4A92-B1EB-A021E3D18CDF}" type="datetime4">
              <a:rPr lang="en-GB" smtClean="0"/>
              <a:pPr/>
              <a:t>09 April 2019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TS2 PSS electrical and mechanical design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50</a:t>
            </a:fld>
            <a:endParaRPr lang="sv-SE" dirty="0"/>
          </a:p>
        </p:txBody>
      </p:sp>
      <p:pic>
        <p:nvPicPr>
          <p:cNvPr id="2050" name="Picture 2" descr="https://lh3.googleusercontent.com/E0AQrybkzAXpEJ6kPvD6XZq9T5FnXkfzlK39BlqchxKm75byjXu243yK5cWsemrll7bSWG_J0xvToZeAV2Hr-qSq-HGD_dCV6UgGZze9pDbV-cl24tqyIzjnSerSrW03ds9SZUM3m6fmk9a_rPGDUSloai5eygGk8IXk8KsvT2agtequ20l0UrwPwbuyYnE23GGXnzlr4cW-CZjMAFJ5gYwN9UtGMxqIZsxW19D7jDzQ7k7Pq3yUD2-HAhWY4_ligpet49-r2a2jNkY_peGXULADfZr9DGxrBJU693k3evTwcfqL4gcawgHY6zd5BO7AeXnGN2-lWQqVFDVkel2cO8ko6_Maabg6JPuE85tJDpBf1iNSIOHZr98eytp-5QH_wowOFh6PQBlDKZ1bqZScwo0GVFhxFvxUSB2L6y0pjtScLYK7ZwjE58VBiBft7ALB-arW_yu6RIml-KGT_JOZiV04e-DPMLoj9dp9hojWUZ73GBEz-sSB-ypWimMlbDGtiRXaH8nMK1vr8XsFi0f6MUQteghcstLc7p_Vm_a8qlschpcyVlGBR32W0B8tzbs05wElvp4DqGvsaABhUCEIk7Jx5O20QEBHTrxp9X5vD0KwrSfgav6GBRKpKAEGI25BasBXsP887iFNxQRepBVeBiUyBUj1GskJeaNZCzD7eQgIJrqV8iX6XJ4XiZSBWQ95wa_5CCw2umElgHM_vpskY1Sc8w=w2290-h1288-n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556792"/>
            <a:ext cx="7822399" cy="4399673"/>
          </a:xfrm>
          <a:prstGeom prst="roundRect">
            <a:avLst>
              <a:gd name="adj" fmla="val 1275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21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5205-82D0-4A92-B1EB-A021E3D18CDF}" type="datetime4">
              <a:rPr lang="en-GB" smtClean="0"/>
              <a:pPr/>
              <a:t>09 April 2019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TS2 PSS electrical and mechanical design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51</a:t>
            </a:fld>
            <a:endParaRPr lang="sv-SE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Blue/Red fluorescent lighting system</a:t>
            </a:r>
            <a:endParaRPr lang="en-GB" sz="40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37" y="1628800"/>
            <a:ext cx="4266847" cy="2846597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28" y="1052736"/>
            <a:ext cx="8709000" cy="487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4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5205-82D0-4A92-B1EB-A021E3D18CDF}" type="datetime4">
              <a:rPr lang="en-GB" smtClean="0"/>
              <a:pPr/>
              <a:t>09 April 2019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TS2 PSS electrical and mechanical design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52</a:t>
            </a:fld>
            <a:endParaRPr lang="sv-SE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09328" y="620688"/>
            <a:ext cx="6768752" cy="1012974"/>
          </a:xfrm>
          <a:prstGeom prst="rect">
            <a:avLst/>
          </a:prstGeom>
        </p:spPr>
        <p:txBody>
          <a:bodyPr lIns="91372" tIns="45686" rIns="91372" bIns="45686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6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3741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cs typeface="Courier New" panose="02070309020205020404" pitchFamily="49" charset="0"/>
              </a:rPr>
              <a:t>Thank 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ourier New" panose="02070309020205020404" pitchFamily="49" charset="0"/>
              </a:rPr>
              <a:t>you, </a:t>
            </a:r>
          </a:p>
          <a:p>
            <a:pPr algn="ctr" defTabSz="913741"/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ourier New" panose="02070309020205020404" pitchFamily="49" charset="0"/>
              </a:rPr>
              <a:t>any questions?</a:t>
            </a:r>
            <a:endParaRPr lang="fr-FR" sz="36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a typeface="Calibri"/>
              <a:cs typeface="Courier New" panose="02070309020205020404" pitchFamily="49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3" y="2204864"/>
            <a:ext cx="3531841" cy="353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7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27788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t>53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5090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5205-82D0-4A92-B1EB-A021E3D18CDF}" type="datetime4">
              <a:rPr lang="en-GB" smtClean="0"/>
              <a:pPr/>
              <a:t>09 April 2019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TS2 PSS electrical and mechanical design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6</a:t>
            </a:fld>
            <a:endParaRPr lang="sv-SE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139136" cy="908720"/>
          </a:xfrm>
        </p:spPr>
        <p:txBody>
          <a:bodyPr>
            <a:normAutofit/>
          </a:bodyPr>
          <a:lstStyle/>
          <a:p>
            <a:r>
              <a:rPr lang="en-GB" sz="4000" dirty="0" smtClean="0"/>
              <a:t>TS2 </a:t>
            </a:r>
            <a:r>
              <a:rPr lang="en-GB" sz="4000" dirty="0"/>
              <a:t>PSS </a:t>
            </a:r>
            <a:r>
              <a:rPr lang="en-GB" sz="4000" dirty="0" smtClean="0"/>
              <a:t>PLC cabinet </a:t>
            </a:r>
            <a:r>
              <a:rPr lang="en-GB" sz="4000" dirty="0"/>
              <a:t>design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1052736"/>
            <a:ext cx="5817496" cy="4968552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-180528" y="1315748"/>
            <a:ext cx="3456384" cy="4909054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GB" dirty="0" smtClean="0"/>
              <a:t>WE1</a:t>
            </a:r>
            <a:endParaRPr lang="en-GB" dirty="0"/>
          </a:p>
          <a:p>
            <a:pPr marL="457200" lvl="1" indent="0">
              <a:buNone/>
            </a:pPr>
            <a:r>
              <a:rPr lang="en-GB" dirty="0" smtClean="0"/>
              <a:t>Protective </a:t>
            </a:r>
            <a:r>
              <a:rPr lang="en-GB" dirty="0"/>
              <a:t>Earth Bonding </a:t>
            </a:r>
            <a:r>
              <a:rPr lang="en-GB" dirty="0" err="1"/>
              <a:t>Busbar</a:t>
            </a:r>
            <a:r>
              <a:rPr lang="en-GB" dirty="0" smtClean="0"/>
              <a:t>.</a:t>
            </a:r>
          </a:p>
          <a:p>
            <a:pPr marL="457200" lvl="1" indent="0">
              <a:buNone/>
            </a:pPr>
            <a:endParaRPr lang="en-GB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 smtClean="0"/>
              <a:t>WE2</a:t>
            </a:r>
            <a:endParaRPr lang="en-GB" dirty="0"/>
          </a:p>
          <a:p>
            <a:pPr marL="457200" lvl="1" indent="0">
              <a:buNone/>
            </a:pPr>
            <a:r>
              <a:rPr lang="en-GB" dirty="0"/>
              <a:t>Functional Earth Bonding </a:t>
            </a:r>
            <a:r>
              <a:rPr lang="en-GB" dirty="0" err="1"/>
              <a:t>Busbar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730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5205-82D0-4A92-B1EB-A021E3D18CDF}" type="datetime4">
              <a:rPr lang="en-GB" smtClean="0"/>
              <a:pPr/>
              <a:t>09 April 2019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TS2 PSS electrical and mechanical design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7</a:t>
            </a:fld>
            <a:endParaRPr lang="sv-SE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30308" cy="90872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PLC </a:t>
            </a:r>
            <a:r>
              <a:rPr lang="en-US" sz="4000" dirty="0"/>
              <a:t>c</a:t>
            </a:r>
            <a:r>
              <a:rPr lang="en-US" sz="4000" dirty="0" smtClean="0"/>
              <a:t>abinet equipotential earth overview</a:t>
            </a:r>
            <a:endParaRPr lang="en-GB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156050"/>
            <a:ext cx="8928992" cy="508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85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5205-82D0-4A92-B1EB-A021E3D18CDF}" type="datetime4">
              <a:rPr lang="en-GB" smtClean="0"/>
              <a:pPr/>
              <a:t>09 April 2019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TS2 PSS electrical and mechanical design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8</a:t>
            </a:fld>
            <a:endParaRPr lang="sv-SE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139136" cy="908720"/>
          </a:xfrm>
        </p:spPr>
        <p:txBody>
          <a:bodyPr>
            <a:normAutofit/>
          </a:bodyPr>
          <a:lstStyle/>
          <a:p>
            <a:r>
              <a:rPr lang="en-GB" sz="4000" dirty="0" smtClean="0"/>
              <a:t>TS2 </a:t>
            </a:r>
            <a:r>
              <a:rPr lang="en-GB" sz="4000" dirty="0"/>
              <a:t>PSS </a:t>
            </a:r>
            <a:r>
              <a:rPr lang="en-GB" sz="4000" dirty="0" smtClean="0"/>
              <a:t>PLC cabinet </a:t>
            </a:r>
            <a:r>
              <a:rPr lang="en-GB" sz="4000" dirty="0"/>
              <a:t>design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-180528" y="1315748"/>
            <a:ext cx="3456384" cy="4909054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GB" dirty="0" smtClean="0"/>
              <a:t>WE1 – (PE)</a:t>
            </a:r>
            <a:endParaRPr lang="en-GB" dirty="0"/>
          </a:p>
          <a:p>
            <a:pPr marL="457200" lvl="1" indent="0">
              <a:buNone/>
            </a:pPr>
            <a:r>
              <a:rPr lang="en-GB" dirty="0" smtClean="0"/>
              <a:t>Protective </a:t>
            </a:r>
            <a:r>
              <a:rPr lang="en-GB" dirty="0"/>
              <a:t>Earth Bonding </a:t>
            </a:r>
            <a:r>
              <a:rPr lang="en-GB" dirty="0" err="1" smtClean="0"/>
              <a:t>Busbar</a:t>
            </a:r>
            <a:r>
              <a:rPr lang="en-GB" dirty="0" smtClean="0"/>
              <a:t>.</a:t>
            </a:r>
          </a:p>
          <a:p>
            <a:pPr marL="457200" lvl="1" indent="0">
              <a:buNone/>
            </a:pPr>
            <a:endParaRPr lang="en-GB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 smtClean="0"/>
              <a:t>WE2 – (FB)</a:t>
            </a:r>
            <a:endParaRPr lang="en-GB" dirty="0"/>
          </a:p>
          <a:p>
            <a:pPr marL="457200" lvl="1" indent="0">
              <a:buNone/>
            </a:pPr>
            <a:r>
              <a:rPr lang="en-GB" dirty="0"/>
              <a:t>Functional Earth Bonding </a:t>
            </a:r>
            <a:r>
              <a:rPr lang="en-GB" dirty="0" err="1"/>
              <a:t>Busbar</a:t>
            </a:r>
            <a:r>
              <a:rPr lang="en-GB" dirty="0"/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0" t="9999" r="2020"/>
          <a:stretch/>
        </p:blipFill>
        <p:spPr>
          <a:xfrm>
            <a:off x="2926224" y="1441762"/>
            <a:ext cx="5984240" cy="4453512"/>
          </a:xfrm>
          <a:prstGeom prst="roundRect">
            <a:avLst>
              <a:gd name="adj" fmla="val 2813"/>
            </a:avLst>
          </a:prstGeom>
          <a:ln>
            <a:solidFill>
              <a:schemeClr val="tx1">
                <a:lumMod val="85000"/>
                <a:lumOff val="15000"/>
              </a:schemeClr>
            </a:solidFill>
          </a:ln>
          <a:effectLst/>
        </p:spPr>
      </p:pic>
      <p:sp>
        <p:nvSpPr>
          <p:cNvPr id="2" name="Rectangle 1"/>
          <p:cNvSpPr/>
          <p:nvPr/>
        </p:nvSpPr>
        <p:spPr>
          <a:xfrm>
            <a:off x="5417950" y="1103208"/>
            <a:ext cx="10007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smtClean="0"/>
              <a:t>Rear view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33325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5205-82D0-4A92-B1EB-A021E3D18CDF}" type="datetime4">
              <a:rPr lang="en-GB" smtClean="0"/>
              <a:pPr/>
              <a:t>09 April 2019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TS2 PSS electrical and mechanical design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9</a:t>
            </a:fld>
            <a:endParaRPr lang="sv-SE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Symbols information</a:t>
            </a:r>
            <a:endParaRPr lang="en-GB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052736"/>
            <a:ext cx="4042792" cy="47774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8597"/>
          <a:stretch/>
        </p:blipFill>
        <p:spPr>
          <a:xfrm>
            <a:off x="4932041" y="1800200"/>
            <a:ext cx="3744416" cy="3933056"/>
          </a:xfrm>
          <a:prstGeom prst="roundRect">
            <a:avLst>
              <a:gd name="adj" fmla="val 3405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7491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S Core Powerpoint" id="{F02C5803-D437-4A4B-B279-84472F47EB33}" vid="{77746F4A-52A9-724A-84EC-D1436FAAE3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</Template>
  <TotalTime>6402</TotalTime>
  <Words>1753</Words>
  <Application>Microsoft Office PowerPoint</Application>
  <PresentationFormat>On-screen Show (4:3)</PresentationFormat>
  <Paragraphs>426</Paragraphs>
  <Slides>53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8" baseType="lpstr">
      <vt:lpstr>Arial</vt:lpstr>
      <vt:lpstr>Calibri</vt:lpstr>
      <vt:lpstr>Courier New</vt:lpstr>
      <vt:lpstr>Wingdings</vt:lpstr>
      <vt:lpstr>ESS Core Powerpoint</vt:lpstr>
      <vt:lpstr>TS2 PSS  Electrical and mechanical design</vt:lpstr>
      <vt:lpstr>Applicable Standards and regulations</vt:lpstr>
      <vt:lpstr>TS2 PSS cabinets location in KG-GTA</vt:lpstr>
      <vt:lpstr>TS2 PSS cabinet design</vt:lpstr>
      <vt:lpstr>TS2 PSS PLC cabinet design</vt:lpstr>
      <vt:lpstr>TS2 PSS PLC cabinet design</vt:lpstr>
      <vt:lpstr>PLC cabinet equipotential earth overview</vt:lpstr>
      <vt:lpstr>TS2 PSS PLC cabinet design</vt:lpstr>
      <vt:lpstr>Symbols information</vt:lpstr>
      <vt:lpstr>Symbols information</vt:lpstr>
      <vt:lpstr>TS2 PSS PLC cabinet design</vt:lpstr>
      <vt:lpstr>PowerPoint Presentation</vt:lpstr>
      <vt:lpstr>TS2 PSS PLC cabinet design</vt:lpstr>
      <vt:lpstr>TS2 PSS PLC cabinet design</vt:lpstr>
      <vt:lpstr>TS2 PSS PLC cabinet design </vt:lpstr>
      <vt:lpstr>TS2 PSS PLC cabinet design </vt:lpstr>
      <vt:lpstr>TS2 PSS PLC cabinet design </vt:lpstr>
      <vt:lpstr>TS2 PSS Key Exchange cabinet design </vt:lpstr>
      <vt:lpstr>TS2 PSS Key Exchange cabinet design </vt:lpstr>
      <vt:lpstr>PowerPoint Presentation</vt:lpstr>
      <vt:lpstr>Identification of conductors by colour</vt:lpstr>
      <vt:lpstr>Single core conductors</vt:lpstr>
      <vt:lpstr>Single core conductors</vt:lpstr>
      <vt:lpstr>PLC hardware</vt:lpstr>
      <vt:lpstr>PLC hardware</vt:lpstr>
      <vt:lpstr>PLC hardware</vt:lpstr>
      <vt:lpstr>PLC hardware</vt:lpstr>
      <vt:lpstr>Network Physical Topology</vt:lpstr>
      <vt:lpstr>PLC modules overview</vt:lpstr>
      <vt:lpstr>PLC I/O modules overview</vt:lpstr>
      <vt:lpstr>TS2 PSS cables overview</vt:lpstr>
      <vt:lpstr>TS2 PSS multicore cables overview</vt:lpstr>
      <vt:lpstr>Graphical cable diagram reports</vt:lpstr>
      <vt:lpstr>Cable containment system</vt:lpstr>
      <vt:lpstr>PowerPoint Presentation</vt:lpstr>
      <vt:lpstr>Cable containment system</vt:lpstr>
      <vt:lpstr>Field Devices: PAD Fortress Mechanical Lock</vt:lpstr>
      <vt:lpstr>Field Devices: PAD Fortress Mechanical Lock</vt:lpstr>
      <vt:lpstr>Field Devices: MAD Key-bolt</vt:lpstr>
      <vt:lpstr>Field devices: Non-contact magnetically operated safety switches</vt:lpstr>
      <vt:lpstr>Field Devices: Mechanical Safety Switches with Separate Actuator</vt:lpstr>
      <vt:lpstr>Field devices: signaling columns</vt:lpstr>
      <vt:lpstr>Field devices: Emergency Switch-Off Stations</vt:lpstr>
      <vt:lpstr>Field devices: information panels</vt:lpstr>
      <vt:lpstr>PowerPoint Presentation</vt:lpstr>
      <vt:lpstr>Field Devices: Oxigraf O2iM – High Flow Single port </vt:lpstr>
      <vt:lpstr>PowerPoint Presentation</vt:lpstr>
      <vt:lpstr>Field Devices: Alarm Plates</vt:lpstr>
      <vt:lpstr>Blue and red fluorescent lighting system</vt:lpstr>
      <vt:lpstr>Blue/Red lights contactor cabinet</vt:lpstr>
      <vt:lpstr>Blue/Red fluorescent lighting system</vt:lpstr>
      <vt:lpstr>PowerPoint Presentation</vt:lpstr>
      <vt:lpstr>PowerPoint Presentation</vt:lpstr>
    </vt:vector>
  </TitlesOfParts>
  <Company>ESS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Personnel Safety systems</dc:title>
  <dc:creator>Morteza Mansouri</dc:creator>
  <cp:lastModifiedBy>Alberto Toral Diez</cp:lastModifiedBy>
  <cp:revision>284</cp:revision>
  <dcterms:created xsi:type="dcterms:W3CDTF">2016-09-20T13:32:11Z</dcterms:created>
  <dcterms:modified xsi:type="dcterms:W3CDTF">2019-04-09T08:39:14Z</dcterms:modified>
</cp:coreProperties>
</file>