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271" r:id="rId3"/>
    <p:sldId id="276" r:id="rId4"/>
    <p:sldId id="277" r:id="rId5"/>
    <p:sldId id="270" r:id="rId6"/>
    <p:sldId id="286" r:id="rId7"/>
    <p:sldId id="275" r:id="rId8"/>
    <p:sldId id="267" r:id="rId9"/>
    <p:sldId id="287" r:id="rId10"/>
    <p:sldId id="283" r:id="rId11"/>
    <p:sldId id="285" r:id="rId12"/>
    <p:sldId id="288" r:id="rId13"/>
    <p:sldId id="282" r:id="rId14"/>
    <p:sldId id="289" r:id="rId15"/>
    <p:sldId id="274" r:id="rId16"/>
    <p:sldId id="291" r:id="rId17"/>
    <p:sldId id="290" r:id="rId18"/>
    <p:sldId id="293" r:id="rId19"/>
    <p:sldId id="292" r:id="rId20"/>
    <p:sldId id="268" r:id="rId21"/>
    <p:sldId id="269" r:id="rId2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95F2AAE-F400-4FE9-8F87-E541E944C3EC}">
          <p14:sldIdLst>
            <p14:sldId id="256"/>
            <p14:sldId id="271"/>
            <p14:sldId id="276"/>
            <p14:sldId id="277"/>
            <p14:sldId id="270"/>
            <p14:sldId id="286"/>
            <p14:sldId id="275"/>
            <p14:sldId id="267"/>
            <p14:sldId id="287"/>
            <p14:sldId id="283"/>
            <p14:sldId id="285"/>
            <p14:sldId id="288"/>
            <p14:sldId id="282"/>
            <p14:sldId id="289"/>
            <p14:sldId id="274"/>
            <p14:sldId id="291"/>
            <p14:sldId id="290"/>
            <p14:sldId id="293"/>
            <p14:sldId id="292"/>
            <p14:sldId id="268"/>
            <p14:sldId id="26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8E8"/>
    <a:srgbClr val="DDDDDD"/>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488" autoAdjust="0"/>
  </p:normalViewPr>
  <p:slideViewPr>
    <p:cSldViewPr>
      <p:cViewPr varScale="1">
        <p:scale>
          <a:sx n="137" d="100"/>
          <a:sy n="137" d="100"/>
        </p:scale>
        <p:origin x="1140" y="126"/>
      </p:cViewPr>
      <p:guideLst>
        <p:guide orient="horz" pos="2160"/>
        <p:guide pos="3840"/>
      </p:guideLst>
    </p:cSldViewPr>
  </p:slideViewPr>
  <p:outlineViewPr>
    <p:cViewPr>
      <p:scale>
        <a:sx n="33" d="100"/>
        <a:sy n="33" d="100"/>
      </p:scale>
      <p:origin x="0" y="-1008"/>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2019-04-09</a:t>
            </a:fld>
            <a:endParaRPr lang="sv-SE"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161A53A7-64CD-4D0E-AAE8-1AC9C79D7085}" type="slidenum">
              <a:rPr lang="sv-SE" smtClean="0"/>
              <a:t>1</a:t>
            </a:fld>
            <a:endParaRPr lang="sv-SE" dirty="0"/>
          </a:p>
        </p:txBody>
      </p:sp>
    </p:spTree>
    <p:extLst>
      <p:ext uri="{BB962C8B-B14F-4D97-AF65-F5344CB8AC3E}">
        <p14:creationId xmlns:p14="http://schemas.microsoft.com/office/powerpoint/2010/main" val="3084013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TS2 PSS have two interface with LPS as described in 3.4.1 and 3.4.2:</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TS2 PSS sends a hardwired signal to RF LPS to inform the status of TS2 PSS permit to TS2 modulator. TS2 PSS provides this signal through a NO dry contact of a relay in TS2 PSS rack. The relay is installed in TS2 PSS rack (FBS name: =ESS.ACC.A06.F02.K01.U1, ESS name: TS2-010Row:CnPw-U-012).</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1A53A7-64CD-4D0E-AAE8-1AC9C79D7085}" type="slidenum">
              <a:rPr lang="sv-SE" smtClean="0"/>
              <a:t>10</a:t>
            </a:fld>
            <a:endParaRPr lang="sv-SE" dirty="0"/>
          </a:p>
        </p:txBody>
      </p:sp>
    </p:spTree>
    <p:extLst>
      <p:ext uri="{BB962C8B-B14F-4D97-AF65-F5344CB8AC3E}">
        <p14:creationId xmlns:p14="http://schemas.microsoft.com/office/powerpoint/2010/main" val="2331860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TS2 PSS monitors the position of the removable waveguides (4 off) on the TS2 RFDS.</a:t>
            </a:r>
          </a:p>
          <a:p>
            <a:r>
              <a:rPr lang="en-US" dirty="0" smtClean="0"/>
              <a:t>PSS switches are installed on two sides of the removable waveguides.</a:t>
            </a:r>
          </a:p>
          <a:p>
            <a:r>
              <a:rPr lang="en-US" dirty="0" smtClean="0"/>
              <a:t>•	If circuit A is TRUE and circuit B is FALSE, the removable waveguide is in place.</a:t>
            </a:r>
          </a:p>
          <a:p>
            <a:r>
              <a:rPr lang="en-US" dirty="0" smtClean="0"/>
              <a:t>•	If circuit A is FALSE and circuit B is TRUE, the removable waveguide is removed and the short circuit plate is in place.</a:t>
            </a:r>
          </a:p>
        </p:txBody>
      </p:sp>
      <p:sp>
        <p:nvSpPr>
          <p:cNvPr id="4" name="Slide Number Placeholder 3"/>
          <p:cNvSpPr>
            <a:spLocks noGrp="1"/>
          </p:cNvSpPr>
          <p:nvPr>
            <p:ph type="sldNum" sz="quarter" idx="10"/>
          </p:nvPr>
        </p:nvSpPr>
        <p:spPr/>
        <p:txBody>
          <a:bodyPr/>
          <a:lstStyle/>
          <a:p>
            <a:fld id="{161A53A7-64CD-4D0E-AAE8-1AC9C79D7085}" type="slidenum">
              <a:rPr lang="sv-SE" smtClean="0"/>
              <a:t>12</a:t>
            </a:fld>
            <a:endParaRPr lang="sv-SE" dirty="0"/>
          </a:p>
        </p:txBody>
      </p:sp>
    </p:spTree>
    <p:extLst>
      <p:ext uri="{BB962C8B-B14F-4D97-AF65-F5344CB8AC3E}">
        <p14:creationId xmlns:p14="http://schemas.microsoft.com/office/powerpoint/2010/main" val="3361809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TS2 PSS monitors the position of the removable waveguides (4 off) on the TS2 RFDS.</a:t>
            </a:r>
          </a:p>
          <a:p>
            <a:r>
              <a:rPr lang="en-US" dirty="0" smtClean="0"/>
              <a:t>PSS switches are installed on two sides of the removable waveguides.</a:t>
            </a:r>
          </a:p>
          <a:p>
            <a:r>
              <a:rPr lang="en-US" dirty="0" smtClean="0"/>
              <a:t>•	If circuit A is TRUE and circuit B is FALSE, the removable waveguide is in place.</a:t>
            </a:r>
          </a:p>
          <a:p>
            <a:r>
              <a:rPr lang="en-US" dirty="0" smtClean="0"/>
              <a:t>•	If circuit A is FALSE and circuit B is TRUE, the removable waveguide is removed and the short circuit plate is in place.</a:t>
            </a:r>
          </a:p>
        </p:txBody>
      </p:sp>
      <p:sp>
        <p:nvSpPr>
          <p:cNvPr id="4" name="Slide Number Placeholder 3"/>
          <p:cNvSpPr>
            <a:spLocks noGrp="1"/>
          </p:cNvSpPr>
          <p:nvPr>
            <p:ph type="sldNum" sz="quarter" idx="10"/>
          </p:nvPr>
        </p:nvSpPr>
        <p:spPr/>
        <p:txBody>
          <a:bodyPr/>
          <a:lstStyle/>
          <a:p>
            <a:fld id="{161A53A7-64CD-4D0E-AAE8-1AC9C79D7085}" type="slidenum">
              <a:rPr lang="sv-SE" smtClean="0"/>
              <a:t>13</a:t>
            </a:fld>
            <a:endParaRPr lang="sv-SE" dirty="0"/>
          </a:p>
        </p:txBody>
      </p:sp>
    </p:spTree>
    <p:extLst>
      <p:ext uri="{BB962C8B-B14F-4D97-AF65-F5344CB8AC3E}">
        <p14:creationId xmlns:p14="http://schemas.microsoft.com/office/powerpoint/2010/main" val="2923761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TS2 PSS have two interface with LPS as described in 3.4.1 and 3.4.2:</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TS2 PSS sends a hardwired signal to RF LPS to inform the status of TS2 PSS permit to TS2 modulator. TS2 PSS provides this signal through a NO dry contact of a relay in TS2 PSS rack. The relay is installed in TS2 PSS rack (FBS name: =ESS.ACC.A06.F02.K01.U1, ESS name: TS2-010Row:CnPw-U-012).</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r>
              <a:rPr lang="en-US" dirty="0" smtClean="0"/>
              <a:t>LPS monitors the position of the two RF shutter switches which is located upstream of the removable waveguide in each of the two RF Systems. LPS provides each of these signals through a NO dry contact of a relay in the TS2 LPS/LLRF racks.</a:t>
            </a:r>
          </a:p>
          <a:p>
            <a:r>
              <a:rPr lang="en-US" dirty="0" smtClean="0"/>
              <a:t>The shutter switches are directly connected to the RF LPS systems, RF LPS provides the signal through a NO dry contact of a relay in the following racks:</a:t>
            </a:r>
          </a:p>
          <a:p>
            <a:r>
              <a:rPr lang="en-US" dirty="0" smtClean="0"/>
              <a:t> </a:t>
            </a:r>
          </a:p>
          <a:p>
            <a:r>
              <a:rPr lang="en-US" dirty="0" smtClean="0"/>
              <a:t>The shutter switch connected to RF System1 (Thales): name of the switch</a:t>
            </a:r>
          </a:p>
          <a:p>
            <a:r>
              <a:rPr lang="en-US" dirty="0" smtClean="0"/>
              <a:t>ESS name: TS2-010Row:CnPw-U-010</a:t>
            </a:r>
          </a:p>
          <a:p>
            <a:r>
              <a:rPr lang="en-US" dirty="0" smtClean="0"/>
              <a:t>FBS: =ESS.ACC.A06.E01.UH03</a:t>
            </a:r>
          </a:p>
          <a:p>
            <a:r>
              <a:rPr lang="en-US" dirty="0" smtClean="0"/>
              <a:t>LBS: +ESS.G02.100.1001.102.104.010</a:t>
            </a:r>
          </a:p>
          <a:p>
            <a:r>
              <a:rPr lang="en-US" dirty="0" smtClean="0"/>
              <a:t> </a:t>
            </a:r>
          </a:p>
          <a:p>
            <a:r>
              <a:rPr lang="en-US" dirty="0" smtClean="0"/>
              <a:t>The shutter switch connected to RF System2 (CPI): name of the switch</a:t>
            </a:r>
          </a:p>
          <a:p>
            <a:r>
              <a:rPr lang="en-US" dirty="0" smtClean="0"/>
              <a:t>ESS name: TS2-010Row:CnPw-U-007</a:t>
            </a:r>
          </a:p>
          <a:p>
            <a:r>
              <a:rPr lang="en-US" dirty="0" smtClean="0"/>
              <a:t>FBS: =ESS.ACC.A06.E02.UH03</a:t>
            </a:r>
          </a:p>
          <a:p>
            <a:r>
              <a:rPr lang="en-US" dirty="0" smtClean="0"/>
              <a:t>LBS: +ESS.G02.100.1001.102.104.007</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1A53A7-64CD-4D0E-AAE8-1AC9C79D7085}" type="slidenum">
              <a:rPr lang="sv-SE" smtClean="0"/>
              <a:t>14</a:t>
            </a:fld>
            <a:endParaRPr lang="sv-SE" dirty="0"/>
          </a:p>
        </p:txBody>
      </p:sp>
    </p:spTree>
    <p:extLst>
      <p:ext uri="{BB962C8B-B14F-4D97-AF65-F5344CB8AC3E}">
        <p14:creationId xmlns:p14="http://schemas.microsoft.com/office/powerpoint/2010/main" val="2432665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161A53A7-64CD-4D0E-AAE8-1AC9C79D7085}" type="slidenum">
              <a:rPr lang="sv-SE" smtClean="0"/>
              <a:t>2</a:t>
            </a:fld>
            <a:endParaRPr lang="sv-SE" dirty="0"/>
          </a:p>
        </p:txBody>
      </p:sp>
    </p:spTree>
    <p:extLst>
      <p:ext uri="{BB962C8B-B14F-4D97-AF65-F5344CB8AC3E}">
        <p14:creationId xmlns:p14="http://schemas.microsoft.com/office/powerpoint/2010/main" val="2498429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Cable </a:t>
            </a:r>
            <a:r>
              <a:rPr lang="sv-SE" dirty="0" err="1" smtClean="0"/>
              <a:t>raceways</a:t>
            </a:r>
            <a:r>
              <a:rPr lang="sv-SE" dirty="0" smtClean="0"/>
              <a:t> </a:t>
            </a:r>
            <a:r>
              <a:rPr lang="sv-SE" dirty="0" err="1" smtClean="0"/>
              <a:t>was</a:t>
            </a:r>
            <a:r>
              <a:rPr lang="sv-SE" dirty="0" smtClean="0"/>
              <a:t> </a:t>
            </a:r>
            <a:r>
              <a:rPr lang="sv-SE" dirty="0" err="1" smtClean="0"/>
              <a:t>agreed</a:t>
            </a:r>
            <a:r>
              <a:rPr lang="sv-SE" baseline="0" dirty="0" smtClean="0"/>
              <a:t> </a:t>
            </a:r>
            <a:r>
              <a:rPr lang="sv-SE" baseline="0" dirty="0" err="1" smtClean="0"/>
              <a:t>with</a:t>
            </a:r>
            <a:r>
              <a:rPr lang="sv-SE" baseline="0" dirty="0" smtClean="0"/>
              <a:t> Owen</a:t>
            </a:r>
          </a:p>
          <a:p>
            <a:r>
              <a:rPr lang="sv-SE" baseline="0" dirty="0" smtClean="0"/>
              <a:t>Spatial integration team</a:t>
            </a:r>
            <a:endParaRPr lang="sv-SE" dirty="0"/>
          </a:p>
        </p:txBody>
      </p:sp>
      <p:sp>
        <p:nvSpPr>
          <p:cNvPr id="4" name="Slide Number Placeholder 3"/>
          <p:cNvSpPr>
            <a:spLocks noGrp="1"/>
          </p:cNvSpPr>
          <p:nvPr>
            <p:ph type="sldNum" sz="quarter" idx="10"/>
          </p:nvPr>
        </p:nvSpPr>
        <p:spPr/>
        <p:txBody>
          <a:bodyPr/>
          <a:lstStyle/>
          <a:p>
            <a:fld id="{161A53A7-64CD-4D0E-AAE8-1AC9C79D7085}" type="slidenum">
              <a:rPr lang="sv-SE" smtClean="0"/>
              <a:t>3</a:t>
            </a:fld>
            <a:endParaRPr lang="sv-SE" dirty="0"/>
          </a:p>
        </p:txBody>
      </p:sp>
    </p:spTree>
    <p:extLst>
      <p:ext uri="{BB962C8B-B14F-4D97-AF65-F5344CB8AC3E}">
        <p14:creationId xmlns:p14="http://schemas.microsoft.com/office/powerpoint/2010/main" val="522802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161A53A7-64CD-4D0E-AAE8-1AC9C79D7085}" type="slidenum">
              <a:rPr lang="sv-SE" smtClean="0"/>
              <a:t>4</a:t>
            </a:fld>
            <a:endParaRPr lang="sv-SE" dirty="0"/>
          </a:p>
        </p:txBody>
      </p:sp>
    </p:spTree>
    <p:extLst>
      <p:ext uri="{BB962C8B-B14F-4D97-AF65-F5344CB8AC3E}">
        <p14:creationId xmlns:p14="http://schemas.microsoft.com/office/powerpoint/2010/main" val="1495986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161A53A7-64CD-4D0E-AAE8-1AC9C79D7085}" type="slidenum">
              <a:rPr lang="sv-SE" smtClean="0"/>
              <a:t>5</a:t>
            </a:fld>
            <a:endParaRPr lang="sv-SE" dirty="0"/>
          </a:p>
        </p:txBody>
      </p:sp>
    </p:spTree>
    <p:extLst>
      <p:ext uri="{BB962C8B-B14F-4D97-AF65-F5344CB8AC3E}">
        <p14:creationId xmlns:p14="http://schemas.microsoft.com/office/powerpoint/2010/main" val="2108404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The TS2 modulator is supplied with a MCCB (type: ABB T5S 630 PR221DS-LS – 630A – 3 Poles, switch-disconnector).</a:t>
            </a:r>
          </a:p>
          <a:p>
            <a:r>
              <a:rPr lang="en-US" sz="1000" dirty="0" smtClean="0"/>
              <a:t>TS2 PSS interfaces the MCCB by controlling the supply voltage to the instantaneous Under Voltage Release (UVR) coil of the MCCB.</a:t>
            </a:r>
          </a:p>
          <a:p>
            <a:r>
              <a:rPr lang="en-US" sz="1000" dirty="0" smtClean="0"/>
              <a:t>TS2 PSS interlocks the supply voltage to the UVR, TS2 PSS also get a NC feedback signal from the MCCB which indicates the on/off status.</a:t>
            </a:r>
          </a:p>
          <a:p>
            <a:r>
              <a:rPr lang="en-US" sz="1000" dirty="0" smtClean="0"/>
              <a:t>The supply voltage of the UVR coil passes through the Normally Open (NO) contacts of the two TS2 PSS contactor relays. The contact for the feedback signal are provided via terminals located close to the MCCB. The two contactor relays are installed in a dedicated TS2 PSS box </a:t>
            </a:r>
            <a:r>
              <a:rPr lang="en-US" sz="1000" dirty="0" err="1" smtClean="0"/>
              <a:t>coloured</a:t>
            </a:r>
            <a:r>
              <a:rPr lang="en-US" sz="1000" dirty="0" smtClean="0"/>
              <a:t> in RAL 2000, the PSS box is installed on the cable raceway on top of the modulator.</a:t>
            </a:r>
          </a:p>
          <a:p>
            <a:r>
              <a:rPr lang="en-US" sz="1000" dirty="0" smtClean="0"/>
              <a:t>Prior to (500 milliseconds) disabling the TS2 PSS permit to the UVR coil, TS2 PSS informs TS2 modulator system of the forthcoming interlock. This notification is sent through EPICS.</a:t>
            </a:r>
          </a:p>
        </p:txBody>
      </p:sp>
      <p:sp>
        <p:nvSpPr>
          <p:cNvPr id="4" name="Slide Number Placeholder 3"/>
          <p:cNvSpPr>
            <a:spLocks noGrp="1"/>
          </p:cNvSpPr>
          <p:nvPr>
            <p:ph type="sldNum" sz="quarter" idx="10"/>
          </p:nvPr>
        </p:nvSpPr>
        <p:spPr/>
        <p:txBody>
          <a:bodyPr/>
          <a:lstStyle/>
          <a:p>
            <a:fld id="{161A53A7-64CD-4D0E-AAE8-1AC9C79D7085}" type="slidenum">
              <a:rPr lang="sv-SE" smtClean="0"/>
              <a:t>6</a:t>
            </a:fld>
            <a:endParaRPr lang="sv-SE" dirty="0"/>
          </a:p>
        </p:txBody>
      </p:sp>
    </p:spTree>
    <p:extLst>
      <p:ext uri="{BB962C8B-B14F-4D97-AF65-F5344CB8AC3E}">
        <p14:creationId xmlns:p14="http://schemas.microsoft.com/office/powerpoint/2010/main" val="1459605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The TS2 modulator is supplied with a MCCB (type: ABB T5S 630 PR221DS-LS – 630A – 3 Poles, switch-disconnector).</a:t>
            </a:r>
          </a:p>
          <a:p>
            <a:r>
              <a:rPr lang="en-US" sz="1000" dirty="0" smtClean="0"/>
              <a:t>TS2 PSS interfaces the MCCB by controlling the supply voltage to the instantaneous Under Voltage Release (UVR) coil of the MCCB.</a:t>
            </a:r>
          </a:p>
          <a:p>
            <a:r>
              <a:rPr lang="en-US" sz="1000" dirty="0" smtClean="0"/>
              <a:t>TS2 PSS interlocks the supply voltage to the UVR, TS2 PSS also get a NC feedback signal from the MCCB which indicates the on/off status.</a:t>
            </a:r>
          </a:p>
          <a:p>
            <a:r>
              <a:rPr lang="en-US" sz="1000" dirty="0" smtClean="0"/>
              <a:t>The supply voltage of the UVR coil passes through the Normally Open (NO) contacts of the two TS2 PSS contactor relays. The contact for the feedback signal are provided via terminals located close to the MCCB. The two contactor relays are installed in a dedicated TS2 PSS box </a:t>
            </a:r>
            <a:r>
              <a:rPr lang="en-US" sz="1000" dirty="0" err="1" smtClean="0"/>
              <a:t>coloured</a:t>
            </a:r>
            <a:r>
              <a:rPr lang="en-US" sz="1000" dirty="0" smtClean="0"/>
              <a:t> in RAL 2000, the PSS box is installed on the cable raceway on top of the modulator.</a:t>
            </a:r>
          </a:p>
          <a:p>
            <a:r>
              <a:rPr lang="en-US" sz="1000" dirty="0" smtClean="0"/>
              <a:t>Prior to (500 milliseconds) disabling the TS2 PSS permit to the UVR coil, TS2 PSS informs TS2 modulator system of the forthcoming interlock. This notification is sent through EPICS.</a:t>
            </a:r>
          </a:p>
        </p:txBody>
      </p:sp>
      <p:sp>
        <p:nvSpPr>
          <p:cNvPr id="4" name="Slide Number Placeholder 3"/>
          <p:cNvSpPr>
            <a:spLocks noGrp="1"/>
          </p:cNvSpPr>
          <p:nvPr>
            <p:ph type="sldNum" sz="quarter" idx="10"/>
          </p:nvPr>
        </p:nvSpPr>
        <p:spPr/>
        <p:txBody>
          <a:bodyPr/>
          <a:lstStyle/>
          <a:p>
            <a:fld id="{161A53A7-64CD-4D0E-AAE8-1AC9C79D7085}" type="slidenum">
              <a:rPr lang="sv-SE" smtClean="0"/>
              <a:t>7</a:t>
            </a:fld>
            <a:endParaRPr lang="sv-SE" dirty="0"/>
          </a:p>
        </p:txBody>
      </p:sp>
    </p:spTree>
    <p:extLst>
      <p:ext uri="{BB962C8B-B14F-4D97-AF65-F5344CB8AC3E}">
        <p14:creationId xmlns:p14="http://schemas.microsoft.com/office/powerpoint/2010/main" val="399888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TS2 PSS interlocks the output signal of the LLRF systems by controlling the RF switch installed on the output signal of the LLRF systems.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output signal of LLRF passes through the NO contact of the RF switch. The RF switch is installed in a dedicated PSS Relay Switch box coloured in RAL 2000 with the following dimensions, Width: 480 mm, Height: 1U (45 mm), Depth: 150 mm. On the front of the box there are a LED showing the status of the permit</a:t>
            </a:r>
            <a:r>
              <a:rPr lang="sv-SE" sz="1200" kern="1200" dirty="0" smtClean="0">
                <a:solidFill>
                  <a:schemeClr val="tx1"/>
                </a:solidFill>
                <a:effectLst/>
                <a:latin typeface="+mn-lt"/>
                <a:ea typeface="+mn-ea"/>
                <a:cs typeface="+mn-cs"/>
              </a:rPr>
              <a:t>.</a:t>
            </a:r>
          </a:p>
          <a:p>
            <a:endParaRPr lang="sv-SE" dirty="0"/>
          </a:p>
        </p:txBody>
      </p:sp>
      <p:sp>
        <p:nvSpPr>
          <p:cNvPr id="4" name="Slide Number Placeholder 3"/>
          <p:cNvSpPr>
            <a:spLocks noGrp="1"/>
          </p:cNvSpPr>
          <p:nvPr>
            <p:ph type="sldNum" sz="quarter" idx="10"/>
          </p:nvPr>
        </p:nvSpPr>
        <p:spPr/>
        <p:txBody>
          <a:bodyPr/>
          <a:lstStyle/>
          <a:p>
            <a:fld id="{161A53A7-64CD-4D0E-AAE8-1AC9C79D7085}" type="slidenum">
              <a:rPr lang="sv-SE" smtClean="0"/>
              <a:t>8</a:t>
            </a:fld>
            <a:endParaRPr lang="sv-SE" dirty="0"/>
          </a:p>
        </p:txBody>
      </p:sp>
    </p:spTree>
    <p:extLst>
      <p:ext uri="{BB962C8B-B14F-4D97-AF65-F5344CB8AC3E}">
        <p14:creationId xmlns:p14="http://schemas.microsoft.com/office/powerpoint/2010/main" val="766854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TS2 PSS interlocks the output signal of the LLRF systems by controlling the RF switch installed on the output signal of the LLRF systems.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output signal of LLRF passes through the NO contact of the RF switch. The RF switch is installed in a dedicated PSS Relay Switch box coloured in RAL 2000 with the following dimensions, Width: 480 mm, Height: 1U (45 mm), Depth: 150 mm. On the front of the box there are a LED showing the status of the permit</a:t>
            </a:r>
            <a:r>
              <a:rPr lang="sv-SE" sz="1200" kern="1200" dirty="0" smtClean="0">
                <a:solidFill>
                  <a:schemeClr val="tx1"/>
                </a:solidFill>
                <a:effectLst/>
                <a:latin typeface="+mn-lt"/>
                <a:ea typeface="+mn-ea"/>
                <a:cs typeface="+mn-cs"/>
              </a:rPr>
              <a:t>.</a:t>
            </a:r>
          </a:p>
          <a:p>
            <a:endParaRPr lang="sv-SE" dirty="0"/>
          </a:p>
        </p:txBody>
      </p:sp>
      <p:sp>
        <p:nvSpPr>
          <p:cNvPr id="4" name="Slide Number Placeholder 3"/>
          <p:cNvSpPr>
            <a:spLocks noGrp="1"/>
          </p:cNvSpPr>
          <p:nvPr>
            <p:ph type="sldNum" sz="quarter" idx="10"/>
          </p:nvPr>
        </p:nvSpPr>
        <p:spPr/>
        <p:txBody>
          <a:bodyPr/>
          <a:lstStyle/>
          <a:p>
            <a:fld id="{161A53A7-64CD-4D0E-AAE8-1AC9C79D7085}" type="slidenum">
              <a:rPr lang="sv-SE" smtClean="0"/>
              <a:t>9</a:t>
            </a:fld>
            <a:endParaRPr lang="sv-SE" dirty="0"/>
          </a:p>
        </p:txBody>
      </p:sp>
    </p:spTree>
    <p:extLst>
      <p:ext uri="{BB962C8B-B14F-4D97-AF65-F5344CB8AC3E}">
        <p14:creationId xmlns:p14="http://schemas.microsoft.com/office/powerpoint/2010/main" val="10637067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t>2019-04-09</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4406" y="260649"/>
            <a:ext cx="2208245"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12192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dirty="0">
              <a:solidFill>
                <a:srgbClr val="0094CA"/>
              </a:solidFill>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Date Placeholder 3"/>
          <p:cNvSpPr>
            <a:spLocks noGrp="1"/>
          </p:cNvSpPr>
          <p:nvPr>
            <p:ph type="dt" sz="half" idx="10"/>
          </p:nvPr>
        </p:nvSpPr>
        <p:spPr/>
        <p:txBody>
          <a:bodyPr/>
          <a:lstStyle/>
          <a:p>
            <a:fld id="{6EB99CB0-346B-43FA-9EE6-F90C3F3BC0BA}" type="datetime1">
              <a:rPr lang="sv-SE" smtClean="0"/>
              <a:t>2019-04-09</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25344" y="319530"/>
            <a:ext cx="1827307" cy="733206"/>
          </a:xfrm>
          <a:prstGeom prst="rect">
            <a:avLst/>
          </a:prstGeom>
        </p:spPr>
      </p:pic>
    </p:spTree>
    <p:extLst>
      <p:ext uri="{BB962C8B-B14F-4D97-AF65-F5344CB8AC3E}">
        <p14:creationId xmlns:p14="http://schemas.microsoft.com/office/powerpoint/2010/main" val="13510992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12192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dirty="0">
              <a:solidFill>
                <a:srgbClr val="0094CA"/>
              </a:solidFill>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609600" y="1600201"/>
            <a:ext cx="53848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6197600" y="1600201"/>
            <a:ext cx="53848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5" name="Date Placeholder 4"/>
          <p:cNvSpPr>
            <a:spLocks noGrp="1"/>
          </p:cNvSpPr>
          <p:nvPr>
            <p:ph type="dt" sz="half" idx="10"/>
          </p:nvPr>
        </p:nvSpPr>
        <p:spPr/>
        <p:txBody>
          <a:bodyPr/>
          <a:lstStyle/>
          <a:p>
            <a:fld id="{42E66B7F-8271-49DA-A25A-F4BB9F476347}" type="datetime1">
              <a:rPr lang="sv-SE" smtClean="0"/>
              <a:t>2019-04-09</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551115BC-487E-4422-894C-CB7CD3E79223}" type="slidenum">
              <a:rPr lang="sv-SE" smtClean="0"/>
              <a:t>‹#›</a:t>
            </a:fld>
            <a:endParaRPr lang="sv-SE" dirty="0"/>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9550" y="260649"/>
            <a:ext cx="1813101"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p>
            <a:fld id="{3C7D23FA-05C4-4CC1-B281-2F815585BC1C}" type="datetime1">
              <a:rPr lang="sv-SE" smtClean="0"/>
              <a:t>2019-04-09</a:t>
            </a:fld>
            <a:endParaRPr lang="sv-SE" dirty="0"/>
          </a:p>
        </p:txBody>
      </p:sp>
      <p:sp>
        <p:nvSpPr>
          <p:cNvPr id="8" name="Footer Placeholder 7"/>
          <p:cNvSpPr>
            <a:spLocks noGrp="1"/>
          </p:cNvSpPr>
          <p:nvPr>
            <p:ph type="ftr" sz="quarter" idx="11"/>
          </p:nvPr>
        </p:nvSpPr>
        <p:spPr/>
        <p:txBody>
          <a:bodyPr/>
          <a:lstStyle/>
          <a:p>
            <a:endParaRPr lang="sv-SE" dirty="0"/>
          </a:p>
        </p:txBody>
      </p:sp>
      <p:sp>
        <p:nvSpPr>
          <p:cNvPr id="9" name="Slide Number Placeholder 8"/>
          <p:cNvSpPr>
            <a:spLocks noGrp="1"/>
          </p:cNvSpPr>
          <p:nvPr>
            <p:ph type="sldNum" sz="quarter" idx="12"/>
          </p:nvPr>
        </p:nvSpPr>
        <p:spPr/>
        <p:txBody>
          <a:bodyPr/>
          <a:lstStyle/>
          <a:p>
            <a:fld id="{551115BC-487E-4422-894C-CB7CD3E79223}" type="slidenum">
              <a:rPr lang="sv-SE" smtClean="0"/>
              <a:t>‹#›</a:t>
            </a:fld>
            <a:endParaRPr lang="sv-SE" dirty="0"/>
          </a:p>
        </p:txBody>
      </p:sp>
      <p:sp>
        <p:nvSpPr>
          <p:cNvPr id="10" name="Rektangel 6"/>
          <p:cNvSpPr/>
          <p:nvPr userDrawn="1"/>
        </p:nvSpPr>
        <p:spPr>
          <a:xfrm>
            <a:off x="0" y="0"/>
            <a:ext cx="12192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dirty="0">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9518848" cy="1143000"/>
          </a:xfrm>
          <a:prstGeom prst="rect">
            <a:avLst/>
          </a:prstGeom>
        </p:spPr>
        <p:txBody>
          <a:bodyPr vert="horz" lIns="91440" tIns="45720" rIns="91440" bIns="45720" rtlCol="0" anchor="ctr">
            <a:normAutofit/>
          </a:bodyPr>
          <a:lstStyle/>
          <a:p>
            <a:r>
              <a:rPr lang="en-US" smtClean="0"/>
              <a:t>Click to edit Master title style</a:t>
            </a:r>
            <a:endParaRPr lang="sv-SE"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sv-SE" smtClean="0"/>
              <a:t>2019-04-09</a:t>
            </a:fld>
            <a:endParaRPr lang="sv-SE"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sv-SE" smtClean="0"/>
              <a:t>‹#›</a:t>
            </a:fld>
            <a:endParaRPr lang="sv-SE" dirty="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confluence.esss.lu.se/pages/viewpage.action?pageId=299868431" TargetMode="External"/><Relationship Id="rId2" Type="http://schemas.openxmlformats.org/officeDocument/2006/relationships/hyperlink" Target="file:///\\Fileserver01\Share\Machines%20Directorate\Integrated%20Control%20System%20division\Division%20Specific\MortezaMansouri\PSS\EPICS%20Integration\List%20of%20activities%20for%20PSS%20and%20ODH%20Detection%20System%20Integration%20into%20ICS_V03.xls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sz="4000" dirty="0"/>
              <a:t>Hardware integration and interfaces</a:t>
            </a:r>
          </a:p>
        </p:txBody>
      </p:sp>
      <p:sp>
        <p:nvSpPr>
          <p:cNvPr id="3" name="Subtitle 2"/>
          <p:cNvSpPr>
            <a:spLocks noGrp="1"/>
          </p:cNvSpPr>
          <p:nvPr>
            <p:ph type="subTitle" idx="1"/>
          </p:nvPr>
        </p:nvSpPr>
        <p:spPr/>
        <p:txBody>
          <a:bodyPr>
            <a:noAutofit/>
          </a:bodyPr>
          <a:lstStyle/>
          <a:p>
            <a:r>
              <a:rPr lang="en-GB" sz="2000" dirty="0" smtClean="0">
                <a:solidFill>
                  <a:schemeClr val="bg1"/>
                </a:solidFill>
              </a:rPr>
              <a:t>Peter Holgersson</a:t>
            </a:r>
          </a:p>
          <a:p>
            <a:r>
              <a:rPr lang="en-US" sz="2000" dirty="0">
                <a:solidFill>
                  <a:schemeClr val="bg1"/>
                </a:solidFill>
              </a:rPr>
              <a:t>Senior Technician for Personnel Safety Systems, ICS</a:t>
            </a:r>
            <a:endParaRPr lang="en-GB" sz="2000" dirty="0" smtClean="0">
              <a:solidFill>
                <a:schemeClr val="bg1"/>
              </a:solidFill>
            </a:endParaRPr>
          </a:p>
        </p:txBody>
      </p:sp>
      <p:sp>
        <p:nvSpPr>
          <p:cNvPr id="4" name="Rectangle 3"/>
          <p:cNvSpPr/>
          <p:nvPr/>
        </p:nvSpPr>
        <p:spPr>
          <a:xfrm>
            <a:off x="3810000" y="5949280"/>
            <a:ext cx="4572000" cy="603242"/>
          </a:xfrm>
          <a:prstGeom prst="rect">
            <a:avLst/>
          </a:prstGeom>
        </p:spPr>
        <p:txBody>
          <a:bodyPr>
            <a:spAutoFit/>
          </a:bodyPr>
          <a:lstStyle/>
          <a:p>
            <a:pPr algn="ctr">
              <a:lnSpc>
                <a:spcPct val="120000"/>
              </a:lnSpc>
            </a:pPr>
            <a:r>
              <a:rPr lang="en-GB" sz="1600" dirty="0" err="1">
                <a:solidFill>
                  <a:srgbClr val="FFFFFF"/>
                </a:solidFill>
              </a:rPr>
              <a:t>www.europeanspallationsource.se</a:t>
            </a:r>
            <a:endParaRPr lang="en-GB" sz="1600" dirty="0">
              <a:solidFill>
                <a:srgbClr val="FFFFFF"/>
              </a:solidFill>
            </a:endParaRPr>
          </a:p>
          <a:p>
            <a:pPr algn="ctr"/>
            <a:fld id="{656E358F-28A8-D04A-99E6-206C49444CD4}" type="datetime3">
              <a:rPr lang="sv-SE" sz="1400">
                <a:solidFill>
                  <a:srgbClr val="FFFFFF"/>
                </a:solidFill>
              </a:rPr>
              <a:t>19-04-09</a:t>
            </a:fld>
            <a:endParaRPr lang="en-GB" sz="1400" dirty="0">
              <a:solidFill>
                <a:srgbClr val="FFFFFF"/>
              </a:solidFill>
            </a:endParaRPr>
          </a:p>
        </p:txBody>
      </p:sp>
      <p:sp>
        <p:nvSpPr>
          <p:cNvPr id="5" name="TextBox 4"/>
          <p:cNvSpPr txBox="1"/>
          <p:nvPr/>
        </p:nvSpPr>
        <p:spPr>
          <a:xfrm>
            <a:off x="47328" y="116632"/>
            <a:ext cx="3062249" cy="369332"/>
          </a:xfrm>
          <a:prstGeom prst="rect">
            <a:avLst/>
          </a:prstGeom>
          <a:noFill/>
        </p:spPr>
        <p:txBody>
          <a:bodyPr wrap="none" rtlCol="0">
            <a:spAutoFit/>
          </a:bodyPr>
          <a:lstStyle/>
          <a:p>
            <a:r>
              <a:rPr lang="en-US" dirty="0" smtClean="0">
                <a:solidFill>
                  <a:schemeClr val="bg1"/>
                </a:solidFill>
              </a:rPr>
              <a:t>TS2 PSS Critical Design Review</a:t>
            </a:r>
            <a:endParaRPr lang="en-US" dirty="0">
              <a:solidFill>
                <a:schemeClr val="bg1"/>
              </a:solidFill>
            </a:endParaRPr>
          </a:p>
        </p:txBody>
      </p:sp>
    </p:spTree>
    <p:extLst>
      <p:ext uri="{BB962C8B-B14F-4D97-AF65-F5344CB8AC3E}">
        <p14:creationId xmlns:p14="http://schemas.microsoft.com/office/powerpoint/2010/main" val="1394613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sv-SE" smtClean="0"/>
              <a:t>10</a:t>
            </a:fld>
            <a:endParaRPr lang="sv-SE" dirty="0"/>
          </a:p>
        </p:txBody>
      </p:sp>
      <p:sp>
        <p:nvSpPr>
          <p:cNvPr id="50" name="Title 1"/>
          <p:cNvSpPr>
            <a:spLocks noGrp="1"/>
          </p:cNvSpPr>
          <p:nvPr>
            <p:ph type="title"/>
          </p:nvPr>
        </p:nvSpPr>
        <p:spPr>
          <a:xfrm>
            <a:off x="263352" y="249723"/>
            <a:ext cx="9518848" cy="1143000"/>
          </a:xfrm>
        </p:spPr>
        <p:txBody>
          <a:bodyPr/>
          <a:lstStyle/>
          <a:p>
            <a:r>
              <a:rPr lang="sv-SE" dirty="0"/>
              <a:t>TS2 PSS </a:t>
            </a:r>
            <a:r>
              <a:rPr lang="sv-SE" dirty="0" smtClean="0"/>
              <a:t>interfaces </a:t>
            </a:r>
            <a:r>
              <a:rPr lang="sv-SE" dirty="0" err="1"/>
              <a:t>with</a:t>
            </a:r>
            <a:r>
              <a:rPr lang="sv-SE" dirty="0"/>
              <a:t> TS2 RFDS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376" y="1763673"/>
            <a:ext cx="11004604" cy="4561737"/>
          </a:xfrm>
          <a:prstGeom prst="rect">
            <a:avLst/>
          </a:prstGeom>
        </p:spPr>
      </p:pic>
    </p:spTree>
    <p:extLst>
      <p:ext uri="{BB962C8B-B14F-4D97-AF65-F5344CB8AC3E}">
        <p14:creationId xmlns:p14="http://schemas.microsoft.com/office/powerpoint/2010/main" val="1165136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sv-SE" smtClean="0"/>
              <a:t>11</a:t>
            </a:fld>
            <a:endParaRPr lang="sv-SE" dirty="0"/>
          </a:p>
        </p:txBody>
      </p:sp>
      <p:grpSp>
        <p:nvGrpSpPr>
          <p:cNvPr id="14" name="Group 13"/>
          <p:cNvGrpSpPr/>
          <p:nvPr/>
        </p:nvGrpSpPr>
        <p:grpSpPr>
          <a:xfrm>
            <a:off x="1668234" y="2636912"/>
            <a:ext cx="6048672" cy="991586"/>
            <a:chOff x="395536" y="2420888"/>
            <a:chExt cx="6480720" cy="1080120"/>
          </a:xfrm>
        </p:grpSpPr>
        <p:sp>
          <p:nvSpPr>
            <p:cNvPr id="5" name="Rectangle 4"/>
            <p:cNvSpPr/>
            <p:nvPr/>
          </p:nvSpPr>
          <p:spPr>
            <a:xfrm>
              <a:off x="395536" y="2708920"/>
              <a:ext cx="2304256" cy="504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RF Waveguide</a:t>
              </a:r>
            </a:p>
          </p:txBody>
        </p:sp>
        <p:sp>
          <p:nvSpPr>
            <p:cNvPr id="6" name="Rectangle 5"/>
            <p:cNvSpPr/>
            <p:nvPr/>
          </p:nvSpPr>
          <p:spPr>
            <a:xfrm>
              <a:off x="2627784" y="2420888"/>
              <a:ext cx="144016" cy="10801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p:cNvGrpSpPr/>
            <p:nvPr/>
          </p:nvGrpSpPr>
          <p:grpSpPr>
            <a:xfrm>
              <a:off x="2771800" y="2420888"/>
              <a:ext cx="1656184" cy="1080120"/>
              <a:chOff x="3275856" y="2564904"/>
              <a:chExt cx="1656184" cy="1080120"/>
            </a:xfrm>
          </p:grpSpPr>
          <p:sp>
            <p:nvSpPr>
              <p:cNvPr id="8" name="Rectangle 7"/>
              <p:cNvSpPr/>
              <p:nvPr/>
            </p:nvSpPr>
            <p:spPr>
              <a:xfrm>
                <a:off x="3275856" y="2852936"/>
                <a:ext cx="1584176" cy="504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Removable Waveguide</a:t>
                </a:r>
              </a:p>
            </p:txBody>
          </p:sp>
          <p:sp>
            <p:nvSpPr>
              <p:cNvPr id="9" name="Rectangle 8"/>
              <p:cNvSpPr/>
              <p:nvPr/>
            </p:nvSpPr>
            <p:spPr>
              <a:xfrm>
                <a:off x="4788024" y="2564904"/>
                <a:ext cx="144016" cy="10801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275856" y="2564904"/>
                <a:ext cx="144016" cy="10801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Rectangle 11"/>
            <p:cNvSpPr/>
            <p:nvPr/>
          </p:nvSpPr>
          <p:spPr>
            <a:xfrm>
              <a:off x="4427984" y="2420888"/>
              <a:ext cx="144016" cy="10801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572000" y="2708920"/>
              <a:ext cx="2304256" cy="504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RF Waveguide</a:t>
              </a:r>
            </a:p>
          </p:txBody>
        </p:sp>
      </p:grpSp>
      <p:sp>
        <p:nvSpPr>
          <p:cNvPr id="16" name="Rectangle 15"/>
          <p:cNvSpPr/>
          <p:nvPr/>
        </p:nvSpPr>
        <p:spPr>
          <a:xfrm>
            <a:off x="3884847" y="4568767"/>
            <a:ext cx="134415" cy="99158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1667001" y="4833190"/>
            <a:ext cx="2150639" cy="4627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RF Waveguide</a:t>
            </a:r>
          </a:p>
        </p:txBody>
      </p:sp>
      <p:sp>
        <p:nvSpPr>
          <p:cNvPr id="19" name="Rectangle 18"/>
          <p:cNvSpPr/>
          <p:nvPr/>
        </p:nvSpPr>
        <p:spPr>
          <a:xfrm>
            <a:off x="3750432" y="4568767"/>
            <a:ext cx="134415" cy="99158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6267129" y="5627760"/>
            <a:ext cx="1545772" cy="991586"/>
            <a:chOff x="3275856" y="2564904"/>
            <a:chExt cx="1656184" cy="1080120"/>
          </a:xfrm>
        </p:grpSpPr>
        <p:sp>
          <p:nvSpPr>
            <p:cNvPr id="23" name="Rectangle 22"/>
            <p:cNvSpPr/>
            <p:nvPr/>
          </p:nvSpPr>
          <p:spPr>
            <a:xfrm>
              <a:off x="3275856" y="2852936"/>
              <a:ext cx="1584176" cy="504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Removable Waveguide</a:t>
              </a:r>
            </a:p>
          </p:txBody>
        </p:sp>
        <p:sp>
          <p:nvSpPr>
            <p:cNvPr id="24" name="Rectangle 23"/>
            <p:cNvSpPr/>
            <p:nvPr/>
          </p:nvSpPr>
          <p:spPr>
            <a:xfrm>
              <a:off x="4788024" y="2564904"/>
              <a:ext cx="144016" cy="10801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3275856" y="2564904"/>
              <a:ext cx="144016" cy="10801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Rectangle 20"/>
          <p:cNvSpPr/>
          <p:nvPr/>
        </p:nvSpPr>
        <p:spPr>
          <a:xfrm>
            <a:off x="5430619" y="4568767"/>
            <a:ext cx="134415" cy="99158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5565034" y="4833190"/>
            <a:ext cx="2150639" cy="4627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RF Waveguide</a:t>
            </a:r>
          </a:p>
        </p:txBody>
      </p:sp>
      <p:sp>
        <p:nvSpPr>
          <p:cNvPr id="26" name="TextBox 25"/>
          <p:cNvSpPr txBox="1"/>
          <p:nvPr/>
        </p:nvSpPr>
        <p:spPr>
          <a:xfrm>
            <a:off x="4122472" y="5627760"/>
            <a:ext cx="1195786" cy="261610"/>
          </a:xfrm>
          <a:prstGeom prst="rect">
            <a:avLst/>
          </a:prstGeom>
          <a:noFill/>
          <a:ln>
            <a:solidFill>
              <a:schemeClr val="tx1"/>
            </a:solidFill>
          </a:ln>
        </p:spPr>
        <p:txBody>
          <a:bodyPr wrap="square" rtlCol="0">
            <a:spAutoFit/>
          </a:bodyPr>
          <a:lstStyle/>
          <a:p>
            <a:r>
              <a:rPr lang="en-US" sz="1100" dirty="0"/>
              <a:t>Short circuit plate</a:t>
            </a:r>
          </a:p>
        </p:txBody>
      </p:sp>
      <p:cxnSp>
        <p:nvCxnSpPr>
          <p:cNvPr id="28" name="Straight Arrow Connector 27"/>
          <p:cNvCxnSpPr>
            <a:stCxn id="26" idx="0"/>
            <a:endCxn id="16" idx="3"/>
          </p:cNvCxnSpPr>
          <p:nvPr/>
        </p:nvCxnSpPr>
        <p:spPr>
          <a:xfrm flipH="1" flipV="1">
            <a:off x="4019262" y="5064560"/>
            <a:ext cx="701103" cy="563200"/>
          </a:xfrm>
          <a:prstGeom prst="straightConnector1">
            <a:avLst/>
          </a:prstGeom>
          <a:ln w="9525">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3539208" y="4440097"/>
            <a:ext cx="72008" cy="2880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3539208" y="4656121"/>
            <a:ext cx="216024" cy="720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3468434" y="2204864"/>
            <a:ext cx="417646" cy="288032"/>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3540442" y="2492896"/>
            <a:ext cx="72008" cy="2880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540442" y="2708920"/>
            <a:ext cx="216024" cy="720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flipH="1">
            <a:off x="4158476" y="4440097"/>
            <a:ext cx="72008" cy="2880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flipH="1">
            <a:off x="4014460" y="4656121"/>
            <a:ext cx="216024" cy="720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TextBox 63"/>
          <p:cNvSpPr txBox="1"/>
          <p:nvPr/>
        </p:nvSpPr>
        <p:spPr>
          <a:xfrm>
            <a:off x="7842417" y="2674392"/>
            <a:ext cx="2816246" cy="954107"/>
          </a:xfrm>
          <a:prstGeom prst="rect">
            <a:avLst/>
          </a:prstGeom>
          <a:noFill/>
        </p:spPr>
        <p:txBody>
          <a:bodyPr wrap="square" rtlCol="0">
            <a:spAutoFit/>
          </a:bodyPr>
          <a:lstStyle/>
          <a:p>
            <a:r>
              <a:rPr lang="en-US" sz="1400" dirty="0"/>
              <a:t>- </a:t>
            </a:r>
            <a:r>
              <a:rPr lang="en-US" sz="1400" b="1" dirty="0"/>
              <a:t>Situation I</a:t>
            </a:r>
            <a:r>
              <a:rPr lang="en-US" sz="1400" dirty="0"/>
              <a:t> (Waveguide in place)</a:t>
            </a:r>
          </a:p>
          <a:p>
            <a:r>
              <a:rPr lang="en-US" sz="1400" dirty="0"/>
              <a:t>- </a:t>
            </a:r>
            <a:r>
              <a:rPr lang="en-US" sz="1400" b="1" dirty="0"/>
              <a:t>Circuit A</a:t>
            </a:r>
            <a:r>
              <a:rPr lang="en-US" sz="1400" dirty="0"/>
              <a:t> (</a:t>
            </a:r>
            <a:r>
              <a:rPr lang="en-US" sz="1400" dirty="0">
                <a:solidFill>
                  <a:srgbClr val="00B050"/>
                </a:solidFill>
              </a:rPr>
              <a:t>normal operation; RF to cavity when there is no access to TS2 bunker</a:t>
            </a:r>
            <a:r>
              <a:rPr lang="en-US" sz="1400" dirty="0"/>
              <a:t>)</a:t>
            </a:r>
          </a:p>
        </p:txBody>
      </p:sp>
      <p:sp>
        <p:nvSpPr>
          <p:cNvPr id="66" name="TextBox 65"/>
          <p:cNvSpPr txBox="1"/>
          <p:nvPr/>
        </p:nvSpPr>
        <p:spPr>
          <a:xfrm>
            <a:off x="1559497" y="1773396"/>
            <a:ext cx="1904138" cy="430887"/>
          </a:xfrm>
          <a:prstGeom prst="rect">
            <a:avLst/>
          </a:prstGeom>
          <a:noFill/>
          <a:ln w="6350">
            <a:solidFill>
              <a:schemeClr val="tx1"/>
            </a:solidFill>
          </a:ln>
        </p:spPr>
        <p:txBody>
          <a:bodyPr wrap="square" rtlCol="0">
            <a:spAutoFit/>
          </a:bodyPr>
          <a:lstStyle/>
          <a:p>
            <a:r>
              <a:rPr lang="en-US" sz="1100" dirty="0"/>
              <a:t>Switch hood with </a:t>
            </a:r>
            <a:r>
              <a:rPr lang="en-US" sz="1100" dirty="0" smtClean="0"/>
              <a:t>female </a:t>
            </a:r>
            <a:r>
              <a:rPr lang="en-US" sz="1100" dirty="0"/>
              <a:t>insert and contacts</a:t>
            </a:r>
          </a:p>
        </p:txBody>
      </p:sp>
      <p:sp>
        <p:nvSpPr>
          <p:cNvPr id="48" name="Rectangle 47"/>
          <p:cNvSpPr/>
          <p:nvPr/>
        </p:nvSpPr>
        <p:spPr>
          <a:xfrm flipH="1">
            <a:off x="4159710" y="2497427"/>
            <a:ext cx="72008" cy="2880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flipH="1">
            <a:off x="4015694" y="2713451"/>
            <a:ext cx="216024" cy="720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 name="Elbow Connector 33"/>
          <p:cNvCxnSpPr>
            <a:stCxn id="53" idx="1"/>
          </p:cNvCxnSpPr>
          <p:nvPr/>
        </p:nvCxnSpPr>
        <p:spPr>
          <a:xfrm rot="10800000" flipV="1">
            <a:off x="2227954" y="2348880"/>
            <a:ext cx="1240480" cy="463730"/>
          </a:xfrm>
          <a:prstGeom prst="bentConnector3">
            <a:avLst>
              <a:gd name="adj1" fmla="val 50000"/>
            </a:avLst>
          </a:prstGeom>
        </p:spPr>
        <p:style>
          <a:lnRef idx="2">
            <a:schemeClr val="accent6"/>
          </a:lnRef>
          <a:fillRef idx="0">
            <a:schemeClr val="accent6"/>
          </a:fillRef>
          <a:effectRef idx="1">
            <a:schemeClr val="accent6"/>
          </a:effectRef>
          <a:fontRef idx="minor">
            <a:schemeClr val="tx1"/>
          </a:fontRef>
        </p:style>
      </p:cxnSp>
      <p:sp>
        <p:nvSpPr>
          <p:cNvPr id="60" name="TextBox 59"/>
          <p:cNvSpPr txBox="1"/>
          <p:nvPr/>
        </p:nvSpPr>
        <p:spPr>
          <a:xfrm>
            <a:off x="1793183" y="2580746"/>
            <a:ext cx="1408821" cy="246221"/>
          </a:xfrm>
          <a:prstGeom prst="rect">
            <a:avLst/>
          </a:prstGeom>
          <a:noFill/>
        </p:spPr>
        <p:txBody>
          <a:bodyPr wrap="square" rtlCol="0">
            <a:spAutoFit/>
          </a:bodyPr>
          <a:lstStyle/>
          <a:p>
            <a:r>
              <a:rPr lang="en-US" sz="1000" dirty="0">
                <a:solidFill>
                  <a:schemeClr val="accent6"/>
                </a:solidFill>
              </a:rPr>
              <a:t>Cable to TS2 PSS</a:t>
            </a:r>
          </a:p>
        </p:txBody>
      </p:sp>
      <p:sp>
        <p:nvSpPr>
          <p:cNvPr id="61" name="TextBox 60"/>
          <p:cNvSpPr txBox="1"/>
          <p:nvPr/>
        </p:nvSpPr>
        <p:spPr>
          <a:xfrm>
            <a:off x="5220809" y="1926043"/>
            <a:ext cx="1992041" cy="430887"/>
          </a:xfrm>
          <a:prstGeom prst="rect">
            <a:avLst/>
          </a:prstGeom>
          <a:noFill/>
          <a:ln w="6350">
            <a:solidFill>
              <a:schemeClr val="tx1"/>
            </a:solidFill>
          </a:ln>
        </p:spPr>
        <p:txBody>
          <a:bodyPr wrap="square" rtlCol="0">
            <a:spAutoFit/>
          </a:bodyPr>
          <a:lstStyle/>
          <a:p>
            <a:r>
              <a:rPr lang="en-US" sz="1100" dirty="0"/>
              <a:t>Switch housing with </a:t>
            </a:r>
            <a:r>
              <a:rPr lang="en-US" sz="1100" dirty="0" smtClean="0"/>
              <a:t>male </a:t>
            </a:r>
            <a:r>
              <a:rPr lang="en-US" sz="1100" dirty="0"/>
              <a:t>insert and contacts (</a:t>
            </a:r>
            <a:r>
              <a:rPr lang="en-US" sz="1100" b="1" dirty="0">
                <a:solidFill>
                  <a:srgbClr val="00B050"/>
                </a:solidFill>
              </a:rPr>
              <a:t>Circuit A</a:t>
            </a:r>
            <a:r>
              <a:rPr lang="en-US" sz="1100" dirty="0"/>
              <a:t>)</a:t>
            </a:r>
          </a:p>
        </p:txBody>
      </p:sp>
      <p:cxnSp>
        <p:nvCxnSpPr>
          <p:cNvPr id="62" name="Straight Arrow Connector 61"/>
          <p:cNvCxnSpPr>
            <a:stCxn id="61" idx="1"/>
          </p:cNvCxnSpPr>
          <p:nvPr/>
        </p:nvCxnSpPr>
        <p:spPr>
          <a:xfrm flipH="1">
            <a:off x="4332531" y="2141487"/>
            <a:ext cx="888279" cy="182023"/>
          </a:xfrm>
          <a:prstGeom prst="straightConnector1">
            <a:avLst/>
          </a:prstGeom>
          <a:ln w="9525">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2" name="TextBox 71"/>
          <p:cNvSpPr txBox="1"/>
          <p:nvPr/>
        </p:nvSpPr>
        <p:spPr>
          <a:xfrm>
            <a:off x="1559496" y="3773091"/>
            <a:ext cx="1896401" cy="430887"/>
          </a:xfrm>
          <a:prstGeom prst="rect">
            <a:avLst/>
          </a:prstGeom>
          <a:noFill/>
          <a:ln w="6350">
            <a:solidFill>
              <a:schemeClr val="tx1"/>
            </a:solidFill>
          </a:ln>
        </p:spPr>
        <p:txBody>
          <a:bodyPr wrap="square" rtlCol="0">
            <a:spAutoFit/>
          </a:bodyPr>
          <a:lstStyle/>
          <a:p>
            <a:r>
              <a:rPr lang="en-US" sz="1100" dirty="0"/>
              <a:t>Switch hood with </a:t>
            </a:r>
            <a:r>
              <a:rPr lang="en-US" sz="1100" dirty="0" smtClean="0"/>
              <a:t>female </a:t>
            </a:r>
            <a:r>
              <a:rPr lang="en-US" sz="1100" dirty="0"/>
              <a:t>insert and contacts</a:t>
            </a:r>
          </a:p>
        </p:txBody>
      </p:sp>
      <p:cxnSp>
        <p:nvCxnSpPr>
          <p:cNvPr id="74" name="Elbow Connector 73"/>
          <p:cNvCxnSpPr/>
          <p:nvPr/>
        </p:nvCxnSpPr>
        <p:spPr>
          <a:xfrm rot="10800000" flipV="1">
            <a:off x="2215417" y="4295264"/>
            <a:ext cx="1240480" cy="463730"/>
          </a:xfrm>
          <a:prstGeom prst="bentConnector3">
            <a:avLst>
              <a:gd name="adj1" fmla="val 18518"/>
            </a:avLst>
          </a:prstGeom>
        </p:spPr>
        <p:style>
          <a:lnRef idx="2">
            <a:schemeClr val="accent6"/>
          </a:lnRef>
          <a:fillRef idx="0">
            <a:schemeClr val="accent6"/>
          </a:fillRef>
          <a:effectRef idx="1">
            <a:schemeClr val="accent6"/>
          </a:effectRef>
          <a:fontRef idx="minor">
            <a:schemeClr val="tx1"/>
          </a:fontRef>
        </p:style>
      </p:cxnSp>
      <p:sp>
        <p:nvSpPr>
          <p:cNvPr id="75" name="TextBox 74"/>
          <p:cNvSpPr txBox="1"/>
          <p:nvPr/>
        </p:nvSpPr>
        <p:spPr>
          <a:xfrm>
            <a:off x="1780646" y="4527130"/>
            <a:ext cx="1408821" cy="246221"/>
          </a:xfrm>
          <a:prstGeom prst="rect">
            <a:avLst/>
          </a:prstGeom>
          <a:noFill/>
        </p:spPr>
        <p:txBody>
          <a:bodyPr wrap="square" rtlCol="0">
            <a:spAutoFit/>
          </a:bodyPr>
          <a:lstStyle/>
          <a:p>
            <a:r>
              <a:rPr lang="en-US" sz="1000" dirty="0">
                <a:solidFill>
                  <a:schemeClr val="accent6"/>
                </a:solidFill>
              </a:rPr>
              <a:t>Cable to TS2 PSS</a:t>
            </a:r>
          </a:p>
        </p:txBody>
      </p:sp>
      <p:sp>
        <p:nvSpPr>
          <p:cNvPr id="76" name="TextBox 75"/>
          <p:cNvSpPr txBox="1"/>
          <p:nvPr/>
        </p:nvSpPr>
        <p:spPr>
          <a:xfrm>
            <a:off x="7830615" y="4527130"/>
            <a:ext cx="2837385" cy="954107"/>
          </a:xfrm>
          <a:prstGeom prst="rect">
            <a:avLst/>
          </a:prstGeom>
          <a:noFill/>
        </p:spPr>
        <p:txBody>
          <a:bodyPr wrap="square" rtlCol="0">
            <a:spAutoFit/>
          </a:bodyPr>
          <a:lstStyle/>
          <a:p>
            <a:r>
              <a:rPr lang="en-US" sz="1400" dirty="0"/>
              <a:t>- </a:t>
            </a:r>
            <a:r>
              <a:rPr lang="en-US" sz="1400" b="1" dirty="0"/>
              <a:t>Situation II</a:t>
            </a:r>
            <a:r>
              <a:rPr lang="en-US" sz="1400" dirty="0"/>
              <a:t> (Waveguide removed </a:t>
            </a:r>
          </a:p>
          <a:p>
            <a:r>
              <a:rPr lang="en-US" sz="1400" dirty="0"/>
              <a:t>and short circuit plate in place)</a:t>
            </a:r>
          </a:p>
          <a:p>
            <a:r>
              <a:rPr lang="en-US" sz="1400" dirty="0"/>
              <a:t>- </a:t>
            </a:r>
            <a:r>
              <a:rPr lang="en-US" sz="1400" b="1" dirty="0"/>
              <a:t>Circuit B</a:t>
            </a:r>
            <a:r>
              <a:rPr lang="en-US" sz="1400" dirty="0"/>
              <a:t> (</a:t>
            </a:r>
            <a:r>
              <a:rPr lang="en-US" sz="1400" dirty="0">
                <a:solidFill>
                  <a:srgbClr val="FF0000"/>
                </a:solidFill>
              </a:rPr>
              <a:t>RF test in GTA during access to TS2 bunker</a:t>
            </a:r>
            <a:r>
              <a:rPr lang="en-US" sz="1400" dirty="0"/>
              <a:t>)</a:t>
            </a:r>
          </a:p>
        </p:txBody>
      </p:sp>
      <p:sp>
        <p:nvSpPr>
          <p:cNvPr id="78" name="TextBox 77"/>
          <p:cNvSpPr txBox="1"/>
          <p:nvPr/>
        </p:nvSpPr>
        <p:spPr>
          <a:xfrm>
            <a:off x="5219575" y="3875085"/>
            <a:ext cx="1993275" cy="430887"/>
          </a:xfrm>
          <a:prstGeom prst="rect">
            <a:avLst/>
          </a:prstGeom>
          <a:noFill/>
          <a:ln w="6350">
            <a:solidFill>
              <a:schemeClr val="tx1"/>
            </a:solidFill>
          </a:ln>
        </p:spPr>
        <p:txBody>
          <a:bodyPr wrap="square" rtlCol="0">
            <a:spAutoFit/>
          </a:bodyPr>
          <a:lstStyle/>
          <a:p>
            <a:r>
              <a:rPr lang="en-US" sz="1100" dirty="0"/>
              <a:t>Switch housing with </a:t>
            </a:r>
            <a:r>
              <a:rPr lang="en-US" sz="1100" dirty="0" smtClean="0"/>
              <a:t>male </a:t>
            </a:r>
            <a:r>
              <a:rPr lang="en-US" sz="1100" dirty="0"/>
              <a:t>insert and contacts (</a:t>
            </a:r>
            <a:r>
              <a:rPr lang="en-US" sz="1100" b="1" dirty="0">
                <a:solidFill>
                  <a:srgbClr val="FF0000"/>
                </a:solidFill>
              </a:rPr>
              <a:t>Circuit B</a:t>
            </a:r>
            <a:r>
              <a:rPr lang="en-US" sz="1100" dirty="0"/>
              <a:t>)</a:t>
            </a:r>
          </a:p>
        </p:txBody>
      </p:sp>
      <p:cxnSp>
        <p:nvCxnSpPr>
          <p:cNvPr id="79" name="Straight Arrow Connector 78"/>
          <p:cNvCxnSpPr>
            <a:stCxn id="78" idx="1"/>
          </p:cNvCxnSpPr>
          <p:nvPr/>
        </p:nvCxnSpPr>
        <p:spPr>
          <a:xfrm flipH="1">
            <a:off x="4368897" y="4090528"/>
            <a:ext cx="850679" cy="204736"/>
          </a:xfrm>
          <a:prstGeom prst="straightConnector1">
            <a:avLst/>
          </a:prstGeom>
          <a:ln w="952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 name="Straight Connector 2"/>
          <p:cNvCxnSpPr/>
          <p:nvPr/>
        </p:nvCxnSpPr>
        <p:spPr>
          <a:xfrm>
            <a:off x="1559496" y="3710163"/>
            <a:ext cx="91553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3890880" y="2204864"/>
            <a:ext cx="417646" cy="288032"/>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3467200" y="4137370"/>
            <a:ext cx="417646" cy="288032"/>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3889646" y="4137370"/>
            <a:ext cx="417646" cy="288032"/>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itle 1"/>
          <p:cNvSpPr>
            <a:spLocks noGrp="1"/>
          </p:cNvSpPr>
          <p:nvPr>
            <p:ph type="title"/>
          </p:nvPr>
        </p:nvSpPr>
        <p:spPr>
          <a:xfrm>
            <a:off x="263352" y="249723"/>
            <a:ext cx="9518848" cy="1143000"/>
          </a:xfrm>
        </p:spPr>
        <p:txBody>
          <a:bodyPr/>
          <a:lstStyle/>
          <a:p>
            <a:r>
              <a:rPr lang="sv-SE" dirty="0" smtClean="0"/>
              <a:t>TS2 PSS interfaces </a:t>
            </a:r>
            <a:r>
              <a:rPr lang="sv-SE" dirty="0" err="1" smtClean="0"/>
              <a:t>with</a:t>
            </a:r>
            <a:r>
              <a:rPr lang="sv-SE" dirty="0" smtClean="0"/>
              <a:t> TS2 RFDS (</a:t>
            </a:r>
            <a:r>
              <a:rPr lang="sv-SE" dirty="0" err="1" smtClean="0"/>
              <a:t>removeable</a:t>
            </a:r>
            <a:r>
              <a:rPr lang="sv-SE" dirty="0" smtClean="0"/>
              <a:t> </a:t>
            </a:r>
            <a:r>
              <a:rPr lang="sv-SE" dirty="0" err="1" smtClean="0"/>
              <a:t>waveguide</a:t>
            </a:r>
            <a:r>
              <a:rPr lang="sv-SE" dirty="0" smtClean="0"/>
              <a:t>)</a:t>
            </a:r>
            <a:endParaRPr lang="sv-SE" dirty="0"/>
          </a:p>
        </p:txBody>
      </p:sp>
    </p:spTree>
    <p:extLst>
      <p:ext uri="{BB962C8B-B14F-4D97-AF65-F5344CB8AC3E}">
        <p14:creationId xmlns:p14="http://schemas.microsoft.com/office/powerpoint/2010/main" val="12115289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sv-SE" smtClean="0"/>
              <a:t>12</a:t>
            </a:fld>
            <a:endParaRPr lang="sv-SE" dirty="0"/>
          </a:p>
        </p:txBody>
      </p:sp>
      <p:sp>
        <p:nvSpPr>
          <p:cNvPr id="50" name="Title 1"/>
          <p:cNvSpPr>
            <a:spLocks noGrp="1"/>
          </p:cNvSpPr>
          <p:nvPr>
            <p:ph type="title"/>
          </p:nvPr>
        </p:nvSpPr>
        <p:spPr>
          <a:xfrm>
            <a:off x="263352" y="249723"/>
            <a:ext cx="9518848" cy="1143000"/>
          </a:xfrm>
        </p:spPr>
        <p:txBody>
          <a:bodyPr/>
          <a:lstStyle/>
          <a:p>
            <a:r>
              <a:rPr lang="sv-SE" dirty="0"/>
              <a:t>TS2 PSS </a:t>
            </a:r>
            <a:r>
              <a:rPr lang="sv-SE" dirty="0" smtClean="0"/>
              <a:t>interfaces </a:t>
            </a:r>
            <a:r>
              <a:rPr lang="sv-SE" dirty="0" err="1"/>
              <a:t>with</a:t>
            </a:r>
            <a:r>
              <a:rPr lang="sv-SE" dirty="0"/>
              <a:t> TS2 RFDS (</a:t>
            </a:r>
            <a:r>
              <a:rPr lang="sv-SE" dirty="0" err="1"/>
              <a:t>removeable</a:t>
            </a:r>
            <a:r>
              <a:rPr lang="sv-SE" dirty="0"/>
              <a:t> </a:t>
            </a:r>
            <a:r>
              <a:rPr lang="sv-SE" dirty="0" err="1"/>
              <a:t>waveguide</a:t>
            </a:r>
            <a:r>
              <a:rPr lang="sv-SE" dirty="0"/>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28" y="1479864"/>
            <a:ext cx="5587133" cy="5059049"/>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4219" y="1479864"/>
            <a:ext cx="6461767" cy="4109376"/>
          </a:xfrm>
          <a:prstGeom prst="rect">
            <a:avLst/>
          </a:prstGeom>
        </p:spPr>
      </p:pic>
    </p:spTree>
    <p:extLst>
      <p:ext uri="{BB962C8B-B14F-4D97-AF65-F5344CB8AC3E}">
        <p14:creationId xmlns:p14="http://schemas.microsoft.com/office/powerpoint/2010/main" val="36847547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sv-SE" smtClean="0"/>
              <a:t>13</a:t>
            </a:fld>
            <a:endParaRPr lang="sv-SE" dirty="0"/>
          </a:p>
        </p:txBody>
      </p:sp>
      <p:sp>
        <p:nvSpPr>
          <p:cNvPr id="50" name="Title 1"/>
          <p:cNvSpPr>
            <a:spLocks noGrp="1"/>
          </p:cNvSpPr>
          <p:nvPr>
            <p:ph type="title"/>
          </p:nvPr>
        </p:nvSpPr>
        <p:spPr>
          <a:xfrm>
            <a:off x="263352" y="249723"/>
            <a:ext cx="9518848" cy="1143000"/>
          </a:xfrm>
        </p:spPr>
        <p:txBody>
          <a:bodyPr/>
          <a:lstStyle/>
          <a:p>
            <a:r>
              <a:rPr lang="sv-SE" dirty="0"/>
              <a:t>TS2 PSS </a:t>
            </a:r>
            <a:r>
              <a:rPr lang="sv-SE" dirty="0" smtClean="0"/>
              <a:t>interfaces </a:t>
            </a:r>
            <a:r>
              <a:rPr lang="sv-SE" dirty="0" err="1"/>
              <a:t>with</a:t>
            </a:r>
            <a:r>
              <a:rPr lang="sv-SE" dirty="0"/>
              <a:t> TS2 RFDS (</a:t>
            </a:r>
            <a:r>
              <a:rPr lang="sv-SE" dirty="0" err="1"/>
              <a:t>removeable</a:t>
            </a:r>
            <a:r>
              <a:rPr lang="sv-SE" dirty="0"/>
              <a:t> </a:t>
            </a:r>
            <a:r>
              <a:rPr lang="sv-SE" dirty="0" err="1"/>
              <a:t>waveguide</a:t>
            </a:r>
            <a:r>
              <a:rPr lang="sv-SE" dirty="0"/>
              <a:t>)</a:t>
            </a:r>
          </a:p>
        </p:txBody>
      </p:sp>
      <p:pic>
        <p:nvPicPr>
          <p:cNvPr id="5122"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280" y="1459833"/>
            <a:ext cx="8366720" cy="526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08875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sv-SE" smtClean="0"/>
              <a:t>14</a:t>
            </a:fld>
            <a:endParaRPr lang="sv-SE" dirty="0"/>
          </a:p>
        </p:txBody>
      </p:sp>
      <p:sp>
        <p:nvSpPr>
          <p:cNvPr id="50" name="Title 1"/>
          <p:cNvSpPr>
            <a:spLocks noGrp="1"/>
          </p:cNvSpPr>
          <p:nvPr>
            <p:ph type="title"/>
          </p:nvPr>
        </p:nvSpPr>
        <p:spPr>
          <a:xfrm>
            <a:off x="263352" y="249723"/>
            <a:ext cx="9518848" cy="1143000"/>
          </a:xfrm>
        </p:spPr>
        <p:txBody>
          <a:bodyPr>
            <a:normAutofit fontScale="90000"/>
          </a:bodyPr>
          <a:lstStyle/>
          <a:p>
            <a:r>
              <a:rPr lang="sv-SE" dirty="0" smtClean="0"/>
              <a:t>TS2 PSS interfaces </a:t>
            </a:r>
            <a:r>
              <a:rPr lang="sv-SE" dirty="0" err="1" smtClean="0"/>
              <a:t>with</a:t>
            </a:r>
            <a:r>
              <a:rPr lang="sv-SE" dirty="0" smtClean="0"/>
              <a:t> TS2 RF LPS</a:t>
            </a:r>
            <a:br>
              <a:rPr lang="sv-SE" dirty="0" smtClean="0"/>
            </a:br>
            <a:r>
              <a:rPr lang="sv-SE" dirty="0" smtClean="0"/>
              <a:t>(status </a:t>
            </a:r>
            <a:r>
              <a:rPr lang="sv-SE" dirty="0" err="1" smtClean="0"/>
              <a:t>of</a:t>
            </a:r>
            <a:r>
              <a:rPr lang="sv-SE" dirty="0" smtClean="0"/>
              <a:t> </a:t>
            </a:r>
            <a:r>
              <a:rPr lang="sv-SE" dirty="0" err="1" smtClean="0"/>
              <a:t>shutter</a:t>
            </a:r>
            <a:r>
              <a:rPr lang="sv-SE" dirty="0" smtClean="0"/>
              <a:t> </a:t>
            </a:r>
            <a:r>
              <a:rPr lang="sv-SE" dirty="0" err="1" smtClean="0"/>
              <a:t>switches</a:t>
            </a:r>
            <a:r>
              <a:rPr lang="sv-SE" dirty="0" smtClean="0"/>
              <a:t>, and status </a:t>
            </a:r>
            <a:r>
              <a:rPr lang="sv-SE" dirty="0" err="1" smtClean="0"/>
              <a:t>of</a:t>
            </a:r>
            <a:r>
              <a:rPr lang="sv-SE" dirty="0" smtClean="0"/>
              <a:t> PSS </a:t>
            </a:r>
            <a:r>
              <a:rPr lang="sv-SE" dirty="0" err="1" smtClean="0"/>
              <a:t>permit</a:t>
            </a:r>
            <a:r>
              <a:rPr lang="sv-SE" dirty="0" smtClean="0"/>
              <a:t> to modulator)</a:t>
            </a:r>
            <a:endParaRPr lang="sv-SE" dirty="0"/>
          </a:p>
        </p:txBody>
      </p:sp>
      <p:pic>
        <p:nvPicPr>
          <p:cNvPr id="3074" name="Picture 1" descr="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2375" y="1440450"/>
            <a:ext cx="8137625" cy="3800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1248041059"/>
              </p:ext>
            </p:extLst>
          </p:nvPr>
        </p:nvGraphicFramePr>
        <p:xfrm>
          <a:off x="6384032" y="5659948"/>
          <a:ext cx="5581015" cy="711200"/>
        </p:xfrm>
        <a:graphic>
          <a:graphicData uri="http://schemas.openxmlformats.org/drawingml/2006/table">
            <a:tbl>
              <a:tblPr firstRow="1" firstCol="1" bandRow="1"/>
              <a:tblGrid>
                <a:gridCol w="1890395">
                  <a:extLst>
                    <a:ext uri="{9D8B030D-6E8A-4147-A177-3AD203B41FA5}">
                      <a16:colId xmlns:a16="http://schemas.microsoft.com/office/drawing/2014/main" val="4267003544"/>
                    </a:ext>
                  </a:extLst>
                </a:gridCol>
                <a:gridCol w="1979930">
                  <a:extLst>
                    <a:ext uri="{9D8B030D-6E8A-4147-A177-3AD203B41FA5}">
                      <a16:colId xmlns:a16="http://schemas.microsoft.com/office/drawing/2014/main" val="1705190361"/>
                    </a:ext>
                  </a:extLst>
                </a:gridCol>
                <a:gridCol w="1710690">
                  <a:extLst>
                    <a:ext uri="{9D8B030D-6E8A-4147-A177-3AD203B41FA5}">
                      <a16:colId xmlns:a16="http://schemas.microsoft.com/office/drawing/2014/main" val="3365391703"/>
                    </a:ext>
                  </a:extLst>
                </a:gridCol>
              </a:tblGrid>
              <a:tr h="0">
                <a:tc>
                  <a:txBody>
                    <a:bodyPr/>
                    <a:lstStyle/>
                    <a:p>
                      <a:pPr>
                        <a:lnSpc>
                          <a:spcPts val="14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TS2 PSS permission status to modulator </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NO contact status (PSS relay)</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TS2 PSS signal to RF LPS</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5352424"/>
                  </a:ext>
                </a:extLst>
              </a:tr>
              <a:tr h="0">
                <a:tc>
                  <a:txBody>
                    <a:bodyPr/>
                    <a:lstStyle/>
                    <a:p>
                      <a:pPr>
                        <a:lnSpc>
                          <a:spcPts val="14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Enabled</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Closed</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24 VDC</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4772890"/>
                  </a:ext>
                </a:extLst>
              </a:tr>
              <a:tr h="0">
                <a:tc>
                  <a:txBody>
                    <a:bodyPr/>
                    <a:lstStyle/>
                    <a:p>
                      <a:pPr>
                        <a:lnSpc>
                          <a:spcPts val="14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Disabled</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Open</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0976084"/>
                  </a:ext>
                </a:extLst>
              </a:tr>
            </a:tbl>
          </a:graphicData>
        </a:graphic>
      </p:graphicFrame>
      <p:sp>
        <p:nvSpPr>
          <p:cNvPr id="7" name="Rectangle 1"/>
          <p:cNvSpPr>
            <a:spLocks noChangeArrowheads="1"/>
          </p:cNvSpPr>
          <p:nvPr/>
        </p:nvSpPr>
        <p:spPr bwMode="auto">
          <a:xfrm>
            <a:off x="6384032" y="5382949"/>
            <a:ext cx="558101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sv-SE"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The table below shows the status of TS2 PSS permit to the RF LPS:</a:t>
            </a:r>
            <a:endParaRPr kumimoji="0" lang="en-GB" altLang="sv-SE" sz="1800" b="1" i="0" u="none" strike="noStrike" cap="none" normalizeH="0" baseline="0" dirty="0" smtClean="0">
              <a:ln>
                <a:noFill/>
              </a:ln>
              <a:solidFill>
                <a:schemeClr val="tx1"/>
              </a:solidFill>
              <a:effectLst/>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436752996"/>
              </p:ext>
            </p:extLst>
          </p:nvPr>
        </p:nvGraphicFramePr>
        <p:xfrm>
          <a:off x="263352" y="5659948"/>
          <a:ext cx="5581015" cy="711200"/>
        </p:xfrm>
        <a:graphic>
          <a:graphicData uri="http://schemas.openxmlformats.org/drawingml/2006/table">
            <a:tbl>
              <a:tblPr firstRow="1" firstCol="1" bandRow="1"/>
              <a:tblGrid>
                <a:gridCol w="1890395">
                  <a:extLst>
                    <a:ext uri="{9D8B030D-6E8A-4147-A177-3AD203B41FA5}">
                      <a16:colId xmlns:a16="http://schemas.microsoft.com/office/drawing/2014/main" val="687305200"/>
                    </a:ext>
                  </a:extLst>
                </a:gridCol>
                <a:gridCol w="1979930">
                  <a:extLst>
                    <a:ext uri="{9D8B030D-6E8A-4147-A177-3AD203B41FA5}">
                      <a16:colId xmlns:a16="http://schemas.microsoft.com/office/drawing/2014/main" val="1828364868"/>
                    </a:ext>
                  </a:extLst>
                </a:gridCol>
                <a:gridCol w="1710690">
                  <a:extLst>
                    <a:ext uri="{9D8B030D-6E8A-4147-A177-3AD203B41FA5}">
                      <a16:colId xmlns:a16="http://schemas.microsoft.com/office/drawing/2014/main" val="136548401"/>
                    </a:ext>
                  </a:extLst>
                </a:gridCol>
              </a:tblGrid>
              <a:tr h="0">
                <a:tc>
                  <a:txBody>
                    <a:bodyPr/>
                    <a:lstStyle/>
                    <a:p>
                      <a:pPr>
                        <a:lnSpc>
                          <a:spcPts val="1400"/>
                        </a:lnSpc>
                        <a:spcAft>
                          <a:spcPts val="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RF LPS status of shutter switch </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NO contact status (LPS relay)</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RF LPS signal to TS2 PSS</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7248764"/>
                  </a:ext>
                </a:extLst>
              </a:tr>
              <a:tr h="0">
                <a:tc>
                  <a:txBody>
                    <a:bodyPr/>
                    <a:lstStyle/>
                    <a:p>
                      <a:pPr>
                        <a:lnSpc>
                          <a:spcPts val="14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Open</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Open</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73013"/>
                  </a:ext>
                </a:extLst>
              </a:tr>
              <a:tr h="0">
                <a:tc>
                  <a:txBody>
                    <a:bodyPr/>
                    <a:lstStyle/>
                    <a:p>
                      <a:pPr>
                        <a:lnSpc>
                          <a:spcPts val="14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Closed</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Closed</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24 VDC</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2993407"/>
                  </a:ext>
                </a:extLst>
              </a:tr>
            </a:tbl>
          </a:graphicData>
        </a:graphic>
      </p:graphicFrame>
      <p:sp>
        <p:nvSpPr>
          <p:cNvPr id="9" name="Rectangle 2"/>
          <p:cNvSpPr>
            <a:spLocks noChangeArrowheads="1"/>
          </p:cNvSpPr>
          <p:nvPr/>
        </p:nvSpPr>
        <p:spPr bwMode="auto">
          <a:xfrm>
            <a:off x="263352" y="5382949"/>
            <a:ext cx="558101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sv-SE"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The table below shows the status of the shutter switch from the RF LPS:</a:t>
            </a:r>
            <a:endParaRPr kumimoji="0" lang="en-GB" altLang="sv-SE" sz="1800" b="1"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800847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sv-SE" smtClean="0"/>
              <a:t>15</a:t>
            </a:fld>
            <a:endParaRPr lang="sv-SE" dirty="0"/>
          </a:p>
        </p:txBody>
      </p:sp>
      <p:sp>
        <p:nvSpPr>
          <p:cNvPr id="6" name="Title 1"/>
          <p:cNvSpPr>
            <a:spLocks noGrp="1"/>
          </p:cNvSpPr>
          <p:nvPr>
            <p:ph type="title"/>
          </p:nvPr>
        </p:nvSpPr>
        <p:spPr>
          <a:xfrm>
            <a:off x="609600" y="274638"/>
            <a:ext cx="9518848" cy="1143000"/>
          </a:xfrm>
        </p:spPr>
        <p:txBody>
          <a:bodyPr/>
          <a:lstStyle/>
          <a:p>
            <a:r>
              <a:rPr lang="en-US" dirty="0" smtClean="0"/>
              <a:t>TS2 PSS interfaces with radiation monitors</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9456" y="1488130"/>
            <a:ext cx="9624392" cy="522064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7942" y="3047969"/>
            <a:ext cx="413908" cy="899560"/>
          </a:xfrm>
          <a:prstGeom prst="rect">
            <a:avLst/>
          </a:prstGeom>
        </p:spPr>
      </p:pic>
      <p:sp>
        <p:nvSpPr>
          <p:cNvPr id="7" name="Oval 6"/>
          <p:cNvSpPr/>
          <p:nvPr/>
        </p:nvSpPr>
        <p:spPr>
          <a:xfrm>
            <a:off x="5519936" y="3767509"/>
            <a:ext cx="36000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381560" y="2528231"/>
            <a:ext cx="36000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9192344" y="2060848"/>
            <a:ext cx="360000" cy="360040"/>
          </a:xfrm>
          <a:prstGeom prst="ellipse">
            <a:avLst/>
          </a:prstGeom>
          <a:solidFill>
            <a:schemeClr val="bg1">
              <a:lumMod val="50000"/>
              <a:alpha val="70000"/>
            </a:schemeClr>
          </a:solidFill>
          <a:ln>
            <a:solidFill>
              <a:schemeClr val="bg1">
                <a:lumMod val="5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937671" y="3767509"/>
            <a:ext cx="623889" cy="369332"/>
          </a:xfrm>
          <a:prstGeom prst="rect">
            <a:avLst/>
          </a:prstGeom>
          <a:noFill/>
        </p:spPr>
        <p:txBody>
          <a:bodyPr wrap="none" rtlCol="0">
            <a:spAutoFit/>
          </a:bodyPr>
          <a:lstStyle/>
          <a:p>
            <a:r>
              <a:rPr lang="en-US" dirty="0" smtClean="0">
                <a:solidFill>
                  <a:schemeClr val="accent1"/>
                </a:solidFill>
              </a:rPr>
              <a:t>RM1</a:t>
            </a:r>
            <a:endParaRPr lang="en-US" dirty="0">
              <a:solidFill>
                <a:schemeClr val="accent1"/>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0321" y="1663383"/>
            <a:ext cx="413908" cy="899560"/>
          </a:xfrm>
          <a:prstGeom prst="rect">
            <a:avLst/>
          </a:prstGeom>
        </p:spPr>
      </p:pic>
      <p:sp>
        <p:nvSpPr>
          <p:cNvPr id="12" name="TextBox 11"/>
          <p:cNvSpPr txBox="1"/>
          <p:nvPr/>
        </p:nvSpPr>
        <p:spPr>
          <a:xfrm>
            <a:off x="4765807" y="2523585"/>
            <a:ext cx="623889" cy="369332"/>
          </a:xfrm>
          <a:prstGeom prst="rect">
            <a:avLst/>
          </a:prstGeom>
          <a:noFill/>
        </p:spPr>
        <p:txBody>
          <a:bodyPr wrap="none" rtlCol="0">
            <a:spAutoFit/>
          </a:bodyPr>
          <a:lstStyle/>
          <a:p>
            <a:r>
              <a:rPr lang="en-US" dirty="0" smtClean="0">
                <a:solidFill>
                  <a:schemeClr val="accent1"/>
                </a:solidFill>
              </a:rPr>
              <a:t>RM2</a:t>
            </a:r>
            <a:endParaRPr lang="en-US" dirty="0">
              <a:solidFill>
                <a:schemeClr val="accent1"/>
              </a:solidFill>
            </a:endParaRPr>
          </a:p>
        </p:txBody>
      </p:sp>
      <p:sp>
        <p:nvSpPr>
          <p:cNvPr id="13" name="TextBox 12"/>
          <p:cNvSpPr txBox="1"/>
          <p:nvPr/>
        </p:nvSpPr>
        <p:spPr>
          <a:xfrm>
            <a:off x="8568455" y="2051556"/>
            <a:ext cx="623889" cy="369332"/>
          </a:xfrm>
          <a:prstGeom prst="rect">
            <a:avLst/>
          </a:prstGeom>
          <a:noFill/>
        </p:spPr>
        <p:txBody>
          <a:bodyPr wrap="none" rtlCol="0">
            <a:spAutoFit/>
          </a:bodyPr>
          <a:lstStyle/>
          <a:p>
            <a:r>
              <a:rPr lang="en-US" dirty="0" smtClean="0">
                <a:solidFill>
                  <a:schemeClr val="bg1">
                    <a:lumMod val="50000"/>
                  </a:schemeClr>
                </a:solidFill>
              </a:rPr>
              <a:t>RM2</a:t>
            </a:r>
            <a:endParaRPr lang="en-US" dirty="0">
              <a:solidFill>
                <a:schemeClr val="bg1">
                  <a:lumMod val="50000"/>
                </a:schemeClr>
              </a:solidFill>
            </a:endParaRPr>
          </a:p>
        </p:txBody>
      </p:sp>
    </p:spTree>
    <p:extLst>
      <p:ext uri="{BB962C8B-B14F-4D97-AF65-F5344CB8AC3E}">
        <p14:creationId xmlns:p14="http://schemas.microsoft.com/office/powerpoint/2010/main" val="1245241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sv-SE" smtClean="0"/>
              <a:t>16</a:t>
            </a:fld>
            <a:endParaRPr lang="sv-SE" dirty="0"/>
          </a:p>
        </p:txBody>
      </p:sp>
      <p:sp>
        <p:nvSpPr>
          <p:cNvPr id="6" name="Title 1"/>
          <p:cNvSpPr>
            <a:spLocks noGrp="1"/>
          </p:cNvSpPr>
          <p:nvPr>
            <p:ph type="title"/>
          </p:nvPr>
        </p:nvSpPr>
        <p:spPr>
          <a:xfrm>
            <a:off x="609600" y="274638"/>
            <a:ext cx="9518848" cy="1143000"/>
          </a:xfrm>
        </p:spPr>
        <p:txBody>
          <a:bodyPr/>
          <a:lstStyle/>
          <a:p>
            <a:r>
              <a:rPr lang="en-US" dirty="0" smtClean="0"/>
              <a:t>CROME (</a:t>
            </a:r>
            <a:r>
              <a:rPr lang="en-US" dirty="0"/>
              <a:t>CERN </a:t>
            </a:r>
            <a:r>
              <a:rPr lang="en-US" dirty="0" smtClean="0"/>
              <a:t>Radiation </a:t>
            </a:r>
            <a:r>
              <a:rPr lang="en-US" dirty="0"/>
              <a:t>Monitoring </a:t>
            </a:r>
            <a:r>
              <a:rPr lang="en-US" dirty="0" smtClean="0"/>
              <a:t>Electronics)</a:t>
            </a:r>
            <a:endParaRPr lang="en-US"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0625" t="8000" r="19288" b="1701"/>
          <a:stretch/>
        </p:blipFill>
        <p:spPr>
          <a:xfrm>
            <a:off x="7536160" y="1646436"/>
            <a:ext cx="4176464" cy="403568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360" y="1862829"/>
            <a:ext cx="6912768" cy="3602898"/>
          </a:xfrm>
          <a:prstGeom prst="rect">
            <a:avLst/>
          </a:prstGeom>
          <a:ln>
            <a:solidFill>
              <a:schemeClr val="bg1">
                <a:lumMod val="65000"/>
              </a:schemeClr>
            </a:solidFill>
          </a:ln>
        </p:spPr>
      </p:pic>
    </p:spTree>
    <p:extLst>
      <p:ext uri="{BB962C8B-B14F-4D97-AF65-F5344CB8AC3E}">
        <p14:creationId xmlns:p14="http://schemas.microsoft.com/office/powerpoint/2010/main" val="40195977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sv-SE" smtClean="0"/>
              <a:t>17</a:t>
            </a:fld>
            <a:endParaRPr lang="sv-SE" dirty="0"/>
          </a:p>
        </p:txBody>
      </p:sp>
      <p:sp>
        <p:nvSpPr>
          <p:cNvPr id="6" name="Title 1"/>
          <p:cNvSpPr>
            <a:spLocks noGrp="1"/>
          </p:cNvSpPr>
          <p:nvPr>
            <p:ph type="title"/>
          </p:nvPr>
        </p:nvSpPr>
        <p:spPr>
          <a:xfrm>
            <a:off x="609600" y="274638"/>
            <a:ext cx="9518848" cy="1143000"/>
          </a:xfrm>
        </p:spPr>
        <p:txBody>
          <a:bodyPr/>
          <a:lstStyle/>
          <a:p>
            <a:r>
              <a:rPr lang="en-US" dirty="0" smtClean="0"/>
              <a:t>TS2 PSS Interfaces with radiation </a:t>
            </a:r>
            <a:r>
              <a:rPr lang="en-US" dirty="0"/>
              <a:t>m</a:t>
            </a:r>
            <a:r>
              <a:rPr lang="en-US" dirty="0" smtClean="0"/>
              <a:t>onitors</a:t>
            </a:r>
            <a:endParaRPr lang="en-US" dirty="0"/>
          </a:p>
        </p:txBody>
      </p:sp>
      <p:sp>
        <p:nvSpPr>
          <p:cNvPr id="7" name="Content Placeholder 2"/>
          <p:cNvSpPr>
            <a:spLocks noGrp="1"/>
          </p:cNvSpPr>
          <p:nvPr>
            <p:ph idx="1"/>
          </p:nvPr>
        </p:nvSpPr>
        <p:spPr>
          <a:xfrm>
            <a:off x="609600" y="1600201"/>
            <a:ext cx="10972800" cy="4756150"/>
          </a:xfrm>
        </p:spPr>
        <p:txBody>
          <a:bodyPr>
            <a:normAutofit lnSpcReduction="10000"/>
          </a:bodyPr>
          <a:lstStyle/>
          <a:p>
            <a:pPr>
              <a:buFontTx/>
              <a:buChar char="-"/>
            </a:pPr>
            <a:r>
              <a:rPr lang="en-US" dirty="0" smtClean="0"/>
              <a:t>Interlock relays are installed in CMPU.</a:t>
            </a:r>
          </a:p>
          <a:p>
            <a:pPr lvl="1">
              <a:buFontTx/>
              <a:buChar char="-"/>
            </a:pPr>
            <a:r>
              <a:rPr lang="en-US" dirty="0" smtClean="0"/>
              <a:t>High radiation alarm (this relay is triggered based on </a:t>
            </a:r>
            <a:r>
              <a:rPr lang="en-US" dirty="0"/>
              <a:t>the </a:t>
            </a:r>
            <a:r>
              <a:rPr lang="en-US" dirty="0" smtClean="0"/>
              <a:t>calculated dose </a:t>
            </a:r>
            <a:r>
              <a:rPr lang="en-US" dirty="0"/>
              <a:t>rate and a defined/preset </a:t>
            </a:r>
            <a:r>
              <a:rPr lang="en-US" dirty="0" smtClean="0"/>
              <a:t>threshold)</a:t>
            </a:r>
          </a:p>
          <a:p>
            <a:pPr lvl="1">
              <a:buFontTx/>
              <a:buChar char="-"/>
            </a:pPr>
            <a:r>
              <a:rPr lang="en-US" dirty="0" smtClean="0"/>
              <a:t>Radiation monitor fault (power loss, detector failure, alarm unit failure, etc.)</a:t>
            </a:r>
            <a:endParaRPr lang="en-US" dirty="0"/>
          </a:p>
          <a:p>
            <a:pPr marL="0" indent="0">
              <a:buNone/>
            </a:pPr>
            <a:endParaRPr lang="en-US" dirty="0" smtClean="0"/>
          </a:p>
          <a:p>
            <a:pPr>
              <a:buFontTx/>
              <a:buChar char="-"/>
            </a:pPr>
            <a:endParaRPr lang="en-US" dirty="0" smtClean="0"/>
          </a:p>
          <a:p>
            <a:pPr>
              <a:buFontTx/>
              <a:buChar char="-"/>
            </a:pPr>
            <a:endParaRPr lang="en-US" dirty="0"/>
          </a:p>
          <a:p>
            <a:pPr>
              <a:buFontTx/>
              <a:buChar char="-"/>
            </a:pPr>
            <a:endParaRPr lang="en-US" dirty="0" smtClean="0"/>
          </a:p>
          <a:p>
            <a:pPr>
              <a:buFontTx/>
              <a:buChar char="-"/>
            </a:pPr>
            <a:endParaRPr lang="en-US" dirty="0" smtClean="0"/>
          </a:p>
          <a:p>
            <a:pPr>
              <a:buFontTx/>
              <a:buChar char="-"/>
            </a:pPr>
            <a:r>
              <a:rPr lang="en-US" dirty="0" smtClean="0"/>
              <a:t>Type of cable termination: LEMO FGN-2M-312-XLC</a:t>
            </a:r>
          </a:p>
          <a:p>
            <a:pPr>
              <a:buFontTx/>
              <a:buChar char="-"/>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701625413"/>
              </p:ext>
            </p:extLst>
          </p:nvPr>
        </p:nvGraphicFramePr>
        <p:xfrm>
          <a:off x="2423592" y="3429000"/>
          <a:ext cx="8081455" cy="1854200"/>
        </p:xfrm>
        <a:graphic>
          <a:graphicData uri="http://schemas.openxmlformats.org/drawingml/2006/table">
            <a:tbl>
              <a:tblPr firstRow="1" bandRow="1">
                <a:tableStyleId>{5C22544A-7EE6-4342-B048-85BDC9FD1C3A}</a:tableStyleId>
              </a:tblPr>
              <a:tblGrid>
                <a:gridCol w="2722199">
                  <a:extLst>
                    <a:ext uri="{9D8B030D-6E8A-4147-A177-3AD203B41FA5}">
                      <a16:colId xmlns:a16="http://schemas.microsoft.com/office/drawing/2014/main" val="2071605602"/>
                    </a:ext>
                  </a:extLst>
                </a:gridCol>
                <a:gridCol w="2929726">
                  <a:extLst>
                    <a:ext uri="{9D8B030D-6E8A-4147-A177-3AD203B41FA5}">
                      <a16:colId xmlns:a16="http://schemas.microsoft.com/office/drawing/2014/main" val="3323684507"/>
                    </a:ext>
                  </a:extLst>
                </a:gridCol>
                <a:gridCol w="2429530">
                  <a:extLst>
                    <a:ext uri="{9D8B030D-6E8A-4147-A177-3AD203B41FA5}">
                      <a16:colId xmlns:a16="http://schemas.microsoft.com/office/drawing/2014/main" val="3659455491"/>
                    </a:ext>
                  </a:extLst>
                </a:gridCol>
              </a:tblGrid>
              <a:tr h="370840">
                <a:tc>
                  <a:txBody>
                    <a:bodyPr/>
                    <a:lstStyle/>
                    <a:p>
                      <a:pPr>
                        <a:lnSpc>
                          <a:spcPts val="1400"/>
                        </a:lnSpc>
                        <a:spcAft>
                          <a:spcPts val="0"/>
                        </a:spcAft>
                      </a:pPr>
                      <a:r>
                        <a:rPr lang="en-GB" sz="12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NO contact status (high radiation alarm)</a:t>
                      </a:r>
                      <a:endParaRPr lang="en-US"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ts val="1400"/>
                        </a:lnSpc>
                        <a:spcAft>
                          <a:spcPts val="0"/>
                        </a:spcAft>
                      </a:pPr>
                      <a:r>
                        <a:rPr lang="en-GB" sz="1200" b="1"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rPr>
                        <a:t>NO </a:t>
                      </a:r>
                      <a:r>
                        <a:rPr lang="en-GB" sz="12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contact status (radiation monitor fault)</a:t>
                      </a:r>
                      <a:endParaRPr lang="en-US"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ts val="1400"/>
                        </a:lnSpc>
                        <a:spcAft>
                          <a:spcPts val="0"/>
                        </a:spcAft>
                      </a:pPr>
                      <a:r>
                        <a:rPr lang="en-GB" sz="12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TS2 PSS permit to RF </a:t>
                      </a:r>
                      <a:r>
                        <a:rPr lang="en-GB" sz="1200" b="1"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rPr>
                        <a:t>system</a:t>
                      </a:r>
                      <a:endParaRPr lang="en-US"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50504889"/>
                  </a:ext>
                </a:extLst>
              </a:tr>
              <a:tr h="370840">
                <a:tc>
                  <a:txBody>
                    <a:bodyPr/>
                    <a:lstStyle/>
                    <a:p>
                      <a:pPr>
                        <a:lnSpc>
                          <a:spcPts val="1400"/>
                        </a:lnSpc>
                        <a:spcAft>
                          <a:spcPts val="0"/>
                        </a:spcAft>
                      </a:pPr>
                      <a:r>
                        <a:rPr lang="en-GB" sz="1200" dirty="0">
                          <a:effectLst/>
                          <a:latin typeface="Calibri" panose="020F0502020204030204" pitchFamily="34" charset="0"/>
                          <a:ea typeface="Calibri" panose="020F0502020204030204" pitchFamily="34" charset="0"/>
                          <a:cs typeface="Arial" panose="020B0604020202020204" pitchFamily="34" charset="0"/>
                        </a:rPr>
                        <a:t>Closed</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ts val="1400"/>
                        </a:lnSpc>
                        <a:spcAft>
                          <a:spcPts val="0"/>
                        </a:spcAft>
                      </a:pPr>
                      <a:r>
                        <a:rPr lang="en-GB" sz="1200" dirty="0">
                          <a:effectLst/>
                          <a:latin typeface="Calibri" panose="020F0502020204030204" pitchFamily="34" charset="0"/>
                          <a:ea typeface="Calibri" panose="020F0502020204030204" pitchFamily="34" charset="0"/>
                          <a:cs typeface="Arial" panose="020B0604020202020204" pitchFamily="34" charset="0"/>
                        </a:rPr>
                        <a:t>Closed</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ts val="1400"/>
                        </a:lnSpc>
                        <a:spcAft>
                          <a:spcPts val="0"/>
                        </a:spcAft>
                      </a:pPr>
                      <a:r>
                        <a:rPr lang="en-GB" sz="1200" dirty="0">
                          <a:effectLst/>
                          <a:latin typeface="Calibri" panose="020F0502020204030204" pitchFamily="34" charset="0"/>
                          <a:ea typeface="Calibri" panose="020F0502020204030204" pitchFamily="34" charset="0"/>
                          <a:cs typeface="Arial" panose="020B0604020202020204" pitchFamily="34" charset="0"/>
                        </a:rPr>
                        <a:t>Enabled</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23729482"/>
                  </a:ext>
                </a:extLst>
              </a:tr>
              <a:tr h="370840">
                <a:tc>
                  <a:txBody>
                    <a:bodyPr/>
                    <a:lstStyle/>
                    <a:p>
                      <a:pPr>
                        <a:lnSpc>
                          <a:spcPts val="1400"/>
                        </a:lnSpc>
                        <a:spcAft>
                          <a:spcPts val="0"/>
                        </a:spcAft>
                      </a:pPr>
                      <a:r>
                        <a:rPr lang="en-GB" sz="1200" dirty="0">
                          <a:effectLst/>
                          <a:latin typeface="Calibri" panose="020F0502020204030204" pitchFamily="34" charset="0"/>
                          <a:ea typeface="Calibri" panose="020F0502020204030204" pitchFamily="34" charset="0"/>
                          <a:cs typeface="Arial" panose="020B0604020202020204" pitchFamily="34" charset="0"/>
                        </a:rPr>
                        <a:t>Open</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ts val="1400"/>
                        </a:lnSpc>
                        <a:spcAft>
                          <a:spcPts val="0"/>
                        </a:spcAft>
                      </a:pPr>
                      <a:r>
                        <a:rPr lang="en-GB" sz="1200" dirty="0">
                          <a:effectLst/>
                          <a:latin typeface="Calibri" panose="020F0502020204030204" pitchFamily="34" charset="0"/>
                          <a:ea typeface="Calibri" panose="020F0502020204030204" pitchFamily="34" charset="0"/>
                          <a:cs typeface="Arial" panose="020B0604020202020204" pitchFamily="34" charset="0"/>
                        </a:rPr>
                        <a:t>Closed</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ts val="1400"/>
                        </a:lnSpc>
                        <a:spcAft>
                          <a:spcPts val="0"/>
                        </a:spcAft>
                      </a:pPr>
                      <a:r>
                        <a:rPr lang="en-GB" sz="1200" dirty="0">
                          <a:effectLst/>
                          <a:latin typeface="Calibri" panose="020F0502020204030204" pitchFamily="34" charset="0"/>
                          <a:ea typeface="Calibri" panose="020F0502020204030204" pitchFamily="34" charset="0"/>
                          <a:cs typeface="Arial" panose="020B0604020202020204" pitchFamily="34" charset="0"/>
                        </a:rPr>
                        <a:t>Disabled</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36715892"/>
                  </a:ext>
                </a:extLst>
              </a:tr>
              <a:tr h="370840">
                <a:tc>
                  <a:txBody>
                    <a:bodyPr/>
                    <a:lstStyle/>
                    <a:p>
                      <a:pPr>
                        <a:lnSpc>
                          <a:spcPts val="1400"/>
                        </a:lnSpc>
                        <a:spcAft>
                          <a:spcPts val="0"/>
                        </a:spcAft>
                      </a:pPr>
                      <a:r>
                        <a:rPr lang="en-GB" sz="1200" dirty="0">
                          <a:effectLst/>
                          <a:latin typeface="Calibri" panose="020F0502020204030204" pitchFamily="34" charset="0"/>
                          <a:ea typeface="Calibri" panose="020F0502020204030204" pitchFamily="34" charset="0"/>
                          <a:cs typeface="Arial" panose="020B0604020202020204" pitchFamily="34" charset="0"/>
                        </a:rPr>
                        <a:t>Closed</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ts val="1400"/>
                        </a:lnSpc>
                        <a:spcAft>
                          <a:spcPts val="0"/>
                        </a:spcAft>
                      </a:pPr>
                      <a:r>
                        <a:rPr lang="en-GB" sz="1200">
                          <a:effectLst/>
                          <a:latin typeface="Calibri" panose="020F0502020204030204" pitchFamily="34" charset="0"/>
                          <a:ea typeface="Calibri" panose="020F0502020204030204" pitchFamily="34" charset="0"/>
                          <a:cs typeface="Arial" panose="020B0604020202020204" pitchFamily="34" charset="0"/>
                        </a:rPr>
                        <a:t>Open</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ts val="1400"/>
                        </a:lnSpc>
                        <a:spcAft>
                          <a:spcPts val="0"/>
                        </a:spcAft>
                      </a:pPr>
                      <a:r>
                        <a:rPr lang="en-GB" sz="1200" dirty="0">
                          <a:effectLst/>
                          <a:latin typeface="Calibri" panose="020F0502020204030204" pitchFamily="34" charset="0"/>
                          <a:ea typeface="Calibri" panose="020F0502020204030204" pitchFamily="34" charset="0"/>
                          <a:cs typeface="Arial" panose="020B0604020202020204" pitchFamily="34" charset="0"/>
                        </a:rPr>
                        <a:t>Disabled</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97570175"/>
                  </a:ext>
                </a:extLst>
              </a:tr>
              <a:tr h="370840">
                <a:tc>
                  <a:txBody>
                    <a:bodyPr/>
                    <a:lstStyle/>
                    <a:p>
                      <a:pPr>
                        <a:lnSpc>
                          <a:spcPts val="1400"/>
                        </a:lnSpc>
                        <a:spcAft>
                          <a:spcPts val="0"/>
                        </a:spcAft>
                      </a:pPr>
                      <a:r>
                        <a:rPr lang="en-GB" sz="1200" dirty="0">
                          <a:effectLst/>
                          <a:latin typeface="Calibri" panose="020F0502020204030204" pitchFamily="34" charset="0"/>
                          <a:ea typeface="Calibri" panose="020F0502020204030204" pitchFamily="34" charset="0"/>
                          <a:cs typeface="Arial" panose="020B0604020202020204" pitchFamily="34" charset="0"/>
                        </a:rPr>
                        <a:t>Open</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ts val="1400"/>
                        </a:lnSpc>
                        <a:spcAft>
                          <a:spcPts val="0"/>
                        </a:spcAft>
                      </a:pPr>
                      <a:r>
                        <a:rPr lang="en-GB" sz="1200" dirty="0">
                          <a:effectLst/>
                          <a:latin typeface="Calibri" panose="020F0502020204030204" pitchFamily="34" charset="0"/>
                          <a:ea typeface="Calibri" panose="020F0502020204030204" pitchFamily="34" charset="0"/>
                          <a:cs typeface="Arial" panose="020B0604020202020204" pitchFamily="34" charset="0"/>
                        </a:rPr>
                        <a:t>Open</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ts val="1400"/>
                        </a:lnSpc>
                        <a:spcAft>
                          <a:spcPts val="0"/>
                        </a:spcAft>
                      </a:pPr>
                      <a:r>
                        <a:rPr lang="en-GB" sz="1200" dirty="0">
                          <a:effectLst/>
                          <a:latin typeface="Calibri" panose="020F0502020204030204" pitchFamily="34" charset="0"/>
                          <a:ea typeface="Calibri" panose="020F0502020204030204" pitchFamily="34" charset="0"/>
                          <a:cs typeface="Arial" panose="020B0604020202020204" pitchFamily="34" charset="0"/>
                        </a:rPr>
                        <a:t>Disabled</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50425345"/>
                  </a:ext>
                </a:extLst>
              </a:tr>
            </a:tbl>
          </a:graphicData>
        </a:graphic>
      </p:graphicFrame>
    </p:spTree>
    <p:extLst>
      <p:ext uri="{BB962C8B-B14F-4D97-AF65-F5344CB8AC3E}">
        <p14:creationId xmlns:p14="http://schemas.microsoft.com/office/powerpoint/2010/main" val="20548939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TS2 PSS </a:t>
            </a:r>
            <a:r>
              <a:rPr lang="en-US" dirty="0" smtClean="0"/>
              <a:t>Interfaces </a:t>
            </a:r>
            <a:r>
              <a:rPr lang="en-US" dirty="0"/>
              <a:t>with radiation monitors</a:t>
            </a:r>
          </a:p>
        </p:txBody>
      </p:sp>
      <p:sp>
        <p:nvSpPr>
          <p:cNvPr id="4" name="Slide Number Placeholder 3"/>
          <p:cNvSpPr>
            <a:spLocks noGrp="1"/>
          </p:cNvSpPr>
          <p:nvPr>
            <p:ph type="sldNum" sz="quarter" idx="12"/>
          </p:nvPr>
        </p:nvSpPr>
        <p:spPr/>
        <p:txBody>
          <a:bodyPr/>
          <a:lstStyle/>
          <a:p>
            <a:fld id="{551115BC-487E-4422-894C-CB7CD3E79223}" type="slidenum">
              <a:rPr lang="sv-SE" smtClean="0"/>
              <a:t>18</a:t>
            </a:fld>
            <a:endParaRPr lang="sv-SE" dirty="0"/>
          </a:p>
        </p:txBody>
      </p:sp>
      <p:pic>
        <p:nvPicPr>
          <p:cNvPr id="4098"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504" y="1566630"/>
            <a:ext cx="9289032" cy="499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68624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TS2 </a:t>
            </a:r>
            <a:r>
              <a:rPr lang="en-US" dirty="0"/>
              <a:t>PSS integration into </a:t>
            </a:r>
            <a:r>
              <a:rPr lang="en-US" dirty="0" smtClean="0"/>
              <a:t>EPICS</a:t>
            </a:r>
            <a:endParaRPr lang="en-US" dirty="0"/>
          </a:p>
        </p:txBody>
      </p:sp>
      <p:sp>
        <p:nvSpPr>
          <p:cNvPr id="3" name="Content Placeholder 2"/>
          <p:cNvSpPr>
            <a:spLocks noGrp="1"/>
          </p:cNvSpPr>
          <p:nvPr>
            <p:ph idx="1"/>
          </p:nvPr>
        </p:nvSpPr>
        <p:spPr/>
        <p:txBody>
          <a:bodyPr/>
          <a:lstStyle/>
          <a:p>
            <a:r>
              <a:rPr lang="en-US" dirty="0" smtClean="0"/>
              <a:t>The activities to integrate TS2 PSS into EPICS are </a:t>
            </a:r>
            <a:r>
              <a:rPr lang="en-US" dirty="0" smtClean="0"/>
              <a:t>identified. </a:t>
            </a:r>
            <a:r>
              <a:rPr lang="en-US" dirty="0" smtClean="0"/>
              <a:t>[</a:t>
            </a:r>
            <a:r>
              <a:rPr lang="en-US" smtClean="0">
                <a:hlinkClick r:id="rId2" action="ppaction://hlinkfile"/>
              </a:rPr>
              <a:t>link</a:t>
            </a:r>
            <a:r>
              <a:rPr lang="en-US" smtClean="0"/>
              <a:t>]</a:t>
            </a:r>
            <a:endParaRPr lang="en-US" dirty="0" smtClean="0"/>
          </a:p>
          <a:p>
            <a:r>
              <a:rPr lang="en-US" dirty="0" err="1"/>
              <a:t>Krisztian</a:t>
            </a:r>
            <a:r>
              <a:rPr lang="en-US" dirty="0"/>
              <a:t> </a:t>
            </a:r>
            <a:r>
              <a:rPr lang="en-US" dirty="0" err="1"/>
              <a:t>Löki</a:t>
            </a:r>
            <a:r>
              <a:rPr lang="en-US" dirty="0"/>
              <a:t> </a:t>
            </a:r>
            <a:r>
              <a:rPr lang="en-US" dirty="0" smtClean="0"/>
              <a:t>has been assigned to implement the EPICS integration for TS2 PSS.</a:t>
            </a:r>
          </a:p>
          <a:p>
            <a:r>
              <a:rPr lang="en-US" dirty="0" smtClean="0"/>
              <a:t>Initial meeting with </a:t>
            </a:r>
            <a:r>
              <a:rPr lang="en-US" dirty="0" err="1" smtClean="0"/>
              <a:t>Krisztian</a:t>
            </a:r>
            <a:r>
              <a:rPr lang="en-US" dirty="0" smtClean="0"/>
              <a:t> was held to agree on the list of activities and responsibilities</a:t>
            </a:r>
            <a:r>
              <a:rPr lang="en-US" dirty="0" smtClean="0"/>
              <a:t>.</a:t>
            </a:r>
          </a:p>
          <a:p>
            <a:r>
              <a:rPr lang="en-US" dirty="0" smtClean="0"/>
              <a:t>Preliminary list of devices and PVs created. [</a:t>
            </a:r>
            <a:r>
              <a:rPr lang="en-US" dirty="0" smtClean="0">
                <a:hlinkClick r:id="rId3"/>
              </a:rPr>
              <a:t>link</a:t>
            </a:r>
            <a:r>
              <a:rPr lang="en-US" dirty="0" smtClean="0"/>
              <a:t>] </a:t>
            </a:r>
            <a:endParaRPr lang="en-US" dirty="0" smtClean="0"/>
          </a:p>
        </p:txBody>
      </p:sp>
      <p:sp>
        <p:nvSpPr>
          <p:cNvPr id="4" name="Slide Number Placeholder 3"/>
          <p:cNvSpPr>
            <a:spLocks noGrp="1"/>
          </p:cNvSpPr>
          <p:nvPr>
            <p:ph type="sldNum" sz="quarter" idx="12"/>
          </p:nvPr>
        </p:nvSpPr>
        <p:spPr/>
        <p:txBody>
          <a:bodyPr/>
          <a:lstStyle/>
          <a:p>
            <a:fld id="{551115BC-487E-4422-894C-CB7CD3E79223}" type="slidenum">
              <a:rPr lang="sv-SE" smtClean="0"/>
              <a:t>19</a:t>
            </a:fld>
            <a:endParaRPr lang="sv-SE" dirty="0"/>
          </a:p>
        </p:txBody>
      </p:sp>
    </p:spTree>
    <p:extLst>
      <p:ext uri="{BB962C8B-B14F-4D97-AF65-F5344CB8AC3E}">
        <p14:creationId xmlns:p14="http://schemas.microsoft.com/office/powerpoint/2010/main" val="3245990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a:t>
            </a:r>
          </a:p>
        </p:txBody>
      </p:sp>
      <p:sp>
        <p:nvSpPr>
          <p:cNvPr id="3" name="Content Placeholder 2"/>
          <p:cNvSpPr>
            <a:spLocks noGrp="1"/>
          </p:cNvSpPr>
          <p:nvPr>
            <p:ph idx="1"/>
          </p:nvPr>
        </p:nvSpPr>
        <p:spPr/>
        <p:txBody>
          <a:bodyPr>
            <a:normAutofit/>
          </a:bodyPr>
          <a:lstStyle/>
          <a:p>
            <a:r>
              <a:rPr lang="en-US" dirty="0" smtClean="0"/>
              <a:t>Hardware integration activities</a:t>
            </a:r>
          </a:p>
          <a:p>
            <a:r>
              <a:rPr lang="en-US" dirty="0" smtClean="0"/>
              <a:t>TS2 PSS interfaces with TS2 RF systems</a:t>
            </a:r>
          </a:p>
          <a:p>
            <a:r>
              <a:rPr lang="en-US" dirty="0" smtClean="0"/>
              <a:t>TS2 PSS interfaces with radiation monitors</a:t>
            </a:r>
          </a:p>
          <a:p>
            <a:r>
              <a:rPr lang="en-US" dirty="0" smtClean="0"/>
              <a:t>TS2 PSS integration into EPICS</a:t>
            </a:r>
          </a:p>
        </p:txBody>
      </p:sp>
      <p:sp>
        <p:nvSpPr>
          <p:cNvPr id="4" name="Slide Number Placeholder 3"/>
          <p:cNvSpPr>
            <a:spLocks noGrp="1"/>
          </p:cNvSpPr>
          <p:nvPr>
            <p:ph type="sldNum" sz="quarter" idx="12"/>
          </p:nvPr>
        </p:nvSpPr>
        <p:spPr/>
        <p:txBody>
          <a:bodyPr/>
          <a:lstStyle/>
          <a:p>
            <a:fld id="{551115BC-487E-4422-894C-CB7CD3E79223}" type="slidenum">
              <a:rPr lang="sv-SE" smtClean="0"/>
              <a:t>2</a:t>
            </a:fld>
            <a:endParaRPr lang="sv-SE" dirty="0"/>
          </a:p>
        </p:txBody>
      </p:sp>
    </p:spTree>
    <p:extLst>
      <p:ext uri="{BB962C8B-B14F-4D97-AF65-F5344CB8AC3E}">
        <p14:creationId xmlns:p14="http://schemas.microsoft.com/office/powerpoint/2010/main" val="41149471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See more details </a:t>
            </a:r>
            <a:r>
              <a:rPr lang="en-US" dirty="0"/>
              <a:t>in </a:t>
            </a:r>
            <a:r>
              <a:rPr lang="en-GB" dirty="0"/>
              <a:t>respective </a:t>
            </a:r>
            <a:r>
              <a:rPr lang="en-GB" dirty="0" smtClean="0"/>
              <a:t>ICD:</a:t>
            </a:r>
          </a:p>
          <a:p>
            <a:pPr lvl="1"/>
            <a:r>
              <a:rPr lang="en-US" dirty="0"/>
              <a:t>TS2 PSS and TS2 RF System </a:t>
            </a:r>
            <a:r>
              <a:rPr lang="en-US" dirty="0" smtClean="0"/>
              <a:t>ICD ESS-0517355</a:t>
            </a:r>
          </a:p>
          <a:p>
            <a:pPr lvl="1"/>
            <a:r>
              <a:rPr lang="en-GB" dirty="0"/>
              <a:t>TS2 PSS and TS2 Radiation Monitors Interface Control </a:t>
            </a:r>
            <a:r>
              <a:rPr lang="en-GB" dirty="0" smtClean="0"/>
              <a:t>Document ESS-0517371</a:t>
            </a:r>
            <a:endParaRPr lang="en-GB" dirty="0"/>
          </a:p>
          <a:p>
            <a:r>
              <a:rPr lang="en-GB" dirty="0"/>
              <a:t>Details can also be found </a:t>
            </a:r>
            <a:r>
              <a:rPr lang="en-GB" dirty="0" smtClean="0"/>
              <a:t>in:</a:t>
            </a:r>
          </a:p>
          <a:p>
            <a:pPr lvl="1"/>
            <a:r>
              <a:rPr lang="en-US" dirty="0"/>
              <a:t>TS2 PSS Electrical and Mechanical Drawings ESS-0508473</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t>20</a:t>
            </a:fld>
            <a:endParaRPr lang="sv-SE" dirty="0"/>
          </a:p>
        </p:txBody>
      </p:sp>
    </p:spTree>
    <p:extLst>
      <p:ext uri="{BB962C8B-B14F-4D97-AF65-F5344CB8AC3E}">
        <p14:creationId xmlns:p14="http://schemas.microsoft.com/office/powerpoint/2010/main" val="14152800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7568" y="2420889"/>
            <a:ext cx="7772400" cy="1470025"/>
          </a:xfrm>
        </p:spPr>
        <p:txBody>
          <a:bodyPr>
            <a:normAutofit/>
          </a:bodyPr>
          <a:lstStyle/>
          <a:p>
            <a:pPr algn="ctr"/>
            <a:r>
              <a:rPr lang="en-US" sz="4800" dirty="0"/>
              <a:t>Thank </a:t>
            </a:r>
            <a:r>
              <a:rPr lang="en-US" sz="4800" dirty="0" smtClean="0"/>
              <a:t>you!</a:t>
            </a:r>
            <a:endParaRPr lang="en-GB" sz="4800" dirty="0"/>
          </a:p>
        </p:txBody>
      </p:sp>
    </p:spTree>
    <p:extLst>
      <p:ext uri="{BB962C8B-B14F-4D97-AF65-F5344CB8AC3E}">
        <p14:creationId xmlns:p14="http://schemas.microsoft.com/office/powerpoint/2010/main" val="4159149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0" y="1475969"/>
            <a:ext cx="3503712" cy="13967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v-SE" dirty="0" err="1" smtClean="0"/>
              <a:t>Conceptual</a:t>
            </a:r>
            <a:r>
              <a:rPr lang="sv-SE" dirty="0" smtClean="0"/>
              <a:t> design</a:t>
            </a:r>
          </a:p>
          <a:p>
            <a:pPr lvl="1"/>
            <a:r>
              <a:rPr lang="sv-SE" dirty="0" smtClean="0"/>
              <a:t>Cable </a:t>
            </a:r>
            <a:r>
              <a:rPr lang="sv-SE" dirty="0" err="1" smtClean="0"/>
              <a:t>Raceways</a:t>
            </a:r>
            <a:endParaRPr lang="sv-SE" dirty="0" smtClean="0"/>
          </a:p>
          <a:p>
            <a:pPr lvl="1"/>
            <a:r>
              <a:rPr lang="sv-SE" dirty="0" err="1" smtClean="0"/>
              <a:t>Field</a:t>
            </a:r>
            <a:r>
              <a:rPr lang="sv-SE" dirty="0" smtClean="0"/>
              <a:t> </a:t>
            </a:r>
            <a:r>
              <a:rPr lang="sv-SE" dirty="0" err="1" smtClean="0"/>
              <a:t>Devices</a:t>
            </a:r>
            <a:endParaRPr lang="sv-SE" dirty="0" smtClean="0"/>
          </a:p>
          <a:p>
            <a:pPr marL="0" indent="0">
              <a:buFont typeface="Arial" panose="020B0604020202020204" pitchFamily="34" charset="0"/>
              <a:buNone/>
            </a:pPr>
            <a:endParaRPr lang="sv-SE" dirty="0"/>
          </a:p>
        </p:txBody>
      </p:sp>
      <p:sp>
        <p:nvSpPr>
          <p:cNvPr id="2" name="Title 1"/>
          <p:cNvSpPr>
            <a:spLocks noGrp="1"/>
          </p:cNvSpPr>
          <p:nvPr>
            <p:ph type="title"/>
          </p:nvPr>
        </p:nvSpPr>
        <p:spPr/>
        <p:txBody>
          <a:bodyPr/>
          <a:lstStyle/>
          <a:p>
            <a:r>
              <a:rPr lang="sv-SE" dirty="0" smtClean="0"/>
              <a:t>Hardware integration </a:t>
            </a:r>
            <a:r>
              <a:rPr lang="sv-SE" dirty="0" err="1"/>
              <a:t>a</a:t>
            </a:r>
            <a:r>
              <a:rPr lang="sv-SE" dirty="0" err="1" smtClean="0"/>
              <a:t>ctivites</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3</a:t>
            </a:fld>
            <a:endParaRPr lang="sv-SE"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3" b="15400"/>
          <a:stretch/>
        </p:blipFill>
        <p:spPr>
          <a:xfrm>
            <a:off x="3841952" y="1470448"/>
            <a:ext cx="8320062" cy="5016595"/>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2302" t="14567" r="1768" b="2856"/>
          <a:stretch/>
        </p:blipFill>
        <p:spPr>
          <a:xfrm>
            <a:off x="3530476" y="1466132"/>
            <a:ext cx="8320062" cy="4470482"/>
          </a:xfrm>
          <a:prstGeom prst="rect">
            <a:avLst/>
          </a:prstGeom>
        </p:spPr>
      </p:pic>
    </p:spTree>
    <p:extLst>
      <p:ext uri="{BB962C8B-B14F-4D97-AF65-F5344CB8AC3E}">
        <p14:creationId xmlns:p14="http://schemas.microsoft.com/office/powerpoint/2010/main" val="79103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4610" y="1475969"/>
            <a:ext cx="8320062" cy="421269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4610" y="1475967"/>
            <a:ext cx="8320061" cy="429536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4610" y="1475968"/>
            <a:ext cx="8320062" cy="4570401"/>
          </a:xfrm>
          <a:prstGeom prst="rect">
            <a:avLst/>
          </a:prstGeom>
        </p:spPr>
      </p:pic>
      <p:sp>
        <p:nvSpPr>
          <p:cNvPr id="2" name="Title 1"/>
          <p:cNvSpPr>
            <a:spLocks noGrp="1"/>
          </p:cNvSpPr>
          <p:nvPr>
            <p:ph type="title"/>
          </p:nvPr>
        </p:nvSpPr>
        <p:spPr/>
        <p:txBody>
          <a:bodyPr/>
          <a:lstStyle/>
          <a:p>
            <a:r>
              <a:rPr lang="sv-SE" dirty="0" smtClean="0"/>
              <a:t>Hardware integration </a:t>
            </a:r>
            <a:r>
              <a:rPr lang="sv-SE" dirty="0" err="1"/>
              <a:t>a</a:t>
            </a:r>
            <a:r>
              <a:rPr lang="sv-SE" dirty="0" err="1" smtClean="0"/>
              <a:t>ctivites</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4</a:t>
            </a:fld>
            <a:endParaRPr lang="sv-SE" dirty="0"/>
          </a:p>
        </p:txBody>
      </p:sp>
      <p:sp>
        <p:nvSpPr>
          <p:cNvPr id="9" name="Content Placeholder 2"/>
          <p:cNvSpPr txBox="1">
            <a:spLocks/>
          </p:cNvSpPr>
          <p:nvPr/>
        </p:nvSpPr>
        <p:spPr>
          <a:xfrm>
            <a:off x="0" y="1475968"/>
            <a:ext cx="3503712" cy="2889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v-SE" dirty="0" err="1" smtClean="0"/>
              <a:t>Conceptual</a:t>
            </a:r>
            <a:r>
              <a:rPr lang="sv-SE" dirty="0" smtClean="0"/>
              <a:t> design</a:t>
            </a:r>
          </a:p>
          <a:p>
            <a:r>
              <a:rPr lang="sv-SE" dirty="0"/>
              <a:t>Space </a:t>
            </a:r>
            <a:r>
              <a:rPr lang="sv-SE" dirty="0" err="1"/>
              <a:t>claims</a:t>
            </a:r>
            <a:r>
              <a:rPr lang="sv-SE" dirty="0"/>
              <a:t> for  </a:t>
            </a:r>
            <a:r>
              <a:rPr lang="sv-SE" dirty="0" err="1" smtClean="0"/>
              <a:t>catia</a:t>
            </a:r>
            <a:endParaRPr lang="sv-SE" dirty="0" smtClean="0"/>
          </a:p>
          <a:p>
            <a:r>
              <a:rPr lang="sv-SE" dirty="0"/>
              <a:t>Design in </a:t>
            </a:r>
            <a:r>
              <a:rPr lang="sv-SE" dirty="0" err="1"/>
              <a:t>Aveva</a:t>
            </a:r>
            <a:r>
              <a:rPr lang="sv-SE" dirty="0"/>
              <a:t> </a:t>
            </a:r>
            <a:r>
              <a:rPr lang="sv-SE" dirty="0" smtClean="0"/>
              <a:t>E3D</a:t>
            </a:r>
            <a:endParaRPr lang="sv-SE" dirty="0"/>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31703" y="1475967"/>
            <a:ext cx="8712967" cy="4570840"/>
          </a:xfrm>
          <a:prstGeom prst="rect">
            <a:avLst/>
          </a:prstGeom>
        </p:spPr>
      </p:pic>
      <p:pic>
        <p:nvPicPr>
          <p:cNvPr id="14" name="Picture 13" hidden="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51318" y="1475529"/>
            <a:ext cx="6793352" cy="4590619"/>
          </a:xfrm>
          <a:prstGeom prst="rect">
            <a:avLst/>
          </a:prstGeom>
        </p:spPr>
      </p:pic>
    </p:spTree>
    <p:extLst>
      <p:ext uri="{BB962C8B-B14F-4D97-AF65-F5344CB8AC3E}">
        <p14:creationId xmlns:p14="http://schemas.microsoft.com/office/powerpoint/2010/main" val="333644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TS2 PSS interfaces with TS2 RF systems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5</a:t>
            </a:fld>
            <a:endParaRPr lang="sv-SE" dirty="0"/>
          </a:p>
        </p:txBody>
      </p:sp>
      <p:sp>
        <p:nvSpPr>
          <p:cNvPr id="6" name="Rectangle 5"/>
          <p:cNvSpPr/>
          <p:nvPr/>
        </p:nvSpPr>
        <p:spPr>
          <a:xfrm>
            <a:off x="911424" y="1519562"/>
            <a:ext cx="1368152" cy="1812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3332" y="1519562"/>
            <a:ext cx="3024336" cy="4278094"/>
          </a:xfrm>
          <a:prstGeom prst="rect">
            <a:avLst/>
          </a:prstGeom>
          <a:noFill/>
        </p:spPr>
        <p:txBody>
          <a:bodyPr wrap="square" rtlCol="0">
            <a:spAutoFit/>
          </a:bodyPr>
          <a:lstStyle/>
          <a:p>
            <a:r>
              <a:rPr lang="sv-SE" sz="2000" b="1" dirty="0" smtClean="0"/>
              <a:t>Power </a:t>
            </a:r>
            <a:r>
              <a:rPr lang="sv-SE" sz="2000" b="1" dirty="0" err="1" smtClean="0"/>
              <a:t>Converters</a:t>
            </a:r>
            <a:endParaRPr lang="sv-SE" sz="2000" b="1" dirty="0" smtClean="0"/>
          </a:p>
          <a:p>
            <a:pPr marL="285750" indent="-285750">
              <a:buFont typeface="Arial" panose="020B0604020202020204" pitchFamily="34" charset="0"/>
              <a:buChar char="•"/>
            </a:pPr>
            <a:r>
              <a:rPr lang="sv-SE" dirty="0" smtClean="0"/>
              <a:t>Modulator interface</a:t>
            </a:r>
          </a:p>
          <a:p>
            <a:endParaRPr lang="sv-SE" b="1" dirty="0" smtClean="0"/>
          </a:p>
          <a:p>
            <a:r>
              <a:rPr lang="sv-SE" b="1" dirty="0" smtClean="0"/>
              <a:t>RF </a:t>
            </a:r>
            <a:r>
              <a:rPr lang="sv-SE" b="1" dirty="0" err="1" smtClean="0"/>
              <a:t>Sources</a:t>
            </a:r>
            <a:endParaRPr lang="sv-SE" b="1" dirty="0" smtClean="0"/>
          </a:p>
          <a:p>
            <a:pPr marL="285750" indent="-285750">
              <a:buFont typeface="Arial" panose="020B0604020202020204" pitchFamily="34" charset="0"/>
              <a:buChar char="•"/>
            </a:pPr>
            <a:r>
              <a:rPr lang="sv-SE" dirty="0" smtClean="0"/>
              <a:t>LLRF: interlock the output signal </a:t>
            </a:r>
            <a:r>
              <a:rPr lang="sv-SE" dirty="0" err="1" smtClean="0"/>
              <a:t>of</a:t>
            </a:r>
            <a:r>
              <a:rPr lang="sv-SE" dirty="0" smtClean="0"/>
              <a:t> LLRF</a:t>
            </a:r>
          </a:p>
          <a:p>
            <a:pPr marL="285750" indent="-285750">
              <a:buFont typeface="Arial" panose="020B0604020202020204" pitchFamily="34" charset="0"/>
              <a:buChar char="•"/>
            </a:pPr>
            <a:r>
              <a:rPr lang="sv-SE" dirty="0" smtClean="0"/>
              <a:t>RFDS: </a:t>
            </a:r>
            <a:r>
              <a:rPr lang="sv-SE" dirty="0" err="1"/>
              <a:t>r</a:t>
            </a:r>
            <a:r>
              <a:rPr lang="sv-SE" dirty="0" err="1" smtClean="0"/>
              <a:t>emovable</a:t>
            </a:r>
            <a:r>
              <a:rPr lang="sv-SE" dirty="0" smtClean="0"/>
              <a:t> </a:t>
            </a:r>
            <a:r>
              <a:rPr lang="sv-SE" dirty="0" err="1"/>
              <a:t>w</a:t>
            </a:r>
            <a:r>
              <a:rPr lang="sv-SE" dirty="0" err="1" smtClean="0"/>
              <a:t>aveguides</a:t>
            </a:r>
            <a:endParaRPr lang="sv-SE" dirty="0" smtClean="0"/>
          </a:p>
          <a:p>
            <a:pPr marL="285750" indent="-285750">
              <a:buFont typeface="Arial" panose="020B0604020202020204" pitchFamily="34" charset="0"/>
              <a:buChar char="•"/>
            </a:pPr>
            <a:r>
              <a:rPr lang="sv-SE" dirty="0" smtClean="0"/>
              <a:t>RF LPS:</a:t>
            </a:r>
          </a:p>
          <a:p>
            <a:pPr marL="742950" lvl="1" indent="-285750">
              <a:buFont typeface="Arial" panose="020B0604020202020204" pitchFamily="34" charset="0"/>
              <a:buChar char="•"/>
            </a:pPr>
            <a:r>
              <a:rPr lang="sv-SE" dirty="0" err="1" smtClean="0"/>
              <a:t>Inform</a:t>
            </a:r>
            <a:r>
              <a:rPr lang="sv-SE" dirty="0" smtClean="0"/>
              <a:t> RF LPS </a:t>
            </a:r>
            <a:r>
              <a:rPr lang="sv-SE" dirty="0" err="1" smtClean="0"/>
              <a:t>about</a:t>
            </a:r>
            <a:r>
              <a:rPr lang="sv-SE" dirty="0" smtClean="0"/>
              <a:t> the status </a:t>
            </a:r>
            <a:r>
              <a:rPr lang="sv-SE" dirty="0" err="1" smtClean="0"/>
              <a:t>of</a:t>
            </a:r>
            <a:r>
              <a:rPr lang="sv-SE" dirty="0" smtClean="0"/>
              <a:t> PSS </a:t>
            </a:r>
            <a:r>
              <a:rPr lang="sv-SE" dirty="0" err="1"/>
              <a:t>p</a:t>
            </a:r>
            <a:r>
              <a:rPr lang="sv-SE" dirty="0" err="1" smtClean="0"/>
              <a:t>ermit</a:t>
            </a:r>
            <a:r>
              <a:rPr lang="sv-SE" dirty="0" smtClean="0"/>
              <a:t> to modulator,</a:t>
            </a:r>
          </a:p>
          <a:p>
            <a:pPr marL="742950" lvl="1" indent="-285750">
              <a:buFont typeface="Arial" panose="020B0604020202020204" pitchFamily="34" charset="0"/>
              <a:buChar char="•"/>
            </a:pPr>
            <a:r>
              <a:rPr lang="sv-SE" dirty="0"/>
              <a:t>r</a:t>
            </a:r>
            <a:r>
              <a:rPr lang="sv-SE" dirty="0" smtClean="0"/>
              <a:t>ead from RF LPS the status </a:t>
            </a:r>
            <a:r>
              <a:rPr lang="sv-SE" dirty="0" err="1" smtClean="0"/>
              <a:t>of</a:t>
            </a:r>
            <a:r>
              <a:rPr lang="sv-SE" dirty="0" smtClean="0"/>
              <a:t> </a:t>
            </a:r>
            <a:r>
              <a:rPr lang="sv-SE" dirty="0" err="1" smtClean="0"/>
              <a:t>shutter</a:t>
            </a:r>
            <a:r>
              <a:rPr lang="sv-SE" dirty="0" smtClean="0"/>
              <a:t> </a:t>
            </a:r>
            <a:r>
              <a:rPr lang="sv-SE" dirty="0" err="1"/>
              <a:t>s</a:t>
            </a:r>
            <a:r>
              <a:rPr lang="sv-SE" dirty="0" err="1" smtClean="0"/>
              <a:t>witches</a:t>
            </a:r>
            <a:endParaRPr lang="sv-SE"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9696" y="1519562"/>
            <a:ext cx="7848872" cy="5035125"/>
          </a:xfrm>
          <a:prstGeom prst="rect">
            <a:avLst/>
          </a:prstGeom>
          <a:ln>
            <a:solidFill>
              <a:schemeClr val="bg1">
                <a:lumMod val="65000"/>
              </a:schemeClr>
            </a:solidFill>
          </a:ln>
        </p:spPr>
      </p:pic>
    </p:spTree>
    <p:extLst>
      <p:ext uri="{BB962C8B-B14F-4D97-AF65-F5344CB8AC3E}">
        <p14:creationId xmlns:p14="http://schemas.microsoft.com/office/powerpoint/2010/main" val="34078648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TS2 PSS interface with modulator</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6</a:t>
            </a:fld>
            <a:endParaRPr lang="sv-SE" dirty="0"/>
          </a:p>
        </p:txBody>
      </p:sp>
      <p:sp>
        <p:nvSpPr>
          <p:cNvPr id="6" name="Rectangle 5"/>
          <p:cNvSpPr/>
          <p:nvPr/>
        </p:nvSpPr>
        <p:spPr>
          <a:xfrm>
            <a:off x="911424" y="1519562"/>
            <a:ext cx="1368152" cy="1812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1459958820"/>
              </p:ext>
            </p:extLst>
          </p:nvPr>
        </p:nvGraphicFramePr>
        <p:xfrm>
          <a:off x="7032104" y="4725144"/>
          <a:ext cx="4977899" cy="1213931"/>
        </p:xfrm>
        <a:graphic>
          <a:graphicData uri="http://schemas.openxmlformats.org/drawingml/2006/table">
            <a:tbl>
              <a:tblPr>
                <a:tableStyleId>{073A0DAA-6AF3-43AB-8588-CEC1D06C72B9}</a:tableStyleId>
              </a:tblPr>
              <a:tblGrid>
                <a:gridCol w="873046">
                  <a:extLst>
                    <a:ext uri="{9D8B030D-6E8A-4147-A177-3AD203B41FA5}">
                      <a16:colId xmlns:a16="http://schemas.microsoft.com/office/drawing/2014/main" val="3697247614"/>
                    </a:ext>
                  </a:extLst>
                </a:gridCol>
                <a:gridCol w="1003668">
                  <a:extLst>
                    <a:ext uri="{9D8B030D-6E8A-4147-A177-3AD203B41FA5}">
                      <a16:colId xmlns:a16="http://schemas.microsoft.com/office/drawing/2014/main" val="3896479643"/>
                    </a:ext>
                  </a:extLst>
                </a:gridCol>
                <a:gridCol w="656275">
                  <a:extLst>
                    <a:ext uri="{9D8B030D-6E8A-4147-A177-3AD203B41FA5}">
                      <a16:colId xmlns:a16="http://schemas.microsoft.com/office/drawing/2014/main" val="808356064"/>
                    </a:ext>
                  </a:extLst>
                </a:gridCol>
                <a:gridCol w="975777">
                  <a:extLst>
                    <a:ext uri="{9D8B030D-6E8A-4147-A177-3AD203B41FA5}">
                      <a16:colId xmlns:a16="http://schemas.microsoft.com/office/drawing/2014/main" val="3386937087"/>
                    </a:ext>
                  </a:extLst>
                </a:gridCol>
                <a:gridCol w="1469133">
                  <a:extLst>
                    <a:ext uri="{9D8B030D-6E8A-4147-A177-3AD203B41FA5}">
                      <a16:colId xmlns:a16="http://schemas.microsoft.com/office/drawing/2014/main" val="2225177510"/>
                    </a:ext>
                  </a:extLst>
                </a:gridCol>
              </a:tblGrid>
              <a:tr h="800153">
                <a:tc>
                  <a:txBody>
                    <a:bodyPr/>
                    <a:lstStyle/>
                    <a:p>
                      <a:pPr>
                        <a:lnSpc>
                          <a:spcPts val="1400"/>
                        </a:lnSpc>
                        <a:spcAft>
                          <a:spcPts val="0"/>
                        </a:spcAft>
                      </a:pPr>
                      <a:r>
                        <a:rPr lang="en-GB" sz="1200" b="1" dirty="0">
                          <a:effectLst/>
                        </a:rPr>
                        <a:t>TS2 PSS permit to modulator</a:t>
                      </a:r>
                      <a:endParaRPr lang="sv-SE"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400"/>
                        </a:lnSpc>
                        <a:spcAft>
                          <a:spcPts val="0"/>
                        </a:spcAft>
                      </a:pPr>
                      <a:r>
                        <a:rPr lang="en-GB" sz="1200" b="1" dirty="0" smtClean="0">
                          <a:effectLst/>
                        </a:rPr>
                        <a:t>NO contact status (contactor relays)</a:t>
                      </a:r>
                      <a:endParaRPr lang="sv-SE"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400"/>
                        </a:lnSpc>
                        <a:spcAft>
                          <a:spcPts val="0"/>
                        </a:spcAft>
                      </a:pPr>
                      <a:r>
                        <a:rPr lang="en-GB" sz="1200" b="1" dirty="0">
                          <a:effectLst/>
                        </a:rPr>
                        <a:t>Power to UVR coil</a:t>
                      </a:r>
                      <a:endParaRPr lang="sv-SE"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400"/>
                        </a:lnSpc>
                        <a:spcAft>
                          <a:spcPts val="0"/>
                        </a:spcAft>
                      </a:pPr>
                      <a:r>
                        <a:rPr lang="en-GB" sz="1200" b="1" dirty="0">
                          <a:effectLst/>
                        </a:rPr>
                        <a:t>LED indicator on the PSS box</a:t>
                      </a:r>
                      <a:endParaRPr lang="sv-SE"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400"/>
                        </a:lnSpc>
                        <a:spcAft>
                          <a:spcPts val="0"/>
                        </a:spcAft>
                      </a:pPr>
                      <a:r>
                        <a:rPr lang="en-GB" sz="1200" b="1" dirty="0">
                          <a:effectLst/>
                        </a:rPr>
                        <a:t>NC contact status (feedback from MCCB)</a:t>
                      </a:r>
                      <a:endParaRPr lang="sv-SE"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3503450"/>
                  </a:ext>
                </a:extLst>
              </a:tr>
              <a:tr h="206889">
                <a:tc>
                  <a:txBody>
                    <a:bodyPr/>
                    <a:lstStyle/>
                    <a:p>
                      <a:pPr marL="0" algn="l" defTabSz="914400" rtl="0" eaLnBrk="1" latinLnBrk="0" hangingPunct="1">
                        <a:lnSpc>
                          <a:spcPts val="1400"/>
                        </a:lnSpc>
                        <a:spcAft>
                          <a:spcPts val="0"/>
                        </a:spcAft>
                      </a:pPr>
                      <a:r>
                        <a:rPr lang="en-GB" sz="1200" kern="1200" dirty="0">
                          <a:effectLst/>
                        </a:rPr>
                        <a:t>Enabled</a:t>
                      </a:r>
                      <a:endParaRPr lang="sv-SE" sz="1200" b="0" kern="120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lnSpc>
                          <a:spcPts val="1400"/>
                        </a:lnSpc>
                        <a:spcAft>
                          <a:spcPts val="0"/>
                        </a:spcAft>
                      </a:pPr>
                      <a:r>
                        <a:rPr lang="en-GB" sz="1200" kern="1200" dirty="0">
                          <a:effectLst/>
                        </a:rPr>
                        <a:t>Closed</a:t>
                      </a:r>
                      <a:endParaRPr lang="sv-SE" sz="1200" b="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400"/>
                        </a:lnSpc>
                        <a:spcAft>
                          <a:spcPts val="0"/>
                        </a:spcAft>
                      </a:pPr>
                      <a:r>
                        <a:rPr lang="en-GB" sz="1200">
                          <a:effectLst/>
                        </a:rPr>
                        <a:t>24 VDC</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400"/>
                        </a:lnSpc>
                        <a:spcAft>
                          <a:spcPts val="0"/>
                        </a:spcAft>
                      </a:pPr>
                      <a:r>
                        <a:rPr lang="en-GB" sz="1200" dirty="0">
                          <a:effectLst/>
                        </a:rPr>
                        <a:t>ON</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400"/>
                        </a:lnSpc>
                        <a:spcAft>
                          <a:spcPts val="0"/>
                        </a:spcAft>
                      </a:pPr>
                      <a:r>
                        <a:rPr lang="en-GB" sz="1200">
                          <a:effectLst/>
                        </a:rPr>
                        <a:t>Open</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7254398"/>
                  </a:ext>
                </a:extLst>
              </a:tr>
              <a:tr h="206889">
                <a:tc>
                  <a:txBody>
                    <a:bodyPr/>
                    <a:lstStyle/>
                    <a:p>
                      <a:pPr>
                        <a:lnSpc>
                          <a:spcPts val="1400"/>
                        </a:lnSpc>
                        <a:spcAft>
                          <a:spcPts val="0"/>
                        </a:spcAft>
                      </a:pPr>
                      <a:r>
                        <a:rPr lang="en-GB" sz="1200" dirty="0">
                          <a:effectLst/>
                        </a:rPr>
                        <a:t>Disabled</a:t>
                      </a:r>
                      <a:endParaRPr lang="sv-SE"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400"/>
                        </a:lnSpc>
                        <a:spcAft>
                          <a:spcPts val="0"/>
                        </a:spcAft>
                      </a:pPr>
                      <a:r>
                        <a:rPr lang="en-GB" sz="1200" dirty="0">
                          <a:effectLst/>
                        </a:rPr>
                        <a:t>Open</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400"/>
                        </a:lnSpc>
                        <a:spcAft>
                          <a:spcPts val="0"/>
                        </a:spcAft>
                      </a:pPr>
                      <a:r>
                        <a:rPr lang="en-GB" sz="1200" dirty="0">
                          <a:effectLst/>
                        </a:rPr>
                        <a:t>-</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400"/>
                        </a:lnSpc>
                        <a:spcAft>
                          <a:spcPts val="0"/>
                        </a:spcAft>
                      </a:pPr>
                      <a:r>
                        <a:rPr lang="en-GB" sz="1200">
                          <a:effectLst/>
                        </a:rPr>
                        <a:t>OFF</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400"/>
                        </a:lnSpc>
                        <a:spcAft>
                          <a:spcPts val="0"/>
                        </a:spcAft>
                      </a:pPr>
                      <a:r>
                        <a:rPr lang="en-GB" sz="1200" dirty="0">
                          <a:effectLst/>
                        </a:rPr>
                        <a:t>Closed</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102"/>
                  </a:ext>
                </a:extLst>
              </a:tr>
            </a:tbl>
          </a:graphicData>
        </a:graphic>
      </p:graphicFrame>
      <p:pic>
        <p:nvPicPr>
          <p:cNvPr id="1026" name="Picture 3" descr="image0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360" y="1680329"/>
            <a:ext cx="6577010" cy="465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392143" y="1700808"/>
            <a:ext cx="4257819" cy="1754326"/>
          </a:xfrm>
          <a:prstGeom prst="rect">
            <a:avLst/>
          </a:prstGeom>
          <a:noFill/>
        </p:spPr>
        <p:txBody>
          <a:bodyPr wrap="square" rtlCol="0">
            <a:spAutoFit/>
          </a:bodyPr>
          <a:lstStyle/>
          <a:p>
            <a:r>
              <a:rPr lang="en-GB" dirty="0" err="1"/>
              <a:t>Undervoltage</a:t>
            </a:r>
            <a:r>
              <a:rPr lang="en-GB" dirty="0"/>
              <a:t> </a:t>
            </a:r>
            <a:r>
              <a:rPr lang="en-GB" dirty="0" smtClean="0"/>
              <a:t>Release </a:t>
            </a:r>
            <a:r>
              <a:rPr lang="en-GB" dirty="0"/>
              <a:t>(</a:t>
            </a:r>
            <a:r>
              <a:rPr lang="en-GB" dirty="0" smtClean="0"/>
              <a:t>UVR) will </a:t>
            </a:r>
            <a:r>
              <a:rPr lang="en-GB" dirty="0"/>
              <a:t>trip circuit breaker when connected voltage drops to 35-70% of the </a:t>
            </a:r>
            <a:r>
              <a:rPr lang="en-GB" dirty="0" err="1"/>
              <a:t>undervoltage</a:t>
            </a:r>
            <a:r>
              <a:rPr lang="en-GB" dirty="0"/>
              <a:t> release voltage rating. Will allow circuit breaker to close when voltage is approximately 85% of the rated voltage.</a:t>
            </a:r>
            <a:endParaRPr lang="en-US" dirty="0"/>
          </a:p>
        </p:txBody>
      </p:sp>
    </p:spTree>
    <p:extLst>
      <p:ext uri="{BB962C8B-B14F-4D97-AF65-F5344CB8AC3E}">
        <p14:creationId xmlns:p14="http://schemas.microsoft.com/office/powerpoint/2010/main" val="27380237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TS2 PSS interface with modulator</a:t>
            </a:r>
          </a:p>
        </p:txBody>
      </p:sp>
      <p:sp>
        <p:nvSpPr>
          <p:cNvPr id="4" name="Slide Number Placeholder 3"/>
          <p:cNvSpPr>
            <a:spLocks noGrp="1"/>
          </p:cNvSpPr>
          <p:nvPr>
            <p:ph type="sldNum" sz="quarter" idx="12"/>
          </p:nvPr>
        </p:nvSpPr>
        <p:spPr/>
        <p:txBody>
          <a:bodyPr/>
          <a:lstStyle/>
          <a:p>
            <a:fld id="{551115BC-487E-4422-894C-CB7CD3E79223}" type="slidenum">
              <a:rPr lang="sv-SE" smtClean="0"/>
              <a:t>7</a:t>
            </a:fld>
            <a:endParaRPr lang="sv-SE" dirty="0"/>
          </a:p>
        </p:txBody>
      </p:sp>
      <p:sp>
        <p:nvSpPr>
          <p:cNvPr id="6" name="Rectangle 5"/>
          <p:cNvSpPr/>
          <p:nvPr/>
        </p:nvSpPr>
        <p:spPr>
          <a:xfrm>
            <a:off x="911424" y="1519562"/>
            <a:ext cx="1368152" cy="1812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31" y="1519562"/>
            <a:ext cx="9159021" cy="4730785"/>
          </a:xfrm>
          <a:prstGeom prst="rect">
            <a:avLst/>
          </a:prstGeom>
        </p:spPr>
      </p:pic>
    </p:spTree>
    <p:extLst>
      <p:ext uri="{BB962C8B-B14F-4D97-AF65-F5344CB8AC3E}">
        <p14:creationId xmlns:p14="http://schemas.microsoft.com/office/powerpoint/2010/main" val="35188786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344" y="1729632"/>
            <a:ext cx="8452384" cy="4818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551115BC-487E-4422-894C-CB7CD3E79223}" type="slidenum">
              <a:rPr lang="sv-SE" smtClean="0"/>
              <a:t>8</a:t>
            </a:fld>
            <a:endParaRPr lang="sv-SE" dirty="0"/>
          </a:p>
        </p:txBody>
      </p:sp>
      <p:sp>
        <p:nvSpPr>
          <p:cNvPr id="50" name="Title 1"/>
          <p:cNvSpPr>
            <a:spLocks noGrp="1"/>
          </p:cNvSpPr>
          <p:nvPr>
            <p:ph type="title"/>
          </p:nvPr>
        </p:nvSpPr>
        <p:spPr>
          <a:xfrm>
            <a:off x="263352" y="249723"/>
            <a:ext cx="9518848" cy="1143000"/>
          </a:xfrm>
        </p:spPr>
        <p:txBody>
          <a:bodyPr/>
          <a:lstStyle/>
          <a:p>
            <a:r>
              <a:rPr lang="sv-SE" dirty="0" smtClean="0"/>
              <a:t>TS2 PSS interface </a:t>
            </a:r>
            <a:r>
              <a:rPr lang="sv-SE" dirty="0" err="1" smtClean="0"/>
              <a:t>with</a:t>
            </a:r>
            <a:r>
              <a:rPr lang="sv-SE" dirty="0" smtClean="0"/>
              <a:t> </a:t>
            </a:r>
            <a:r>
              <a:rPr lang="sv-SE" dirty="0"/>
              <a:t>o</a:t>
            </a:r>
            <a:r>
              <a:rPr lang="sv-SE" dirty="0" smtClean="0"/>
              <a:t>utput </a:t>
            </a:r>
            <a:r>
              <a:rPr lang="sv-SE" dirty="0"/>
              <a:t>s</a:t>
            </a:r>
            <a:r>
              <a:rPr lang="sv-SE" dirty="0" smtClean="0"/>
              <a:t>ignal </a:t>
            </a:r>
            <a:r>
              <a:rPr lang="sv-SE" dirty="0" err="1" smtClean="0"/>
              <a:t>of</a:t>
            </a:r>
            <a:r>
              <a:rPr lang="sv-SE" dirty="0" smtClean="0"/>
              <a:t> LLRF</a:t>
            </a:r>
            <a:endParaRPr lang="sv-SE" dirty="0"/>
          </a:p>
        </p:txBody>
      </p:sp>
      <p:graphicFrame>
        <p:nvGraphicFramePr>
          <p:cNvPr id="27" name="Table 26"/>
          <p:cNvGraphicFramePr>
            <a:graphicFrameLocks noGrp="1"/>
          </p:cNvGraphicFramePr>
          <p:nvPr>
            <p:extLst>
              <p:ext uri="{D42A27DB-BD31-4B8C-83A1-F6EECF244321}">
                <p14:modId xmlns:p14="http://schemas.microsoft.com/office/powerpoint/2010/main" val="251859597"/>
              </p:ext>
            </p:extLst>
          </p:nvPr>
        </p:nvGraphicFramePr>
        <p:xfrm>
          <a:off x="6456040" y="3653660"/>
          <a:ext cx="5581015" cy="970280"/>
        </p:xfrm>
        <a:graphic>
          <a:graphicData uri="http://schemas.openxmlformats.org/drawingml/2006/table">
            <a:tbl>
              <a:tblPr firstRow="1" firstCol="1" bandRow="1"/>
              <a:tblGrid>
                <a:gridCol w="976026">
                  <a:extLst>
                    <a:ext uri="{9D8B030D-6E8A-4147-A177-3AD203B41FA5}">
                      <a16:colId xmlns:a16="http://schemas.microsoft.com/office/drawing/2014/main" val="3371795820"/>
                    </a:ext>
                  </a:extLst>
                </a:gridCol>
                <a:gridCol w="934088">
                  <a:extLst>
                    <a:ext uri="{9D8B030D-6E8A-4147-A177-3AD203B41FA5}">
                      <a16:colId xmlns:a16="http://schemas.microsoft.com/office/drawing/2014/main" val="3590157195"/>
                    </a:ext>
                  </a:extLst>
                </a:gridCol>
                <a:gridCol w="1260701">
                  <a:extLst>
                    <a:ext uri="{9D8B030D-6E8A-4147-A177-3AD203B41FA5}">
                      <a16:colId xmlns:a16="http://schemas.microsoft.com/office/drawing/2014/main" val="1634182154"/>
                    </a:ext>
                  </a:extLst>
                </a:gridCol>
                <a:gridCol w="1333140">
                  <a:extLst>
                    <a:ext uri="{9D8B030D-6E8A-4147-A177-3AD203B41FA5}">
                      <a16:colId xmlns:a16="http://schemas.microsoft.com/office/drawing/2014/main" val="4024730112"/>
                    </a:ext>
                  </a:extLst>
                </a:gridCol>
                <a:gridCol w="1077060">
                  <a:extLst>
                    <a:ext uri="{9D8B030D-6E8A-4147-A177-3AD203B41FA5}">
                      <a16:colId xmlns:a16="http://schemas.microsoft.com/office/drawing/2014/main" val="3780519875"/>
                    </a:ext>
                  </a:extLst>
                </a:gridCol>
              </a:tblGrid>
              <a:tr h="614680">
                <a:tc>
                  <a:txBody>
                    <a:bodyPr/>
                    <a:lstStyle/>
                    <a:p>
                      <a:pPr>
                        <a:lnSpc>
                          <a:spcPts val="1400"/>
                        </a:lnSpc>
                        <a:spcAft>
                          <a:spcPts val="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TS2 PSS permit to RF switch</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NO contact status (RF switch)</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NC contact status (feedback from RF switch)</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NO contact status (feedback from RF switch)</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LED indicator on the PSS box</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0926688"/>
                  </a:ext>
                </a:extLst>
              </a:tr>
              <a:tr h="149860">
                <a:tc>
                  <a:txBody>
                    <a:bodyPr/>
                    <a:lstStyle/>
                    <a:p>
                      <a:pPr>
                        <a:lnSpc>
                          <a:spcPts val="14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Enabled</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Closed</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Open</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Closed</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ON</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260933"/>
                  </a:ext>
                </a:extLst>
              </a:tr>
              <a:tr h="144780">
                <a:tc>
                  <a:txBody>
                    <a:bodyPr/>
                    <a:lstStyle/>
                    <a:p>
                      <a:pPr>
                        <a:lnSpc>
                          <a:spcPts val="14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Disabled</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Open</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Closed</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Open</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OFF</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92706"/>
                  </a:ext>
                </a:extLst>
              </a:tr>
            </a:tbl>
          </a:graphicData>
        </a:graphic>
      </p:graphicFrame>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376" y="3356992"/>
            <a:ext cx="2430761" cy="1673387"/>
          </a:xfrm>
          <a:prstGeom prst="rect">
            <a:avLst/>
          </a:prstGeom>
        </p:spPr>
      </p:pic>
    </p:spTree>
    <p:extLst>
      <p:ext uri="{BB962C8B-B14F-4D97-AF65-F5344CB8AC3E}">
        <p14:creationId xmlns:p14="http://schemas.microsoft.com/office/powerpoint/2010/main" val="1106937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sv-SE" smtClean="0"/>
              <a:t>9</a:t>
            </a:fld>
            <a:endParaRPr lang="sv-SE" dirty="0"/>
          </a:p>
        </p:txBody>
      </p:sp>
      <p:sp>
        <p:nvSpPr>
          <p:cNvPr id="50" name="Title 1"/>
          <p:cNvSpPr>
            <a:spLocks noGrp="1"/>
          </p:cNvSpPr>
          <p:nvPr>
            <p:ph type="title"/>
          </p:nvPr>
        </p:nvSpPr>
        <p:spPr>
          <a:xfrm>
            <a:off x="263352" y="249723"/>
            <a:ext cx="9518848" cy="1143000"/>
          </a:xfrm>
        </p:spPr>
        <p:txBody>
          <a:bodyPr/>
          <a:lstStyle/>
          <a:p>
            <a:r>
              <a:rPr lang="sv-SE" dirty="0"/>
              <a:t>TS2 PSS interface </a:t>
            </a:r>
            <a:r>
              <a:rPr lang="sv-SE" dirty="0" err="1"/>
              <a:t>with</a:t>
            </a:r>
            <a:r>
              <a:rPr lang="sv-SE" dirty="0"/>
              <a:t> output signal </a:t>
            </a:r>
            <a:r>
              <a:rPr lang="sv-SE" dirty="0" err="1"/>
              <a:t>of</a:t>
            </a:r>
            <a:r>
              <a:rPr lang="sv-SE" dirty="0"/>
              <a:t> LLRF</a:t>
            </a:r>
          </a:p>
        </p:txBody>
      </p:sp>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20770" t="32568" r="16154" b="31331"/>
          <a:stretch/>
        </p:blipFill>
        <p:spPr>
          <a:xfrm>
            <a:off x="2385262" y="4082727"/>
            <a:ext cx="6678676" cy="211762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4572" y="2477148"/>
            <a:ext cx="6600056" cy="1503627"/>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400" y="1493609"/>
            <a:ext cx="10058400" cy="906883"/>
          </a:xfrm>
          <a:prstGeom prst="rect">
            <a:avLst/>
          </a:prstGeom>
        </p:spPr>
      </p:pic>
    </p:spTree>
    <p:extLst>
      <p:ext uri="{BB962C8B-B14F-4D97-AF65-F5344CB8AC3E}">
        <p14:creationId xmlns:p14="http://schemas.microsoft.com/office/powerpoint/2010/main" val="40426103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SS Core Powerpoint" id="{F02C5803-D437-4A4B-B279-84472F47EB33}" vid="{77746F4A-52A9-724A-84EC-D1436FAAE3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 Core Powerpoint</Template>
  <TotalTime>5378</TotalTime>
  <Words>1595</Words>
  <Application>Microsoft Office PowerPoint</Application>
  <PresentationFormat>Widescreen</PresentationFormat>
  <Paragraphs>225</Paragraphs>
  <Slides>21</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Times New Roman</vt:lpstr>
      <vt:lpstr>Office Theme</vt:lpstr>
      <vt:lpstr>Hardware integration and interfaces</vt:lpstr>
      <vt:lpstr>Content</vt:lpstr>
      <vt:lpstr>Hardware integration activites</vt:lpstr>
      <vt:lpstr>Hardware integration activites</vt:lpstr>
      <vt:lpstr>TS2 PSS interfaces with TS2 RF systems</vt:lpstr>
      <vt:lpstr>TS2 PSS interface with modulator</vt:lpstr>
      <vt:lpstr>TS2 PSS interface with modulator</vt:lpstr>
      <vt:lpstr>TS2 PSS interface with output signal of LLRF</vt:lpstr>
      <vt:lpstr>TS2 PSS interface with output signal of LLRF</vt:lpstr>
      <vt:lpstr>TS2 PSS interfaces with TS2 RFDS</vt:lpstr>
      <vt:lpstr>TS2 PSS interfaces with TS2 RFDS (removeable waveguide)</vt:lpstr>
      <vt:lpstr>TS2 PSS interfaces with TS2 RFDS (removeable waveguide)</vt:lpstr>
      <vt:lpstr>TS2 PSS interfaces with TS2 RFDS (removeable waveguide)</vt:lpstr>
      <vt:lpstr>TS2 PSS interfaces with TS2 RF LPS (status of shutter switches, and status of PSS permit to modulator)</vt:lpstr>
      <vt:lpstr>TS2 PSS interfaces with radiation monitors</vt:lpstr>
      <vt:lpstr>CROME (CERN Radiation Monitoring Electronics)</vt:lpstr>
      <vt:lpstr>TS2 PSS Interfaces with radiation monitors</vt:lpstr>
      <vt:lpstr>TS2 PSS Interfaces with radiation monitors</vt:lpstr>
      <vt:lpstr>TS2 PSS integration into EPICS</vt:lpstr>
      <vt:lpstr>Summary</vt:lpstr>
      <vt:lpstr>Thank you!</vt:lpstr>
    </vt:vector>
  </TitlesOfParts>
  <Company>European Spallation Source ERIC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TS2 PSS Concepts of Operations</dc:title>
  <dc:creator>Morteza Mansouri</dc:creator>
  <cp:lastModifiedBy>Morteza Mansouri</cp:lastModifiedBy>
  <cp:revision>124</cp:revision>
  <dcterms:created xsi:type="dcterms:W3CDTF">2019-01-10T21:09:26Z</dcterms:created>
  <dcterms:modified xsi:type="dcterms:W3CDTF">2019-04-09T10:05:00Z</dcterms:modified>
</cp:coreProperties>
</file>