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4"/>
  </p:notesMasterIdLst>
  <p:sldIdLst>
    <p:sldId id="256" r:id="rId2"/>
    <p:sldId id="383" r:id="rId3"/>
    <p:sldId id="431" r:id="rId4"/>
    <p:sldId id="434" r:id="rId5"/>
    <p:sldId id="443" r:id="rId6"/>
    <p:sldId id="444" r:id="rId7"/>
    <p:sldId id="420" r:id="rId8"/>
    <p:sldId id="439" r:id="rId9"/>
    <p:sldId id="435" r:id="rId10"/>
    <p:sldId id="448" r:id="rId11"/>
    <p:sldId id="449" r:id="rId12"/>
    <p:sldId id="441" r:id="rId13"/>
    <p:sldId id="450" r:id="rId14"/>
    <p:sldId id="451" r:id="rId15"/>
    <p:sldId id="440" r:id="rId16"/>
    <p:sldId id="454" r:id="rId17"/>
    <p:sldId id="455" r:id="rId18"/>
    <p:sldId id="425" r:id="rId19"/>
    <p:sldId id="432" r:id="rId20"/>
    <p:sldId id="456" r:id="rId21"/>
    <p:sldId id="457" r:id="rId22"/>
    <p:sldId id="452" r:id="rId23"/>
    <p:sldId id="447" r:id="rId24"/>
    <p:sldId id="438" r:id="rId25"/>
    <p:sldId id="453" r:id="rId26"/>
    <p:sldId id="427" r:id="rId27"/>
    <p:sldId id="437" r:id="rId28"/>
    <p:sldId id="413" r:id="rId29"/>
    <p:sldId id="433" r:id="rId30"/>
    <p:sldId id="436" r:id="rId31"/>
    <p:sldId id="418" r:id="rId32"/>
    <p:sldId id="446" r:id="rId33"/>
  </p:sldIdLst>
  <p:sldSz cx="9144000" cy="6858000" type="screen4x3"/>
  <p:notesSz cx="6858000" cy="9144000"/>
  <p:defaultTextStyle>
    <a:defPPr>
      <a:defRPr lang="sv-S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1924"/>
    <a:srgbClr val="DDC3DD"/>
    <a:srgbClr val="0094C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7" autoAdjust="0"/>
    <p:restoredTop sz="87949" autoAdjust="0"/>
  </p:normalViewPr>
  <p:slideViewPr>
    <p:cSldViewPr>
      <p:cViewPr>
        <p:scale>
          <a:sx n="75" d="100"/>
          <a:sy n="75" d="100"/>
        </p:scale>
        <p:origin x="1214" y="130"/>
      </p:cViewPr>
      <p:guideLst>
        <p:guide orient="horz" pos="2160"/>
        <p:guide pos="2880"/>
      </p:guideLst>
    </p:cSldViewPr>
  </p:slideViewPr>
  <p:outlineViewPr>
    <p:cViewPr>
      <p:scale>
        <a:sx n="33" d="100"/>
        <a:sy n="33" d="100"/>
      </p:scale>
      <p:origin x="38" y="1246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43EB0-C0D2-472D-8894-A89C479C6987}"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0E1814D2-8FCB-4E44-8703-CC8AF372F393}">
      <dgm:prSet phldrT="[Text]" custT="1"/>
      <dgm:spPr/>
      <dgm:t>
        <a:bodyPr/>
        <a:lstStyle/>
        <a:p>
          <a:r>
            <a:rPr lang="en-US" sz="2400" dirty="0" smtClean="0"/>
            <a:t>Sensors and Actuators </a:t>
          </a:r>
          <a:endParaRPr lang="en-US" sz="2400" dirty="0"/>
        </a:p>
      </dgm:t>
    </dgm:pt>
    <dgm:pt modelId="{290F5CB7-366F-48D2-948A-8469C8BE3FFD}" type="parTrans" cxnId="{4AE2B171-1A48-4A21-9745-18DEFB41329D}">
      <dgm:prSet/>
      <dgm:spPr/>
      <dgm:t>
        <a:bodyPr/>
        <a:lstStyle/>
        <a:p>
          <a:endParaRPr lang="en-US"/>
        </a:p>
      </dgm:t>
    </dgm:pt>
    <dgm:pt modelId="{B2D56A32-5BD3-4196-86D7-949B2BEE5350}" type="sibTrans" cxnId="{4AE2B171-1A48-4A21-9745-18DEFB41329D}">
      <dgm:prSet/>
      <dgm:spPr/>
      <dgm:t>
        <a:bodyPr/>
        <a:lstStyle/>
        <a:p>
          <a:endParaRPr lang="en-US"/>
        </a:p>
      </dgm:t>
    </dgm:pt>
    <dgm:pt modelId="{CB237C3F-88EE-4410-9ECA-352A9214D690}">
      <dgm:prSet phldrT="[Text]" custT="1"/>
      <dgm:spPr/>
      <dgm:t>
        <a:bodyPr/>
        <a:lstStyle/>
        <a:p>
          <a:r>
            <a:rPr lang="en-US" sz="2400" dirty="0" smtClean="0"/>
            <a:t>Important system conditions </a:t>
          </a:r>
          <a:endParaRPr lang="en-US" sz="2400" dirty="0"/>
        </a:p>
      </dgm:t>
    </dgm:pt>
    <dgm:pt modelId="{69A71D9E-8DA1-49C6-989A-2D18B5AB176D}" type="parTrans" cxnId="{0A76F0E7-D01E-4EF7-A606-14356E86E021}">
      <dgm:prSet/>
      <dgm:spPr/>
      <dgm:t>
        <a:bodyPr/>
        <a:lstStyle/>
        <a:p>
          <a:endParaRPr lang="en-US"/>
        </a:p>
      </dgm:t>
    </dgm:pt>
    <dgm:pt modelId="{6C236455-DC35-49C7-9C65-944F17175D91}" type="sibTrans" cxnId="{0A76F0E7-D01E-4EF7-A606-14356E86E021}">
      <dgm:prSet/>
      <dgm:spPr/>
      <dgm:t>
        <a:bodyPr/>
        <a:lstStyle/>
        <a:p>
          <a:endParaRPr lang="en-US"/>
        </a:p>
      </dgm:t>
    </dgm:pt>
    <dgm:pt modelId="{704D3FCD-A178-4BD6-BE5B-22A5979760C9}">
      <dgm:prSet phldrT="[Text]" custT="1"/>
      <dgm:spPr/>
      <dgm:t>
        <a:bodyPr/>
        <a:lstStyle/>
        <a:p>
          <a:r>
            <a:rPr lang="en-US" sz="2400" dirty="0" smtClean="0"/>
            <a:t>Requirements on </a:t>
          </a:r>
          <a:r>
            <a:rPr lang="en-US" sz="2400" dirty="0" smtClean="0"/>
            <a:t>how </a:t>
          </a:r>
          <a:r>
            <a:rPr lang="en-US" sz="2400" dirty="0" smtClean="0"/>
            <a:t>are they </a:t>
          </a:r>
          <a:r>
            <a:rPr lang="en-US" sz="2400" dirty="0" smtClean="0"/>
            <a:t>connected and read </a:t>
          </a:r>
          <a:r>
            <a:rPr lang="en-US" sz="2400" dirty="0" smtClean="0"/>
            <a:t>in the software. </a:t>
          </a:r>
          <a:endParaRPr lang="en-US" sz="2400" dirty="0"/>
        </a:p>
      </dgm:t>
    </dgm:pt>
    <dgm:pt modelId="{78ACF8F2-DC72-48E6-89E6-76CDE067FEE2}" type="parTrans" cxnId="{B7EC6C45-41F7-4939-A648-2B872A01800A}">
      <dgm:prSet/>
      <dgm:spPr/>
      <dgm:t>
        <a:bodyPr/>
        <a:lstStyle/>
        <a:p>
          <a:endParaRPr lang="en-US"/>
        </a:p>
      </dgm:t>
    </dgm:pt>
    <dgm:pt modelId="{074E1822-9C78-4D19-9775-C7C0D520B7A7}" type="sibTrans" cxnId="{B7EC6C45-41F7-4939-A648-2B872A01800A}">
      <dgm:prSet/>
      <dgm:spPr/>
      <dgm:t>
        <a:bodyPr/>
        <a:lstStyle/>
        <a:p>
          <a:endParaRPr lang="en-US"/>
        </a:p>
      </dgm:t>
    </dgm:pt>
    <dgm:pt modelId="{64F71A21-3616-4C3A-A427-D1872BC62720}">
      <dgm:prSet phldrT="[Text]" custT="1"/>
      <dgm:spPr/>
      <dgm:t>
        <a:bodyPr/>
        <a:lstStyle/>
        <a:p>
          <a:r>
            <a:rPr lang="en-US" sz="2400" dirty="0" smtClean="0"/>
            <a:t>Defined internal variables to be used in the </a:t>
          </a:r>
          <a:r>
            <a:rPr lang="en-US" sz="2400" dirty="0" smtClean="0"/>
            <a:t>software. </a:t>
          </a:r>
          <a:endParaRPr lang="en-US" sz="2400" dirty="0"/>
        </a:p>
      </dgm:t>
    </dgm:pt>
    <dgm:pt modelId="{07B89FD8-31CD-4EBA-94B1-7D5E20DDD7D2}" type="parTrans" cxnId="{3256F341-441B-45FE-98E8-E17D139679F4}">
      <dgm:prSet/>
      <dgm:spPr/>
      <dgm:t>
        <a:bodyPr/>
        <a:lstStyle/>
        <a:p>
          <a:endParaRPr lang="en-US"/>
        </a:p>
      </dgm:t>
    </dgm:pt>
    <dgm:pt modelId="{D3284700-EA79-4DE6-B4A6-111DABDCE2FC}" type="sibTrans" cxnId="{3256F341-441B-45FE-98E8-E17D139679F4}">
      <dgm:prSet/>
      <dgm:spPr/>
      <dgm:t>
        <a:bodyPr/>
        <a:lstStyle/>
        <a:p>
          <a:endParaRPr lang="en-US"/>
        </a:p>
      </dgm:t>
    </dgm:pt>
    <dgm:pt modelId="{E24A9A82-10B1-4019-82F8-E9C090FE9306}">
      <dgm:prSet phldrT="[Text]" custT="1"/>
      <dgm:spPr/>
      <dgm:t>
        <a:bodyPr/>
        <a:lstStyle/>
        <a:p>
          <a:r>
            <a:rPr lang="en-US" sz="2400" dirty="0" smtClean="0"/>
            <a:t>Internal variables and requirements for calculating the status of TS2 PSS controlled area. </a:t>
          </a:r>
          <a:endParaRPr lang="en-US" sz="2400" dirty="0"/>
        </a:p>
      </dgm:t>
    </dgm:pt>
    <dgm:pt modelId="{5E3681EC-3E0A-4913-89BC-371CF15C3540}" type="parTrans" cxnId="{6A980AD0-FC24-439F-A612-78E615881D0B}">
      <dgm:prSet/>
      <dgm:spPr/>
      <dgm:t>
        <a:bodyPr/>
        <a:lstStyle/>
        <a:p>
          <a:endParaRPr lang="en-US"/>
        </a:p>
      </dgm:t>
    </dgm:pt>
    <dgm:pt modelId="{2400EB84-3775-4F66-8546-3D0BBC91B362}" type="sibTrans" cxnId="{6A980AD0-FC24-439F-A612-78E615881D0B}">
      <dgm:prSet/>
      <dgm:spPr/>
      <dgm:t>
        <a:bodyPr/>
        <a:lstStyle/>
        <a:p>
          <a:endParaRPr lang="en-US"/>
        </a:p>
      </dgm:t>
    </dgm:pt>
    <dgm:pt modelId="{D912DF46-6D1D-430A-9FFB-823DAB6A5E46}">
      <dgm:prSet phldrT="[Text]" custT="1"/>
      <dgm:spPr/>
      <dgm:t>
        <a:bodyPr/>
        <a:lstStyle/>
        <a:p>
          <a:r>
            <a:rPr lang="en-US" sz="2400" dirty="0" smtClean="0"/>
            <a:t>“shall”, “should” and “can”</a:t>
          </a:r>
          <a:endParaRPr lang="en-US" sz="2400" dirty="0"/>
        </a:p>
      </dgm:t>
    </dgm:pt>
    <dgm:pt modelId="{F17C248A-0965-4A01-88F9-906038438A27}" type="parTrans" cxnId="{78BF9EDF-6C15-4C99-8B6C-16D620B2346F}">
      <dgm:prSet/>
      <dgm:spPr/>
      <dgm:t>
        <a:bodyPr/>
        <a:lstStyle/>
        <a:p>
          <a:endParaRPr lang="en-US"/>
        </a:p>
      </dgm:t>
    </dgm:pt>
    <dgm:pt modelId="{6E7CE56E-7800-44C4-B6C8-4254C88715B5}" type="sibTrans" cxnId="{78BF9EDF-6C15-4C99-8B6C-16D620B2346F}">
      <dgm:prSet/>
      <dgm:spPr/>
      <dgm:t>
        <a:bodyPr/>
        <a:lstStyle/>
        <a:p>
          <a:endParaRPr lang="en-US"/>
        </a:p>
      </dgm:t>
    </dgm:pt>
    <dgm:pt modelId="{FCCFF3F5-64EF-4281-BBB4-F8B05A50A2F7}">
      <dgm:prSet phldrT="[Text]" custT="1"/>
      <dgm:spPr/>
      <dgm:t>
        <a:bodyPr/>
        <a:lstStyle/>
        <a:p>
          <a:r>
            <a:rPr lang="en-US" sz="2400" dirty="0" smtClean="0"/>
            <a:t>Startup and alarm conditions</a:t>
          </a:r>
          <a:r>
            <a:rPr lang="en-US" sz="2200" dirty="0" smtClean="0"/>
            <a:t>. </a:t>
          </a:r>
          <a:endParaRPr lang="en-US" sz="2200" dirty="0"/>
        </a:p>
      </dgm:t>
    </dgm:pt>
    <dgm:pt modelId="{2DB996E4-D903-4199-9805-70A82C79BB30}" type="parTrans" cxnId="{628048B0-C841-4AB0-A564-898B4A95DDA7}">
      <dgm:prSet/>
      <dgm:spPr/>
      <dgm:t>
        <a:bodyPr/>
        <a:lstStyle/>
        <a:p>
          <a:endParaRPr lang="en-US"/>
        </a:p>
      </dgm:t>
    </dgm:pt>
    <dgm:pt modelId="{6798F086-C8F2-4E48-ABF9-A3EDC78F383F}" type="sibTrans" cxnId="{628048B0-C841-4AB0-A564-898B4A95DDA7}">
      <dgm:prSet/>
      <dgm:spPr/>
      <dgm:t>
        <a:bodyPr/>
        <a:lstStyle/>
        <a:p>
          <a:endParaRPr lang="en-US"/>
        </a:p>
      </dgm:t>
    </dgm:pt>
    <dgm:pt modelId="{CD8E1AD6-496F-4FC1-85C7-68D531138E54}" type="pres">
      <dgm:prSet presAssocID="{C3443EB0-C0D2-472D-8894-A89C479C6987}" presName="linear" presStyleCnt="0">
        <dgm:presLayoutVars>
          <dgm:dir/>
          <dgm:animLvl val="lvl"/>
          <dgm:resizeHandles val="exact"/>
        </dgm:presLayoutVars>
      </dgm:prSet>
      <dgm:spPr/>
      <dgm:t>
        <a:bodyPr/>
        <a:lstStyle/>
        <a:p>
          <a:endParaRPr lang="en-US"/>
        </a:p>
      </dgm:t>
    </dgm:pt>
    <dgm:pt modelId="{1D59B0F0-D838-441B-B9C6-52FB31978CD6}" type="pres">
      <dgm:prSet presAssocID="{0E1814D2-8FCB-4E44-8703-CC8AF372F393}" presName="parentLin" presStyleCnt="0"/>
      <dgm:spPr/>
    </dgm:pt>
    <dgm:pt modelId="{489F8B86-908F-4E87-AB88-F935DB300720}" type="pres">
      <dgm:prSet presAssocID="{0E1814D2-8FCB-4E44-8703-CC8AF372F393}" presName="parentLeftMargin" presStyleLbl="node1" presStyleIdx="0" presStyleCnt="2"/>
      <dgm:spPr/>
      <dgm:t>
        <a:bodyPr/>
        <a:lstStyle/>
        <a:p>
          <a:endParaRPr lang="en-US"/>
        </a:p>
      </dgm:t>
    </dgm:pt>
    <dgm:pt modelId="{3477300D-67F0-49C2-A8E7-87CC732BA08F}" type="pres">
      <dgm:prSet presAssocID="{0E1814D2-8FCB-4E44-8703-CC8AF372F393}" presName="parentText" presStyleLbl="node1" presStyleIdx="0" presStyleCnt="2">
        <dgm:presLayoutVars>
          <dgm:chMax val="0"/>
          <dgm:bulletEnabled val="1"/>
        </dgm:presLayoutVars>
      </dgm:prSet>
      <dgm:spPr/>
      <dgm:t>
        <a:bodyPr/>
        <a:lstStyle/>
        <a:p>
          <a:endParaRPr lang="en-US"/>
        </a:p>
      </dgm:t>
    </dgm:pt>
    <dgm:pt modelId="{0F4A3C04-A442-4A20-9730-48617DD155AA}" type="pres">
      <dgm:prSet presAssocID="{0E1814D2-8FCB-4E44-8703-CC8AF372F393}" presName="negativeSpace" presStyleCnt="0"/>
      <dgm:spPr/>
    </dgm:pt>
    <dgm:pt modelId="{2D63AA87-1733-4FD3-9D77-C4D9968DED45}" type="pres">
      <dgm:prSet presAssocID="{0E1814D2-8FCB-4E44-8703-CC8AF372F393}" presName="childText" presStyleLbl="conFgAcc1" presStyleIdx="0" presStyleCnt="2">
        <dgm:presLayoutVars>
          <dgm:bulletEnabled val="1"/>
        </dgm:presLayoutVars>
      </dgm:prSet>
      <dgm:spPr/>
      <dgm:t>
        <a:bodyPr/>
        <a:lstStyle/>
        <a:p>
          <a:endParaRPr lang="en-US"/>
        </a:p>
      </dgm:t>
    </dgm:pt>
    <dgm:pt modelId="{F0934B49-2662-480F-922C-CE4A38632EBF}" type="pres">
      <dgm:prSet presAssocID="{B2D56A32-5BD3-4196-86D7-949B2BEE5350}" presName="spaceBetweenRectangles" presStyleCnt="0"/>
      <dgm:spPr/>
    </dgm:pt>
    <dgm:pt modelId="{1C9C32B9-14CB-46A7-A029-FF5C4A251793}" type="pres">
      <dgm:prSet presAssocID="{CB237C3F-88EE-4410-9ECA-352A9214D690}" presName="parentLin" presStyleCnt="0"/>
      <dgm:spPr/>
    </dgm:pt>
    <dgm:pt modelId="{35426619-DFC0-403E-A70F-4D86F76258F1}" type="pres">
      <dgm:prSet presAssocID="{CB237C3F-88EE-4410-9ECA-352A9214D690}" presName="parentLeftMargin" presStyleLbl="node1" presStyleIdx="0" presStyleCnt="2"/>
      <dgm:spPr/>
      <dgm:t>
        <a:bodyPr/>
        <a:lstStyle/>
        <a:p>
          <a:endParaRPr lang="en-US"/>
        </a:p>
      </dgm:t>
    </dgm:pt>
    <dgm:pt modelId="{EC4CD569-A10A-4B63-B52A-78EEB8BA877D}" type="pres">
      <dgm:prSet presAssocID="{CB237C3F-88EE-4410-9ECA-352A9214D690}" presName="parentText" presStyleLbl="node1" presStyleIdx="1" presStyleCnt="2">
        <dgm:presLayoutVars>
          <dgm:chMax val="0"/>
          <dgm:bulletEnabled val="1"/>
        </dgm:presLayoutVars>
      </dgm:prSet>
      <dgm:spPr/>
      <dgm:t>
        <a:bodyPr/>
        <a:lstStyle/>
        <a:p>
          <a:endParaRPr lang="en-US"/>
        </a:p>
      </dgm:t>
    </dgm:pt>
    <dgm:pt modelId="{48BD8F06-7E21-4C06-BBE9-C6729BCAB6AF}" type="pres">
      <dgm:prSet presAssocID="{CB237C3F-88EE-4410-9ECA-352A9214D690}" presName="negativeSpace" presStyleCnt="0"/>
      <dgm:spPr/>
    </dgm:pt>
    <dgm:pt modelId="{3AB4E63D-DC36-4DBF-A24D-6C30BC0842D4}" type="pres">
      <dgm:prSet presAssocID="{CB237C3F-88EE-4410-9ECA-352A9214D690}" presName="childText" presStyleLbl="conFgAcc1" presStyleIdx="1" presStyleCnt="2">
        <dgm:presLayoutVars>
          <dgm:bulletEnabled val="1"/>
        </dgm:presLayoutVars>
      </dgm:prSet>
      <dgm:spPr/>
      <dgm:t>
        <a:bodyPr/>
        <a:lstStyle/>
        <a:p>
          <a:endParaRPr lang="en-US"/>
        </a:p>
      </dgm:t>
    </dgm:pt>
  </dgm:ptLst>
  <dgm:cxnLst>
    <dgm:cxn modelId="{01A0AD69-B13B-46EE-A372-13557CC60493}" type="presOf" srcId="{CB237C3F-88EE-4410-9ECA-352A9214D690}" destId="{35426619-DFC0-403E-A70F-4D86F76258F1}" srcOrd="0" destOrd="0" presId="urn:microsoft.com/office/officeart/2005/8/layout/list1"/>
    <dgm:cxn modelId="{1553E703-218A-4FA7-AB79-3C9487BD1470}" type="presOf" srcId="{704D3FCD-A178-4BD6-BE5B-22A5979760C9}" destId="{2D63AA87-1733-4FD3-9D77-C4D9968DED45}" srcOrd="0" destOrd="0" presId="urn:microsoft.com/office/officeart/2005/8/layout/list1"/>
    <dgm:cxn modelId="{78BF9EDF-6C15-4C99-8B6C-16D620B2346F}" srcId="{704D3FCD-A178-4BD6-BE5B-22A5979760C9}" destId="{D912DF46-6D1D-430A-9FFB-823DAB6A5E46}" srcOrd="0" destOrd="0" parTransId="{F17C248A-0965-4A01-88F9-906038438A27}" sibTransId="{6E7CE56E-7800-44C4-B6C8-4254C88715B5}"/>
    <dgm:cxn modelId="{0A76F0E7-D01E-4EF7-A606-14356E86E021}" srcId="{C3443EB0-C0D2-472D-8894-A89C479C6987}" destId="{CB237C3F-88EE-4410-9ECA-352A9214D690}" srcOrd="1" destOrd="0" parTransId="{69A71D9E-8DA1-49C6-989A-2D18B5AB176D}" sibTransId="{6C236455-DC35-49C7-9C65-944F17175D91}"/>
    <dgm:cxn modelId="{0B256C2C-CDC2-40E1-928F-419CE914A116}" type="presOf" srcId="{0E1814D2-8FCB-4E44-8703-CC8AF372F393}" destId="{3477300D-67F0-49C2-A8E7-87CC732BA08F}" srcOrd="1" destOrd="0" presId="urn:microsoft.com/office/officeart/2005/8/layout/list1"/>
    <dgm:cxn modelId="{628048B0-C841-4AB0-A564-898B4A95DDA7}" srcId="{CB237C3F-88EE-4410-9ECA-352A9214D690}" destId="{FCCFF3F5-64EF-4281-BBB4-F8B05A50A2F7}" srcOrd="1" destOrd="0" parTransId="{2DB996E4-D903-4199-9805-70A82C79BB30}" sibTransId="{6798F086-C8F2-4E48-ABF9-A3EDC78F383F}"/>
    <dgm:cxn modelId="{D1FF3AE4-6A42-4FEC-8FB5-91A2FF5F6045}" type="presOf" srcId="{CB237C3F-88EE-4410-9ECA-352A9214D690}" destId="{EC4CD569-A10A-4B63-B52A-78EEB8BA877D}" srcOrd="1" destOrd="0" presId="urn:microsoft.com/office/officeart/2005/8/layout/list1"/>
    <dgm:cxn modelId="{B7EC6C45-41F7-4939-A648-2B872A01800A}" srcId="{0E1814D2-8FCB-4E44-8703-CC8AF372F393}" destId="{704D3FCD-A178-4BD6-BE5B-22A5979760C9}" srcOrd="0" destOrd="0" parTransId="{78ACF8F2-DC72-48E6-89E6-76CDE067FEE2}" sibTransId="{074E1822-9C78-4D19-9775-C7C0D520B7A7}"/>
    <dgm:cxn modelId="{0A9EA2E1-2C5F-43FB-8F8D-937C5025A187}" type="presOf" srcId="{D912DF46-6D1D-430A-9FFB-823DAB6A5E46}" destId="{2D63AA87-1733-4FD3-9D77-C4D9968DED45}" srcOrd="0" destOrd="1" presId="urn:microsoft.com/office/officeart/2005/8/layout/list1"/>
    <dgm:cxn modelId="{4AE2B171-1A48-4A21-9745-18DEFB41329D}" srcId="{C3443EB0-C0D2-472D-8894-A89C479C6987}" destId="{0E1814D2-8FCB-4E44-8703-CC8AF372F393}" srcOrd="0" destOrd="0" parTransId="{290F5CB7-366F-48D2-948A-8469C8BE3FFD}" sibTransId="{B2D56A32-5BD3-4196-86D7-949B2BEE5350}"/>
    <dgm:cxn modelId="{95BC6BD1-D5AE-43B1-820E-A856952874E0}" type="presOf" srcId="{FCCFF3F5-64EF-4281-BBB4-F8B05A50A2F7}" destId="{3AB4E63D-DC36-4DBF-A24D-6C30BC0842D4}" srcOrd="0" destOrd="1" presId="urn:microsoft.com/office/officeart/2005/8/layout/list1"/>
    <dgm:cxn modelId="{1AB63A64-9194-44EF-8FB1-ADC7492AB8E0}" type="presOf" srcId="{E24A9A82-10B1-4019-82F8-E9C090FE9306}" destId="{3AB4E63D-DC36-4DBF-A24D-6C30BC0842D4}" srcOrd="0" destOrd="0" presId="urn:microsoft.com/office/officeart/2005/8/layout/list1"/>
    <dgm:cxn modelId="{6D564B97-EBCC-4C7E-ACEF-B3B902737327}" type="presOf" srcId="{0E1814D2-8FCB-4E44-8703-CC8AF372F393}" destId="{489F8B86-908F-4E87-AB88-F935DB300720}" srcOrd="0" destOrd="0" presId="urn:microsoft.com/office/officeart/2005/8/layout/list1"/>
    <dgm:cxn modelId="{D50C7D85-016B-4501-ADA8-899CF83148F8}" type="presOf" srcId="{C3443EB0-C0D2-472D-8894-A89C479C6987}" destId="{CD8E1AD6-496F-4FC1-85C7-68D531138E54}" srcOrd="0" destOrd="0" presId="urn:microsoft.com/office/officeart/2005/8/layout/list1"/>
    <dgm:cxn modelId="{6A980AD0-FC24-439F-A612-78E615881D0B}" srcId="{CB237C3F-88EE-4410-9ECA-352A9214D690}" destId="{E24A9A82-10B1-4019-82F8-E9C090FE9306}" srcOrd="0" destOrd="0" parTransId="{5E3681EC-3E0A-4913-89BC-371CF15C3540}" sibTransId="{2400EB84-3775-4F66-8546-3D0BBC91B362}"/>
    <dgm:cxn modelId="{A482D284-8C22-40B0-A299-9A79712474D6}" type="presOf" srcId="{64F71A21-3616-4C3A-A427-D1872BC62720}" destId="{2D63AA87-1733-4FD3-9D77-C4D9968DED45}" srcOrd="0" destOrd="2" presId="urn:microsoft.com/office/officeart/2005/8/layout/list1"/>
    <dgm:cxn modelId="{3256F341-441B-45FE-98E8-E17D139679F4}" srcId="{0E1814D2-8FCB-4E44-8703-CC8AF372F393}" destId="{64F71A21-3616-4C3A-A427-D1872BC62720}" srcOrd="1" destOrd="0" parTransId="{07B89FD8-31CD-4EBA-94B1-7D5E20DDD7D2}" sibTransId="{D3284700-EA79-4DE6-B4A6-111DABDCE2FC}"/>
    <dgm:cxn modelId="{8963BE9F-B54A-442A-855D-2E2B69BA91EF}" type="presParOf" srcId="{CD8E1AD6-496F-4FC1-85C7-68D531138E54}" destId="{1D59B0F0-D838-441B-B9C6-52FB31978CD6}" srcOrd="0" destOrd="0" presId="urn:microsoft.com/office/officeart/2005/8/layout/list1"/>
    <dgm:cxn modelId="{5385E8E2-A3EA-41D2-B822-F81941CF9FF7}" type="presParOf" srcId="{1D59B0F0-D838-441B-B9C6-52FB31978CD6}" destId="{489F8B86-908F-4E87-AB88-F935DB300720}" srcOrd="0" destOrd="0" presId="urn:microsoft.com/office/officeart/2005/8/layout/list1"/>
    <dgm:cxn modelId="{29BF208C-203A-431D-8855-0F90D76056EE}" type="presParOf" srcId="{1D59B0F0-D838-441B-B9C6-52FB31978CD6}" destId="{3477300D-67F0-49C2-A8E7-87CC732BA08F}" srcOrd="1" destOrd="0" presId="urn:microsoft.com/office/officeart/2005/8/layout/list1"/>
    <dgm:cxn modelId="{BBB440A4-6FE1-4373-BB1D-25307924BEBE}" type="presParOf" srcId="{CD8E1AD6-496F-4FC1-85C7-68D531138E54}" destId="{0F4A3C04-A442-4A20-9730-48617DD155AA}" srcOrd="1" destOrd="0" presId="urn:microsoft.com/office/officeart/2005/8/layout/list1"/>
    <dgm:cxn modelId="{D8BB8E8E-1352-4525-B920-38AE0B246FBF}" type="presParOf" srcId="{CD8E1AD6-496F-4FC1-85C7-68D531138E54}" destId="{2D63AA87-1733-4FD3-9D77-C4D9968DED45}" srcOrd="2" destOrd="0" presId="urn:microsoft.com/office/officeart/2005/8/layout/list1"/>
    <dgm:cxn modelId="{D5589ECF-99F3-4897-B500-2EE1E65F5576}" type="presParOf" srcId="{CD8E1AD6-496F-4FC1-85C7-68D531138E54}" destId="{F0934B49-2662-480F-922C-CE4A38632EBF}" srcOrd="3" destOrd="0" presId="urn:microsoft.com/office/officeart/2005/8/layout/list1"/>
    <dgm:cxn modelId="{B6225C53-227A-47BE-B954-246F0856360F}" type="presParOf" srcId="{CD8E1AD6-496F-4FC1-85C7-68D531138E54}" destId="{1C9C32B9-14CB-46A7-A029-FF5C4A251793}" srcOrd="4" destOrd="0" presId="urn:microsoft.com/office/officeart/2005/8/layout/list1"/>
    <dgm:cxn modelId="{E2D9A128-3BA4-4852-A168-3E189B4CBB06}" type="presParOf" srcId="{1C9C32B9-14CB-46A7-A029-FF5C4A251793}" destId="{35426619-DFC0-403E-A70F-4D86F76258F1}" srcOrd="0" destOrd="0" presId="urn:microsoft.com/office/officeart/2005/8/layout/list1"/>
    <dgm:cxn modelId="{FC9813C4-8B22-42E0-A908-900F09753DF1}" type="presParOf" srcId="{1C9C32B9-14CB-46A7-A029-FF5C4A251793}" destId="{EC4CD569-A10A-4B63-B52A-78EEB8BA877D}" srcOrd="1" destOrd="0" presId="urn:microsoft.com/office/officeart/2005/8/layout/list1"/>
    <dgm:cxn modelId="{B0DF3421-AD7A-4299-B4FC-586D70D5100E}" type="presParOf" srcId="{CD8E1AD6-496F-4FC1-85C7-68D531138E54}" destId="{48BD8F06-7E21-4C06-BBE9-C6729BCAB6AF}" srcOrd="5" destOrd="0" presId="urn:microsoft.com/office/officeart/2005/8/layout/list1"/>
    <dgm:cxn modelId="{1D13A66F-EC70-4B5A-B6A4-8F75DF5275E0}" type="presParOf" srcId="{CD8E1AD6-496F-4FC1-85C7-68D531138E54}" destId="{3AB4E63D-DC36-4DBF-A24D-6C30BC0842D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43EB0-C0D2-472D-8894-A89C479C6987}"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0E1814D2-8FCB-4E44-8703-CC8AF372F393}">
      <dgm:prSet phldrT="[Text]" custT="1"/>
      <dgm:spPr/>
      <dgm:t>
        <a:bodyPr/>
        <a:lstStyle/>
        <a:p>
          <a:r>
            <a:rPr lang="en-US" sz="2400" dirty="0" smtClean="0"/>
            <a:t>System</a:t>
          </a:r>
          <a:r>
            <a:rPr lang="en-US" sz="2400" baseline="0" dirty="0" smtClean="0"/>
            <a:t> Interfaces </a:t>
          </a:r>
          <a:endParaRPr lang="en-US" sz="2400" dirty="0"/>
        </a:p>
      </dgm:t>
    </dgm:pt>
    <dgm:pt modelId="{290F5CB7-366F-48D2-948A-8469C8BE3FFD}" type="parTrans" cxnId="{4AE2B171-1A48-4A21-9745-18DEFB41329D}">
      <dgm:prSet/>
      <dgm:spPr/>
      <dgm:t>
        <a:bodyPr/>
        <a:lstStyle/>
        <a:p>
          <a:endParaRPr lang="en-US"/>
        </a:p>
      </dgm:t>
    </dgm:pt>
    <dgm:pt modelId="{B2D56A32-5BD3-4196-86D7-949B2BEE5350}" type="sibTrans" cxnId="{4AE2B171-1A48-4A21-9745-18DEFB41329D}">
      <dgm:prSet/>
      <dgm:spPr/>
      <dgm:t>
        <a:bodyPr/>
        <a:lstStyle/>
        <a:p>
          <a:endParaRPr lang="en-US"/>
        </a:p>
      </dgm:t>
    </dgm:pt>
    <dgm:pt modelId="{CB237C3F-88EE-4410-9ECA-352A9214D690}">
      <dgm:prSet phldrT="[Text]" custT="1"/>
      <dgm:spPr/>
      <dgm:t>
        <a:bodyPr/>
        <a:lstStyle/>
        <a:p>
          <a:r>
            <a:rPr lang="en-US" sz="2400" dirty="0" smtClean="0"/>
            <a:t>Operator Interfaces</a:t>
          </a:r>
          <a:endParaRPr lang="en-US" sz="2400" dirty="0"/>
        </a:p>
      </dgm:t>
    </dgm:pt>
    <dgm:pt modelId="{69A71D9E-8DA1-49C6-989A-2D18B5AB176D}" type="parTrans" cxnId="{0A76F0E7-D01E-4EF7-A606-14356E86E021}">
      <dgm:prSet/>
      <dgm:spPr/>
      <dgm:t>
        <a:bodyPr/>
        <a:lstStyle/>
        <a:p>
          <a:endParaRPr lang="en-US"/>
        </a:p>
      </dgm:t>
    </dgm:pt>
    <dgm:pt modelId="{6C236455-DC35-49C7-9C65-944F17175D91}" type="sibTrans" cxnId="{0A76F0E7-D01E-4EF7-A606-14356E86E021}">
      <dgm:prSet/>
      <dgm:spPr/>
      <dgm:t>
        <a:bodyPr/>
        <a:lstStyle/>
        <a:p>
          <a:endParaRPr lang="en-US"/>
        </a:p>
      </dgm:t>
    </dgm:pt>
    <dgm:pt modelId="{704D3FCD-A178-4BD6-BE5B-22A5979760C9}">
      <dgm:prSet phldrT="[Text]" custT="1"/>
      <dgm:spPr/>
      <dgm:t>
        <a:bodyPr/>
        <a:lstStyle/>
        <a:p>
          <a:r>
            <a:rPr lang="en-US" sz="2400" dirty="0" smtClean="0"/>
            <a:t>Variables and requirements to communicate with RF LPS and TS2 control system</a:t>
          </a:r>
          <a:r>
            <a:rPr lang="en-US" sz="2900" dirty="0" smtClean="0"/>
            <a:t>.  </a:t>
          </a:r>
          <a:endParaRPr lang="en-US" sz="2900" dirty="0"/>
        </a:p>
      </dgm:t>
    </dgm:pt>
    <dgm:pt modelId="{78ACF8F2-DC72-48E6-89E6-76CDE067FEE2}" type="parTrans" cxnId="{B7EC6C45-41F7-4939-A648-2B872A01800A}">
      <dgm:prSet/>
      <dgm:spPr/>
      <dgm:t>
        <a:bodyPr/>
        <a:lstStyle/>
        <a:p>
          <a:endParaRPr lang="en-US"/>
        </a:p>
      </dgm:t>
    </dgm:pt>
    <dgm:pt modelId="{074E1822-9C78-4D19-9775-C7C0D520B7A7}" type="sibTrans" cxnId="{B7EC6C45-41F7-4939-A648-2B872A01800A}">
      <dgm:prSet/>
      <dgm:spPr/>
      <dgm:t>
        <a:bodyPr/>
        <a:lstStyle/>
        <a:p>
          <a:endParaRPr lang="en-US"/>
        </a:p>
      </dgm:t>
    </dgm:pt>
    <dgm:pt modelId="{E24A9A82-10B1-4019-82F8-E9C090FE9306}">
      <dgm:prSet phldrT="[Text]" custT="1"/>
      <dgm:spPr/>
      <dgm:t>
        <a:bodyPr/>
        <a:lstStyle/>
        <a:p>
          <a:r>
            <a:rPr lang="en-US" sz="2400" dirty="0" smtClean="0"/>
            <a:t>TS2 PSS HMI requirements.  </a:t>
          </a:r>
          <a:endParaRPr lang="en-US" sz="2400" dirty="0"/>
        </a:p>
      </dgm:t>
    </dgm:pt>
    <dgm:pt modelId="{5E3681EC-3E0A-4913-89BC-371CF15C3540}" type="parTrans" cxnId="{6A980AD0-FC24-439F-A612-78E615881D0B}">
      <dgm:prSet/>
      <dgm:spPr/>
      <dgm:t>
        <a:bodyPr/>
        <a:lstStyle/>
        <a:p>
          <a:endParaRPr lang="en-US"/>
        </a:p>
      </dgm:t>
    </dgm:pt>
    <dgm:pt modelId="{2400EB84-3775-4F66-8546-3D0BBC91B362}" type="sibTrans" cxnId="{6A980AD0-FC24-439F-A612-78E615881D0B}">
      <dgm:prSet/>
      <dgm:spPr/>
      <dgm:t>
        <a:bodyPr/>
        <a:lstStyle/>
        <a:p>
          <a:endParaRPr lang="en-US"/>
        </a:p>
      </dgm:t>
    </dgm:pt>
    <dgm:pt modelId="{2876EDE4-B880-40F7-8D7F-8A93FEC3C176}">
      <dgm:prSet phldrT="[Text]" custT="1"/>
      <dgm:spPr/>
      <dgm:t>
        <a:bodyPr/>
        <a:lstStyle/>
        <a:p>
          <a:r>
            <a:rPr lang="en-US" sz="2400" dirty="0" smtClean="0"/>
            <a:t>LCR OPI requirements</a:t>
          </a:r>
          <a:r>
            <a:rPr lang="en-US" sz="3100" dirty="0" smtClean="0"/>
            <a:t>. </a:t>
          </a:r>
          <a:endParaRPr lang="en-US" sz="3100" dirty="0"/>
        </a:p>
      </dgm:t>
    </dgm:pt>
    <dgm:pt modelId="{5FECA40F-50AC-46BE-9A8A-5EBD4EB71E25}" type="parTrans" cxnId="{52C91BB5-A6AD-4E67-816F-C0180F7A9099}">
      <dgm:prSet/>
      <dgm:spPr/>
      <dgm:t>
        <a:bodyPr/>
        <a:lstStyle/>
        <a:p>
          <a:endParaRPr lang="en-US"/>
        </a:p>
      </dgm:t>
    </dgm:pt>
    <dgm:pt modelId="{C6FC64AC-D03B-4791-922A-77B7DF13C4D3}" type="sibTrans" cxnId="{52C91BB5-A6AD-4E67-816F-C0180F7A9099}">
      <dgm:prSet/>
      <dgm:spPr/>
      <dgm:t>
        <a:bodyPr/>
        <a:lstStyle/>
        <a:p>
          <a:endParaRPr lang="en-US"/>
        </a:p>
      </dgm:t>
    </dgm:pt>
    <dgm:pt modelId="{CD8E1AD6-496F-4FC1-85C7-68D531138E54}" type="pres">
      <dgm:prSet presAssocID="{C3443EB0-C0D2-472D-8894-A89C479C6987}" presName="linear" presStyleCnt="0">
        <dgm:presLayoutVars>
          <dgm:dir/>
          <dgm:animLvl val="lvl"/>
          <dgm:resizeHandles val="exact"/>
        </dgm:presLayoutVars>
      </dgm:prSet>
      <dgm:spPr/>
      <dgm:t>
        <a:bodyPr/>
        <a:lstStyle/>
        <a:p>
          <a:endParaRPr lang="en-US"/>
        </a:p>
      </dgm:t>
    </dgm:pt>
    <dgm:pt modelId="{1D59B0F0-D838-441B-B9C6-52FB31978CD6}" type="pres">
      <dgm:prSet presAssocID="{0E1814D2-8FCB-4E44-8703-CC8AF372F393}" presName="parentLin" presStyleCnt="0"/>
      <dgm:spPr/>
    </dgm:pt>
    <dgm:pt modelId="{489F8B86-908F-4E87-AB88-F935DB300720}" type="pres">
      <dgm:prSet presAssocID="{0E1814D2-8FCB-4E44-8703-CC8AF372F393}" presName="parentLeftMargin" presStyleLbl="node1" presStyleIdx="0" presStyleCnt="2"/>
      <dgm:spPr/>
      <dgm:t>
        <a:bodyPr/>
        <a:lstStyle/>
        <a:p>
          <a:endParaRPr lang="en-US"/>
        </a:p>
      </dgm:t>
    </dgm:pt>
    <dgm:pt modelId="{3477300D-67F0-49C2-A8E7-87CC732BA08F}" type="pres">
      <dgm:prSet presAssocID="{0E1814D2-8FCB-4E44-8703-CC8AF372F393}" presName="parentText" presStyleLbl="node1" presStyleIdx="0" presStyleCnt="2">
        <dgm:presLayoutVars>
          <dgm:chMax val="0"/>
          <dgm:bulletEnabled val="1"/>
        </dgm:presLayoutVars>
      </dgm:prSet>
      <dgm:spPr/>
      <dgm:t>
        <a:bodyPr/>
        <a:lstStyle/>
        <a:p>
          <a:endParaRPr lang="en-US"/>
        </a:p>
      </dgm:t>
    </dgm:pt>
    <dgm:pt modelId="{0F4A3C04-A442-4A20-9730-48617DD155AA}" type="pres">
      <dgm:prSet presAssocID="{0E1814D2-8FCB-4E44-8703-CC8AF372F393}" presName="negativeSpace" presStyleCnt="0"/>
      <dgm:spPr/>
    </dgm:pt>
    <dgm:pt modelId="{2D63AA87-1733-4FD3-9D77-C4D9968DED45}" type="pres">
      <dgm:prSet presAssocID="{0E1814D2-8FCB-4E44-8703-CC8AF372F393}" presName="childText" presStyleLbl="conFgAcc1" presStyleIdx="0" presStyleCnt="2">
        <dgm:presLayoutVars>
          <dgm:bulletEnabled val="1"/>
        </dgm:presLayoutVars>
      </dgm:prSet>
      <dgm:spPr/>
      <dgm:t>
        <a:bodyPr/>
        <a:lstStyle/>
        <a:p>
          <a:endParaRPr lang="en-US"/>
        </a:p>
      </dgm:t>
    </dgm:pt>
    <dgm:pt modelId="{F0934B49-2662-480F-922C-CE4A38632EBF}" type="pres">
      <dgm:prSet presAssocID="{B2D56A32-5BD3-4196-86D7-949B2BEE5350}" presName="spaceBetweenRectangles" presStyleCnt="0"/>
      <dgm:spPr/>
    </dgm:pt>
    <dgm:pt modelId="{1C9C32B9-14CB-46A7-A029-FF5C4A251793}" type="pres">
      <dgm:prSet presAssocID="{CB237C3F-88EE-4410-9ECA-352A9214D690}" presName="parentLin" presStyleCnt="0"/>
      <dgm:spPr/>
    </dgm:pt>
    <dgm:pt modelId="{35426619-DFC0-403E-A70F-4D86F76258F1}" type="pres">
      <dgm:prSet presAssocID="{CB237C3F-88EE-4410-9ECA-352A9214D690}" presName="parentLeftMargin" presStyleLbl="node1" presStyleIdx="0" presStyleCnt="2"/>
      <dgm:spPr/>
      <dgm:t>
        <a:bodyPr/>
        <a:lstStyle/>
        <a:p>
          <a:endParaRPr lang="en-US"/>
        </a:p>
      </dgm:t>
    </dgm:pt>
    <dgm:pt modelId="{EC4CD569-A10A-4B63-B52A-78EEB8BA877D}" type="pres">
      <dgm:prSet presAssocID="{CB237C3F-88EE-4410-9ECA-352A9214D690}" presName="parentText" presStyleLbl="node1" presStyleIdx="1" presStyleCnt="2">
        <dgm:presLayoutVars>
          <dgm:chMax val="0"/>
          <dgm:bulletEnabled val="1"/>
        </dgm:presLayoutVars>
      </dgm:prSet>
      <dgm:spPr/>
      <dgm:t>
        <a:bodyPr/>
        <a:lstStyle/>
        <a:p>
          <a:endParaRPr lang="en-US"/>
        </a:p>
      </dgm:t>
    </dgm:pt>
    <dgm:pt modelId="{48BD8F06-7E21-4C06-BBE9-C6729BCAB6AF}" type="pres">
      <dgm:prSet presAssocID="{CB237C3F-88EE-4410-9ECA-352A9214D690}" presName="negativeSpace" presStyleCnt="0"/>
      <dgm:spPr/>
    </dgm:pt>
    <dgm:pt modelId="{3AB4E63D-DC36-4DBF-A24D-6C30BC0842D4}" type="pres">
      <dgm:prSet presAssocID="{CB237C3F-88EE-4410-9ECA-352A9214D690}" presName="childText" presStyleLbl="conFgAcc1" presStyleIdx="1" presStyleCnt="2">
        <dgm:presLayoutVars>
          <dgm:bulletEnabled val="1"/>
        </dgm:presLayoutVars>
      </dgm:prSet>
      <dgm:spPr/>
      <dgm:t>
        <a:bodyPr/>
        <a:lstStyle/>
        <a:p>
          <a:endParaRPr lang="en-US"/>
        </a:p>
      </dgm:t>
    </dgm:pt>
  </dgm:ptLst>
  <dgm:cxnLst>
    <dgm:cxn modelId="{01A0AD69-B13B-46EE-A372-13557CC60493}" type="presOf" srcId="{CB237C3F-88EE-4410-9ECA-352A9214D690}" destId="{35426619-DFC0-403E-A70F-4D86F76258F1}" srcOrd="0" destOrd="0" presId="urn:microsoft.com/office/officeart/2005/8/layout/list1"/>
    <dgm:cxn modelId="{1553E703-218A-4FA7-AB79-3C9487BD1470}" type="presOf" srcId="{704D3FCD-A178-4BD6-BE5B-22A5979760C9}" destId="{2D63AA87-1733-4FD3-9D77-C4D9968DED45}" srcOrd="0" destOrd="0" presId="urn:microsoft.com/office/officeart/2005/8/layout/list1"/>
    <dgm:cxn modelId="{FC807927-44F9-425C-A752-BA9CB490AF51}" type="presOf" srcId="{2876EDE4-B880-40F7-8D7F-8A93FEC3C176}" destId="{3AB4E63D-DC36-4DBF-A24D-6C30BC0842D4}" srcOrd="0" destOrd="1" presId="urn:microsoft.com/office/officeart/2005/8/layout/list1"/>
    <dgm:cxn modelId="{0A76F0E7-D01E-4EF7-A606-14356E86E021}" srcId="{C3443EB0-C0D2-472D-8894-A89C479C6987}" destId="{CB237C3F-88EE-4410-9ECA-352A9214D690}" srcOrd="1" destOrd="0" parTransId="{69A71D9E-8DA1-49C6-989A-2D18B5AB176D}" sibTransId="{6C236455-DC35-49C7-9C65-944F17175D91}"/>
    <dgm:cxn modelId="{0B256C2C-CDC2-40E1-928F-419CE914A116}" type="presOf" srcId="{0E1814D2-8FCB-4E44-8703-CC8AF372F393}" destId="{3477300D-67F0-49C2-A8E7-87CC732BA08F}" srcOrd="1" destOrd="0" presId="urn:microsoft.com/office/officeart/2005/8/layout/list1"/>
    <dgm:cxn modelId="{52C91BB5-A6AD-4E67-816F-C0180F7A9099}" srcId="{CB237C3F-88EE-4410-9ECA-352A9214D690}" destId="{2876EDE4-B880-40F7-8D7F-8A93FEC3C176}" srcOrd="1" destOrd="0" parTransId="{5FECA40F-50AC-46BE-9A8A-5EBD4EB71E25}" sibTransId="{C6FC64AC-D03B-4791-922A-77B7DF13C4D3}"/>
    <dgm:cxn modelId="{D1FF3AE4-6A42-4FEC-8FB5-91A2FF5F6045}" type="presOf" srcId="{CB237C3F-88EE-4410-9ECA-352A9214D690}" destId="{EC4CD569-A10A-4B63-B52A-78EEB8BA877D}" srcOrd="1" destOrd="0" presId="urn:microsoft.com/office/officeart/2005/8/layout/list1"/>
    <dgm:cxn modelId="{B7EC6C45-41F7-4939-A648-2B872A01800A}" srcId="{0E1814D2-8FCB-4E44-8703-CC8AF372F393}" destId="{704D3FCD-A178-4BD6-BE5B-22A5979760C9}" srcOrd="0" destOrd="0" parTransId="{78ACF8F2-DC72-48E6-89E6-76CDE067FEE2}" sibTransId="{074E1822-9C78-4D19-9775-C7C0D520B7A7}"/>
    <dgm:cxn modelId="{4AE2B171-1A48-4A21-9745-18DEFB41329D}" srcId="{C3443EB0-C0D2-472D-8894-A89C479C6987}" destId="{0E1814D2-8FCB-4E44-8703-CC8AF372F393}" srcOrd="0" destOrd="0" parTransId="{290F5CB7-366F-48D2-948A-8469C8BE3FFD}" sibTransId="{B2D56A32-5BD3-4196-86D7-949B2BEE5350}"/>
    <dgm:cxn modelId="{1AB63A64-9194-44EF-8FB1-ADC7492AB8E0}" type="presOf" srcId="{E24A9A82-10B1-4019-82F8-E9C090FE9306}" destId="{3AB4E63D-DC36-4DBF-A24D-6C30BC0842D4}" srcOrd="0" destOrd="0" presId="urn:microsoft.com/office/officeart/2005/8/layout/list1"/>
    <dgm:cxn modelId="{6D564B97-EBCC-4C7E-ACEF-B3B902737327}" type="presOf" srcId="{0E1814D2-8FCB-4E44-8703-CC8AF372F393}" destId="{489F8B86-908F-4E87-AB88-F935DB300720}" srcOrd="0" destOrd="0" presId="urn:microsoft.com/office/officeart/2005/8/layout/list1"/>
    <dgm:cxn modelId="{D50C7D85-016B-4501-ADA8-899CF83148F8}" type="presOf" srcId="{C3443EB0-C0D2-472D-8894-A89C479C6987}" destId="{CD8E1AD6-496F-4FC1-85C7-68D531138E54}" srcOrd="0" destOrd="0" presId="urn:microsoft.com/office/officeart/2005/8/layout/list1"/>
    <dgm:cxn modelId="{6A980AD0-FC24-439F-A612-78E615881D0B}" srcId="{CB237C3F-88EE-4410-9ECA-352A9214D690}" destId="{E24A9A82-10B1-4019-82F8-E9C090FE9306}" srcOrd="0" destOrd="0" parTransId="{5E3681EC-3E0A-4913-89BC-371CF15C3540}" sibTransId="{2400EB84-3775-4F66-8546-3D0BBC91B362}"/>
    <dgm:cxn modelId="{8963BE9F-B54A-442A-855D-2E2B69BA91EF}" type="presParOf" srcId="{CD8E1AD6-496F-4FC1-85C7-68D531138E54}" destId="{1D59B0F0-D838-441B-B9C6-52FB31978CD6}" srcOrd="0" destOrd="0" presId="urn:microsoft.com/office/officeart/2005/8/layout/list1"/>
    <dgm:cxn modelId="{5385E8E2-A3EA-41D2-B822-F81941CF9FF7}" type="presParOf" srcId="{1D59B0F0-D838-441B-B9C6-52FB31978CD6}" destId="{489F8B86-908F-4E87-AB88-F935DB300720}" srcOrd="0" destOrd="0" presId="urn:microsoft.com/office/officeart/2005/8/layout/list1"/>
    <dgm:cxn modelId="{29BF208C-203A-431D-8855-0F90D76056EE}" type="presParOf" srcId="{1D59B0F0-D838-441B-B9C6-52FB31978CD6}" destId="{3477300D-67F0-49C2-A8E7-87CC732BA08F}" srcOrd="1" destOrd="0" presId="urn:microsoft.com/office/officeart/2005/8/layout/list1"/>
    <dgm:cxn modelId="{BBB440A4-6FE1-4373-BB1D-25307924BEBE}" type="presParOf" srcId="{CD8E1AD6-496F-4FC1-85C7-68D531138E54}" destId="{0F4A3C04-A442-4A20-9730-48617DD155AA}" srcOrd="1" destOrd="0" presId="urn:microsoft.com/office/officeart/2005/8/layout/list1"/>
    <dgm:cxn modelId="{D8BB8E8E-1352-4525-B920-38AE0B246FBF}" type="presParOf" srcId="{CD8E1AD6-496F-4FC1-85C7-68D531138E54}" destId="{2D63AA87-1733-4FD3-9D77-C4D9968DED45}" srcOrd="2" destOrd="0" presId="urn:microsoft.com/office/officeart/2005/8/layout/list1"/>
    <dgm:cxn modelId="{D5589ECF-99F3-4897-B500-2EE1E65F5576}" type="presParOf" srcId="{CD8E1AD6-496F-4FC1-85C7-68D531138E54}" destId="{F0934B49-2662-480F-922C-CE4A38632EBF}" srcOrd="3" destOrd="0" presId="urn:microsoft.com/office/officeart/2005/8/layout/list1"/>
    <dgm:cxn modelId="{B6225C53-227A-47BE-B954-246F0856360F}" type="presParOf" srcId="{CD8E1AD6-496F-4FC1-85C7-68D531138E54}" destId="{1C9C32B9-14CB-46A7-A029-FF5C4A251793}" srcOrd="4" destOrd="0" presId="urn:microsoft.com/office/officeart/2005/8/layout/list1"/>
    <dgm:cxn modelId="{E2D9A128-3BA4-4852-A168-3E189B4CBB06}" type="presParOf" srcId="{1C9C32B9-14CB-46A7-A029-FF5C4A251793}" destId="{35426619-DFC0-403E-A70F-4D86F76258F1}" srcOrd="0" destOrd="0" presId="urn:microsoft.com/office/officeart/2005/8/layout/list1"/>
    <dgm:cxn modelId="{FC9813C4-8B22-42E0-A908-900F09753DF1}" type="presParOf" srcId="{1C9C32B9-14CB-46A7-A029-FF5C4A251793}" destId="{EC4CD569-A10A-4B63-B52A-78EEB8BA877D}" srcOrd="1" destOrd="0" presId="urn:microsoft.com/office/officeart/2005/8/layout/list1"/>
    <dgm:cxn modelId="{B0DF3421-AD7A-4299-B4FC-586D70D5100E}" type="presParOf" srcId="{CD8E1AD6-496F-4FC1-85C7-68D531138E54}" destId="{48BD8F06-7E21-4C06-BBE9-C6729BCAB6AF}" srcOrd="5" destOrd="0" presId="urn:microsoft.com/office/officeart/2005/8/layout/list1"/>
    <dgm:cxn modelId="{1D13A66F-EC70-4B5A-B6A4-8F75DF5275E0}" type="presParOf" srcId="{CD8E1AD6-496F-4FC1-85C7-68D531138E54}" destId="{3AB4E63D-DC36-4DBF-A24D-6C30BC0842D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0EBC3-4E88-4D88-B0B6-F9040D17A09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018DAD7-D7C8-43BF-8092-FF9AD5DC707B}">
      <dgm:prSet phldrT="[Text]"/>
      <dgm:spPr/>
      <dgm:t>
        <a:bodyPr/>
        <a:lstStyle/>
        <a:p>
          <a:r>
            <a:rPr lang="en-US" dirty="0" smtClean="0"/>
            <a:t>SIF description</a:t>
          </a:r>
          <a:endParaRPr lang="en-US" dirty="0"/>
        </a:p>
      </dgm:t>
    </dgm:pt>
    <dgm:pt modelId="{4E320275-6BD1-4CAE-9927-3301DFF491A5}" type="parTrans" cxnId="{3D185AE4-DAE1-4286-8D80-CCCBB0C858E5}">
      <dgm:prSet/>
      <dgm:spPr/>
      <dgm:t>
        <a:bodyPr/>
        <a:lstStyle/>
        <a:p>
          <a:endParaRPr lang="en-US"/>
        </a:p>
      </dgm:t>
    </dgm:pt>
    <dgm:pt modelId="{745E9DC8-5F54-4168-A369-85AF3D476EBC}" type="sibTrans" cxnId="{3D185AE4-DAE1-4286-8D80-CCCBB0C858E5}">
      <dgm:prSet/>
      <dgm:spPr/>
      <dgm:t>
        <a:bodyPr/>
        <a:lstStyle/>
        <a:p>
          <a:endParaRPr lang="en-US"/>
        </a:p>
      </dgm:t>
    </dgm:pt>
    <dgm:pt modelId="{F48C01F0-3885-47FB-8362-AF6E002B2CAC}">
      <dgm:prSet phldrT="[Text]"/>
      <dgm:spPr/>
      <dgm:t>
        <a:bodyPr/>
        <a:lstStyle/>
        <a:p>
          <a:r>
            <a:rPr lang="en-US" dirty="0" smtClean="0"/>
            <a:t>Hardware setup </a:t>
          </a:r>
          <a:endParaRPr lang="en-US" dirty="0"/>
        </a:p>
      </dgm:t>
    </dgm:pt>
    <dgm:pt modelId="{EFF9B2E0-4D1E-442B-825A-D1A38D624E71}" type="parTrans" cxnId="{08564F4D-2D6A-4DFB-8950-90C29E9A0F0F}">
      <dgm:prSet/>
      <dgm:spPr/>
      <dgm:t>
        <a:bodyPr/>
        <a:lstStyle/>
        <a:p>
          <a:endParaRPr lang="en-US"/>
        </a:p>
      </dgm:t>
    </dgm:pt>
    <dgm:pt modelId="{EEFD7052-E3B4-47C1-822B-26A17FD3D449}" type="sibTrans" cxnId="{08564F4D-2D6A-4DFB-8950-90C29E9A0F0F}">
      <dgm:prSet/>
      <dgm:spPr/>
      <dgm:t>
        <a:bodyPr/>
        <a:lstStyle/>
        <a:p>
          <a:endParaRPr lang="en-US"/>
        </a:p>
      </dgm:t>
    </dgm:pt>
    <dgm:pt modelId="{65730031-D598-4012-989F-B413369707B6}">
      <dgm:prSet phldrT="[Text]"/>
      <dgm:spPr/>
      <dgm:t>
        <a:bodyPr/>
        <a:lstStyle/>
        <a:p>
          <a:r>
            <a:rPr lang="en-US" dirty="0" smtClean="0"/>
            <a:t>Time delays and response time</a:t>
          </a:r>
          <a:endParaRPr lang="en-US" dirty="0"/>
        </a:p>
      </dgm:t>
    </dgm:pt>
    <dgm:pt modelId="{06624AFF-CD45-40D4-AE29-DA5C6DF0FB1A}" type="parTrans" cxnId="{B96AD684-8424-4E53-B006-2E29F166F889}">
      <dgm:prSet/>
      <dgm:spPr/>
      <dgm:t>
        <a:bodyPr/>
        <a:lstStyle/>
        <a:p>
          <a:endParaRPr lang="en-US"/>
        </a:p>
      </dgm:t>
    </dgm:pt>
    <dgm:pt modelId="{D47BF987-089F-4FB8-BA2B-1CC924F82F6C}" type="sibTrans" cxnId="{B96AD684-8424-4E53-B006-2E29F166F889}">
      <dgm:prSet/>
      <dgm:spPr/>
      <dgm:t>
        <a:bodyPr/>
        <a:lstStyle/>
        <a:p>
          <a:endParaRPr lang="en-US"/>
        </a:p>
      </dgm:t>
    </dgm:pt>
    <dgm:pt modelId="{1E7421A6-2B1C-40E6-91FA-46C4778BE8D8}">
      <dgm:prSet phldrT="[Text]"/>
      <dgm:spPr/>
      <dgm:t>
        <a:bodyPr/>
        <a:lstStyle/>
        <a:p>
          <a:r>
            <a:rPr lang="en-US" dirty="0" smtClean="0"/>
            <a:t>Acknowledgment and data logging</a:t>
          </a:r>
          <a:endParaRPr lang="en-US" dirty="0"/>
        </a:p>
      </dgm:t>
    </dgm:pt>
    <dgm:pt modelId="{AAFED30D-4AC5-411B-B5FA-6882B34F5536}" type="parTrans" cxnId="{49A1115F-BCD6-4A24-B976-0C36E0AFA63B}">
      <dgm:prSet/>
      <dgm:spPr/>
      <dgm:t>
        <a:bodyPr/>
        <a:lstStyle/>
        <a:p>
          <a:endParaRPr lang="en-US"/>
        </a:p>
      </dgm:t>
    </dgm:pt>
    <dgm:pt modelId="{F5CEF8E9-DD5D-4CEE-9EB4-9DDDBEDA2E35}" type="sibTrans" cxnId="{49A1115F-BCD6-4A24-B976-0C36E0AFA63B}">
      <dgm:prSet/>
      <dgm:spPr/>
      <dgm:t>
        <a:bodyPr/>
        <a:lstStyle/>
        <a:p>
          <a:endParaRPr lang="en-US"/>
        </a:p>
      </dgm:t>
    </dgm:pt>
    <dgm:pt modelId="{8CE40590-1E1B-44CA-A792-82870BDF2EB5}">
      <dgm:prSet phldrT="[Text]"/>
      <dgm:spPr/>
      <dgm:t>
        <a:bodyPr/>
        <a:lstStyle/>
        <a:p>
          <a:r>
            <a:rPr lang="en-US" dirty="0" smtClean="0"/>
            <a:t>Diagnostic tests</a:t>
          </a:r>
          <a:endParaRPr lang="en-US" dirty="0"/>
        </a:p>
      </dgm:t>
    </dgm:pt>
    <dgm:pt modelId="{78F69E7C-C7DB-4482-A87F-C8B27828E180}" type="parTrans" cxnId="{65153FB0-EAB8-45B2-9110-A75A9B7C19EA}">
      <dgm:prSet/>
      <dgm:spPr/>
      <dgm:t>
        <a:bodyPr/>
        <a:lstStyle/>
        <a:p>
          <a:endParaRPr lang="en-US"/>
        </a:p>
      </dgm:t>
    </dgm:pt>
    <dgm:pt modelId="{780B14CC-6719-4F38-94CA-F6B58A2C344E}" type="sibTrans" cxnId="{65153FB0-EAB8-45B2-9110-A75A9B7C19EA}">
      <dgm:prSet/>
      <dgm:spPr/>
      <dgm:t>
        <a:bodyPr/>
        <a:lstStyle/>
        <a:p>
          <a:endParaRPr lang="en-US"/>
        </a:p>
      </dgm:t>
    </dgm:pt>
    <dgm:pt modelId="{CD7F4707-94A0-40FB-BE7A-B3274E82C798}">
      <dgm:prSet phldrT="[Text]"/>
      <dgm:spPr/>
      <dgm:t>
        <a:bodyPr/>
        <a:lstStyle/>
        <a:p>
          <a:r>
            <a:rPr lang="en-US" dirty="0" smtClean="0"/>
            <a:t>Formal description </a:t>
          </a:r>
          <a:endParaRPr lang="en-US" dirty="0"/>
        </a:p>
      </dgm:t>
    </dgm:pt>
    <dgm:pt modelId="{EC3C69AB-8D90-440E-8E50-EF5093D7097D}" type="parTrans" cxnId="{89D7EA85-0C15-4105-88DF-4EFB000F7694}">
      <dgm:prSet/>
      <dgm:spPr/>
      <dgm:t>
        <a:bodyPr/>
        <a:lstStyle/>
        <a:p>
          <a:endParaRPr lang="en-US"/>
        </a:p>
      </dgm:t>
    </dgm:pt>
    <dgm:pt modelId="{27BDF809-42E9-4085-9C9E-7B554575FC07}" type="sibTrans" cxnId="{89D7EA85-0C15-4105-88DF-4EFB000F7694}">
      <dgm:prSet/>
      <dgm:spPr/>
      <dgm:t>
        <a:bodyPr/>
        <a:lstStyle/>
        <a:p>
          <a:endParaRPr lang="en-US"/>
        </a:p>
      </dgm:t>
    </dgm:pt>
    <dgm:pt modelId="{5D223BDB-505E-4E5A-A54E-3FF3B042C0C7}" type="pres">
      <dgm:prSet presAssocID="{2640EBC3-4E88-4D88-B0B6-F9040D17A09B}" presName="Name0" presStyleCnt="0">
        <dgm:presLayoutVars>
          <dgm:chMax val="7"/>
          <dgm:chPref val="7"/>
          <dgm:dir/>
        </dgm:presLayoutVars>
      </dgm:prSet>
      <dgm:spPr/>
    </dgm:pt>
    <dgm:pt modelId="{BC00BBC9-30D9-4779-89BA-438C5B2C4BFF}" type="pres">
      <dgm:prSet presAssocID="{2640EBC3-4E88-4D88-B0B6-F9040D17A09B}" presName="Name1" presStyleCnt="0"/>
      <dgm:spPr/>
    </dgm:pt>
    <dgm:pt modelId="{15E056A2-D383-4E38-B885-4A5FD6B602E1}" type="pres">
      <dgm:prSet presAssocID="{2640EBC3-4E88-4D88-B0B6-F9040D17A09B}" presName="cycle" presStyleCnt="0"/>
      <dgm:spPr/>
    </dgm:pt>
    <dgm:pt modelId="{2F95FE81-8877-400D-BCA4-0F9C4393B85D}" type="pres">
      <dgm:prSet presAssocID="{2640EBC3-4E88-4D88-B0B6-F9040D17A09B}" presName="srcNode" presStyleLbl="node1" presStyleIdx="0" presStyleCnt="6"/>
      <dgm:spPr/>
    </dgm:pt>
    <dgm:pt modelId="{3C46AC86-5239-4677-932F-49170192AE89}" type="pres">
      <dgm:prSet presAssocID="{2640EBC3-4E88-4D88-B0B6-F9040D17A09B}" presName="conn" presStyleLbl="parChTrans1D2" presStyleIdx="0" presStyleCnt="1"/>
      <dgm:spPr/>
    </dgm:pt>
    <dgm:pt modelId="{86E3A7A1-3073-49D2-9F72-CE884C68AB75}" type="pres">
      <dgm:prSet presAssocID="{2640EBC3-4E88-4D88-B0B6-F9040D17A09B}" presName="extraNode" presStyleLbl="node1" presStyleIdx="0" presStyleCnt="6"/>
      <dgm:spPr/>
    </dgm:pt>
    <dgm:pt modelId="{90430F65-F810-4FB4-AE34-09DB279CBE67}" type="pres">
      <dgm:prSet presAssocID="{2640EBC3-4E88-4D88-B0B6-F9040D17A09B}" presName="dstNode" presStyleLbl="node1" presStyleIdx="0" presStyleCnt="6"/>
      <dgm:spPr/>
    </dgm:pt>
    <dgm:pt modelId="{D194180F-0035-45ED-91CF-4680D9624D59}" type="pres">
      <dgm:prSet presAssocID="{8018DAD7-D7C8-43BF-8092-FF9AD5DC707B}" presName="text_1" presStyleLbl="node1" presStyleIdx="0" presStyleCnt="6">
        <dgm:presLayoutVars>
          <dgm:bulletEnabled val="1"/>
        </dgm:presLayoutVars>
      </dgm:prSet>
      <dgm:spPr/>
    </dgm:pt>
    <dgm:pt modelId="{2E750E4C-3256-465C-8CDF-40C4055EDDEA}" type="pres">
      <dgm:prSet presAssocID="{8018DAD7-D7C8-43BF-8092-FF9AD5DC707B}" presName="accent_1" presStyleCnt="0"/>
      <dgm:spPr/>
    </dgm:pt>
    <dgm:pt modelId="{A49647C4-223F-42F5-970E-2609A288F489}" type="pres">
      <dgm:prSet presAssocID="{8018DAD7-D7C8-43BF-8092-FF9AD5DC707B}" presName="accentRepeatNode" presStyleLbl="solidFgAcc1" presStyleIdx="0" presStyleCnt="6"/>
      <dgm:spPr/>
    </dgm:pt>
    <dgm:pt modelId="{87507F11-7AE1-4FCA-88E3-C62F48C0EF79}" type="pres">
      <dgm:prSet presAssocID="{F48C01F0-3885-47FB-8362-AF6E002B2CAC}" presName="text_2" presStyleLbl="node1" presStyleIdx="1" presStyleCnt="6">
        <dgm:presLayoutVars>
          <dgm:bulletEnabled val="1"/>
        </dgm:presLayoutVars>
      </dgm:prSet>
      <dgm:spPr/>
      <dgm:t>
        <a:bodyPr/>
        <a:lstStyle/>
        <a:p>
          <a:endParaRPr lang="en-US"/>
        </a:p>
      </dgm:t>
    </dgm:pt>
    <dgm:pt modelId="{AC7AEF9A-2382-4138-B2C1-5845E1702DC8}" type="pres">
      <dgm:prSet presAssocID="{F48C01F0-3885-47FB-8362-AF6E002B2CAC}" presName="accent_2" presStyleCnt="0"/>
      <dgm:spPr/>
    </dgm:pt>
    <dgm:pt modelId="{6A7BC337-6006-4759-9172-3017D5A5AF13}" type="pres">
      <dgm:prSet presAssocID="{F48C01F0-3885-47FB-8362-AF6E002B2CAC}" presName="accentRepeatNode" presStyleLbl="solidFgAcc1" presStyleIdx="1" presStyleCnt="6"/>
      <dgm:spPr/>
    </dgm:pt>
    <dgm:pt modelId="{76B9FFC0-4017-4F74-9AD9-19F5DE9EC5B4}" type="pres">
      <dgm:prSet presAssocID="{65730031-D598-4012-989F-B413369707B6}" presName="text_3" presStyleLbl="node1" presStyleIdx="2" presStyleCnt="6">
        <dgm:presLayoutVars>
          <dgm:bulletEnabled val="1"/>
        </dgm:presLayoutVars>
      </dgm:prSet>
      <dgm:spPr/>
      <dgm:t>
        <a:bodyPr/>
        <a:lstStyle/>
        <a:p>
          <a:endParaRPr lang="en-US"/>
        </a:p>
      </dgm:t>
    </dgm:pt>
    <dgm:pt modelId="{D5EE1B8A-7DF5-4D33-9221-6A4D32A580B0}" type="pres">
      <dgm:prSet presAssocID="{65730031-D598-4012-989F-B413369707B6}" presName="accent_3" presStyleCnt="0"/>
      <dgm:spPr/>
    </dgm:pt>
    <dgm:pt modelId="{0A7F2ACA-25F4-4851-A222-9C2D302C106E}" type="pres">
      <dgm:prSet presAssocID="{65730031-D598-4012-989F-B413369707B6}" presName="accentRepeatNode" presStyleLbl="solidFgAcc1" presStyleIdx="2" presStyleCnt="6"/>
      <dgm:spPr/>
    </dgm:pt>
    <dgm:pt modelId="{A845F2A1-24A3-4921-9BEA-1C033D5D9A70}" type="pres">
      <dgm:prSet presAssocID="{1E7421A6-2B1C-40E6-91FA-46C4778BE8D8}" presName="text_4" presStyleLbl="node1" presStyleIdx="3" presStyleCnt="6">
        <dgm:presLayoutVars>
          <dgm:bulletEnabled val="1"/>
        </dgm:presLayoutVars>
      </dgm:prSet>
      <dgm:spPr/>
      <dgm:t>
        <a:bodyPr/>
        <a:lstStyle/>
        <a:p>
          <a:endParaRPr lang="en-US"/>
        </a:p>
      </dgm:t>
    </dgm:pt>
    <dgm:pt modelId="{A75485F4-87F3-4C62-9F24-9D8AED1C1879}" type="pres">
      <dgm:prSet presAssocID="{1E7421A6-2B1C-40E6-91FA-46C4778BE8D8}" presName="accent_4" presStyleCnt="0"/>
      <dgm:spPr/>
    </dgm:pt>
    <dgm:pt modelId="{DC262282-E7A4-499F-8282-742CCB7BA7ED}" type="pres">
      <dgm:prSet presAssocID="{1E7421A6-2B1C-40E6-91FA-46C4778BE8D8}" presName="accentRepeatNode" presStyleLbl="solidFgAcc1" presStyleIdx="3" presStyleCnt="6"/>
      <dgm:spPr/>
    </dgm:pt>
    <dgm:pt modelId="{DC0AD849-23CC-47C0-B438-1C12FAD86444}" type="pres">
      <dgm:prSet presAssocID="{8CE40590-1E1B-44CA-A792-82870BDF2EB5}" presName="text_5" presStyleLbl="node1" presStyleIdx="4" presStyleCnt="6">
        <dgm:presLayoutVars>
          <dgm:bulletEnabled val="1"/>
        </dgm:presLayoutVars>
      </dgm:prSet>
      <dgm:spPr/>
    </dgm:pt>
    <dgm:pt modelId="{E0E3CE90-993F-43AC-B839-6B48B4BEE155}" type="pres">
      <dgm:prSet presAssocID="{8CE40590-1E1B-44CA-A792-82870BDF2EB5}" presName="accent_5" presStyleCnt="0"/>
      <dgm:spPr/>
    </dgm:pt>
    <dgm:pt modelId="{92A60D26-ABE0-431A-A908-7352F9733DEA}" type="pres">
      <dgm:prSet presAssocID="{8CE40590-1E1B-44CA-A792-82870BDF2EB5}" presName="accentRepeatNode" presStyleLbl="solidFgAcc1" presStyleIdx="4" presStyleCnt="6"/>
      <dgm:spPr/>
    </dgm:pt>
    <dgm:pt modelId="{8BB79AB5-E69E-426B-8FF6-31B4EA2CB8CF}" type="pres">
      <dgm:prSet presAssocID="{CD7F4707-94A0-40FB-BE7A-B3274E82C798}" presName="text_6" presStyleLbl="node1" presStyleIdx="5" presStyleCnt="6">
        <dgm:presLayoutVars>
          <dgm:bulletEnabled val="1"/>
        </dgm:presLayoutVars>
      </dgm:prSet>
      <dgm:spPr/>
      <dgm:t>
        <a:bodyPr/>
        <a:lstStyle/>
        <a:p>
          <a:endParaRPr lang="en-US"/>
        </a:p>
      </dgm:t>
    </dgm:pt>
    <dgm:pt modelId="{EDBB8C0A-D931-4F81-97E3-8C5FD037C862}" type="pres">
      <dgm:prSet presAssocID="{CD7F4707-94A0-40FB-BE7A-B3274E82C798}" presName="accent_6" presStyleCnt="0"/>
      <dgm:spPr/>
    </dgm:pt>
    <dgm:pt modelId="{02B14FC4-7420-4301-A0D3-21E256E480DE}" type="pres">
      <dgm:prSet presAssocID="{CD7F4707-94A0-40FB-BE7A-B3274E82C798}" presName="accentRepeatNode" presStyleLbl="solidFgAcc1" presStyleIdx="5" presStyleCnt="6"/>
      <dgm:spPr/>
    </dgm:pt>
  </dgm:ptLst>
  <dgm:cxnLst>
    <dgm:cxn modelId="{B96AD684-8424-4E53-B006-2E29F166F889}" srcId="{2640EBC3-4E88-4D88-B0B6-F9040D17A09B}" destId="{65730031-D598-4012-989F-B413369707B6}" srcOrd="2" destOrd="0" parTransId="{06624AFF-CD45-40D4-AE29-DA5C6DF0FB1A}" sibTransId="{D47BF987-089F-4FB8-BA2B-1CC924F82F6C}"/>
    <dgm:cxn modelId="{49A1115F-BCD6-4A24-B976-0C36E0AFA63B}" srcId="{2640EBC3-4E88-4D88-B0B6-F9040D17A09B}" destId="{1E7421A6-2B1C-40E6-91FA-46C4778BE8D8}" srcOrd="3" destOrd="0" parTransId="{AAFED30D-4AC5-411B-B5FA-6882B34F5536}" sibTransId="{F5CEF8E9-DD5D-4CEE-9EB4-9DDDBEDA2E35}"/>
    <dgm:cxn modelId="{926A9E54-32B5-4E8C-BC8F-D3E899055C40}" type="presOf" srcId="{8CE40590-1E1B-44CA-A792-82870BDF2EB5}" destId="{DC0AD849-23CC-47C0-B438-1C12FAD86444}" srcOrd="0" destOrd="0" presId="urn:microsoft.com/office/officeart/2008/layout/VerticalCurvedList"/>
    <dgm:cxn modelId="{3D185AE4-DAE1-4286-8D80-CCCBB0C858E5}" srcId="{2640EBC3-4E88-4D88-B0B6-F9040D17A09B}" destId="{8018DAD7-D7C8-43BF-8092-FF9AD5DC707B}" srcOrd="0" destOrd="0" parTransId="{4E320275-6BD1-4CAE-9927-3301DFF491A5}" sibTransId="{745E9DC8-5F54-4168-A369-85AF3D476EBC}"/>
    <dgm:cxn modelId="{70098995-652E-45BB-88C1-F6DCFBE5441D}" type="presOf" srcId="{CD7F4707-94A0-40FB-BE7A-B3274E82C798}" destId="{8BB79AB5-E69E-426B-8FF6-31B4EA2CB8CF}" srcOrd="0" destOrd="0" presId="urn:microsoft.com/office/officeart/2008/layout/VerticalCurvedList"/>
    <dgm:cxn modelId="{8B6F0D04-E3C4-48B3-85EF-DA8C84CBB336}" type="presOf" srcId="{8018DAD7-D7C8-43BF-8092-FF9AD5DC707B}" destId="{D194180F-0035-45ED-91CF-4680D9624D59}" srcOrd="0" destOrd="0" presId="urn:microsoft.com/office/officeart/2008/layout/VerticalCurvedList"/>
    <dgm:cxn modelId="{89D7EA85-0C15-4105-88DF-4EFB000F7694}" srcId="{2640EBC3-4E88-4D88-B0B6-F9040D17A09B}" destId="{CD7F4707-94A0-40FB-BE7A-B3274E82C798}" srcOrd="5" destOrd="0" parTransId="{EC3C69AB-8D90-440E-8E50-EF5093D7097D}" sibTransId="{27BDF809-42E9-4085-9C9E-7B554575FC07}"/>
    <dgm:cxn modelId="{7AB2C175-FB66-4F4E-8560-ED828E499712}" type="presOf" srcId="{2640EBC3-4E88-4D88-B0B6-F9040D17A09B}" destId="{5D223BDB-505E-4E5A-A54E-3FF3B042C0C7}" srcOrd="0" destOrd="0" presId="urn:microsoft.com/office/officeart/2008/layout/VerticalCurvedList"/>
    <dgm:cxn modelId="{65153FB0-EAB8-45B2-9110-A75A9B7C19EA}" srcId="{2640EBC3-4E88-4D88-B0B6-F9040D17A09B}" destId="{8CE40590-1E1B-44CA-A792-82870BDF2EB5}" srcOrd="4" destOrd="0" parTransId="{78F69E7C-C7DB-4482-A87F-C8B27828E180}" sibTransId="{780B14CC-6719-4F38-94CA-F6B58A2C344E}"/>
    <dgm:cxn modelId="{76328F47-AE36-458D-9D36-409B42CA963D}" type="presOf" srcId="{1E7421A6-2B1C-40E6-91FA-46C4778BE8D8}" destId="{A845F2A1-24A3-4921-9BEA-1C033D5D9A70}" srcOrd="0" destOrd="0" presId="urn:microsoft.com/office/officeart/2008/layout/VerticalCurvedList"/>
    <dgm:cxn modelId="{22E76424-B3FB-45C7-9CD1-47E52B39695B}" type="presOf" srcId="{745E9DC8-5F54-4168-A369-85AF3D476EBC}" destId="{3C46AC86-5239-4677-932F-49170192AE89}" srcOrd="0" destOrd="0" presId="urn:microsoft.com/office/officeart/2008/layout/VerticalCurvedList"/>
    <dgm:cxn modelId="{7A14F095-5D16-433F-9231-2274B3631C42}" type="presOf" srcId="{F48C01F0-3885-47FB-8362-AF6E002B2CAC}" destId="{87507F11-7AE1-4FCA-88E3-C62F48C0EF79}" srcOrd="0" destOrd="0" presId="urn:microsoft.com/office/officeart/2008/layout/VerticalCurvedList"/>
    <dgm:cxn modelId="{08564F4D-2D6A-4DFB-8950-90C29E9A0F0F}" srcId="{2640EBC3-4E88-4D88-B0B6-F9040D17A09B}" destId="{F48C01F0-3885-47FB-8362-AF6E002B2CAC}" srcOrd="1" destOrd="0" parTransId="{EFF9B2E0-4D1E-442B-825A-D1A38D624E71}" sibTransId="{EEFD7052-E3B4-47C1-822B-26A17FD3D449}"/>
    <dgm:cxn modelId="{E1A44546-A193-4563-8D6B-F2A10E4302B6}" type="presOf" srcId="{65730031-D598-4012-989F-B413369707B6}" destId="{76B9FFC0-4017-4F74-9AD9-19F5DE9EC5B4}" srcOrd="0" destOrd="0" presId="urn:microsoft.com/office/officeart/2008/layout/VerticalCurvedList"/>
    <dgm:cxn modelId="{9FEEEB3B-6239-4E22-AE71-718E47B80B57}" type="presParOf" srcId="{5D223BDB-505E-4E5A-A54E-3FF3B042C0C7}" destId="{BC00BBC9-30D9-4779-89BA-438C5B2C4BFF}" srcOrd="0" destOrd="0" presId="urn:microsoft.com/office/officeart/2008/layout/VerticalCurvedList"/>
    <dgm:cxn modelId="{3F04DFA8-1E9A-4465-83B6-6595CC7D8112}" type="presParOf" srcId="{BC00BBC9-30D9-4779-89BA-438C5B2C4BFF}" destId="{15E056A2-D383-4E38-B885-4A5FD6B602E1}" srcOrd="0" destOrd="0" presId="urn:microsoft.com/office/officeart/2008/layout/VerticalCurvedList"/>
    <dgm:cxn modelId="{AAC09C2D-3620-48F8-8580-0B50FE946FF2}" type="presParOf" srcId="{15E056A2-D383-4E38-B885-4A5FD6B602E1}" destId="{2F95FE81-8877-400D-BCA4-0F9C4393B85D}" srcOrd="0" destOrd="0" presId="urn:microsoft.com/office/officeart/2008/layout/VerticalCurvedList"/>
    <dgm:cxn modelId="{456D8E40-C249-4FF8-8E04-DF876C9A022A}" type="presParOf" srcId="{15E056A2-D383-4E38-B885-4A5FD6B602E1}" destId="{3C46AC86-5239-4677-932F-49170192AE89}" srcOrd="1" destOrd="0" presId="urn:microsoft.com/office/officeart/2008/layout/VerticalCurvedList"/>
    <dgm:cxn modelId="{9B640E63-9FFF-44FA-8C6E-8EA9FD46DB02}" type="presParOf" srcId="{15E056A2-D383-4E38-B885-4A5FD6B602E1}" destId="{86E3A7A1-3073-49D2-9F72-CE884C68AB75}" srcOrd="2" destOrd="0" presId="urn:microsoft.com/office/officeart/2008/layout/VerticalCurvedList"/>
    <dgm:cxn modelId="{C80C84E9-6BDF-454E-8675-C07CBA415C68}" type="presParOf" srcId="{15E056A2-D383-4E38-B885-4A5FD6B602E1}" destId="{90430F65-F810-4FB4-AE34-09DB279CBE67}" srcOrd="3" destOrd="0" presId="urn:microsoft.com/office/officeart/2008/layout/VerticalCurvedList"/>
    <dgm:cxn modelId="{E9CC7779-55FE-43DC-83B3-254D9338F288}" type="presParOf" srcId="{BC00BBC9-30D9-4779-89BA-438C5B2C4BFF}" destId="{D194180F-0035-45ED-91CF-4680D9624D59}" srcOrd="1" destOrd="0" presId="urn:microsoft.com/office/officeart/2008/layout/VerticalCurvedList"/>
    <dgm:cxn modelId="{11310B64-0095-4861-9FD5-1E6D6FB0E4AC}" type="presParOf" srcId="{BC00BBC9-30D9-4779-89BA-438C5B2C4BFF}" destId="{2E750E4C-3256-465C-8CDF-40C4055EDDEA}" srcOrd="2" destOrd="0" presId="urn:microsoft.com/office/officeart/2008/layout/VerticalCurvedList"/>
    <dgm:cxn modelId="{1EDA19B4-B8A6-41A7-BA61-1FE1D96F53F5}" type="presParOf" srcId="{2E750E4C-3256-465C-8CDF-40C4055EDDEA}" destId="{A49647C4-223F-42F5-970E-2609A288F489}" srcOrd="0" destOrd="0" presId="urn:microsoft.com/office/officeart/2008/layout/VerticalCurvedList"/>
    <dgm:cxn modelId="{2B2ECC15-99F3-4E3A-929C-468379E03E0B}" type="presParOf" srcId="{BC00BBC9-30D9-4779-89BA-438C5B2C4BFF}" destId="{87507F11-7AE1-4FCA-88E3-C62F48C0EF79}" srcOrd="3" destOrd="0" presId="urn:microsoft.com/office/officeart/2008/layout/VerticalCurvedList"/>
    <dgm:cxn modelId="{D874D742-0CC3-49F6-BD27-AEC60E93062C}" type="presParOf" srcId="{BC00BBC9-30D9-4779-89BA-438C5B2C4BFF}" destId="{AC7AEF9A-2382-4138-B2C1-5845E1702DC8}" srcOrd="4" destOrd="0" presId="urn:microsoft.com/office/officeart/2008/layout/VerticalCurvedList"/>
    <dgm:cxn modelId="{531E89E7-7D78-4B40-A9E1-173F805FA965}" type="presParOf" srcId="{AC7AEF9A-2382-4138-B2C1-5845E1702DC8}" destId="{6A7BC337-6006-4759-9172-3017D5A5AF13}" srcOrd="0" destOrd="0" presId="urn:microsoft.com/office/officeart/2008/layout/VerticalCurvedList"/>
    <dgm:cxn modelId="{CC3D0C2F-6893-4693-9F8C-8C0E54F8D7A0}" type="presParOf" srcId="{BC00BBC9-30D9-4779-89BA-438C5B2C4BFF}" destId="{76B9FFC0-4017-4F74-9AD9-19F5DE9EC5B4}" srcOrd="5" destOrd="0" presId="urn:microsoft.com/office/officeart/2008/layout/VerticalCurvedList"/>
    <dgm:cxn modelId="{678ECD66-5373-41D5-90C0-D1737D75AF5F}" type="presParOf" srcId="{BC00BBC9-30D9-4779-89BA-438C5B2C4BFF}" destId="{D5EE1B8A-7DF5-4D33-9221-6A4D32A580B0}" srcOrd="6" destOrd="0" presId="urn:microsoft.com/office/officeart/2008/layout/VerticalCurvedList"/>
    <dgm:cxn modelId="{C14AB996-AB0E-4379-AB2A-5361C9E7A8F8}" type="presParOf" srcId="{D5EE1B8A-7DF5-4D33-9221-6A4D32A580B0}" destId="{0A7F2ACA-25F4-4851-A222-9C2D302C106E}" srcOrd="0" destOrd="0" presId="urn:microsoft.com/office/officeart/2008/layout/VerticalCurvedList"/>
    <dgm:cxn modelId="{1BEC3D15-1160-4BC1-A1EE-B41CF6B0FAC7}" type="presParOf" srcId="{BC00BBC9-30D9-4779-89BA-438C5B2C4BFF}" destId="{A845F2A1-24A3-4921-9BEA-1C033D5D9A70}" srcOrd="7" destOrd="0" presId="urn:microsoft.com/office/officeart/2008/layout/VerticalCurvedList"/>
    <dgm:cxn modelId="{46F3D1F7-20BC-496E-AF2D-19381498125B}" type="presParOf" srcId="{BC00BBC9-30D9-4779-89BA-438C5B2C4BFF}" destId="{A75485F4-87F3-4C62-9F24-9D8AED1C1879}" srcOrd="8" destOrd="0" presId="urn:microsoft.com/office/officeart/2008/layout/VerticalCurvedList"/>
    <dgm:cxn modelId="{4770724B-6E6B-4D06-9EF0-0B7283D85DCC}" type="presParOf" srcId="{A75485F4-87F3-4C62-9F24-9D8AED1C1879}" destId="{DC262282-E7A4-499F-8282-742CCB7BA7ED}" srcOrd="0" destOrd="0" presId="urn:microsoft.com/office/officeart/2008/layout/VerticalCurvedList"/>
    <dgm:cxn modelId="{23D47D8A-5B13-4FCC-8421-CCB237EA44B4}" type="presParOf" srcId="{BC00BBC9-30D9-4779-89BA-438C5B2C4BFF}" destId="{DC0AD849-23CC-47C0-B438-1C12FAD86444}" srcOrd="9" destOrd="0" presId="urn:microsoft.com/office/officeart/2008/layout/VerticalCurvedList"/>
    <dgm:cxn modelId="{6C8AB820-B6A6-4143-93C2-4B1CD40212FB}" type="presParOf" srcId="{BC00BBC9-30D9-4779-89BA-438C5B2C4BFF}" destId="{E0E3CE90-993F-43AC-B839-6B48B4BEE155}" srcOrd="10" destOrd="0" presId="urn:microsoft.com/office/officeart/2008/layout/VerticalCurvedList"/>
    <dgm:cxn modelId="{A390F8C8-1C95-433F-9A8C-3F1A20283D7C}" type="presParOf" srcId="{E0E3CE90-993F-43AC-B839-6B48B4BEE155}" destId="{92A60D26-ABE0-431A-A908-7352F9733DEA}" srcOrd="0" destOrd="0" presId="urn:microsoft.com/office/officeart/2008/layout/VerticalCurvedList"/>
    <dgm:cxn modelId="{9CDD66E5-7944-457C-A9EE-00DED283F4CF}" type="presParOf" srcId="{BC00BBC9-30D9-4779-89BA-438C5B2C4BFF}" destId="{8BB79AB5-E69E-426B-8FF6-31B4EA2CB8CF}" srcOrd="11" destOrd="0" presId="urn:microsoft.com/office/officeart/2008/layout/VerticalCurvedList"/>
    <dgm:cxn modelId="{971F8639-2569-471A-BABF-D580E6B6A24D}" type="presParOf" srcId="{BC00BBC9-30D9-4779-89BA-438C5B2C4BFF}" destId="{EDBB8C0A-D931-4F81-97E3-8C5FD037C862}" srcOrd="12" destOrd="0" presId="urn:microsoft.com/office/officeart/2008/layout/VerticalCurvedList"/>
    <dgm:cxn modelId="{F9606E03-A0FC-4C70-9195-CFF35777CC20}" type="presParOf" srcId="{EDBB8C0A-D931-4F81-97E3-8C5FD037C862}" destId="{02B14FC4-7420-4301-A0D3-21E256E480D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3AA87-1733-4FD3-9D77-C4D9968DED45}">
      <dsp:nvSpPr>
        <dsp:cNvPr id="0" name=""/>
        <dsp:cNvSpPr/>
      </dsp:nvSpPr>
      <dsp:spPr>
        <a:xfrm>
          <a:off x="0" y="321006"/>
          <a:ext cx="8229600" cy="208372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Requirements on </a:t>
          </a:r>
          <a:r>
            <a:rPr lang="en-US" sz="2400" kern="1200" dirty="0" smtClean="0"/>
            <a:t>how </a:t>
          </a:r>
          <a:r>
            <a:rPr lang="en-US" sz="2400" kern="1200" dirty="0" smtClean="0"/>
            <a:t>are they </a:t>
          </a:r>
          <a:r>
            <a:rPr lang="en-US" sz="2400" kern="1200" dirty="0" smtClean="0"/>
            <a:t>connected and read </a:t>
          </a:r>
          <a:r>
            <a:rPr lang="en-US" sz="2400" kern="1200" dirty="0" smtClean="0"/>
            <a:t>in the software. </a:t>
          </a:r>
          <a:endParaRPr lang="en-US" sz="2400" kern="1200" dirty="0"/>
        </a:p>
        <a:p>
          <a:pPr marL="457200" lvl="2" indent="-228600" algn="l" defTabSz="1066800">
            <a:lnSpc>
              <a:spcPct val="90000"/>
            </a:lnSpc>
            <a:spcBef>
              <a:spcPct val="0"/>
            </a:spcBef>
            <a:spcAft>
              <a:spcPct val="15000"/>
            </a:spcAft>
            <a:buChar char="••"/>
          </a:pPr>
          <a:r>
            <a:rPr lang="en-US" sz="2400" kern="1200" dirty="0" smtClean="0"/>
            <a:t>“shall”, “should” and “can”</a:t>
          </a:r>
          <a:endParaRPr lang="en-US" sz="2400" kern="1200" dirty="0"/>
        </a:p>
        <a:p>
          <a:pPr marL="228600" lvl="1" indent="-228600" algn="l" defTabSz="1066800">
            <a:lnSpc>
              <a:spcPct val="90000"/>
            </a:lnSpc>
            <a:spcBef>
              <a:spcPct val="0"/>
            </a:spcBef>
            <a:spcAft>
              <a:spcPct val="15000"/>
            </a:spcAft>
            <a:buChar char="••"/>
          </a:pPr>
          <a:r>
            <a:rPr lang="en-US" sz="2400" kern="1200" dirty="0" smtClean="0"/>
            <a:t>Defined internal variables to be used in the </a:t>
          </a:r>
          <a:r>
            <a:rPr lang="en-US" sz="2400" kern="1200" dirty="0" smtClean="0"/>
            <a:t>software. </a:t>
          </a:r>
          <a:endParaRPr lang="en-US" sz="2400" kern="1200" dirty="0"/>
        </a:p>
      </dsp:txBody>
      <dsp:txXfrm>
        <a:off x="0" y="321006"/>
        <a:ext cx="8229600" cy="2083725"/>
      </dsp:txXfrm>
    </dsp:sp>
    <dsp:sp modelId="{3477300D-67F0-49C2-A8E7-87CC732BA08F}">
      <dsp:nvSpPr>
        <dsp:cNvPr id="0" name=""/>
        <dsp:cNvSpPr/>
      </dsp:nvSpPr>
      <dsp:spPr>
        <a:xfrm>
          <a:off x="411480" y="11046"/>
          <a:ext cx="5760720"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Sensors and Actuators </a:t>
          </a:r>
          <a:endParaRPr lang="en-US" sz="2400" kern="1200" dirty="0"/>
        </a:p>
      </dsp:txBody>
      <dsp:txXfrm>
        <a:off x="441742" y="41308"/>
        <a:ext cx="5700196" cy="559396"/>
      </dsp:txXfrm>
    </dsp:sp>
    <dsp:sp modelId="{3AB4E63D-DC36-4DBF-A24D-6C30BC0842D4}">
      <dsp:nvSpPr>
        <dsp:cNvPr id="0" name=""/>
        <dsp:cNvSpPr/>
      </dsp:nvSpPr>
      <dsp:spPr>
        <a:xfrm>
          <a:off x="0" y="2828091"/>
          <a:ext cx="8229600" cy="168682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Internal variables and requirements for calculating the status of TS2 PSS controlled area. </a:t>
          </a:r>
          <a:endParaRPr lang="en-US" sz="2400" kern="1200" dirty="0"/>
        </a:p>
        <a:p>
          <a:pPr marL="228600" lvl="1" indent="-228600" algn="l" defTabSz="1066800">
            <a:lnSpc>
              <a:spcPct val="90000"/>
            </a:lnSpc>
            <a:spcBef>
              <a:spcPct val="0"/>
            </a:spcBef>
            <a:spcAft>
              <a:spcPct val="15000"/>
            </a:spcAft>
            <a:buChar char="••"/>
          </a:pPr>
          <a:r>
            <a:rPr lang="en-US" sz="2400" kern="1200" dirty="0" smtClean="0"/>
            <a:t>Startup and alarm conditions</a:t>
          </a:r>
          <a:r>
            <a:rPr lang="en-US" sz="2200" kern="1200" dirty="0" smtClean="0"/>
            <a:t>. </a:t>
          </a:r>
          <a:endParaRPr lang="en-US" sz="2200" kern="1200" dirty="0"/>
        </a:p>
      </dsp:txBody>
      <dsp:txXfrm>
        <a:off x="0" y="2828091"/>
        <a:ext cx="8229600" cy="1686825"/>
      </dsp:txXfrm>
    </dsp:sp>
    <dsp:sp modelId="{EC4CD569-A10A-4B63-B52A-78EEB8BA877D}">
      <dsp:nvSpPr>
        <dsp:cNvPr id="0" name=""/>
        <dsp:cNvSpPr/>
      </dsp:nvSpPr>
      <dsp:spPr>
        <a:xfrm>
          <a:off x="411480" y="2518131"/>
          <a:ext cx="5760720"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Important system conditions </a:t>
          </a:r>
          <a:endParaRPr lang="en-US" sz="2400" kern="1200" dirty="0"/>
        </a:p>
      </dsp:txBody>
      <dsp:txXfrm>
        <a:off x="441742" y="2548393"/>
        <a:ext cx="570019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3AA87-1733-4FD3-9D77-C4D9968DED45}">
      <dsp:nvSpPr>
        <dsp:cNvPr id="0" name=""/>
        <dsp:cNvSpPr/>
      </dsp:nvSpPr>
      <dsp:spPr>
        <a:xfrm>
          <a:off x="0" y="510681"/>
          <a:ext cx="8229600" cy="161122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87324"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Variables and requirements to communicate with RF LPS and TS2 control system</a:t>
          </a:r>
          <a:r>
            <a:rPr lang="en-US" sz="2900" kern="1200" dirty="0" smtClean="0"/>
            <a:t>.  </a:t>
          </a:r>
          <a:endParaRPr lang="en-US" sz="2900" kern="1200" dirty="0"/>
        </a:p>
      </dsp:txBody>
      <dsp:txXfrm>
        <a:off x="0" y="510681"/>
        <a:ext cx="8229600" cy="1611225"/>
      </dsp:txXfrm>
    </dsp:sp>
    <dsp:sp modelId="{3477300D-67F0-49C2-A8E7-87CC732BA08F}">
      <dsp:nvSpPr>
        <dsp:cNvPr id="0" name=""/>
        <dsp:cNvSpPr/>
      </dsp:nvSpPr>
      <dsp:spPr>
        <a:xfrm>
          <a:off x="411480" y="23601"/>
          <a:ext cx="5760720" cy="9741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System</a:t>
          </a:r>
          <a:r>
            <a:rPr lang="en-US" sz="2400" kern="1200" baseline="0" dirty="0" smtClean="0"/>
            <a:t> Interfaces </a:t>
          </a:r>
          <a:endParaRPr lang="en-US" sz="2400" kern="1200" dirty="0"/>
        </a:p>
      </dsp:txBody>
      <dsp:txXfrm>
        <a:off x="459035" y="71156"/>
        <a:ext cx="5665610" cy="879050"/>
      </dsp:txXfrm>
    </dsp:sp>
    <dsp:sp modelId="{3AB4E63D-DC36-4DBF-A24D-6C30BC0842D4}">
      <dsp:nvSpPr>
        <dsp:cNvPr id="0" name=""/>
        <dsp:cNvSpPr/>
      </dsp:nvSpPr>
      <dsp:spPr>
        <a:xfrm>
          <a:off x="0" y="2787186"/>
          <a:ext cx="8229600" cy="17151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87324"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TS2 PSS HMI requirements.  </a:t>
          </a:r>
          <a:endParaRPr lang="en-US" sz="2400" kern="1200" dirty="0"/>
        </a:p>
        <a:p>
          <a:pPr marL="228600" lvl="1" indent="-228600" algn="l" defTabSz="1066800">
            <a:lnSpc>
              <a:spcPct val="90000"/>
            </a:lnSpc>
            <a:spcBef>
              <a:spcPct val="0"/>
            </a:spcBef>
            <a:spcAft>
              <a:spcPct val="15000"/>
            </a:spcAft>
            <a:buChar char="••"/>
          </a:pPr>
          <a:r>
            <a:rPr lang="en-US" sz="2400" kern="1200" dirty="0" smtClean="0"/>
            <a:t>LCR OPI requirements</a:t>
          </a:r>
          <a:r>
            <a:rPr lang="en-US" sz="3100" kern="1200" dirty="0" smtClean="0"/>
            <a:t>. </a:t>
          </a:r>
          <a:endParaRPr lang="en-US" sz="3100" kern="1200" dirty="0"/>
        </a:p>
      </dsp:txBody>
      <dsp:txXfrm>
        <a:off x="0" y="2787186"/>
        <a:ext cx="8229600" cy="1715175"/>
      </dsp:txXfrm>
    </dsp:sp>
    <dsp:sp modelId="{EC4CD569-A10A-4B63-B52A-78EEB8BA877D}">
      <dsp:nvSpPr>
        <dsp:cNvPr id="0" name=""/>
        <dsp:cNvSpPr/>
      </dsp:nvSpPr>
      <dsp:spPr>
        <a:xfrm>
          <a:off x="411480" y="2300106"/>
          <a:ext cx="5760720" cy="9741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Operator Interfaces</a:t>
          </a:r>
          <a:endParaRPr lang="en-US" sz="2400" kern="1200" dirty="0"/>
        </a:p>
      </dsp:txBody>
      <dsp:txXfrm>
        <a:off x="459035" y="2347661"/>
        <a:ext cx="5665610"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6AC86-5239-4677-932F-49170192AE89}">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4180F-0035-45ED-91CF-4680D9624D59}">
      <dsp:nvSpPr>
        <dsp:cNvPr id="0" name=""/>
        <dsp:cNvSpPr/>
      </dsp:nvSpPr>
      <dsp:spPr>
        <a:xfrm>
          <a:off x="364315" y="238337"/>
          <a:ext cx="7802801" cy="476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SIF description</a:t>
          </a:r>
          <a:endParaRPr lang="en-US" sz="2500" kern="1200" dirty="0"/>
        </a:p>
      </dsp:txBody>
      <dsp:txXfrm>
        <a:off x="364315" y="238337"/>
        <a:ext cx="7802801" cy="476493"/>
      </dsp:txXfrm>
    </dsp:sp>
    <dsp:sp modelId="{A49647C4-223F-42F5-970E-2609A288F489}">
      <dsp:nvSpPr>
        <dsp:cNvPr id="0" name=""/>
        <dsp:cNvSpPr/>
      </dsp:nvSpPr>
      <dsp:spPr>
        <a:xfrm>
          <a:off x="66507" y="178775"/>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07F11-7AE1-4FCA-88E3-C62F48C0EF79}">
      <dsp:nvSpPr>
        <dsp:cNvPr id="0" name=""/>
        <dsp:cNvSpPr/>
      </dsp:nvSpPr>
      <dsp:spPr>
        <a:xfrm>
          <a:off x="756263" y="952986"/>
          <a:ext cx="7410853" cy="476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Hardware setup </a:t>
          </a:r>
          <a:endParaRPr lang="en-US" sz="2500" kern="1200" dirty="0"/>
        </a:p>
      </dsp:txBody>
      <dsp:txXfrm>
        <a:off x="756263" y="952986"/>
        <a:ext cx="7410853" cy="476493"/>
      </dsp:txXfrm>
    </dsp:sp>
    <dsp:sp modelId="{6A7BC337-6006-4759-9172-3017D5A5AF13}">
      <dsp:nvSpPr>
        <dsp:cNvPr id="0" name=""/>
        <dsp:cNvSpPr/>
      </dsp:nvSpPr>
      <dsp:spPr>
        <a:xfrm>
          <a:off x="458455" y="893425"/>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B9FFC0-4017-4F74-9AD9-19F5DE9EC5B4}">
      <dsp:nvSpPr>
        <dsp:cNvPr id="0" name=""/>
        <dsp:cNvSpPr/>
      </dsp:nvSpPr>
      <dsp:spPr>
        <a:xfrm>
          <a:off x="935492" y="1667636"/>
          <a:ext cx="7231625" cy="476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Time delays and response time</a:t>
          </a:r>
          <a:endParaRPr lang="en-US" sz="2500" kern="1200" dirty="0"/>
        </a:p>
      </dsp:txBody>
      <dsp:txXfrm>
        <a:off x="935492" y="1667636"/>
        <a:ext cx="7231625" cy="476493"/>
      </dsp:txXfrm>
    </dsp:sp>
    <dsp:sp modelId="{0A7F2ACA-25F4-4851-A222-9C2D302C106E}">
      <dsp:nvSpPr>
        <dsp:cNvPr id="0" name=""/>
        <dsp:cNvSpPr/>
      </dsp:nvSpPr>
      <dsp:spPr>
        <a:xfrm>
          <a:off x="637683" y="1608074"/>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45F2A1-24A3-4921-9BEA-1C033D5D9A70}">
      <dsp:nvSpPr>
        <dsp:cNvPr id="0" name=""/>
        <dsp:cNvSpPr/>
      </dsp:nvSpPr>
      <dsp:spPr>
        <a:xfrm>
          <a:off x="935492" y="2381833"/>
          <a:ext cx="7231625" cy="476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Acknowledgment and data logging</a:t>
          </a:r>
          <a:endParaRPr lang="en-US" sz="2500" kern="1200" dirty="0"/>
        </a:p>
      </dsp:txBody>
      <dsp:txXfrm>
        <a:off x="935492" y="2381833"/>
        <a:ext cx="7231625" cy="476493"/>
      </dsp:txXfrm>
    </dsp:sp>
    <dsp:sp modelId="{DC262282-E7A4-499F-8282-742CCB7BA7ED}">
      <dsp:nvSpPr>
        <dsp:cNvPr id="0" name=""/>
        <dsp:cNvSpPr/>
      </dsp:nvSpPr>
      <dsp:spPr>
        <a:xfrm>
          <a:off x="637683" y="2322271"/>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0AD849-23CC-47C0-B438-1C12FAD86444}">
      <dsp:nvSpPr>
        <dsp:cNvPr id="0" name=""/>
        <dsp:cNvSpPr/>
      </dsp:nvSpPr>
      <dsp:spPr>
        <a:xfrm>
          <a:off x="756263" y="3096482"/>
          <a:ext cx="7410853" cy="476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Diagnostic tests</a:t>
          </a:r>
          <a:endParaRPr lang="en-US" sz="2500" kern="1200" dirty="0"/>
        </a:p>
      </dsp:txBody>
      <dsp:txXfrm>
        <a:off x="756263" y="3096482"/>
        <a:ext cx="7410853" cy="476493"/>
      </dsp:txXfrm>
    </dsp:sp>
    <dsp:sp modelId="{92A60D26-ABE0-431A-A908-7352F9733DEA}">
      <dsp:nvSpPr>
        <dsp:cNvPr id="0" name=""/>
        <dsp:cNvSpPr/>
      </dsp:nvSpPr>
      <dsp:spPr>
        <a:xfrm>
          <a:off x="458455" y="3036921"/>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B79AB5-E69E-426B-8FF6-31B4EA2CB8CF}">
      <dsp:nvSpPr>
        <dsp:cNvPr id="0" name=""/>
        <dsp:cNvSpPr/>
      </dsp:nvSpPr>
      <dsp:spPr>
        <a:xfrm>
          <a:off x="364315" y="3811132"/>
          <a:ext cx="7802801" cy="476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Formal description </a:t>
          </a:r>
          <a:endParaRPr lang="en-US" sz="2500" kern="1200" dirty="0"/>
        </a:p>
      </dsp:txBody>
      <dsp:txXfrm>
        <a:off x="364315" y="3811132"/>
        <a:ext cx="7802801" cy="476493"/>
      </dsp:txXfrm>
    </dsp:sp>
    <dsp:sp modelId="{02B14FC4-7420-4301-A0D3-21E256E480DE}">
      <dsp:nvSpPr>
        <dsp:cNvPr id="0" name=""/>
        <dsp:cNvSpPr/>
      </dsp:nvSpPr>
      <dsp:spPr>
        <a:xfrm>
          <a:off x="66507" y="3751570"/>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2019-04-08</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Architecture Design description:</a:t>
            </a:r>
            <a:r>
              <a:rPr lang="en-GB" baseline="0" dirty="0" smtClean="0"/>
              <a:t> Identify set of methods and techniques for developing the AP and justify use of them. </a:t>
            </a:r>
          </a:p>
          <a:p>
            <a:r>
              <a:rPr lang="en-GB" baseline="0" dirty="0" smtClean="0"/>
              <a:t>Development Support planning: Select a suitable list of tools; consider availability of support during the SIS lifetime; suitable set of procedures for tool usage; justify choice of programming language if needed. </a:t>
            </a:r>
          </a:p>
          <a:p>
            <a:pPr marL="0" marR="0" indent="0" algn="l" defTabSz="914290" rtl="0" eaLnBrk="1" fontAlgn="auto" latinLnBrk="0" hangingPunct="1">
              <a:lnSpc>
                <a:spcPct val="100000"/>
              </a:lnSpc>
              <a:spcBef>
                <a:spcPts val="0"/>
              </a:spcBef>
              <a:spcAft>
                <a:spcPts val="0"/>
              </a:spcAft>
              <a:buClrTx/>
              <a:buSzTx/>
              <a:buFontTx/>
              <a:buNone/>
              <a:tabLst/>
              <a:defRPr/>
            </a:pPr>
            <a:r>
              <a:rPr lang="en-GB" sz="1200" dirty="0" smtClean="0"/>
              <a:t>Software Development: Ladder</a:t>
            </a:r>
            <a:r>
              <a:rPr lang="en-GB" sz="1200" baseline="0" dirty="0" smtClean="0"/>
              <a:t> logic, Simulation and Integration test </a:t>
            </a:r>
            <a:endParaRPr lang="sv-SE" sz="1200" dirty="0" smtClean="0"/>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159995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29</a:t>
            </a:fld>
            <a:endParaRPr lang="sv-SE" dirty="0"/>
          </a:p>
        </p:txBody>
      </p:sp>
    </p:spTree>
    <p:extLst>
      <p:ext uri="{BB962C8B-B14F-4D97-AF65-F5344CB8AC3E}">
        <p14:creationId xmlns:p14="http://schemas.microsoft.com/office/powerpoint/2010/main" val="361138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399261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69998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375498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179951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258987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dirty="0"/>
          </a:p>
        </p:txBody>
      </p:sp>
    </p:spTree>
    <p:extLst>
      <p:ext uri="{BB962C8B-B14F-4D97-AF65-F5344CB8AC3E}">
        <p14:creationId xmlns:p14="http://schemas.microsoft.com/office/powerpoint/2010/main" val="386077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21</a:t>
            </a:fld>
            <a:endParaRPr lang="sv-SE" dirty="0"/>
          </a:p>
        </p:txBody>
      </p:sp>
    </p:spTree>
    <p:extLst>
      <p:ext uri="{BB962C8B-B14F-4D97-AF65-F5344CB8AC3E}">
        <p14:creationId xmlns:p14="http://schemas.microsoft.com/office/powerpoint/2010/main" val="4060779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Functional safety is implemented principally through safety functions in the software. Safety functions are executed by the SIMATIC Safety system in order to bring the system to a safe state or maintain it in a safe state in case of a dangerous event. Safety functions are contained mainly in the following components: ● In the safety-related user program (safety program) in the F-CPU ● In the fail-safe inputs and outputs (F-I/O) The F-I/O ensure the safe processing of field information (sensors: e.g. emergency STOP pushbutton, light barriers; actuators, e.g. for motor control). They have all of the required hardware and software components for safe processing, in accordance with the required Safety Integrity Level. The user only has to program the user safety function. The safety function for the process can be provided through a user safety function or a fault reaction function. In the event of an error, if the F-system can no longer execute its actual user safety function, it executes the fault reaction function; for example, the associated outputs are shut down, and the F-CPU switches to STOP mode, if necessary.</a:t>
            </a:r>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28</a:t>
            </a:fld>
            <a:endParaRPr lang="sv-SE" dirty="0"/>
          </a:p>
        </p:txBody>
      </p:sp>
    </p:spTree>
    <p:extLst>
      <p:ext uri="{BB962C8B-B14F-4D97-AF65-F5344CB8AC3E}">
        <p14:creationId xmlns:p14="http://schemas.microsoft.com/office/powerpoint/2010/main" val="3201472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2019-04-08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9"/>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2019-04-08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2019-04-08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9"/>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2019-04-08</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139136" cy="1143000"/>
          </a:xfrm>
          <a:prstGeom prst="rect">
            <a:avLst/>
          </a:prstGeom>
        </p:spPr>
        <p:txBody>
          <a:bodyPr vert="horz" lIns="91429" tIns="45715" rIns="91429" bIns="45715"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103233B-D569-4A6E-878F-CDE152514C47}" type="datetime1">
              <a:rPr lang="sv-SE" smtClean="0"/>
              <a:t>2019-04-08</a:t>
            </a:fld>
            <a:endParaRPr lang="sv-SE"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290" rtl="0" eaLnBrk="1" latinLnBrk="0" hangingPunct="1">
        <a:spcBef>
          <a:spcPct val="0"/>
        </a:spcBef>
        <a:buNone/>
        <a:defRPr sz="3200" kern="1200" baseline="0">
          <a:solidFill>
            <a:schemeClr val="bg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251570"/>
          </a:xfrm>
        </p:spPr>
        <p:txBody>
          <a:bodyPr>
            <a:noAutofit/>
          </a:bodyPr>
          <a:lstStyle/>
          <a:p>
            <a:pPr algn="ctr"/>
            <a:r>
              <a:rPr lang="en-GB" dirty="0" smtClean="0"/>
              <a:t>TS2 PSS</a:t>
            </a:r>
            <a:br>
              <a:rPr lang="en-GB" dirty="0" smtClean="0"/>
            </a:br>
            <a:r>
              <a:rPr lang="en-GB" dirty="0" smtClean="0"/>
              <a:t>Software Requirements and Software Design</a:t>
            </a:r>
            <a:endParaRPr lang="en-GB" noProof="0" dirty="0"/>
          </a:p>
        </p:txBody>
      </p:sp>
      <p:sp>
        <p:nvSpPr>
          <p:cNvPr id="3" name="Subtitle 2"/>
          <p:cNvSpPr>
            <a:spLocks noGrp="1"/>
          </p:cNvSpPr>
          <p:nvPr>
            <p:ph type="subTitle" idx="1"/>
          </p:nvPr>
        </p:nvSpPr>
        <p:spPr>
          <a:xfrm>
            <a:off x="1371600" y="4365104"/>
            <a:ext cx="6400800" cy="625624"/>
          </a:xfrm>
        </p:spPr>
        <p:txBody>
          <a:bodyPr>
            <a:noAutofit/>
          </a:bodyPr>
          <a:lstStyle/>
          <a:p>
            <a:r>
              <a:rPr lang="en-GB" sz="1800" dirty="0">
                <a:solidFill>
                  <a:schemeClr val="bg1"/>
                </a:solidFill>
              </a:rPr>
              <a:t>Denis Paulic </a:t>
            </a:r>
            <a:endParaRPr lang="en-GB" sz="1400" dirty="0">
              <a:solidFill>
                <a:schemeClr val="bg1"/>
              </a:solidFill>
            </a:endParaRPr>
          </a:p>
        </p:txBody>
      </p:sp>
      <p:sp>
        <p:nvSpPr>
          <p:cNvPr id="4" name="Rectangle 3"/>
          <p:cNvSpPr/>
          <p:nvPr/>
        </p:nvSpPr>
        <p:spPr>
          <a:xfrm>
            <a:off x="2286000" y="5949281"/>
            <a:ext cx="4572000" cy="523210"/>
          </a:xfrm>
          <a:prstGeom prst="rect">
            <a:avLst/>
          </a:prstGeom>
        </p:spPr>
        <p:txBody>
          <a:bodyPr lIns="91429" tIns="45715" rIns="91429" bIns="45715">
            <a:spAutoFit/>
          </a:bodyPr>
          <a:lstStyle/>
          <a:p>
            <a:pPr algn="ctr"/>
            <a:r>
              <a:rPr lang="sv-SE" sz="1400" dirty="0" smtClean="0">
                <a:solidFill>
                  <a:srgbClr val="FFFFFF"/>
                </a:solidFill>
              </a:rPr>
              <a:t>ESS/ICS/PS</a:t>
            </a:r>
            <a:endParaRPr lang="sv-SE" sz="1400" dirty="0">
              <a:solidFill>
                <a:srgbClr val="FFFFFF"/>
              </a:solidFill>
            </a:endParaRPr>
          </a:p>
          <a:p>
            <a:pPr algn="ctr"/>
            <a:r>
              <a:rPr lang="sv-SE" sz="1400" dirty="0" smtClean="0">
                <a:solidFill>
                  <a:srgbClr val="FFFFFF"/>
                </a:solidFill>
              </a:rPr>
              <a:t>2019-04-09</a:t>
            </a:r>
            <a:endParaRPr lang="en-GB" sz="1400" dirty="0">
              <a:solidFill>
                <a:srgbClr val="FFFFFF"/>
              </a:solidFill>
            </a:endParaRPr>
          </a:p>
        </p:txBody>
      </p:sp>
      <p:sp>
        <p:nvSpPr>
          <p:cNvPr id="6" name="Rectangle 5"/>
          <p:cNvSpPr/>
          <p:nvPr/>
        </p:nvSpPr>
        <p:spPr>
          <a:xfrm>
            <a:off x="251520" y="332656"/>
            <a:ext cx="6768752" cy="400099"/>
          </a:xfrm>
          <a:prstGeom prst="rect">
            <a:avLst/>
          </a:prstGeom>
        </p:spPr>
        <p:txBody>
          <a:bodyPr wrap="square" lIns="91429" tIns="45715" rIns="91429" bIns="45715">
            <a:spAutoFit/>
          </a:bodyPr>
          <a:lstStyle/>
          <a:p>
            <a:r>
              <a:rPr lang="en-US" sz="2000" dirty="0" smtClean="0">
                <a:solidFill>
                  <a:prstClr val="white"/>
                </a:solidFill>
                <a:ea typeface="+mj-ea"/>
                <a:cs typeface="+mj-cs"/>
              </a:rPr>
              <a:t>TS2 PSS Critical Design Review</a:t>
            </a:r>
            <a:endParaRPr lang="en-GB" sz="1200" dirty="0"/>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Alarm Mode</a:t>
            </a:r>
            <a:endParaRPr lang="en-GB" dirty="0"/>
          </a:p>
        </p:txBody>
      </p:sp>
      <p:pic>
        <p:nvPicPr>
          <p:cNvPr id="5" name="Content Placeholder 4"/>
          <p:cNvPicPr>
            <a:picLocks noGrp="1" noChangeAspect="1"/>
          </p:cNvPicPr>
          <p:nvPr>
            <p:ph idx="1"/>
          </p:nvPr>
        </p:nvPicPr>
        <p:blipFill>
          <a:blip r:embed="rId2"/>
          <a:stretch>
            <a:fillRect/>
          </a:stretch>
        </p:blipFill>
        <p:spPr>
          <a:xfrm>
            <a:off x="1115616" y="1700808"/>
            <a:ext cx="6825119" cy="4525963"/>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spTree>
    <p:extLst>
      <p:ext uri="{BB962C8B-B14F-4D97-AF65-F5344CB8AC3E}">
        <p14:creationId xmlns:p14="http://schemas.microsoft.com/office/powerpoint/2010/main" val="2603170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Mode 	</a:t>
            </a:r>
            <a:endParaRPr lang="en-GB" dirty="0"/>
          </a:p>
        </p:txBody>
      </p:sp>
      <p:pic>
        <p:nvPicPr>
          <p:cNvPr id="5" name="Content Placeholder 4"/>
          <p:cNvPicPr>
            <a:picLocks noGrp="1" noChangeAspect="1"/>
          </p:cNvPicPr>
          <p:nvPr>
            <p:ph idx="1"/>
          </p:nvPr>
        </p:nvPicPr>
        <p:blipFill>
          <a:blip r:embed="rId2"/>
          <a:stretch>
            <a:fillRect/>
          </a:stretch>
        </p:blipFill>
        <p:spPr>
          <a:xfrm>
            <a:off x="457201" y="1624013"/>
            <a:ext cx="7946856" cy="4525963"/>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spTree>
    <p:extLst>
      <p:ext uri="{BB962C8B-B14F-4D97-AF65-F5344CB8AC3E}">
        <p14:creationId xmlns:p14="http://schemas.microsoft.com/office/powerpoint/2010/main" val="365361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RF ON </a:t>
            </a:r>
            <a:r>
              <a:rPr lang="en-GB" dirty="0" smtClean="0"/>
              <a:t>Mode</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pic>
        <p:nvPicPr>
          <p:cNvPr id="12" name="Content Placeholder 11"/>
          <p:cNvPicPr>
            <a:picLocks noGrp="1" noChangeAspect="1"/>
          </p:cNvPicPr>
          <p:nvPr>
            <p:ph idx="1"/>
          </p:nvPr>
        </p:nvPicPr>
        <p:blipFill>
          <a:blip r:embed="rId3"/>
          <a:stretch>
            <a:fillRect/>
          </a:stretch>
        </p:blipFill>
        <p:spPr>
          <a:xfrm>
            <a:off x="221751" y="2152113"/>
            <a:ext cx="8670729" cy="3293111"/>
          </a:xfrm>
          <a:prstGeom prst="rect">
            <a:avLst/>
          </a:prstGeom>
        </p:spPr>
      </p:pic>
    </p:spTree>
    <p:extLst>
      <p:ext uri="{BB962C8B-B14F-4D97-AF65-F5344CB8AC3E}">
        <p14:creationId xmlns:p14="http://schemas.microsoft.com/office/powerpoint/2010/main" val="2730803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Formalised Search – Search broken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pic>
        <p:nvPicPr>
          <p:cNvPr id="10" name="Content Placeholder 9"/>
          <p:cNvPicPr>
            <a:picLocks noGrp="1" noChangeAspect="1"/>
          </p:cNvPicPr>
          <p:nvPr>
            <p:ph idx="1"/>
          </p:nvPr>
        </p:nvPicPr>
        <p:blipFill>
          <a:blip r:embed="rId2"/>
          <a:stretch>
            <a:fillRect/>
          </a:stretch>
        </p:blipFill>
        <p:spPr>
          <a:xfrm>
            <a:off x="457200" y="1806389"/>
            <a:ext cx="8229600" cy="4113584"/>
          </a:xfrm>
          <a:prstGeom prst="rect">
            <a:avLst/>
          </a:prstGeom>
        </p:spPr>
      </p:pic>
    </p:spTree>
    <p:extLst>
      <p:ext uri="{BB962C8B-B14F-4D97-AF65-F5344CB8AC3E}">
        <p14:creationId xmlns:p14="http://schemas.microsoft.com/office/powerpoint/2010/main" val="100155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rchivo:Green Light Icon.svg - Wikimedia Méxic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2099989"/>
            <a:ext cx="752947" cy="752947"/>
          </a:xfrm>
        </p:spPr>
      </p:pic>
      <p:sp>
        <p:nvSpPr>
          <p:cNvPr id="2" name="Title 1"/>
          <p:cNvSpPr>
            <a:spLocks noGrp="1"/>
          </p:cNvSpPr>
          <p:nvPr>
            <p:ph type="title"/>
          </p:nvPr>
        </p:nvSpPr>
        <p:spPr/>
        <p:txBody>
          <a:bodyPr/>
          <a:lstStyle/>
          <a:p>
            <a:r>
              <a:rPr lang="en-GB" dirty="0" smtClean="0"/>
              <a:t>Formalised Search – Search Start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pic>
        <p:nvPicPr>
          <p:cNvPr id="9" name="Picture 8" descr="File:Gray Light Icon.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099989"/>
            <a:ext cx="752947" cy="752947"/>
          </a:xfrm>
          <a:prstGeom prst="rect">
            <a:avLst/>
          </a:prstGeom>
        </p:spPr>
      </p:pic>
      <p:pic>
        <p:nvPicPr>
          <p:cNvPr id="10" name="Picture 9"/>
          <p:cNvPicPr>
            <a:picLocks noChangeAspect="1"/>
          </p:cNvPicPr>
          <p:nvPr/>
        </p:nvPicPr>
        <p:blipFill>
          <a:blip r:embed="rId4"/>
          <a:stretch>
            <a:fillRect/>
          </a:stretch>
        </p:blipFill>
        <p:spPr>
          <a:xfrm>
            <a:off x="3563888" y="1628800"/>
            <a:ext cx="4882359" cy="2206065"/>
          </a:xfrm>
          <a:prstGeom prst="rect">
            <a:avLst/>
          </a:prstGeom>
        </p:spPr>
      </p:pic>
      <p:sp>
        <p:nvSpPr>
          <p:cNvPr id="12" name="TextBox 11"/>
          <p:cNvSpPr txBox="1"/>
          <p:nvPr/>
        </p:nvSpPr>
        <p:spPr>
          <a:xfrm>
            <a:off x="1115616" y="1628800"/>
            <a:ext cx="1656184" cy="369332"/>
          </a:xfrm>
          <a:prstGeom prst="rect">
            <a:avLst/>
          </a:prstGeom>
          <a:noFill/>
        </p:spPr>
        <p:txBody>
          <a:bodyPr wrap="square" rtlCol="0">
            <a:spAutoFit/>
          </a:bodyPr>
          <a:lstStyle/>
          <a:p>
            <a:r>
              <a:rPr lang="en-GB" dirty="0" smtClean="0"/>
              <a:t>Search button 1</a:t>
            </a:r>
            <a:endParaRPr lang="en-GB" dirty="0"/>
          </a:p>
        </p:txBody>
      </p:sp>
      <p:sp>
        <p:nvSpPr>
          <p:cNvPr id="13" name="TextBox 12"/>
          <p:cNvSpPr txBox="1"/>
          <p:nvPr/>
        </p:nvSpPr>
        <p:spPr>
          <a:xfrm>
            <a:off x="1115616" y="4211796"/>
            <a:ext cx="1656184" cy="369332"/>
          </a:xfrm>
          <a:prstGeom prst="rect">
            <a:avLst/>
          </a:prstGeom>
          <a:noFill/>
        </p:spPr>
        <p:txBody>
          <a:bodyPr wrap="square" rtlCol="0">
            <a:spAutoFit/>
          </a:bodyPr>
          <a:lstStyle/>
          <a:p>
            <a:r>
              <a:rPr lang="en-GB" dirty="0" smtClean="0"/>
              <a:t>Search button 2</a:t>
            </a:r>
            <a:endParaRPr lang="en-GB" dirty="0"/>
          </a:p>
        </p:txBody>
      </p:sp>
      <p:pic>
        <p:nvPicPr>
          <p:cNvPr id="16" name="Content Placeholder 7" descr="Archivo:Green Light Icon.svg - Wikimedia Méxic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5" y="4769397"/>
            <a:ext cx="752947" cy="752947"/>
          </a:xfrm>
          <a:prstGeom prst="rect">
            <a:avLst/>
          </a:prstGeom>
        </p:spPr>
      </p:pic>
      <p:pic>
        <p:nvPicPr>
          <p:cNvPr id="17" name="Picture 16" descr="File:Gray Light Icon.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5" y="4769398"/>
            <a:ext cx="752947" cy="752947"/>
          </a:xfrm>
          <a:prstGeom prst="rect">
            <a:avLst/>
          </a:prstGeom>
        </p:spPr>
      </p:pic>
      <p:pic>
        <p:nvPicPr>
          <p:cNvPr id="21" name="Picture 20"/>
          <p:cNvPicPr>
            <a:picLocks noChangeAspect="1"/>
          </p:cNvPicPr>
          <p:nvPr/>
        </p:nvPicPr>
        <p:blipFill>
          <a:blip r:embed="rId5"/>
          <a:stretch>
            <a:fillRect/>
          </a:stretch>
        </p:blipFill>
        <p:spPr>
          <a:xfrm>
            <a:off x="3419872" y="4471592"/>
            <a:ext cx="5432235" cy="1877367"/>
          </a:xfrm>
          <a:prstGeom prst="rect">
            <a:avLst/>
          </a:prstGeom>
        </p:spPr>
      </p:pic>
    </p:spTree>
    <p:extLst>
      <p:ext uri="{BB962C8B-B14F-4D97-AF65-F5344CB8AC3E}">
        <p14:creationId xmlns:p14="http://schemas.microsoft.com/office/powerpoint/2010/main" val="177933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indefinite" fill="hold" nodeType="clickEffect">
                                  <p:stCondLst>
                                    <p:cond delay="0"/>
                                  </p:stCondLst>
                                  <p:endCondLst>
                                    <p:cond evt="onNext" delay="0">
                                      <p:tgtEl>
                                        <p:sldTgt/>
                                      </p:tgtEl>
                                    </p:cond>
                                  </p:endCondLst>
                                  <p:childTnLst>
                                    <p:anim calcmode="discrete" valueType="str">
                                      <p:cBhvr>
                                        <p:cTn id="10"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5" presetClass="emph" presetSubtype="0" repeatCount="indefinite" fill="hold" nodeType="clickEffect">
                                  <p:stCondLst>
                                    <p:cond delay="0"/>
                                  </p:stCondLst>
                                  <p:endCondLst>
                                    <p:cond evt="onNext" delay="0">
                                      <p:tgtEl>
                                        <p:sldTgt/>
                                      </p:tgtEl>
                                    </p:cond>
                                  </p:endCondLst>
                                  <p:childTnLst>
                                    <p:anim calcmode="discrete" valueType="str">
                                      <p:cBhvr>
                                        <p:cTn id="24" dur="1000" fill="hold"/>
                                        <p:tgtEl>
                                          <p:spTgt spid="17"/>
                                        </p:tgtEl>
                                        <p:attrNameLst>
                                          <p:attrName>style.visibility</p:attrName>
                                        </p:attrNameLst>
                                      </p:cBhvr>
                                      <p:tavLst>
                                        <p:tav tm="0">
                                          <p:val>
                                            <p:strVal val="hidden"/>
                                          </p:val>
                                        </p:tav>
                                        <p:tav tm="50000">
                                          <p:val>
                                            <p:strVal val="visible"/>
                                          </p:val>
                                        </p:tav>
                                      </p:tavLst>
                                    </p:anim>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ODH Detection System Modes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pic>
        <p:nvPicPr>
          <p:cNvPr id="5" name="Content Placeholder 4"/>
          <p:cNvPicPr>
            <a:picLocks noGrp="1"/>
          </p:cNvPicPr>
          <p:nvPr>
            <p:ph idx="1"/>
          </p:nvPr>
        </p:nvPicPr>
        <p:blipFill>
          <a:blip r:embed="rId2"/>
          <a:stretch>
            <a:fillRect/>
          </a:stretch>
        </p:blipFill>
        <p:spPr>
          <a:xfrm>
            <a:off x="2123728" y="1845950"/>
            <a:ext cx="4891174" cy="4133055"/>
          </a:xfrm>
          <a:prstGeom prst="rect">
            <a:avLst/>
          </a:prstGeom>
        </p:spPr>
      </p:pic>
      <p:sp>
        <p:nvSpPr>
          <p:cNvPr id="6" name="TextBox 5"/>
          <p:cNvSpPr txBox="1"/>
          <p:nvPr/>
        </p:nvSpPr>
        <p:spPr>
          <a:xfrm>
            <a:off x="5845481" y="6372036"/>
            <a:ext cx="3191015" cy="307777"/>
          </a:xfrm>
          <a:prstGeom prst="rect">
            <a:avLst/>
          </a:prstGeom>
          <a:noFill/>
        </p:spPr>
        <p:txBody>
          <a:bodyPr wrap="square" rtlCol="0">
            <a:spAutoFit/>
          </a:bodyPr>
          <a:lstStyle/>
          <a:p>
            <a:r>
              <a:rPr lang="sv-SE" sz="1400" i="1" dirty="0" err="1" smtClean="0">
                <a:solidFill>
                  <a:schemeClr val="bg1">
                    <a:lumMod val="65000"/>
                  </a:schemeClr>
                </a:solidFill>
              </a:rPr>
              <a:t>Drawing</a:t>
            </a:r>
            <a:r>
              <a:rPr lang="sv-SE" sz="1400" i="1" dirty="0" smtClean="0">
                <a:solidFill>
                  <a:schemeClr val="bg1">
                    <a:lumMod val="65000"/>
                  </a:schemeClr>
                </a:solidFill>
              </a:rPr>
              <a:t> </a:t>
            </a:r>
            <a:r>
              <a:rPr lang="sv-SE" sz="1400" i="1" dirty="0" err="1" smtClean="0">
                <a:solidFill>
                  <a:schemeClr val="bg1">
                    <a:lumMod val="65000"/>
                  </a:schemeClr>
                </a:solidFill>
              </a:rPr>
              <a:t>courtesy</a:t>
            </a:r>
            <a:r>
              <a:rPr lang="sv-SE" sz="1400" i="1" dirty="0" smtClean="0">
                <a:solidFill>
                  <a:schemeClr val="bg1">
                    <a:lumMod val="65000"/>
                  </a:schemeClr>
                </a:solidFill>
              </a:rPr>
              <a:t> </a:t>
            </a:r>
            <a:r>
              <a:rPr lang="sv-SE" sz="1400" i="1" dirty="0" err="1" smtClean="0">
                <a:solidFill>
                  <a:schemeClr val="bg1">
                    <a:lumMod val="65000"/>
                  </a:schemeClr>
                </a:solidFill>
              </a:rPr>
              <a:t>of</a:t>
            </a:r>
            <a:r>
              <a:rPr lang="sv-SE" sz="1400" i="1" dirty="0" smtClean="0">
                <a:solidFill>
                  <a:schemeClr val="bg1">
                    <a:lumMod val="65000"/>
                  </a:schemeClr>
                </a:solidFill>
              </a:rPr>
              <a:t> </a:t>
            </a:r>
            <a:r>
              <a:rPr lang="sv-SE" sz="1400" i="1" dirty="0" smtClean="0">
                <a:solidFill>
                  <a:schemeClr val="bg1">
                    <a:lumMod val="65000"/>
                  </a:schemeClr>
                </a:solidFill>
              </a:rPr>
              <a:t>S. Crossland</a:t>
            </a:r>
            <a:endParaRPr lang="en-GB" sz="1400" i="1" dirty="0">
              <a:solidFill>
                <a:schemeClr val="bg1">
                  <a:lumMod val="65000"/>
                </a:schemeClr>
              </a:solidFill>
            </a:endParaRPr>
          </a:p>
        </p:txBody>
      </p:sp>
    </p:spTree>
    <p:extLst>
      <p:ext uri="{BB962C8B-B14F-4D97-AF65-F5344CB8AC3E}">
        <p14:creationId xmlns:p14="http://schemas.microsoft.com/office/powerpoint/2010/main" val="3985040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ODH Detection System - Normal Mode</a:t>
            </a:r>
            <a:endParaRPr lang="en-GB" dirty="0"/>
          </a:p>
        </p:txBody>
      </p:sp>
      <p:sp>
        <p:nvSpPr>
          <p:cNvPr id="3" name="Content Placeholder 2"/>
          <p:cNvSpPr>
            <a:spLocks noGrp="1"/>
          </p:cNvSpPr>
          <p:nvPr>
            <p:ph idx="1"/>
          </p:nvPr>
        </p:nvSpPr>
        <p:spPr>
          <a:xfrm>
            <a:off x="239035" y="1865901"/>
            <a:ext cx="2232248" cy="4525963"/>
          </a:xfrm>
        </p:spPr>
        <p:txBody>
          <a:bodyPr>
            <a:normAutofit/>
          </a:bodyPr>
          <a:lstStyle/>
          <a:p>
            <a:pPr marL="182563" indent="-182563"/>
            <a:r>
              <a:rPr lang="en-GB" sz="1800" dirty="0">
                <a:solidFill>
                  <a:schemeClr val="tx1"/>
                </a:solidFill>
              </a:rPr>
              <a:t>The system will be in </a:t>
            </a:r>
            <a:r>
              <a:rPr lang="en-GB" sz="1800" dirty="0" smtClean="0">
                <a:solidFill>
                  <a:schemeClr val="tx1"/>
                </a:solidFill>
              </a:rPr>
              <a:t>Normal </a:t>
            </a:r>
            <a:r>
              <a:rPr lang="en-GB" sz="1800" dirty="0">
                <a:solidFill>
                  <a:schemeClr val="tx1"/>
                </a:solidFill>
              </a:rPr>
              <a:t>mode when:</a:t>
            </a:r>
          </a:p>
          <a:p>
            <a:pPr marL="447675" lvl="1" indent="-184150"/>
            <a:r>
              <a:rPr lang="en-GB" sz="1600" dirty="0">
                <a:solidFill>
                  <a:schemeClr val="tx1"/>
                </a:solidFill>
              </a:rPr>
              <a:t>All alarms have been acknowledged.</a:t>
            </a:r>
          </a:p>
          <a:p>
            <a:pPr marL="447675" lvl="1" indent="-184150"/>
            <a:r>
              <a:rPr lang="en-GB" sz="1600" dirty="0">
                <a:solidFill>
                  <a:schemeClr val="tx1"/>
                </a:solidFill>
              </a:rPr>
              <a:t>Both monitors are in a normal state and have finished warming up</a:t>
            </a:r>
            <a:r>
              <a:rPr lang="en-GB" sz="1600" dirty="0" smtClean="0">
                <a:solidFill>
                  <a:schemeClr val="tx1"/>
                </a:solidFill>
              </a:rPr>
              <a:t>.</a:t>
            </a:r>
          </a:p>
          <a:p>
            <a:pPr marL="0" indent="0">
              <a:buNone/>
            </a:pPr>
            <a:endParaRPr lang="en-GB" sz="1800" dirty="0" smtClean="0">
              <a:solidFill>
                <a:schemeClr val="tx1"/>
              </a:solidFill>
            </a:endParaRPr>
          </a:p>
          <a:p>
            <a:endParaRPr lang="en-GB"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pic>
        <p:nvPicPr>
          <p:cNvPr id="5" name="Picture 4"/>
          <p:cNvPicPr>
            <a:picLocks noChangeAspect="1"/>
          </p:cNvPicPr>
          <p:nvPr/>
        </p:nvPicPr>
        <p:blipFill>
          <a:blip r:embed="rId3"/>
          <a:stretch>
            <a:fillRect/>
          </a:stretch>
        </p:blipFill>
        <p:spPr>
          <a:xfrm>
            <a:off x="2483768" y="1417638"/>
            <a:ext cx="6369030" cy="5422490"/>
          </a:xfrm>
          <a:prstGeom prst="rect">
            <a:avLst/>
          </a:prstGeom>
        </p:spPr>
      </p:pic>
    </p:spTree>
    <p:extLst>
      <p:ext uri="{BB962C8B-B14F-4D97-AF65-F5344CB8AC3E}">
        <p14:creationId xmlns:p14="http://schemas.microsoft.com/office/powerpoint/2010/main" val="2833970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427167" cy="1143000"/>
          </a:xfrm>
        </p:spPr>
        <p:txBody>
          <a:bodyPr/>
          <a:lstStyle/>
          <a:p>
            <a:r>
              <a:rPr lang="en-GB" dirty="0" smtClean="0"/>
              <a:t>ODH Detection System – ODH Alarm </a:t>
            </a:r>
            <a:r>
              <a:rPr lang="en-GB" dirty="0"/>
              <a:t>M</a:t>
            </a:r>
            <a:r>
              <a:rPr lang="en-GB" dirty="0" smtClean="0"/>
              <a:t>ode</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3129" y="2314669"/>
            <a:ext cx="587791" cy="5877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185" y="2132856"/>
            <a:ext cx="963279" cy="769604"/>
          </a:xfrm>
          <a:prstGeom prst="rect">
            <a:avLst/>
          </a:prstGeom>
        </p:spPr>
      </p:pic>
      <p:pic>
        <p:nvPicPr>
          <p:cNvPr id="10" name="Content Placeholder 9"/>
          <p:cNvPicPr>
            <a:picLocks noGrp="1" noChangeAspect="1"/>
          </p:cNvPicPr>
          <p:nvPr>
            <p:ph idx="1"/>
          </p:nvPr>
        </p:nvPicPr>
        <p:blipFill>
          <a:blip r:embed="rId4"/>
          <a:stretch>
            <a:fillRect/>
          </a:stretch>
        </p:blipFill>
        <p:spPr>
          <a:xfrm>
            <a:off x="251520" y="1700808"/>
            <a:ext cx="8229600" cy="4475824"/>
          </a:xfrm>
          <a:prstGeom prst="rect">
            <a:avLst/>
          </a:prstGeom>
        </p:spPr>
      </p:pic>
    </p:spTree>
    <p:extLst>
      <p:ext uri="{BB962C8B-B14F-4D97-AF65-F5344CB8AC3E}">
        <p14:creationId xmlns:p14="http://schemas.microsoft.com/office/powerpoint/2010/main" val="377296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TS2 PSS SIFs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35706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651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a:t>
            </a:r>
            <a:r>
              <a:rPr lang="en-GB" dirty="0" smtClean="0"/>
              <a:t>TS2PSS_SIF1 </a:t>
            </a:r>
            <a:endParaRPr lang="en-GB" dirty="0"/>
          </a:p>
        </p:txBody>
      </p:sp>
      <p:sp>
        <p:nvSpPr>
          <p:cNvPr id="3" name="Content Placeholder 2"/>
          <p:cNvSpPr>
            <a:spLocks noGrp="1"/>
          </p:cNvSpPr>
          <p:nvPr>
            <p:ph idx="1"/>
          </p:nvPr>
        </p:nvSpPr>
        <p:spPr>
          <a:xfrm>
            <a:off x="179512" y="1600200"/>
            <a:ext cx="8784976" cy="4853136"/>
          </a:xfrm>
        </p:spPr>
        <p:txBody>
          <a:bodyPr>
            <a:normAutofit/>
          </a:bodyPr>
          <a:lstStyle/>
          <a:p>
            <a:r>
              <a:rPr lang="en-GB" dirty="0" smtClean="0">
                <a:solidFill>
                  <a:schemeClr val="tx1"/>
                </a:solidFill>
              </a:rPr>
              <a:t>Description </a:t>
            </a:r>
            <a:endParaRPr lang="en-GB" dirty="0" smtClean="0">
              <a:solidFill>
                <a:schemeClr val="tx1"/>
              </a:solidFill>
            </a:endParaRPr>
          </a:p>
          <a:p>
            <a:pPr lvl="1"/>
            <a:r>
              <a:rPr lang="en-GB" dirty="0" smtClean="0">
                <a:solidFill>
                  <a:schemeClr val="tx1"/>
                </a:solidFill>
              </a:rPr>
              <a:t>Upon </a:t>
            </a:r>
            <a:r>
              <a:rPr lang="en-GB" dirty="0">
                <a:solidFill>
                  <a:schemeClr val="tx1"/>
                </a:solidFill>
              </a:rPr>
              <a:t>detecting input from emergency switch-off button, the SIS logic solver </a:t>
            </a:r>
            <a:r>
              <a:rPr lang="en-GB" b="1" dirty="0">
                <a:solidFill>
                  <a:schemeClr val="tx1"/>
                </a:solidFill>
              </a:rPr>
              <a:t>shall</a:t>
            </a:r>
            <a:r>
              <a:rPr lang="en-GB" dirty="0">
                <a:solidFill>
                  <a:schemeClr val="tx1"/>
                </a:solidFill>
              </a:rPr>
              <a:t> send the </a:t>
            </a:r>
            <a:r>
              <a:rPr lang="en-GB" dirty="0" smtClean="0">
                <a:solidFill>
                  <a:schemeClr val="tx1"/>
                </a:solidFill>
              </a:rPr>
              <a:t>command (with a delay) </a:t>
            </a:r>
            <a:r>
              <a:rPr lang="en-GB" dirty="0">
                <a:solidFill>
                  <a:schemeClr val="tx1"/>
                </a:solidFill>
              </a:rPr>
              <a:t>to remove the permit to energise TS2 modulator and LLRF, and system shall transition to Alarm </a:t>
            </a:r>
            <a:r>
              <a:rPr lang="en-GB" dirty="0" smtClean="0">
                <a:solidFill>
                  <a:schemeClr val="tx1"/>
                </a:solidFill>
              </a:rPr>
              <a:t>mode. </a:t>
            </a:r>
          </a:p>
          <a:p>
            <a:pPr lvl="1"/>
            <a:r>
              <a:rPr lang="en-GB" dirty="0" smtClean="0">
                <a:solidFill>
                  <a:schemeClr val="tx1"/>
                </a:solidFill>
              </a:rPr>
              <a:t>This </a:t>
            </a:r>
            <a:r>
              <a:rPr lang="en-GB" dirty="0">
                <a:solidFill>
                  <a:schemeClr val="tx1"/>
                </a:solidFill>
              </a:rPr>
              <a:t>function </a:t>
            </a:r>
            <a:r>
              <a:rPr lang="en-GB" b="1" dirty="0">
                <a:solidFill>
                  <a:schemeClr val="tx1"/>
                </a:solidFill>
              </a:rPr>
              <a:t>shall</a:t>
            </a:r>
            <a:r>
              <a:rPr lang="en-GB" dirty="0">
                <a:solidFill>
                  <a:schemeClr val="tx1"/>
                </a:solidFill>
              </a:rPr>
              <a:t> be enabled in all TS2 PSS modes of operation. </a:t>
            </a:r>
            <a:endParaRPr lang="en-GB" dirty="0" smtClean="0">
              <a:solidFill>
                <a:schemeClr val="tx1"/>
              </a:solidFill>
            </a:endParaRPr>
          </a:p>
          <a:p>
            <a:pPr lvl="1"/>
            <a:r>
              <a:rPr lang="en-GB" dirty="0" smtClean="0">
                <a:solidFill>
                  <a:schemeClr val="tx1"/>
                </a:solidFill>
              </a:rPr>
              <a:t>If the </a:t>
            </a:r>
            <a:r>
              <a:rPr lang="en-GB" dirty="0">
                <a:solidFill>
                  <a:schemeClr val="tx1"/>
                </a:solidFill>
              </a:rPr>
              <a:t>emergency switch-off button is pressed and a command from the PLC is active to request switch-off and if the system does not receive feedbacks from RF systems that they are de-energised within 1 second, the system </a:t>
            </a:r>
            <a:r>
              <a:rPr lang="en-GB" b="1" dirty="0">
                <a:solidFill>
                  <a:schemeClr val="tx1"/>
                </a:solidFill>
              </a:rPr>
              <a:t>shall</a:t>
            </a:r>
            <a:r>
              <a:rPr lang="en-GB" dirty="0">
                <a:solidFill>
                  <a:schemeClr val="tx1"/>
                </a:solidFill>
              </a:rPr>
              <a:t> transition to Alarm mode. </a:t>
            </a:r>
          </a:p>
          <a:p>
            <a:pPr marL="0" indent="0">
              <a:buNone/>
            </a:pPr>
            <a:endParaRPr lang="en-GB" dirty="0">
              <a:solidFill>
                <a:schemeClr val="tx1"/>
              </a:solidFill>
            </a:endParaRPr>
          </a:p>
          <a:p>
            <a:pPr marL="0" indent="0">
              <a:buNone/>
            </a:pP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Tree>
    <p:extLst>
      <p:ext uri="{BB962C8B-B14F-4D97-AF65-F5344CB8AC3E}">
        <p14:creationId xmlns:p14="http://schemas.microsoft.com/office/powerpoint/2010/main" val="2138113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Contents </a:t>
            </a:r>
            <a:endParaRPr lang="sv-SE" dirty="0"/>
          </a:p>
        </p:txBody>
      </p:sp>
      <p:sp>
        <p:nvSpPr>
          <p:cNvPr id="3" name="Content Placeholder 2"/>
          <p:cNvSpPr>
            <a:spLocks noGrp="1"/>
          </p:cNvSpPr>
          <p:nvPr>
            <p:ph idx="1"/>
          </p:nvPr>
        </p:nvSpPr>
        <p:spPr/>
        <p:txBody>
          <a:bodyPr>
            <a:normAutofit/>
          </a:bodyPr>
          <a:lstStyle/>
          <a:p>
            <a:r>
              <a:rPr lang="en-GB" dirty="0" smtClean="0">
                <a:solidFill>
                  <a:schemeClr val="tx1"/>
                </a:solidFill>
              </a:rPr>
              <a:t>Software </a:t>
            </a:r>
            <a:r>
              <a:rPr lang="en-GB" dirty="0" smtClean="0">
                <a:solidFill>
                  <a:schemeClr val="tx1"/>
                </a:solidFill>
              </a:rPr>
              <a:t>Requirements</a:t>
            </a:r>
          </a:p>
          <a:p>
            <a:r>
              <a:rPr lang="en-GB" dirty="0" smtClean="0">
                <a:solidFill>
                  <a:schemeClr val="tx1"/>
                </a:solidFill>
              </a:rPr>
              <a:t>Software Architecture </a:t>
            </a:r>
          </a:p>
          <a:p>
            <a:r>
              <a:rPr lang="en-GB" dirty="0" smtClean="0">
                <a:solidFill>
                  <a:schemeClr val="tx1"/>
                </a:solidFill>
              </a:rPr>
              <a:t>Software Design </a:t>
            </a:r>
          </a:p>
          <a:p>
            <a:pPr lvl="1"/>
            <a:r>
              <a:rPr lang="en-GB" dirty="0" smtClean="0">
                <a:solidFill>
                  <a:schemeClr val="tx1"/>
                </a:solidFill>
              </a:rPr>
              <a:t>Modes of operation </a:t>
            </a:r>
          </a:p>
          <a:p>
            <a:pPr lvl="1"/>
            <a:r>
              <a:rPr lang="en-GB" dirty="0" smtClean="0">
                <a:solidFill>
                  <a:schemeClr val="tx1"/>
                </a:solidFill>
              </a:rPr>
              <a:t>Formalised search </a:t>
            </a:r>
          </a:p>
          <a:p>
            <a:pPr lvl="1"/>
            <a:r>
              <a:rPr lang="en-GB" dirty="0" smtClean="0">
                <a:solidFill>
                  <a:schemeClr val="tx1"/>
                </a:solidFill>
              </a:rPr>
              <a:t>ODH detection system</a:t>
            </a:r>
          </a:p>
          <a:p>
            <a:pPr lvl="1"/>
            <a:r>
              <a:rPr lang="en-GB" dirty="0" smtClean="0">
                <a:solidFill>
                  <a:schemeClr val="tx1"/>
                </a:solidFill>
              </a:rPr>
              <a:t>TS2 PSS SIFs </a:t>
            </a:r>
          </a:p>
          <a:p>
            <a:r>
              <a:rPr lang="en-GB" dirty="0" smtClean="0">
                <a:solidFill>
                  <a:schemeClr val="tx1"/>
                </a:solidFill>
              </a:rPr>
              <a:t>Software Testing</a:t>
            </a:r>
          </a:p>
          <a:p>
            <a:r>
              <a:rPr lang="en-GB" dirty="0" smtClean="0">
                <a:solidFill>
                  <a:schemeClr val="tx1"/>
                </a:solidFill>
              </a:rPr>
              <a:t>Development setup </a:t>
            </a: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2135025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a:t>
            </a:r>
            <a:r>
              <a:rPr lang="en-GB" dirty="0" smtClean="0"/>
              <a:t>TS2PSS_SIF1 </a:t>
            </a:r>
            <a:endParaRPr lang="en-GB" dirty="0"/>
          </a:p>
        </p:txBody>
      </p:sp>
      <p:sp>
        <p:nvSpPr>
          <p:cNvPr id="3" name="Content Placeholder 2"/>
          <p:cNvSpPr>
            <a:spLocks noGrp="1"/>
          </p:cNvSpPr>
          <p:nvPr>
            <p:ph idx="1"/>
          </p:nvPr>
        </p:nvSpPr>
        <p:spPr>
          <a:xfrm>
            <a:off x="179512" y="1600200"/>
            <a:ext cx="8784976" cy="4853136"/>
          </a:xfrm>
        </p:spPr>
        <p:txBody>
          <a:bodyPr>
            <a:normAutofit/>
          </a:bodyPr>
          <a:lstStyle/>
          <a:p>
            <a:r>
              <a:rPr lang="en-GB" dirty="0" smtClean="0">
                <a:solidFill>
                  <a:schemeClr val="tx1"/>
                </a:solidFill>
              </a:rPr>
              <a:t>Time delays and response time </a:t>
            </a:r>
            <a:endParaRPr lang="en-GB" dirty="0" smtClean="0">
              <a:solidFill>
                <a:schemeClr val="tx1"/>
              </a:solidFill>
            </a:endParaRPr>
          </a:p>
          <a:p>
            <a:pPr lvl="1"/>
            <a:r>
              <a:rPr lang="en-GB" dirty="0" smtClean="0">
                <a:solidFill>
                  <a:schemeClr val="tx1"/>
                </a:solidFill>
              </a:rPr>
              <a:t>When </a:t>
            </a:r>
            <a:r>
              <a:rPr lang="en-GB" dirty="0">
                <a:solidFill>
                  <a:schemeClr val="tx1"/>
                </a:solidFill>
              </a:rPr>
              <a:t>TS2PSS_SIF1 interlock request is detected, the system </a:t>
            </a:r>
            <a:r>
              <a:rPr lang="en-GB" b="1" dirty="0">
                <a:solidFill>
                  <a:schemeClr val="tx1"/>
                </a:solidFill>
              </a:rPr>
              <a:t>shall</a:t>
            </a:r>
            <a:r>
              <a:rPr lang="en-GB" dirty="0">
                <a:solidFill>
                  <a:schemeClr val="tx1"/>
                </a:solidFill>
              </a:rPr>
              <a:t> wait for at least 500 milliseconds before sending a command to remove the permit. </a:t>
            </a:r>
            <a:endParaRPr lang="en-GB" dirty="0" smtClean="0">
              <a:solidFill>
                <a:schemeClr val="tx1"/>
              </a:solidFill>
            </a:endParaRPr>
          </a:p>
          <a:p>
            <a:pPr lvl="1"/>
            <a:r>
              <a:rPr lang="en-GB" dirty="0" smtClean="0">
                <a:solidFill>
                  <a:schemeClr val="tx1"/>
                </a:solidFill>
              </a:rPr>
              <a:t>The </a:t>
            </a:r>
            <a:r>
              <a:rPr lang="en-GB" dirty="0">
                <a:solidFill>
                  <a:schemeClr val="tx1"/>
                </a:solidFill>
              </a:rPr>
              <a:t>response time to perform this safety function including the time delay </a:t>
            </a:r>
            <a:r>
              <a:rPr lang="en-GB" b="1" dirty="0">
                <a:solidFill>
                  <a:schemeClr val="tx1"/>
                </a:solidFill>
              </a:rPr>
              <a:t>shall</a:t>
            </a:r>
            <a:r>
              <a:rPr lang="en-GB" dirty="0">
                <a:solidFill>
                  <a:schemeClr val="tx1"/>
                </a:solidFill>
              </a:rPr>
              <a:t> be lower than 1 second. </a:t>
            </a:r>
            <a:endParaRPr lang="en-GB" dirty="0" smtClean="0">
              <a:solidFill>
                <a:schemeClr val="tx1"/>
              </a:solidFill>
            </a:endParaRPr>
          </a:p>
          <a:p>
            <a:r>
              <a:rPr lang="en-GB" dirty="0" smtClean="0">
                <a:solidFill>
                  <a:schemeClr val="tx1"/>
                </a:solidFill>
              </a:rPr>
              <a:t>Acknowledgment and data logging </a:t>
            </a:r>
          </a:p>
          <a:p>
            <a:pPr lvl="1"/>
            <a:r>
              <a:rPr lang="en-GB" dirty="0" smtClean="0">
                <a:solidFill>
                  <a:schemeClr val="tx1"/>
                </a:solidFill>
              </a:rPr>
              <a:t>The </a:t>
            </a:r>
            <a:r>
              <a:rPr lang="en-GB" dirty="0">
                <a:solidFill>
                  <a:schemeClr val="tx1"/>
                </a:solidFill>
              </a:rPr>
              <a:t>interlock from the TS2PSS_SIF1 function </a:t>
            </a:r>
            <a:r>
              <a:rPr lang="en-GB" b="1" dirty="0">
                <a:solidFill>
                  <a:schemeClr val="tx1"/>
                </a:solidFill>
              </a:rPr>
              <a:t>shall</a:t>
            </a:r>
            <a:r>
              <a:rPr lang="en-GB" dirty="0">
                <a:solidFill>
                  <a:schemeClr val="tx1"/>
                </a:solidFill>
              </a:rPr>
              <a:t> be manually acknowledged from the HMI. </a:t>
            </a:r>
          </a:p>
          <a:p>
            <a:pPr lvl="1"/>
            <a:r>
              <a:rPr lang="en-GB" dirty="0" smtClean="0">
                <a:solidFill>
                  <a:schemeClr val="tx1"/>
                </a:solidFill>
              </a:rPr>
              <a:t>Every </a:t>
            </a:r>
            <a:r>
              <a:rPr lang="en-GB" dirty="0">
                <a:solidFill>
                  <a:schemeClr val="tx1"/>
                </a:solidFill>
              </a:rPr>
              <a:t>time the interlock is caused by TS2PSS_SIF1, the action </a:t>
            </a:r>
            <a:r>
              <a:rPr lang="en-GB" b="1" dirty="0">
                <a:solidFill>
                  <a:schemeClr val="tx1"/>
                </a:solidFill>
              </a:rPr>
              <a:t>shall</a:t>
            </a:r>
            <a:r>
              <a:rPr lang="en-GB" dirty="0">
                <a:solidFill>
                  <a:schemeClr val="tx1"/>
                </a:solidFill>
              </a:rPr>
              <a:t> be logged on the HMI. </a:t>
            </a:r>
          </a:p>
          <a:p>
            <a:pPr lvl="1"/>
            <a:endParaRPr lang="en-GB" dirty="0" smtClean="0">
              <a:solidFill>
                <a:schemeClr val="tx1"/>
              </a:solidFill>
            </a:endParaRPr>
          </a:p>
          <a:p>
            <a:endParaRPr lang="en-GB" dirty="0">
              <a:solidFill>
                <a:schemeClr val="tx1"/>
              </a:solidFill>
            </a:endParaRPr>
          </a:p>
          <a:p>
            <a:pPr marL="0" indent="0">
              <a:buNone/>
            </a:pP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spTree>
    <p:extLst>
      <p:ext uri="{BB962C8B-B14F-4D97-AF65-F5344CB8AC3E}">
        <p14:creationId xmlns:p14="http://schemas.microsoft.com/office/powerpoint/2010/main" val="4227084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 TS2PSS_SIF1 </a:t>
            </a:r>
          </a:p>
        </p:txBody>
      </p:sp>
      <p:sp>
        <p:nvSpPr>
          <p:cNvPr id="3" name="Content Placeholder 2"/>
          <p:cNvSpPr>
            <a:spLocks noGrp="1"/>
          </p:cNvSpPr>
          <p:nvPr>
            <p:ph idx="1"/>
          </p:nvPr>
        </p:nvSpPr>
        <p:spPr>
          <a:xfrm>
            <a:off x="107504" y="1556792"/>
            <a:ext cx="8712968" cy="4680520"/>
          </a:xfrm>
        </p:spPr>
        <p:txBody>
          <a:bodyPr>
            <a:normAutofit fontScale="70000" lnSpcReduction="20000"/>
          </a:bodyPr>
          <a:lstStyle/>
          <a:p>
            <a:pPr marL="0" indent="0">
              <a:buNone/>
            </a:pPr>
            <a:r>
              <a:rPr lang="en-GB" b="1" dirty="0">
                <a:solidFill>
                  <a:schemeClr val="tx1"/>
                </a:solidFill>
              </a:rPr>
              <a:t>Formal Description using Plain Text and Boolean formulas:</a:t>
            </a:r>
            <a:endParaRPr lang="en-GB" dirty="0">
              <a:solidFill>
                <a:schemeClr val="tx1"/>
              </a:solidFill>
            </a:endParaRPr>
          </a:p>
          <a:p>
            <a:pPr lvl="1"/>
            <a:r>
              <a:rPr lang="en-GB" i="1" dirty="0">
                <a:solidFill>
                  <a:schemeClr val="tx1"/>
                </a:solidFill>
              </a:rPr>
              <a:t>Activation of the Alarm mode and removing the permit to power the TS2 modulator and LLRF by pressing the emergency switch-off button: </a:t>
            </a:r>
            <a:endParaRPr lang="en-GB" dirty="0">
              <a:solidFill>
                <a:schemeClr val="tx1"/>
              </a:solidFill>
            </a:endParaRPr>
          </a:p>
          <a:p>
            <a:pPr lvl="2"/>
            <a:r>
              <a:rPr lang="en-GB" dirty="0">
                <a:solidFill>
                  <a:schemeClr val="tx1"/>
                </a:solidFill>
              </a:rPr>
              <a:t>IF any of 2 normally closed (NC) contact modules inside any of the emergency switch-off buttons is detected open, indicating that the button has been pressed;</a:t>
            </a:r>
            <a:endParaRPr lang="en-GB" sz="3200" dirty="0">
              <a:solidFill>
                <a:schemeClr val="tx1"/>
              </a:solidFill>
            </a:endParaRPr>
          </a:p>
          <a:p>
            <a:pPr lvl="2"/>
            <a:r>
              <a:rPr lang="en-GB" dirty="0">
                <a:solidFill>
                  <a:schemeClr val="tx1"/>
                </a:solidFill>
              </a:rPr>
              <a:t>THEN</a:t>
            </a:r>
            <a:endParaRPr lang="en-GB" sz="3200" dirty="0">
              <a:solidFill>
                <a:schemeClr val="tx1"/>
              </a:solidFill>
            </a:endParaRPr>
          </a:p>
          <a:p>
            <a:pPr lvl="3"/>
            <a:r>
              <a:rPr lang="en-GB" dirty="0">
                <a:solidFill>
                  <a:schemeClr val="tx1"/>
                </a:solidFill>
              </a:rPr>
              <a:t>Send a command to TS2 control system and LPS to request switching-off of the TS2 modulator and LLRF system (notification that a TS2 PSS permit is going to be removed).</a:t>
            </a:r>
            <a:endParaRPr lang="en-GB" sz="3000" dirty="0">
              <a:solidFill>
                <a:schemeClr val="tx1"/>
              </a:solidFill>
            </a:endParaRPr>
          </a:p>
          <a:p>
            <a:pPr lvl="3"/>
            <a:r>
              <a:rPr lang="en-GB" dirty="0">
                <a:solidFill>
                  <a:schemeClr val="tx1"/>
                </a:solidFill>
              </a:rPr>
              <a:t>Start a timer to count 500 </a:t>
            </a:r>
            <a:r>
              <a:rPr lang="en-GB" dirty="0" err="1">
                <a:solidFill>
                  <a:schemeClr val="tx1"/>
                </a:solidFill>
              </a:rPr>
              <a:t>ms</a:t>
            </a:r>
            <a:r>
              <a:rPr lang="en-GB" dirty="0">
                <a:solidFill>
                  <a:schemeClr val="tx1"/>
                </a:solidFill>
              </a:rPr>
              <a:t> for a required time delay.</a:t>
            </a:r>
            <a:endParaRPr lang="en-GB" sz="3000" dirty="0">
              <a:solidFill>
                <a:schemeClr val="tx1"/>
              </a:solidFill>
            </a:endParaRPr>
          </a:p>
          <a:p>
            <a:pPr lvl="3"/>
            <a:r>
              <a:rPr lang="en-GB" dirty="0">
                <a:solidFill>
                  <a:schemeClr val="tx1"/>
                </a:solidFill>
              </a:rPr>
              <a:t>Remove commands for issuing a permit to energise the TS2 modulator and LLRS after the time delay exceeds.</a:t>
            </a:r>
            <a:endParaRPr lang="en-GB" sz="3000" dirty="0">
              <a:solidFill>
                <a:schemeClr val="tx1"/>
              </a:solidFill>
            </a:endParaRPr>
          </a:p>
          <a:p>
            <a:pPr lvl="3"/>
            <a:r>
              <a:rPr lang="en-GB" dirty="0">
                <a:solidFill>
                  <a:schemeClr val="tx1"/>
                </a:solidFill>
              </a:rPr>
              <a:t>Set the Alarm mode, reset current mode and require acknowledgment. </a:t>
            </a:r>
            <a:endParaRPr lang="en-GB" sz="3000" dirty="0">
              <a:solidFill>
                <a:schemeClr val="tx1"/>
              </a:solidFill>
            </a:endParaRPr>
          </a:p>
          <a:p>
            <a:pPr lvl="3"/>
            <a:r>
              <a:rPr lang="en-GB" dirty="0">
                <a:solidFill>
                  <a:schemeClr val="tx1"/>
                </a:solidFill>
              </a:rPr>
              <a:t>Activate the internal signal for critical alarm. </a:t>
            </a:r>
            <a:endParaRPr lang="en-GB" dirty="0" smtClean="0">
              <a:solidFill>
                <a:schemeClr val="tx1"/>
              </a:solidFill>
            </a:endParaRPr>
          </a:p>
          <a:p>
            <a:pPr marL="1371435" lvl="3" indent="0">
              <a:buNone/>
            </a:pPr>
            <a:endParaRPr lang="en-GB" sz="3000" dirty="0">
              <a:solidFill>
                <a:schemeClr val="tx1"/>
              </a:solidFill>
            </a:endParaRPr>
          </a:p>
          <a:p>
            <a:pPr marL="0" indent="0">
              <a:buNone/>
            </a:pPr>
            <a:r>
              <a:rPr lang="en-GB" sz="2300" b="1" dirty="0">
                <a:solidFill>
                  <a:schemeClr val="tx1"/>
                </a:solidFill>
                <a:latin typeface="Courier New" panose="02070309020205020404" pitchFamily="49" charset="0"/>
                <a:cs typeface="Courier New" panose="02070309020205020404" pitchFamily="49" charset="0"/>
              </a:rPr>
              <a:t>IF </a:t>
            </a:r>
            <a:r>
              <a:rPr lang="en-GB" sz="2300" dirty="0">
                <a:solidFill>
                  <a:schemeClr val="tx1"/>
                </a:solidFill>
                <a:latin typeface="Courier New" panose="02070309020205020404" pitchFamily="49" charset="0"/>
                <a:cs typeface="Courier New" panose="02070309020205020404" pitchFamily="49" charset="0"/>
              </a:rPr>
              <a:t>(</a:t>
            </a:r>
            <a:r>
              <a:rPr lang="en-GB" sz="2300" dirty="0" err="1" smtClean="0">
                <a:solidFill>
                  <a:schemeClr val="tx1"/>
                </a:solidFill>
                <a:latin typeface="Courier New" panose="02070309020205020404" pitchFamily="49" charset="0"/>
                <a:cs typeface="Courier New" panose="02070309020205020404" pitchFamily="49" charset="0"/>
              </a:rPr>
              <a:t>E_SwitchOFFX</a:t>
            </a:r>
            <a:r>
              <a:rPr lang="en-GB" sz="2300" dirty="0" smtClean="0">
                <a:solidFill>
                  <a:schemeClr val="tx1"/>
                </a:solidFill>
                <a:latin typeface="Courier New" panose="02070309020205020404" pitchFamily="49" charset="0"/>
                <a:cs typeface="Courier New" panose="02070309020205020404" pitchFamily="49" charset="0"/>
              </a:rPr>
              <a:t> </a:t>
            </a:r>
            <a:r>
              <a:rPr lang="en-GB" sz="2300" dirty="0">
                <a:solidFill>
                  <a:schemeClr val="tx1"/>
                </a:solidFill>
                <a:latin typeface="Courier New" panose="02070309020205020404" pitchFamily="49" charset="0"/>
                <a:cs typeface="Courier New" panose="02070309020205020404" pitchFamily="49" charset="0"/>
              </a:rPr>
              <a:t>== FALSE)</a:t>
            </a:r>
            <a:r>
              <a:rPr lang="en-GB" sz="2300" b="1" dirty="0">
                <a:solidFill>
                  <a:schemeClr val="tx1"/>
                </a:solidFill>
                <a:latin typeface="Courier New" panose="02070309020205020404" pitchFamily="49" charset="0"/>
                <a:cs typeface="Courier New" panose="02070309020205020404" pitchFamily="49" charset="0"/>
              </a:rPr>
              <a:t> THEN </a:t>
            </a:r>
            <a:r>
              <a:rPr lang="en-GB" sz="2300" dirty="0">
                <a:solidFill>
                  <a:schemeClr val="tx1"/>
                </a:solidFill>
                <a:latin typeface="Courier New" panose="02070309020205020404" pitchFamily="49" charset="0"/>
                <a:cs typeface="Courier New" panose="02070309020205020404" pitchFamily="49" charset="0"/>
              </a:rPr>
              <a:t>(StartTimer500ms = TRUE </a:t>
            </a:r>
            <a:r>
              <a:rPr lang="en-GB" sz="2300" b="1" dirty="0">
                <a:solidFill>
                  <a:schemeClr val="tx1"/>
                </a:solidFill>
                <a:latin typeface="Courier New" panose="02070309020205020404" pitchFamily="49" charset="0"/>
                <a:cs typeface="Courier New" panose="02070309020205020404" pitchFamily="49" charset="0"/>
              </a:rPr>
              <a:t>AND</a:t>
            </a:r>
            <a:r>
              <a:rPr lang="en-GB" sz="2300" dirty="0">
                <a:solidFill>
                  <a:schemeClr val="tx1"/>
                </a:solidFill>
                <a:latin typeface="Courier New" panose="02070309020205020404" pitchFamily="49" charset="0"/>
                <a:cs typeface="Courier New" panose="02070309020205020404" pitchFamily="49" charset="0"/>
              </a:rPr>
              <a:t>  ToTS2cspermit = FALSE </a:t>
            </a:r>
            <a:r>
              <a:rPr lang="en-GB" sz="2300" b="1" dirty="0">
                <a:solidFill>
                  <a:schemeClr val="tx1"/>
                </a:solidFill>
                <a:latin typeface="Courier New" panose="02070309020205020404" pitchFamily="49" charset="0"/>
                <a:cs typeface="Courier New" panose="02070309020205020404" pitchFamily="49" charset="0"/>
              </a:rPr>
              <a:t>AND</a:t>
            </a:r>
            <a:r>
              <a:rPr lang="en-GB" sz="2300" dirty="0">
                <a:solidFill>
                  <a:schemeClr val="tx1"/>
                </a:solidFill>
                <a:latin typeface="Courier New" panose="02070309020205020404" pitchFamily="49" charset="0"/>
                <a:cs typeface="Courier New" panose="02070309020205020404" pitchFamily="49" charset="0"/>
              </a:rPr>
              <a:t> </a:t>
            </a:r>
            <a:r>
              <a:rPr lang="en-GB" sz="2300" dirty="0" err="1">
                <a:solidFill>
                  <a:schemeClr val="tx1"/>
                </a:solidFill>
                <a:latin typeface="Courier New" panose="02070309020205020404" pitchFamily="49" charset="0"/>
                <a:cs typeface="Courier New" panose="02070309020205020404" pitchFamily="49" charset="0"/>
              </a:rPr>
              <a:t>ToLPSpermit</a:t>
            </a:r>
            <a:r>
              <a:rPr lang="en-GB" sz="2300" dirty="0">
                <a:solidFill>
                  <a:schemeClr val="tx1"/>
                </a:solidFill>
                <a:latin typeface="Courier New" panose="02070309020205020404" pitchFamily="49" charset="0"/>
                <a:cs typeface="Courier New" panose="02070309020205020404" pitchFamily="49" charset="0"/>
              </a:rPr>
              <a:t> = FALSE)</a:t>
            </a:r>
            <a:endParaRPr lang="en-GB" sz="3400" dirty="0">
              <a:solidFill>
                <a:schemeClr val="tx1"/>
              </a:solidFill>
              <a:latin typeface="Courier New" panose="02070309020205020404" pitchFamily="49" charset="0"/>
              <a:cs typeface="Courier New" panose="02070309020205020404" pitchFamily="49" charset="0"/>
            </a:endParaRPr>
          </a:p>
          <a:p>
            <a:pPr marL="0" indent="0">
              <a:buNone/>
            </a:pPr>
            <a:r>
              <a:rPr lang="en-GB" sz="2300" b="1" dirty="0" smtClean="0">
                <a:solidFill>
                  <a:schemeClr val="tx1"/>
                </a:solidFill>
                <a:latin typeface="Courier New" panose="02070309020205020404" pitchFamily="49" charset="0"/>
                <a:cs typeface="Courier New" panose="02070309020205020404" pitchFamily="49" charset="0"/>
              </a:rPr>
              <a:t>	IF </a:t>
            </a:r>
            <a:r>
              <a:rPr lang="en-GB" sz="2300" dirty="0">
                <a:solidFill>
                  <a:schemeClr val="tx1"/>
                </a:solidFill>
                <a:latin typeface="Courier New" panose="02070309020205020404" pitchFamily="49" charset="0"/>
                <a:cs typeface="Courier New" panose="02070309020205020404" pitchFamily="49" charset="0"/>
              </a:rPr>
              <a:t>(Timer500ms.OK == TRUE)</a:t>
            </a:r>
            <a:endParaRPr lang="en-GB" sz="3400" dirty="0">
              <a:solidFill>
                <a:schemeClr val="tx1"/>
              </a:solidFill>
              <a:latin typeface="Courier New" panose="02070309020205020404" pitchFamily="49" charset="0"/>
              <a:cs typeface="Courier New" panose="02070309020205020404" pitchFamily="49" charset="0"/>
            </a:endParaRPr>
          </a:p>
          <a:p>
            <a:pPr marL="0" indent="0">
              <a:buNone/>
            </a:pPr>
            <a:r>
              <a:rPr lang="en-GB" sz="2300" b="1" dirty="0" smtClean="0">
                <a:solidFill>
                  <a:schemeClr val="tx1"/>
                </a:solidFill>
                <a:latin typeface="Courier New" panose="02070309020205020404" pitchFamily="49" charset="0"/>
                <a:cs typeface="Courier New" panose="02070309020205020404" pitchFamily="49" charset="0"/>
              </a:rPr>
              <a:t>		THEN </a:t>
            </a:r>
            <a:r>
              <a:rPr lang="en-GB" sz="2300" dirty="0">
                <a:solidFill>
                  <a:schemeClr val="tx1"/>
                </a:solidFill>
                <a:latin typeface="Courier New" panose="02070309020205020404" pitchFamily="49" charset="0"/>
                <a:cs typeface="Courier New" panose="02070309020205020404" pitchFamily="49" charset="0"/>
              </a:rPr>
              <a:t>(</a:t>
            </a:r>
            <a:r>
              <a:rPr lang="en-GB" sz="2300" dirty="0" err="1">
                <a:solidFill>
                  <a:schemeClr val="tx1"/>
                </a:solidFill>
                <a:latin typeface="Courier New" panose="02070309020205020404" pitchFamily="49" charset="0"/>
                <a:cs typeface="Courier New" panose="02070309020205020404" pitchFamily="49" charset="0"/>
              </a:rPr>
              <a:t>AlarmMode</a:t>
            </a:r>
            <a:r>
              <a:rPr lang="en-GB" sz="2300" dirty="0">
                <a:solidFill>
                  <a:schemeClr val="tx1"/>
                </a:solidFill>
                <a:latin typeface="Courier New" panose="02070309020205020404" pitchFamily="49" charset="0"/>
                <a:cs typeface="Courier New" panose="02070309020205020404" pitchFamily="49" charset="0"/>
              </a:rPr>
              <a:t> = TRUE </a:t>
            </a:r>
            <a:r>
              <a:rPr lang="en-GB" sz="2300" b="1" dirty="0">
                <a:solidFill>
                  <a:schemeClr val="tx1"/>
                </a:solidFill>
                <a:latin typeface="Courier New" panose="02070309020205020404" pitchFamily="49" charset="0"/>
                <a:cs typeface="Courier New" panose="02070309020205020404" pitchFamily="49" charset="0"/>
              </a:rPr>
              <a:t>AND</a:t>
            </a:r>
            <a:r>
              <a:rPr lang="en-GB" sz="2300" dirty="0">
                <a:solidFill>
                  <a:schemeClr val="tx1"/>
                </a:solidFill>
                <a:latin typeface="Courier New" panose="02070309020205020404" pitchFamily="49" charset="0"/>
                <a:cs typeface="Courier New" panose="02070309020205020404" pitchFamily="49" charset="0"/>
              </a:rPr>
              <a:t> </a:t>
            </a:r>
            <a:r>
              <a:rPr lang="en-GB" sz="2300" dirty="0" err="1">
                <a:solidFill>
                  <a:schemeClr val="tx1"/>
                </a:solidFill>
                <a:latin typeface="Courier New" panose="02070309020205020404" pitchFamily="49" charset="0"/>
                <a:cs typeface="Courier New" panose="02070309020205020404" pitchFamily="49" charset="0"/>
              </a:rPr>
              <a:t>CriticalAlarm</a:t>
            </a:r>
            <a:r>
              <a:rPr lang="en-GB" sz="2300" dirty="0">
                <a:solidFill>
                  <a:schemeClr val="tx1"/>
                </a:solidFill>
                <a:latin typeface="Courier New" panose="02070309020205020404" pitchFamily="49" charset="0"/>
                <a:cs typeface="Courier New" panose="02070309020205020404" pitchFamily="49" charset="0"/>
              </a:rPr>
              <a:t> = TRUE </a:t>
            </a:r>
            <a:r>
              <a:rPr lang="en-GB" sz="2300" b="1" dirty="0">
                <a:solidFill>
                  <a:schemeClr val="tx1"/>
                </a:solidFill>
                <a:latin typeface="Courier New" panose="02070309020205020404" pitchFamily="49" charset="0"/>
                <a:cs typeface="Courier New" panose="02070309020205020404" pitchFamily="49" charset="0"/>
              </a:rPr>
              <a:t>AND</a:t>
            </a:r>
            <a:r>
              <a:rPr lang="en-GB" sz="2300" dirty="0">
                <a:solidFill>
                  <a:schemeClr val="tx1"/>
                </a:solidFill>
                <a:latin typeface="Courier New" panose="02070309020205020404" pitchFamily="49" charset="0"/>
                <a:cs typeface="Courier New" panose="02070309020205020404" pitchFamily="49" charset="0"/>
              </a:rPr>
              <a:t> </a:t>
            </a:r>
            <a:r>
              <a:rPr lang="en-GB" sz="2300" dirty="0" err="1">
                <a:solidFill>
                  <a:schemeClr val="tx1"/>
                </a:solidFill>
                <a:latin typeface="Courier New" panose="02070309020205020404" pitchFamily="49" charset="0"/>
                <a:cs typeface="Courier New" panose="02070309020205020404" pitchFamily="49" charset="0"/>
              </a:rPr>
              <a:t>ModulatorUVR</a:t>
            </a:r>
            <a:r>
              <a:rPr lang="en-GB" sz="2300" dirty="0">
                <a:solidFill>
                  <a:schemeClr val="tx1"/>
                </a:solidFill>
                <a:latin typeface="Courier New" panose="02070309020205020404" pitchFamily="49" charset="0"/>
                <a:cs typeface="Courier New" panose="02070309020205020404" pitchFamily="49" charset="0"/>
              </a:rPr>
              <a:t> = FALSE </a:t>
            </a:r>
            <a:r>
              <a:rPr lang="en-GB" sz="2300" b="1" dirty="0">
                <a:solidFill>
                  <a:schemeClr val="tx1"/>
                </a:solidFill>
                <a:latin typeface="Courier New" panose="02070309020205020404" pitchFamily="49" charset="0"/>
                <a:cs typeface="Courier New" panose="02070309020205020404" pitchFamily="49" charset="0"/>
              </a:rPr>
              <a:t>AND</a:t>
            </a:r>
            <a:r>
              <a:rPr lang="en-GB" sz="2300" dirty="0">
                <a:solidFill>
                  <a:schemeClr val="tx1"/>
                </a:solidFill>
                <a:latin typeface="Courier New" panose="02070309020205020404" pitchFamily="49" charset="0"/>
                <a:cs typeface="Courier New" panose="02070309020205020404" pitchFamily="49" charset="0"/>
              </a:rPr>
              <a:t> </a:t>
            </a:r>
            <a:r>
              <a:rPr lang="en-GB" sz="2300" dirty="0" err="1">
                <a:solidFill>
                  <a:schemeClr val="tx1"/>
                </a:solidFill>
                <a:latin typeface="Courier New" panose="02070309020205020404" pitchFamily="49" charset="0"/>
                <a:cs typeface="Courier New" panose="02070309020205020404" pitchFamily="49" charset="0"/>
              </a:rPr>
              <a:t>LLRFrelayX</a:t>
            </a:r>
            <a:r>
              <a:rPr lang="en-GB" sz="2300" dirty="0">
                <a:solidFill>
                  <a:schemeClr val="tx1"/>
                </a:solidFill>
                <a:latin typeface="Courier New" panose="02070309020205020404" pitchFamily="49" charset="0"/>
                <a:cs typeface="Courier New" panose="02070309020205020404" pitchFamily="49" charset="0"/>
              </a:rPr>
              <a:t> = FALSE </a:t>
            </a:r>
            <a:r>
              <a:rPr lang="en-GB" sz="2300" b="1" dirty="0">
                <a:solidFill>
                  <a:schemeClr val="tx1"/>
                </a:solidFill>
                <a:latin typeface="Courier New" panose="02070309020205020404" pitchFamily="49" charset="0"/>
                <a:cs typeface="Courier New" panose="02070309020205020404" pitchFamily="49" charset="0"/>
              </a:rPr>
              <a:t>AND</a:t>
            </a:r>
            <a:r>
              <a:rPr lang="en-GB" sz="2300" dirty="0">
                <a:solidFill>
                  <a:schemeClr val="tx1"/>
                </a:solidFill>
                <a:latin typeface="Courier New" panose="02070309020205020404" pitchFamily="49" charset="0"/>
                <a:cs typeface="Courier New" panose="02070309020205020404" pitchFamily="49" charset="0"/>
              </a:rPr>
              <a:t> </a:t>
            </a:r>
            <a:r>
              <a:rPr lang="en-GB" sz="2300" dirty="0" err="1">
                <a:solidFill>
                  <a:schemeClr val="tx1"/>
                </a:solidFill>
                <a:latin typeface="Courier New" panose="02070309020205020404" pitchFamily="49" charset="0"/>
                <a:cs typeface="Courier New" panose="02070309020205020404" pitchFamily="49" charset="0"/>
              </a:rPr>
              <a:t>RFONMode</a:t>
            </a:r>
            <a:r>
              <a:rPr lang="en-GB" sz="2300" dirty="0">
                <a:solidFill>
                  <a:schemeClr val="tx1"/>
                </a:solidFill>
                <a:latin typeface="Courier New" panose="02070309020205020404" pitchFamily="49" charset="0"/>
                <a:cs typeface="Courier New" panose="02070309020205020404" pitchFamily="49" charset="0"/>
              </a:rPr>
              <a:t> = FALSE  </a:t>
            </a:r>
            <a:r>
              <a:rPr lang="en-GB" sz="2300" b="1" dirty="0">
                <a:solidFill>
                  <a:schemeClr val="tx1"/>
                </a:solidFill>
                <a:latin typeface="Courier New" panose="02070309020205020404" pitchFamily="49" charset="0"/>
                <a:cs typeface="Courier New" panose="02070309020205020404" pitchFamily="49" charset="0"/>
              </a:rPr>
              <a:t>AND</a:t>
            </a:r>
            <a:r>
              <a:rPr lang="en-GB" sz="2300" dirty="0">
                <a:solidFill>
                  <a:schemeClr val="tx1"/>
                </a:solidFill>
                <a:latin typeface="Courier New" panose="02070309020205020404" pitchFamily="49" charset="0"/>
                <a:cs typeface="Courier New" panose="02070309020205020404" pitchFamily="49" charset="0"/>
              </a:rPr>
              <a:t> </a:t>
            </a:r>
            <a:r>
              <a:rPr lang="en-GB" sz="2300" dirty="0" err="1">
                <a:solidFill>
                  <a:schemeClr val="tx1"/>
                </a:solidFill>
                <a:latin typeface="Courier New" panose="02070309020205020404" pitchFamily="49" charset="0"/>
                <a:cs typeface="Courier New" panose="02070309020205020404" pitchFamily="49" charset="0"/>
              </a:rPr>
              <a:t>AccessMode</a:t>
            </a:r>
            <a:r>
              <a:rPr lang="en-GB" sz="2300" dirty="0">
                <a:solidFill>
                  <a:schemeClr val="tx1"/>
                </a:solidFill>
                <a:latin typeface="Courier New" panose="02070309020205020404" pitchFamily="49" charset="0"/>
                <a:cs typeface="Courier New" panose="02070309020205020404" pitchFamily="49" charset="0"/>
              </a:rPr>
              <a:t> = FALSE  </a:t>
            </a:r>
            <a:r>
              <a:rPr lang="en-GB" sz="2300" b="1" dirty="0">
                <a:solidFill>
                  <a:schemeClr val="tx1"/>
                </a:solidFill>
                <a:latin typeface="Courier New" panose="02070309020205020404" pitchFamily="49" charset="0"/>
                <a:cs typeface="Courier New" panose="02070309020205020404" pitchFamily="49" charset="0"/>
              </a:rPr>
              <a:t>AND</a:t>
            </a:r>
            <a:r>
              <a:rPr lang="en-GB" sz="2300" dirty="0">
                <a:solidFill>
                  <a:schemeClr val="tx1"/>
                </a:solidFill>
                <a:latin typeface="Courier New" panose="02070309020205020404" pitchFamily="49" charset="0"/>
                <a:cs typeface="Courier New" panose="02070309020205020404" pitchFamily="49" charset="0"/>
              </a:rPr>
              <a:t> </a:t>
            </a:r>
            <a:r>
              <a:rPr lang="en-GB" sz="2300" dirty="0" err="1">
                <a:solidFill>
                  <a:schemeClr val="tx1"/>
                </a:solidFill>
                <a:latin typeface="Courier New" panose="02070309020205020404" pitchFamily="49" charset="0"/>
                <a:cs typeface="Courier New" panose="02070309020205020404" pitchFamily="49" charset="0"/>
              </a:rPr>
              <a:t>SearchMode</a:t>
            </a:r>
            <a:r>
              <a:rPr lang="en-GB" sz="2300" dirty="0">
                <a:solidFill>
                  <a:schemeClr val="tx1"/>
                </a:solidFill>
                <a:latin typeface="Courier New" panose="02070309020205020404" pitchFamily="49" charset="0"/>
                <a:cs typeface="Courier New" panose="02070309020205020404" pitchFamily="49" charset="0"/>
              </a:rPr>
              <a:t> = FALSE </a:t>
            </a:r>
            <a:r>
              <a:rPr lang="en-GB" sz="2300" b="1" dirty="0">
                <a:solidFill>
                  <a:schemeClr val="tx1"/>
                </a:solidFill>
                <a:latin typeface="Courier New" panose="02070309020205020404" pitchFamily="49" charset="0"/>
                <a:cs typeface="Courier New" panose="02070309020205020404" pitchFamily="49" charset="0"/>
              </a:rPr>
              <a:t>AND</a:t>
            </a:r>
            <a:r>
              <a:rPr lang="en-GB" sz="2300" dirty="0">
                <a:solidFill>
                  <a:schemeClr val="tx1"/>
                </a:solidFill>
                <a:latin typeface="Courier New" panose="02070309020205020404" pitchFamily="49" charset="0"/>
                <a:cs typeface="Courier New" panose="02070309020205020404" pitchFamily="49" charset="0"/>
              </a:rPr>
              <a:t>  </a:t>
            </a:r>
            <a:r>
              <a:rPr lang="en-GB" sz="2300" dirty="0" err="1">
                <a:solidFill>
                  <a:schemeClr val="tx1"/>
                </a:solidFill>
                <a:latin typeface="Courier New" panose="02070309020205020404" pitchFamily="49" charset="0"/>
                <a:cs typeface="Courier New" panose="02070309020205020404" pitchFamily="49" charset="0"/>
              </a:rPr>
              <a:t>TransitionMode</a:t>
            </a:r>
            <a:r>
              <a:rPr lang="en-GB" sz="2300" dirty="0">
                <a:solidFill>
                  <a:schemeClr val="tx1"/>
                </a:solidFill>
                <a:latin typeface="Courier New" panose="02070309020205020404" pitchFamily="49" charset="0"/>
                <a:cs typeface="Courier New" panose="02070309020205020404" pitchFamily="49" charset="0"/>
              </a:rPr>
              <a:t> = FALSE </a:t>
            </a:r>
            <a:r>
              <a:rPr lang="en-GB" sz="2300" b="1" dirty="0">
                <a:solidFill>
                  <a:schemeClr val="tx1"/>
                </a:solidFill>
                <a:latin typeface="Courier New" panose="02070309020205020404" pitchFamily="49" charset="0"/>
                <a:cs typeface="Courier New" panose="02070309020205020404" pitchFamily="49" charset="0"/>
              </a:rPr>
              <a:t>AND</a:t>
            </a:r>
            <a:r>
              <a:rPr lang="en-GB" sz="2300" dirty="0">
                <a:solidFill>
                  <a:schemeClr val="tx1"/>
                </a:solidFill>
                <a:latin typeface="Courier New" panose="02070309020205020404" pitchFamily="49" charset="0"/>
                <a:cs typeface="Courier New" panose="02070309020205020404" pitchFamily="49" charset="0"/>
              </a:rPr>
              <a:t> </a:t>
            </a:r>
            <a:r>
              <a:rPr lang="en-GB" sz="2300" dirty="0" err="1">
                <a:solidFill>
                  <a:schemeClr val="tx1"/>
                </a:solidFill>
                <a:latin typeface="Courier New" panose="02070309020205020404" pitchFamily="49" charset="0"/>
                <a:cs typeface="Courier New" panose="02070309020205020404" pitchFamily="49" charset="0"/>
              </a:rPr>
              <a:t>RMInterlockMode</a:t>
            </a:r>
            <a:r>
              <a:rPr lang="en-GB" sz="2300" dirty="0">
                <a:solidFill>
                  <a:schemeClr val="tx1"/>
                </a:solidFill>
                <a:latin typeface="Courier New" panose="02070309020205020404" pitchFamily="49" charset="0"/>
                <a:cs typeface="Courier New" panose="02070309020205020404" pitchFamily="49" charset="0"/>
              </a:rPr>
              <a:t> = FALSE)</a:t>
            </a:r>
            <a:endParaRPr lang="en-GB" sz="2300" dirty="0">
              <a:solidFill>
                <a:schemeClr val="tx1"/>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spTree>
    <p:extLst>
      <p:ext uri="{BB962C8B-B14F-4D97-AF65-F5344CB8AC3E}">
        <p14:creationId xmlns:p14="http://schemas.microsoft.com/office/powerpoint/2010/main" val="3402430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TS2PSS_SIF1 – Implementation  </a:t>
            </a:r>
            <a:endParaRPr lang="en-GB" dirty="0"/>
          </a:p>
        </p:txBody>
      </p:sp>
      <p:sp>
        <p:nvSpPr>
          <p:cNvPr id="3" name="Content Placeholder 2"/>
          <p:cNvSpPr>
            <a:spLocks noGrp="1"/>
          </p:cNvSpPr>
          <p:nvPr>
            <p:ph idx="1"/>
          </p:nvPr>
        </p:nvSpPr>
        <p:spPr>
          <a:xfrm>
            <a:off x="-72239" y="1468926"/>
            <a:ext cx="8784976" cy="4853136"/>
          </a:xfrm>
        </p:spPr>
        <p:txBody>
          <a:bodyPr/>
          <a:lstStyle/>
          <a:p>
            <a:pPr marL="0" indent="0">
              <a:buNone/>
            </a:pPr>
            <a:endParaRPr lang="en-GB" dirty="0" smtClean="0">
              <a:solidFill>
                <a:schemeClr val="tx1"/>
              </a:solidFill>
            </a:endParaRPr>
          </a:p>
          <a:p>
            <a:pPr marL="514350" indent="-514350">
              <a:buAutoNum type="arabicPeriod"/>
            </a:pPr>
            <a:endParaRPr lang="en-GB" dirty="0">
              <a:solidFill>
                <a:schemeClr val="tx1"/>
              </a:solidFill>
            </a:endParaRPr>
          </a:p>
          <a:p>
            <a:pPr marL="514350" indent="-514350">
              <a:buAutoNum type="arabicPeriod"/>
            </a:pP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pic>
        <p:nvPicPr>
          <p:cNvPr id="5" name="Picture 4"/>
          <p:cNvPicPr>
            <a:picLocks noChangeAspect="1"/>
          </p:cNvPicPr>
          <p:nvPr/>
        </p:nvPicPr>
        <p:blipFill>
          <a:blip r:embed="rId2"/>
          <a:stretch>
            <a:fillRect/>
          </a:stretch>
        </p:blipFill>
        <p:spPr>
          <a:xfrm>
            <a:off x="1101021" y="2060848"/>
            <a:ext cx="6504196" cy="1430197"/>
          </a:xfrm>
          <a:prstGeom prst="rect">
            <a:avLst/>
          </a:prstGeom>
        </p:spPr>
      </p:pic>
      <p:pic>
        <p:nvPicPr>
          <p:cNvPr id="9" name="Picture 8"/>
          <p:cNvPicPr>
            <a:picLocks noChangeAspect="1"/>
          </p:cNvPicPr>
          <p:nvPr/>
        </p:nvPicPr>
        <p:blipFill>
          <a:blip r:embed="rId3"/>
          <a:stretch>
            <a:fillRect/>
          </a:stretch>
        </p:blipFill>
        <p:spPr>
          <a:xfrm>
            <a:off x="1101021" y="4132833"/>
            <a:ext cx="6827298" cy="2462896"/>
          </a:xfrm>
          <a:prstGeom prst="rect">
            <a:avLst/>
          </a:prstGeom>
        </p:spPr>
      </p:pic>
    </p:spTree>
    <p:extLst>
      <p:ext uri="{BB962C8B-B14F-4D97-AF65-F5344CB8AC3E}">
        <p14:creationId xmlns:p14="http://schemas.microsoft.com/office/powerpoint/2010/main" val="467793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Simulation Testing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16" y="1879837"/>
            <a:ext cx="2488159" cy="123340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15" y="3170549"/>
            <a:ext cx="2488159" cy="9047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982" y="2268416"/>
            <a:ext cx="1223930" cy="150895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596" y="2017552"/>
            <a:ext cx="3214577" cy="2010682"/>
          </a:xfrm>
          <a:prstGeom prst="rect">
            <a:avLst/>
          </a:prstGeom>
        </p:spPr>
      </p:pic>
      <p:sp>
        <p:nvSpPr>
          <p:cNvPr id="13" name="Right Arrow 12"/>
          <p:cNvSpPr/>
          <p:nvPr/>
        </p:nvSpPr>
        <p:spPr>
          <a:xfrm>
            <a:off x="2771800" y="3022894"/>
            <a:ext cx="777435" cy="24549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sp>
        <p:nvSpPr>
          <p:cNvPr id="15" name="TextBox 14"/>
          <p:cNvSpPr txBox="1"/>
          <p:nvPr/>
        </p:nvSpPr>
        <p:spPr>
          <a:xfrm>
            <a:off x="3335843" y="1510505"/>
            <a:ext cx="1872208" cy="369332"/>
          </a:xfrm>
          <a:prstGeom prst="rect">
            <a:avLst/>
          </a:prstGeom>
          <a:noFill/>
        </p:spPr>
        <p:txBody>
          <a:bodyPr wrap="square" rtlCol="0">
            <a:spAutoFit/>
          </a:bodyPr>
          <a:lstStyle/>
          <a:p>
            <a:pPr algn="ctr"/>
            <a:r>
              <a:rPr lang="en-GB" dirty="0" smtClean="0"/>
              <a:t>PLCSim</a:t>
            </a:r>
            <a:endParaRPr lang="en-GB" dirty="0"/>
          </a:p>
        </p:txBody>
      </p:sp>
      <p:sp>
        <p:nvSpPr>
          <p:cNvPr id="16" name="TextBox 15"/>
          <p:cNvSpPr txBox="1"/>
          <p:nvPr/>
        </p:nvSpPr>
        <p:spPr>
          <a:xfrm>
            <a:off x="6497780" y="1510505"/>
            <a:ext cx="1872208" cy="369332"/>
          </a:xfrm>
          <a:prstGeom prst="rect">
            <a:avLst/>
          </a:prstGeom>
          <a:noFill/>
        </p:spPr>
        <p:txBody>
          <a:bodyPr wrap="square" rtlCol="0">
            <a:spAutoFit/>
          </a:bodyPr>
          <a:lstStyle/>
          <a:p>
            <a:pPr algn="ctr"/>
            <a:r>
              <a:rPr lang="en-GB" dirty="0" smtClean="0"/>
              <a:t>WinCC Runtime</a:t>
            </a:r>
          </a:p>
        </p:txBody>
      </p:sp>
      <p:sp>
        <p:nvSpPr>
          <p:cNvPr id="17" name="TextBox 16"/>
          <p:cNvSpPr txBox="1"/>
          <p:nvPr/>
        </p:nvSpPr>
        <p:spPr>
          <a:xfrm>
            <a:off x="-68302" y="1510505"/>
            <a:ext cx="3109592" cy="369332"/>
          </a:xfrm>
          <a:prstGeom prst="rect">
            <a:avLst/>
          </a:prstGeom>
          <a:noFill/>
        </p:spPr>
        <p:txBody>
          <a:bodyPr wrap="square" rtlCol="0">
            <a:spAutoFit/>
          </a:bodyPr>
          <a:lstStyle/>
          <a:p>
            <a:pPr algn="ctr"/>
            <a:r>
              <a:rPr lang="en-GB" dirty="0" smtClean="0"/>
              <a:t>Code and Modification Tables</a:t>
            </a:r>
            <a:endParaRPr lang="en-GB" dirty="0"/>
          </a:p>
        </p:txBody>
      </p:sp>
      <p:sp>
        <p:nvSpPr>
          <p:cNvPr id="18" name="Content Placeholder 3"/>
          <p:cNvSpPr>
            <a:spLocks noGrp="1"/>
          </p:cNvSpPr>
          <p:nvPr>
            <p:ph sz="quarter" idx="1"/>
          </p:nvPr>
        </p:nvSpPr>
        <p:spPr>
          <a:xfrm>
            <a:off x="457200" y="4293096"/>
            <a:ext cx="8229600" cy="1833067"/>
          </a:xfrm>
        </p:spPr>
        <p:txBody>
          <a:bodyPr>
            <a:normAutofit/>
          </a:bodyPr>
          <a:lstStyle/>
          <a:p>
            <a:r>
              <a:rPr lang="en-US" sz="2000" dirty="0" smtClean="0">
                <a:solidFill>
                  <a:schemeClr val="tx1"/>
                </a:solidFill>
              </a:rPr>
              <a:t>Code is developed and passed to PLCSim</a:t>
            </a:r>
          </a:p>
          <a:p>
            <a:r>
              <a:rPr lang="en-US" sz="2000" dirty="0" smtClean="0">
                <a:solidFill>
                  <a:schemeClr val="tx1"/>
                </a:solidFill>
              </a:rPr>
              <a:t>PLCSim executes code the same way as a physical PLC.</a:t>
            </a:r>
          </a:p>
          <a:p>
            <a:pPr lvl="1"/>
            <a:r>
              <a:rPr lang="en-US" sz="1600" dirty="0" smtClean="0">
                <a:solidFill>
                  <a:schemeClr val="tx1"/>
                </a:solidFill>
              </a:rPr>
              <a:t>Modification tables allow the user to change tag values in PLCSim.</a:t>
            </a:r>
          </a:p>
          <a:p>
            <a:r>
              <a:rPr lang="en-US" sz="2000" dirty="0" smtClean="0">
                <a:solidFill>
                  <a:schemeClr val="tx1"/>
                </a:solidFill>
              </a:rPr>
              <a:t>PLCSim connects to WinCC Runtime simulation.</a:t>
            </a:r>
          </a:p>
          <a:p>
            <a:pPr lvl="1"/>
            <a:r>
              <a:rPr lang="en-US" sz="1600" dirty="0" smtClean="0">
                <a:solidFill>
                  <a:schemeClr val="tx1"/>
                </a:solidFill>
              </a:rPr>
              <a:t>Data is passed back and forth as in the real world.</a:t>
            </a:r>
          </a:p>
        </p:txBody>
      </p:sp>
      <p:sp>
        <p:nvSpPr>
          <p:cNvPr id="19" name="Left-Right Arrow 18"/>
          <p:cNvSpPr/>
          <p:nvPr/>
        </p:nvSpPr>
        <p:spPr>
          <a:xfrm>
            <a:off x="5004048" y="3022893"/>
            <a:ext cx="777435" cy="245495"/>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dk1"/>
              </a:solidFill>
            </a:endParaRPr>
          </a:p>
        </p:txBody>
      </p:sp>
      <p:sp>
        <p:nvSpPr>
          <p:cNvPr id="14" name="TextBox 13"/>
          <p:cNvSpPr txBox="1"/>
          <p:nvPr/>
        </p:nvSpPr>
        <p:spPr>
          <a:xfrm>
            <a:off x="5845481" y="6372036"/>
            <a:ext cx="3191015" cy="307777"/>
          </a:xfrm>
          <a:prstGeom prst="rect">
            <a:avLst/>
          </a:prstGeom>
          <a:noFill/>
        </p:spPr>
        <p:txBody>
          <a:bodyPr wrap="square" rtlCol="0">
            <a:spAutoFit/>
          </a:bodyPr>
          <a:lstStyle/>
          <a:p>
            <a:r>
              <a:rPr lang="sv-SE" sz="1400" i="1" dirty="0" err="1" smtClean="0">
                <a:solidFill>
                  <a:schemeClr val="bg1">
                    <a:lumMod val="65000"/>
                  </a:schemeClr>
                </a:solidFill>
              </a:rPr>
              <a:t>Slide</a:t>
            </a:r>
            <a:r>
              <a:rPr lang="sv-SE" sz="1400" i="1" dirty="0" smtClean="0">
                <a:solidFill>
                  <a:schemeClr val="bg1">
                    <a:lumMod val="65000"/>
                  </a:schemeClr>
                </a:solidFill>
              </a:rPr>
              <a:t> </a:t>
            </a:r>
            <a:r>
              <a:rPr lang="sv-SE" sz="1400" i="1" dirty="0" err="1" smtClean="0">
                <a:solidFill>
                  <a:schemeClr val="bg1">
                    <a:lumMod val="65000"/>
                  </a:schemeClr>
                </a:solidFill>
              </a:rPr>
              <a:t>courtesy</a:t>
            </a:r>
            <a:r>
              <a:rPr lang="sv-SE" sz="1400" i="1" dirty="0" smtClean="0">
                <a:solidFill>
                  <a:schemeClr val="bg1">
                    <a:lumMod val="65000"/>
                  </a:schemeClr>
                </a:solidFill>
              </a:rPr>
              <a:t> </a:t>
            </a:r>
            <a:r>
              <a:rPr lang="sv-SE" sz="1400" i="1" dirty="0" err="1" smtClean="0">
                <a:solidFill>
                  <a:schemeClr val="bg1">
                    <a:lumMod val="65000"/>
                  </a:schemeClr>
                </a:solidFill>
              </a:rPr>
              <a:t>of</a:t>
            </a:r>
            <a:r>
              <a:rPr lang="sv-SE" sz="1400" i="1" dirty="0" smtClean="0">
                <a:solidFill>
                  <a:schemeClr val="bg1">
                    <a:lumMod val="65000"/>
                  </a:schemeClr>
                </a:solidFill>
              </a:rPr>
              <a:t> </a:t>
            </a:r>
            <a:r>
              <a:rPr lang="sv-SE" sz="1400" i="1" dirty="0" smtClean="0">
                <a:solidFill>
                  <a:schemeClr val="bg1">
                    <a:lumMod val="65000"/>
                  </a:schemeClr>
                </a:solidFill>
              </a:rPr>
              <a:t>S. Crossland</a:t>
            </a:r>
            <a:endParaRPr lang="en-GB" sz="1400" i="1" dirty="0">
              <a:solidFill>
                <a:schemeClr val="bg1">
                  <a:lumMod val="65000"/>
                </a:schemeClr>
              </a:solidFill>
            </a:endParaRPr>
          </a:p>
        </p:txBody>
      </p:sp>
    </p:spTree>
    <p:extLst>
      <p:ext uri="{BB962C8B-B14F-4D97-AF65-F5344CB8AC3E}">
        <p14:creationId xmlns:p14="http://schemas.microsoft.com/office/powerpoint/2010/main" val="4060466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7488833" cy="1143000"/>
          </a:xfrm>
        </p:spPr>
        <p:txBody>
          <a:bodyPr>
            <a:normAutofit/>
          </a:bodyPr>
          <a:lstStyle/>
          <a:p>
            <a:r>
              <a:rPr lang="en-GB" sz="2800" dirty="0" smtClean="0"/>
              <a:t>Checksum Test - F-runtime Group </a:t>
            </a:r>
            <a:r>
              <a:rPr lang="en-GB" sz="2800" dirty="0"/>
              <a:t>I</a:t>
            </a:r>
            <a:r>
              <a:rPr lang="en-GB" sz="2800" dirty="0" smtClean="0"/>
              <a:t>nformation DB </a:t>
            </a:r>
            <a:endParaRPr lang="sv-SE" sz="2800"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16780" y="1700808"/>
            <a:ext cx="7419975"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580309" y="4653136"/>
            <a:ext cx="3600400"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988840"/>
            <a:ext cx="5201195" cy="235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00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Development Setup</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dirty="0"/>
          </a:p>
        </p:txBody>
      </p:sp>
      <p:pic>
        <p:nvPicPr>
          <p:cNvPr id="11" name="Content Placeholder 10"/>
          <p:cNvPicPr>
            <a:picLocks noGrp="1" noChangeAspect="1"/>
          </p:cNvPicPr>
          <p:nvPr>
            <p:ph idx="1"/>
          </p:nvPr>
        </p:nvPicPr>
        <p:blipFill>
          <a:blip r:embed="rId2"/>
          <a:stretch>
            <a:fillRect/>
          </a:stretch>
        </p:blipFill>
        <p:spPr>
          <a:xfrm>
            <a:off x="457201" y="1628800"/>
            <a:ext cx="8229600" cy="3274631"/>
          </a:xfrm>
          <a:prstGeom prst="rect">
            <a:avLst/>
          </a:prstGeom>
        </p:spPr>
      </p:pic>
      <p:sp>
        <p:nvSpPr>
          <p:cNvPr id="12" name="Rectangle 11"/>
          <p:cNvSpPr/>
          <p:nvPr/>
        </p:nvSpPr>
        <p:spPr>
          <a:xfrm>
            <a:off x="683568" y="5101240"/>
            <a:ext cx="7571183" cy="1200329"/>
          </a:xfrm>
          <a:prstGeom prst="rect">
            <a:avLst/>
          </a:prstGeom>
        </p:spPr>
        <p:txBody>
          <a:bodyPr wrap="square">
            <a:spAutoFit/>
          </a:bodyPr>
          <a:lstStyle/>
          <a:p>
            <a:r>
              <a:rPr lang="en-GB" dirty="0" smtClean="0"/>
              <a:t>To be done (work on-going):</a:t>
            </a:r>
          </a:p>
          <a:p>
            <a:pPr marL="285750" indent="-285750">
              <a:buFont typeface="Arial" panose="020B0604020202020204" pitchFamily="34" charset="0"/>
              <a:buChar char="•"/>
            </a:pPr>
            <a:r>
              <a:rPr lang="en-GB" dirty="0"/>
              <a:t>D</a:t>
            </a:r>
            <a:r>
              <a:rPr lang="en-GB" dirty="0" smtClean="0"/>
              <a:t>efine </a:t>
            </a:r>
            <a:r>
              <a:rPr lang="en-GB" dirty="0"/>
              <a:t>a physical location for the dedicated remote desktop client</a:t>
            </a:r>
          </a:p>
          <a:p>
            <a:pPr marL="285750" indent="-285750">
              <a:buFont typeface="Arial" panose="020B0604020202020204" pitchFamily="34" charset="0"/>
              <a:buChar char="•"/>
            </a:pPr>
            <a:r>
              <a:rPr lang="en-GB" dirty="0"/>
              <a:t>Waiting for a final approval by the Chief Information Security Officer</a:t>
            </a:r>
          </a:p>
          <a:p>
            <a:pPr marL="285750" indent="-285750">
              <a:buFont typeface="Arial" panose="020B0604020202020204" pitchFamily="34" charset="0"/>
              <a:buChar char="•"/>
            </a:pPr>
            <a:r>
              <a:rPr lang="en-GB" dirty="0"/>
              <a:t>E</a:t>
            </a:r>
            <a:r>
              <a:rPr lang="en-GB" dirty="0" smtClean="0"/>
              <a:t>nd-user feedback required - performance/functionality</a:t>
            </a:r>
            <a:endParaRPr lang="en-GB" b="0" i="0" dirty="0">
              <a:effectLst/>
            </a:endParaRPr>
          </a:p>
        </p:txBody>
      </p:sp>
      <p:sp>
        <p:nvSpPr>
          <p:cNvPr id="13" name="TextBox 12"/>
          <p:cNvSpPr txBox="1"/>
          <p:nvPr/>
        </p:nvSpPr>
        <p:spPr>
          <a:xfrm>
            <a:off x="5845481" y="6372036"/>
            <a:ext cx="3191015" cy="307777"/>
          </a:xfrm>
          <a:prstGeom prst="rect">
            <a:avLst/>
          </a:prstGeom>
          <a:noFill/>
        </p:spPr>
        <p:txBody>
          <a:bodyPr wrap="square" rtlCol="0">
            <a:spAutoFit/>
          </a:bodyPr>
          <a:lstStyle/>
          <a:p>
            <a:r>
              <a:rPr lang="sv-SE" sz="1400" i="1" dirty="0" err="1" smtClean="0">
                <a:solidFill>
                  <a:schemeClr val="bg1">
                    <a:lumMod val="65000"/>
                  </a:schemeClr>
                </a:solidFill>
              </a:rPr>
              <a:t>Drawing</a:t>
            </a:r>
            <a:r>
              <a:rPr lang="sv-SE" sz="1400" i="1" dirty="0" smtClean="0">
                <a:solidFill>
                  <a:schemeClr val="bg1">
                    <a:lumMod val="65000"/>
                  </a:schemeClr>
                </a:solidFill>
              </a:rPr>
              <a:t> </a:t>
            </a:r>
            <a:r>
              <a:rPr lang="sv-SE" sz="1400" i="1" dirty="0" err="1" smtClean="0">
                <a:solidFill>
                  <a:schemeClr val="bg1">
                    <a:lumMod val="65000"/>
                  </a:schemeClr>
                </a:solidFill>
              </a:rPr>
              <a:t>courtesy</a:t>
            </a:r>
            <a:r>
              <a:rPr lang="sv-SE" sz="1400" i="1" dirty="0" smtClean="0">
                <a:solidFill>
                  <a:schemeClr val="bg1">
                    <a:lumMod val="65000"/>
                  </a:schemeClr>
                </a:solidFill>
              </a:rPr>
              <a:t> </a:t>
            </a:r>
            <a:r>
              <a:rPr lang="sv-SE" sz="1400" i="1" dirty="0" err="1" smtClean="0">
                <a:solidFill>
                  <a:schemeClr val="bg1">
                    <a:lumMod val="65000"/>
                  </a:schemeClr>
                </a:solidFill>
              </a:rPr>
              <a:t>of</a:t>
            </a:r>
            <a:r>
              <a:rPr lang="sv-SE" sz="1400" i="1" dirty="0" smtClean="0">
                <a:solidFill>
                  <a:schemeClr val="bg1">
                    <a:lumMod val="65000"/>
                  </a:schemeClr>
                </a:solidFill>
              </a:rPr>
              <a:t> </a:t>
            </a:r>
            <a:r>
              <a:rPr lang="sv-SE" sz="1400" i="1" dirty="0" smtClean="0">
                <a:solidFill>
                  <a:schemeClr val="bg1">
                    <a:lumMod val="65000"/>
                  </a:schemeClr>
                </a:solidFill>
              </a:rPr>
              <a:t>S. Armanet</a:t>
            </a:r>
            <a:endParaRPr lang="en-GB" sz="1400" i="1" dirty="0">
              <a:solidFill>
                <a:schemeClr val="bg1">
                  <a:lumMod val="65000"/>
                </a:schemeClr>
              </a:solidFill>
            </a:endParaRPr>
          </a:p>
        </p:txBody>
      </p:sp>
    </p:spTree>
    <p:extLst>
      <p:ext uri="{BB962C8B-B14F-4D97-AF65-F5344CB8AC3E}">
        <p14:creationId xmlns:p14="http://schemas.microsoft.com/office/powerpoint/2010/main" val="390676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r>
              <a:rPr lang="sv-SE" noProof="0" dirty="0"/>
              <a:t>?</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26</a:t>
            </a:fld>
            <a:endParaRPr lang="en-GB"/>
          </a:p>
        </p:txBody>
      </p:sp>
      <p:sp>
        <p:nvSpPr>
          <p:cNvPr id="5" name="Content Placeholder 4"/>
          <p:cNvSpPr>
            <a:spLocks noGrp="1"/>
          </p:cNvSpPr>
          <p:nvPr>
            <p:ph idx="1"/>
          </p:nvPr>
        </p:nvSpPr>
        <p:spPr>
          <a:xfrm>
            <a:off x="2339752" y="1815408"/>
            <a:ext cx="4488160" cy="596179"/>
          </a:xfrm>
          <a:solidFill>
            <a:srgbClr val="FFCD2F"/>
          </a:solidFill>
        </p:spPr>
        <p:txBody>
          <a:bodyPr>
            <a:normAutofit/>
          </a:bodyPr>
          <a:lstStyle/>
          <a:p>
            <a:pPr marL="0" indent="0">
              <a:buNone/>
            </a:pPr>
            <a:r>
              <a:rPr lang="en-US" dirty="0">
                <a:solidFill>
                  <a:schemeClr val="tx1"/>
                </a:solidFill>
              </a:rPr>
              <a:t>Thank you for your attention!</a:t>
            </a:r>
          </a:p>
        </p:txBody>
      </p:sp>
      <p:pic>
        <p:nvPicPr>
          <p:cNvPr id="2052" name="Picture 4" descr="Image result for questions funny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564904"/>
            <a:ext cx="1955910" cy="334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134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Example of 1oo2 Voting</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67333"/>
            <a:ext cx="715818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221088"/>
            <a:ext cx="6624736" cy="200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395536" y="1592485"/>
            <a:ext cx="3581400" cy="2390775"/>
          </a:xfrm>
          <a:prstGeom prst="rect">
            <a:avLst/>
          </a:prstGeom>
        </p:spPr>
      </p:pic>
      <p:pic>
        <p:nvPicPr>
          <p:cNvPr id="6" name="Picture 5"/>
          <p:cNvPicPr>
            <a:picLocks noChangeAspect="1"/>
          </p:cNvPicPr>
          <p:nvPr/>
        </p:nvPicPr>
        <p:blipFill>
          <a:blip r:embed="rId5"/>
          <a:stretch>
            <a:fillRect/>
          </a:stretch>
        </p:blipFill>
        <p:spPr>
          <a:xfrm>
            <a:off x="4474493" y="1648872"/>
            <a:ext cx="4157414" cy="1167188"/>
          </a:xfrm>
          <a:prstGeom prst="rect">
            <a:avLst/>
          </a:prstGeom>
        </p:spPr>
      </p:pic>
    </p:spTree>
    <p:extLst>
      <p:ext uri="{BB962C8B-B14F-4D97-AF65-F5344CB8AC3E}">
        <p14:creationId xmlns:p14="http://schemas.microsoft.com/office/powerpoint/2010/main" val="363793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Devices for TS2 PSS </a:t>
            </a:r>
            <a:r>
              <a:rPr lang="sv-SE" dirty="0" err="1" smtClean="0"/>
              <a:t>Fail-safe</a:t>
            </a:r>
            <a:r>
              <a:rPr lang="sv-SE" dirty="0" smtClean="0"/>
              <a:t> </a:t>
            </a:r>
            <a:r>
              <a:rPr lang="sv-SE" dirty="0" err="1" smtClean="0"/>
              <a:t>Application</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dirty="0"/>
          </a:p>
        </p:txBody>
      </p:sp>
      <p:sp>
        <p:nvSpPr>
          <p:cNvPr id="6" name="Rectangle 5"/>
          <p:cNvSpPr/>
          <p:nvPr/>
        </p:nvSpPr>
        <p:spPr>
          <a:xfrm>
            <a:off x="382588" y="1773695"/>
            <a:ext cx="6421660" cy="4555083"/>
          </a:xfrm>
          <a:prstGeom prst="rect">
            <a:avLst/>
          </a:prstGeom>
        </p:spPr>
        <p:txBody>
          <a:bodyPr wrap="square" lIns="91429" tIns="45715" rIns="91429" bIns="45715">
            <a:spAutoFit/>
          </a:bodyPr>
          <a:lstStyle/>
          <a:p>
            <a:pPr marL="171429" indent="-171429" algn="just" fontAlgn="base">
              <a:buFont typeface="Arial" panose="020B0604020202020204" pitchFamily="34" charset="0"/>
              <a:buChar char="•"/>
            </a:pPr>
            <a:r>
              <a:rPr lang="en-US" b="1" dirty="0" smtClean="0"/>
              <a:t>Fail-safe CPU (1515F-2 PN)</a:t>
            </a:r>
          </a:p>
          <a:p>
            <a:pPr marL="628575" lvl="1" indent="-171429" algn="just" fontAlgn="base">
              <a:buFont typeface="Arial" panose="020B0604020202020204" pitchFamily="34" charset="0"/>
              <a:buChar char="•"/>
            </a:pPr>
            <a:r>
              <a:rPr lang="en-US" sz="1600" dirty="0"/>
              <a:t>Network separation: Integrated PROFINET interface with 2 ports for line structure and </a:t>
            </a:r>
            <a:r>
              <a:rPr lang="en-US" sz="1600" dirty="0" smtClean="0"/>
              <a:t>1 </a:t>
            </a:r>
            <a:r>
              <a:rPr lang="en-US" sz="1600" dirty="0"/>
              <a:t>additional </a:t>
            </a:r>
            <a:r>
              <a:rPr lang="en-US" sz="1600" dirty="0" smtClean="0"/>
              <a:t>interface </a:t>
            </a:r>
            <a:r>
              <a:rPr lang="en-US" sz="1600" dirty="0"/>
              <a:t>for </a:t>
            </a:r>
            <a:r>
              <a:rPr lang="en-US" sz="1600" dirty="0" smtClean="0"/>
              <a:t>Ethernet connection and basic PROFINET functionality; </a:t>
            </a:r>
          </a:p>
          <a:p>
            <a:pPr marL="628575" lvl="1" indent="-171429" fontAlgn="base">
              <a:buFont typeface="Arial" panose="020B0604020202020204" pitchFamily="34" charset="0"/>
              <a:buChar char="•"/>
            </a:pPr>
            <a:r>
              <a:rPr lang="en-US" sz="1600" dirty="0" smtClean="0"/>
              <a:t>Integrated system diagnostics;</a:t>
            </a:r>
          </a:p>
          <a:p>
            <a:pPr marL="628575" lvl="1" indent="-171429" fontAlgn="base">
              <a:buFont typeface="Arial" panose="020B0604020202020204" pitchFamily="34" charset="0"/>
              <a:buChar char="•"/>
            </a:pPr>
            <a:r>
              <a:rPr lang="en-US" sz="1600" dirty="0" smtClean="0"/>
              <a:t>Integrated security (copy, access and integrity protection).</a:t>
            </a:r>
            <a:endParaRPr lang="en-US" sz="1600" dirty="0"/>
          </a:p>
          <a:p>
            <a:pPr lvl="1" fontAlgn="base"/>
            <a:endParaRPr lang="en-US" sz="1600" dirty="0" smtClean="0"/>
          </a:p>
          <a:p>
            <a:pPr fontAlgn="base"/>
            <a:endParaRPr lang="en-US" sz="1600" dirty="0"/>
          </a:p>
          <a:p>
            <a:pPr marL="171429" indent="-171429" fontAlgn="base">
              <a:buFont typeface="Arial" panose="020B0604020202020204" pitchFamily="34" charset="0"/>
              <a:buChar char="•"/>
            </a:pPr>
            <a:r>
              <a:rPr lang="en-US" b="1" dirty="0" smtClean="0"/>
              <a:t>Fail-safe digital input module </a:t>
            </a:r>
            <a:r>
              <a:rPr lang="sv-SE" b="1" dirty="0" smtClean="0"/>
              <a:t> (8x24VDC HF)</a:t>
            </a:r>
          </a:p>
          <a:p>
            <a:pPr marL="628575" lvl="1" indent="-171429" fontAlgn="base">
              <a:buFont typeface="Arial" panose="020B0604020202020204" pitchFamily="34" charset="0"/>
              <a:buChar char="•"/>
            </a:pPr>
            <a:r>
              <a:rPr lang="en-US" sz="1600" dirty="0"/>
              <a:t>8 inputs (SIL3/Cat.4/PLe);</a:t>
            </a:r>
          </a:p>
          <a:p>
            <a:pPr marL="628575" lvl="1" indent="-171429" algn="just" fontAlgn="base">
              <a:buFont typeface="Arial" panose="020B0604020202020204" pitchFamily="34" charset="0"/>
              <a:buChar char="•"/>
            </a:pPr>
            <a:r>
              <a:rPr lang="en-US" sz="1600" dirty="0"/>
              <a:t>Diagnostics: short circuit, wire break </a:t>
            </a:r>
            <a:r>
              <a:rPr lang="en-US" sz="1600" dirty="0">
                <a:sym typeface="Wingdings" panose="05000000000000000000" pitchFamily="2" charset="2"/>
              </a:rPr>
              <a:t> </a:t>
            </a:r>
            <a:r>
              <a:rPr lang="en-US" sz="1600" dirty="0"/>
              <a:t>channel-specific; </a:t>
            </a:r>
          </a:p>
          <a:p>
            <a:pPr lvl="1" algn="just" fontAlgn="base"/>
            <a:r>
              <a:rPr lang="en-US" sz="1600" dirty="0"/>
              <a:t>		load voltage missing </a:t>
            </a:r>
            <a:r>
              <a:rPr lang="en-US" sz="1600" dirty="0">
                <a:sym typeface="Wingdings" panose="05000000000000000000" pitchFamily="2" charset="2"/>
              </a:rPr>
              <a:t> </a:t>
            </a:r>
            <a:r>
              <a:rPr lang="en-US" sz="1600" dirty="0"/>
              <a:t>module-specific;</a:t>
            </a:r>
          </a:p>
          <a:p>
            <a:pPr lvl="1" algn="just" fontAlgn="base"/>
            <a:endParaRPr lang="en-US" sz="1600" dirty="0"/>
          </a:p>
          <a:p>
            <a:pPr lvl="1" algn="just" fontAlgn="base"/>
            <a:endParaRPr lang="en-US" sz="1600" dirty="0"/>
          </a:p>
          <a:p>
            <a:pPr marL="171429" indent="-171429" fontAlgn="base">
              <a:buFont typeface="Arial" panose="020B0604020202020204" pitchFamily="34" charset="0"/>
              <a:buChar char="•"/>
            </a:pPr>
            <a:r>
              <a:rPr lang="en-US" b="1" dirty="0"/>
              <a:t>Fail-safe digital </a:t>
            </a:r>
            <a:r>
              <a:rPr lang="en-US" b="1" dirty="0" smtClean="0"/>
              <a:t>output module</a:t>
            </a:r>
            <a:r>
              <a:rPr lang="sv-SE" b="1" dirty="0" smtClean="0"/>
              <a:t> (4x24VDC/2A </a:t>
            </a:r>
            <a:r>
              <a:rPr lang="sv-SE" b="1" dirty="0"/>
              <a:t>PM </a:t>
            </a:r>
            <a:r>
              <a:rPr lang="sv-SE" b="1" dirty="0" smtClean="0"/>
              <a:t>HF)</a:t>
            </a:r>
          </a:p>
          <a:p>
            <a:pPr marL="628575" lvl="1" indent="-171429" fontAlgn="base">
              <a:buFont typeface="Arial" panose="020B0604020202020204" pitchFamily="34" charset="0"/>
              <a:buChar char="•"/>
            </a:pPr>
            <a:r>
              <a:rPr lang="sv-SE" sz="1600" dirty="0"/>
              <a:t>4 outputs, PM-switching (SIL3/Cat.4/PLe)</a:t>
            </a:r>
          </a:p>
          <a:p>
            <a:pPr marL="628575" lvl="1" indent="-171429" algn="just" fontAlgn="base">
              <a:buFont typeface="Arial" panose="020B0604020202020204" pitchFamily="34" charset="0"/>
              <a:buChar char="•"/>
            </a:pPr>
            <a:r>
              <a:rPr lang="en-US" sz="1600" dirty="0"/>
              <a:t>Diagnostics: short circuit, wire break, load voltage missing </a:t>
            </a:r>
          </a:p>
          <a:p>
            <a:pPr lvl="1" algn="just" fontAlgn="base"/>
            <a:endParaRPr lang="en-US" sz="1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3789040"/>
            <a:ext cx="581758" cy="1010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0833" y="5116819"/>
            <a:ext cx="583576" cy="976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a:stretch>
            <a:fillRect/>
          </a:stretch>
        </p:blipFill>
        <p:spPr>
          <a:xfrm>
            <a:off x="7452320" y="2016979"/>
            <a:ext cx="995945" cy="1455013"/>
          </a:xfrm>
          <a:prstGeom prst="rect">
            <a:avLst/>
          </a:prstGeom>
        </p:spPr>
      </p:pic>
    </p:spTree>
    <p:extLst>
      <p:ext uri="{BB962C8B-B14F-4D97-AF65-F5344CB8AC3E}">
        <p14:creationId xmlns:p14="http://schemas.microsoft.com/office/powerpoint/2010/main" val="299965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r>
              <a:rPr lang="sv-SE" dirty="0" smtClean="0"/>
              <a:t>: RFON Mode </a:t>
            </a:r>
            <a:endParaRPr lang="sv-S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6223733"/>
              </p:ext>
            </p:extLst>
          </p:nvPr>
        </p:nvGraphicFramePr>
        <p:xfrm>
          <a:off x="457201" y="1844824"/>
          <a:ext cx="8445624" cy="3456384"/>
        </p:xfrm>
        <a:graphic>
          <a:graphicData uri="http://schemas.openxmlformats.org/drawingml/2006/table">
            <a:tbl>
              <a:tblPr firstRow="1" bandRow="1">
                <a:tableStyleId>{B301B821-A1FF-4177-AEE7-76D212191A09}</a:tableStyleId>
              </a:tblPr>
              <a:tblGrid>
                <a:gridCol w="2364742">
                  <a:extLst>
                    <a:ext uri="{9D8B030D-6E8A-4147-A177-3AD203B41FA5}">
                      <a16:colId xmlns:a16="http://schemas.microsoft.com/office/drawing/2014/main" val="20000"/>
                    </a:ext>
                  </a:extLst>
                </a:gridCol>
                <a:gridCol w="6080882">
                  <a:extLst>
                    <a:ext uri="{9D8B030D-6E8A-4147-A177-3AD203B41FA5}">
                      <a16:colId xmlns:a16="http://schemas.microsoft.com/office/drawing/2014/main" val="20001"/>
                    </a:ext>
                  </a:extLst>
                </a:gridCol>
              </a:tblGrid>
              <a:tr h="351577">
                <a:tc>
                  <a:txBody>
                    <a:bodyPr/>
                    <a:lstStyle/>
                    <a:p>
                      <a:pPr algn="l"/>
                      <a:r>
                        <a:rPr lang="en-GB" sz="1600" dirty="0" smtClean="0"/>
                        <a:t>Mode</a:t>
                      </a:r>
                      <a:endParaRPr lang="sv-SE" sz="1600" dirty="0"/>
                    </a:p>
                  </a:txBody>
                  <a:tcPr/>
                </a:tc>
                <a:tc>
                  <a:txBody>
                    <a:bodyPr/>
                    <a:lstStyle/>
                    <a:p>
                      <a:pPr algn="l"/>
                      <a:r>
                        <a:rPr lang="en-GB" sz="1600" dirty="0" smtClean="0"/>
                        <a:t>Description</a:t>
                      </a:r>
                      <a:endParaRPr lang="sv-SE" sz="1600" dirty="0"/>
                    </a:p>
                  </a:txBody>
                  <a:tcPr/>
                </a:tc>
                <a:extLst>
                  <a:ext uri="{0D108BD9-81ED-4DB2-BD59-A6C34878D82A}">
                    <a16:rowId xmlns:a16="http://schemas.microsoft.com/office/drawing/2014/main" val="10000"/>
                  </a:ext>
                </a:extLst>
              </a:tr>
              <a:tr h="3104807">
                <a:tc>
                  <a:txBody>
                    <a:bodyPr/>
                    <a:lstStyle/>
                    <a:p>
                      <a:pPr>
                        <a:lnSpc>
                          <a:spcPts val="1400"/>
                        </a:lnSpc>
                        <a:spcAft>
                          <a:spcPts val="1200"/>
                        </a:spcAft>
                      </a:pPr>
                      <a:r>
                        <a:rPr lang="en-GB" sz="1200" dirty="0" err="1">
                          <a:effectLst/>
                        </a:rPr>
                        <a:t>RFONMode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ts val="1400"/>
                        </a:lnSpc>
                        <a:spcAft>
                          <a:spcPts val="600"/>
                        </a:spcAft>
                        <a:buSzPts val="1100"/>
                        <a:buFont typeface="Symbol" panose="05050102010706020507" pitchFamily="18" charset="2"/>
                        <a:buChar char=""/>
                      </a:pPr>
                      <a:r>
                        <a:rPr lang="en-GB" sz="1100" dirty="0">
                          <a:effectLst/>
                        </a:rPr>
                        <a:t>TS2 PSS controlled area searched and ready for operation, Main key in position ON and all the permits to operate issued.</a:t>
                      </a:r>
                      <a:endParaRPr lang="en-GB" sz="1200" dirty="0">
                        <a:effectLst/>
                      </a:endParaRPr>
                    </a:p>
                    <a:p>
                      <a:pPr>
                        <a:lnSpc>
                          <a:spcPts val="1400"/>
                        </a:lnSpc>
                        <a:spcAft>
                          <a:spcPts val="0"/>
                        </a:spcAft>
                      </a:pPr>
                      <a:r>
                        <a:rPr lang="en-GB" sz="1000" dirty="0" err="1">
                          <a:effectLst/>
                        </a:rPr>
                        <a:t>AreaReadyForOperation</a:t>
                      </a:r>
                      <a:r>
                        <a:rPr lang="en-GB" sz="1000" dirty="0">
                          <a:effectLst/>
                        </a:rPr>
                        <a:t> = TRUE</a:t>
                      </a:r>
                      <a:endParaRPr lang="en-GB" sz="1200" dirty="0">
                        <a:effectLst/>
                      </a:endParaRPr>
                    </a:p>
                    <a:p>
                      <a:pPr marL="457200">
                        <a:lnSpc>
                          <a:spcPts val="1400"/>
                        </a:lnSpc>
                        <a:spcAft>
                          <a:spcPts val="0"/>
                        </a:spcAft>
                      </a:pPr>
                      <a:r>
                        <a:rPr lang="en-GB" sz="1000" dirty="0" err="1">
                          <a:effectLst/>
                        </a:rPr>
                        <a:t>AreaSearched</a:t>
                      </a:r>
                      <a:r>
                        <a:rPr lang="en-GB" sz="1000" dirty="0">
                          <a:effectLst/>
                        </a:rPr>
                        <a:t> = TRUE</a:t>
                      </a:r>
                      <a:endParaRPr lang="en-GB" sz="1200" dirty="0">
                        <a:effectLst/>
                      </a:endParaRPr>
                    </a:p>
                    <a:p>
                      <a:pPr marL="457200">
                        <a:lnSpc>
                          <a:spcPts val="1400"/>
                        </a:lnSpc>
                        <a:spcAft>
                          <a:spcPts val="0"/>
                        </a:spcAft>
                      </a:pPr>
                      <a:r>
                        <a:rPr lang="en-GB" sz="1000" dirty="0" err="1">
                          <a:effectLst/>
                        </a:rPr>
                        <a:t>SafetyCircuitX</a:t>
                      </a:r>
                      <a:r>
                        <a:rPr lang="en-GB" sz="1000" dirty="0">
                          <a:effectLst/>
                        </a:rPr>
                        <a:t> = TRUE</a:t>
                      </a:r>
                      <a:endParaRPr lang="en-GB" sz="1200" dirty="0">
                        <a:effectLst/>
                      </a:endParaRPr>
                    </a:p>
                    <a:p>
                      <a:pPr marL="457200">
                        <a:lnSpc>
                          <a:spcPts val="1400"/>
                        </a:lnSpc>
                        <a:spcAft>
                          <a:spcPts val="0"/>
                        </a:spcAft>
                      </a:pPr>
                      <a:r>
                        <a:rPr lang="en-GB" sz="1000" dirty="0" err="1">
                          <a:effectLst/>
                        </a:rPr>
                        <a:t>PADKey</a:t>
                      </a:r>
                      <a:r>
                        <a:rPr lang="en-GB" sz="1000" dirty="0">
                          <a:effectLst/>
                        </a:rPr>
                        <a:t> = TRUE</a:t>
                      </a:r>
                      <a:endParaRPr lang="en-GB" sz="1200" dirty="0">
                        <a:effectLst/>
                      </a:endParaRPr>
                    </a:p>
                    <a:p>
                      <a:pPr marL="457200">
                        <a:lnSpc>
                          <a:spcPts val="1400"/>
                        </a:lnSpc>
                        <a:spcAft>
                          <a:spcPts val="0"/>
                        </a:spcAft>
                      </a:pPr>
                      <a:r>
                        <a:rPr lang="en-GB" sz="1000" dirty="0" err="1">
                          <a:effectLst/>
                        </a:rPr>
                        <a:t>MADKey</a:t>
                      </a:r>
                      <a:r>
                        <a:rPr lang="en-GB" sz="1000" dirty="0">
                          <a:effectLst/>
                        </a:rPr>
                        <a:t> = TRUE</a:t>
                      </a:r>
                      <a:endParaRPr lang="en-GB" sz="1200" dirty="0">
                        <a:effectLst/>
                      </a:endParaRPr>
                    </a:p>
                    <a:p>
                      <a:pPr>
                        <a:lnSpc>
                          <a:spcPts val="1400"/>
                        </a:lnSpc>
                        <a:spcAft>
                          <a:spcPts val="0"/>
                        </a:spcAft>
                      </a:pPr>
                      <a:r>
                        <a:rPr lang="en-GB" sz="1000" dirty="0" err="1">
                          <a:effectLst/>
                        </a:rPr>
                        <a:t>AreaSafeToAccess</a:t>
                      </a:r>
                      <a:r>
                        <a:rPr lang="en-GB" sz="1000" dirty="0">
                          <a:effectLst/>
                        </a:rPr>
                        <a:t> = FALSE</a:t>
                      </a:r>
                      <a:endParaRPr lang="en-GB" sz="1200" dirty="0">
                        <a:effectLst/>
                      </a:endParaRPr>
                    </a:p>
                    <a:p>
                      <a:pPr marL="457200">
                        <a:lnSpc>
                          <a:spcPts val="1400"/>
                        </a:lnSpc>
                        <a:spcAft>
                          <a:spcPts val="0"/>
                        </a:spcAft>
                      </a:pPr>
                      <a:r>
                        <a:rPr lang="en-GB" sz="1000" dirty="0" err="1">
                          <a:effectLst/>
                        </a:rPr>
                        <a:t>ModulatorCBClosed</a:t>
                      </a:r>
                      <a:r>
                        <a:rPr lang="en-GB" sz="1000" dirty="0">
                          <a:effectLst/>
                        </a:rPr>
                        <a:t> = TRUE</a:t>
                      </a:r>
                      <a:endParaRPr lang="en-GB" sz="1200" dirty="0">
                        <a:effectLst/>
                      </a:endParaRPr>
                    </a:p>
                    <a:p>
                      <a:pPr marL="457200">
                        <a:lnSpc>
                          <a:spcPts val="1400"/>
                        </a:lnSpc>
                        <a:spcAft>
                          <a:spcPts val="0"/>
                        </a:spcAft>
                      </a:pPr>
                      <a:r>
                        <a:rPr lang="en-GB" sz="1000" dirty="0" err="1">
                          <a:effectLst/>
                        </a:rPr>
                        <a:t>LLRFrelayXEnergised</a:t>
                      </a:r>
                      <a:r>
                        <a:rPr lang="en-GB" sz="1000" dirty="0">
                          <a:effectLst/>
                        </a:rPr>
                        <a:t> = TRUE</a:t>
                      </a:r>
                      <a:endParaRPr lang="en-GB" sz="1200" dirty="0">
                        <a:effectLst/>
                      </a:endParaRPr>
                    </a:p>
                    <a:p>
                      <a:pPr marL="457200">
                        <a:lnSpc>
                          <a:spcPts val="1400"/>
                        </a:lnSpc>
                        <a:spcAft>
                          <a:spcPts val="600"/>
                        </a:spcAft>
                      </a:pPr>
                      <a:r>
                        <a:rPr lang="en-GB" sz="1000" dirty="0" err="1">
                          <a:effectLst/>
                        </a:rPr>
                        <a:t>AlarmAckRequired</a:t>
                      </a:r>
                      <a:r>
                        <a:rPr lang="en-GB" sz="1000" dirty="0">
                          <a:effectLst/>
                        </a:rPr>
                        <a:t> = FALSE</a:t>
                      </a:r>
                      <a:endParaRPr lang="en-GB" sz="1200" dirty="0">
                        <a:effectLst/>
                      </a:endParaRPr>
                    </a:p>
                    <a:p>
                      <a:pPr>
                        <a:lnSpc>
                          <a:spcPts val="1400"/>
                        </a:lnSpc>
                        <a:spcAft>
                          <a:spcPts val="0"/>
                        </a:spcAft>
                      </a:pPr>
                      <a:r>
                        <a:rPr lang="en-GB" sz="1000" dirty="0" err="1">
                          <a:effectLst/>
                        </a:rPr>
                        <a:t>MainKey</a:t>
                      </a:r>
                      <a:r>
                        <a:rPr lang="en-GB" sz="1000" dirty="0">
                          <a:effectLst/>
                        </a:rPr>
                        <a:t> = TRUE</a:t>
                      </a:r>
                      <a:endParaRPr lang="en-GB" sz="1200" dirty="0">
                        <a:effectLst/>
                      </a:endParaRPr>
                    </a:p>
                    <a:p>
                      <a:pPr>
                        <a:lnSpc>
                          <a:spcPts val="1400"/>
                        </a:lnSpc>
                        <a:spcAft>
                          <a:spcPts val="0"/>
                        </a:spcAft>
                      </a:pPr>
                      <a:r>
                        <a:rPr lang="en-GB" sz="1000" dirty="0">
                          <a:effectLst/>
                        </a:rPr>
                        <a:t> </a:t>
                      </a:r>
                      <a:endParaRPr lang="en-GB" sz="1200" dirty="0">
                        <a:effectLst/>
                      </a:endParaRPr>
                    </a:p>
                    <a:p>
                      <a:pPr>
                        <a:lnSpc>
                          <a:spcPts val="1400"/>
                        </a:lnSpc>
                        <a:spcAft>
                          <a:spcPts val="0"/>
                        </a:spcAft>
                      </a:pPr>
                      <a:r>
                        <a:rPr lang="en-GB" sz="1000" dirty="0">
                          <a:effectLst/>
                        </a:rPr>
                        <a:t>Active commands: </a:t>
                      </a:r>
                      <a:endParaRPr lang="en-GB" sz="1200" dirty="0">
                        <a:effectLst/>
                      </a:endParaRPr>
                    </a:p>
                    <a:p>
                      <a:pPr marL="342900" lvl="0" indent="-342900">
                        <a:lnSpc>
                          <a:spcPts val="1400"/>
                        </a:lnSpc>
                        <a:spcAft>
                          <a:spcPts val="0"/>
                        </a:spcAft>
                        <a:buFont typeface="Symbol" panose="05050102010706020507" pitchFamily="18" charset="2"/>
                        <a:buChar char=""/>
                      </a:pPr>
                      <a:r>
                        <a:rPr lang="en-GB" sz="1000" dirty="0" err="1">
                          <a:effectLst/>
                        </a:rPr>
                        <a:t>ModulatorUVR</a:t>
                      </a:r>
                      <a:r>
                        <a:rPr lang="en-GB" sz="1000" dirty="0">
                          <a:effectLst/>
                        </a:rPr>
                        <a:t> = TRUE</a:t>
                      </a:r>
                      <a:endParaRPr lang="en-GB" sz="1200" dirty="0">
                        <a:effectLst/>
                      </a:endParaRPr>
                    </a:p>
                    <a:p>
                      <a:pPr marL="342900" lvl="0" indent="-342900">
                        <a:lnSpc>
                          <a:spcPts val="1400"/>
                        </a:lnSpc>
                        <a:spcAft>
                          <a:spcPts val="600"/>
                        </a:spcAft>
                        <a:buFont typeface="Symbol" panose="05050102010706020507" pitchFamily="18" charset="2"/>
                        <a:buChar char=""/>
                      </a:pPr>
                      <a:r>
                        <a:rPr lang="en-GB" sz="1000" dirty="0" err="1">
                          <a:effectLst/>
                        </a:rPr>
                        <a:t>LLRFrelayX</a:t>
                      </a:r>
                      <a:r>
                        <a:rPr lang="en-GB" sz="1000" dirty="0">
                          <a:effectLst/>
                        </a:rPr>
                        <a:t> = TRUE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29</a:t>
            </a:fld>
            <a:endParaRPr lang="sv-SE" dirty="0"/>
          </a:p>
        </p:txBody>
      </p:sp>
    </p:spTree>
    <p:extLst>
      <p:ext uri="{BB962C8B-B14F-4D97-AF65-F5344CB8AC3E}">
        <p14:creationId xmlns:p14="http://schemas.microsoft.com/office/powerpoint/2010/main" val="2635898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3"/>
          <a:srcRect l="3939"/>
          <a:stretch/>
        </p:blipFill>
        <p:spPr>
          <a:xfrm>
            <a:off x="3159760" y="1556792"/>
            <a:ext cx="5948744" cy="5141168"/>
          </a:xfrm>
          <a:prstGeom prst="rect">
            <a:avLst/>
          </a:prstGeom>
          <a:ln>
            <a:noFill/>
          </a:ln>
        </p:spPr>
        <p:style>
          <a:lnRef idx="1">
            <a:schemeClr val="accent1"/>
          </a:lnRef>
          <a:fillRef idx="2">
            <a:schemeClr val="accent1"/>
          </a:fillRef>
          <a:effectRef idx="1">
            <a:schemeClr val="accent1"/>
          </a:effectRef>
          <a:fontRef idx="minor">
            <a:schemeClr val="dk1"/>
          </a:fontRef>
        </p:style>
      </p:pic>
      <p:sp>
        <p:nvSpPr>
          <p:cNvPr id="13" name="Rectangle 12"/>
          <p:cNvSpPr/>
          <p:nvPr/>
        </p:nvSpPr>
        <p:spPr>
          <a:xfrm>
            <a:off x="107504" y="1484784"/>
            <a:ext cx="3168352" cy="525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TS2 PSS Software </a:t>
            </a:r>
            <a:r>
              <a:rPr lang="en-GB" dirty="0" smtClean="0"/>
              <a:t>Documentation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pic>
        <p:nvPicPr>
          <p:cNvPr id="1026"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5384" y="1628800"/>
            <a:ext cx="438357" cy="584735"/>
          </a:xfrm>
          <a:prstGeom prst="rect">
            <a:avLst/>
          </a:prstGeom>
        </p:spPr>
        <p:style>
          <a:lnRef idx="1">
            <a:schemeClr val="accent6"/>
          </a:lnRef>
          <a:fillRef idx="2">
            <a:schemeClr val="accent6"/>
          </a:fillRef>
          <a:effectRef idx="1">
            <a:schemeClr val="accent6"/>
          </a:effectRef>
          <a:fontRef idx="minor">
            <a:schemeClr val="dk1"/>
          </a:fontRef>
        </p:style>
      </p:pic>
      <p:sp>
        <p:nvSpPr>
          <p:cNvPr id="3" name="TextBox 2"/>
          <p:cNvSpPr txBox="1"/>
          <p:nvPr/>
        </p:nvSpPr>
        <p:spPr>
          <a:xfrm>
            <a:off x="1835696" y="2208042"/>
            <a:ext cx="383506" cy="246221"/>
          </a:xfrm>
          <a:prstGeom prst="rect">
            <a:avLst/>
          </a:prstGeom>
          <a:noFill/>
        </p:spPr>
        <p:txBody>
          <a:bodyPr wrap="square" rtlCol="0">
            <a:spAutoFit/>
          </a:bodyPr>
          <a:lstStyle/>
          <a:p>
            <a:r>
              <a:rPr lang="en-GB" sz="1000" dirty="0" smtClean="0"/>
              <a:t>SRS</a:t>
            </a:r>
            <a:endParaRPr lang="sv-SE" sz="1000" dirty="0"/>
          </a:p>
        </p:txBody>
      </p:sp>
      <p:pic>
        <p:nvPicPr>
          <p:cNvPr id="7"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288" y="1628801"/>
            <a:ext cx="438357" cy="584735"/>
          </a:xfrm>
          <a:prstGeom prst="rect">
            <a:avLst/>
          </a:prstGeom>
        </p:spPr>
        <p:style>
          <a:lnRef idx="1">
            <a:schemeClr val="accent6"/>
          </a:lnRef>
          <a:fillRef idx="2">
            <a:schemeClr val="accent6"/>
          </a:fillRef>
          <a:effectRef idx="1">
            <a:schemeClr val="accent6"/>
          </a:effectRef>
          <a:fontRef idx="minor">
            <a:schemeClr val="dk1"/>
          </a:fontRef>
        </p:style>
      </p:pic>
      <p:sp>
        <p:nvSpPr>
          <p:cNvPr id="8" name="TextBox 7"/>
          <p:cNvSpPr txBox="1"/>
          <p:nvPr/>
        </p:nvSpPr>
        <p:spPr>
          <a:xfrm>
            <a:off x="898292" y="2220097"/>
            <a:ext cx="545752" cy="246221"/>
          </a:xfrm>
          <a:prstGeom prst="rect">
            <a:avLst/>
          </a:prstGeom>
          <a:noFill/>
        </p:spPr>
        <p:txBody>
          <a:bodyPr wrap="square" rtlCol="0">
            <a:spAutoFit/>
          </a:bodyPr>
          <a:lstStyle/>
          <a:p>
            <a:r>
              <a:rPr lang="en-GB" sz="1000" dirty="0" smtClean="0"/>
              <a:t>HWRS</a:t>
            </a:r>
            <a:endParaRPr lang="sv-SE" sz="1000" dirty="0"/>
          </a:p>
        </p:txBody>
      </p:sp>
      <p:pic>
        <p:nvPicPr>
          <p:cNvPr id="9"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628801"/>
            <a:ext cx="438357" cy="584735"/>
          </a:xfrm>
          <a:prstGeom prst="rect">
            <a:avLst/>
          </a:prstGeom>
        </p:spPr>
        <p:style>
          <a:lnRef idx="1">
            <a:schemeClr val="accent6"/>
          </a:lnRef>
          <a:fillRef idx="2">
            <a:schemeClr val="accent6"/>
          </a:fillRef>
          <a:effectRef idx="1">
            <a:schemeClr val="accent6"/>
          </a:effectRef>
          <a:fontRef idx="minor">
            <a:schemeClr val="dk1"/>
          </a:fontRef>
        </p:style>
      </p:pic>
      <p:sp>
        <p:nvSpPr>
          <p:cNvPr id="10" name="TextBox 9"/>
          <p:cNvSpPr txBox="1"/>
          <p:nvPr/>
        </p:nvSpPr>
        <p:spPr>
          <a:xfrm>
            <a:off x="35496" y="2215897"/>
            <a:ext cx="606376" cy="246221"/>
          </a:xfrm>
          <a:prstGeom prst="rect">
            <a:avLst/>
          </a:prstGeom>
          <a:noFill/>
        </p:spPr>
        <p:txBody>
          <a:bodyPr wrap="square" rtlCol="0">
            <a:spAutoFit/>
          </a:bodyPr>
          <a:lstStyle/>
          <a:p>
            <a:r>
              <a:rPr lang="en-GB" sz="1000" dirty="0" err="1" smtClean="0"/>
              <a:t>ConOps</a:t>
            </a:r>
            <a:endParaRPr lang="sv-SE" sz="1000" dirty="0"/>
          </a:p>
        </p:txBody>
      </p:sp>
      <p:sp>
        <p:nvSpPr>
          <p:cNvPr id="6" name="Right Arrow 5"/>
          <p:cNvSpPr/>
          <p:nvPr/>
        </p:nvSpPr>
        <p:spPr>
          <a:xfrm rot="4322453">
            <a:off x="-862581" y="4446575"/>
            <a:ext cx="3596350" cy="12114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pic>
        <p:nvPicPr>
          <p:cNvPr id="12"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307" y="2893585"/>
            <a:ext cx="438357" cy="584735"/>
          </a:xfrm>
          <a:prstGeom prst="rect">
            <a:avLst/>
          </a:prstGeom>
        </p:spPr>
        <p:style>
          <a:lnRef idx="1">
            <a:schemeClr val="accent1"/>
          </a:lnRef>
          <a:fillRef idx="2">
            <a:schemeClr val="accent1"/>
          </a:fillRef>
          <a:effectRef idx="1">
            <a:schemeClr val="accent1"/>
          </a:effectRef>
          <a:fontRef idx="minor">
            <a:schemeClr val="dk1"/>
          </a:fontRef>
        </p:style>
      </p:pic>
      <p:sp>
        <p:nvSpPr>
          <p:cNvPr id="11" name="TextBox 10"/>
          <p:cNvSpPr txBox="1"/>
          <p:nvPr/>
        </p:nvSpPr>
        <p:spPr>
          <a:xfrm>
            <a:off x="1079019" y="3492614"/>
            <a:ext cx="530521" cy="246221"/>
          </a:xfrm>
          <a:prstGeom prst="rect">
            <a:avLst/>
          </a:prstGeom>
          <a:noFill/>
        </p:spPr>
        <p:txBody>
          <a:bodyPr wrap="square" rtlCol="0">
            <a:spAutoFit/>
          </a:bodyPr>
          <a:lstStyle/>
          <a:p>
            <a:r>
              <a:rPr lang="en-GB" sz="1000" dirty="0" smtClean="0"/>
              <a:t>SWRS</a:t>
            </a:r>
            <a:endParaRPr lang="sv-SE" sz="1000" dirty="0"/>
          </a:p>
        </p:txBody>
      </p:sp>
      <p:sp>
        <p:nvSpPr>
          <p:cNvPr id="14" name="TextBox 13"/>
          <p:cNvSpPr txBox="1"/>
          <p:nvPr/>
        </p:nvSpPr>
        <p:spPr>
          <a:xfrm>
            <a:off x="29012" y="6447616"/>
            <a:ext cx="2499606" cy="400099"/>
          </a:xfrm>
          <a:prstGeom prst="rect">
            <a:avLst/>
          </a:prstGeom>
          <a:noFill/>
        </p:spPr>
        <p:txBody>
          <a:bodyPr wrap="square" lIns="91429" tIns="45715" rIns="91429" bIns="45715" rtlCol="0">
            <a:spAutoFit/>
          </a:bodyPr>
          <a:lstStyle/>
          <a:p>
            <a:r>
              <a:rPr lang="sv-SE" sz="1000" dirty="0" smtClean="0">
                <a:solidFill>
                  <a:schemeClr val="bg1">
                    <a:lumMod val="50000"/>
                  </a:schemeClr>
                </a:solidFill>
              </a:rPr>
              <a:t>SRS = Safety Requirements Specification </a:t>
            </a:r>
          </a:p>
          <a:p>
            <a:r>
              <a:rPr lang="sv-SE" sz="1000" dirty="0" smtClean="0">
                <a:solidFill>
                  <a:schemeClr val="bg1">
                    <a:lumMod val="50000"/>
                  </a:schemeClr>
                </a:solidFill>
              </a:rPr>
              <a:t>AP= Application Program </a:t>
            </a:r>
            <a:endParaRPr lang="en-US" sz="1000" dirty="0">
              <a:solidFill>
                <a:schemeClr val="bg1">
                  <a:lumMod val="50000"/>
                </a:schemeClr>
              </a:solidFill>
            </a:endParaRPr>
          </a:p>
        </p:txBody>
      </p:sp>
      <p:pic>
        <p:nvPicPr>
          <p:cNvPr id="17"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3363" y="4063000"/>
            <a:ext cx="438357" cy="584735"/>
          </a:xfrm>
          <a:prstGeom prst="rect">
            <a:avLst/>
          </a:prstGeom>
          <a:solidFill>
            <a:srgbClr val="00B050"/>
          </a:solidFill>
        </p:spPr>
      </p:pic>
      <p:sp>
        <p:nvSpPr>
          <p:cNvPr id="18" name="TextBox 17"/>
          <p:cNvSpPr txBox="1"/>
          <p:nvPr/>
        </p:nvSpPr>
        <p:spPr>
          <a:xfrm>
            <a:off x="1187624" y="4653134"/>
            <a:ext cx="1272348" cy="400110"/>
          </a:xfrm>
          <a:prstGeom prst="rect">
            <a:avLst/>
          </a:prstGeom>
          <a:noFill/>
        </p:spPr>
        <p:txBody>
          <a:bodyPr wrap="square" rtlCol="0">
            <a:spAutoFit/>
          </a:bodyPr>
          <a:lstStyle/>
          <a:p>
            <a:pPr algn="ctr"/>
            <a:r>
              <a:rPr lang="en-GB" sz="1000" dirty="0" smtClean="0"/>
              <a:t>Software Design Document</a:t>
            </a:r>
            <a:endParaRPr lang="sv-SE" sz="1000" dirty="0"/>
          </a:p>
        </p:txBody>
      </p:sp>
      <p:pic>
        <p:nvPicPr>
          <p:cNvPr id="22"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317" y="5229200"/>
            <a:ext cx="438357" cy="584735"/>
          </a:xfrm>
          <a:prstGeom prst="rect">
            <a:avLst/>
          </a:prstGeom>
          <a:solidFill>
            <a:srgbClr val="FFC000"/>
          </a:solidFill>
        </p:spPr>
      </p:pic>
      <p:sp>
        <p:nvSpPr>
          <p:cNvPr id="23" name="TextBox 22"/>
          <p:cNvSpPr txBox="1"/>
          <p:nvPr/>
        </p:nvSpPr>
        <p:spPr>
          <a:xfrm>
            <a:off x="1679260" y="5813935"/>
            <a:ext cx="1272348" cy="246221"/>
          </a:xfrm>
          <a:prstGeom prst="rect">
            <a:avLst/>
          </a:prstGeom>
          <a:noFill/>
        </p:spPr>
        <p:txBody>
          <a:bodyPr wrap="square" rtlCol="0">
            <a:spAutoFit/>
          </a:bodyPr>
          <a:lstStyle/>
          <a:p>
            <a:pPr algn="ctr"/>
            <a:r>
              <a:rPr lang="en-GB" sz="1000" dirty="0" smtClean="0"/>
              <a:t>Software Summary</a:t>
            </a:r>
            <a:endParaRPr lang="sv-SE" sz="1000" dirty="0"/>
          </a:p>
        </p:txBody>
      </p:sp>
      <p:cxnSp>
        <p:nvCxnSpPr>
          <p:cNvPr id="24" name="Straight Connector 23"/>
          <p:cNvCxnSpPr/>
          <p:nvPr/>
        </p:nvCxnSpPr>
        <p:spPr>
          <a:xfrm flipV="1">
            <a:off x="395536" y="2666530"/>
            <a:ext cx="3072548"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404821" y="1700808"/>
            <a:ext cx="1095171" cy="638199"/>
          </a:xfrm>
          <a:prstGeom prst="roundRect">
            <a:avLst/>
          </a:prstGeom>
          <a:solidFill>
            <a:srgbClr val="DDC3DD">
              <a:alpha val="29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29" name="Rounded Rectangle 28"/>
          <p:cNvSpPr/>
          <p:nvPr/>
        </p:nvSpPr>
        <p:spPr>
          <a:xfrm>
            <a:off x="3707904" y="2502769"/>
            <a:ext cx="1224136" cy="638199"/>
          </a:xfrm>
          <a:prstGeom prst="roundRect">
            <a:avLst/>
          </a:prstGeom>
          <a:solidFill>
            <a:schemeClr val="bg2">
              <a:alpha val="29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0" name="Rounded Rectangle 29"/>
          <p:cNvSpPr/>
          <p:nvPr/>
        </p:nvSpPr>
        <p:spPr>
          <a:xfrm>
            <a:off x="3995936" y="3375181"/>
            <a:ext cx="1296144" cy="980186"/>
          </a:xfrm>
          <a:prstGeom prst="roundRect">
            <a:avLst/>
          </a:prstGeom>
          <a:solidFill>
            <a:srgbClr val="00B050">
              <a:alpha val="29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1" name="Rounded Rectangle 30"/>
          <p:cNvSpPr/>
          <p:nvPr/>
        </p:nvSpPr>
        <p:spPr>
          <a:xfrm>
            <a:off x="4644008" y="4509120"/>
            <a:ext cx="1296144" cy="792088"/>
          </a:xfrm>
          <a:prstGeom prst="roundRect">
            <a:avLst/>
          </a:prstGeom>
          <a:solidFill>
            <a:srgbClr val="FFC000">
              <a:alpha val="29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33" name="Rounded Rectangle 32"/>
          <p:cNvSpPr/>
          <p:nvPr/>
        </p:nvSpPr>
        <p:spPr>
          <a:xfrm>
            <a:off x="5292080" y="5274593"/>
            <a:ext cx="1512168" cy="909009"/>
          </a:xfrm>
          <a:prstGeom prst="roundRect">
            <a:avLst/>
          </a:prstGeom>
          <a:solidFill>
            <a:srgbClr val="FFC000">
              <a:alpha val="29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pic>
        <p:nvPicPr>
          <p:cNvPr id="34" name="Picture 2" descr="C:\Users\denispaulic\AppData\Local\Microsoft\Windows\Temporary Internet Files\Content.IE5\0GMVHSZM\lJnY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3101" y="1631162"/>
            <a:ext cx="438357" cy="584735"/>
          </a:xfrm>
          <a:prstGeom prst="rect">
            <a:avLst/>
          </a:prstGeom>
        </p:spPr>
        <p:style>
          <a:lnRef idx="1">
            <a:schemeClr val="accent6"/>
          </a:lnRef>
          <a:fillRef idx="2">
            <a:schemeClr val="accent6"/>
          </a:fillRef>
          <a:effectRef idx="1">
            <a:schemeClr val="accent6"/>
          </a:effectRef>
          <a:fontRef idx="minor">
            <a:schemeClr val="dk1"/>
          </a:fontRef>
        </p:style>
      </p:pic>
      <p:sp>
        <p:nvSpPr>
          <p:cNvPr id="35" name="TextBox 34"/>
          <p:cNvSpPr txBox="1"/>
          <p:nvPr/>
        </p:nvSpPr>
        <p:spPr>
          <a:xfrm>
            <a:off x="2627784" y="2210404"/>
            <a:ext cx="434112" cy="246221"/>
          </a:xfrm>
          <a:prstGeom prst="rect">
            <a:avLst/>
          </a:prstGeom>
          <a:noFill/>
        </p:spPr>
        <p:txBody>
          <a:bodyPr wrap="square" rtlCol="0">
            <a:spAutoFit/>
          </a:bodyPr>
          <a:lstStyle/>
          <a:p>
            <a:r>
              <a:rPr lang="en-GB" sz="1000" dirty="0" smtClean="0"/>
              <a:t>ICDs</a:t>
            </a:r>
            <a:endParaRPr lang="sv-SE" sz="1000" dirty="0"/>
          </a:p>
        </p:txBody>
      </p:sp>
    </p:spTree>
    <p:extLst>
      <p:ext uri="{BB962C8B-B14F-4D97-AF65-F5344CB8AC3E}">
        <p14:creationId xmlns:p14="http://schemas.microsoft.com/office/powerpoint/2010/main" val="1759463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TS2 PSS Software Timers	</a:t>
            </a:r>
            <a:endParaRPr lang="sv-SE" dirty="0"/>
          </a:p>
        </p:txBody>
      </p:sp>
      <p:sp>
        <p:nvSpPr>
          <p:cNvPr id="3" name="Content Placeholder 2"/>
          <p:cNvSpPr>
            <a:spLocks noGrp="1"/>
          </p:cNvSpPr>
          <p:nvPr>
            <p:ph idx="1"/>
          </p:nvPr>
        </p:nvSpPr>
        <p:spPr>
          <a:xfrm>
            <a:off x="457200" y="1600200"/>
            <a:ext cx="8363272" cy="4525963"/>
          </a:xfrm>
        </p:spPr>
        <p:txBody>
          <a:bodyPr>
            <a:normAutofit/>
          </a:bodyPr>
          <a:lstStyle/>
          <a:p>
            <a:r>
              <a:rPr lang="en-US" dirty="0">
                <a:solidFill>
                  <a:schemeClr val="tx2"/>
                </a:solidFill>
              </a:rPr>
              <a:t>T1 - minimum time between </a:t>
            </a:r>
            <a:r>
              <a:rPr lang="en-US" dirty="0" smtClean="0">
                <a:solidFill>
                  <a:schemeClr val="tx2"/>
                </a:solidFill>
              </a:rPr>
              <a:t>pressing 2 </a:t>
            </a:r>
            <a:r>
              <a:rPr lang="en-US" dirty="0">
                <a:solidFill>
                  <a:schemeClr val="tx2"/>
                </a:solidFill>
              </a:rPr>
              <a:t>consecutive </a:t>
            </a:r>
            <a:r>
              <a:rPr lang="en-US" dirty="0" smtClean="0">
                <a:solidFill>
                  <a:schemeClr val="tx2"/>
                </a:solidFill>
              </a:rPr>
              <a:t>search buttons</a:t>
            </a:r>
          </a:p>
          <a:p>
            <a:pPr lvl="1"/>
            <a:r>
              <a:rPr lang="en-US" b="1" dirty="0" smtClean="0">
                <a:solidFill>
                  <a:schemeClr val="tx2"/>
                </a:solidFill>
              </a:rPr>
              <a:t>15 seconds</a:t>
            </a:r>
          </a:p>
          <a:p>
            <a:r>
              <a:rPr lang="en-US" dirty="0" smtClean="0">
                <a:solidFill>
                  <a:schemeClr val="tx2"/>
                </a:solidFill>
              </a:rPr>
              <a:t>T2 - maximum time for </a:t>
            </a:r>
            <a:r>
              <a:rPr lang="en-US" dirty="0">
                <a:solidFill>
                  <a:schemeClr val="tx2"/>
                </a:solidFill>
              </a:rPr>
              <a:t>search </a:t>
            </a:r>
            <a:r>
              <a:rPr lang="en-US" dirty="0" smtClean="0">
                <a:solidFill>
                  <a:schemeClr val="tx2"/>
                </a:solidFill>
              </a:rPr>
              <a:t>process </a:t>
            </a:r>
          </a:p>
          <a:p>
            <a:pPr lvl="1"/>
            <a:r>
              <a:rPr lang="en-US" b="1" dirty="0" smtClean="0">
                <a:solidFill>
                  <a:schemeClr val="tx2"/>
                </a:solidFill>
              </a:rPr>
              <a:t>12</a:t>
            </a:r>
            <a:r>
              <a:rPr lang="en-US" b="1" dirty="0" smtClean="0">
                <a:solidFill>
                  <a:schemeClr val="tx2"/>
                </a:solidFill>
              </a:rPr>
              <a:t>0 </a:t>
            </a:r>
            <a:r>
              <a:rPr lang="en-US" b="1" dirty="0" smtClean="0">
                <a:solidFill>
                  <a:schemeClr val="tx2"/>
                </a:solidFill>
              </a:rPr>
              <a:t>seconds</a:t>
            </a:r>
          </a:p>
          <a:p>
            <a:r>
              <a:rPr lang="en-US" dirty="0" smtClean="0">
                <a:solidFill>
                  <a:schemeClr val="tx2"/>
                </a:solidFill>
              </a:rPr>
              <a:t>T3 </a:t>
            </a:r>
            <a:r>
              <a:rPr lang="en-US" dirty="0">
                <a:solidFill>
                  <a:schemeClr val="tx2"/>
                </a:solidFill>
              </a:rPr>
              <a:t>- </a:t>
            </a:r>
            <a:r>
              <a:rPr lang="en-US" dirty="0" smtClean="0">
                <a:solidFill>
                  <a:schemeClr val="tx2"/>
                </a:solidFill>
              </a:rPr>
              <a:t>time </a:t>
            </a:r>
            <a:r>
              <a:rPr lang="en-US" dirty="0">
                <a:solidFill>
                  <a:schemeClr val="tx2"/>
                </a:solidFill>
              </a:rPr>
              <a:t>for </a:t>
            </a:r>
            <a:r>
              <a:rPr lang="en-US" dirty="0" smtClean="0">
                <a:solidFill>
                  <a:schemeClr val="tx2"/>
                </a:solidFill>
              </a:rPr>
              <a:t>de-energizing the </a:t>
            </a:r>
            <a:r>
              <a:rPr lang="en-US" dirty="0" smtClean="0">
                <a:solidFill>
                  <a:schemeClr val="tx2"/>
                </a:solidFill>
              </a:rPr>
              <a:t>Modulator UVR coil</a:t>
            </a:r>
            <a:endParaRPr lang="en-US" dirty="0" smtClean="0">
              <a:solidFill>
                <a:schemeClr val="tx2"/>
              </a:solidFill>
            </a:endParaRPr>
          </a:p>
          <a:p>
            <a:pPr lvl="1"/>
            <a:r>
              <a:rPr lang="en-US" b="1" dirty="0" smtClean="0">
                <a:solidFill>
                  <a:schemeClr val="tx2"/>
                </a:solidFill>
              </a:rPr>
              <a:t>500ms</a:t>
            </a:r>
            <a:endParaRPr lang="en-US" b="1" dirty="0" smtClean="0">
              <a:solidFill>
                <a:schemeClr val="tx2"/>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30</a:t>
            </a:fld>
            <a:endParaRPr lang="sv-SE" dirty="0"/>
          </a:p>
        </p:txBody>
      </p:sp>
    </p:spTree>
    <p:extLst>
      <p:ext uri="{BB962C8B-B14F-4D97-AF65-F5344CB8AC3E}">
        <p14:creationId xmlns:p14="http://schemas.microsoft.com/office/powerpoint/2010/main" val="4157443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SIF02 – Siemens Safety Library Function</a:t>
            </a:r>
            <a:endParaRPr lang="sv-SE" dirty="0"/>
          </a:p>
        </p:txBody>
      </p:sp>
      <p:sp>
        <p:nvSpPr>
          <p:cNvPr id="4" name="Content Placeholder 3"/>
          <p:cNvSpPr>
            <a:spLocks noGrp="1"/>
          </p:cNvSpPr>
          <p:nvPr>
            <p:ph sz="quarter" idx="1"/>
          </p:nvPr>
        </p:nvSpPr>
        <p:spPr/>
        <p:txBody>
          <a:bodyPr>
            <a:normAutofit/>
          </a:bodyPr>
          <a:lstStyle/>
          <a:p>
            <a:r>
              <a:rPr lang="sv-SE" sz="2000" dirty="0">
                <a:solidFill>
                  <a:schemeClr val="tx1"/>
                </a:solidFill>
              </a:rPr>
              <a:t>SFDOOR: Safety door monitoring </a:t>
            </a:r>
            <a:endParaRPr lang="sv-SE" sz="2000" dirty="0" smtClean="0">
              <a:solidFill>
                <a:schemeClr val="tx1"/>
              </a:solidFill>
            </a:endParaRPr>
          </a:p>
          <a:p>
            <a:pPr lvl="1" algn="just"/>
            <a:r>
              <a:rPr lang="en-US" sz="1800" dirty="0">
                <a:solidFill>
                  <a:schemeClr val="tx1"/>
                </a:solidFill>
              </a:rPr>
              <a:t>Enable signal Q is reset to 0 as soon as one of the inputs IN1 or IN2 take a signal state of 0 (safety door is opened). The enable signal can be reset to 1, only if: </a:t>
            </a:r>
          </a:p>
          <a:p>
            <a:pPr lvl="2"/>
            <a:r>
              <a:rPr lang="en-US" sz="1500" dirty="0" smtClean="0">
                <a:solidFill>
                  <a:schemeClr val="tx1"/>
                </a:solidFill>
              </a:rPr>
              <a:t>Inputs </a:t>
            </a:r>
            <a:r>
              <a:rPr lang="en-US" sz="1500" dirty="0">
                <a:solidFill>
                  <a:schemeClr val="tx1"/>
                </a:solidFill>
              </a:rPr>
              <a:t>IN1 and IN2 both take a signal state of 0 prior to opening the door (safety door has been completely opened) </a:t>
            </a:r>
          </a:p>
          <a:p>
            <a:pPr lvl="2"/>
            <a:r>
              <a:rPr lang="en-US" sz="1500" dirty="0" smtClean="0">
                <a:solidFill>
                  <a:schemeClr val="tx1"/>
                </a:solidFill>
              </a:rPr>
              <a:t>Inputs </a:t>
            </a:r>
            <a:r>
              <a:rPr lang="en-US" sz="1500" dirty="0">
                <a:solidFill>
                  <a:schemeClr val="tx1"/>
                </a:solidFill>
              </a:rPr>
              <a:t>IN1 and IN2 then both take a signal state of 1 (safety door is closed) </a:t>
            </a:r>
          </a:p>
          <a:p>
            <a:pPr lvl="2"/>
            <a:r>
              <a:rPr lang="sv-SE" sz="1500" dirty="0" smtClean="0">
                <a:solidFill>
                  <a:schemeClr val="tx1"/>
                </a:solidFill>
              </a:rPr>
              <a:t>An </a:t>
            </a:r>
            <a:r>
              <a:rPr lang="sv-SE" sz="1500" dirty="0">
                <a:solidFill>
                  <a:schemeClr val="tx1"/>
                </a:solidFill>
              </a:rPr>
              <a:t>acknowledgment occurs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198619"/>
            <a:ext cx="246382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61048"/>
            <a:ext cx="3349179" cy="282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2411760" y="4558659"/>
            <a:ext cx="2232248"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11760" y="5087867"/>
            <a:ext cx="2232248"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66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HMI Guideline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32</a:t>
            </a:fld>
            <a:endParaRPr lang="sv-SE" dirty="0"/>
          </a:p>
        </p:txBody>
      </p:sp>
      <p:pic>
        <p:nvPicPr>
          <p:cNvPr id="7" name="Picture 6">
            <a:extLst>
              <a:ext uri="{FF2B5EF4-FFF2-40B4-BE49-F238E27FC236}">
                <a16:creationId xmlns:a16="http://schemas.microsoft.com/office/drawing/2014/main" id="{2A4E8290-EE3A-784E-BF07-492E607BA2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7544" y="1628800"/>
            <a:ext cx="6048672" cy="4064794"/>
          </a:xfrm>
          <a:prstGeom prst="rect">
            <a:avLst/>
          </a:prstGeom>
        </p:spPr>
      </p:pic>
    </p:spTree>
    <p:extLst>
      <p:ext uri="{BB962C8B-B14F-4D97-AF65-F5344CB8AC3E}">
        <p14:creationId xmlns:p14="http://schemas.microsoft.com/office/powerpoint/2010/main" val="2081951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Requirements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90721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3" name="TextBox 2"/>
          <p:cNvSpPr txBox="1"/>
          <p:nvPr/>
        </p:nvSpPr>
        <p:spPr>
          <a:xfrm>
            <a:off x="6948264" y="4149080"/>
            <a:ext cx="201622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1400" dirty="0" smtClean="0"/>
              <a:t>To be moved to Software Design Document </a:t>
            </a:r>
            <a:endParaRPr lang="en-GB" sz="1400" dirty="0"/>
          </a:p>
        </p:txBody>
      </p:sp>
      <p:cxnSp>
        <p:nvCxnSpPr>
          <p:cNvPr id="7" name="Straight Arrow Connector 6"/>
          <p:cNvCxnSpPr/>
          <p:nvPr/>
        </p:nvCxnSpPr>
        <p:spPr>
          <a:xfrm flipH="1" flipV="1">
            <a:off x="7308304" y="3863181"/>
            <a:ext cx="576064" cy="285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p:cNvCxnSpPr>
          <p:nvPr/>
        </p:nvCxnSpPr>
        <p:spPr>
          <a:xfrm flipH="1">
            <a:off x="7452320" y="4672300"/>
            <a:ext cx="504057" cy="268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6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Requirements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678549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6" name="TextBox 5"/>
          <p:cNvSpPr txBox="1"/>
          <p:nvPr/>
        </p:nvSpPr>
        <p:spPr>
          <a:xfrm>
            <a:off x="457200" y="3339961"/>
            <a:ext cx="201622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1400" dirty="0" smtClean="0"/>
              <a:t>To be moved to Software Design Document </a:t>
            </a:r>
            <a:endParaRPr lang="en-GB" sz="1400" dirty="0"/>
          </a:p>
        </p:txBody>
      </p:sp>
      <p:cxnSp>
        <p:nvCxnSpPr>
          <p:cNvPr id="7" name="Straight Arrow Connector 6"/>
          <p:cNvCxnSpPr/>
          <p:nvPr/>
        </p:nvCxnSpPr>
        <p:spPr>
          <a:xfrm flipV="1">
            <a:off x="1465312" y="3068960"/>
            <a:ext cx="154360" cy="271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91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HMI Guideline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pic>
        <p:nvPicPr>
          <p:cNvPr id="5" name="Picture 4">
            <a:extLst>
              <a:ext uri="{FF2B5EF4-FFF2-40B4-BE49-F238E27FC236}">
                <a16:creationId xmlns:a16="http://schemas.microsoft.com/office/drawing/2014/main" id="{0CBEB5EE-5636-474E-83DE-4B4A119B28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1964" y="1656808"/>
            <a:ext cx="6138228" cy="4076448"/>
          </a:xfrm>
          <a:prstGeom prst="rect">
            <a:avLst/>
          </a:prstGeom>
        </p:spPr>
      </p:pic>
      <p:pic>
        <p:nvPicPr>
          <p:cNvPr id="6" name="connected_v01-muxed">
            <a:hlinkClick r:id="" action="ppaction://media"/>
            <a:extLst>
              <a:ext uri="{FF2B5EF4-FFF2-40B4-BE49-F238E27FC236}">
                <a16:creationId xmlns:a16="http://schemas.microsoft.com/office/drawing/2014/main" id="{40F07085-F257-7047-855E-BC91C49BAE3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2563" b="-1"/>
          <a:stretch/>
        </p:blipFill>
        <p:spPr>
          <a:xfrm>
            <a:off x="5220072" y="1921167"/>
            <a:ext cx="774086" cy="216024"/>
          </a:xfrm>
          <a:prstGeom prst="rect">
            <a:avLst/>
          </a:prstGeom>
        </p:spPr>
      </p:pic>
      <p:pic>
        <p:nvPicPr>
          <p:cNvPr id="7" name="Picture 2" descr="C:\Users\denispaulic\AppData\Local\Microsoft\Windows\Temporary Internet Files\Content.IE5\0GMVHSZM\lJnYR[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7158" y="1844824"/>
            <a:ext cx="438357" cy="584735"/>
          </a:xfrm>
          <a:prstGeom prst="rect">
            <a:avLst/>
          </a:prstGeom>
          <a:solidFill>
            <a:srgbClr val="00B050"/>
          </a:solidFill>
        </p:spPr>
      </p:pic>
      <p:sp>
        <p:nvSpPr>
          <p:cNvPr id="8" name="TextBox 7"/>
          <p:cNvSpPr txBox="1"/>
          <p:nvPr/>
        </p:nvSpPr>
        <p:spPr>
          <a:xfrm>
            <a:off x="6951419" y="2434958"/>
            <a:ext cx="1272348" cy="553998"/>
          </a:xfrm>
          <a:prstGeom prst="rect">
            <a:avLst/>
          </a:prstGeom>
          <a:noFill/>
        </p:spPr>
        <p:txBody>
          <a:bodyPr wrap="square" rtlCol="0">
            <a:spAutoFit/>
          </a:bodyPr>
          <a:lstStyle/>
          <a:p>
            <a:pPr algn="ctr"/>
            <a:r>
              <a:rPr lang="en-GB" sz="1000" dirty="0"/>
              <a:t>PSS HMI and OPI </a:t>
            </a:r>
            <a:r>
              <a:rPr lang="en-GB" sz="1000" dirty="0" smtClean="0"/>
              <a:t>Guidelines*</a:t>
            </a:r>
          </a:p>
          <a:p>
            <a:pPr algn="ctr"/>
            <a:r>
              <a:rPr lang="en-GB" sz="1000" dirty="0" smtClean="0"/>
              <a:t>(</a:t>
            </a:r>
            <a:r>
              <a:rPr lang="en-GB" sz="1000" dirty="0"/>
              <a:t>ESS-0517393)</a:t>
            </a:r>
            <a:endParaRPr lang="sv-SE" sz="1000" dirty="0"/>
          </a:p>
        </p:txBody>
      </p:sp>
      <p:pic>
        <p:nvPicPr>
          <p:cNvPr id="3" name="Picture 2"/>
          <p:cNvPicPr>
            <a:picLocks noChangeAspect="1"/>
          </p:cNvPicPr>
          <p:nvPr/>
        </p:nvPicPr>
        <p:blipFill rotWithShape="1">
          <a:blip r:embed="rId8"/>
          <a:srcRect t="3005"/>
          <a:stretch/>
        </p:blipFill>
        <p:spPr>
          <a:xfrm>
            <a:off x="6583518" y="3140968"/>
            <a:ext cx="2103282" cy="2324039"/>
          </a:xfrm>
          <a:prstGeom prst="rect">
            <a:avLst/>
          </a:prstGeom>
        </p:spPr>
      </p:pic>
      <p:sp>
        <p:nvSpPr>
          <p:cNvPr id="11" name="TextBox 10"/>
          <p:cNvSpPr txBox="1"/>
          <p:nvPr/>
        </p:nvSpPr>
        <p:spPr>
          <a:xfrm>
            <a:off x="2699792" y="5972426"/>
            <a:ext cx="6156176" cy="430877"/>
          </a:xfrm>
          <a:prstGeom prst="rect">
            <a:avLst/>
          </a:prstGeom>
          <a:noFill/>
        </p:spPr>
        <p:txBody>
          <a:bodyPr wrap="square" lIns="91429" tIns="45715" rIns="91429" bIns="45715" rtlCol="0">
            <a:spAutoFit/>
          </a:bodyPr>
          <a:lstStyle/>
          <a:p>
            <a:pPr algn="r"/>
            <a:r>
              <a:rPr lang="en-GB" sz="1100" i="1" dirty="0" smtClean="0">
                <a:solidFill>
                  <a:schemeClr val="bg1">
                    <a:lumMod val="50000"/>
                  </a:schemeClr>
                </a:solidFill>
              </a:rPr>
              <a:t>* PSS HMI and OPI guidelines are based on OPI Development Style guide</a:t>
            </a:r>
            <a:r>
              <a:rPr lang="en-GB" sz="1100" i="1" dirty="0" smtClean="0">
                <a:solidFill>
                  <a:schemeClr val="bg1">
                    <a:lumMod val="50000"/>
                  </a:schemeClr>
                </a:solidFill>
              </a:rPr>
              <a:t> developed by C. </a:t>
            </a:r>
            <a:r>
              <a:rPr lang="en-GB" sz="1100" i="1" dirty="0" err="1" smtClean="0">
                <a:solidFill>
                  <a:schemeClr val="bg1">
                    <a:lumMod val="50000"/>
                  </a:schemeClr>
                </a:solidFill>
              </a:rPr>
              <a:t>Rosati</a:t>
            </a:r>
            <a:r>
              <a:rPr lang="en-GB" sz="1100" i="1" dirty="0">
                <a:solidFill>
                  <a:schemeClr val="bg1">
                    <a:lumMod val="50000"/>
                  </a:schemeClr>
                </a:solidFill>
              </a:rPr>
              <a:t> </a:t>
            </a:r>
            <a:r>
              <a:rPr lang="en-GB" sz="1100" i="1" dirty="0" smtClean="0">
                <a:solidFill>
                  <a:schemeClr val="bg1">
                    <a:lumMod val="50000"/>
                  </a:schemeClr>
                </a:solidFill>
              </a:rPr>
              <a:t>(ICS-SW)</a:t>
            </a:r>
          </a:p>
          <a:p>
            <a:pPr algn="r"/>
            <a:r>
              <a:rPr lang="en-GB" sz="1100" i="1" dirty="0" smtClean="0">
                <a:solidFill>
                  <a:schemeClr val="bg1">
                    <a:lumMod val="50000"/>
                  </a:schemeClr>
                </a:solidFill>
              </a:rPr>
              <a:t>Big thanks to D. Nordt (ICS-SW) for a great support to develop PSS templates! </a:t>
            </a:r>
            <a:endParaRPr lang="en-GB" sz="1100" i="1" dirty="0">
              <a:solidFill>
                <a:schemeClr val="bg1">
                  <a:lumMod val="50000"/>
                </a:schemeClr>
              </a:solidFill>
            </a:endParaRPr>
          </a:p>
        </p:txBody>
      </p:sp>
    </p:spTree>
    <p:extLst>
      <p:ext uri="{BB962C8B-B14F-4D97-AF65-F5344CB8AC3E}">
        <p14:creationId xmlns:p14="http://schemas.microsoft.com/office/powerpoint/2010/main" val="408140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Architecture</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cxnSp>
        <p:nvCxnSpPr>
          <p:cNvPr id="5" name="Elbow Connector 4"/>
          <p:cNvCxnSpPr>
            <a:stCxn id="22" idx="3"/>
          </p:cNvCxnSpPr>
          <p:nvPr/>
        </p:nvCxnSpPr>
        <p:spPr>
          <a:xfrm flipV="1">
            <a:off x="2126647" y="2251330"/>
            <a:ext cx="199402" cy="806708"/>
          </a:xfrm>
          <a:prstGeom prst="bentConnector2">
            <a:avLst/>
          </a:prstGeom>
          <a:ln>
            <a:solidFill>
              <a:srgbClr val="00B050"/>
            </a:solidFill>
          </a:ln>
        </p:spPr>
        <p:style>
          <a:lnRef idx="1">
            <a:schemeClr val="accent3"/>
          </a:lnRef>
          <a:fillRef idx="0">
            <a:schemeClr val="accent3"/>
          </a:fillRef>
          <a:effectRef idx="0">
            <a:schemeClr val="accent3"/>
          </a:effectRef>
          <a:fontRef idx="minor">
            <a:schemeClr val="tx1"/>
          </a:fontRef>
        </p:style>
      </p:cxnSp>
      <p:grpSp>
        <p:nvGrpSpPr>
          <p:cNvPr id="6" name="Group 5"/>
          <p:cNvGrpSpPr/>
          <p:nvPr/>
        </p:nvGrpSpPr>
        <p:grpSpPr>
          <a:xfrm>
            <a:off x="3179742" y="1512068"/>
            <a:ext cx="1758449" cy="471564"/>
            <a:chOff x="1022849" y="545977"/>
            <a:chExt cx="1758449" cy="471564"/>
          </a:xfrm>
        </p:grpSpPr>
        <p:sp>
          <p:nvSpPr>
            <p:cNvPr id="7" name="TextBox 6"/>
            <p:cNvSpPr txBox="1"/>
            <p:nvPr/>
          </p:nvSpPr>
          <p:spPr>
            <a:xfrm>
              <a:off x="1590465" y="586136"/>
              <a:ext cx="1190833" cy="343189"/>
            </a:xfrm>
            <a:prstGeom prst="rect">
              <a:avLst/>
            </a:prstGeom>
            <a:noFill/>
          </p:spPr>
          <p:txBody>
            <a:bodyPr wrap="square" lIns="65550" tIns="32775" rIns="65550" bIns="32775" rtlCol="0">
              <a:spAutoFit/>
            </a:bodyPr>
            <a:lstStyle/>
            <a:p>
              <a:r>
                <a:rPr lang="en-GB" sz="900" dirty="0" smtClean="0"/>
                <a:t>PSS Engineering Workstation </a:t>
              </a:r>
              <a:endParaRPr lang="sv-SE" sz="900" dirty="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49" y="545977"/>
              <a:ext cx="546741" cy="47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9" name="Straight Connector 8"/>
          <p:cNvCxnSpPr/>
          <p:nvPr/>
        </p:nvCxnSpPr>
        <p:spPr>
          <a:xfrm>
            <a:off x="1524125" y="5787033"/>
            <a:ext cx="6999804" cy="18231"/>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10" name="Elbow Connector 9"/>
          <p:cNvCxnSpPr>
            <a:stCxn id="8" idx="2"/>
          </p:cNvCxnSpPr>
          <p:nvPr/>
        </p:nvCxnSpPr>
        <p:spPr>
          <a:xfrm rot="5400000">
            <a:off x="3334167" y="2102564"/>
            <a:ext cx="237879" cy="15"/>
          </a:xfrm>
          <a:prstGeom prst="bentConnector3">
            <a:avLst>
              <a:gd name="adj1" fmla="val 50000"/>
            </a:avLst>
          </a:prstGeom>
          <a:ln>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flipH="1">
            <a:off x="1691678" y="5179843"/>
            <a:ext cx="2" cy="616305"/>
          </a:xfrm>
          <a:prstGeom prst="line">
            <a:avLst/>
          </a:prstGeom>
          <a:ln>
            <a:solidFill>
              <a:schemeClr val="accent1"/>
            </a:solidFill>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2766243" y="4660591"/>
            <a:ext cx="1014631" cy="343189"/>
          </a:xfrm>
          <a:prstGeom prst="rect">
            <a:avLst/>
          </a:prstGeom>
          <a:noFill/>
        </p:spPr>
        <p:txBody>
          <a:bodyPr wrap="square" lIns="65550" tIns="32775" rIns="65550" bIns="32775" rtlCol="0">
            <a:spAutoFit/>
          </a:bodyPr>
          <a:lstStyle/>
          <a:p>
            <a:r>
              <a:rPr lang="en-GB" sz="900" dirty="0" smtClean="0"/>
              <a:t>PSS Supervision Station (LCR)</a:t>
            </a:r>
            <a:endParaRPr lang="sv-SE" sz="900" dirty="0"/>
          </a:p>
        </p:txBody>
      </p:sp>
      <p:cxnSp>
        <p:nvCxnSpPr>
          <p:cNvPr id="13" name="Straight Connector 12"/>
          <p:cNvCxnSpPr/>
          <p:nvPr/>
        </p:nvCxnSpPr>
        <p:spPr>
          <a:xfrm flipV="1">
            <a:off x="1569825" y="3861048"/>
            <a:ext cx="6954104" cy="9352"/>
          </a:xfrm>
          <a:prstGeom prst="line">
            <a:avLst/>
          </a:prstGeom>
          <a:ln>
            <a:solidFill>
              <a:srgbClr val="FFC000"/>
            </a:solidFill>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3060615" y="2870671"/>
            <a:ext cx="581221" cy="204690"/>
          </a:xfrm>
          <a:prstGeom prst="rect">
            <a:avLst/>
          </a:prstGeom>
        </p:spPr>
        <p:txBody>
          <a:bodyPr wrap="square" lIns="65550" tIns="32775" rIns="65550" bIns="32775">
            <a:spAutoFit/>
          </a:bodyPr>
          <a:lstStyle/>
          <a:p>
            <a:r>
              <a:rPr lang="sv-SE" sz="900" dirty="0"/>
              <a:t>ET 200SP </a:t>
            </a:r>
          </a:p>
        </p:txBody>
      </p:sp>
      <p:cxnSp>
        <p:nvCxnSpPr>
          <p:cNvPr id="15" name="Straight Connector 14"/>
          <p:cNvCxnSpPr/>
          <p:nvPr/>
        </p:nvCxnSpPr>
        <p:spPr>
          <a:xfrm>
            <a:off x="1619672" y="3546130"/>
            <a:ext cx="0" cy="304273"/>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sp>
        <p:nvSpPr>
          <p:cNvPr id="16" name="TextBox 15"/>
          <p:cNvSpPr txBox="1"/>
          <p:nvPr/>
        </p:nvSpPr>
        <p:spPr>
          <a:xfrm>
            <a:off x="7377525" y="1882493"/>
            <a:ext cx="1105773" cy="220078"/>
          </a:xfrm>
          <a:prstGeom prst="rect">
            <a:avLst/>
          </a:prstGeom>
          <a:noFill/>
        </p:spPr>
        <p:txBody>
          <a:bodyPr wrap="square" lIns="65550" tIns="32775" rIns="65550" bIns="32775" rtlCol="0">
            <a:spAutoFit/>
          </a:bodyPr>
          <a:lstStyle/>
          <a:p>
            <a:r>
              <a:rPr lang="en-GB" sz="1000" dirty="0" smtClean="0"/>
              <a:t>Industrial Ethernet</a:t>
            </a:r>
            <a:endParaRPr lang="sv-SE" sz="1000" dirty="0"/>
          </a:p>
        </p:txBody>
      </p:sp>
      <p:cxnSp>
        <p:nvCxnSpPr>
          <p:cNvPr id="17" name="Straight Connector 16"/>
          <p:cNvCxnSpPr/>
          <p:nvPr/>
        </p:nvCxnSpPr>
        <p:spPr>
          <a:xfrm flipV="1">
            <a:off x="1634338" y="2204864"/>
            <a:ext cx="6889591" cy="39550"/>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pic>
        <p:nvPicPr>
          <p:cNvPr id="18" name="Picture 17"/>
          <p:cNvPicPr>
            <a:picLocks noChangeAspect="1"/>
          </p:cNvPicPr>
          <p:nvPr/>
        </p:nvPicPr>
        <p:blipFill rotWithShape="1">
          <a:blip r:embed="rId4"/>
          <a:srcRect l="7529" t="7208" r="7529"/>
          <a:stretch/>
        </p:blipFill>
        <p:spPr>
          <a:xfrm>
            <a:off x="1430240" y="2936160"/>
            <a:ext cx="468823" cy="609970"/>
          </a:xfrm>
          <a:prstGeom prst="rect">
            <a:avLst/>
          </a:prstGeom>
        </p:spPr>
      </p:pic>
      <p:sp>
        <p:nvSpPr>
          <p:cNvPr id="19" name="Rectangle 18"/>
          <p:cNvSpPr/>
          <p:nvPr/>
        </p:nvSpPr>
        <p:spPr>
          <a:xfrm>
            <a:off x="1337344" y="2587087"/>
            <a:ext cx="883300" cy="369332"/>
          </a:xfrm>
          <a:prstGeom prst="rect">
            <a:avLst/>
          </a:prstGeom>
        </p:spPr>
        <p:txBody>
          <a:bodyPr wrap="square">
            <a:spAutoFit/>
          </a:bodyPr>
          <a:lstStyle/>
          <a:p>
            <a:r>
              <a:rPr lang="en-GB" sz="900" dirty="0" smtClean="0"/>
              <a:t>1515F-2PN with CP1543-1</a:t>
            </a:r>
            <a:endParaRPr lang="sv-SE" sz="900" dirty="0"/>
          </a:p>
        </p:txBody>
      </p:sp>
      <p:pic>
        <p:nvPicPr>
          <p:cNvPr id="20" name="Picture 19"/>
          <p:cNvPicPr>
            <a:picLocks noChangeAspect="1"/>
          </p:cNvPicPr>
          <p:nvPr/>
        </p:nvPicPr>
        <p:blipFill rotWithShape="1">
          <a:blip r:embed="rId5"/>
          <a:srcRect t="5090"/>
          <a:stretch/>
        </p:blipFill>
        <p:spPr>
          <a:xfrm>
            <a:off x="1430069" y="4741690"/>
            <a:ext cx="366772" cy="627831"/>
          </a:xfrm>
          <a:prstGeom prst="rect">
            <a:avLst/>
          </a:prstGeom>
        </p:spPr>
      </p:pic>
      <p:sp>
        <p:nvSpPr>
          <p:cNvPr id="21" name="Rectangle 20"/>
          <p:cNvSpPr/>
          <p:nvPr/>
        </p:nvSpPr>
        <p:spPr>
          <a:xfrm>
            <a:off x="1331640" y="4387694"/>
            <a:ext cx="894708" cy="369332"/>
          </a:xfrm>
          <a:prstGeom prst="rect">
            <a:avLst/>
          </a:prstGeom>
        </p:spPr>
        <p:txBody>
          <a:bodyPr wrap="square">
            <a:spAutoFit/>
          </a:bodyPr>
          <a:lstStyle/>
          <a:p>
            <a:r>
              <a:rPr lang="en-GB" sz="900" dirty="0" smtClean="0"/>
              <a:t>1511-1PN with </a:t>
            </a:r>
            <a:r>
              <a:rPr lang="en-GB" sz="900" dirty="0"/>
              <a:t>CM1542-1</a:t>
            </a:r>
            <a:endParaRPr lang="sv-SE" sz="900" dirty="0"/>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560" y="2928657"/>
            <a:ext cx="319087" cy="25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Connector 22"/>
          <p:cNvCxnSpPr/>
          <p:nvPr/>
        </p:nvCxnSpPr>
        <p:spPr>
          <a:xfrm flipH="1">
            <a:off x="3170496" y="3566834"/>
            <a:ext cx="2" cy="304273"/>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2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103000" y="3094034"/>
            <a:ext cx="1106963" cy="61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Connector 24"/>
          <p:cNvCxnSpPr/>
          <p:nvPr/>
        </p:nvCxnSpPr>
        <p:spPr>
          <a:xfrm flipH="1">
            <a:off x="4567079" y="3559211"/>
            <a:ext cx="2" cy="304273"/>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7486" y="3095386"/>
            <a:ext cx="922380" cy="61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4460768" y="2874413"/>
            <a:ext cx="923005" cy="204690"/>
          </a:xfrm>
          <a:prstGeom prst="rect">
            <a:avLst/>
          </a:prstGeom>
          <a:noFill/>
        </p:spPr>
        <p:txBody>
          <a:bodyPr wrap="square" lIns="65550" tIns="32775" rIns="65550" bIns="32775" rtlCol="0">
            <a:spAutoFit/>
          </a:bodyPr>
          <a:lstStyle/>
          <a:p>
            <a:r>
              <a:rPr lang="en-GB" sz="900" dirty="0" smtClean="0"/>
              <a:t>HMI</a:t>
            </a:r>
            <a:r>
              <a:rPr lang="en-GB" sz="800" dirty="0" smtClean="0"/>
              <a:t> (PLC </a:t>
            </a:r>
            <a:r>
              <a:rPr lang="en-GB" sz="800" dirty="0" smtClean="0"/>
              <a:t>cabinet</a:t>
            </a:r>
            <a:r>
              <a:rPr lang="en-GB" sz="800" dirty="0" smtClean="0"/>
              <a:t>)</a:t>
            </a:r>
            <a:endParaRPr lang="sv-SE" sz="800" dirty="0"/>
          </a:p>
        </p:txBody>
      </p:sp>
      <p:cxnSp>
        <p:nvCxnSpPr>
          <p:cNvPr id="28" name="Elbow Connector 27"/>
          <p:cNvCxnSpPr>
            <a:endCxn id="20" idx="1"/>
          </p:cNvCxnSpPr>
          <p:nvPr/>
        </p:nvCxnSpPr>
        <p:spPr>
          <a:xfrm rot="5400000">
            <a:off x="646564" y="4265746"/>
            <a:ext cx="1573365" cy="6354"/>
          </a:xfrm>
          <a:prstGeom prst="bentConnector4">
            <a:avLst>
              <a:gd name="adj1" fmla="val 40024"/>
              <a:gd name="adj2" fmla="val 3697734"/>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036602" y="5199186"/>
            <a:ext cx="2" cy="594786"/>
          </a:xfrm>
          <a:prstGeom prst="line">
            <a:avLst/>
          </a:prstGeom>
          <a:ln>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p:nvCxnSpPr>
        <p:spPr>
          <a:xfrm flipH="1">
            <a:off x="5843161" y="3570131"/>
            <a:ext cx="2" cy="304273"/>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31" name="Picture 30"/>
          <p:cNvPicPr>
            <a:picLocks noChangeAspect="1"/>
          </p:cNvPicPr>
          <p:nvPr/>
        </p:nvPicPr>
        <p:blipFill>
          <a:blip r:embed="rId9"/>
          <a:stretch>
            <a:fillRect/>
          </a:stretch>
        </p:blipFill>
        <p:spPr>
          <a:xfrm>
            <a:off x="5708255" y="3058038"/>
            <a:ext cx="247030" cy="609240"/>
          </a:xfrm>
          <a:prstGeom prst="rect">
            <a:avLst/>
          </a:prstGeom>
        </p:spPr>
      </p:pic>
      <p:pic>
        <p:nvPicPr>
          <p:cNvPr id="32"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8983" y="4978973"/>
            <a:ext cx="495238" cy="43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5583176" y="2709526"/>
            <a:ext cx="1038652" cy="343189"/>
          </a:xfrm>
          <a:prstGeom prst="rect">
            <a:avLst/>
          </a:prstGeom>
        </p:spPr>
        <p:txBody>
          <a:bodyPr wrap="square" lIns="65550" tIns="32775" rIns="65550" bIns="32775">
            <a:spAutoFit/>
          </a:bodyPr>
          <a:lstStyle/>
          <a:p>
            <a:r>
              <a:rPr lang="sv-SE" sz="900" dirty="0"/>
              <a:t>SCALANCE </a:t>
            </a:r>
            <a:endParaRPr lang="sv-SE" sz="900" dirty="0" smtClean="0"/>
          </a:p>
          <a:p>
            <a:r>
              <a:rPr lang="sv-SE" sz="900" dirty="0" smtClean="0"/>
              <a:t>XC206-2SFP</a:t>
            </a:r>
            <a:endParaRPr lang="sv-SE" sz="900" dirty="0"/>
          </a:p>
        </p:txBody>
      </p:sp>
      <p:pic>
        <p:nvPicPr>
          <p:cNvPr id="34" name="Picture 8" descr="EPICS logo svg.sv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3963744" y="4981277"/>
            <a:ext cx="809272" cy="44708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p:cNvCxnSpPr>
            <a:stCxn id="34" idx="2"/>
          </p:cNvCxnSpPr>
          <p:nvPr/>
        </p:nvCxnSpPr>
        <p:spPr>
          <a:xfrm>
            <a:off x="4368380" y="5428357"/>
            <a:ext cx="0" cy="376907"/>
          </a:xfrm>
          <a:prstGeom prst="line">
            <a:avLst/>
          </a:prstGeom>
          <a:ln>
            <a:solidFill>
              <a:schemeClr val="accent1"/>
            </a:solidFill>
          </a:ln>
        </p:spPr>
        <p:style>
          <a:lnRef idx="1">
            <a:schemeClr val="accent3"/>
          </a:lnRef>
          <a:fillRef idx="0">
            <a:schemeClr val="accent3"/>
          </a:fillRef>
          <a:effectRef idx="0">
            <a:schemeClr val="accent3"/>
          </a:effectRef>
          <a:fontRef idx="minor">
            <a:schemeClr val="tx1"/>
          </a:fontRef>
        </p:style>
      </p:cxnSp>
      <p:sp>
        <p:nvSpPr>
          <p:cNvPr id="67" name="TextBox 66"/>
          <p:cNvSpPr txBox="1"/>
          <p:nvPr/>
        </p:nvSpPr>
        <p:spPr>
          <a:xfrm>
            <a:off x="7377526" y="3542253"/>
            <a:ext cx="1105773" cy="220078"/>
          </a:xfrm>
          <a:prstGeom prst="rect">
            <a:avLst/>
          </a:prstGeom>
          <a:noFill/>
        </p:spPr>
        <p:txBody>
          <a:bodyPr wrap="square" lIns="65550" tIns="32775" rIns="65550" bIns="32775" rtlCol="0">
            <a:spAutoFit/>
          </a:bodyPr>
          <a:lstStyle/>
          <a:p>
            <a:r>
              <a:rPr lang="en-GB" sz="1000" dirty="0" smtClean="0"/>
              <a:t>PROFINET TCP/IP</a:t>
            </a:r>
            <a:endParaRPr lang="sv-SE" sz="1000" dirty="0"/>
          </a:p>
        </p:txBody>
      </p:sp>
      <p:sp>
        <p:nvSpPr>
          <p:cNvPr id="36" name="TextBox 35"/>
          <p:cNvSpPr txBox="1"/>
          <p:nvPr/>
        </p:nvSpPr>
        <p:spPr>
          <a:xfrm>
            <a:off x="7377524" y="5517232"/>
            <a:ext cx="1105773" cy="220078"/>
          </a:xfrm>
          <a:prstGeom prst="rect">
            <a:avLst/>
          </a:prstGeom>
          <a:noFill/>
        </p:spPr>
        <p:txBody>
          <a:bodyPr wrap="square" lIns="65550" tIns="32775" rIns="65550" bIns="32775" rtlCol="0">
            <a:spAutoFit/>
          </a:bodyPr>
          <a:lstStyle/>
          <a:p>
            <a:r>
              <a:rPr lang="en-GB" sz="1000" dirty="0" smtClean="0"/>
              <a:t>Technical Network </a:t>
            </a:r>
            <a:endParaRPr lang="sv-SE" sz="1000" dirty="0"/>
          </a:p>
        </p:txBody>
      </p:sp>
      <p:sp>
        <p:nvSpPr>
          <p:cNvPr id="37" name="TextBox 36"/>
          <p:cNvSpPr txBox="1"/>
          <p:nvPr/>
        </p:nvSpPr>
        <p:spPr>
          <a:xfrm>
            <a:off x="11696" y="6028737"/>
            <a:ext cx="3630140" cy="861764"/>
          </a:xfrm>
          <a:prstGeom prst="rect">
            <a:avLst/>
          </a:prstGeom>
          <a:noFill/>
        </p:spPr>
        <p:txBody>
          <a:bodyPr wrap="square" lIns="91429" tIns="45715" rIns="91429" bIns="45715" rtlCol="0">
            <a:spAutoFit/>
          </a:bodyPr>
          <a:lstStyle/>
          <a:p>
            <a:r>
              <a:rPr lang="en-GB" sz="1000" dirty="0" smtClean="0">
                <a:solidFill>
                  <a:schemeClr val="bg1">
                    <a:lumMod val="50000"/>
                  </a:schemeClr>
                </a:solidFill>
              </a:rPr>
              <a:t>CP = Communication Processor</a:t>
            </a:r>
          </a:p>
          <a:p>
            <a:r>
              <a:rPr lang="en-GB" sz="1000" dirty="0" smtClean="0">
                <a:solidFill>
                  <a:schemeClr val="bg1">
                    <a:lumMod val="50000"/>
                  </a:schemeClr>
                </a:solidFill>
              </a:rPr>
              <a:t>CM = Communication Module</a:t>
            </a:r>
          </a:p>
          <a:p>
            <a:r>
              <a:rPr lang="en-GB" sz="1000" dirty="0" smtClean="0">
                <a:solidFill>
                  <a:schemeClr val="bg1">
                    <a:lumMod val="50000"/>
                  </a:schemeClr>
                </a:solidFill>
              </a:rPr>
              <a:t>HMI = Human Machine Interface</a:t>
            </a:r>
          </a:p>
          <a:p>
            <a:r>
              <a:rPr lang="sv-SE" sz="1000" dirty="0" smtClean="0">
                <a:solidFill>
                  <a:schemeClr val="bg1">
                    <a:lumMod val="50000"/>
                  </a:schemeClr>
                </a:solidFill>
              </a:rPr>
              <a:t>EPICS = </a:t>
            </a:r>
            <a:r>
              <a:rPr lang="en-GB" sz="1000" dirty="0">
                <a:solidFill>
                  <a:schemeClr val="bg1">
                    <a:lumMod val="50000"/>
                  </a:schemeClr>
                </a:solidFill>
              </a:rPr>
              <a:t>Experimental Physics and Industrial Control System</a:t>
            </a:r>
            <a:endParaRPr lang="sv-SE" sz="1000" dirty="0" smtClean="0">
              <a:solidFill>
                <a:schemeClr val="bg1">
                  <a:lumMod val="50000"/>
                </a:schemeClr>
              </a:solidFill>
            </a:endParaRPr>
          </a:p>
          <a:p>
            <a:r>
              <a:rPr lang="sv-SE" sz="1000" dirty="0" smtClean="0">
                <a:solidFill>
                  <a:schemeClr val="bg1">
                    <a:lumMod val="50000"/>
                  </a:schemeClr>
                </a:solidFill>
              </a:rPr>
              <a:t>LCR = </a:t>
            </a:r>
            <a:r>
              <a:rPr lang="en-GB" sz="1000" dirty="0" smtClean="0">
                <a:solidFill>
                  <a:schemeClr val="bg1">
                    <a:lumMod val="50000"/>
                  </a:schemeClr>
                </a:solidFill>
              </a:rPr>
              <a:t>Local</a:t>
            </a:r>
            <a:r>
              <a:rPr lang="sv-SE" sz="1000" dirty="0" smtClean="0">
                <a:solidFill>
                  <a:schemeClr val="bg1">
                    <a:lumMod val="50000"/>
                  </a:schemeClr>
                </a:solidFill>
              </a:rPr>
              <a:t> Control Room</a:t>
            </a:r>
            <a:endParaRPr lang="en-US" sz="1000" dirty="0">
              <a:solidFill>
                <a:schemeClr val="bg1">
                  <a:lumMod val="50000"/>
                </a:schemeClr>
              </a:solidFill>
            </a:endParaRPr>
          </a:p>
        </p:txBody>
      </p:sp>
      <p:sp>
        <p:nvSpPr>
          <p:cNvPr id="39" name="Rectangle 38"/>
          <p:cNvSpPr/>
          <p:nvPr/>
        </p:nvSpPr>
        <p:spPr>
          <a:xfrm>
            <a:off x="6557685" y="2842375"/>
            <a:ext cx="1038652" cy="204690"/>
          </a:xfrm>
          <a:prstGeom prst="rect">
            <a:avLst/>
          </a:prstGeom>
        </p:spPr>
        <p:txBody>
          <a:bodyPr wrap="square" lIns="65550" tIns="32775" rIns="65550" bIns="32775">
            <a:spAutoFit/>
          </a:bodyPr>
          <a:lstStyle/>
          <a:p>
            <a:r>
              <a:rPr lang="sv-SE" sz="900" dirty="0" smtClean="0"/>
              <a:t>UPS 1600</a:t>
            </a:r>
            <a:endParaRPr lang="sv-SE" sz="900" dirty="0"/>
          </a:p>
        </p:txBody>
      </p:sp>
      <p:cxnSp>
        <p:nvCxnSpPr>
          <p:cNvPr id="40" name="Straight Connector 39"/>
          <p:cNvCxnSpPr/>
          <p:nvPr/>
        </p:nvCxnSpPr>
        <p:spPr>
          <a:xfrm flipH="1">
            <a:off x="6671616" y="3599316"/>
            <a:ext cx="2" cy="304273"/>
          </a:xfrm>
          <a:prstGeom prst="line">
            <a:avLst/>
          </a:prstGeom>
          <a:ln>
            <a:solidFill>
              <a:srgbClr val="FFC000"/>
            </a:solidFill>
          </a:ln>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12"/>
          <a:stretch>
            <a:fillRect/>
          </a:stretch>
        </p:blipFill>
        <p:spPr>
          <a:xfrm>
            <a:off x="6624347" y="3053934"/>
            <a:ext cx="251909" cy="613343"/>
          </a:xfrm>
          <a:prstGeom prst="rect">
            <a:avLst/>
          </a:prstGeom>
        </p:spPr>
      </p:pic>
    </p:spTree>
    <p:extLst>
      <p:ext uri="{BB962C8B-B14F-4D97-AF65-F5344CB8AC3E}">
        <p14:creationId xmlns:p14="http://schemas.microsoft.com/office/powerpoint/2010/main" val="1949237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Architecture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pic>
        <p:nvPicPr>
          <p:cNvPr id="3" name="Picture 2"/>
          <p:cNvPicPr>
            <a:picLocks noChangeAspect="1"/>
          </p:cNvPicPr>
          <p:nvPr/>
        </p:nvPicPr>
        <p:blipFill>
          <a:blip r:embed="rId2"/>
          <a:stretch>
            <a:fillRect/>
          </a:stretch>
        </p:blipFill>
        <p:spPr>
          <a:xfrm>
            <a:off x="1127976" y="1417638"/>
            <a:ext cx="6117486" cy="5440361"/>
          </a:xfrm>
          <a:prstGeom prst="rect">
            <a:avLst/>
          </a:prstGeom>
        </p:spPr>
      </p:pic>
    </p:spTree>
    <p:extLst>
      <p:ext uri="{BB962C8B-B14F-4D97-AF65-F5344CB8AC3E}">
        <p14:creationId xmlns:p14="http://schemas.microsoft.com/office/powerpoint/2010/main" val="552478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Modes of Operation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916832"/>
            <a:ext cx="6264696" cy="4248472"/>
          </a:xfrm>
          <a:prstGeom prst="rect">
            <a:avLst/>
          </a:prstGeom>
        </p:spPr>
      </p:pic>
      <p:sp>
        <p:nvSpPr>
          <p:cNvPr id="6" name="TextBox 5"/>
          <p:cNvSpPr txBox="1"/>
          <p:nvPr/>
        </p:nvSpPr>
        <p:spPr>
          <a:xfrm>
            <a:off x="5845481" y="6372036"/>
            <a:ext cx="3191015" cy="307777"/>
          </a:xfrm>
          <a:prstGeom prst="rect">
            <a:avLst/>
          </a:prstGeom>
          <a:noFill/>
        </p:spPr>
        <p:txBody>
          <a:bodyPr wrap="square" rtlCol="0">
            <a:spAutoFit/>
          </a:bodyPr>
          <a:lstStyle/>
          <a:p>
            <a:r>
              <a:rPr lang="sv-SE" sz="1400" i="1" dirty="0" err="1" smtClean="0">
                <a:solidFill>
                  <a:schemeClr val="bg1">
                    <a:lumMod val="65000"/>
                  </a:schemeClr>
                </a:solidFill>
              </a:rPr>
              <a:t>Drawing</a:t>
            </a:r>
            <a:r>
              <a:rPr lang="sv-SE" sz="1400" i="1" dirty="0" smtClean="0">
                <a:solidFill>
                  <a:schemeClr val="bg1">
                    <a:lumMod val="65000"/>
                  </a:schemeClr>
                </a:solidFill>
              </a:rPr>
              <a:t> </a:t>
            </a:r>
            <a:r>
              <a:rPr lang="sv-SE" sz="1400" i="1" dirty="0" err="1" smtClean="0">
                <a:solidFill>
                  <a:schemeClr val="bg1">
                    <a:lumMod val="65000"/>
                  </a:schemeClr>
                </a:solidFill>
              </a:rPr>
              <a:t>courtesy</a:t>
            </a:r>
            <a:r>
              <a:rPr lang="sv-SE" sz="1400" i="1" dirty="0" smtClean="0">
                <a:solidFill>
                  <a:schemeClr val="bg1">
                    <a:lumMod val="65000"/>
                  </a:schemeClr>
                </a:solidFill>
              </a:rPr>
              <a:t> </a:t>
            </a:r>
            <a:r>
              <a:rPr lang="sv-SE" sz="1400" i="1" dirty="0" err="1" smtClean="0">
                <a:solidFill>
                  <a:schemeClr val="bg1">
                    <a:lumMod val="65000"/>
                  </a:schemeClr>
                </a:solidFill>
              </a:rPr>
              <a:t>of</a:t>
            </a:r>
            <a:r>
              <a:rPr lang="sv-SE" sz="1400" i="1" dirty="0" smtClean="0">
                <a:solidFill>
                  <a:schemeClr val="bg1">
                    <a:lumMod val="65000"/>
                  </a:schemeClr>
                </a:solidFill>
              </a:rPr>
              <a:t> </a:t>
            </a:r>
            <a:r>
              <a:rPr lang="sv-SE" sz="1400" i="1" dirty="0" smtClean="0">
                <a:solidFill>
                  <a:schemeClr val="bg1">
                    <a:lumMod val="65000"/>
                  </a:schemeClr>
                </a:solidFill>
              </a:rPr>
              <a:t>D. Nordt</a:t>
            </a:r>
            <a:endParaRPr lang="en-GB" sz="1400" i="1" dirty="0">
              <a:solidFill>
                <a:schemeClr val="bg1">
                  <a:lumMod val="65000"/>
                </a:schemeClr>
              </a:solidFill>
            </a:endParaRPr>
          </a:p>
        </p:txBody>
      </p:sp>
    </p:spTree>
    <p:extLst>
      <p:ext uri="{BB962C8B-B14F-4D97-AF65-F5344CB8AC3E}">
        <p14:creationId xmlns:p14="http://schemas.microsoft.com/office/powerpoint/2010/main" val="1104384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41149</TotalTime>
  <Words>1406</Words>
  <Application>Microsoft Office PowerPoint</Application>
  <PresentationFormat>On-screen Show (4:3)</PresentationFormat>
  <Paragraphs>229</Paragraphs>
  <Slides>32</Slides>
  <Notes>10</Notes>
  <HiddenSlides>6</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Symbol</vt:lpstr>
      <vt:lpstr>Times New Roman</vt:lpstr>
      <vt:lpstr>Wingdings</vt:lpstr>
      <vt:lpstr>Office Theme</vt:lpstr>
      <vt:lpstr>TS2 PSS Software Requirements and Software Design</vt:lpstr>
      <vt:lpstr>Contents </vt:lpstr>
      <vt:lpstr>TS2 PSS Software Documentation </vt:lpstr>
      <vt:lpstr>Software Requirements</vt:lpstr>
      <vt:lpstr>Software Requirements</vt:lpstr>
      <vt:lpstr>HMI Guideline </vt:lpstr>
      <vt:lpstr>Network Architecture</vt:lpstr>
      <vt:lpstr>Software Architecture </vt:lpstr>
      <vt:lpstr>Modes of Operation </vt:lpstr>
      <vt:lpstr>Alarm Mode</vt:lpstr>
      <vt:lpstr>Access Mode  </vt:lpstr>
      <vt:lpstr>RF ON Mode</vt:lpstr>
      <vt:lpstr>Formalised Search – Search broken </vt:lpstr>
      <vt:lpstr>Formalised Search – Search Start </vt:lpstr>
      <vt:lpstr>ODH Detection System Modes </vt:lpstr>
      <vt:lpstr>ODH Detection System - Normal Mode</vt:lpstr>
      <vt:lpstr>ODH Detection System – ODH Alarm Mode</vt:lpstr>
      <vt:lpstr>TS2 PSS SIFs </vt:lpstr>
      <vt:lpstr>Example – TS2PSS_SIF1 </vt:lpstr>
      <vt:lpstr>Example – TS2PSS_SIF1 </vt:lpstr>
      <vt:lpstr>Example – TS2PSS_SIF1 </vt:lpstr>
      <vt:lpstr>Example: TS2PSS_SIF1 – Implementation  </vt:lpstr>
      <vt:lpstr>Simulation Testing </vt:lpstr>
      <vt:lpstr>Checksum Test - F-runtime Group Information DB </vt:lpstr>
      <vt:lpstr>Software Development Setup</vt:lpstr>
      <vt:lpstr>Questions?</vt:lpstr>
      <vt:lpstr>Example of 1oo2 Voting</vt:lpstr>
      <vt:lpstr>Devices for TS2 PSS Fail-safe Application</vt:lpstr>
      <vt:lpstr>Example: RFON Mode </vt:lpstr>
      <vt:lpstr>TS2 PSS Software Timers </vt:lpstr>
      <vt:lpstr>SIF02 – Siemens Safety Library Function</vt:lpstr>
      <vt:lpstr>HMI Guideline </vt:lpstr>
    </vt:vector>
  </TitlesOfParts>
  <Manager>Henrik.Carling@esss.se</Manager>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Henrik.Carling@esss.se</dc:creator>
  <cp:lastModifiedBy>Denis Paulic</cp:lastModifiedBy>
  <cp:revision>481</cp:revision>
  <dcterms:created xsi:type="dcterms:W3CDTF">2013-10-29T16:05:10Z</dcterms:created>
  <dcterms:modified xsi:type="dcterms:W3CDTF">2019-04-08T21:20:31Z</dcterms:modified>
</cp:coreProperties>
</file>