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95" r:id="rId2"/>
    <p:sldId id="256" r:id="rId3"/>
    <p:sldId id="432" r:id="rId4"/>
    <p:sldId id="487" r:id="rId5"/>
    <p:sldId id="475" r:id="rId6"/>
    <p:sldId id="470" r:id="rId7"/>
    <p:sldId id="468" r:id="rId8"/>
    <p:sldId id="457" r:id="rId9"/>
    <p:sldId id="458" r:id="rId10"/>
    <p:sldId id="456" r:id="rId11"/>
    <p:sldId id="485" r:id="rId12"/>
    <p:sldId id="465" r:id="rId13"/>
    <p:sldId id="491" r:id="rId14"/>
    <p:sldId id="422" r:id="rId15"/>
  </p:sldIdLst>
  <p:sldSz cx="9144000" cy="5715000" type="screen16x10"/>
  <p:notesSz cx="6858000" cy="9144000"/>
  <p:defaultTextStyle>
    <a:defPPr>
      <a:defRPr lang="sv-SE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or Laszlo" initials="GL" lastIdx="2" clrIdx="0">
    <p:extLst>
      <p:ext uri="{19B8F6BF-5375-455C-9EA6-DF929625EA0E}">
        <p15:presenceInfo xmlns:p15="http://schemas.microsoft.com/office/powerpoint/2012/main" userId="S-1-5-21-1853637497-491971987-2917381224-5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F2"/>
    <a:srgbClr val="0000FF"/>
    <a:srgbClr val="1CBCFF"/>
    <a:srgbClr val="9BD0F0"/>
    <a:srgbClr val="FFF2C2"/>
    <a:srgbClr val="42B3F0"/>
    <a:srgbClr val="149ED6"/>
    <a:srgbClr val="BC7A24"/>
    <a:srgbClr val="4E155B"/>
    <a:srgbClr val="BD4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5361" autoAdjust="0"/>
  </p:normalViewPr>
  <p:slideViewPr>
    <p:cSldViewPr>
      <p:cViewPr varScale="1">
        <p:scale>
          <a:sx n="142" d="100"/>
          <a:sy n="142" d="100"/>
        </p:scale>
        <p:origin x="424" y="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586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Founding</a:t>
            </a:r>
            <a:r>
              <a:rPr lang="en-US" b="1" baseline="0" dirty="0"/>
              <a:t> Members</a:t>
            </a:r>
          </a:p>
          <a:p>
            <a:r>
              <a:rPr lang="en-US" dirty="0"/>
              <a:t>Czech Republic</a:t>
            </a:r>
          </a:p>
          <a:p>
            <a:r>
              <a:rPr lang="en-US" dirty="0"/>
              <a:t>Denmark</a:t>
            </a:r>
          </a:p>
          <a:p>
            <a:r>
              <a:rPr lang="en-US" dirty="0"/>
              <a:t>Germany</a:t>
            </a:r>
          </a:p>
          <a:p>
            <a:r>
              <a:rPr lang="en-US" dirty="0"/>
              <a:t>Estonia</a:t>
            </a:r>
          </a:p>
          <a:p>
            <a:r>
              <a:rPr lang="en-US" dirty="0"/>
              <a:t>France</a:t>
            </a:r>
          </a:p>
          <a:p>
            <a:r>
              <a:rPr lang="en-US" dirty="0"/>
              <a:t>Italy</a:t>
            </a:r>
          </a:p>
          <a:p>
            <a:r>
              <a:rPr lang="en-US" dirty="0"/>
              <a:t>Hungary</a:t>
            </a:r>
          </a:p>
          <a:p>
            <a:r>
              <a:rPr lang="en-US" dirty="0"/>
              <a:t>Norway</a:t>
            </a:r>
          </a:p>
          <a:p>
            <a:r>
              <a:rPr lang="en-US" dirty="0"/>
              <a:t>Poland</a:t>
            </a:r>
          </a:p>
          <a:p>
            <a:r>
              <a:rPr lang="en-US" dirty="0"/>
              <a:t>Sweden</a:t>
            </a:r>
          </a:p>
          <a:p>
            <a:r>
              <a:rPr lang="en-US" dirty="0"/>
              <a:t>Switzerland</a:t>
            </a:r>
          </a:p>
          <a:p>
            <a:endParaRPr lang="en-US" dirty="0"/>
          </a:p>
          <a:p>
            <a:r>
              <a:rPr lang="en-US" b="1" dirty="0"/>
              <a:t>Founding observers</a:t>
            </a:r>
          </a:p>
          <a:p>
            <a:r>
              <a:rPr lang="en-US" dirty="0"/>
              <a:t>Belgium</a:t>
            </a:r>
          </a:p>
          <a:p>
            <a:r>
              <a:rPr lang="en-US" dirty="0"/>
              <a:t>Spain</a:t>
            </a:r>
          </a:p>
          <a:p>
            <a:r>
              <a:rPr lang="en-US" dirty="0"/>
              <a:t>Netherlands</a:t>
            </a:r>
          </a:p>
          <a:p>
            <a:r>
              <a:rPr lang="en-US" dirty="0"/>
              <a:t>United</a:t>
            </a:r>
            <a:r>
              <a:rPr lang="en-US" baseline="0" dirty="0"/>
              <a:t> Kingdom</a:t>
            </a:r>
          </a:p>
          <a:p>
            <a:r>
              <a:rPr lang="en-US" baseline="0" dirty="0"/>
              <a:t>Ireland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74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/>
              <a:pPr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ED7AC81-318B-4D49-A602-9E30227C87EC}" type="datetime1">
              <a:rPr lang="sv-SE" smtClean="0"/>
              <a:pPr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292" y="217209"/>
            <a:ext cx="1372239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1952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6EB99CB0-346B-43FA-9EE6-F90C3F3BC0BA}" type="datetime1">
              <a:rPr lang="sv-SE" smtClean="0"/>
              <a:pPr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1952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42E66B7F-8271-49DA-A25A-F4BB9F476347}" type="datetime1">
              <a:rPr lang="sv-SE" smtClean="0"/>
              <a:pPr/>
              <a:t>2019-04-05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C7D23FA-05C4-4CC1-B281-2F815585BC1C}" type="datetime1">
              <a:rPr lang="sv-SE" smtClean="0"/>
              <a:pPr/>
              <a:t>2019-04-05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19529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sv-SE" dirty="0">
              <a:solidFill>
                <a:srgbClr val="0094CA"/>
              </a:solidFill>
              <a:latin typeface="Helvetica"/>
              <a:cs typeface="Helvetica"/>
            </a:endParaRPr>
          </a:p>
        </p:txBody>
      </p:sp>
      <p:pic>
        <p:nvPicPr>
          <p:cNvPr id="11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9" y="217209"/>
            <a:ext cx="1440160" cy="73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182"/>
            <a:ext cx="5762624" cy="120120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0" y="1210333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1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9" y="1629837"/>
            <a:ext cx="4766944" cy="3150517"/>
          </a:xfrm>
        </p:spPr>
        <p:txBody>
          <a:bodyPr lIns="0" tIns="0" rIns="0" bIns="0">
            <a:noAutofit/>
          </a:bodyPr>
          <a:lstStyle>
            <a:lvl1pPr marL="351683" marR="0" indent="-303836" algn="l" defTabSz="405114" rtl="0" eaLnBrk="1" fontAlgn="auto" latinLnBrk="0" hangingPunct="1">
              <a:lnSpc>
                <a:spcPct val="100000"/>
              </a:lnSpc>
              <a:spcBef>
                <a:spcPts val="1064"/>
              </a:spcBef>
              <a:spcAft>
                <a:spcPts val="532"/>
              </a:spcAft>
              <a:buClrTx/>
              <a:buSzTx/>
              <a:buFont typeface="Arial"/>
              <a:buChar char="•"/>
              <a:tabLst/>
              <a:defRPr sz="2100" b="0">
                <a:solidFill>
                  <a:srgbClr val="0094CA"/>
                </a:solidFill>
              </a:defRPr>
            </a:lvl1pPr>
            <a:lvl2pPr marL="574176" marR="0" indent="-207342" algn="l" defTabSz="405114" rtl="0" eaLnBrk="1" fontAlgn="auto" latinLnBrk="0" hangingPunct="1">
              <a:lnSpc>
                <a:spcPct val="100000"/>
              </a:lnSpc>
              <a:spcBef>
                <a:spcPts val="177"/>
              </a:spcBef>
              <a:spcAft>
                <a:spcPts val="177"/>
              </a:spcAft>
              <a:buClrTx/>
              <a:buSzPct val="75000"/>
              <a:buFont typeface="Lucida Grande"/>
              <a:buChar char="-"/>
              <a:tabLst/>
              <a:defRPr sz="1600" baseline="0">
                <a:solidFill>
                  <a:srgbClr val="0094CA"/>
                </a:solidFill>
              </a:defRPr>
            </a:lvl2pPr>
            <a:lvl3pPr marL="81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5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207"/>
            <a:ext cx="5762624" cy="12012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0" y="1210333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54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7139136" cy="9525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2019-04-05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55" r:id="rId6"/>
    <p:sldLayoutId id="2147483656" r:id="rId7"/>
  </p:sldLayoutIdLst>
  <p:hf hdr="0" ftr="0" dt="0"/>
  <p:txStyles>
    <p:titleStyle>
      <a:lvl1pPr algn="l" defTabSz="91433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93" indent="-285728" algn="l" defTabSz="9143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91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78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4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8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8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3" indent="-228583" algn="l" defTabSz="914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4844-A37E-F24A-AB09-1BA08878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88309-732C-9A4A-A717-DE5E84363D78}"/>
              </a:ext>
            </a:extLst>
          </p:cNvPr>
          <p:cNvSpPr/>
          <p:nvPr/>
        </p:nvSpPr>
        <p:spPr>
          <a:xfrm>
            <a:off x="251520" y="140746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13:00 – 13:10   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TG3 general introduction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[</a:t>
            </a:r>
            <a:r>
              <a:rPr lang="en-US" u="sng" dirty="0">
                <a:solidFill>
                  <a:srgbClr val="000000"/>
                </a:solidFill>
                <a:latin typeface="Titillium" pitchFamily="2" charset="77"/>
              </a:rPr>
              <a:t>Judith Freita Ramos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]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:</a:t>
            </a:r>
            <a:br>
              <a:rPr lang="en-US" dirty="0">
                <a:solidFill>
                  <a:srgbClr val="000000"/>
                </a:solidFill>
                <a:latin typeface="Titillium" pitchFamily="2" charset="77"/>
              </a:rPr>
            </a:br>
            <a:endParaRPr lang="en-US" dirty="0">
              <a:solidFill>
                <a:srgbClr val="000000"/>
              </a:solidFill>
              <a:latin typeface="Titillium" pitchFamily="2" charset="77"/>
            </a:endParaRPr>
          </a:p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13:10 – 13:40   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TG3 deliverables 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including Radiation Safety Analysis TG3 deliverable and ES&amp;H involvement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[</a:t>
            </a:r>
            <a:r>
              <a:rPr lang="en-US" u="sng" dirty="0">
                <a:solidFill>
                  <a:srgbClr val="000000"/>
                </a:solidFill>
                <a:latin typeface="Titillium" pitchFamily="2" charset="77"/>
              </a:rPr>
              <a:t>Gabor Laszlo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]</a:t>
            </a:r>
            <a:br>
              <a:rPr lang="en-US" dirty="0">
                <a:solidFill>
                  <a:srgbClr val="000000"/>
                </a:solidFill>
                <a:latin typeface="Titillium" pitchFamily="2" charset="77"/>
              </a:rPr>
            </a:br>
            <a:endParaRPr lang="en-US" dirty="0">
              <a:solidFill>
                <a:srgbClr val="000000"/>
              </a:solidFill>
              <a:latin typeface="Titillium" pitchFamily="2" charset="77"/>
            </a:endParaRPr>
          </a:p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13:40 – 13:50  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CE marking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[</a:t>
            </a:r>
            <a:r>
              <a:rPr lang="en-US" u="sng" dirty="0">
                <a:solidFill>
                  <a:srgbClr val="000000"/>
                </a:solidFill>
                <a:latin typeface="Titillium" pitchFamily="2" charset="77"/>
              </a:rPr>
              <a:t>Helena </a:t>
            </a:r>
            <a:r>
              <a:rPr lang="en-US" u="sng" dirty="0" err="1">
                <a:solidFill>
                  <a:srgbClr val="000000"/>
                </a:solidFill>
                <a:latin typeface="Titillium" pitchFamily="2" charset="77"/>
              </a:rPr>
              <a:t>Ramsing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]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 </a:t>
            </a:r>
            <a:br>
              <a:rPr lang="en-US" dirty="0">
                <a:solidFill>
                  <a:srgbClr val="000000"/>
                </a:solidFill>
                <a:latin typeface="Titillium" pitchFamily="2" charset="77"/>
              </a:rPr>
            </a:br>
            <a:endParaRPr lang="en-US" dirty="0">
              <a:solidFill>
                <a:srgbClr val="000000"/>
              </a:solidFill>
              <a:latin typeface="Titillium" pitchFamily="2" charset="77"/>
            </a:endParaRPr>
          </a:p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13:50 – 14:00   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NSS installation plan and safety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 aspects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[</a:t>
            </a:r>
            <a:r>
              <a:rPr lang="en-US" u="sng" dirty="0">
                <a:solidFill>
                  <a:srgbClr val="000000"/>
                </a:solidFill>
                <a:latin typeface="Titillium" pitchFamily="2" charset="77"/>
              </a:rPr>
              <a:t>Antonio Bianchi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]</a:t>
            </a:r>
            <a:br>
              <a:rPr lang="en-US" dirty="0">
                <a:solidFill>
                  <a:srgbClr val="000000"/>
                </a:solidFill>
                <a:latin typeface="Titillium" pitchFamily="2" charset="77"/>
              </a:rPr>
            </a:br>
            <a:endParaRPr lang="en-US" dirty="0">
              <a:solidFill>
                <a:srgbClr val="000000"/>
              </a:solidFill>
              <a:latin typeface="Titillium" pitchFamily="2" charset="77"/>
            </a:endParaRPr>
          </a:p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14:00 – 14:10  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Safety Readiness Review process for the accelerator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[</a:t>
            </a:r>
            <a:r>
              <a:rPr lang="en-US" u="sng" dirty="0">
                <a:solidFill>
                  <a:srgbClr val="000000"/>
                </a:solidFill>
                <a:latin typeface="Titillium" pitchFamily="2" charset="77"/>
              </a:rPr>
              <a:t>Thomas Hansson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]</a:t>
            </a:r>
            <a:br>
              <a:rPr lang="en-US" dirty="0">
                <a:solidFill>
                  <a:srgbClr val="000000"/>
                </a:solidFill>
                <a:latin typeface="Titillium" pitchFamily="2" charset="77"/>
              </a:rPr>
            </a:br>
            <a:endParaRPr lang="en-US" dirty="0">
              <a:solidFill>
                <a:srgbClr val="000000"/>
              </a:solidFill>
              <a:latin typeface="Titillium" pitchFamily="2" charset="77"/>
            </a:endParaRPr>
          </a:p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14:10 – 14:20   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TG5</a:t>
            </a:r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 process preliminary definition 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[</a:t>
            </a:r>
            <a:r>
              <a:rPr lang="en-US" u="sng" dirty="0">
                <a:solidFill>
                  <a:srgbClr val="000000"/>
                </a:solidFill>
                <a:latin typeface="Titillium" pitchFamily="2" charset="77"/>
              </a:rPr>
              <a:t>Peter </a:t>
            </a:r>
            <a:r>
              <a:rPr lang="en-US" u="sng" dirty="0" err="1">
                <a:solidFill>
                  <a:srgbClr val="000000"/>
                </a:solidFill>
                <a:latin typeface="Titillium" pitchFamily="2" charset="77"/>
              </a:rPr>
              <a:t>Sångberg</a:t>
            </a:r>
            <a:r>
              <a:rPr lang="en-US" b="1" dirty="0">
                <a:solidFill>
                  <a:srgbClr val="000000"/>
                </a:solidFill>
                <a:latin typeface="Titillium" pitchFamily="2" charset="77"/>
              </a:rPr>
              <a:t>]</a:t>
            </a:r>
            <a:br>
              <a:rPr lang="en-US" dirty="0">
                <a:solidFill>
                  <a:srgbClr val="000000"/>
                </a:solidFill>
                <a:latin typeface="Titillium" pitchFamily="2" charset="77"/>
              </a:rPr>
            </a:br>
            <a:endParaRPr lang="en-US" dirty="0">
              <a:solidFill>
                <a:srgbClr val="000000"/>
              </a:solidFill>
              <a:latin typeface="Titillium" pitchFamily="2" charset="77"/>
            </a:endParaRPr>
          </a:p>
          <a:p>
            <a:pPr marL="1440000" indent="-1429200"/>
            <a:r>
              <a:rPr lang="en-US" dirty="0">
                <a:solidFill>
                  <a:srgbClr val="000000"/>
                </a:solidFill>
                <a:latin typeface="Titillium" pitchFamily="2" charset="77"/>
              </a:rPr>
              <a:t>14:20 – 15:00   Further discussion on TG3</a:t>
            </a:r>
            <a:endParaRPr lang="en-GB" dirty="0">
              <a:latin typeface="Titillium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6DF86B-A5CE-FA45-AFC8-6CB81602F0B5}"/>
              </a:ext>
            </a:extLst>
          </p:cNvPr>
          <p:cNvSpPr/>
          <p:nvPr/>
        </p:nvSpPr>
        <p:spPr>
          <a:xfrm>
            <a:off x="529063" y="553244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B0F0"/>
                </a:solidFill>
                <a:latin typeface="Titillium" pitchFamily="2" charset="77"/>
              </a:rPr>
              <a:t>Safety at Tollgate reviews workshop </a:t>
            </a:r>
          </a:p>
        </p:txBody>
      </p:sp>
    </p:spTree>
    <p:extLst>
      <p:ext uri="{BB962C8B-B14F-4D97-AF65-F5344CB8AC3E}">
        <p14:creationId xmlns:p14="http://schemas.microsoft.com/office/powerpoint/2010/main" val="80639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2BB9F06-7D06-8C45-94A5-B3A3F5CEC8E0}"/>
              </a:ext>
            </a:extLst>
          </p:cNvPr>
          <p:cNvSpPr/>
          <p:nvPr/>
        </p:nvSpPr>
        <p:spPr>
          <a:xfrm>
            <a:off x="4622614" y="3279603"/>
            <a:ext cx="4341874" cy="2262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Titill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200FF7-F80B-2D49-A2CA-152EAE997062}"/>
              </a:ext>
            </a:extLst>
          </p:cNvPr>
          <p:cNvSpPr/>
          <p:nvPr/>
        </p:nvSpPr>
        <p:spPr>
          <a:xfrm>
            <a:off x="395536" y="3742524"/>
            <a:ext cx="3903549" cy="1799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Titillium" pitchFamily="2" charset="77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158044"/>
            <a:ext cx="7139136" cy="95250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Titillium" pitchFamily="2" charset="77"/>
              </a:rPr>
              <a:t>Resources: TG3 Team and Reviewers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3890A-656A-5A49-9D56-8793ED93AC88}"/>
              </a:ext>
            </a:extLst>
          </p:cNvPr>
          <p:cNvSpPr/>
          <p:nvPr/>
        </p:nvSpPr>
        <p:spPr>
          <a:xfrm>
            <a:off x="323528" y="2421095"/>
            <a:ext cx="395492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Pool of </a:t>
            </a:r>
            <a:r>
              <a:rPr lang="en-GB" sz="2000" b="1" dirty="0">
                <a:latin typeface="Titillium" pitchFamily="2" charset="77"/>
              </a:rPr>
              <a:t>Reviewers</a:t>
            </a:r>
            <a:r>
              <a:rPr lang="en-GB" sz="2000" dirty="0">
                <a:latin typeface="Titillium" pitchFamily="2" charset="77"/>
              </a:rPr>
              <a:t>:  </a:t>
            </a:r>
            <a:r>
              <a:rPr lang="en-GB" sz="2000" b="1" dirty="0">
                <a:latin typeface="Titillium" pitchFamily="2" charset="77"/>
              </a:rPr>
              <a:t>52 ESS experts</a:t>
            </a:r>
            <a:endParaRPr lang="en-GB" sz="2000" dirty="0">
              <a:latin typeface="Titillium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E53100-A44D-934B-AF79-7135FF8C8FEF}"/>
              </a:ext>
            </a:extLst>
          </p:cNvPr>
          <p:cNvSpPr/>
          <p:nvPr/>
        </p:nvSpPr>
        <p:spPr>
          <a:xfrm>
            <a:off x="323528" y="1697881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NSS </a:t>
            </a:r>
            <a:r>
              <a:rPr lang="en-GB" sz="2000" b="1" dirty="0">
                <a:latin typeface="Titillium" pitchFamily="2" charset="77"/>
              </a:rPr>
              <a:t>TG3 Team</a:t>
            </a:r>
            <a:r>
              <a:rPr lang="en-GB" sz="2000" dirty="0">
                <a:latin typeface="Titillium" pitchFamily="2" charset="77"/>
              </a:rPr>
              <a:t>: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1AB5D-FE2A-0244-91DD-C7014708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/>
        </p:blipFill>
        <p:spPr>
          <a:xfrm>
            <a:off x="2321888" y="1413180"/>
            <a:ext cx="583324" cy="6915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DA8529-7BDD-894B-8D1F-4B9472E0D660}"/>
              </a:ext>
            </a:extLst>
          </p:cNvPr>
          <p:cNvSpPr/>
          <p:nvPr/>
        </p:nvSpPr>
        <p:spPr>
          <a:xfrm>
            <a:off x="2865202" y="1383900"/>
            <a:ext cx="12027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Titillium" pitchFamily="2" charset="77"/>
              </a:rPr>
              <a:t>NSS Lead Instrument Engineer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8B768-185F-4F45-8713-E83295DCC9F8}"/>
              </a:ext>
            </a:extLst>
          </p:cNvPr>
          <p:cNvSpPr/>
          <p:nvPr/>
        </p:nvSpPr>
        <p:spPr>
          <a:xfrm>
            <a:off x="2267744" y="1383900"/>
            <a:ext cx="1656184" cy="755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11810-7D83-2240-9A80-A9EFD807F56E}"/>
              </a:ext>
            </a:extLst>
          </p:cNvPr>
          <p:cNvSpPr/>
          <p:nvPr/>
        </p:nvSpPr>
        <p:spPr>
          <a:xfrm>
            <a:off x="4737410" y="1369266"/>
            <a:ext cx="15627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Titillium" pitchFamily="2" charset="77"/>
              </a:rPr>
              <a:t>NSS Instrument Project Tollgate Coordinator</a:t>
            </a:r>
            <a:r>
              <a:rPr lang="sv-SE" sz="1500" dirty="0">
                <a:latin typeface="Titillium" pitchFamily="2" charset="77"/>
              </a:rPr>
              <a:t> </a:t>
            </a:r>
            <a:endParaRPr lang="en-GB" sz="1500" dirty="0">
              <a:latin typeface="Titillium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A10B5-3CAC-CD45-9829-7BFCE3D6AF8B}"/>
              </a:ext>
            </a:extLst>
          </p:cNvPr>
          <p:cNvSpPr/>
          <p:nvPr/>
        </p:nvSpPr>
        <p:spPr>
          <a:xfrm>
            <a:off x="4139952" y="1369266"/>
            <a:ext cx="2016224" cy="755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1671DA-521A-D94E-A63A-F835B7E43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27" y="1442693"/>
            <a:ext cx="604464" cy="6325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D45C8B-2FE8-3E44-878C-15E78A35E262}"/>
              </a:ext>
            </a:extLst>
          </p:cNvPr>
          <p:cNvSpPr/>
          <p:nvPr/>
        </p:nvSpPr>
        <p:spPr>
          <a:xfrm>
            <a:off x="323528" y="3166132"/>
            <a:ext cx="361509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>
                <a:latin typeface="Titillium" pitchFamily="2" charset="77"/>
              </a:rPr>
              <a:t>ESS experts and allocated </a:t>
            </a:r>
            <a:r>
              <a:rPr lang="en-GB" sz="2000" b="1" dirty="0">
                <a:latin typeface="Titillium" pitchFamily="2" charset="77"/>
              </a:rPr>
              <a:t>roles</a:t>
            </a:r>
            <a:r>
              <a:rPr lang="en-GB" sz="2000" dirty="0">
                <a:latin typeface="Titillium" pitchFamily="2" charset="77"/>
              </a:rPr>
              <a:t>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F4A6B8-E8A0-CE4E-9EB0-E5D757325775}"/>
              </a:ext>
            </a:extLst>
          </p:cNvPr>
          <p:cNvSpPr/>
          <p:nvPr/>
        </p:nvSpPr>
        <p:spPr>
          <a:xfrm>
            <a:off x="323528" y="3716947"/>
            <a:ext cx="4176463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Titillium" pitchFamily="2" charset="77"/>
              </a:rPr>
              <a:t>Reviewer</a:t>
            </a:r>
            <a:r>
              <a:rPr lang="en-GB" sz="1600" dirty="0">
                <a:latin typeface="Titillium" pitchFamily="2" charset="77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Main expert(s) at a given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Reviews and provides core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Main contact for the Inst. Team while working on the detailed design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Notified and invited to the review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Marked as “Reviewer” on CHESS.</a:t>
            </a:r>
          </a:p>
          <a:p>
            <a:endParaRPr lang="en-GB" dirty="0">
              <a:latin typeface="Titill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0184E-C14C-2347-BD15-336EA55A2CCF}"/>
              </a:ext>
            </a:extLst>
          </p:cNvPr>
          <p:cNvSpPr/>
          <p:nvPr/>
        </p:nvSpPr>
        <p:spPr>
          <a:xfrm>
            <a:off x="4562888" y="3279603"/>
            <a:ext cx="4581112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Titillium" pitchFamily="2" charset="77"/>
              </a:rPr>
              <a:t>Expert-To-Be-Notified</a:t>
            </a:r>
            <a:r>
              <a:rPr lang="en-GB" sz="1600" dirty="0">
                <a:latin typeface="Titillium" pitchFamily="2" charset="77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Expertise relevant, but not core for the specific component.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Shall be made him/herself available to the Inst. Team while working on the detailed design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Notified and invited to the review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Offers feedback to Gabor.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tillium" pitchFamily="2" charset="77"/>
              </a:rPr>
              <a:t>Marked as “To be notified” on CHESS.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38FF3-BE13-7146-BB8B-12485A83F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67" y="1437028"/>
            <a:ext cx="483973" cy="6315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217B8F-1465-6744-B295-4AAB1153A03C}"/>
              </a:ext>
            </a:extLst>
          </p:cNvPr>
          <p:cNvSpPr/>
          <p:nvPr/>
        </p:nvSpPr>
        <p:spPr>
          <a:xfrm>
            <a:off x="6853831" y="1375605"/>
            <a:ext cx="120274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Titillium" pitchFamily="2" charset="77"/>
              </a:rPr>
              <a:t>Instrument Integration Engineer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47CF1F-6EEB-FD47-B339-E362036D351E}"/>
              </a:ext>
            </a:extLst>
          </p:cNvPr>
          <p:cNvSpPr/>
          <p:nvPr/>
        </p:nvSpPr>
        <p:spPr>
          <a:xfrm>
            <a:off x="6357590" y="1375605"/>
            <a:ext cx="1526778" cy="755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37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97221"/>
            <a:ext cx="2116511" cy="9489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01" y="1220295"/>
            <a:ext cx="1387907" cy="160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68" y="2946615"/>
            <a:ext cx="1363144" cy="149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327"/>
          <a:stretch/>
        </p:blipFill>
        <p:spPr>
          <a:xfrm>
            <a:off x="344191" y="4780295"/>
            <a:ext cx="6073879" cy="9575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26632" y="4998046"/>
            <a:ext cx="1295400" cy="1055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ctangle 15"/>
          <p:cNvSpPr/>
          <p:nvPr/>
        </p:nvSpPr>
        <p:spPr>
          <a:xfrm>
            <a:off x="4326632" y="5434880"/>
            <a:ext cx="1295400" cy="1060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 flipV="1">
            <a:off x="2161834" y="5103614"/>
            <a:ext cx="214178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3162151" y="5229252"/>
            <a:ext cx="147287" cy="797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Rectangle 18"/>
          <p:cNvSpPr/>
          <p:nvPr/>
        </p:nvSpPr>
        <p:spPr>
          <a:xfrm>
            <a:off x="1701991" y="5241309"/>
            <a:ext cx="133853" cy="578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665515-CD93-2F45-BE08-8A4174323CEF}"/>
              </a:ext>
            </a:extLst>
          </p:cNvPr>
          <p:cNvSpPr txBox="1">
            <a:spLocks/>
          </p:cNvSpPr>
          <p:nvPr/>
        </p:nvSpPr>
        <p:spPr>
          <a:xfrm>
            <a:off x="457199" y="53871"/>
            <a:ext cx="5977639" cy="9525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3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latin typeface="Titillium" pitchFamily="2" charset="77"/>
              </a:rPr>
              <a:t>NSS input beyond Reviewer role</a:t>
            </a:r>
            <a:endParaRPr lang="en-US" sz="1500" dirty="0">
              <a:latin typeface="Titill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ED12B6-C79D-994C-8C8D-995B23EA454E}"/>
              </a:ext>
            </a:extLst>
          </p:cNvPr>
          <p:cNvSpPr/>
          <p:nvPr/>
        </p:nvSpPr>
        <p:spPr>
          <a:xfrm>
            <a:off x="0" y="771044"/>
            <a:ext cx="791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Titillium" pitchFamily="2" charset="77"/>
              </a:rPr>
              <a:t>Design / procurement / installation / coordination /</a:t>
            </a:r>
            <a:r>
              <a:rPr lang="sv-SE" dirty="0">
                <a:solidFill>
                  <a:schemeClr val="bg1"/>
                </a:solidFill>
              </a:rPr>
              <a:t> integration/ technical support</a:t>
            </a:r>
            <a:endParaRPr lang="en-GB" dirty="0">
              <a:solidFill>
                <a:schemeClr val="bg1"/>
              </a:solidFill>
              <a:latin typeface="Titillium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D88BFB-CFFC-0F41-9FE2-8D70A7FCA0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59" y="4531285"/>
            <a:ext cx="1539041" cy="1162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7088-3C35-0C4A-8DBB-86ECBFB3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21" y="1273324"/>
            <a:ext cx="7078577" cy="3648462"/>
          </a:xfrm>
          <a:effectLst/>
        </p:spPr>
        <p:txBody>
          <a:bodyPr numCol="2">
            <a:noAutofit/>
          </a:bodyPr>
          <a:lstStyle/>
          <a:p>
            <a:pPr>
              <a:spcAft>
                <a:spcPts val="500"/>
              </a:spcAft>
            </a:pPr>
            <a:endParaRPr lang="sv-SE" sz="1600" b="1" dirty="0">
              <a:solidFill>
                <a:schemeClr val="tx1"/>
              </a:solidFill>
              <a:latin typeface="Titillium" pitchFamily="2" charset="77"/>
            </a:endParaRPr>
          </a:p>
          <a:p>
            <a:pPr>
              <a:spcAft>
                <a:spcPts val="500"/>
              </a:spcAft>
            </a:pPr>
            <a:endParaRPr lang="sv-SE" sz="1600" b="1" dirty="0">
              <a:solidFill>
                <a:schemeClr val="tx1"/>
              </a:solidFill>
              <a:latin typeface="Titillium" pitchFamily="2" charset="77"/>
            </a:endParaRP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standard neutron guide shielding 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chopper pits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bunker utilities for instruments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standard heavy shutter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BBG</a:t>
            </a:r>
          </a:p>
          <a:p>
            <a:pPr>
              <a:spcAft>
                <a:spcPts val="500"/>
              </a:spcAft>
            </a:pPr>
            <a:r>
              <a:rPr lang="sv-SE" sz="1600" dirty="0">
                <a:solidFill>
                  <a:schemeClr val="tx1"/>
                </a:solidFill>
              </a:rPr>
              <a:t>monolith optics</a:t>
            </a:r>
            <a:endParaRPr lang="sv-SE" sz="1600" b="1" dirty="0">
              <a:solidFill>
                <a:schemeClr val="tx1"/>
              </a:solidFill>
              <a:latin typeface="Titillium" pitchFamily="2" charset="77"/>
            </a:endParaRP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E02 Pile interfaces</a:t>
            </a:r>
          </a:p>
          <a:p>
            <a:pPr>
              <a:spcAft>
                <a:spcPts val="500"/>
              </a:spcAft>
            </a:pPr>
            <a:r>
              <a:rPr lang="en-US" sz="1600" b="1" dirty="0">
                <a:solidFill>
                  <a:schemeClr val="tx1"/>
                </a:solidFill>
                <a:latin typeface="Titillium" pitchFamily="2" charset="77"/>
              </a:rPr>
              <a:t>Test Beam Line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instrument power distribution network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Detector readout electronics design</a:t>
            </a:r>
          </a:p>
          <a:p>
            <a:pPr>
              <a:spcAft>
                <a:spcPts val="500"/>
              </a:spcAft>
            </a:pPr>
            <a:r>
              <a:rPr lang="sv-SE" sz="1600" b="1" dirty="0">
                <a:solidFill>
                  <a:schemeClr val="tx1"/>
                </a:solidFill>
                <a:latin typeface="Titillium" pitchFamily="2" charset="77"/>
              </a:rPr>
              <a:t>Bunker and Beam stop</a:t>
            </a:r>
          </a:p>
          <a:p>
            <a:pPr>
              <a:spcAft>
                <a:spcPts val="500"/>
              </a:spcAft>
            </a:pPr>
            <a:r>
              <a:rPr lang="en-AU" sz="1600" b="1" dirty="0">
                <a:solidFill>
                  <a:schemeClr val="tx1"/>
                </a:solidFill>
                <a:latin typeface="Titillium" pitchFamily="2" charset="77"/>
              </a:rPr>
              <a:t>T0 chopper</a:t>
            </a:r>
          </a:p>
          <a:p>
            <a:pPr>
              <a:spcAft>
                <a:spcPts val="500"/>
              </a:spcAft>
            </a:pPr>
            <a:r>
              <a:rPr lang="en-AU" sz="1600" b="1" dirty="0">
                <a:solidFill>
                  <a:schemeClr val="tx1"/>
                </a:solidFill>
                <a:latin typeface="Titillium" pitchFamily="2" charset="77"/>
              </a:rPr>
              <a:t>Motion Control Unit development</a:t>
            </a:r>
          </a:p>
          <a:p>
            <a:pPr>
              <a:spcAft>
                <a:spcPts val="500"/>
              </a:spcAft>
            </a:pPr>
            <a:r>
              <a:rPr lang="en-AU" sz="1600" b="1" dirty="0">
                <a:solidFill>
                  <a:schemeClr val="tx1"/>
                </a:solidFill>
                <a:latin typeface="Titillium" pitchFamily="2" charset="77"/>
              </a:rPr>
              <a:t>Remote/Active handling develop</a:t>
            </a:r>
          </a:p>
          <a:p>
            <a:pPr>
              <a:spcAft>
                <a:spcPts val="500"/>
              </a:spcAft>
            </a:pPr>
            <a:r>
              <a:rPr lang="en-AU" sz="1600" b="1" dirty="0">
                <a:solidFill>
                  <a:schemeClr val="tx1"/>
                </a:solidFill>
                <a:latin typeface="Titillium" pitchFamily="2" charset="77"/>
              </a:rPr>
              <a:t>Materials testing; radiation tolerance</a:t>
            </a:r>
            <a:endParaRPr lang="sv-SE" sz="1600" b="1" dirty="0">
              <a:solidFill>
                <a:schemeClr val="tx1"/>
              </a:solidFill>
              <a:latin typeface="Titillium" pitchFamily="2" charset="77"/>
            </a:endParaRPr>
          </a:p>
          <a:p>
            <a:pPr>
              <a:spcAft>
                <a:spcPts val="500"/>
              </a:spcAft>
            </a:pPr>
            <a:r>
              <a:rPr lang="en-AU" sz="1600" b="1" dirty="0">
                <a:solidFill>
                  <a:schemeClr val="tx1"/>
                </a:solidFill>
                <a:latin typeface="Titillium" pitchFamily="2" charset="77"/>
              </a:rPr>
              <a:t>...</a:t>
            </a:r>
            <a:endParaRPr lang="sv-SE" sz="1600" b="1" dirty="0">
              <a:solidFill>
                <a:schemeClr val="tx1"/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874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A139E-D23C-3F4B-BE2D-6789C712B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50"/>
          <a:stretch/>
        </p:blipFill>
        <p:spPr>
          <a:xfrm>
            <a:off x="118663" y="1633364"/>
            <a:ext cx="8989841" cy="15360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72597"/>
            <a:ext cx="7355160" cy="95250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Titillium" pitchFamily="2" charset="77"/>
              </a:rPr>
              <a:t>Deliverables in CHESS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9FC3A0-D791-8E4F-B19C-91D238E2E7F6}"/>
              </a:ext>
            </a:extLst>
          </p:cNvPr>
          <p:cNvSpPr/>
          <p:nvPr/>
        </p:nvSpPr>
        <p:spPr>
          <a:xfrm>
            <a:off x="27169" y="2785492"/>
            <a:ext cx="2448272" cy="447939"/>
          </a:xfrm>
          <a:prstGeom prst="ellipse">
            <a:avLst/>
          </a:prstGeom>
          <a:noFill/>
          <a:ln>
            <a:solidFill>
              <a:srgbClr val="BC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FEB45C-C176-F949-9019-AD2127E4704D}"/>
              </a:ext>
            </a:extLst>
          </p:cNvPr>
          <p:cNvCxnSpPr>
            <a:cxnSpLocks/>
          </p:cNvCxnSpPr>
          <p:nvPr/>
        </p:nvCxnSpPr>
        <p:spPr>
          <a:xfrm flipH="1">
            <a:off x="827584" y="3225499"/>
            <a:ext cx="298794" cy="216038"/>
          </a:xfrm>
          <a:prstGeom prst="straightConnector1">
            <a:avLst/>
          </a:prstGeom>
          <a:ln w="34925">
            <a:solidFill>
              <a:srgbClr val="BC7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C6420-CEF5-2C45-9148-D9BB1233D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571"/>
            <a:ext cx="9144000" cy="17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4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30FA-9715-D041-96A8-E20A97778E12}"/>
              </a:ext>
            </a:extLst>
          </p:cNvPr>
          <p:cNvSpPr txBox="1">
            <a:spLocks/>
          </p:cNvSpPr>
          <p:nvPr/>
        </p:nvSpPr>
        <p:spPr>
          <a:xfrm>
            <a:off x="457200" y="228866"/>
            <a:ext cx="7139136" cy="9525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>
            <a:lvl1pPr algn="l" defTabSz="91433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500" dirty="0">
                <a:solidFill>
                  <a:srgbClr val="00B0F0"/>
                </a:solidFill>
                <a:latin typeface="Titillium" pitchFamily="2" charset="77"/>
              </a:rPr>
              <a:t>Considerations for a successful TG3</a:t>
            </a:r>
            <a:endParaRPr lang="en-GB" sz="3500" dirty="0">
              <a:solidFill>
                <a:srgbClr val="00B0F0"/>
              </a:solidFill>
              <a:latin typeface="Titill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C5F95-022E-7D4D-B077-A84119C20F3A}"/>
              </a:ext>
            </a:extLst>
          </p:cNvPr>
          <p:cNvSpPr txBox="1"/>
          <p:nvPr/>
        </p:nvSpPr>
        <p:spPr>
          <a:xfrm>
            <a:off x="476672" y="184938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Resources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Information and clarity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Costs and schedule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Alignment with requirements and schedules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Alignment with ESS high level requirements</a:t>
            </a:r>
          </a:p>
        </p:txBody>
      </p:sp>
    </p:spTree>
    <p:extLst>
      <p:ext uri="{BB962C8B-B14F-4D97-AF65-F5344CB8AC3E}">
        <p14:creationId xmlns:p14="http://schemas.microsoft.com/office/powerpoint/2010/main" val="95324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7" descr="ESS-vit-logg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4801717"/>
            <a:ext cx="1440160" cy="738383"/>
          </a:xfrm>
          <a:prstGeom prst="rect">
            <a:avLst/>
          </a:prstGeom>
        </p:spPr>
      </p:pic>
      <p:pic>
        <p:nvPicPr>
          <p:cNvPr id="7" name="Content Placeholder 19">
            <a:extLst>
              <a:ext uri="{FF2B5EF4-FFF2-40B4-BE49-F238E27FC236}">
                <a16:creationId xmlns:a16="http://schemas.microsoft.com/office/drawing/2014/main" id="{3F001353-FA9D-C34F-AABF-C5D10177D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0" b="16921"/>
          <a:stretch/>
        </p:blipFill>
        <p:spPr>
          <a:xfrm>
            <a:off x="0" y="1"/>
            <a:ext cx="9174643" cy="5715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A95E77-1693-AD46-BD51-2DE95139103D}"/>
              </a:ext>
            </a:extLst>
          </p:cNvPr>
          <p:cNvGrpSpPr/>
          <p:nvPr/>
        </p:nvGrpSpPr>
        <p:grpSpPr>
          <a:xfrm>
            <a:off x="1151620" y="1328722"/>
            <a:ext cx="6780753" cy="3946153"/>
            <a:chOff x="223586" y="1601792"/>
            <a:chExt cx="9472614" cy="49767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B19C4-ED55-AB45-BB55-38CCE80A0331}"/>
                </a:ext>
              </a:extLst>
            </p:cNvPr>
            <p:cNvCxnSpPr/>
            <p:nvPr/>
          </p:nvCxnSpPr>
          <p:spPr bwMode="auto">
            <a:xfrm>
              <a:off x="8533607" y="2371728"/>
              <a:ext cx="0" cy="3698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BD4E38-D9F7-9F4C-AD59-128F93390AA4}"/>
                </a:ext>
              </a:extLst>
            </p:cNvPr>
            <p:cNvCxnSpPr>
              <a:stCxn id="13" idx="2"/>
            </p:cNvCxnSpPr>
            <p:nvPr/>
          </p:nvCxnSpPr>
          <p:spPr bwMode="auto">
            <a:xfrm>
              <a:off x="4006707" y="3843470"/>
              <a:ext cx="240643" cy="549092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329AFE-48A9-0F4B-ABF2-F5B6143F9323}"/>
                </a:ext>
              </a:extLst>
            </p:cNvPr>
            <p:cNvCxnSpPr/>
            <p:nvPr/>
          </p:nvCxnSpPr>
          <p:spPr bwMode="auto">
            <a:xfrm>
              <a:off x="2149740" y="4813303"/>
              <a:ext cx="0" cy="19208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362747CB-5DCE-5E42-9406-2DB08B26A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730" y="3159746"/>
              <a:ext cx="1911952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2014</a:t>
              </a:r>
            </a:p>
            <a:p>
              <a:pPr defTabSz="791215"/>
              <a:r>
                <a:rPr lang="en-US" sz="923" b="1" dirty="0">
                  <a:solidFill>
                    <a:srgbClr val="000000"/>
                  </a:solidFill>
                  <a:latin typeface="+mj-lt"/>
                  <a:cs typeface="Calibri"/>
                </a:rPr>
                <a:t>Construction Starts on Green Field Site</a:t>
              </a:r>
            </a:p>
          </p:txBody>
        </p:sp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EA3473D5-7856-B042-9A15-AE1E9DAF3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374" y="4044006"/>
              <a:ext cx="1694340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2009</a:t>
              </a:r>
            </a:p>
            <a:p>
              <a:pPr defTabSz="791215"/>
              <a:r>
                <a:rPr lang="en-US" sz="923" b="1" dirty="0">
                  <a:solidFill>
                    <a:srgbClr val="000000"/>
                  </a:solidFill>
                  <a:latin typeface="+mj-lt"/>
                  <a:cs typeface="Calibri"/>
                </a:rPr>
                <a:t>Decision to Site ESS in Lund</a:t>
              </a:r>
            </a:p>
          </p:txBody>
        </p:sp>
        <p:grpSp>
          <p:nvGrpSpPr>
            <p:cNvPr id="15" name="Group 84">
              <a:extLst>
                <a:ext uri="{FF2B5EF4-FFF2-40B4-BE49-F238E27FC236}">
                  <a16:creationId xmlns:a16="http://schemas.microsoft.com/office/drawing/2014/main" id="{9A5D3CF4-C5BE-D845-B202-98F2FE6A8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207" y="2438402"/>
              <a:ext cx="8904941" cy="3290899"/>
              <a:chOff x="509589" y="2248787"/>
              <a:chExt cx="8219561" cy="3425738"/>
            </a:xfrm>
          </p:grpSpPr>
          <p:grpSp>
            <p:nvGrpSpPr>
              <p:cNvPr id="25" name="Group 72">
                <a:extLst>
                  <a:ext uri="{FF2B5EF4-FFF2-40B4-BE49-F238E27FC236}">
                    <a16:creationId xmlns:a16="http://schemas.microsoft.com/office/drawing/2014/main" id="{A650B8A3-52FD-1044-B079-B331E4221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76067" y="2569291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64AFC361-2AE0-394C-8080-C905AE69DF99}"/>
                    </a:ext>
                  </a:extLst>
                </p:cNvPr>
                <p:cNvCxnSpPr/>
                <p:nvPr/>
              </p:nvCxnSpPr>
              <p:spPr>
                <a:xfrm flipH="1">
                  <a:off x="1664967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0AFB8CFD-0887-E645-AF07-8BC98DE38D04}"/>
                    </a:ext>
                  </a:extLst>
                </p:cNvPr>
                <p:cNvCxnSpPr/>
                <p:nvPr/>
              </p:nvCxnSpPr>
              <p:spPr>
                <a:xfrm flipH="1">
                  <a:off x="2115796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0ACE9698-24B0-D44C-B15E-DB80D175B1FD}"/>
                    </a:ext>
                  </a:extLst>
                </p:cNvPr>
                <p:cNvSpPr/>
                <p:nvPr/>
              </p:nvSpPr>
              <p:spPr>
                <a:xfrm>
                  <a:off x="1834822" y="4915342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 dirty="0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B71443A-D4C1-A242-864A-36E4AB8A4337}"/>
                  </a:ext>
                </a:extLst>
              </p:cNvPr>
              <p:cNvCxnSpPr/>
              <p:nvPr/>
            </p:nvCxnSpPr>
            <p:spPr>
              <a:xfrm flipV="1">
                <a:off x="8167201" y="2248787"/>
                <a:ext cx="561949" cy="461061"/>
              </a:xfrm>
              <a:prstGeom prst="straightConnector1">
                <a:avLst/>
              </a:prstGeom>
              <a:ln w="57150" cmpd="sng">
                <a:solidFill>
                  <a:srgbClr val="0094CA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B69F2BD-B2B4-9A4D-BBB9-95622F85C392}"/>
                  </a:ext>
                </a:extLst>
              </p:cNvPr>
              <p:cNvCxnSpPr/>
              <p:nvPr/>
            </p:nvCxnSpPr>
            <p:spPr>
              <a:xfrm flipH="1">
                <a:off x="6986157" y="2696628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60">
                <a:extLst>
                  <a:ext uri="{FF2B5EF4-FFF2-40B4-BE49-F238E27FC236}">
                    <a16:creationId xmlns:a16="http://schemas.microsoft.com/office/drawing/2014/main" id="{6297E068-449C-CA4C-AEDC-9244747DC7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94219" y="3039642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CA4AA95-EF93-144B-8C9E-9683D2FC481D}"/>
                    </a:ext>
                  </a:extLst>
                </p:cNvPr>
                <p:cNvCxnSpPr/>
                <p:nvPr/>
              </p:nvCxnSpPr>
              <p:spPr>
                <a:xfrm flipH="1">
                  <a:off x="1665770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D0E9BDF-F778-B64A-A4B1-53DAFDC5A3A0}"/>
                    </a:ext>
                  </a:extLst>
                </p:cNvPr>
                <p:cNvCxnSpPr/>
                <p:nvPr/>
              </p:nvCxnSpPr>
              <p:spPr>
                <a:xfrm flipH="1">
                  <a:off x="2115012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C628D31-3D92-6E42-B230-28FC20782F96}"/>
                    </a:ext>
                  </a:extLst>
                </p:cNvPr>
                <p:cNvSpPr/>
                <p:nvPr/>
              </p:nvSpPr>
              <p:spPr>
                <a:xfrm>
                  <a:off x="1834037" y="4915966"/>
                  <a:ext cx="271450" cy="269364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 dirty="0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177CE6-D95F-BB4A-B4B5-57AF04301738}"/>
                  </a:ext>
                </a:extLst>
              </p:cNvPr>
              <p:cNvCxnSpPr/>
              <p:nvPr/>
            </p:nvCxnSpPr>
            <p:spPr>
              <a:xfrm flipH="1">
                <a:off x="5808287" y="3169256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56">
                <a:extLst>
                  <a:ext uri="{FF2B5EF4-FFF2-40B4-BE49-F238E27FC236}">
                    <a16:creationId xmlns:a16="http://schemas.microsoft.com/office/drawing/2014/main" id="{210EF2EA-DC3F-4542-B0BA-BEE761F994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7882" y="3517943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5A8B643-A623-0A47-BD0E-0140BB205E95}"/>
                    </a:ext>
                  </a:extLst>
                </p:cNvPr>
                <p:cNvCxnSpPr/>
                <p:nvPr/>
              </p:nvCxnSpPr>
              <p:spPr>
                <a:xfrm flipH="1">
                  <a:off x="1665825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304DA67-8D71-1542-BB60-C0CEA623F2CA}"/>
                    </a:ext>
                  </a:extLst>
                </p:cNvPr>
                <p:cNvCxnSpPr/>
                <p:nvPr/>
              </p:nvCxnSpPr>
              <p:spPr>
                <a:xfrm flipH="1">
                  <a:off x="2115066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2B896AD-9B2A-E447-8D97-56FB4151D206}"/>
                    </a:ext>
                  </a:extLst>
                </p:cNvPr>
                <p:cNvSpPr/>
                <p:nvPr/>
              </p:nvSpPr>
              <p:spPr>
                <a:xfrm>
                  <a:off x="1834092" y="4915250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 dirty="0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8BB1E49-484F-EE41-B24D-2B09BC286AB5}"/>
                  </a:ext>
                </a:extLst>
              </p:cNvPr>
              <p:cNvCxnSpPr>
                <a:endCxn id="32" idx="6"/>
              </p:cNvCxnSpPr>
              <p:nvPr/>
            </p:nvCxnSpPr>
            <p:spPr>
              <a:xfrm flipH="1">
                <a:off x="4035440" y="3646741"/>
                <a:ext cx="1200292" cy="746351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EB0C98D-CFF8-4A40-93F0-9F42008E5311}"/>
                  </a:ext>
                </a:extLst>
              </p:cNvPr>
              <p:cNvSpPr/>
              <p:nvPr/>
            </p:nvSpPr>
            <p:spPr bwMode="auto">
              <a:xfrm>
                <a:off x="3765578" y="4257582"/>
                <a:ext cx="269862" cy="271019"/>
              </a:xfrm>
              <a:prstGeom prst="ellipse">
                <a:avLst/>
              </a:prstGeom>
              <a:noFill/>
              <a:ln w="57150" cmpd="sng">
                <a:solidFill>
                  <a:srgbClr val="0094C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91215">
                  <a:defRPr/>
                </a:pPr>
                <a:endParaRPr lang="en-US" sz="1231" dirty="0">
                  <a:solidFill>
                    <a:prstClr val="white"/>
                  </a:solidFill>
                  <a:latin typeface="+mj-lt"/>
                  <a:cs typeface="Calibri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6BDD52-6039-1341-AD69-0E93E060BEE8}"/>
                  </a:ext>
                </a:extLst>
              </p:cNvPr>
              <p:cNvCxnSpPr/>
              <p:nvPr/>
            </p:nvCxnSpPr>
            <p:spPr>
              <a:xfrm flipH="1">
                <a:off x="3452547" y="4432109"/>
                <a:ext cx="313032" cy="173207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44">
                <a:extLst>
                  <a:ext uri="{FF2B5EF4-FFF2-40B4-BE49-F238E27FC236}">
                    <a16:creationId xmlns:a16="http://schemas.microsoft.com/office/drawing/2014/main" id="{F2FA459A-9A13-414E-BBF2-77FB6455CC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8379" y="4465147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1169F8D-9C2C-A144-929E-E37C65B7BF9B}"/>
                    </a:ext>
                  </a:extLst>
                </p:cNvPr>
                <p:cNvCxnSpPr/>
                <p:nvPr/>
              </p:nvCxnSpPr>
              <p:spPr>
                <a:xfrm flipH="1">
                  <a:off x="1666414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AFDBC80-150D-5547-A9DE-F5E90E6E0DC8}"/>
                    </a:ext>
                  </a:extLst>
                </p:cNvPr>
                <p:cNvCxnSpPr/>
                <p:nvPr/>
              </p:nvCxnSpPr>
              <p:spPr>
                <a:xfrm flipH="1">
                  <a:off x="2115655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B8C5D0E-EB2A-F641-94DF-3D8E1293A29A}"/>
                    </a:ext>
                  </a:extLst>
                </p:cNvPr>
                <p:cNvSpPr/>
                <p:nvPr/>
              </p:nvSpPr>
              <p:spPr>
                <a:xfrm>
                  <a:off x="1834681" y="4914954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 dirty="0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2BB89F-E994-F34F-AD14-437973B1E147}"/>
                  </a:ext>
                </a:extLst>
              </p:cNvPr>
              <p:cNvCxnSpPr/>
              <p:nvPr/>
            </p:nvCxnSpPr>
            <p:spPr>
              <a:xfrm flipH="1">
                <a:off x="2274677" y="4592096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43">
                <a:extLst>
                  <a:ext uri="{FF2B5EF4-FFF2-40B4-BE49-F238E27FC236}">
                    <a16:creationId xmlns:a16="http://schemas.microsoft.com/office/drawing/2014/main" id="{E6ED1C64-4518-A645-A2AF-1F8844CC4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2729" y="493203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E01FDF4-BBEE-D74C-86AD-D3F48DAD8DD7}"/>
                    </a:ext>
                  </a:extLst>
                </p:cNvPr>
                <p:cNvCxnSpPr/>
                <p:nvPr/>
              </p:nvCxnSpPr>
              <p:spPr>
                <a:xfrm flipH="1">
                  <a:off x="1665781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A4EC0671-95FC-3542-959F-2A677F9157E8}"/>
                    </a:ext>
                  </a:extLst>
                </p:cNvPr>
                <p:cNvCxnSpPr/>
                <p:nvPr/>
              </p:nvCxnSpPr>
              <p:spPr>
                <a:xfrm flipH="1">
                  <a:off x="2115023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D954E7F-5334-EA49-8B2C-48C3BAEB79A0}"/>
                    </a:ext>
                  </a:extLst>
                </p:cNvPr>
                <p:cNvSpPr/>
                <p:nvPr/>
              </p:nvSpPr>
              <p:spPr>
                <a:xfrm>
                  <a:off x="1834048" y="4915735"/>
                  <a:ext cx="271450" cy="269366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 dirty="0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22F76E6-D7C5-FC49-BDDA-6C84848A568C}"/>
                  </a:ext>
                </a:extLst>
              </p:cNvPr>
              <p:cNvCxnSpPr/>
              <p:nvPr/>
            </p:nvCxnSpPr>
            <p:spPr>
              <a:xfrm flipH="1">
                <a:off x="1099982" y="5061419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64">
                <a:extLst>
                  <a:ext uri="{FF2B5EF4-FFF2-40B4-BE49-F238E27FC236}">
                    <a16:creationId xmlns:a16="http://schemas.microsoft.com/office/drawing/2014/main" id="{3C44F05C-4254-354D-A3A3-0B50F04BF9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9589" y="540415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318CD2-D606-904F-B85C-3357222C7770}"/>
                    </a:ext>
                  </a:extLst>
                </p:cNvPr>
                <p:cNvCxnSpPr/>
                <p:nvPr/>
              </p:nvCxnSpPr>
              <p:spPr>
                <a:xfrm flipH="1">
                  <a:off x="1665814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24866A7-D27D-FD4E-B67A-7D1D91216AC2}"/>
                    </a:ext>
                  </a:extLst>
                </p:cNvPr>
                <p:cNvCxnSpPr/>
                <p:nvPr/>
              </p:nvCxnSpPr>
              <p:spPr>
                <a:xfrm flipH="1">
                  <a:off x="2115055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060F6AEC-7AF5-8E4A-A123-16E3734A18EB}"/>
                    </a:ext>
                  </a:extLst>
                </p:cNvPr>
                <p:cNvSpPr/>
                <p:nvPr/>
              </p:nvSpPr>
              <p:spPr>
                <a:xfrm>
                  <a:off x="1834081" y="4914591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91215">
                    <a:defRPr/>
                  </a:pPr>
                  <a:endParaRPr lang="en-US" sz="1231" dirty="0">
                    <a:solidFill>
                      <a:prstClr val="white"/>
                    </a:solidFill>
                    <a:latin typeface="+mj-lt"/>
                    <a:cs typeface="Calibri"/>
                  </a:endParaRPr>
                </a:p>
              </p:txBody>
            </p:sp>
          </p:grpSp>
        </p:grpSp>
        <p:sp>
          <p:nvSpPr>
            <p:cNvPr id="16" name="TextBox 32">
              <a:extLst>
                <a:ext uri="{FF2B5EF4-FFF2-40B4-BE49-F238E27FC236}">
                  <a16:creationId xmlns:a16="http://schemas.microsoft.com/office/drawing/2014/main" id="{283A829D-9535-B44D-B4FD-416591D3E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41" y="1601792"/>
              <a:ext cx="1707259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2025</a:t>
              </a:r>
            </a:p>
            <a:p>
              <a:pPr defTabSz="791215"/>
              <a:r>
                <a:rPr lang="en-US" sz="923" b="1" dirty="0">
                  <a:solidFill>
                    <a:srgbClr val="000000"/>
                  </a:solidFill>
                  <a:latin typeface="+mj-lt"/>
                  <a:cs typeface="Calibri"/>
                </a:rPr>
                <a:t>ESS Construction Phase Complete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3B2C27-6D03-1C41-AB09-1BFCD3BC906C}"/>
                </a:ext>
              </a:extLst>
            </p:cNvPr>
            <p:cNvCxnSpPr/>
            <p:nvPr/>
          </p:nvCxnSpPr>
          <p:spPr bwMode="auto">
            <a:xfrm>
              <a:off x="883973" y="5729291"/>
              <a:ext cx="0" cy="158750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A4498A30-4245-D141-B81A-0DDA3CF22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86" y="5894829"/>
              <a:ext cx="2258880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2003</a:t>
              </a:r>
            </a:p>
            <a:p>
              <a:pPr defTabSz="791215"/>
              <a:r>
                <a:rPr lang="en-US" sz="923" b="1" dirty="0">
                  <a:solidFill>
                    <a:srgbClr val="000000"/>
                  </a:solidFill>
                  <a:latin typeface="+mj-lt"/>
                  <a:cs typeface="Calibri"/>
                </a:rPr>
                <a:t>European Design of ESS Completed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3C5FAC-A5DE-7547-B473-222A1563B7F5}"/>
                </a:ext>
              </a:extLst>
            </p:cNvPr>
            <p:cNvCxnSpPr/>
            <p:nvPr/>
          </p:nvCxnSpPr>
          <p:spPr bwMode="auto">
            <a:xfrm>
              <a:off x="3436144" y="4827616"/>
              <a:ext cx="0" cy="312737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B779DB0B-A540-724E-B3C7-D82018D0C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267" y="5143260"/>
              <a:ext cx="2034832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2012</a:t>
              </a:r>
            </a:p>
            <a:p>
              <a:pPr defTabSz="791215"/>
              <a:r>
                <a:rPr lang="en-US" sz="923" b="1" dirty="0">
                  <a:solidFill>
                    <a:prstClr val="black"/>
                  </a:solidFill>
                  <a:latin typeface="+mj-lt"/>
                  <a:cs typeface="Calibri"/>
                </a:rPr>
                <a:t>ESS Design Update Phase Complete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406192-EF28-6A41-BC49-AD67CB0E001D}"/>
                </a:ext>
              </a:extLst>
            </p:cNvPr>
            <p:cNvCxnSpPr/>
            <p:nvPr/>
          </p:nvCxnSpPr>
          <p:spPr bwMode="auto">
            <a:xfrm>
              <a:off x="5981435" y="3929066"/>
              <a:ext cx="0" cy="747712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1">
              <a:extLst>
                <a:ext uri="{FF2B5EF4-FFF2-40B4-BE49-F238E27FC236}">
                  <a16:creationId xmlns:a16="http://schemas.microsoft.com/office/drawing/2014/main" id="{16291A28-6482-9F48-B449-7292CC06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1360" y="4677402"/>
              <a:ext cx="1892126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2019</a:t>
              </a:r>
            </a:p>
            <a:p>
              <a:pPr defTabSz="791215"/>
              <a:r>
                <a:rPr lang="en-US" sz="923" b="1" dirty="0">
                  <a:latin typeface="+mj-lt"/>
                  <a:cs typeface="Calibri"/>
                </a:rPr>
                <a:t>Start of Initial Operations Phase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7FAF0C-405C-924E-834A-84C01799EFC4}"/>
                </a:ext>
              </a:extLst>
            </p:cNvPr>
            <p:cNvCxnSpPr/>
            <p:nvPr/>
          </p:nvCxnSpPr>
          <p:spPr bwMode="auto">
            <a:xfrm>
              <a:off x="7260962" y="3463928"/>
              <a:ext cx="0" cy="257175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5218F40B-70BD-1C45-B3E0-432135683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507" y="3720713"/>
              <a:ext cx="1837271" cy="683725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791215"/>
              <a:r>
                <a:rPr lang="en-US" sz="1077" b="1" dirty="0">
                  <a:solidFill>
                    <a:srgbClr val="0094CA"/>
                  </a:solidFill>
                  <a:latin typeface="+mj-lt"/>
                  <a:cs typeface="Calibri"/>
                </a:rPr>
                <a:t>2023</a:t>
              </a:r>
            </a:p>
            <a:p>
              <a:pPr defTabSz="791215"/>
              <a:r>
                <a:rPr lang="en-US" sz="923" b="1" dirty="0">
                  <a:solidFill>
                    <a:srgbClr val="000000"/>
                  </a:solidFill>
                  <a:latin typeface="+mj-lt"/>
                  <a:cs typeface="Calibri"/>
                </a:rPr>
                <a:t>ESS Starts</a:t>
              </a:r>
            </a:p>
            <a:p>
              <a:pPr defTabSz="791215"/>
              <a:r>
                <a:rPr lang="en-US" sz="923" b="1" dirty="0">
                  <a:solidFill>
                    <a:srgbClr val="000000"/>
                  </a:solidFill>
                  <a:latin typeface="+mj-lt"/>
                  <a:cs typeface="Calibri"/>
                </a:rPr>
                <a:t>User Program</a:t>
              </a:r>
            </a:p>
          </p:txBody>
        </p:sp>
      </p:grpSp>
      <p:sp>
        <p:nvSpPr>
          <p:cNvPr id="57" name="Rubrik 7">
            <a:extLst>
              <a:ext uri="{FF2B5EF4-FFF2-40B4-BE49-F238E27FC236}">
                <a16:creationId xmlns:a16="http://schemas.microsoft.com/office/drawing/2014/main" id="{14EE30AD-2B52-0242-92DE-B166E6DFBC80}"/>
              </a:ext>
            </a:extLst>
          </p:cNvPr>
          <p:cNvSpPr txBox="1">
            <a:spLocks/>
          </p:cNvSpPr>
          <p:nvPr/>
        </p:nvSpPr>
        <p:spPr>
          <a:xfrm>
            <a:off x="-43410" y="245748"/>
            <a:ext cx="2496012" cy="59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b="1" dirty="0">
                <a:latin typeface="Titillium" pitchFamily="2" charset="77"/>
                <a:cs typeface="Helvetica"/>
              </a:rPr>
              <a:t>Thank you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B41404CB-1BF7-CB41-B2D6-8E2F7A7E0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41" y="40083"/>
            <a:ext cx="1841500" cy="1066800"/>
          </a:xfrm>
          <a:prstGeom prst="rect">
            <a:avLst/>
          </a:prstGeom>
          <a:ln w="25400">
            <a:solidFill>
              <a:srgbClr val="149ED6"/>
            </a:solidFill>
          </a:ln>
        </p:spPr>
      </p:pic>
    </p:spTree>
    <p:extLst>
      <p:ext uri="{BB962C8B-B14F-4D97-AF65-F5344CB8AC3E}">
        <p14:creationId xmlns:p14="http://schemas.microsoft.com/office/powerpoint/2010/main" val="1756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29E4829-C194-B946-8CAE-FF5657499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073524"/>
            <a:ext cx="6984776" cy="1460500"/>
          </a:xfrm>
        </p:spPr>
        <p:txBody>
          <a:bodyPr>
            <a:noAutofit/>
          </a:bodyPr>
          <a:lstStyle/>
          <a:p>
            <a:r>
              <a:rPr lang="en-GB" sz="2000">
                <a:solidFill>
                  <a:schemeClr val="bg1">
                    <a:lumMod val="85000"/>
                  </a:schemeClr>
                </a:solidFill>
                <a:latin typeface="Titillium" pitchFamily="2" charset="77"/>
              </a:rPr>
              <a:t>- Safety at Tollgate reviews -</a:t>
            </a:r>
            <a:endParaRPr lang="en-GB" sz="1600">
              <a:solidFill>
                <a:schemeClr val="bg1"/>
              </a:solidFill>
              <a:latin typeface="Titillium" pitchFamily="2" charset="77"/>
            </a:endParaRPr>
          </a:p>
          <a:p>
            <a:endParaRPr lang="en-GB" sz="1600">
              <a:solidFill>
                <a:schemeClr val="bg1"/>
              </a:solidFill>
              <a:latin typeface="Titillium" pitchFamily="2" charset="77"/>
            </a:endParaRPr>
          </a:p>
          <a:p>
            <a:r>
              <a:rPr lang="en-GB" sz="1600" b="1">
                <a:solidFill>
                  <a:schemeClr val="bg1"/>
                </a:solidFill>
                <a:latin typeface="Titillium" pitchFamily="2" charset="77"/>
              </a:rPr>
              <a:t>Judith Freita Ramos</a:t>
            </a:r>
          </a:p>
          <a:p>
            <a:r>
              <a:rPr lang="en-US" sz="1600" b="1">
                <a:solidFill>
                  <a:schemeClr val="bg1"/>
                </a:solidFill>
                <a:latin typeface="Titillium" pitchFamily="2" charset="77"/>
              </a:rPr>
              <a:t>NSS Instrument Project Tollgate Coordinator</a:t>
            </a:r>
            <a:endParaRPr lang="sv-SE" sz="1600" b="1">
              <a:solidFill>
                <a:schemeClr val="bg1"/>
              </a:solidFill>
              <a:latin typeface="Titillium" pitchFamily="2" charset="77"/>
            </a:endParaRPr>
          </a:p>
          <a:p>
            <a:endParaRPr lang="en-GB" sz="1600" noProof="0">
              <a:solidFill>
                <a:schemeClr val="bg1"/>
              </a:solidFill>
              <a:latin typeface="Titill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CE9ADC-E958-2A44-998F-4D36CE5A1451}"/>
              </a:ext>
            </a:extLst>
          </p:cNvPr>
          <p:cNvSpPr/>
          <p:nvPr/>
        </p:nvSpPr>
        <p:spPr>
          <a:xfrm>
            <a:off x="2286000" y="4957735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>
                <a:solidFill>
                  <a:srgbClr val="FFFFFF"/>
                </a:solidFill>
                <a:latin typeface="Titillium" pitchFamily="2" charset="77"/>
                <a:cs typeface="Helvetica"/>
              </a:rPr>
              <a:t>www.europeanspallationsource.se</a:t>
            </a:r>
          </a:p>
          <a:p>
            <a:pPr algn="ctr"/>
            <a:r>
              <a:rPr lang="sv-SE" sz="1200">
                <a:solidFill>
                  <a:srgbClr val="FFFFFF"/>
                </a:solidFill>
                <a:latin typeface="Titillium" pitchFamily="2" charset="77"/>
                <a:cs typeface="Helvetica"/>
              </a:rPr>
              <a:t>5 April 2019</a:t>
            </a:r>
            <a:endParaRPr lang="en-GB" sz="1200">
              <a:solidFill>
                <a:srgbClr val="FFFFFF"/>
              </a:solidFill>
              <a:latin typeface="Titillium" pitchFamily="2" charset="77"/>
              <a:cs typeface="Helvetic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3A84E-8C7A-2041-92ED-963ABDF98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21509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en-GB" sz="2800" b="1">
                <a:latin typeface="Titillium" pitchFamily="2" charset="77"/>
              </a:rPr>
              <a:t>Phase 2 and TG3</a:t>
            </a:r>
            <a:br>
              <a:rPr lang="en-GB" sz="2800" b="1">
                <a:latin typeface="Titillium" pitchFamily="2" charset="77"/>
              </a:rPr>
            </a:br>
            <a:r>
              <a:rPr lang="en-GB" sz="2800" b="1">
                <a:latin typeface="Titillium" pitchFamily="2" charset="77"/>
              </a:rPr>
              <a:t>introduction</a:t>
            </a:r>
            <a:endParaRPr lang="en-GB" sz="1600" b="1" noProof="0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8C50A3-3789-AE4B-A6D4-FFDA16098908}"/>
              </a:ext>
            </a:extLst>
          </p:cNvPr>
          <p:cNvCxnSpPr>
            <a:cxnSpLocks/>
          </p:cNvCxnSpPr>
          <p:nvPr/>
        </p:nvCxnSpPr>
        <p:spPr>
          <a:xfrm>
            <a:off x="1619672" y="1474827"/>
            <a:ext cx="0" cy="39749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7E1892-A0D0-734B-80CB-E439EA20D918}"/>
              </a:ext>
            </a:extLst>
          </p:cNvPr>
          <p:cNvCxnSpPr>
            <a:cxnSpLocks/>
          </p:cNvCxnSpPr>
          <p:nvPr/>
        </p:nvCxnSpPr>
        <p:spPr>
          <a:xfrm>
            <a:off x="0" y="3419043"/>
            <a:ext cx="9144000" cy="72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C1CC0C-398F-A14A-9E03-784A116DD949}"/>
              </a:ext>
            </a:extLst>
          </p:cNvPr>
          <p:cNvSpPr txBox="1"/>
          <p:nvPr/>
        </p:nvSpPr>
        <p:spPr>
          <a:xfrm>
            <a:off x="1828620" y="1280286"/>
            <a:ext cx="71064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0">
                <a:solidFill>
                  <a:srgbClr val="1394C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4B598-F98A-5744-8DB1-C60ED62F9786}"/>
              </a:ext>
            </a:extLst>
          </p:cNvPr>
          <p:cNvSpPr txBox="1"/>
          <p:nvPr/>
        </p:nvSpPr>
        <p:spPr>
          <a:xfrm>
            <a:off x="1828619" y="3491051"/>
            <a:ext cx="69413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0">
                <a:latin typeface="Futura Medium" panose="020B0602020204020303" pitchFamily="34" charset="-79"/>
                <a:cs typeface="Futura Medium" panose="020B0602020204020303" pitchFamily="34" charset="-79"/>
              </a:rPr>
              <a:t>REVIEW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1332A-CFDB-3343-8BD9-BD2021A68B84}"/>
              </a:ext>
            </a:extLst>
          </p:cNvPr>
          <p:cNvSpPr txBox="1"/>
          <p:nvPr/>
        </p:nvSpPr>
        <p:spPr>
          <a:xfrm rot="16200000">
            <a:off x="675791" y="4277603"/>
            <a:ext cx="972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rgbClr val="1394C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TG3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1B355-D013-254C-A150-834A6355A692}"/>
              </a:ext>
            </a:extLst>
          </p:cNvPr>
          <p:cNvSpPr txBox="1"/>
          <p:nvPr/>
        </p:nvSpPr>
        <p:spPr>
          <a:xfrm rot="16200000">
            <a:off x="336467" y="2080476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Futura Medium" panose="020B0602020204020303" pitchFamily="34" charset="-79"/>
                <a:cs typeface="Futura Medium" panose="020B0602020204020303" pitchFamily="34" charset="-79"/>
              </a:rPr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97025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53" y="1201316"/>
            <a:ext cx="5996694" cy="4461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E5DAD-0851-D145-B149-6D9767FB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tillium" pitchFamily="2" charset="77"/>
              </a:rPr>
              <a:t>Where the TG3 sits</a:t>
            </a:r>
            <a:endParaRPr lang="en-US" sz="1500">
              <a:latin typeface="Titill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350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err="1">
                <a:latin typeface="Titillium" pitchFamily="2" charset="77"/>
              </a:rPr>
              <a:t>Staged</a:t>
            </a:r>
            <a:r>
              <a:rPr lang="sv-SE">
                <a:latin typeface="Titillium" pitchFamily="2" charset="77"/>
              </a:rPr>
              <a:t> </a:t>
            </a:r>
            <a:r>
              <a:rPr lang="hu-HU">
                <a:latin typeface="Titillium" pitchFamily="2" charset="77"/>
              </a:rPr>
              <a:t>Detailed Engineering</a:t>
            </a:r>
            <a:r>
              <a:rPr lang="sv-SE">
                <a:latin typeface="Titillium" pitchFamily="2" charset="77"/>
              </a:rPr>
              <a:t> Process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09104" y="1777380"/>
            <a:ext cx="6187232" cy="1713248"/>
            <a:chOff x="0" y="0"/>
            <a:chExt cx="5637669" cy="1349719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5444490" cy="833120"/>
              <a:chOff x="0" y="0"/>
              <a:chExt cx="7470559" cy="107950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7470559" cy="1079504"/>
                <a:chOff x="0" y="0"/>
                <a:chExt cx="5693314" cy="107950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0" y="0"/>
                  <a:ext cx="5693314" cy="1079504"/>
                  <a:chOff x="0" y="0"/>
                  <a:chExt cx="2095137" cy="543486"/>
                </a:xfrm>
              </p:grpSpPr>
              <p:sp>
                <p:nvSpPr>
                  <p:cNvPr id="18" name="Pentagon 17"/>
                  <p:cNvSpPr/>
                  <p:nvPr/>
                </p:nvSpPr>
                <p:spPr>
                  <a:xfrm>
                    <a:off x="0" y="0"/>
                    <a:ext cx="2095137" cy="543486"/>
                  </a:xfrm>
                  <a:prstGeom prst="homePlate">
                    <a:avLst>
                      <a:gd name="adj" fmla="val 27700"/>
                    </a:avLst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6173" tIns="38088" rIns="76173" bIns="38088" rtlCol="0" anchor="t" anchorCtr="0"/>
                  <a:lstStyle/>
                  <a:p>
                    <a:pPr algn="ctr"/>
                    <a:r>
                      <a:rPr lang="en-US" sz="1500">
                        <a:solidFill>
                          <a:srgbClr val="FFFFFF"/>
                        </a:solidFill>
                        <a:ea typeface="MS Mincho"/>
                        <a:cs typeface="Times New Roman"/>
                      </a:rPr>
                      <a:t>Phase 2 (Detailed engineering)</a:t>
                    </a:r>
                    <a:endParaRPr lang="sv-SE" sz="1500">
                      <a:latin typeface="Times New Roman"/>
                      <a:ea typeface="MS Mincho"/>
                    </a:endParaRPr>
                  </a:p>
                </p:txBody>
              </p:sp>
              <p:sp>
                <p:nvSpPr>
                  <p:cNvPr id="19" name="Pentagon 18"/>
                  <p:cNvSpPr/>
                  <p:nvPr/>
                </p:nvSpPr>
                <p:spPr>
                  <a:xfrm>
                    <a:off x="669103" y="183446"/>
                    <a:ext cx="685461" cy="360040"/>
                  </a:xfrm>
                  <a:prstGeom prst="homePlate">
                    <a:avLst>
                      <a:gd name="adj" fmla="val 26928"/>
                    </a:avLst>
                  </a:prstGeom>
                  <a:gradFill>
                    <a:gsLst>
                      <a:gs pos="0">
                        <a:srgbClr val="00B050"/>
                      </a:gs>
                      <a:gs pos="100000">
                        <a:schemeClr val="bg1"/>
                      </a:gs>
                    </a:gsLst>
                    <a:lin ang="10800000" scaled="1"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9988" tIns="0" rIns="29988" bIns="0" rtlCol="0" anchor="ctr"/>
                  <a:lstStyle/>
                  <a:p>
                    <a:pPr algn="ctr"/>
                    <a:r>
                      <a:rPr lang="en-US" sz="1333">
                        <a:solidFill>
                          <a:schemeClr val="tx1"/>
                        </a:solidFill>
                        <a:ea typeface="MS Mincho"/>
                        <a:cs typeface="Times New Roman"/>
                      </a:rPr>
                      <a:t>Phase 2/2 (TG3-2)</a:t>
                    </a:r>
                    <a:endParaRPr lang="sv-SE" sz="1333">
                      <a:solidFill>
                        <a:schemeClr val="tx1"/>
                      </a:solidFill>
                      <a:latin typeface="Times New Roman"/>
                      <a:ea typeface="MS Mincho"/>
                    </a:endParaRPr>
                  </a:p>
                  <a:p>
                    <a:pPr algn="ctr"/>
                    <a:r>
                      <a:rPr lang="en-US" sz="1333">
                        <a:solidFill>
                          <a:schemeClr val="tx1"/>
                        </a:solidFill>
                        <a:ea typeface="MS Mincho"/>
                        <a:cs typeface="Times New Roman"/>
                      </a:rPr>
                      <a:t>In bunker components</a:t>
                    </a:r>
                    <a:endParaRPr lang="sv-SE" sz="1333">
                      <a:solidFill>
                        <a:schemeClr val="tx1"/>
                      </a:solidFill>
                      <a:latin typeface="Times New Roman"/>
                      <a:ea typeface="MS Mincho"/>
                    </a:endParaRPr>
                  </a:p>
                </p:txBody>
              </p:sp>
              <p:sp>
                <p:nvSpPr>
                  <p:cNvPr id="20" name="Pentagon 19"/>
                  <p:cNvSpPr/>
                  <p:nvPr/>
                </p:nvSpPr>
                <p:spPr>
                  <a:xfrm>
                    <a:off x="0" y="183446"/>
                    <a:ext cx="658977" cy="360040"/>
                  </a:xfrm>
                  <a:prstGeom prst="homePlate">
                    <a:avLst>
                      <a:gd name="adj" fmla="val 26928"/>
                    </a:avLst>
                  </a:prstGeom>
                  <a:gradFill>
                    <a:gsLst>
                      <a:gs pos="0">
                        <a:srgbClr val="0070C0"/>
                      </a:gs>
                      <a:gs pos="100000">
                        <a:schemeClr val="bg1"/>
                      </a:gs>
                    </a:gsLst>
                    <a:lin ang="10800000" scaled="1"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9988" tIns="0" rIns="29988" bIns="0" rtlCol="0" anchor="ctr"/>
                  <a:lstStyle/>
                  <a:p>
                    <a:pPr algn="ctr"/>
                    <a:r>
                      <a:rPr lang="en-US" sz="1333">
                        <a:solidFill>
                          <a:schemeClr val="tx1"/>
                        </a:solidFill>
                        <a:ea typeface="MS Mincho"/>
                        <a:cs typeface="Times New Roman"/>
                      </a:rPr>
                      <a:t>Phase 2/1 </a:t>
                    </a:r>
                    <a:endParaRPr lang="sv-SE" sz="1333">
                      <a:solidFill>
                        <a:schemeClr val="tx1"/>
                      </a:solidFill>
                      <a:latin typeface="Times New Roman"/>
                      <a:ea typeface="MS Mincho"/>
                    </a:endParaRPr>
                  </a:p>
                  <a:p>
                    <a:pPr algn="ctr"/>
                    <a:r>
                      <a:rPr lang="en-US" sz="1333">
                        <a:solidFill>
                          <a:schemeClr val="tx1"/>
                        </a:solidFill>
                        <a:ea typeface="MS Mincho"/>
                        <a:cs typeface="Times New Roman"/>
                      </a:rPr>
                      <a:t>(In monolith optics)</a:t>
                    </a:r>
                    <a:endParaRPr lang="sv-SE" sz="1333">
                      <a:solidFill>
                        <a:schemeClr val="tx1"/>
                      </a:solidFill>
                      <a:latin typeface="Times New Roman"/>
                      <a:ea typeface="MS Mincho"/>
                    </a:endParaRPr>
                  </a:p>
                </p:txBody>
              </p:sp>
            </p:grpSp>
            <p:sp>
              <p:nvSpPr>
                <p:cNvPr id="17" name="Pentagon 16"/>
                <p:cNvSpPr/>
                <p:nvPr/>
              </p:nvSpPr>
              <p:spPr>
                <a:xfrm>
                  <a:off x="4625375" y="364368"/>
                  <a:ext cx="970831" cy="715131"/>
                </a:xfrm>
                <a:prstGeom prst="homePlate">
                  <a:avLst>
                    <a:gd name="adj" fmla="val 26928"/>
                  </a:avLst>
                </a:prstGeom>
                <a:gradFill>
                  <a:gsLst>
                    <a:gs pos="0">
                      <a:srgbClr val="00B050"/>
                    </a:gs>
                    <a:gs pos="100000">
                      <a:schemeClr val="bg1"/>
                    </a:gs>
                  </a:gsLst>
                  <a:lin ang="10800000" scaled="1"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9988" tIns="0" rIns="29988" bIns="0" rtlCol="0" anchor="ctr"/>
                <a:lstStyle/>
                <a:p>
                  <a:pPr algn="ctr"/>
                  <a:r>
                    <a:rPr lang="en-US" sz="1333">
                      <a:solidFill>
                        <a:schemeClr val="tx1"/>
                      </a:solidFill>
                      <a:ea typeface="MS Mincho"/>
                      <a:cs typeface="Times New Roman"/>
                    </a:rPr>
                    <a:t>(Final TG3)</a:t>
                  </a:r>
                  <a:endParaRPr lang="sv-SE" sz="1333">
                    <a:solidFill>
                      <a:schemeClr val="tx1"/>
                    </a:solidFill>
                    <a:latin typeface="Times New Roman"/>
                    <a:ea typeface="MS Mincho"/>
                  </a:endParaRPr>
                </a:p>
                <a:p>
                  <a:pPr algn="ctr"/>
                  <a:r>
                    <a:rPr lang="en-US" sz="1333">
                      <a:solidFill>
                        <a:schemeClr val="tx1"/>
                      </a:solidFill>
                      <a:ea typeface="MS Mincho"/>
                      <a:cs typeface="Times New Roman"/>
                    </a:rPr>
                    <a:t>Phase 2/n</a:t>
                  </a:r>
                  <a:endParaRPr lang="sv-SE" sz="1333">
                    <a:solidFill>
                      <a:schemeClr val="tx1"/>
                    </a:solidFill>
                    <a:latin typeface="Times New Roman"/>
                    <a:ea typeface="MS Mincho"/>
                  </a:endParaRPr>
                </a:p>
              </p:txBody>
            </p:sp>
          </p:grpSp>
          <p:sp>
            <p:nvSpPr>
              <p:cNvPr id="15" name="Pentagon 14"/>
              <p:cNvSpPr/>
              <p:nvPr/>
            </p:nvSpPr>
            <p:spPr>
              <a:xfrm>
                <a:off x="4829920" y="364367"/>
                <a:ext cx="1239327" cy="715131"/>
              </a:xfrm>
              <a:prstGeom prst="homePlate">
                <a:avLst>
                  <a:gd name="adj" fmla="val 26928"/>
                </a:avLst>
              </a:prstGeom>
              <a:gradFill>
                <a:gsLst>
                  <a:gs pos="0">
                    <a:srgbClr val="00B050"/>
                  </a:gs>
                  <a:gs pos="100000">
                    <a:schemeClr val="bg1"/>
                  </a:gs>
                </a:gsLst>
                <a:lin ang="10800000" scaled="1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988" tIns="0" rIns="29988" bIns="0" rtlCol="0" anchor="ctr"/>
              <a:lstStyle/>
              <a:p>
                <a:pPr algn="ctr"/>
                <a:r>
                  <a:rPr lang="en-US" sz="1333">
                    <a:solidFill>
                      <a:schemeClr val="tx1"/>
                    </a:solidFill>
                    <a:ea typeface="MS Mincho"/>
                    <a:cs typeface="Times New Roman"/>
                  </a:rPr>
                  <a:t>(TG3-n-1)</a:t>
                </a:r>
                <a:endParaRPr lang="sv-SE" sz="1333">
                  <a:solidFill>
                    <a:schemeClr val="tx1"/>
                  </a:solidFill>
                  <a:latin typeface="Times New Roman"/>
                  <a:ea typeface="MS Mincho"/>
                </a:endParaRPr>
              </a:p>
              <a:p>
                <a:pPr algn="ctr"/>
                <a:r>
                  <a:rPr lang="en-US" sz="1333">
                    <a:solidFill>
                      <a:schemeClr val="tx1"/>
                    </a:solidFill>
                    <a:ea typeface="MS Mincho"/>
                    <a:cs typeface="Times New Roman"/>
                  </a:rPr>
                  <a:t>Phase 2/n-1</a:t>
                </a:r>
                <a:endParaRPr lang="sv-SE" sz="1333">
                  <a:solidFill>
                    <a:schemeClr val="tx1"/>
                  </a:solidFill>
                  <a:latin typeface="Times New Roman"/>
                  <a:ea typeface="MS Mincho"/>
                </a:endParaRPr>
              </a:p>
            </p:txBody>
          </p:sp>
        </p:grpSp>
        <p:sp>
          <p:nvSpPr>
            <p:cNvPr id="6" name="Diamond 5"/>
            <p:cNvSpPr/>
            <p:nvPr/>
          </p:nvSpPr>
          <p:spPr>
            <a:xfrm>
              <a:off x="5126636" y="829456"/>
              <a:ext cx="168275" cy="199390"/>
            </a:xfrm>
            <a:prstGeom prst="diamon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73" tIns="38088" rIns="76173" bIns="38088" rtlCol="0" anchor="ctr"/>
            <a:lstStyle/>
            <a:p>
              <a:endParaRPr lang="sv-SE" sz="1500"/>
            </a:p>
          </p:txBody>
        </p:sp>
        <p:sp>
          <p:nvSpPr>
            <p:cNvPr id="7" name="Diamond 6"/>
            <p:cNvSpPr/>
            <p:nvPr/>
          </p:nvSpPr>
          <p:spPr>
            <a:xfrm>
              <a:off x="1489023" y="849443"/>
              <a:ext cx="172085" cy="207010"/>
            </a:xfrm>
            <a:prstGeom prst="diamond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73" tIns="38088" rIns="76173" bIns="38088" rtlCol="0" anchor="ctr"/>
            <a:lstStyle/>
            <a:p>
              <a:endParaRPr lang="sv-SE" sz="1500"/>
            </a:p>
          </p:txBody>
        </p:sp>
        <p:sp>
          <p:nvSpPr>
            <p:cNvPr id="8" name="Diamond 7"/>
            <p:cNvSpPr/>
            <p:nvPr/>
          </p:nvSpPr>
          <p:spPr>
            <a:xfrm>
              <a:off x="3297836" y="854439"/>
              <a:ext cx="172085" cy="207010"/>
            </a:xfrm>
            <a:prstGeom prst="diamond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73" tIns="38088" rIns="76173" bIns="38088" rtlCol="0" anchor="ctr"/>
            <a:lstStyle/>
            <a:p>
              <a:endParaRPr lang="sv-SE" sz="1500"/>
            </a:p>
          </p:txBody>
        </p:sp>
        <p:sp>
          <p:nvSpPr>
            <p:cNvPr id="9" name="Diamond 8"/>
            <p:cNvSpPr/>
            <p:nvPr/>
          </p:nvSpPr>
          <p:spPr>
            <a:xfrm>
              <a:off x="4202243" y="849443"/>
              <a:ext cx="172085" cy="207010"/>
            </a:xfrm>
            <a:prstGeom prst="diamond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73" tIns="38088" rIns="76173" bIns="38088" rtlCol="0" anchor="ctr"/>
            <a:lstStyle/>
            <a:p>
              <a:endParaRPr lang="sv-SE" sz="1500"/>
            </a:p>
          </p:txBody>
        </p:sp>
        <p:sp>
          <p:nvSpPr>
            <p:cNvPr id="10" name="Text Box 22"/>
            <p:cNvSpPr txBox="1"/>
            <p:nvPr/>
          </p:nvSpPr>
          <p:spPr>
            <a:xfrm>
              <a:off x="1162841" y="1084289"/>
              <a:ext cx="852372" cy="2654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67"/>
                </a:lnSpc>
                <a:spcAft>
                  <a:spcPts val="1000"/>
                </a:spcAft>
              </a:pPr>
              <a:r>
                <a:rPr lang="hu-HU" sz="1333">
                  <a:ea typeface="Calibri"/>
                  <a:cs typeface="Times New Roman"/>
                </a:rPr>
                <a:t>Sub </a:t>
              </a:r>
              <a:r>
                <a:rPr lang="en-US" sz="1333">
                  <a:ea typeface="Calibri"/>
                  <a:cs typeface="Times New Roman"/>
                </a:rPr>
                <a:t>TG3-1</a:t>
              </a:r>
              <a:endParaRPr lang="sv-SE" sz="1333">
                <a:ea typeface="Calibri"/>
                <a:cs typeface="Times New Roman"/>
              </a:endParaRPr>
            </a:p>
          </p:txBody>
        </p:sp>
        <p:sp>
          <p:nvSpPr>
            <p:cNvPr id="11" name="Text Box 23"/>
            <p:cNvSpPr txBox="1"/>
            <p:nvPr/>
          </p:nvSpPr>
          <p:spPr>
            <a:xfrm>
              <a:off x="2918391" y="1074295"/>
              <a:ext cx="797931" cy="2654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67"/>
                </a:lnSpc>
                <a:spcAft>
                  <a:spcPts val="1000"/>
                </a:spcAft>
              </a:pPr>
              <a:r>
                <a:rPr lang="hu-HU" sz="1333">
                  <a:ea typeface="Calibri"/>
                  <a:cs typeface="Times New Roman"/>
                </a:rPr>
                <a:t>Sub </a:t>
              </a:r>
              <a:r>
                <a:rPr lang="en-US" sz="1333">
                  <a:ea typeface="Calibri"/>
                  <a:cs typeface="Times New Roman"/>
                </a:rPr>
                <a:t>TG3-2</a:t>
              </a:r>
              <a:endParaRPr lang="sv-SE" sz="1333">
                <a:ea typeface="Calibri"/>
                <a:cs typeface="Times New Roman"/>
              </a:endParaRPr>
            </a:p>
          </p:txBody>
        </p:sp>
        <p:sp>
          <p:nvSpPr>
            <p:cNvPr id="12" name="Text Box 24"/>
            <p:cNvSpPr txBox="1"/>
            <p:nvPr/>
          </p:nvSpPr>
          <p:spPr>
            <a:xfrm>
              <a:off x="3804634" y="1069298"/>
              <a:ext cx="937559" cy="2654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67"/>
                </a:lnSpc>
                <a:spcAft>
                  <a:spcPts val="1000"/>
                </a:spcAft>
              </a:pPr>
              <a:r>
                <a:rPr lang="hu-HU" sz="1333">
                  <a:ea typeface="Calibri"/>
                  <a:cs typeface="Times New Roman"/>
                </a:rPr>
                <a:t>Sub </a:t>
              </a:r>
              <a:r>
                <a:rPr lang="en-US" sz="1333">
                  <a:ea typeface="Calibri"/>
                  <a:cs typeface="Times New Roman"/>
                </a:rPr>
                <a:t>TG3-n-1</a:t>
              </a:r>
              <a:endParaRPr lang="sv-SE" sz="1333">
                <a:ea typeface="Calibri"/>
                <a:cs typeface="Times New Roman"/>
              </a:endParaRPr>
            </a:p>
          </p:txBody>
        </p:sp>
        <p:sp>
          <p:nvSpPr>
            <p:cNvPr id="13" name="Text Box 26"/>
            <p:cNvSpPr txBox="1"/>
            <p:nvPr/>
          </p:nvSpPr>
          <p:spPr>
            <a:xfrm>
              <a:off x="4830506" y="1069298"/>
              <a:ext cx="807163" cy="26543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167"/>
                </a:lnSpc>
                <a:spcAft>
                  <a:spcPts val="1000"/>
                </a:spcAft>
              </a:pPr>
              <a:r>
                <a:rPr lang="en-US" sz="1333">
                  <a:solidFill>
                    <a:schemeClr val="tx1"/>
                  </a:solidFill>
                  <a:ea typeface="Calibri"/>
                  <a:cs typeface="Times New Roman"/>
                </a:rPr>
                <a:t>Final TG3</a:t>
              </a:r>
              <a:endParaRPr lang="sv-SE" sz="1333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971600" y="4172549"/>
            <a:ext cx="7427168" cy="864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</a:pPr>
            <a:r>
              <a:rPr lang="sv-SE" sz="2400" dirty="0" err="1"/>
              <a:t>Goal</a:t>
            </a:r>
            <a:r>
              <a:rPr lang="sv-SE" sz="2400" dirty="0"/>
              <a:t>: </a:t>
            </a:r>
            <a:r>
              <a:rPr lang="sv-SE" sz="2400" dirty="0" err="1"/>
              <a:t>Facilitate</a:t>
            </a:r>
            <a:r>
              <a:rPr lang="sv-SE" sz="2400" dirty="0"/>
              <a:t> </a:t>
            </a:r>
            <a:r>
              <a:rPr lang="sv-SE" sz="2400" dirty="0" err="1"/>
              <a:t>early</a:t>
            </a:r>
            <a:r>
              <a:rPr lang="sv-SE" sz="2400" dirty="0"/>
              <a:t> procurement</a:t>
            </a:r>
          </a:p>
          <a:p>
            <a:pPr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</a:pPr>
            <a:r>
              <a:rPr lang="sv-SE" sz="2400" dirty="0" err="1"/>
              <a:t>Challange</a:t>
            </a:r>
            <a:r>
              <a:rPr lang="sv-SE" sz="2400" dirty="0"/>
              <a:t>: </a:t>
            </a:r>
            <a:r>
              <a:rPr lang="sv-SE" sz="2400" dirty="0" err="1"/>
              <a:t>complex</a:t>
            </a:r>
            <a:r>
              <a:rPr lang="sv-SE" sz="2400" dirty="0"/>
              <a:t> </a:t>
            </a:r>
            <a:r>
              <a:rPr lang="sv-SE" sz="2400" dirty="0" err="1"/>
              <a:t>review</a:t>
            </a:r>
            <a:r>
              <a:rPr lang="sv-SE" sz="2400" dirty="0"/>
              <a:t> process and </a:t>
            </a:r>
            <a:r>
              <a:rPr lang="sv-SE" sz="2400" dirty="0" err="1"/>
              <a:t>schedule</a:t>
            </a:r>
            <a:endParaRPr lang="sv-SE" sz="1667" dirty="0"/>
          </a:p>
        </p:txBody>
      </p:sp>
    </p:spTree>
    <p:extLst>
      <p:ext uri="{BB962C8B-B14F-4D97-AF65-F5344CB8AC3E}">
        <p14:creationId xmlns:p14="http://schemas.microsoft.com/office/powerpoint/2010/main" val="370740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74F9DD-BA06-B84E-9DE3-4AD997552052}"/>
              </a:ext>
            </a:extLst>
          </p:cNvPr>
          <p:cNvSpPr/>
          <p:nvPr/>
        </p:nvSpPr>
        <p:spPr>
          <a:xfrm>
            <a:off x="539552" y="1345332"/>
            <a:ext cx="496855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8008"/>
            <a:ext cx="7139136" cy="952500"/>
          </a:xfrm>
        </p:spPr>
        <p:txBody>
          <a:bodyPr>
            <a:normAutofit/>
          </a:bodyPr>
          <a:lstStyle/>
          <a:p>
            <a:r>
              <a:rPr lang="en-US">
                <a:latin typeface="Titillium" pitchFamily="2" charset="77"/>
              </a:rPr>
              <a:t>Making TG3 an agile process</a:t>
            </a:r>
            <a:endParaRPr lang="en-GB">
              <a:latin typeface="Titillium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AE922-05CD-564C-A6E0-217B311841A5}"/>
              </a:ext>
            </a:extLst>
          </p:cNvPr>
          <p:cNvSpPr txBox="1"/>
          <p:nvPr/>
        </p:nvSpPr>
        <p:spPr>
          <a:xfrm>
            <a:off x="179512" y="1324524"/>
            <a:ext cx="590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u="sng">
                <a:latin typeface="Titillium" pitchFamily="2" charset="77"/>
              </a:rPr>
              <a:t>CTV- Call for Tender Verification</a:t>
            </a:r>
            <a:r>
              <a:rPr lang="en-GB" sz="2000">
                <a:latin typeface="Titillium" pitchFamily="2" charset="77"/>
              </a:rPr>
              <a:t> at any time. Outsourcing detailed design.</a:t>
            </a:r>
            <a:endParaRPr lang="en-GB" sz="2000" u="sng">
              <a:latin typeface="Titillium" pitchFamily="2" charset="77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u="sng">
                <a:solidFill>
                  <a:srgbClr val="FF70F2"/>
                </a:solidFill>
                <a:latin typeface="Titillium" pitchFamily="2" charset="77"/>
              </a:rPr>
              <a:t>IDR - Intermediate Design Review</a:t>
            </a:r>
            <a:r>
              <a:rPr lang="en-GB" sz="2000">
                <a:latin typeface="Titillium" pitchFamily="2" charset="77"/>
              </a:rPr>
              <a:t> for complex sub-systems/components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u="sng">
                <a:solidFill>
                  <a:srgbClr val="1CBCFF"/>
                </a:solidFill>
                <a:latin typeface="Titillium" pitchFamily="2" charset="77"/>
              </a:rPr>
              <a:t>Sub-TG3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itillium" pitchFamily="2" charset="77"/>
              </a:rPr>
              <a:t>Hub: NSS Lead Instrument Engineer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itillium" pitchFamily="2" charset="77"/>
              </a:rPr>
              <a:t>Review Transmittal for tracking issues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itillium" pitchFamily="2" charset="77"/>
              </a:rPr>
              <a:t>ESS Reviewer Teams </a:t>
            </a:r>
            <a:r>
              <a:rPr lang="en-GB" sz="2000" u="sng">
                <a:latin typeface="Titillium" pitchFamily="2" charset="77"/>
              </a:rPr>
              <a:t>available and working together</a:t>
            </a:r>
            <a:r>
              <a:rPr lang="en-GB" sz="2000">
                <a:latin typeface="Titillium" pitchFamily="2" charset="77"/>
              </a:rPr>
              <a:t>  with the Inst. Teams along the development of their detailed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29DB8-1CDE-134A-80FE-A56DB487C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72393"/>
            <a:ext cx="3449481" cy="488145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54188" y="3402907"/>
            <a:ext cx="845344" cy="328538"/>
          </a:xfrm>
          <a:prstGeom prst="ellipse">
            <a:avLst/>
          </a:prstGeom>
          <a:noFill/>
          <a:ln>
            <a:solidFill>
              <a:srgbClr val="FF7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/>
          <p:cNvSpPr/>
          <p:nvPr/>
        </p:nvSpPr>
        <p:spPr>
          <a:xfrm>
            <a:off x="6228184" y="4009628"/>
            <a:ext cx="792088" cy="30798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53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DF315-34C9-7844-821C-C10F7C3D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2161"/>
            <a:ext cx="8229600" cy="50405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b="1">
                <a:solidFill>
                  <a:schemeClr val="tx1"/>
                </a:solidFill>
                <a:latin typeface="+mn-lt"/>
              </a:rPr>
              <a:t>Justification for the depth of the requested TG3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C8494-105B-D74E-A0D4-4E9852AB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855DD1-E847-4946-9286-A18C664EB95C}"/>
              </a:ext>
            </a:extLst>
          </p:cNvPr>
          <p:cNvSpPr txBox="1">
            <a:spLocks/>
          </p:cNvSpPr>
          <p:nvPr/>
        </p:nvSpPr>
        <p:spPr>
          <a:xfrm>
            <a:off x="124091" y="3377343"/>
            <a:ext cx="1582398" cy="1064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33" tIns="45716" rIns="91433" bIns="45716" rtlCol="0">
            <a:noAutofit/>
          </a:bodyPr>
          <a:lstStyle>
            <a:lvl1pPr marL="342874" indent="-342874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893" indent="-285728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291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07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24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Radiation safety </a:t>
            </a:r>
          </a:p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requirements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5B461C-16B2-8E41-89BF-CD35CB835D57}"/>
              </a:ext>
            </a:extLst>
          </p:cNvPr>
          <p:cNvSpPr txBox="1">
            <a:spLocks/>
          </p:cNvSpPr>
          <p:nvPr/>
        </p:nvSpPr>
        <p:spPr>
          <a:xfrm>
            <a:off x="3601217" y="3383781"/>
            <a:ext cx="1686544" cy="151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33" tIns="45716" rIns="91433" bIns="45716" rtlCol="0">
            <a:noAutofit/>
          </a:bodyPr>
          <a:lstStyle>
            <a:lvl1pPr marL="342874" indent="-342874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893" indent="-285728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291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07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24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QA</a:t>
            </a:r>
          </a:p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Requirements</a:t>
            </a: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CE marking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D161F8-F607-344C-9C84-4B6363EFF34C}"/>
              </a:ext>
            </a:extLst>
          </p:cNvPr>
          <p:cNvSpPr txBox="1">
            <a:spLocks/>
          </p:cNvSpPr>
          <p:nvPr/>
        </p:nvSpPr>
        <p:spPr>
          <a:xfrm>
            <a:off x="5403561" y="3374754"/>
            <a:ext cx="3704943" cy="1154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33" tIns="45716" rIns="91433" bIns="45716" rtlCol="0">
            <a:normAutofit/>
          </a:bodyPr>
          <a:lstStyle>
            <a:lvl1pPr marL="342874" indent="-342874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893" indent="-285728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291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07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24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Need for integration and support, future operational aspects </a:t>
            </a:r>
          </a:p>
          <a:p>
            <a:pPr marL="0" indent="0">
              <a:buNone/>
            </a:pPr>
            <a:r>
              <a:rPr lang="en-GB" sz="2000">
                <a:solidFill>
                  <a:schemeClr val="tx1"/>
                </a:solidFill>
                <a:latin typeface="+mn-lt"/>
              </a:rPr>
              <a:t>(Maintenance and reliability)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17199"/>
            <a:ext cx="7139136" cy="756426"/>
          </a:xfrm>
        </p:spPr>
        <p:txBody>
          <a:bodyPr>
            <a:normAutofit/>
          </a:bodyPr>
          <a:lstStyle/>
          <a:p>
            <a:r>
              <a:rPr lang="hu-HU" dirty="0">
                <a:latin typeface="Titillium" pitchFamily="2" charset="77"/>
              </a:rPr>
              <a:t>ESS Design </a:t>
            </a:r>
            <a:r>
              <a:rPr lang="sv-SE" dirty="0">
                <a:latin typeface="Titillium" pitchFamily="2" charset="77"/>
              </a:rPr>
              <a:t>R</a:t>
            </a:r>
            <a:r>
              <a:rPr lang="hu-HU" dirty="0" err="1">
                <a:latin typeface="Titillium" pitchFamily="2" charset="77"/>
              </a:rPr>
              <a:t>eview</a:t>
            </a:r>
            <a:r>
              <a:rPr lang="sv-SE" dirty="0">
                <a:latin typeface="Titillium" pitchFamily="2" charset="77"/>
              </a:rPr>
              <a:t> Scope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59336E-810B-6748-BD9F-D70C82F93245}"/>
              </a:ext>
            </a:extLst>
          </p:cNvPr>
          <p:cNvSpPr txBox="1">
            <a:spLocks/>
          </p:cNvSpPr>
          <p:nvPr/>
        </p:nvSpPr>
        <p:spPr>
          <a:xfrm>
            <a:off x="1822289" y="3374754"/>
            <a:ext cx="1663128" cy="1115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33" tIns="45716" rIns="91433" bIns="45716" rtlCol="0">
            <a:noAutofit/>
          </a:bodyPr>
          <a:lstStyle>
            <a:lvl1pPr marL="342874" indent="-342874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893" indent="-285728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291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07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24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40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38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3" indent="-228583" algn="l" defTabSz="9143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Conventional safety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requirements </a:t>
            </a:r>
          </a:p>
        </p:txBody>
      </p:sp>
    </p:spTree>
    <p:extLst>
      <p:ext uri="{BB962C8B-B14F-4D97-AF65-F5344CB8AC3E}">
        <p14:creationId xmlns:p14="http://schemas.microsoft.com/office/powerpoint/2010/main" val="58663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7FA894-8D01-984B-9FFE-EF89EBF7E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"/>
          <a:stretch/>
        </p:blipFill>
        <p:spPr>
          <a:xfrm>
            <a:off x="-36511" y="1181366"/>
            <a:ext cx="9180512" cy="4533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7220"/>
            <a:ext cx="7139136" cy="844146"/>
          </a:xfrm>
        </p:spPr>
        <p:txBody>
          <a:bodyPr>
            <a:normAutofit/>
          </a:bodyPr>
          <a:lstStyle/>
          <a:p>
            <a:r>
              <a:rPr lang="en-GB" dirty="0">
                <a:latin typeface="Titillium" pitchFamily="2" charset="77"/>
              </a:rPr>
              <a:t>TG3 schedule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ECCBB-977C-F54F-88B7-1C3218D7AB66}"/>
              </a:ext>
            </a:extLst>
          </p:cNvPr>
          <p:cNvSpPr txBox="1"/>
          <p:nvPr/>
        </p:nvSpPr>
        <p:spPr>
          <a:xfrm>
            <a:off x="4492370" y="1790009"/>
            <a:ext cx="4112078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280000" sx="101000" sy="101000" algn="ctr" rotWithShape="0">
              <a:schemeClr val="tx1">
                <a:lumMod val="50000"/>
                <a:lumOff val="50000"/>
                <a:alpha val="84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  3,5 years schedule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45 CTVs, 37 IDRs, 45 Sub-TG3s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Titillium" pitchFamily="2" charset="77"/>
              </a:rPr>
              <a:t>Alignment with:</a:t>
            </a:r>
          </a:p>
          <a:p>
            <a:pPr marL="925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Titillium" pitchFamily="2" charset="77"/>
              </a:rPr>
              <a:t>Primavera </a:t>
            </a:r>
          </a:p>
          <a:p>
            <a:pPr marL="925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Titillium" pitchFamily="2" charset="77"/>
              </a:rPr>
              <a:t>I-K TAs</a:t>
            </a:r>
          </a:p>
          <a:p>
            <a:pPr marL="925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Titillium" pitchFamily="2" charset="77"/>
              </a:rPr>
              <a:t>TG4s</a:t>
            </a:r>
          </a:p>
          <a:p>
            <a:pPr marL="925200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Titillium" pitchFamily="2" charset="77"/>
              </a:rPr>
              <a:t>Instruments prioritisation</a:t>
            </a:r>
          </a:p>
        </p:txBody>
      </p:sp>
    </p:spTree>
    <p:extLst>
      <p:ext uri="{BB962C8B-B14F-4D97-AF65-F5344CB8AC3E}">
        <p14:creationId xmlns:p14="http://schemas.microsoft.com/office/powerpoint/2010/main" val="266560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7FA894-8D01-984B-9FFE-EF89EBF7E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"/>
          <a:stretch/>
        </p:blipFill>
        <p:spPr>
          <a:xfrm>
            <a:off x="-36511" y="1181366"/>
            <a:ext cx="9180512" cy="4533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E4D8196-1617-7140-B20E-BB258F38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85" y="155304"/>
            <a:ext cx="7139136" cy="952500"/>
          </a:xfrm>
        </p:spPr>
        <p:txBody>
          <a:bodyPr>
            <a:normAutofit/>
          </a:bodyPr>
          <a:lstStyle/>
          <a:p>
            <a:r>
              <a:rPr lang="en-GB" sz="3500" dirty="0">
                <a:latin typeface="Titillium" pitchFamily="2" charset="77"/>
              </a:rPr>
              <a:t>TG3 schedule: date facts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29618-FCFA-9F42-8170-40CFE9E5C148}"/>
              </a:ext>
            </a:extLst>
          </p:cNvPr>
          <p:cNvSpPr/>
          <p:nvPr/>
        </p:nvSpPr>
        <p:spPr>
          <a:xfrm>
            <a:off x="0" y="1181366"/>
            <a:ext cx="9144000" cy="453363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A1345-DB7A-A34E-A248-B5505948B516}"/>
              </a:ext>
            </a:extLst>
          </p:cNvPr>
          <p:cNvCxnSpPr/>
          <p:nvPr/>
        </p:nvCxnSpPr>
        <p:spPr>
          <a:xfrm>
            <a:off x="969625" y="2116100"/>
            <a:ext cx="7200800" cy="0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FC1F52-417C-7341-A16A-8A7B597DD349}"/>
              </a:ext>
            </a:extLst>
          </p:cNvPr>
          <p:cNvSpPr/>
          <p:nvPr/>
        </p:nvSpPr>
        <p:spPr>
          <a:xfrm>
            <a:off x="722471" y="1900076"/>
            <a:ext cx="8274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tillium" pitchFamily="2" charset="77"/>
              </a:rPr>
              <a:t>Oct’18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C0BA6-741A-7945-A5D1-1C06B2743788}"/>
              </a:ext>
            </a:extLst>
          </p:cNvPr>
          <p:cNvSpPr/>
          <p:nvPr/>
        </p:nvSpPr>
        <p:spPr>
          <a:xfrm>
            <a:off x="296074" y="2374930"/>
            <a:ext cx="1680268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Titillium" pitchFamily="2" charset="77"/>
              </a:rPr>
              <a:t>First </a:t>
            </a:r>
            <a:r>
              <a:rPr lang="en-GB" sz="1600" u="sng" dirty="0">
                <a:latin typeface="Titillium" pitchFamily="2" charset="77"/>
              </a:rPr>
              <a:t>CTV</a:t>
            </a:r>
            <a:r>
              <a:rPr lang="en-GB" sz="1600" dirty="0">
                <a:latin typeface="Titillium" pitchFamily="2" charset="77"/>
              </a:rPr>
              <a:t> and </a:t>
            </a:r>
            <a:r>
              <a:rPr lang="en-GB" sz="1600" dirty="0">
                <a:solidFill>
                  <a:srgbClr val="FF70F2"/>
                </a:solidFill>
                <a:latin typeface="Titillium" pitchFamily="2" charset="77"/>
              </a:rPr>
              <a:t>IDR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B03C7E-E176-DF43-BF20-1154CD3C266C}"/>
              </a:ext>
            </a:extLst>
          </p:cNvPr>
          <p:cNvSpPr/>
          <p:nvPr/>
        </p:nvSpPr>
        <p:spPr>
          <a:xfrm>
            <a:off x="196813" y="1273324"/>
            <a:ext cx="27703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>
                <a:latin typeface="Titillium" pitchFamily="2" charset="77"/>
              </a:rPr>
              <a:t>Summary of timeline: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C26BD5-5D45-5243-A020-FF4823CA198A}"/>
              </a:ext>
            </a:extLst>
          </p:cNvPr>
          <p:cNvCxnSpPr>
            <a:cxnSpLocks/>
          </p:cNvCxnSpPr>
          <p:nvPr/>
        </p:nvCxnSpPr>
        <p:spPr>
          <a:xfrm>
            <a:off x="0" y="2785492"/>
            <a:ext cx="9144000" cy="0"/>
          </a:xfrm>
          <a:prstGeom prst="line">
            <a:avLst/>
          </a:prstGeom>
          <a:ln w="508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C7EC59C-5BF2-D249-9285-6CA8CE7F1700}"/>
              </a:ext>
            </a:extLst>
          </p:cNvPr>
          <p:cNvSpPr/>
          <p:nvPr/>
        </p:nvSpPr>
        <p:spPr>
          <a:xfrm>
            <a:off x="179512" y="3886723"/>
            <a:ext cx="301396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>
                <a:latin typeface="Titillium" pitchFamily="2" charset="77"/>
              </a:rPr>
              <a:t>Busiest: Jun’19-May’20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61615-5B34-8F40-8117-132298EE4B58}"/>
              </a:ext>
            </a:extLst>
          </p:cNvPr>
          <p:cNvSpPr txBox="1"/>
          <p:nvPr/>
        </p:nvSpPr>
        <p:spPr>
          <a:xfrm rot="19615590">
            <a:off x="7693461" y="1531377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FREIA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B73DA6-875D-4343-A459-68F4F8C935CF}"/>
              </a:ext>
            </a:extLst>
          </p:cNvPr>
          <p:cNvSpPr txBox="1"/>
          <p:nvPr/>
        </p:nvSpPr>
        <p:spPr>
          <a:xfrm rot="19615590">
            <a:off x="4044076" y="1553237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75000"/>
                  </a:schemeClr>
                </a:solidFill>
              </a:rPr>
              <a:t>ODIN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75A1D-0108-C54D-8E7C-96EDA7F43009}"/>
              </a:ext>
            </a:extLst>
          </p:cNvPr>
          <p:cNvSpPr/>
          <p:nvPr/>
        </p:nvSpPr>
        <p:spPr>
          <a:xfrm>
            <a:off x="4016600" y="1900076"/>
            <a:ext cx="800219" cy="369332"/>
          </a:xfrm>
          <a:prstGeom prst="rect">
            <a:avLst/>
          </a:prstGeom>
          <a:solidFill>
            <a:srgbClr val="FFF2C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tillium" pitchFamily="2" charset="77"/>
              </a:rPr>
              <a:t>Jan’20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4AFC5-AC67-234C-BABD-F5A4A463D26C}"/>
              </a:ext>
            </a:extLst>
          </p:cNvPr>
          <p:cNvSpPr/>
          <p:nvPr/>
        </p:nvSpPr>
        <p:spPr>
          <a:xfrm>
            <a:off x="7632525" y="1900076"/>
            <a:ext cx="854721" cy="369332"/>
          </a:xfrm>
          <a:prstGeom prst="rect">
            <a:avLst/>
          </a:prstGeom>
          <a:solidFill>
            <a:srgbClr val="FFF2C2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Titillium" pitchFamily="2" charset="77"/>
              </a:rPr>
              <a:t>Feb’22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0D5ACB-4B6E-0648-A776-6124F01CC55F}"/>
              </a:ext>
            </a:extLst>
          </p:cNvPr>
          <p:cNvSpPr/>
          <p:nvPr/>
        </p:nvSpPr>
        <p:spPr>
          <a:xfrm>
            <a:off x="7848878" y="2352675"/>
            <a:ext cx="792089" cy="305403"/>
          </a:xfrm>
          <a:prstGeom prst="rect">
            <a:avLst/>
          </a:prstGeom>
          <a:solidFill>
            <a:srgbClr val="FFF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Titill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8A2B6-7D1E-344F-86CD-5C76AA095E57}"/>
              </a:ext>
            </a:extLst>
          </p:cNvPr>
          <p:cNvSpPr txBox="1"/>
          <p:nvPr/>
        </p:nvSpPr>
        <p:spPr>
          <a:xfrm>
            <a:off x="7342310" y="2319525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Titillium" pitchFamily="2" charset="77"/>
              </a:rPr>
              <a:t>Last</a:t>
            </a:r>
            <a:r>
              <a:rPr lang="en-GB" sz="1600" dirty="0">
                <a:solidFill>
                  <a:srgbClr val="42B3F0"/>
                </a:solidFill>
                <a:latin typeface="Titillium" pitchFamily="2" charset="77"/>
              </a:rPr>
              <a:t> Final TG3</a:t>
            </a:r>
            <a:endParaRPr lang="en-GB" sz="1600" dirty="0">
              <a:latin typeface="Titill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20ADE-9210-F041-B268-EF69475DC2C5}"/>
              </a:ext>
            </a:extLst>
          </p:cNvPr>
          <p:cNvSpPr/>
          <p:nvPr/>
        </p:nvSpPr>
        <p:spPr>
          <a:xfrm>
            <a:off x="4209985" y="2382579"/>
            <a:ext cx="817788" cy="275499"/>
          </a:xfrm>
          <a:prstGeom prst="rect">
            <a:avLst/>
          </a:prstGeom>
          <a:solidFill>
            <a:srgbClr val="FFF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Titill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25E15B-0645-D14F-974E-6AE00BD02E53}"/>
              </a:ext>
            </a:extLst>
          </p:cNvPr>
          <p:cNvSpPr txBox="1"/>
          <p:nvPr/>
        </p:nvSpPr>
        <p:spPr>
          <a:xfrm>
            <a:off x="3698165" y="2319525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Titillium" pitchFamily="2" charset="77"/>
              </a:rPr>
              <a:t>First</a:t>
            </a:r>
            <a:r>
              <a:rPr lang="en-GB" sz="1600" dirty="0">
                <a:solidFill>
                  <a:srgbClr val="42B3F0"/>
                </a:solidFill>
                <a:latin typeface="Titillium" pitchFamily="2" charset="77"/>
              </a:rPr>
              <a:t> Final TG3</a:t>
            </a:r>
            <a:endParaRPr lang="en-GB" sz="1600" dirty="0">
              <a:latin typeface="Titillium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8077A2-7061-7540-B89B-2B2244ADB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55" y="2988118"/>
            <a:ext cx="5695634" cy="26191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6D43D2-1D28-7E4B-9023-8926409D6611}"/>
              </a:ext>
            </a:extLst>
          </p:cNvPr>
          <p:cNvSpPr/>
          <p:nvPr/>
        </p:nvSpPr>
        <p:spPr>
          <a:xfrm>
            <a:off x="5846604" y="3149433"/>
            <a:ext cx="3166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latin typeface="Titillium" pitchFamily="2" charset="77"/>
              </a:rPr>
              <a:t>TG3 reviews and related meetings</a:t>
            </a:r>
          </a:p>
        </p:txBody>
      </p:sp>
    </p:spTree>
    <p:extLst>
      <p:ext uri="{BB962C8B-B14F-4D97-AF65-F5344CB8AC3E}">
        <p14:creationId xmlns:p14="http://schemas.microsoft.com/office/powerpoint/2010/main" val="20142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0"/>
    </p:bld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48937</TotalTime>
  <Words>560</Words>
  <Application>Microsoft Macintosh PowerPoint</Application>
  <PresentationFormat>On-screen Show (16:10)</PresentationFormat>
  <Paragraphs>162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Mincho</vt:lpstr>
      <vt:lpstr>ＭＳ Ｐゴシック</vt:lpstr>
      <vt:lpstr>Arial</vt:lpstr>
      <vt:lpstr>Calibri</vt:lpstr>
      <vt:lpstr>Courier New</vt:lpstr>
      <vt:lpstr>Futura Medium</vt:lpstr>
      <vt:lpstr>Helvetica</vt:lpstr>
      <vt:lpstr>Lucida Grande</vt:lpstr>
      <vt:lpstr>Times New Roman</vt:lpstr>
      <vt:lpstr>Titillium</vt:lpstr>
      <vt:lpstr>Wingdings</vt:lpstr>
      <vt:lpstr>ESS Core Powerpoint</vt:lpstr>
      <vt:lpstr>PowerPoint Presentation</vt:lpstr>
      <vt:lpstr>Phase 2 and TG3 introduction</vt:lpstr>
      <vt:lpstr>PowerPoint Presentation</vt:lpstr>
      <vt:lpstr>Where the TG3 sits</vt:lpstr>
      <vt:lpstr>Staged Detailed Engineering Process</vt:lpstr>
      <vt:lpstr>Making TG3 an agile process</vt:lpstr>
      <vt:lpstr>ESS Design Review Scope</vt:lpstr>
      <vt:lpstr>TG3 schedule</vt:lpstr>
      <vt:lpstr>TG3 schedule: date facts</vt:lpstr>
      <vt:lpstr>Resources: TG3 Team and Reviewers</vt:lpstr>
      <vt:lpstr>PowerPoint Presentation</vt:lpstr>
      <vt:lpstr>Deliverables in CHESS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judith Freita</cp:lastModifiedBy>
  <cp:revision>413</cp:revision>
  <cp:lastPrinted>2015-09-17T14:21:58Z</cp:lastPrinted>
  <dcterms:created xsi:type="dcterms:W3CDTF">2013-10-29T16:05:10Z</dcterms:created>
  <dcterms:modified xsi:type="dcterms:W3CDTF">2019-04-05T14:00:05Z</dcterms:modified>
</cp:coreProperties>
</file>