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6">
  <p:sldMasterIdLst>
    <p:sldMasterId id="2147483648" r:id="rId1"/>
    <p:sldMasterId id="2147483662" r:id="rId2"/>
  </p:sldMasterIdLst>
  <p:notesMasterIdLst>
    <p:notesMasterId r:id="rId6"/>
  </p:notesMasterIdLst>
  <p:handoutMasterIdLst>
    <p:handoutMasterId r:id="rId7"/>
  </p:handoutMasterIdLst>
  <p:sldIdLst>
    <p:sldId id="476" r:id="rId3"/>
    <p:sldId id="487" r:id="rId4"/>
    <p:sldId id="488" r:id="rId5"/>
  </p:sldIdLst>
  <p:sldSz cx="9144000" cy="6858000" type="screen4x3"/>
  <p:notesSz cx="6794500" cy="99314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32">
          <p15:clr>
            <a:srgbClr val="A4A3A4"/>
          </p15:clr>
        </p15:guide>
        <p15:guide id="2" orient="horz" pos="908">
          <p15:clr>
            <a:srgbClr val="A4A3A4"/>
          </p15:clr>
        </p15:guide>
        <p15:guide id="3" pos="498">
          <p15:clr>
            <a:srgbClr val="A4A3A4"/>
          </p15:clr>
        </p15:guide>
        <p15:guide id="4" orient="horz" pos="9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  <a:srgbClr val="FFFCE7"/>
    <a:srgbClr val="CCFFCC"/>
    <a:srgbClr val="FFFFE7"/>
    <a:srgbClr val="75FFB3"/>
    <a:srgbClr val="FFA3A3"/>
    <a:srgbClr val="FF7D00"/>
    <a:srgbClr val="00E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3" autoAdjust="0"/>
    <p:restoredTop sz="88496" autoAdjust="0"/>
  </p:normalViewPr>
  <p:slideViewPr>
    <p:cSldViewPr snapToGrid="0">
      <p:cViewPr varScale="1">
        <p:scale>
          <a:sx n="133" d="100"/>
          <a:sy n="133" d="100"/>
        </p:scale>
        <p:origin x="834" y="120"/>
      </p:cViewPr>
      <p:guideLst>
        <p:guide orient="horz" pos="1232"/>
        <p:guide orient="horz" pos="908"/>
        <p:guide pos="498"/>
        <p:guide orient="horz" pos="9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AE58-0CB7-2B49-BC2B-99543F812727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0A657-9475-004C-BDED-BB6C61EC94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64104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41830-0E87-9D46-A15F-C0C0B780FA23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0035E-6164-C447-BCFF-46EC70F74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9421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cxnSp>
        <p:nvCxnSpPr>
          <p:cNvPr id="3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38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6CE20-AFC7-3F45-B0E0-5A45C0AF0FEF}" type="datetime1">
              <a:rPr lang="en-US" smtClean="0"/>
              <a:t>4/5/2019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258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1E751-A629-5E4A-A202-65D0E0233AA2}" type="datetime1">
              <a:rPr lang="en-US" smtClean="0"/>
              <a:t>4/5/2019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4101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524D-C923-984C-AA4B-C3BB39D88DE4}" type="datetime1">
              <a:rPr lang="en-US" smtClean="0"/>
              <a:t>4/5/2019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65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D09B-6E0E-F342-90BC-7E5749EEA10B}" type="datetime1">
              <a:rPr lang="en-US" smtClean="0"/>
              <a:t>4/5/2019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345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F2D1-8BC8-2440-AB2E-6BB6C9E19346}" type="datetime1">
              <a:rPr lang="en-US" smtClean="0"/>
              <a:t>4/5/2019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0237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äng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682749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pic>
        <p:nvPicPr>
          <p:cNvPr id="11" name="Bildobjekt 10" descr="ESS-logga-blå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2756" y="362809"/>
            <a:ext cx="1728000" cy="924480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349A-E89C-B948-9787-66E804B9853F}" type="datetime1">
              <a:rPr lang="en-US" smtClean="0"/>
              <a:t>4/5/2019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622138" y="130718"/>
            <a:ext cx="6290083" cy="14700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>
              <a:defRPr sz="4000">
                <a:solidFill>
                  <a:srgbClr val="0094C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1753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AB57-D982-994E-9485-837203842E23}" type="datetime1">
              <a:rPr lang="en-US" smtClean="0"/>
              <a:t>4/5/2019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642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098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4809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3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42900" indent="-342900" algn="l">
              <a:lnSpc>
                <a:spcPct val="90000"/>
              </a:lnSpc>
              <a:buFont typeface="Arial"/>
              <a:buChar char="•"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Rektangel med rundade hörn 5"/>
          <p:cNvSpPr/>
          <p:nvPr userDrawn="1"/>
        </p:nvSpPr>
        <p:spPr>
          <a:xfrm>
            <a:off x="6205857" y="1955801"/>
            <a:ext cx="2479040" cy="2479040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7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137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108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3387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28659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30615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00504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39349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6619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17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chemeClr val="bg1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FFFFFF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Blue bullet page</a:t>
            </a:r>
            <a:endParaRPr lang="sv-SE"/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18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bil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rgbClr val="0094CA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0094CA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White bullet page</a:t>
            </a:r>
            <a:endParaRPr lang="sv-SE"/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89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8913" y="0"/>
            <a:ext cx="6067426" cy="144153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9993" y="1964945"/>
            <a:ext cx="6536399" cy="40389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0C22-9EDB-E14B-9D1D-02359A0D0385}" type="datetime1">
              <a:rPr lang="en-US" smtClean="0"/>
              <a:t>4/5/2019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1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BB91-6E5D-4E44-A313-B74B25380F86}" type="datetime1">
              <a:rPr lang="en-US" smtClean="0"/>
              <a:t>4/5/2019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21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E33-BB3B-F54C-A8F8-03B587A53342}" type="datetime1">
              <a:rPr lang="en-US" smtClean="0"/>
              <a:t>4/5/2019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4D03-6436-924D-BD12-1D8F540DD88C}" type="datetime1">
              <a:rPr lang="en-US" smtClean="0"/>
              <a:t>4/5/2019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59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1278-4430-4444-9D70-1555BC514269}" type="datetime1">
              <a:rPr lang="en-US" smtClean="0"/>
              <a:t>4/5/2019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‹#›</a:t>
            </a:fld>
            <a:endParaRPr lang="sv-SE"/>
          </a:p>
        </p:txBody>
      </p:sp>
      <p:cxnSp>
        <p:nvCxnSpPr>
          <p:cNvPr id="6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73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3511" y="1964945"/>
            <a:ext cx="6536399" cy="40389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94CA"/>
                </a:solidFill>
              </a:defRPr>
            </a:lvl1pPr>
          </a:lstStyle>
          <a:p>
            <a:fld id="{8F5C681F-1FB5-764D-BC0F-BB7944416E1E}" type="datetime1">
              <a:rPr lang="en-US" smtClean="0"/>
              <a:pPr/>
              <a:t>4/5/2019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94CA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94CA"/>
                </a:solidFill>
              </a:defRPr>
            </a:lvl1pPr>
          </a:lstStyle>
          <a:p>
            <a:fld id="{038C62C7-F79B-CD4A-A5DF-5683BBEC4A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pic>
        <p:nvPicPr>
          <p:cNvPr id="8" name="Bildobjekt 7" descr="ESS-vit-logga.png"/>
          <p:cNvPicPr>
            <a:picLocks noChangeAspect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6974" y="378759"/>
            <a:ext cx="1359826" cy="727507"/>
          </a:xfrm>
          <a:prstGeom prst="rect">
            <a:avLst/>
          </a:prstGeom>
        </p:spPr>
      </p:pic>
      <p:sp>
        <p:nvSpPr>
          <p:cNvPr id="11" name="Platshållare för rubrik 10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20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75" r:id="rId3"/>
    <p:sldLayoutId id="2147483676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7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400"/>
        </a:lnSpc>
        <a:spcBef>
          <a:spcPct val="20000"/>
        </a:spcBef>
        <a:spcAft>
          <a:spcPts val="1200"/>
        </a:spcAft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5678A-D05F-FD42-9890-CCECCD9C8C54}" type="datetimeFigureOut">
              <a:rPr lang="sv-SE" smtClean="0"/>
              <a:t>2019-04-05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97C7-3D02-2A4F-97AD-9EB2A99A67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304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esss.lu.se/display/NOSG?preview=/15040918/61867193/NOSGHandbook.pdf" TargetMode="External"/><Relationship Id="rId2" Type="http://schemas.openxmlformats.org/officeDocument/2006/relationships/hyperlink" Target="https://confluence.esss.lu.se/download/attachments/269649962/ESS-0052625-14Jul17.pdf?version=4&amp;modificationDate=1541505535977&amp;api=v2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esss.lu.se/download/attachments/43221224/ESS-0047810%20ESS%20Template%20for%20Instrument%20Hazard%20Analysis.pdf?version=2&amp;modificationDate=1504080914982&amp;api=v2" TargetMode="External"/><Relationship Id="rId2" Type="http://schemas.openxmlformats.org/officeDocument/2006/relationships/hyperlink" Target="https://confluence.esss.lu.se/download/attachments/269649962/Checklist%20for%20formal%20assessment%20of%20the%20EU%20conformity%20procedure.pdf?version=1&amp;modificationDate=1542881782822&amp;api=v2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S_frugal_PP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927" y="-1"/>
            <a:ext cx="9152927" cy="6866930"/>
          </a:xfrm>
          <a:prstGeom prst="rect">
            <a:avLst/>
          </a:prstGeom>
        </p:spPr>
      </p:pic>
      <p:pic>
        <p:nvPicPr>
          <p:cNvPr id="5" name="Picture 4" descr="ESS_outline_logo_white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6556" y="273844"/>
            <a:ext cx="2817887" cy="168333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3509" y="3121857"/>
            <a:ext cx="6840989" cy="2733415"/>
          </a:xfrm>
          <a:prstGeom prst="rect">
            <a:avLst/>
          </a:prstGeom>
          <a:noFill/>
        </p:spPr>
        <p:txBody>
          <a:bodyPr wrap="square" lIns="85699" tIns="42850" rIns="85699" bIns="42850" rtlCol="0">
            <a:spAutoFit/>
          </a:bodyPr>
          <a:lstStyle/>
          <a:p>
            <a:r>
              <a:rPr lang="hu-HU" sz="2800" b="1" dirty="0" smtClean="0">
                <a:solidFill>
                  <a:schemeClr val="bg1"/>
                </a:solidFill>
              </a:rPr>
              <a:t>TG3</a:t>
            </a:r>
            <a:r>
              <a:rPr lang="sv-SE" sz="2800" b="1" dirty="0" smtClean="0">
                <a:solidFill>
                  <a:schemeClr val="bg1"/>
                </a:solidFill>
              </a:rPr>
              <a:t> (</a:t>
            </a:r>
            <a:r>
              <a:rPr lang="sv-SE" sz="2800" b="1" dirty="0" err="1" smtClean="0">
                <a:solidFill>
                  <a:schemeClr val="bg1"/>
                </a:solidFill>
              </a:rPr>
              <a:t>Detailed</a:t>
            </a:r>
            <a:r>
              <a:rPr lang="sv-SE" sz="2800" b="1" dirty="0" smtClean="0">
                <a:solidFill>
                  <a:schemeClr val="bg1"/>
                </a:solidFill>
              </a:rPr>
              <a:t> </a:t>
            </a:r>
            <a:r>
              <a:rPr lang="sv-SE" sz="2800" b="1" dirty="0" err="1" smtClean="0">
                <a:solidFill>
                  <a:schemeClr val="bg1"/>
                </a:solidFill>
              </a:rPr>
              <a:t>engineering</a:t>
            </a:r>
            <a:r>
              <a:rPr lang="sv-SE" sz="2800" b="1" dirty="0" smtClean="0">
                <a:solidFill>
                  <a:schemeClr val="bg1"/>
                </a:solidFill>
              </a:rPr>
              <a:t>)</a:t>
            </a:r>
            <a:endParaRPr lang="hu-HU" sz="2800" b="1" dirty="0" smtClean="0">
              <a:solidFill>
                <a:schemeClr val="bg1"/>
              </a:solidFill>
            </a:endParaRPr>
          </a:p>
          <a:p>
            <a:r>
              <a:rPr lang="hu-HU" sz="2800" b="1" dirty="0" smtClean="0">
                <a:solidFill>
                  <a:schemeClr val="bg1"/>
                </a:solidFill>
              </a:rPr>
              <a:t>ES</a:t>
            </a:r>
            <a:r>
              <a:rPr lang="sv-SE" sz="2800" b="1" dirty="0" smtClean="0">
                <a:solidFill>
                  <a:schemeClr val="bg1"/>
                </a:solidFill>
              </a:rPr>
              <a:t>&amp;H </a:t>
            </a:r>
            <a:r>
              <a:rPr lang="sv-SE" sz="2800" b="1" dirty="0" err="1" smtClean="0">
                <a:solidFill>
                  <a:schemeClr val="bg1"/>
                </a:solidFill>
              </a:rPr>
              <a:t>related</a:t>
            </a:r>
            <a:r>
              <a:rPr lang="sv-SE" sz="2800" b="1" dirty="0" smtClean="0">
                <a:solidFill>
                  <a:schemeClr val="bg1"/>
                </a:solidFill>
              </a:rPr>
              <a:t> </a:t>
            </a:r>
            <a:r>
              <a:rPr lang="sv-SE" sz="2800" b="1" dirty="0" err="1" smtClean="0">
                <a:solidFill>
                  <a:schemeClr val="bg1"/>
                </a:solidFill>
              </a:rPr>
              <a:t>content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Gábor László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88207" y="6148118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03.04.2019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9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 and content related to ES&amp;H</a:t>
            </a:r>
            <a:endParaRPr lang="sv-SE" dirty="0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2581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sv-SE" alt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94544"/>
              </p:ext>
            </p:extLst>
          </p:nvPr>
        </p:nvGraphicFramePr>
        <p:xfrm>
          <a:off x="263851" y="1499130"/>
          <a:ext cx="8448150" cy="5414678"/>
        </p:xfrm>
        <a:graphic>
          <a:graphicData uri="http://schemas.openxmlformats.org/drawingml/2006/table">
            <a:tbl>
              <a:tblPr/>
              <a:tblGrid>
                <a:gridCol w="177234">
                  <a:extLst>
                    <a:ext uri="{9D8B030D-6E8A-4147-A177-3AD203B41FA5}">
                      <a16:colId xmlns:a16="http://schemas.microsoft.com/office/drawing/2014/main" val="3763028023"/>
                    </a:ext>
                  </a:extLst>
                </a:gridCol>
                <a:gridCol w="1982507">
                  <a:extLst>
                    <a:ext uri="{9D8B030D-6E8A-4147-A177-3AD203B41FA5}">
                      <a16:colId xmlns:a16="http://schemas.microsoft.com/office/drawing/2014/main" val="3536636698"/>
                    </a:ext>
                  </a:extLst>
                </a:gridCol>
                <a:gridCol w="4256232">
                  <a:extLst>
                    <a:ext uri="{9D8B030D-6E8A-4147-A177-3AD203B41FA5}">
                      <a16:colId xmlns:a16="http://schemas.microsoft.com/office/drawing/2014/main" val="2430370132"/>
                    </a:ext>
                  </a:extLst>
                </a:gridCol>
                <a:gridCol w="2032177">
                  <a:extLst>
                    <a:ext uri="{9D8B030D-6E8A-4147-A177-3AD203B41FA5}">
                      <a16:colId xmlns:a16="http://schemas.microsoft.com/office/drawing/2014/main" val="1341467740"/>
                    </a:ext>
                  </a:extLst>
                </a:gridCol>
              </a:tblGrid>
              <a:tr h="22780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1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Radiation Safety Analysis </a:t>
                      </a:r>
                    </a:p>
                  </a:txBody>
                  <a:tcPr marL="7321" marR="7321" marT="7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Content</a:t>
                      </a:r>
                      <a:endParaRPr lang="en-US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sv-SE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Reference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21" marR="7321" marT="7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718031"/>
                  </a:ext>
                </a:extLst>
              </a:tr>
              <a:tr h="66587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Radiation Hazard analysis</a:t>
                      </a:r>
                      <a:endParaRPr lang="en-US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9615" marR="7321" marT="7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Analysis for the sub-system in scope for the sub-TG3, and complete analysis for TG3. Personal safety hazards highlighted. Only for operation and maintenance.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ESS-0440582, ESS-0100583</a:t>
                      </a:r>
                    </a:p>
                  </a:txBody>
                  <a:tcPr marL="7321" marR="7321" marT="7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2864238"/>
                  </a:ext>
                </a:extLst>
              </a:tr>
              <a:tr h="66587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References to hazard analyses from technology groups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9615" marR="7321" marT="7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SAD document (ESS-0040840), </a:t>
                      </a:r>
                      <a:b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Experiment safety (ESS-0024107)</a:t>
                      </a:r>
                      <a:b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Chopper analysis (ESS-0331602)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sng" strike="noStrike" dirty="0" smtClean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321" marR="7321" marT="7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250463"/>
                  </a:ext>
                </a:extLst>
              </a:tr>
              <a:tr h="88491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Shielding verification for (H1-H2)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9615" marR="7321" marT="7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Analysis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 the sub-system in scope</a:t>
                      </a: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ESS-0052625 (NOSG Phase 2 Guidelines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)</a:t>
                      </a:r>
                      <a:endParaRPr lang="en-US" sz="1400" b="0" i="0" u="sng" strike="noStrike" dirty="0" smtClean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ESS-0039408 (Neutron Optics and Shielding Handbook)</a:t>
                      </a:r>
                      <a:endParaRPr lang="en-US" sz="1400" b="0" i="0" u="sng" strike="noStrike" dirty="0" smtClean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321" marR="7321" marT="7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380601"/>
                  </a:ext>
                </a:extLst>
              </a:tr>
              <a:tr h="2637201"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</a:t>
                      </a:r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Activation Analysis</a:t>
                      </a: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21" marR="7321" marT="7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Activation</a:t>
                      </a:r>
                      <a:r>
                        <a:rPr lang="en-US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inventory inside the bunker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Declaration of conformity with</a:t>
                      </a:r>
                      <a:r>
                        <a:rPr lang="en-US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allowed materials list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Activation map:</a:t>
                      </a:r>
                    </a:p>
                    <a:p>
                      <a:pPr marL="628650" lvl="1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 smtClean="0">
                          <a:latin typeface="+mn-lt"/>
                        </a:rPr>
                        <a:t>Heavy shutters</a:t>
                      </a:r>
                    </a:p>
                    <a:p>
                      <a:pPr marL="628650" lvl="1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 smtClean="0">
                          <a:latin typeface="+mn-lt"/>
                        </a:rPr>
                        <a:t>Choppers &amp; first meter of optics either side of chopper</a:t>
                      </a:r>
                    </a:p>
                    <a:p>
                      <a:pPr marL="628650" lvl="1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 smtClean="0">
                          <a:latin typeface="+mn-lt"/>
                        </a:rPr>
                        <a:t>Sample environment and nearest meter of optics, and unshielded support structures </a:t>
                      </a:r>
                    </a:p>
                    <a:p>
                      <a:pPr marL="628650" lvl="1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 smtClean="0">
                          <a:latin typeface="+mn-lt"/>
                        </a:rPr>
                        <a:t>Optical elements and immediate surroundings of near focusing noses / kinks / deflectors</a:t>
                      </a:r>
                    </a:p>
                    <a:p>
                      <a:pPr marL="628650" lvl="1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 smtClean="0">
                          <a:latin typeface="+mn-lt"/>
                        </a:rPr>
                        <a:t>First two meters of optical elements exiting the bunker wall</a:t>
                      </a:r>
                      <a:br>
                        <a:rPr lang="en-US" sz="1400" noProof="0" dirty="0" smtClean="0">
                          <a:latin typeface="+mn-lt"/>
                        </a:rPr>
                      </a:br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321" marR="7321" marT="7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0860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57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 and content related to ES&amp;H</a:t>
            </a:r>
            <a:endParaRPr lang="sv-SE" dirty="0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2581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685078"/>
              </p:ext>
            </p:extLst>
          </p:nvPr>
        </p:nvGraphicFramePr>
        <p:xfrm>
          <a:off x="440105" y="4376129"/>
          <a:ext cx="8184568" cy="1081108"/>
        </p:xfrm>
        <a:graphic>
          <a:graphicData uri="http://schemas.openxmlformats.org/drawingml/2006/table">
            <a:tbl>
              <a:tblPr/>
              <a:tblGrid>
                <a:gridCol w="171705">
                  <a:extLst>
                    <a:ext uri="{9D8B030D-6E8A-4147-A177-3AD203B41FA5}">
                      <a16:colId xmlns:a16="http://schemas.microsoft.com/office/drawing/2014/main" val="2958314552"/>
                    </a:ext>
                  </a:extLst>
                </a:gridCol>
                <a:gridCol w="2958008">
                  <a:extLst>
                    <a:ext uri="{9D8B030D-6E8A-4147-A177-3AD203B41FA5}">
                      <a16:colId xmlns:a16="http://schemas.microsoft.com/office/drawing/2014/main" val="294254374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1930129515"/>
                    </a:ext>
                  </a:extLst>
                </a:gridCol>
                <a:gridCol w="1945895">
                  <a:extLst>
                    <a:ext uri="{9D8B030D-6E8A-4147-A177-3AD203B41FA5}">
                      <a16:colId xmlns:a16="http://schemas.microsoft.com/office/drawing/2014/main" val="1656442002"/>
                    </a:ext>
                  </a:extLst>
                </a:gridCol>
              </a:tblGrid>
              <a:tr h="296309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54" marR="7154" marT="7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v-SE" sz="14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</a:t>
                      </a:r>
                      <a:r>
                        <a:rPr lang="sv-SE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-System </a:t>
                      </a:r>
                      <a:r>
                        <a:rPr lang="sv-SE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Design </a:t>
                      </a:r>
                      <a:r>
                        <a:rPr lang="sv-SE" sz="1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Description</a:t>
                      </a:r>
                      <a:r>
                        <a:rPr lang="sv-SE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Released version (finalized for the TG3 scope)</a:t>
                      </a:r>
                    </a:p>
                  </a:txBody>
                  <a:tcPr marL="7154" marR="7154" marT="7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ESS-0004797</a:t>
                      </a:r>
                    </a:p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ESS-0099059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646944"/>
                  </a:ext>
                </a:extLst>
              </a:tr>
              <a:tr h="440887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54" marR="7154" marT="7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CE/Mechanical Quality classification of components</a:t>
                      </a:r>
                    </a:p>
                  </a:txBody>
                  <a:tcPr marL="429261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ESS-0127031, ESS-0145018 - Checklist for formal assessment of the EU conformity procedure.pdf</a:t>
                      </a:r>
                    </a:p>
                  </a:txBody>
                  <a:tcPr marL="7154" marR="7154" marT="71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48661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320579"/>
              </p:ext>
            </p:extLst>
          </p:nvPr>
        </p:nvGraphicFramePr>
        <p:xfrm>
          <a:off x="432790" y="5890332"/>
          <a:ext cx="8184568" cy="432707"/>
        </p:xfrm>
        <a:graphic>
          <a:graphicData uri="http://schemas.openxmlformats.org/drawingml/2006/table">
            <a:tbl>
              <a:tblPr/>
              <a:tblGrid>
                <a:gridCol w="165401">
                  <a:extLst>
                    <a:ext uri="{9D8B030D-6E8A-4147-A177-3AD203B41FA5}">
                      <a16:colId xmlns:a16="http://schemas.microsoft.com/office/drawing/2014/main" val="2791680020"/>
                    </a:ext>
                  </a:extLst>
                </a:gridCol>
                <a:gridCol w="2978942">
                  <a:extLst>
                    <a:ext uri="{9D8B030D-6E8A-4147-A177-3AD203B41FA5}">
                      <a16:colId xmlns:a16="http://schemas.microsoft.com/office/drawing/2014/main" val="681426337"/>
                    </a:ext>
                  </a:extLst>
                </a:gridCol>
                <a:gridCol w="3130905">
                  <a:extLst>
                    <a:ext uri="{9D8B030D-6E8A-4147-A177-3AD203B41FA5}">
                      <a16:colId xmlns:a16="http://schemas.microsoft.com/office/drawing/2014/main" val="781800181"/>
                    </a:ext>
                  </a:extLst>
                </a:gridCol>
                <a:gridCol w="1909320">
                  <a:extLst>
                    <a:ext uri="{9D8B030D-6E8A-4147-A177-3AD203B41FA5}">
                      <a16:colId xmlns:a16="http://schemas.microsoft.com/office/drawing/2014/main" val="1455252436"/>
                    </a:ext>
                  </a:extLst>
                </a:gridCol>
              </a:tblGrid>
              <a:tr h="218141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987" marR="5987" marT="59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Checklist(s) for formal assessment of the EU conformity procedure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ESS-0145018</a:t>
                      </a:r>
                      <a:endParaRPr lang="sv-SE" sz="14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87" marR="5987" marT="59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00799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813027"/>
              </p:ext>
            </p:extLst>
          </p:nvPr>
        </p:nvGraphicFramePr>
        <p:xfrm>
          <a:off x="440105" y="1782445"/>
          <a:ext cx="8186580" cy="2416520"/>
        </p:xfrm>
        <a:graphic>
          <a:graphicData uri="http://schemas.openxmlformats.org/drawingml/2006/table">
            <a:tbl>
              <a:tblPr/>
              <a:tblGrid>
                <a:gridCol w="171747">
                  <a:extLst>
                    <a:ext uri="{9D8B030D-6E8A-4147-A177-3AD203B41FA5}">
                      <a16:colId xmlns:a16="http://schemas.microsoft.com/office/drawing/2014/main" val="4105479119"/>
                    </a:ext>
                  </a:extLst>
                </a:gridCol>
                <a:gridCol w="2936020">
                  <a:extLst>
                    <a:ext uri="{9D8B030D-6E8A-4147-A177-3AD203B41FA5}">
                      <a16:colId xmlns:a16="http://schemas.microsoft.com/office/drawing/2014/main" val="3642397426"/>
                    </a:ext>
                  </a:extLst>
                </a:gridCol>
                <a:gridCol w="3128088">
                  <a:extLst>
                    <a:ext uri="{9D8B030D-6E8A-4147-A177-3AD203B41FA5}">
                      <a16:colId xmlns:a16="http://schemas.microsoft.com/office/drawing/2014/main" val="1909365844"/>
                    </a:ext>
                  </a:extLst>
                </a:gridCol>
                <a:gridCol w="1950725">
                  <a:extLst>
                    <a:ext uri="{9D8B030D-6E8A-4147-A177-3AD203B41FA5}">
                      <a16:colId xmlns:a16="http://schemas.microsoft.com/office/drawing/2014/main" val="1525817602"/>
                    </a:ext>
                  </a:extLst>
                </a:gridCol>
              </a:tblGrid>
              <a:tr h="344806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</a:t>
                      </a:r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57" marR="7157" marT="71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500" b="1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Instrument Hazard Analysis (.xls)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dirty="0" err="1" smtClean="0">
                          <a:latin typeface="+mn-lt"/>
                        </a:rPr>
                        <a:t>Content</a:t>
                      </a:r>
                      <a:endParaRPr lang="sv-SE" sz="1500" dirty="0">
                        <a:latin typeface="+mn-lt"/>
                      </a:endParaRPr>
                    </a:p>
                  </a:txBody>
                  <a:tcPr marL="7157" marR="7157" marT="71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5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Reference</a:t>
                      </a:r>
                      <a:endParaRPr lang="sv-SE" sz="1500" dirty="0">
                        <a:latin typeface="+mn-lt"/>
                      </a:endParaRP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636354"/>
                  </a:ext>
                </a:extLst>
              </a:tr>
              <a:tr h="136812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57" marR="7157" marT="71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Conventional Hazard analysis</a:t>
                      </a:r>
                      <a:endParaRPr lang="en-US" sz="15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14683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noProof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Analys</a:t>
                      </a:r>
                      <a:r>
                        <a:rPr lang="hu-HU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 </a:t>
                      </a:r>
                      <a: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 the sub-system in scope for the sub-TG3, and complete analysis for TG3. Personal safety hazards </a:t>
                      </a:r>
                      <a: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highlighted</a:t>
                      </a:r>
                      <a:r>
                        <a:rPr lang="hu-HU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hu-HU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r>
                        <a:rPr lang="en-US" sz="1500" b="0" i="0" u="none" strike="noStrike" noProof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nly</a:t>
                      </a:r>
                      <a: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 operation and maintenance.</a:t>
                      </a:r>
                      <a:endParaRPr lang="en-US" sz="15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57" marR="7157" marT="71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ESS-0100583 (</a:t>
                      </a:r>
                      <a:r>
                        <a:rPr lang="sv-SE" sz="1500" b="0" i="0" u="sng" strike="noStrike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Hazards</a:t>
                      </a:r>
                      <a:r>
                        <a:rPr lang="sv-SE" sz="15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v-SE" sz="1500" b="0" i="0" u="sng" strike="noStrike" dirty="0" err="1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Analysis</a:t>
                      </a:r>
                      <a:r>
                        <a:rPr lang="sv-SE" sz="15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 Template)</a:t>
                      </a:r>
                      <a:br>
                        <a:rPr lang="sv-SE" sz="15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</a:br>
                      <a:r>
                        <a:rPr lang="sv-SE" sz="15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ESS-0379511, </a:t>
                      </a:r>
                      <a:endParaRPr lang="sv-SE" sz="1500" b="0" i="0" u="sng" strike="noStrike" dirty="0" smtClean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ESS-0047810 (</a:t>
                      </a:r>
                      <a:r>
                        <a:rPr lang="sv-SE" sz="1500" b="0" i="0" u="sng" strike="noStrike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Guideline</a:t>
                      </a:r>
                      <a:r>
                        <a:rPr lang="sv-SE" sz="15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 for Instrument </a:t>
                      </a:r>
                      <a:r>
                        <a:rPr lang="sv-SE" sz="1500" b="0" i="0" u="sng" strike="noStrike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Hazard</a:t>
                      </a:r>
                      <a:r>
                        <a:rPr lang="sv-SE" sz="15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 </a:t>
                      </a:r>
                      <a:r>
                        <a:rPr lang="sv-SE" sz="1500" b="0" i="0" u="sng" strike="noStrike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Analysis</a:t>
                      </a:r>
                      <a:r>
                        <a:rPr lang="sv-SE" sz="15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)</a:t>
                      </a:r>
                      <a:endParaRPr lang="sv-SE" sz="1500" b="0" i="0" u="sng" strike="noStrike" dirty="0" smtClean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030068"/>
                  </a:ext>
                </a:extLst>
              </a:tr>
              <a:tr h="687641">
                <a:tc>
                  <a:txBody>
                    <a:bodyPr/>
                    <a:lstStyle/>
                    <a:p>
                      <a:pPr algn="l" fontAlgn="ctr"/>
                      <a:r>
                        <a:rPr lang="sv-SE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157" marR="7157" marT="71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References to hazard analyses from technology groups</a:t>
                      </a:r>
                    </a:p>
                  </a:txBody>
                  <a:tcPr marL="429366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SAD document (ESS-0040840), </a:t>
                      </a:r>
                      <a:b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Experiment safety (ESS-0024107)</a:t>
                      </a:r>
                      <a:b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5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Chopper analysis (ESS-0331602)</a:t>
                      </a:r>
                      <a:endParaRPr lang="en-US" sz="15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57" marR="7157" marT="71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5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7157" marR="7157" marT="71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416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80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hod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Methods Template</Template>
  <TotalTime>20273</TotalTime>
  <Words>277</Words>
  <Application>Microsoft Office PowerPoint</Application>
  <PresentationFormat>On-screen Show (4:3)</PresentationFormat>
  <Paragraphs>64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Lucida Grande</vt:lpstr>
      <vt:lpstr>Times New Roman</vt:lpstr>
      <vt:lpstr>Wingdings</vt:lpstr>
      <vt:lpstr>Methods Template</vt:lpstr>
      <vt:lpstr>Anpassad formgivning</vt:lpstr>
      <vt:lpstr>PowerPoint Presentation</vt:lpstr>
      <vt:lpstr>Deliverables and content related to ES&amp;H</vt:lpstr>
      <vt:lpstr>Deliverables and content related to ES&amp;H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Christoffer Affelin</dc:creator>
  <cp:lastModifiedBy>Gabor Laszlo</cp:lastModifiedBy>
  <cp:revision>930</cp:revision>
  <cp:lastPrinted>2016-09-12T13:46:05Z</cp:lastPrinted>
  <dcterms:created xsi:type="dcterms:W3CDTF">2014-12-05T10:51:41Z</dcterms:created>
  <dcterms:modified xsi:type="dcterms:W3CDTF">2019-04-05T08:13:00Z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XAccess Type">
    <vt:lpwstr>Inherited</vt:lpwstr>
  </property>
  <property fmtid="{D5CDD505-2E9C-101B-9397-08002B2CF9AE}" pid="3" name="MXActiveVersion">
    <vt:lpwstr>5</vt:lpwstr>
  </property>
  <property fmtid="{D5CDD505-2E9C-101B-9397-08002B2CF9AE}" pid="4" name="MXActual_state_Obsolete">
    <vt:lpwstr>N/A</vt:lpwstr>
  </property>
  <property fmtid="{D5CDD505-2E9C-101B-9397-08002B2CF9AE}" pid="5" name="MXActual_state_Preliminary">
    <vt:lpwstr>Jan 22, 2015</vt:lpwstr>
  </property>
  <property fmtid="{D5CDD505-2E9C-101B-9397-08002B2CF9AE}" pid="6" name="MXActual_state_Release">
    <vt:lpwstr>N/A</vt:lpwstr>
  </property>
  <property fmtid="{D5CDD505-2E9C-101B-9397-08002B2CF9AE}" pid="7" name="MXApprover">
    <vt:lpwstr/>
  </property>
  <property fmtid="{D5CDD505-2E9C-101B-9397-08002B2CF9AE}" pid="8" name="MXAuthor">
    <vt:lpwstr>Affelin, Christoffer</vt:lpwstr>
  </property>
  <property fmtid="{D5CDD505-2E9C-101B-9397-08002B2CF9AE}" pid="9" name="MXCheckin Reason">
    <vt:lpwstr/>
  </property>
  <property fmtid="{D5CDD505-2E9C-101B-9397-08002B2CF9AE}" pid="10" name="MXclau">
    <vt:lpwstr>False</vt:lpwstr>
  </property>
  <property fmtid="{D5CDD505-2E9C-101B-9397-08002B2CF9AE}" pid="11" name="MXConfidentiality">
    <vt:lpwstr>Internal</vt:lpwstr>
  </property>
  <property fmtid="{D5CDD505-2E9C-101B-9397-08002B2CF9AE}" pid="12" name="MXCurrent">
    <vt:lpwstr>Preliminary</vt:lpwstr>
  </property>
  <property fmtid="{D5CDD505-2E9C-101B-9397-08002B2CF9AE}" pid="13" name="MXCurrent.Localized">
    <vt:lpwstr>Preliminary</vt:lpwstr>
  </property>
  <property fmtid="{D5CDD505-2E9C-101B-9397-08002B2CF9AE}" pid="14" name="MXDescription">
    <vt:lpwstr>Document containg presentations from CAD Meetings</vt:lpwstr>
  </property>
  <property fmtid="{D5CDD505-2E9C-101B-9397-08002B2CF9AE}" pid="15" name="MXDesignated User">
    <vt:lpwstr>Unassigned</vt:lpwstr>
  </property>
  <property fmtid="{D5CDD505-2E9C-101B-9397-08002B2CF9AE}" pid="16" name="MXdmg_GeneratedFrom">
    <vt:lpwstr/>
  </property>
  <property fmtid="{D5CDD505-2E9C-101B-9397-08002B2CF9AE}" pid="17" name="MXdmg_Language">
    <vt:lpwstr>en</vt:lpwstr>
  </property>
  <property fmtid="{D5CDD505-2E9C-101B-9397-08002B2CF9AE}" pid="18" name="MXdmg_LastSourceFileCheckin">
    <vt:lpwstr>Dec 3, 2015</vt:lpwstr>
  </property>
  <property fmtid="{D5CDD505-2E9C-101B-9397-08002B2CF9AE}" pid="19" name="MXEmail">
    <vt:lpwstr>Christoffer.Affelin@esss.se</vt:lpwstr>
  </property>
  <property fmtid="{D5CDD505-2E9C-101B-9397-08002B2CF9AE}" pid="20" name="MXFirstName">
    <vt:lpwstr>Christoffer</vt:lpwstr>
  </property>
  <property fmtid="{D5CDD505-2E9C-101B-9397-08002B2CF9AE}" pid="21" name="MXIs Version Object">
    <vt:lpwstr>False</vt:lpwstr>
  </property>
  <property fmtid="{D5CDD505-2E9C-101B-9397-08002B2CF9AE}" pid="22" name="MXLanguage">
    <vt:lpwstr>English</vt:lpwstr>
  </property>
  <property fmtid="{D5CDD505-2E9C-101B-9397-08002B2CF9AE}" pid="23" name="MXLastName">
    <vt:lpwstr>Affelin</vt:lpwstr>
  </property>
  <property fmtid="{D5CDD505-2E9C-101B-9397-08002B2CF9AE}" pid="24" name="MXLatestVersion">
    <vt:lpwstr>5</vt:lpwstr>
  </property>
  <property fmtid="{D5CDD505-2E9C-101B-9397-08002B2CF9AE}" pid="25" name="MXLegacy Id">
    <vt:lpwstr/>
  </property>
  <property fmtid="{D5CDD505-2E9C-101B-9397-08002B2CF9AE}" pid="26" name="MXLink">
    <vt:lpwstr/>
  </property>
  <property fmtid="{D5CDD505-2E9C-101B-9397-08002B2CF9AE}" pid="27" name="MXMiddleName">
    <vt:lpwstr>Unknown</vt:lpwstr>
  </property>
  <property fmtid="{D5CDD505-2E9C-101B-9397-08002B2CF9AE}" pid="28" name="MXMove Files To Version">
    <vt:lpwstr>False</vt:lpwstr>
  </property>
  <property fmtid="{D5CDD505-2E9C-101B-9397-08002B2CF9AE}" pid="29" name="MXName">
    <vt:lpwstr>ESS-0023797</vt:lpwstr>
  </property>
  <property fmtid="{D5CDD505-2E9C-101B-9397-08002B2CF9AE}" pid="30" name="MXOriginator">
    <vt:lpwstr>christofferaffelin</vt:lpwstr>
  </property>
  <property fmtid="{D5CDD505-2E9C-101B-9397-08002B2CF9AE}" pid="31" name="MXPhase">
    <vt:lpwstr/>
  </property>
  <property fmtid="{D5CDD505-2E9C-101B-9397-08002B2CF9AE}" pid="32" name="MXPolicy">
    <vt:lpwstr>Open Document</vt:lpwstr>
  </property>
  <property fmtid="{D5CDD505-2E9C-101B-9397-08002B2CF9AE}" pid="33" name="MXPolicy.Localized">
    <vt:lpwstr>Open Document</vt:lpwstr>
  </property>
  <property fmtid="{D5CDD505-2E9C-101B-9397-08002B2CF9AE}" pid="34" name="MXPrinted Date">
    <vt:lpwstr>Jan 22, 2015</vt:lpwstr>
  </property>
  <property fmtid="{D5CDD505-2E9C-101B-9397-08002B2CF9AE}" pid="35" name="MXPrinted Version">
    <vt:lpwstr>(5)</vt:lpwstr>
  </property>
  <property fmtid="{D5CDD505-2E9C-101B-9397-08002B2CF9AE}" pid="36" name="MXReference">
    <vt:lpwstr/>
  </property>
  <property fmtid="{D5CDD505-2E9C-101B-9397-08002B2CF9AE}" pid="37" name="MXRevision">
    <vt:lpwstr>1</vt:lpwstr>
  </property>
  <property fmtid="{D5CDD505-2E9C-101B-9397-08002B2CF9AE}" pid="38" name="MXSignatures_state_Obsolete">
    <vt:lpwstr/>
  </property>
  <property fmtid="{D5CDD505-2E9C-101B-9397-08002B2CF9AE}" pid="39" name="MXSignatures_state_Preliminary">
    <vt:lpwstr/>
  </property>
  <property fmtid="{D5CDD505-2E9C-101B-9397-08002B2CF9AE}" pid="40" name="MXSignatures_state_Release">
    <vt:lpwstr/>
  </property>
  <property fmtid="{D5CDD505-2E9C-101B-9397-08002B2CF9AE}" pid="41" name="MXSubmitter">
    <vt:lpwstr>Affelin, Christoffer</vt:lpwstr>
  </property>
  <property fmtid="{D5CDD505-2E9C-101B-9397-08002B2CF9AE}" pid="42" name="MXSuspend Versioning">
    <vt:lpwstr>False</vt:lpwstr>
  </property>
  <property fmtid="{D5CDD505-2E9C-101B-9397-08002B2CF9AE}" pid="43" name="MXTitle">
    <vt:lpwstr>CAD Meetings</vt:lpwstr>
  </property>
  <property fmtid="{D5CDD505-2E9C-101B-9397-08002B2CF9AE}" pid="44" name="MXTVADummy1">
    <vt:lpwstr/>
  </property>
  <property fmtid="{D5CDD505-2E9C-101B-9397-08002B2CF9AE}" pid="45" name="MXTVADummy2">
    <vt:lpwstr/>
  </property>
  <property fmtid="{D5CDD505-2E9C-101B-9397-08002B2CF9AE}" pid="46" name="MXTVADummy3">
    <vt:lpwstr/>
  </property>
  <property fmtid="{D5CDD505-2E9C-101B-9397-08002B2CF9AE}" pid="47" name="MXType">
    <vt:lpwstr>dmg_Presentation</vt:lpwstr>
  </property>
  <property fmtid="{D5CDD505-2E9C-101B-9397-08002B2CF9AE}" pid="48" name="MXType.Localized">
    <vt:lpwstr>Presentation</vt:lpwstr>
  </property>
  <property fmtid="{D5CDD505-2E9C-101B-9397-08002B2CF9AE}" pid="49" name="MXUser">
    <vt:lpwstr>christofferaffelin</vt:lpwstr>
  </property>
  <property fmtid="{D5CDD505-2E9C-101B-9397-08002B2CF9AE}" pid="50" name="MXVersion">
    <vt:lpwstr>5</vt:lpwstr>
  </property>
</Properties>
</file>