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357" r:id="rId2"/>
    <p:sldId id="300" r:id="rId3"/>
    <p:sldId id="422" r:id="rId4"/>
    <p:sldId id="406" r:id="rId5"/>
    <p:sldId id="402" r:id="rId6"/>
    <p:sldId id="418" r:id="rId7"/>
    <p:sldId id="401" r:id="rId8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C8B"/>
    <a:srgbClr val="5A81B7"/>
    <a:srgbClr val="F1FF9D"/>
    <a:srgbClr val="AC8300"/>
    <a:srgbClr val="A88000"/>
    <a:srgbClr val="DBD600"/>
    <a:srgbClr val="AEC5E0"/>
    <a:srgbClr val="799FCD"/>
    <a:srgbClr val="95B3D7"/>
    <a:srgbClr val="9DB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42" autoAdjust="0"/>
    <p:restoredTop sz="97638" autoAdjust="0"/>
  </p:normalViewPr>
  <p:slideViewPr>
    <p:cSldViewPr>
      <p:cViewPr varScale="1">
        <p:scale>
          <a:sx n="118" d="100"/>
          <a:sy n="118" d="100"/>
        </p:scale>
        <p:origin x="128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853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10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B2E7B-F231-DC42-8471-D52D2DBA8987}" type="datetime1">
              <a:rPr lang="sv-SE" smtClean="0"/>
              <a:t>2019-04-05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8FA2-865E-8B45-9449-6FA20BCFD7E3}" type="datetime1">
              <a:rPr lang="sv-SE" smtClean="0"/>
              <a:t>2019-04-05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3F616-C122-D944-A553-57EF69975210}" type="datetime1">
              <a:rPr lang="sv-SE" smtClean="0"/>
              <a:t>2019-04-05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583F6-51CF-F249-90E3-6C9D9862616B}" type="datetime1">
              <a:rPr lang="sv-SE" smtClean="0"/>
              <a:t>2019-04-05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C76A-72EF-B547-ACFA-AE856FBBF794}" type="datetime1">
              <a:rPr lang="sv-SE" smtClean="0"/>
              <a:t>2019-04-05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CA1E-25CF-7344-B8FB-BE47A575C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44724"/>
            <a:ext cx="7772400" cy="5652628"/>
          </a:xfrm>
        </p:spPr>
        <p:txBody>
          <a:bodyPr>
            <a:normAutofit/>
          </a:bodyPr>
          <a:lstStyle/>
          <a:p>
            <a:pPr algn="ctr"/>
            <a:br>
              <a:rPr lang="en-GB" sz="5400" dirty="0"/>
            </a:br>
            <a:r>
              <a:rPr lang="en-GB" sz="5400" dirty="0"/>
              <a:t>SRR process</a:t>
            </a: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r>
              <a:rPr lang="en-GB" sz="1800" dirty="0"/>
              <a:t>Thomas Hansson ESH   2019-04-05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60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Readiness Review (SRR)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603" y="1592796"/>
            <a:ext cx="7974471" cy="4840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The purpose is to review readiness to safely commission/operate.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1800" dirty="0">
                <a:solidFill>
                  <a:schemeClr val="tx1"/>
                </a:solidFill>
              </a:rPr>
              <a:t>The SRR is </a:t>
            </a:r>
            <a:r>
              <a:rPr lang="sv-SE" sz="1800" dirty="0" err="1">
                <a:solidFill>
                  <a:schemeClr val="tx1"/>
                </a:solidFill>
              </a:rPr>
              <a:t>primarily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intended</a:t>
            </a:r>
            <a:r>
              <a:rPr lang="sv-SE" sz="1800" dirty="0">
                <a:solidFill>
                  <a:schemeClr val="tx1"/>
                </a:solidFill>
              </a:rPr>
              <a:t> for </a:t>
            </a:r>
            <a:r>
              <a:rPr lang="sv-SE" sz="1800" dirty="0" err="1">
                <a:solidFill>
                  <a:schemeClr val="tx1"/>
                </a:solidFill>
              </a:rPr>
              <a:t>activities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involving</a:t>
            </a:r>
            <a:r>
              <a:rPr lang="sv-SE" sz="1800" dirty="0">
                <a:solidFill>
                  <a:schemeClr val="tx1"/>
                </a:solidFill>
              </a:rPr>
              <a:t> the proton </a:t>
            </a:r>
            <a:r>
              <a:rPr lang="sv-SE" sz="1800" dirty="0" err="1">
                <a:solidFill>
                  <a:schemeClr val="tx1"/>
                </a:solidFill>
              </a:rPr>
              <a:t>beam</a:t>
            </a:r>
            <a:r>
              <a:rPr lang="sv-SE" sz="1800" dirty="0">
                <a:solidFill>
                  <a:schemeClr val="tx1"/>
                </a:solidFill>
              </a:rPr>
              <a:t>, </a:t>
            </a:r>
            <a:br>
              <a:rPr lang="sv-SE" sz="1800" dirty="0">
                <a:solidFill>
                  <a:schemeClr val="tx1"/>
                </a:solidFill>
              </a:rPr>
            </a:br>
            <a:r>
              <a:rPr lang="sv-SE" sz="1800" dirty="0" err="1">
                <a:solidFill>
                  <a:schemeClr val="tx1"/>
                </a:solidFill>
              </a:rPr>
              <a:t>but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could</a:t>
            </a:r>
            <a:r>
              <a:rPr lang="sv-SE" sz="1800" dirty="0">
                <a:solidFill>
                  <a:schemeClr val="tx1"/>
                </a:solidFill>
              </a:rPr>
              <a:t> in </a:t>
            </a:r>
            <a:r>
              <a:rPr lang="sv-SE" sz="1800" dirty="0" err="1">
                <a:solidFill>
                  <a:schemeClr val="tx1"/>
                </a:solidFill>
              </a:rPr>
              <a:t>specific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cases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also</a:t>
            </a:r>
            <a:r>
              <a:rPr lang="sv-SE" sz="1800" dirty="0">
                <a:solidFill>
                  <a:schemeClr val="tx1"/>
                </a:solidFill>
              </a:rPr>
              <a:t> be </a:t>
            </a:r>
            <a:r>
              <a:rPr lang="sv-SE" sz="1800" dirty="0" err="1">
                <a:solidFill>
                  <a:schemeClr val="tx1"/>
                </a:solidFill>
              </a:rPr>
              <a:t>applied</a:t>
            </a:r>
            <a:r>
              <a:rPr lang="sv-SE" sz="1800" dirty="0">
                <a:solidFill>
                  <a:schemeClr val="tx1"/>
                </a:solidFill>
              </a:rPr>
              <a:t> for </a:t>
            </a:r>
            <a:r>
              <a:rPr lang="sv-SE" sz="1800" dirty="0" err="1">
                <a:solidFill>
                  <a:schemeClr val="tx1"/>
                </a:solidFill>
              </a:rPr>
              <a:t>other</a:t>
            </a:r>
            <a:r>
              <a:rPr lang="sv-SE" sz="1800" dirty="0">
                <a:solidFill>
                  <a:schemeClr val="tx1"/>
                </a:solidFill>
              </a:rPr>
              <a:t> systems.</a:t>
            </a:r>
          </a:p>
          <a:p>
            <a:pPr marL="0" indent="0">
              <a:buNone/>
            </a:pPr>
            <a:endParaRPr lang="sv-S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1800" dirty="0">
                <a:solidFill>
                  <a:schemeClr val="tx1"/>
                </a:solidFill>
              </a:rPr>
              <a:t>The SRR is an independent </a:t>
            </a:r>
            <a:r>
              <a:rPr lang="sv-SE" sz="1800" dirty="0" err="1">
                <a:solidFill>
                  <a:schemeClr val="tx1"/>
                </a:solidFill>
              </a:rPr>
              <a:t>review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of</a:t>
            </a:r>
            <a:r>
              <a:rPr lang="sv-SE" sz="1800" dirty="0">
                <a:solidFill>
                  <a:schemeClr val="tx1"/>
                </a:solidFill>
              </a:rPr>
              <a:t> the </a:t>
            </a:r>
            <a:r>
              <a:rPr lang="sv-SE" sz="1800" dirty="0" err="1">
                <a:solidFill>
                  <a:schemeClr val="tx1"/>
                </a:solidFill>
              </a:rPr>
              <a:t>safety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aspects</a:t>
            </a:r>
            <a:r>
              <a:rPr lang="sv-SE" sz="1800" dirty="0">
                <a:solidFill>
                  <a:schemeClr val="tx1"/>
                </a:solidFill>
              </a:rPr>
              <a:t>, </a:t>
            </a:r>
            <a:r>
              <a:rPr lang="sv-SE" sz="1800" dirty="0" err="1">
                <a:solidFill>
                  <a:schemeClr val="tx1"/>
                </a:solidFill>
              </a:rPr>
              <a:t>performed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br>
              <a:rPr lang="sv-SE" sz="1800" dirty="0">
                <a:solidFill>
                  <a:schemeClr val="tx1"/>
                </a:solidFill>
              </a:rPr>
            </a:br>
            <a:r>
              <a:rPr lang="sv-SE" sz="1800" dirty="0" err="1">
                <a:solidFill>
                  <a:schemeClr val="tx1"/>
                </a:solidFill>
              </a:rPr>
              <a:t>after</a:t>
            </a:r>
            <a:r>
              <a:rPr lang="sv-SE" sz="1800" dirty="0">
                <a:solidFill>
                  <a:schemeClr val="tx1"/>
                </a:solidFill>
              </a:rPr>
              <a:t> the Test </a:t>
            </a:r>
            <a:r>
              <a:rPr lang="sv-SE" sz="1800" dirty="0" err="1">
                <a:solidFill>
                  <a:schemeClr val="tx1"/>
                </a:solidFill>
              </a:rPr>
              <a:t>Readiness</a:t>
            </a:r>
            <a:r>
              <a:rPr lang="sv-SE" sz="1800" dirty="0">
                <a:solidFill>
                  <a:schemeClr val="tx1"/>
                </a:solidFill>
              </a:rPr>
              <a:t> Review (TRR) or a </a:t>
            </a:r>
            <a:r>
              <a:rPr lang="sv-SE" sz="1800" dirty="0" err="1">
                <a:solidFill>
                  <a:schemeClr val="tx1"/>
                </a:solidFill>
              </a:rPr>
              <a:t>corresponding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activity</a:t>
            </a:r>
            <a:r>
              <a:rPr lang="sv-SE" sz="18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It is a process by which TECHNICAL SYSTEMS, PERSONNEL and PROCEDURES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associated with commissioning/operation are verified. 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The scope is safety, both conventional safety and ionizing radiation.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The ownership of the SRR process lies within ESH division.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Governing SRR documents;</a:t>
            </a:r>
          </a:p>
          <a:p>
            <a:pPr marL="0" indent="0">
              <a:buNone/>
            </a:pPr>
            <a:endParaRPr lang="en-US" sz="9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	”Process for SRR”			ESS-0123091, rev 2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	“System Documentation prior to a SRR”	ESS-0177837 rev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CC370-FFB0-3F47-80A0-2226AD57CC7B}"/>
              </a:ext>
            </a:extLst>
          </p:cNvPr>
          <p:cNvSpPr txBox="1"/>
          <p:nvPr/>
        </p:nvSpPr>
        <p:spPr>
          <a:xfrm>
            <a:off x="7344308" y="6597352"/>
            <a:ext cx="16001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Thomas Hansson ESH, 2019-04-05</a:t>
            </a:r>
          </a:p>
        </p:txBody>
      </p:sp>
    </p:spTree>
    <p:extLst>
      <p:ext uri="{BB962C8B-B14F-4D97-AF65-F5344CB8AC3E}">
        <p14:creationId xmlns:p14="http://schemas.microsoft.com/office/powerpoint/2010/main" val="216310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67F3DB05-FBF3-FB4C-BB97-17E4226DFBE2}"/>
              </a:ext>
            </a:extLst>
          </p:cNvPr>
          <p:cNvSpPr txBox="1"/>
          <p:nvPr/>
        </p:nvSpPr>
        <p:spPr>
          <a:xfrm>
            <a:off x="1687673" y="4422594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Integrate</a:t>
            </a:r>
            <a:r>
              <a:rPr lang="en-GB" sz="800" dirty="0"/>
              <a:t> A+B</a:t>
            </a:r>
          </a:p>
          <a:p>
            <a:pPr algn="ctr"/>
            <a:r>
              <a:rPr lang="en-GB" sz="800" dirty="0"/>
              <a:t>(install)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DA1F692-CF4E-0E4D-AABA-07B3ECDBD98C}"/>
              </a:ext>
            </a:extLst>
          </p:cNvPr>
          <p:cNvSpPr txBox="1"/>
          <p:nvPr/>
        </p:nvSpPr>
        <p:spPr>
          <a:xfrm>
            <a:off x="3167844" y="2946430"/>
            <a:ext cx="1576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Integrate</a:t>
            </a:r>
            <a:r>
              <a:rPr lang="en-GB" sz="800" dirty="0"/>
              <a:t> C+D = Complete system</a:t>
            </a:r>
          </a:p>
          <a:p>
            <a:pPr algn="ctr"/>
            <a:r>
              <a:rPr lang="en-GB" sz="800" dirty="0"/>
              <a:t>(install)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D7573E-F4B2-3F41-A239-D5E8783B15EC}"/>
              </a:ext>
            </a:extLst>
          </p:cNvPr>
          <p:cNvSpPr txBox="1"/>
          <p:nvPr/>
        </p:nvSpPr>
        <p:spPr>
          <a:xfrm rot="16200000">
            <a:off x="4209273" y="3427725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Verify</a:t>
            </a:r>
            <a:r>
              <a:rPr lang="en-GB" sz="800" dirty="0"/>
              <a:t> D</a:t>
            </a:r>
          </a:p>
          <a:p>
            <a:pPr algn="ctr"/>
            <a:r>
              <a:rPr lang="en-GB" sz="800" dirty="0"/>
              <a:t>(testing)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4F4217-26EF-ED48-84C4-E8CE5FB5960C}"/>
              </a:ext>
            </a:extLst>
          </p:cNvPr>
          <p:cNvSpPr txBox="1"/>
          <p:nvPr/>
        </p:nvSpPr>
        <p:spPr>
          <a:xfrm rot="16200000">
            <a:off x="2360182" y="342772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Verify</a:t>
            </a:r>
            <a:r>
              <a:rPr lang="en-GB" sz="800" dirty="0"/>
              <a:t> A+B</a:t>
            </a:r>
          </a:p>
          <a:p>
            <a:pPr algn="ctr"/>
            <a:r>
              <a:rPr lang="en-GB" sz="800" dirty="0"/>
              <a:t>(testing)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7139136" cy="1143000"/>
          </a:xfrm>
        </p:spPr>
        <p:txBody>
          <a:bodyPr/>
          <a:lstStyle/>
          <a:p>
            <a:r>
              <a:rPr lang="en-US" dirty="0"/>
              <a:t>General principles on TRR and SRR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556" y="6165304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Installation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1532791"/>
            <a:ext cx="22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 commissioning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156674FB-921B-0542-8913-DFCC67CF5590}"/>
              </a:ext>
            </a:extLst>
          </p:cNvPr>
          <p:cNvSpPr/>
          <p:nvPr/>
        </p:nvSpPr>
        <p:spPr>
          <a:xfrm>
            <a:off x="6048164" y="1902123"/>
            <a:ext cx="2700300" cy="19150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7B252B37-91E9-A741-819D-B4713FEC07E7}"/>
              </a:ext>
            </a:extLst>
          </p:cNvPr>
          <p:cNvSpPr/>
          <p:nvPr/>
        </p:nvSpPr>
        <p:spPr>
          <a:xfrm>
            <a:off x="4995120" y="1924301"/>
            <a:ext cx="383094" cy="352571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40CF103-38CD-784E-957E-328FC86F337F}"/>
              </a:ext>
            </a:extLst>
          </p:cNvPr>
          <p:cNvCxnSpPr>
            <a:stCxn id="53" idx="2"/>
          </p:cNvCxnSpPr>
          <p:nvPr/>
        </p:nvCxnSpPr>
        <p:spPr>
          <a:xfrm>
            <a:off x="1693902" y="584126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E10A08B-8D4B-9F45-ABF9-BA4C72FB6FBB}"/>
              </a:ext>
            </a:extLst>
          </p:cNvPr>
          <p:cNvCxnSpPr/>
          <p:nvPr/>
        </p:nvCxnSpPr>
        <p:spPr>
          <a:xfrm>
            <a:off x="2311605" y="562524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F98B05-5830-A549-A7B9-A6AD484DE5B7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1693902" y="4725144"/>
            <a:ext cx="0" cy="44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101A8B-4229-CE4B-B3AD-48FF43376BC3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2309548" y="4725144"/>
            <a:ext cx="0" cy="442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03AF3DD-4723-0247-A5F9-B9E31BF7067E}"/>
              </a:ext>
            </a:extLst>
          </p:cNvPr>
          <p:cNvCxnSpPr>
            <a:cxnSpLocks/>
          </p:cNvCxnSpPr>
          <p:nvPr/>
        </p:nvCxnSpPr>
        <p:spPr>
          <a:xfrm>
            <a:off x="1693902" y="4725144"/>
            <a:ext cx="1125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D8953A7-D80B-C24E-BE7A-BBF61A0CA805}"/>
              </a:ext>
            </a:extLst>
          </p:cNvPr>
          <p:cNvCxnSpPr>
            <a:cxnSpLocks/>
          </p:cNvCxnSpPr>
          <p:nvPr/>
        </p:nvCxnSpPr>
        <p:spPr>
          <a:xfrm>
            <a:off x="2807804" y="4113076"/>
            <a:ext cx="11155" cy="612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11A558-C229-084A-8CAC-CABD573F3914}"/>
              </a:ext>
            </a:extLst>
          </p:cNvPr>
          <p:cNvCxnSpPr>
            <a:cxnSpLocks/>
          </p:cNvCxnSpPr>
          <p:nvPr/>
        </p:nvCxnSpPr>
        <p:spPr>
          <a:xfrm flipH="1">
            <a:off x="4603560" y="4365104"/>
            <a:ext cx="1" cy="1548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EF5E26-300A-C240-99EA-71DA2F4818B0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811382" y="3248980"/>
            <a:ext cx="2222" cy="658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3C88709-EFA2-5146-A246-6A612F2942C9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4605639" y="3259889"/>
            <a:ext cx="143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B1D1B4-B151-F547-9063-1B3886E8455C}"/>
              </a:ext>
            </a:extLst>
          </p:cNvPr>
          <p:cNvCxnSpPr>
            <a:cxnSpLocks/>
          </p:cNvCxnSpPr>
          <p:nvPr/>
        </p:nvCxnSpPr>
        <p:spPr>
          <a:xfrm flipV="1">
            <a:off x="2818959" y="3248980"/>
            <a:ext cx="2221093" cy="10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65FE0D-D97A-D342-A405-9C7417D22FD4}"/>
              </a:ext>
            </a:extLst>
          </p:cNvPr>
          <p:cNvGrpSpPr/>
          <p:nvPr/>
        </p:nvGrpSpPr>
        <p:grpSpPr>
          <a:xfrm>
            <a:off x="4788024" y="2312876"/>
            <a:ext cx="508500" cy="673167"/>
            <a:chOff x="6039284" y="4093042"/>
            <a:chExt cx="1027832" cy="2112846"/>
          </a:xfrm>
        </p:grpSpPr>
        <p:sp>
          <p:nvSpPr>
            <p:cNvPr id="75" name="Flowchart: Sort 22">
              <a:extLst>
                <a:ext uri="{FF2B5EF4-FFF2-40B4-BE49-F238E27FC236}">
                  <a16:creationId xmlns:a16="http://schemas.microsoft.com/office/drawing/2014/main" id="{1E7032E7-93F4-BF4C-A93C-F8BA1B7055CD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9019E93-300C-FC4D-96AA-D20429100091}"/>
                </a:ext>
              </a:extLst>
            </p:cNvPr>
            <p:cNvSpPr txBox="1"/>
            <p:nvPr/>
          </p:nvSpPr>
          <p:spPr>
            <a:xfrm>
              <a:off x="6314045" y="5396265"/>
              <a:ext cx="401852" cy="663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67687A-3620-CB47-9157-0C3813C2B4E8}"/>
                </a:ext>
              </a:extLst>
            </p:cNvPr>
            <p:cNvSpPr txBox="1"/>
            <p:nvPr/>
          </p:nvSpPr>
          <p:spPr>
            <a:xfrm>
              <a:off x="6043110" y="4731220"/>
              <a:ext cx="945694" cy="702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TRR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9265BBB-87BF-4445-A86E-07A91EC6C9CA}"/>
              </a:ext>
            </a:extLst>
          </p:cNvPr>
          <p:cNvGrpSpPr/>
          <p:nvPr/>
        </p:nvGrpSpPr>
        <p:grpSpPr>
          <a:xfrm>
            <a:off x="5436096" y="1639709"/>
            <a:ext cx="508500" cy="673167"/>
            <a:chOff x="6039284" y="4093042"/>
            <a:chExt cx="1027832" cy="2112846"/>
          </a:xfrm>
        </p:grpSpPr>
        <p:sp>
          <p:nvSpPr>
            <p:cNvPr id="79" name="Flowchart: Sort 22">
              <a:extLst>
                <a:ext uri="{FF2B5EF4-FFF2-40B4-BE49-F238E27FC236}">
                  <a16:creationId xmlns:a16="http://schemas.microsoft.com/office/drawing/2014/main" id="{95F58D28-C257-4F47-AC46-F154D4A9B0A4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639CF6-F43C-0B45-A3E5-03B2FDF56588}"/>
                </a:ext>
              </a:extLst>
            </p:cNvPr>
            <p:cNvSpPr txBox="1"/>
            <p:nvPr/>
          </p:nvSpPr>
          <p:spPr>
            <a:xfrm>
              <a:off x="6314045" y="5396265"/>
              <a:ext cx="401852" cy="663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C2F1DE-FF95-2B41-840A-1EFC923F72CA}"/>
                </a:ext>
              </a:extLst>
            </p:cNvPr>
            <p:cNvSpPr txBox="1"/>
            <p:nvPr/>
          </p:nvSpPr>
          <p:spPr>
            <a:xfrm>
              <a:off x="6081454" y="4731221"/>
              <a:ext cx="869008" cy="869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SRR</a:t>
              </a: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BFCACF3-BAE1-7346-BA8B-E52127FDEBAA}"/>
              </a:ext>
            </a:extLst>
          </p:cNvPr>
          <p:cNvCxnSpPr/>
          <p:nvPr/>
        </p:nvCxnSpPr>
        <p:spPr>
          <a:xfrm>
            <a:off x="5040052" y="296094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B090551-72AC-684D-B912-FFDCE554AD0E}"/>
              </a:ext>
            </a:extLst>
          </p:cNvPr>
          <p:cNvSpPr txBox="1"/>
          <p:nvPr/>
        </p:nvSpPr>
        <p:spPr>
          <a:xfrm>
            <a:off x="6408204" y="2132856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Verify</a:t>
            </a:r>
            <a:r>
              <a:rPr lang="en-GB" sz="800" dirty="0"/>
              <a:t> C+D = Complete system</a:t>
            </a:r>
          </a:p>
          <a:p>
            <a:pPr algn="ctr"/>
            <a:r>
              <a:rPr lang="en-GB" sz="800" b="1" dirty="0"/>
              <a:t>Commissioning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56690F4-66BE-9249-8FE4-285B4C33237E}"/>
              </a:ext>
            </a:extLst>
          </p:cNvPr>
          <p:cNvGrpSpPr/>
          <p:nvPr/>
        </p:nvGrpSpPr>
        <p:grpSpPr>
          <a:xfrm>
            <a:off x="2055298" y="5168100"/>
            <a:ext cx="508500" cy="673167"/>
            <a:chOff x="6039284" y="4093042"/>
            <a:chExt cx="1027832" cy="2112846"/>
          </a:xfrm>
        </p:grpSpPr>
        <p:sp>
          <p:nvSpPr>
            <p:cNvPr id="49" name="Flowchart: Sort 22">
              <a:extLst>
                <a:ext uri="{FF2B5EF4-FFF2-40B4-BE49-F238E27FC236}">
                  <a16:creationId xmlns:a16="http://schemas.microsoft.com/office/drawing/2014/main" id="{234B8ECA-968C-C646-9543-0EE538751721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7C4DBFA-C311-2E4E-9867-A0357B9E022C}"/>
                </a:ext>
              </a:extLst>
            </p:cNvPr>
            <p:cNvSpPr txBox="1"/>
            <p:nvPr/>
          </p:nvSpPr>
          <p:spPr>
            <a:xfrm>
              <a:off x="6328274" y="5396266"/>
              <a:ext cx="373397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8DBF9C-8321-B041-AD9C-2C9FF72E4D81}"/>
                </a:ext>
              </a:extLst>
            </p:cNvPr>
            <p:cNvSpPr txBox="1"/>
            <p:nvPr/>
          </p:nvSpPr>
          <p:spPr>
            <a:xfrm>
              <a:off x="6096034" y="4731221"/>
              <a:ext cx="839847" cy="135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TRR</a:t>
              </a:r>
            </a:p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 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5510BE-B874-B443-AA13-CF1C03448FD9}"/>
              </a:ext>
            </a:extLst>
          </p:cNvPr>
          <p:cNvGrpSpPr/>
          <p:nvPr/>
        </p:nvGrpSpPr>
        <p:grpSpPr>
          <a:xfrm>
            <a:off x="1439652" y="5168101"/>
            <a:ext cx="508500" cy="673167"/>
            <a:chOff x="6039284" y="4093042"/>
            <a:chExt cx="1027832" cy="2112846"/>
          </a:xfrm>
        </p:grpSpPr>
        <p:sp>
          <p:nvSpPr>
            <p:cNvPr id="53" name="Flowchart: Sort 22">
              <a:extLst>
                <a:ext uri="{FF2B5EF4-FFF2-40B4-BE49-F238E27FC236}">
                  <a16:creationId xmlns:a16="http://schemas.microsoft.com/office/drawing/2014/main" id="{5E70B884-29DF-F544-9199-DC026EF24F66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175F6ED-8876-E44C-BFBD-271B01FF81F1}"/>
                </a:ext>
              </a:extLst>
            </p:cNvPr>
            <p:cNvSpPr txBox="1"/>
            <p:nvPr/>
          </p:nvSpPr>
          <p:spPr>
            <a:xfrm>
              <a:off x="6328274" y="5396266"/>
              <a:ext cx="373397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8AB43F-74F1-7443-AFBE-E2B154ABEBDA}"/>
                </a:ext>
              </a:extLst>
            </p:cNvPr>
            <p:cNvSpPr txBox="1"/>
            <p:nvPr/>
          </p:nvSpPr>
          <p:spPr>
            <a:xfrm>
              <a:off x="6096034" y="4731221"/>
              <a:ext cx="839847" cy="135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TRR</a:t>
              </a:r>
            </a:p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 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59354" y="3907961"/>
            <a:ext cx="508500" cy="673167"/>
            <a:chOff x="6039284" y="4093042"/>
            <a:chExt cx="1027832" cy="2112846"/>
          </a:xfrm>
        </p:grpSpPr>
        <p:sp>
          <p:nvSpPr>
            <p:cNvPr id="23" name="Flowchart: Sort 22"/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8274" y="5396266"/>
              <a:ext cx="373397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6034" y="4731221"/>
              <a:ext cx="839847" cy="135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TRR</a:t>
              </a:r>
            </a:p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 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CFB31-1D2C-B045-8E85-6796C7293EA7}"/>
              </a:ext>
            </a:extLst>
          </p:cNvPr>
          <p:cNvGrpSpPr/>
          <p:nvPr/>
        </p:nvGrpSpPr>
        <p:grpSpPr>
          <a:xfrm>
            <a:off x="4351532" y="3907961"/>
            <a:ext cx="508500" cy="673167"/>
            <a:chOff x="6039284" y="4093042"/>
            <a:chExt cx="1027832" cy="2112846"/>
          </a:xfrm>
        </p:grpSpPr>
        <p:sp>
          <p:nvSpPr>
            <p:cNvPr id="45" name="Flowchart: Sort 22">
              <a:extLst>
                <a:ext uri="{FF2B5EF4-FFF2-40B4-BE49-F238E27FC236}">
                  <a16:creationId xmlns:a16="http://schemas.microsoft.com/office/drawing/2014/main" id="{F41C367A-A9C2-B941-AB6B-C5DE5EF3E01B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70CC89-6D78-A743-85BA-A10347EB10D5}"/>
                </a:ext>
              </a:extLst>
            </p:cNvPr>
            <p:cNvSpPr txBox="1"/>
            <p:nvPr/>
          </p:nvSpPr>
          <p:spPr>
            <a:xfrm>
              <a:off x="6328274" y="5396266"/>
              <a:ext cx="373397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6D6168-B71C-0F4B-B3D7-E116CCDE5674}"/>
                </a:ext>
              </a:extLst>
            </p:cNvPr>
            <p:cNvSpPr txBox="1"/>
            <p:nvPr/>
          </p:nvSpPr>
          <p:spPr>
            <a:xfrm>
              <a:off x="6096034" y="4731221"/>
              <a:ext cx="839847" cy="135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TRR</a:t>
              </a:r>
            </a:p>
            <a:p>
              <a:pPr algn="ctr"/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</a:rPr>
                <a:t> D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AE2C94F-D78F-B845-B4D9-9D99968ECDA9}"/>
              </a:ext>
            </a:extLst>
          </p:cNvPr>
          <p:cNvGrpSpPr/>
          <p:nvPr/>
        </p:nvGrpSpPr>
        <p:grpSpPr>
          <a:xfrm>
            <a:off x="6480212" y="3973127"/>
            <a:ext cx="396044" cy="592032"/>
            <a:chOff x="6039284" y="4093042"/>
            <a:chExt cx="1027832" cy="2112846"/>
          </a:xfrm>
        </p:grpSpPr>
        <p:sp>
          <p:nvSpPr>
            <p:cNvPr id="98" name="Flowchart: Sort 22">
              <a:extLst>
                <a:ext uri="{FF2B5EF4-FFF2-40B4-BE49-F238E27FC236}">
                  <a16:creationId xmlns:a16="http://schemas.microsoft.com/office/drawing/2014/main" id="{0799D552-7B2B-C14C-9D4B-9903D5298206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F0DEDAA-812B-A74A-9619-8D9B019E73D1}"/>
                </a:ext>
              </a:extLst>
            </p:cNvPr>
            <p:cNvSpPr txBox="1"/>
            <p:nvPr/>
          </p:nvSpPr>
          <p:spPr>
            <a:xfrm>
              <a:off x="6328274" y="5396266"/>
              <a:ext cx="373397" cy="62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D7D6886-54C8-E94D-94DE-19C6244E7D98}"/>
                </a:ext>
              </a:extLst>
            </p:cNvPr>
            <p:cNvSpPr txBox="1"/>
            <p:nvPr/>
          </p:nvSpPr>
          <p:spPr>
            <a:xfrm>
              <a:off x="6138156" y="4731221"/>
              <a:ext cx="755603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/>
                <a:t>TRR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0DD8409-1EB5-7E4F-BE0A-BC74D5F9BE0F}"/>
              </a:ext>
            </a:extLst>
          </p:cNvPr>
          <p:cNvGrpSpPr/>
          <p:nvPr/>
        </p:nvGrpSpPr>
        <p:grpSpPr>
          <a:xfrm>
            <a:off x="6480212" y="4749246"/>
            <a:ext cx="396044" cy="592032"/>
            <a:chOff x="6039284" y="4093042"/>
            <a:chExt cx="1027832" cy="2112846"/>
          </a:xfrm>
        </p:grpSpPr>
        <p:sp>
          <p:nvSpPr>
            <p:cNvPr id="106" name="Flowchart: Sort 22">
              <a:extLst>
                <a:ext uri="{FF2B5EF4-FFF2-40B4-BE49-F238E27FC236}">
                  <a16:creationId xmlns:a16="http://schemas.microsoft.com/office/drawing/2014/main" id="{1B55D69A-6039-D442-98ED-FC824837C495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6FF6CBA-BDBC-7F4E-93E8-F3B5B5A0FC12}"/>
                </a:ext>
              </a:extLst>
            </p:cNvPr>
            <p:cNvSpPr txBox="1"/>
            <p:nvPr/>
          </p:nvSpPr>
          <p:spPr>
            <a:xfrm>
              <a:off x="6328274" y="5396266"/>
              <a:ext cx="373397" cy="62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7BB730D-73B8-B143-91A4-0DD26479E8B8}"/>
                </a:ext>
              </a:extLst>
            </p:cNvPr>
            <p:cNvSpPr txBox="1"/>
            <p:nvPr/>
          </p:nvSpPr>
          <p:spPr>
            <a:xfrm>
              <a:off x="6141396" y="4731221"/>
              <a:ext cx="749123" cy="72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SRR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F987A7E-A526-4E46-B5E5-FA1008C39B3C}"/>
              </a:ext>
            </a:extLst>
          </p:cNvPr>
          <p:cNvSpPr txBox="1"/>
          <p:nvPr/>
        </p:nvSpPr>
        <p:spPr>
          <a:xfrm>
            <a:off x="6948264" y="4077072"/>
            <a:ext cx="180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System owner responsible.</a:t>
            </a:r>
          </a:p>
          <a:p>
            <a:r>
              <a:rPr lang="en-GB" sz="1000" dirty="0"/>
              <a:t>Scope: Performance </a:t>
            </a:r>
            <a:r>
              <a:rPr lang="en-GB" sz="1000" u="sng" dirty="0"/>
              <a:t>and</a:t>
            </a:r>
            <a:r>
              <a:rPr lang="en-GB" sz="1000" dirty="0"/>
              <a:t> safety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26B0F63-53C2-8B42-A67A-1D315885CFFC}"/>
              </a:ext>
            </a:extLst>
          </p:cNvPr>
          <p:cNvSpPr txBox="1"/>
          <p:nvPr/>
        </p:nvSpPr>
        <p:spPr>
          <a:xfrm>
            <a:off x="6948264" y="4837222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ESH coordinates independent review</a:t>
            </a:r>
          </a:p>
          <a:p>
            <a:r>
              <a:rPr lang="en-GB" sz="1000" dirty="0"/>
              <a:t>Scope: Safety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77DD8922-8AD6-954F-B027-B0866DB66708}"/>
              </a:ext>
            </a:extLst>
          </p:cNvPr>
          <p:cNvSpPr/>
          <p:nvPr/>
        </p:nvSpPr>
        <p:spPr>
          <a:xfrm>
            <a:off x="457200" y="5913276"/>
            <a:ext cx="4537920" cy="25096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8FCF94-668A-1E46-A189-76DBF4F4E47A}"/>
              </a:ext>
            </a:extLst>
          </p:cNvPr>
          <p:cNvSpPr txBox="1"/>
          <p:nvPr/>
        </p:nvSpPr>
        <p:spPr>
          <a:xfrm rot="16200000">
            <a:off x="1919536" y="4821325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Verify</a:t>
            </a:r>
            <a:r>
              <a:rPr lang="en-GB" sz="800" dirty="0"/>
              <a:t> B</a:t>
            </a:r>
          </a:p>
          <a:p>
            <a:pPr algn="ctr"/>
            <a:r>
              <a:rPr lang="en-GB" sz="800" dirty="0"/>
              <a:t>(testing)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07D0281-F6E8-C34A-A272-74854F0A5380}"/>
              </a:ext>
            </a:extLst>
          </p:cNvPr>
          <p:cNvSpPr txBox="1"/>
          <p:nvPr/>
        </p:nvSpPr>
        <p:spPr>
          <a:xfrm rot="16200000">
            <a:off x="1307468" y="4821325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Verify</a:t>
            </a:r>
            <a:r>
              <a:rPr lang="en-GB" sz="800" dirty="0"/>
              <a:t> A</a:t>
            </a:r>
          </a:p>
          <a:p>
            <a:pPr algn="ctr"/>
            <a:r>
              <a:rPr lang="en-GB" sz="800" dirty="0"/>
              <a:t>(testing)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2819D7F-2FF5-EA4D-80B2-D7C20385EB9D}"/>
              </a:ext>
            </a:extLst>
          </p:cNvPr>
          <p:cNvSpPr txBox="1"/>
          <p:nvPr/>
        </p:nvSpPr>
        <p:spPr>
          <a:xfrm>
            <a:off x="7344308" y="6597352"/>
            <a:ext cx="16001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Thomas Hansson ESH, 2019-04-05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69FD892-0EA8-DF4F-A225-BC4E4262EBFC}"/>
              </a:ext>
            </a:extLst>
          </p:cNvPr>
          <p:cNvSpPr txBox="1"/>
          <p:nvPr/>
        </p:nvSpPr>
        <p:spPr>
          <a:xfrm>
            <a:off x="323528" y="1660738"/>
            <a:ext cx="1638590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GB" sz="1000" dirty="0"/>
              <a:t>Integrate = install</a:t>
            </a:r>
          </a:p>
          <a:p>
            <a:r>
              <a:rPr lang="en-GB" sz="1000" dirty="0"/>
              <a:t>Verify = test/commissioning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4377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3FA4C-7111-AA40-8FC8-76304456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893"/>
            <a:ext cx="9144000" cy="6060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51BF43-98CA-0744-8078-4B24677DC40E}"/>
              </a:ext>
            </a:extLst>
          </p:cNvPr>
          <p:cNvSpPr txBox="1"/>
          <p:nvPr/>
        </p:nvSpPr>
        <p:spPr>
          <a:xfrm rot="20720183">
            <a:off x="322925" y="347682"/>
            <a:ext cx="1892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An example</a:t>
            </a:r>
          </a:p>
        </p:txBody>
      </p:sp>
    </p:spTree>
    <p:extLst>
      <p:ext uri="{BB962C8B-B14F-4D97-AF65-F5344CB8AC3E}">
        <p14:creationId xmlns:p14="http://schemas.microsoft.com/office/powerpoint/2010/main" val="22292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705199-68C8-4C4A-B812-45ED32A3FA51}"/>
              </a:ext>
            </a:extLst>
          </p:cNvPr>
          <p:cNvCxnSpPr>
            <a:cxnSpLocks/>
          </p:cNvCxnSpPr>
          <p:nvPr/>
        </p:nvCxnSpPr>
        <p:spPr>
          <a:xfrm>
            <a:off x="1511660" y="4149080"/>
            <a:ext cx="79208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Box 427">
            <a:extLst>
              <a:ext uri="{FF2B5EF4-FFF2-40B4-BE49-F238E27FC236}">
                <a16:creationId xmlns:a16="http://schemas.microsoft.com/office/drawing/2014/main" id="{66669AD3-7081-4241-AC7A-02DDB196E5EC}"/>
              </a:ext>
            </a:extLst>
          </p:cNvPr>
          <p:cNvSpPr txBox="1"/>
          <p:nvPr/>
        </p:nvSpPr>
        <p:spPr>
          <a:xfrm>
            <a:off x="4716016" y="4653136"/>
            <a:ext cx="164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Power cabling </a:t>
            </a:r>
          </a:p>
          <a:p>
            <a:pPr algn="ctr"/>
            <a:r>
              <a:rPr lang="en-GB" sz="600" dirty="0"/>
              <a:t>+ Medium temp circuit</a:t>
            </a:r>
          </a:p>
        </p:txBody>
      </p: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A931EBF-FF5A-334F-818E-9CE1B778F311}"/>
              </a:ext>
            </a:extLst>
          </p:cNvPr>
          <p:cNvCxnSpPr>
            <a:cxnSpLocks/>
          </p:cNvCxnSpPr>
          <p:nvPr/>
        </p:nvCxnSpPr>
        <p:spPr>
          <a:xfrm>
            <a:off x="5004048" y="5013176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>
            <a:extLst>
              <a:ext uri="{FF2B5EF4-FFF2-40B4-BE49-F238E27FC236}">
                <a16:creationId xmlns:a16="http://schemas.microsoft.com/office/drawing/2014/main" id="{D9643D7E-7224-9148-A7F5-8E87470A24CB}"/>
              </a:ext>
            </a:extLst>
          </p:cNvPr>
          <p:cNvSpPr txBox="1"/>
          <p:nvPr/>
        </p:nvSpPr>
        <p:spPr>
          <a:xfrm>
            <a:off x="503548" y="3248980"/>
            <a:ext cx="101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</a:p>
          <a:p>
            <a:pPr algn="ctr"/>
            <a:r>
              <a:rPr lang="en-GB" sz="600" dirty="0"/>
              <a:t>Shielding   + PSS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72A2CE5B-0460-0E48-BF42-6FFCD6739AB9}"/>
              </a:ext>
            </a:extLst>
          </p:cNvPr>
          <p:cNvSpPr txBox="1"/>
          <p:nvPr/>
        </p:nvSpPr>
        <p:spPr>
          <a:xfrm>
            <a:off x="4211960" y="3861048"/>
            <a:ext cx="164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PSS + LLRF + Modulator + Medium temp circuit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161CD3-5A61-B447-ADE4-AFB2AC86177E}"/>
              </a:ext>
            </a:extLst>
          </p:cNvPr>
          <p:cNvCxnSpPr>
            <a:cxnSpLocks/>
          </p:cNvCxnSpPr>
          <p:nvPr/>
        </p:nvCxnSpPr>
        <p:spPr>
          <a:xfrm flipH="1">
            <a:off x="6327618" y="2024844"/>
            <a:ext cx="8578" cy="26690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EA4B21-1819-E145-9E7C-61FE2B2FF04C}"/>
              </a:ext>
            </a:extLst>
          </p:cNvPr>
          <p:cNvGrpSpPr/>
          <p:nvPr/>
        </p:nvGrpSpPr>
        <p:grpSpPr>
          <a:xfrm>
            <a:off x="6048164" y="1872000"/>
            <a:ext cx="541045" cy="419751"/>
            <a:chOff x="5976037" y="4093042"/>
            <a:chExt cx="1114560" cy="2326947"/>
          </a:xfrm>
        </p:grpSpPr>
        <p:sp>
          <p:nvSpPr>
            <p:cNvPr id="66" name="Flowchart: Sort 22">
              <a:extLst>
                <a:ext uri="{FF2B5EF4-FFF2-40B4-BE49-F238E27FC236}">
                  <a16:creationId xmlns:a16="http://schemas.microsoft.com/office/drawing/2014/main" id="{02073C32-5C0E-6941-ACCA-54AAFC9ECEE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3B7CEB-5EEC-364D-85E4-734CFE844568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102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978F553-264E-E646-881F-48B0E2FA1A66}"/>
                </a:ext>
              </a:extLst>
            </p:cNvPr>
            <p:cNvSpPr txBox="1"/>
            <p:nvPr/>
          </p:nvSpPr>
          <p:spPr>
            <a:xfrm>
              <a:off x="5976037" y="4212153"/>
              <a:ext cx="1114560" cy="187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TRR</a:t>
              </a:r>
            </a:p>
            <a:p>
              <a:pPr algn="ctr"/>
              <a:r>
                <a:rPr lang="en-US" sz="800" b="1" dirty="0"/>
                <a:t>TS2</a:t>
              </a:r>
            </a:p>
          </p:txBody>
        </p:sp>
      </p:grp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341A170-3727-B14D-B907-646B5340154E}"/>
              </a:ext>
            </a:extLst>
          </p:cNvPr>
          <p:cNvCxnSpPr>
            <a:cxnSpLocks/>
          </p:cNvCxnSpPr>
          <p:nvPr/>
        </p:nvCxnSpPr>
        <p:spPr>
          <a:xfrm>
            <a:off x="1079612" y="2805879"/>
            <a:ext cx="0" cy="73113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346185DB-D3E3-9B45-AB33-1105A83912AE}"/>
              </a:ext>
            </a:extLst>
          </p:cNvPr>
          <p:cNvCxnSpPr>
            <a:cxnSpLocks/>
          </p:cNvCxnSpPr>
          <p:nvPr/>
        </p:nvCxnSpPr>
        <p:spPr>
          <a:xfrm>
            <a:off x="4103948" y="4149081"/>
            <a:ext cx="90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1987538-0C9C-3240-B3B6-FDB64DA805C4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416267" y="4149080"/>
            <a:ext cx="687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93345821-2CEF-F844-B0D5-285AF9901363}"/>
              </a:ext>
            </a:extLst>
          </p:cNvPr>
          <p:cNvCxnSpPr>
            <a:cxnSpLocks/>
          </p:cNvCxnSpPr>
          <p:nvPr/>
        </p:nvCxnSpPr>
        <p:spPr>
          <a:xfrm>
            <a:off x="1511660" y="3537012"/>
            <a:ext cx="0" cy="1334464"/>
          </a:xfrm>
          <a:prstGeom prst="line">
            <a:avLst/>
          </a:prstGeom>
          <a:ln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35D7CB2E-198D-CB43-AE2A-4D63FB5F56AB}"/>
              </a:ext>
            </a:extLst>
          </p:cNvPr>
          <p:cNvSpPr txBox="1"/>
          <p:nvPr/>
        </p:nvSpPr>
        <p:spPr>
          <a:xfrm>
            <a:off x="4727502" y="2888940"/>
            <a:ext cx="164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Klystron </a:t>
            </a:r>
            <a:br>
              <a:rPr lang="en-GB" sz="600" dirty="0"/>
            </a:br>
            <a:r>
              <a:rPr lang="en-GB" sz="600" dirty="0"/>
              <a:t>+ Medium temp circuit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D4E3E25-FC6D-854A-9957-2EC2095A9B92}"/>
              </a:ext>
            </a:extLst>
          </p:cNvPr>
          <p:cNvSpPr txBox="1"/>
          <p:nvPr/>
        </p:nvSpPr>
        <p:spPr>
          <a:xfrm rot="16200000">
            <a:off x="4790735" y="3285951"/>
            <a:ext cx="441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Klystron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33102918-83B5-5140-8FB8-1FE21DE7E299}"/>
              </a:ext>
            </a:extLst>
          </p:cNvPr>
          <p:cNvSpPr txBox="1"/>
          <p:nvPr/>
        </p:nvSpPr>
        <p:spPr>
          <a:xfrm rot="16200000">
            <a:off x="3912936" y="4243113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LLRF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E315962F-A1C3-4B49-98D9-5E7AE77CC4FE}"/>
              </a:ext>
            </a:extLst>
          </p:cNvPr>
          <p:cNvSpPr txBox="1"/>
          <p:nvPr/>
        </p:nvSpPr>
        <p:spPr>
          <a:xfrm rot="16200000">
            <a:off x="4741231" y="4197619"/>
            <a:ext cx="51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Modulator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4D34083-BEF7-0141-9554-F030B6734B1D}"/>
              </a:ext>
            </a:extLst>
          </p:cNvPr>
          <p:cNvSpPr txBox="1"/>
          <p:nvPr/>
        </p:nvSpPr>
        <p:spPr>
          <a:xfrm>
            <a:off x="2879812" y="4988205"/>
            <a:ext cx="164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ICS controls + LLRF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8EA2DC01-EB39-7E49-BAA6-3681B0084E47}"/>
              </a:ext>
            </a:extLst>
          </p:cNvPr>
          <p:cNvSpPr txBox="1"/>
          <p:nvPr/>
        </p:nvSpPr>
        <p:spPr>
          <a:xfrm rot="16200000">
            <a:off x="5760967" y="569641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LCW</a:t>
            </a:r>
          </a:p>
          <a:p>
            <a:pPr algn="ctr"/>
            <a:r>
              <a:rPr lang="en-GB" sz="600" dirty="0"/>
              <a:t>substation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46FF553B-0BB7-BC45-99A7-E7465B848A28}"/>
              </a:ext>
            </a:extLst>
          </p:cNvPr>
          <p:cNvSpPr txBox="1"/>
          <p:nvPr/>
        </p:nvSpPr>
        <p:spPr>
          <a:xfrm rot="16200000">
            <a:off x="4788858" y="5696419"/>
            <a:ext cx="5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Electrical</a:t>
            </a:r>
          </a:p>
          <a:p>
            <a:pPr algn="ctr"/>
            <a:r>
              <a:rPr lang="en-GB" sz="600" dirty="0"/>
              <a:t>substation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4FABF6B6-7922-8C49-B565-D8353B0589A0}"/>
              </a:ext>
            </a:extLst>
          </p:cNvPr>
          <p:cNvSpPr txBox="1"/>
          <p:nvPr/>
        </p:nvSpPr>
        <p:spPr>
          <a:xfrm rot="16200000">
            <a:off x="4843502" y="5013252"/>
            <a:ext cx="40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Power</a:t>
            </a:r>
            <a:br>
              <a:rPr lang="en-GB" sz="600" dirty="0"/>
            </a:br>
            <a:r>
              <a:rPr lang="en-GB" sz="600" dirty="0"/>
              <a:t>cabling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689AB4E6-0D7C-5749-87EE-A37809BC6C47}"/>
              </a:ext>
            </a:extLst>
          </p:cNvPr>
          <p:cNvSpPr txBox="1"/>
          <p:nvPr/>
        </p:nvSpPr>
        <p:spPr>
          <a:xfrm rot="16200000">
            <a:off x="5736922" y="501667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Medium</a:t>
            </a:r>
            <a:br>
              <a:rPr lang="en-GB" sz="600" dirty="0"/>
            </a:br>
            <a:r>
              <a:rPr lang="en-GB" sz="600" dirty="0"/>
              <a:t>temp circuit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767CCB04-4B4D-2240-9742-668F46B4AFB8}"/>
              </a:ext>
            </a:extLst>
          </p:cNvPr>
          <p:cNvSpPr txBox="1"/>
          <p:nvPr/>
        </p:nvSpPr>
        <p:spPr>
          <a:xfrm rot="16200000">
            <a:off x="2176731" y="5351085"/>
            <a:ext cx="489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 err="1"/>
              <a:t>Cryoplant</a:t>
            </a:r>
            <a:endParaRPr lang="en-GB" sz="600" dirty="0"/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C0234B73-2DD7-D144-8D07-E246C4270563}"/>
              </a:ext>
            </a:extLst>
          </p:cNvPr>
          <p:cNvSpPr txBox="1"/>
          <p:nvPr/>
        </p:nvSpPr>
        <p:spPr>
          <a:xfrm rot="16200000">
            <a:off x="2121362" y="4486515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Transfer Line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4F4217-26EF-ED48-84C4-E8CE5FB5960C}"/>
              </a:ext>
            </a:extLst>
          </p:cNvPr>
          <p:cNvSpPr txBox="1"/>
          <p:nvPr/>
        </p:nvSpPr>
        <p:spPr>
          <a:xfrm rot="16200000">
            <a:off x="443853" y="4499418"/>
            <a:ext cx="46839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Shielding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AF32A006-7340-5648-8E5A-DE4FC3905E4B}"/>
              </a:ext>
            </a:extLst>
          </p:cNvPr>
          <p:cNvSpPr txBox="1"/>
          <p:nvPr/>
        </p:nvSpPr>
        <p:spPr>
          <a:xfrm rot="16200000">
            <a:off x="1320648" y="4447449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PSS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E918632D-B2DC-1D42-B76A-2DDE3E5516A0}"/>
              </a:ext>
            </a:extLst>
          </p:cNvPr>
          <p:cNvSpPr txBox="1"/>
          <p:nvPr/>
        </p:nvSpPr>
        <p:spPr>
          <a:xfrm rot="16200000">
            <a:off x="4771225" y="2401683"/>
            <a:ext cx="54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RF</a:t>
            </a:r>
          </a:p>
          <a:p>
            <a:pPr algn="ctr"/>
            <a:r>
              <a:rPr lang="en-GB" sz="600" dirty="0"/>
              <a:t>distribution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BA0D081F-3A31-8348-AFCA-74A108FD91DC}"/>
              </a:ext>
            </a:extLst>
          </p:cNvPr>
          <p:cNvSpPr txBox="1"/>
          <p:nvPr/>
        </p:nvSpPr>
        <p:spPr>
          <a:xfrm rot="16200000">
            <a:off x="3136673" y="240315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Signal </a:t>
            </a:r>
          </a:p>
          <a:p>
            <a:pPr algn="ctr"/>
            <a:r>
              <a:rPr lang="en-GB" sz="600" dirty="0"/>
              <a:t>cabling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19B15A37-7CED-1C4D-9820-88761CB8B000}"/>
              </a:ext>
            </a:extLst>
          </p:cNvPr>
          <p:cNvSpPr txBox="1"/>
          <p:nvPr/>
        </p:nvSpPr>
        <p:spPr>
          <a:xfrm rot="16200000">
            <a:off x="2127293" y="240803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CDS</a:t>
            </a:r>
          </a:p>
          <a:p>
            <a:pPr algn="ctr"/>
            <a:r>
              <a:rPr lang="en-GB" sz="600" dirty="0"/>
              <a:t>Valve box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C5EF0C70-8C6E-1740-9DDC-0488231A3F0A}"/>
              </a:ext>
            </a:extLst>
          </p:cNvPr>
          <p:cNvSpPr txBox="1"/>
          <p:nvPr/>
        </p:nvSpPr>
        <p:spPr>
          <a:xfrm rot="16200000">
            <a:off x="842823" y="245012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  Bunker </a:t>
            </a:r>
            <a:r>
              <a:rPr lang="en-GB" sz="600" dirty="0">
                <a:solidFill>
                  <a:srgbClr val="FF0000"/>
                </a:solidFill>
              </a:rPr>
              <a:t>*</a:t>
            </a:r>
            <a:endParaRPr lang="en-GB" sz="600" dirty="0"/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9E54C022-D6DE-EF42-B6B7-B43EA0EF203F}"/>
              </a:ext>
            </a:extLst>
          </p:cNvPr>
          <p:cNvSpPr txBox="1"/>
          <p:nvPr/>
        </p:nvSpPr>
        <p:spPr>
          <a:xfrm>
            <a:off x="1025757" y="2168860"/>
            <a:ext cx="49864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Bunker + CDS valve box + Signal cabling + LLRF + RF distribution + Medium temp circuit = Cryomodule with insulation vacuum and beam vacuum</a:t>
            </a:r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743F5B4F-48FC-AE44-B54D-A10696CF663E}"/>
              </a:ext>
            </a:extLst>
          </p:cNvPr>
          <p:cNvCxnSpPr>
            <a:cxnSpLocks/>
          </p:cNvCxnSpPr>
          <p:nvPr/>
        </p:nvCxnSpPr>
        <p:spPr>
          <a:xfrm>
            <a:off x="5004048" y="3248980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826E4213-6331-B840-8ED1-201F25CF14B1}"/>
              </a:ext>
            </a:extLst>
          </p:cNvPr>
          <p:cNvCxnSpPr>
            <a:cxnSpLocks/>
          </p:cNvCxnSpPr>
          <p:nvPr/>
        </p:nvCxnSpPr>
        <p:spPr>
          <a:xfrm>
            <a:off x="5472100" y="32489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A527DB10-E0A3-274D-A7A4-5E29667294D2}"/>
              </a:ext>
            </a:extLst>
          </p:cNvPr>
          <p:cNvCxnSpPr>
            <a:cxnSpLocks/>
          </p:cNvCxnSpPr>
          <p:nvPr/>
        </p:nvCxnSpPr>
        <p:spPr>
          <a:xfrm>
            <a:off x="5004048" y="4149080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97BFD6D9-D839-D94C-9514-55B9DAD30442}"/>
              </a:ext>
            </a:extLst>
          </p:cNvPr>
          <p:cNvCxnSpPr>
            <a:cxnSpLocks/>
          </p:cNvCxnSpPr>
          <p:nvPr/>
        </p:nvCxnSpPr>
        <p:spPr>
          <a:xfrm>
            <a:off x="5472100" y="5013176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3D338B4E-3CA3-264A-8A91-6F06F9BD6EEC}"/>
              </a:ext>
            </a:extLst>
          </p:cNvPr>
          <p:cNvCxnSpPr>
            <a:cxnSpLocks/>
          </p:cNvCxnSpPr>
          <p:nvPr/>
        </p:nvCxnSpPr>
        <p:spPr>
          <a:xfrm flipH="1">
            <a:off x="5004398" y="3705675"/>
            <a:ext cx="1044" cy="267836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DDDEF233-DFA5-A640-936E-FEA0516341A4}"/>
              </a:ext>
            </a:extLst>
          </p:cNvPr>
          <p:cNvCxnSpPr>
            <a:cxnSpLocks/>
          </p:cNvCxnSpPr>
          <p:nvPr/>
        </p:nvCxnSpPr>
        <p:spPr>
          <a:xfrm>
            <a:off x="4103948" y="4523586"/>
            <a:ext cx="0" cy="2126871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048BDD98-90C3-4847-95BF-0935ECFEB6A5}"/>
              </a:ext>
            </a:extLst>
          </p:cNvPr>
          <p:cNvCxnSpPr>
            <a:cxnSpLocks/>
          </p:cNvCxnSpPr>
          <p:nvPr/>
        </p:nvCxnSpPr>
        <p:spPr>
          <a:xfrm>
            <a:off x="3779912" y="5268637"/>
            <a:ext cx="3243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0274BA0D-BF6D-EF41-8538-9BD45982EF90}"/>
              </a:ext>
            </a:extLst>
          </p:cNvPr>
          <p:cNvCxnSpPr>
            <a:cxnSpLocks/>
          </p:cNvCxnSpPr>
          <p:nvPr/>
        </p:nvCxnSpPr>
        <p:spPr>
          <a:xfrm>
            <a:off x="4463988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7DFA5C10-98DF-F041-9654-628E4183A3E6}"/>
              </a:ext>
            </a:extLst>
          </p:cNvPr>
          <p:cNvCxnSpPr>
            <a:cxnSpLocks/>
          </p:cNvCxnSpPr>
          <p:nvPr/>
        </p:nvCxnSpPr>
        <p:spPr>
          <a:xfrm>
            <a:off x="676264" y="3537012"/>
            <a:ext cx="0" cy="2961045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901837DA-F779-E840-92A7-D4FD5C905F0F}"/>
              </a:ext>
            </a:extLst>
          </p:cNvPr>
          <p:cNvCxnSpPr>
            <a:cxnSpLocks/>
          </p:cNvCxnSpPr>
          <p:nvPr/>
        </p:nvCxnSpPr>
        <p:spPr>
          <a:xfrm>
            <a:off x="5979667" y="5334483"/>
            <a:ext cx="0" cy="817755"/>
          </a:xfrm>
          <a:prstGeom prst="line">
            <a:avLst/>
          </a:prstGeom>
          <a:ln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DC4329A3-EC71-9748-A28D-DEB631B6CFEE}"/>
              </a:ext>
            </a:extLst>
          </p:cNvPr>
          <p:cNvCxnSpPr>
            <a:cxnSpLocks/>
          </p:cNvCxnSpPr>
          <p:nvPr/>
        </p:nvCxnSpPr>
        <p:spPr>
          <a:xfrm>
            <a:off x="3308255" y="3068960"/>
            <a:ext cx="1188" cy="267766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2B554943-0246-004A-903D-FB28255E07F8}"/>
              </a:ext>
            </a:extLst>
          </p:cNvPr>
          <p:cNvCxnSpPr>
            <a:cxnSpLocks/>
          </p:cNvCxnSpPr>
          <p:nvPr/>
        </p:nvCxnSpPr>
        <p:spPr>
          <a:xfrm>
            <a:off x="5004920" y="3114900"/>
            <a:ext cx="0" cy="55521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34C0E01-BD3E-CF40-9364-BABCA95A5B07}"/>
              </a:ext>
            </a:extLst>
          </p:cNvPr>
          <p:cNvCxnSpPr>
            <a:cxnSpLocks/>
            <a:stCxn id="233" idx="0"/>
          </p:cNvCxnSpPr>
          <p:nvPr/>
        </p:nvCxnSpPr>
        <p:spPr>
          <a:xfrm>
            <a:off x="1488732" y="4907480"/>
            <a:ext cx="0" cy="165386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D4E7B3C-F569-8F4D-A8CD-D05CE9561F3B}"/>
              </a:ext>
            </a:extLst>
          </p:cNvPr>
          <p:cNvCxnSpPr>
            <a:cxnSpLocks/>
            <a:stCxn id="241" idx="2"/>
          </p:cNvCxnSpPr>
          <p:nvPr/>
        </p:nvCxnSpPr>
        <p:spPr>
          <a:xfrm>
            <a:off x="2410420" y="3150260"/>
            <a:ext cx="4269" cy="332793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D510002-8452-284F-9776-2445868A0578}"/>
              </a:ext>
            </a:extLst>
          </p:cNvPr>
          <p:cNvCxnSpPr>
            <a:cxnSpLocks/>
          </p:cNvCxnSpPr>
          <p:nvPr/>
        </p:nvCxnSpPr>
        <p:spPr>
          <a:xfrm>
            <a:off x="3308255" y="6057292"/>
            <a:ext cx="0" cy="42089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93781EFF-2E72-6C44-BBB3-933202765918}"/>
              </a:ext>
            </a:extLst>
          </p:cNvPr>
          <p:cNvCxnSpPr>
            <a:cxnSpLocks/>
          </p:cNvCxnSpPr>
          <p:nvPr/>
        </p:nvCxnSpPr>
        <p:spPr>
          <a:xfrm>
            <a:off x="5004920" y="6057292"/>
            <a:ext cx="1" cy="46337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2A6DB8A0-E325-0E44-ACC9-1664185A0863}"/>
              </a:ext>
            </a:extLst>
          </p:cNvPr>
          <p:cNvCxnSpPr>
            <a:cxnSpLocks/>
          </p:cNvCxnSpPr>
          <p:nvPr/>
        </p:nvCxnSpPr>
        <p:spPr>
          <a:xfrm flipH="1">
            <a:off x="5975170" y="6241991"/>
            <a:ext cx="8994" cy="28335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908A252-EDB6-6449-878B-07A21C01D209}"/>
              </a:ext>
            </a:extLst>
          </p:cNvPr>
          <p:cNvCxnSpPr>
            <a:cxnSpLocks/>
            <a:endCxn id="301" idx="2"/>
          </p:cNvCxnSpPr>
          <p:nvPr/>
        </p:nvCxnSpPr>
        <p:spPr>
          <a:xfrm flipH="1">
            <a:off x="4096852" y="2312256"/>
            <a:ext cx="7096" cy="2520900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0725D5D3-FE8B-D944-919F-7CBC7FAB4F6D}"/>
              </a:ext>
            </a:extLst>
          </p:cNvPr>
          <p:cNvCxnSpPr>
            <a:cxnSpLocks/>
          </p:cNvCxnSpPr>
          <p:nvPr/>
        </p:nvCxnSpPr>
        <p:spPr>
          <a:xfrm>
            <a:off x="3287747" y="2312256"/>
            <a:ext cx="3275" cy="576684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1141D0A2-D6E0-E94B-852A-8CDFB44890C0}"/>
              </a:ext>
            </a:extLst>
          </p:cNvPr>
          <p:cNvCxnSpPr>
            <a:cxnSpLocks/>
          </p:cNvCxnSpPr>
          <p:nvPr/>
        </p:nvCxnSpPr>
        <p:spPr>
          <a:xfrm>
            <a:off x="5010789" y="2312876"/>
            <a:ext cx="0" cy="576064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57E66860-65D1-AA49-AFEF-8A0D78C9640F}"/>
              </a:ext>
            </a:extLst>
          </p:cNvPr>
          <p:cNvCxnSpPr>
            <a:cxnSpLocks/>
          </p:cNvCxnSpPr>
          <p:nvPr/>
        </p:nvCxnSpPr>
        <p:spPr>
          <a:xfrm>
            <a:off x="5979667" y="2312876"/>
            <a:ext cx="0" cy="2982702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65058DD-3C51-6E42-A498-935B9F2F8253}"/>
              </a:ext>
            </a:extLst>
          </p:cNvPr>
          <p:cNvCxnSpPr>
            <a:cxnSpLocks/>
          </p:cNvCxnSpPr>
          <p:nvPr/>
        </p:nvCxnSpPr>
        <p:spPr>
          <a:xfrm>
            <a:off x="2417871" y="2327583"/>
            <a:ext cx="0" cy="561357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C74ABD65-2310-8042-A94B-BFC225BF3855}"/>
              </a:ext>
            </a:extLst>
          </p:cNvPr>
          <p:cNvCxnSpPr>
            <a:cxnSpLocks/>
          </p:cNvCxnSpPr>
          <p:nvPr/>
        </p:nvCxnSpPr>
        <p:spPr>
          <a:xfrm flipH="1">
            <a:off x="1083296" y="2312876"/>
            <a:ext cx="4125" cy="535414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156674FB-921B-0542-8913-DFCC67CF5590}"/>
              </a:ext>
            </a:extLst>
          </p:cNvPr>
          <p:cNvSpPr/>
          <p:nvPr/>
        </p:nvSpPr>
        <p:spPr>
          <a:xfrm>
            <a:off x="7212034" y="1607670"/>
            <a:ext cx="1752454" cy="2486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77DD8922-8AD6-954F-B027-B0866DB66708}"/>
              </a:ext>
            </a:extLst>
          </p:cNvPr>
          <p:cNvSpPr/>
          <p:nvPr/>
        </p:nvSpPr>
        <p:spPr>
          <a:xfrm>
            <a:off x="359531" y="6467245"/>
            <a:ext cx="5805305" cy="24464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7139136" cy="1143000"/>
          </a:xfrm>
        </p:spPr>
        <p:txBody>
          <a:bodyPr/>
          <a:lstStyle/>
          <a:p>
            <a:r>
              <a:rPr lang="en-US" dirty="0"/>
              <a:t>The example of Test stand 2 (TS2)</a:t>
            </a:r>
            <a:br>
              <a:rPr lang="en-US" dirty="0"/>
            </a:br>
            <a:r>
              <a:rPr lang="en-US" dirty="0"/>
              <a:t>based on layout 2016-05-20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556" y="6433591"/>
            <a:ext cx="1024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2267" y="1573051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   Commissioning</a:t>
            </a: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7B252B37-91E9-A741-819D-B4713FEC07E7}"/>
              </a:ext>
            </a:extLst>
          </p:cNvPr>
          <p:cNvSpPr/>
          <p:nvPr/>
        </p:nvSpPr>
        <p:spPr>
          <a:xfrm>
            <a:off x="6318360" y="1653318"/>
            <a:ext cx="337048" cy="191506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B1D1B4-B151-F547-9063-1B3886E8455C}"/>
              </a:ext>
            </a:extLst>
          </p:cNvPr>
          <p:cNvCxnSpPr>
            <a:cxnSpLocks/>
          </p:cNvCxnSpPr>
          <p:nvPr/>
        </p:nvCxnSpPr>
        <p:spPr>
          <a:xfrm flipV="1">
            <a:off x="1088190" y="2291751"/>
            <a:ext cx="5248006" cy="2407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9265BBB-87BF-4445-A86E-07A91EC6C9CA}"/>
              </a:ext>
            </a:extLst>
          </p:cNvPr>
          <p:cNvGrpSpPr/>
          <p:nvPr/>
        </p:nvGrpSpPr>
        <p:grpSpPr>
          <a:xfrm>
            <a:off x="6716907" y="1448780"/>
            <a:ext cx="447381" cy="491772"/>
            <a:chOff x="6039284" y="4093042"/>
            <a:chExt cx="1027832" cy="2112846"/>
          </a:xfrm>
        </p:grpSpPr>
        <p:sp>
          <p:nvSpPr>
            <p:cNvPr id="79" name="Flowchart: Sort 22">
              <a:extLst>
                <a:ext uri="{FF2B5EF4-FFF2-40B4-BE49-F238E27FC236}">
                  <a16:creationId xmlns:a16="http://schemas.microsoft.com/office/drawing/2014/main" id="{95F58D28-C257-4F47-AC46-F154D4A9B0A4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639CF6-F43C-0B45-A3E5-03B2FDF56588}"/>
                </a:ext>
              </a:extLst>
            </p:cNvPr>
            <p:cNvSpPr txBox="1"/>
            <p:nvPr/>
          </p:nvSpPr>
          <p:spPr>
            <a:xfrm>
              <a:off x="6314045" y="5396265"/>
              <a:ext cx="401852" cy="663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C2F1DE-FF95-2B41-840A-1EFC923F72CA}"/>
                </a:ext>
              </a:extLst>
            </p:cNvPr>
            <p:cNvSpPr txBox="1"/>
            <p:nvPr/>
          </p:nvSpPr>
          <p:spPr>
            <a:xfrm>
              <a:off x="6132211" y="4621256"/>
              <a:ext cx="869008" cy="869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SRR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7F3DB05-FBF3-FB4C-BB97-17E4226DFBE2}"/>
              </a:ext>
            </a:extLst>
          </p:cNvPr>
          <p:cNvSpPr txBox="1"/>
          <p:nvPr/>
        </p:nvSpPr>
        <p:spPr>
          <a:xfrm>
            <a:off x="81256" y="1490591"/>
            <a:ext cx="1500732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900" dirty="0"/>
              <a:t>Integrate = install</a:t>
            </a:r>
          </a:p>
          <a:p>
            <a:r>
              <a:rPr lang="en-GB" sz="900" dirty="0"/>
              <a:t>Verify = test/commissioning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B090551-72AC-684D-B912-FFDCE554AD0E}"/>
              </a:ext>
            </a:extLst>
          </p:cNvPr>
          <p:cNvSpPr txBox="1"/>
          <p:nvPr/>
        </p:nvSpPr>
        <p:spPr>
          <a:xfrm>
            <a:off x="7384852" y="1880828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/>
              <a:t>Verify</a:t>
            </a:r>
            <a:r>
              <a:rPr lang="en-GB" sz="800" dirty="0"/>
              <a:t> Cryomodule, including </a:t>
            </a:r>
          </a:p>
          <a:p>
            <a:pPr marL="171450" indent="-171450">
              <a:buFontTx/>
              <a:buChar char="-"/>
            </a:pPr>
            <a:r>
              <a:rPr lang="en-GB" sz="800" dirty="0"/>
              <a:t>insulation vacuum and </a:t>
            </a:r>
          </a:p>
          <a:p>
            <a:pPr marL="171450" indent="-171450">
              <a:buFontTx/>
              <a:buChar char="-"/>
            </a:pPr>
            <a:r>
              <a:rPr lang="en-GB" sz="800" dirty="0"/>
              <a:t>beam vacuum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5AB5E1-39AD-7E44-99E6-84E23A5C2E59}"/>
              </a:ext>
            </a:extLst>
          </p:cNvPr>
          <p:cNvGrpSpPr/>
          <p:nvPr/>
        </p:nvGrpSpPr>
        <p:grpSpPr>
          <a:xfrm>
            <a:off x="4658666" y="2765770"/>
            <a:ext cx="704247" cy="388973"/>
            <a:chOff x="6039284" y="4093042"/>
            <a:chExt cx="1027832" cy="2156325"/>
          </a:xfrm>
        </p:grpSpPr>
        <p:sp>
          <p:nvSpPr>
            <p:cNvPr id="85" name="Flowchart: Sort 22">
              <a:extLst>
                <a:ext uri="{FF2B5EF4-FFF2-40B4-BE49-F238E27FC236}">
                  <a16:creationId xmlns:a16="http://schemas.microsoft.com/office/drawing/2014/main" id="{C72CC823-C6B3-BA48-AE12-2981B19265FA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6B6FA99-30CB-7143-ABA4-76586A3B129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2233E1D-D536-D64C-9372-01166A74B504}"/>
                </a:ext>
              </a:extLst>
            </p:cNvPr>
            <p:cNvSpPr txBox="1"/>
            <p:nvPr/>
          </p:nvSpPr>
          <p:spPr>
            <a:xfrm>
              <a:off x="6072982" y="4177072"/>
              <a:ext cx="962023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RF distribution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0807D4D-0531-234B-BF6E-406C27B8BE7D}"/>
              </a:ext>
            </a:extLst>
          </p:cNvPr>
          <p:cNvGrpSpPr/>
          <p:nvPr/>
        </p:nvGrpSpPr>
        <p:grpSpPr>
          <a:xfrm>
            <a:off x="4434953" y="6014707"/>
            <a:ext cx="1139934" cy="402625"/>
            <a:chOff x="5699433" y="4017361"/>
            <a:chExt cx="1663708" cy="2232006"/>
          </a:xfrm>
        </p:grpSpPr>
        <p:sp>
          <p:nvSpPr>
            <p:cNvPr id="92" name="Flowchart: Sort 22">
              <a:extLst>
                <a:ext uri="{FF2B5EF4-FFF2-40B4-BE49-F238E27FC236}">
                  <a16:creationId xmlns:a16="http://schemas.microsoft.com/office/drawing/2014/main" id="{A95F6C6F-A1B7-554E-8BFB-4B907B1BA8FC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2B424A-AA14-364B-8516-9367C7D45E4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A18019A-D56B-7D4D-ABBE-C98CC19902FC}"/>
                </a:ext>
              </a:extLst>
            </p:cNvPr>
            <p:cNvSpPr txBox="1"/>
            <p:nvPr/>
          </p:nvSpPr>
          <p:spPr>
            <a:xfrm>
              <a:off x="5699433" y="4017361"/>
              <a:ext cx="1663708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Electrical</a:t>
              </a:r>
              <a:br>
                <a:rPr lang="en-US" sz="600" b="1" dirty="0"/>
              </a:br>
              <a:r>
                <a:rPr lang="en-US" sz="600" b="1" dirty="0"/>
                <a:t>substation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1BAB68D-CA43-3343-A625-E2263F5C903B}"/>
              </a:ext>
            </a:extLst>
          </p:cNvPr>
          <p:cNvGrpSpPr/>
          <p:nvPr/>
        </p:nvGrpSpPr>
        <p:grpSpPr>
          <a:xfrm>
            <a:off x="4652797" y="5344283"/>
            <a:ext cx="704246" cy="388973"/>
            <a:chOff x="6039284" y="4093042"/>
            <a:chExt cx="1027832" cy="2156325"/>
          </a:xfrm>
        </p:grpSpPr>
        <p:sp>
          <p:nvSpPr>
            <p:cNvPr id="101" name="Flowchart: Sort 22">
              <a:extLst>
                <a:ext uri="{FF2B5EF4-FFF2-40B4-BE49-F238E27FC236}">
                  <a16:creationId xmlns:a16="http://schemas.microsoft.com/office/drawing/2014/main" id="{4582C6E0-A855-7B49-8B32-13EB323F5755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C801A62-1D33-564E-AFD1-3416CFCDF03F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CCDD041-9DBF-BB41-807D-6EC6204732ED}"/>
                </a:ext>
              </a:extLst>
            </p:cNvPr>
            <p:cNvSpPr txBox="1"/>
            <p:nvPr/>
          </p:nvSpPr>
          <p:spPr>
            <a:xfrm>
              <a:off x="6065487" y="4195660"/>
              <a:ext cx="931609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Power cabling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6C9374F-733E-7440-868A-2BEAAED2695C}"/>
              </a:ext>
            </a:extLst>
          </p:cNvPr>
          <p:cNvGrpSpPr/>
          <p:nvPr/>
        </p:nvGrpSpPr>
        <p:grpSpPr>
          <a:xfrm>
            <a:off x="4515084" y="3543646"/>
            <a:ext cx="979673" cy="388973"/>
            <a:chOff x="5816387" y="4093042"/>
            <a:chExt cx="1429809" cy="2156325"/>
          </a:xfrm>
        </p:grpSpPr>
        <p:sp>
          <p:nvSpPr>
            <p:cNvPr id="111" name="Flowchart: Sort 22">
              <a:extLst>
                <a:ext uri="{FF2B5EF4-FFF2-40B4-BE49-F238E27FC236}">
                  <a16:creationId xmlns:a16="http://schemas.microsoft.com/office/drawing/2014/main" id="{C3BF4A4C-1B7F-AF4E-9598-57B47506FBCF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C6DC47B-AFB7-C443-ACB7-8AC37A92928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48DD1B7-9631-0E43-A462-47475013AB9F}"/>
                </a:ext>
              </a:extLst>
            </p:cNvPr>
            <p:cNvSpPr txBox="1"/>
            <p:nvPr/>
          </p:nvSpPr>
          <p:spPr>
            <a:xfrm>
              <a:off x="5816387" y="4249799"/>
              <a:ext cx="1429809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Klystron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5C20B3D-5002-0D41-AF52-FC59C48B79E4}"/>
              </a:ext>
            </a:extLst>
          </p:cNvPr>
          <p:cNvGrpSpPr/>
          <p:nvPr/>
        </p:nvGrpSpPr>
        <p:grpSpPr>
          <a:xfrm>
            <a:off x="4427984" y="4508613"/>
            <a:ext cx="1153872" cy="388973"/>
            <a:chOff x="5689270" y="4093042"/>
            <a:chExt cx="1684048" cy="2156325"/>
          </a:xfrm>
        </p:grpSpPr>
        <p:sp>
          <p:nvSpPr>
            <p:cNvPr id="115" name="Flowchart: Sort 22">
              <a:extLst>
                <a:ext uri="{FF2B5EF4-FFF2-40B4-BE49-F238E27FC236}">
                  <a16:creationId xmlns:a16="http://schemas.microsoft.com/office/drawing/2014/main" id="{2EAB30F5-D474-4E4D-AFCF-D6ED99E692C7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F672D52-E933-0845-B6E2-D49ECBAC4B1D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27BA1F0-34C0-0D43-B4C4-C35F75F8026E}"/>
                </a:ext>
              </a:extLst>
            </p:cNvPr>
            <p:cNvSpPr txBox="1"/>
            <p:nvPr/>
          </p:nvSpPr>
          <p:spPr>
            <a:xfrm>
              <a:off x="5689270" y="4322526"/>
              <a:ext cx="168404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Modulator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E9506F0-4554-2441-8400-16396696C947}"/>
              </a:ext>
            </a:extLst>
          </p:cNvPr>
          <p:cNvGrpSpPr/>
          <p:nvPr/>
        </p:nvGrpSpPr>
        <p:grpSpPr>
          <a:xfrm>
            <a:off x="629713" y="2769875"/>
            <a:ext cx="899545" cy="388973"/>
            <a:chOff x="5874863" y="4093042"/>
            <a:chExt cx="1312865" cy="2156325"/>
          </a:xfrm>
        </p:grpSpPr>
        <p:sp>
          <p:nvSpPr>
            <p:cNvPr id="199" name="Flowchart: Sort 22">
              <a:extLst>
                <a:ext uri="{FF2B5EF4-FFF2-40B4-BE49-F238E27FC236}">
                  <a16:creationId xmlns:a16="http://schemas.microsoft.com/office/drawing/2014/main" id="{9658B8D1-8205-354C-BDA2-4A224B70A497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9676CBAD-9DD3-7646-8ED9-713219C9847A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8302591C-D6AC-ED41-A53C-DADF90C5E51F}"/>
                </a:ext>
              </a:extLst>
            </p:cNvPr>
            <p:cNvSpPr txBox="1"/>
            <p:nvPr/>
          </p:nvSpPr>
          <p:spPr>
            <a:xfrm>
              <a:off x="5874863" y="4292635"/>
              <a:ext cx="131286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Bunker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F451829C-5FA4-5E45-B90A-C2F7910133FC}"/>
              </a:ext>
            </a:extLst>
          </p:cNvPr>
          <p:cNvGrpSpPr/>
          <p:nvPr/>
        </p:nvGrpSpPr>
        <p:grpSpPr>
          <a:xfrm>
            <a:off x="1151620" y="4876231"/>
            <a:ext cx="704247" cy="388973"/>
            <a:chOff x="6039284" y="4093042"/>
            <a:chExt cx="1027832" cy="2156325"/>
          </a:xfrm>
        </p:grpSpPr>
        <p:sp>
          <p:nvSpPr>
            <p:cNvPr id="231" name="Flowchart: Sort 22">
              <a:extLst>
                <a:ext uri="{FF2B5EF4-FFF2-40B4-BE49-F238E27FC236}">
                  <a16:creationId xmlns:a16="http://schemas.microsoft.com/office/drawing/2014/main" id="{7D723E78-C47C-AD40-9C2B-B27060FCE3D4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4BD7817-E578-614C-81F3-B62BB79148CA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3F209694-FBE9-1D4F-9D7D-B0E7B1EAEF62}"/>
                </a:ext>
              </a:extLst>
            </p:cNvPr>
            <p:cNvSpPr txBox="1"/>
            <p:nvPr/>
          </p:nvSpPr>
          <p:spPr>
            <a:xfrm>
              <a:off x="6040112" y="4266275"/>
              <a:ext cx="982359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PSS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C0771FB-BC1B-CC47-AC7B-4119D05AF81D}"/>
              </a:ext>
            </a:extLst>
          </p:cNvPr>
          <p:cNvGrpSpPr/>
          <p:nvPr/>
        </p:nvGrpSpPr>
        <p:grpSpPr>
          <a:xfrm>
            <a:off x="2065747" y="2769875"/>
            <a:ext cx="704248" cy="388973"/>
            <a:chOff x="6039284" y="4093042"/>
            <a:chExt cx="1027832" cy="2156325"/>
          </a:xfrm>
        </p:grpSpPr>
        <p:sp>
          <p:nvSpPr>
            <p:cNvPr id="239" name="Flowchart: Sort 22">
              <a:extLst>
                <a:ext uri="{FF2B5EF4-FFF2-40B4-BE49-F238E27FC236}">
                  <a16:creationId xmlns:a16="http://schemas.microsoft.com/office/drawing/2014/main" id="{903379C5-A6A1-BD4E-A9E3-8111ADB12609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DCFB2CFB-4EBF-004C-AC1E-7DDCBAA82434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134A8ED-436F-744F-BCD9-C484E1C0B68C}"/>
                </a:ext>
              </a:extLst>
            </p:cNvPr>
            <p:cNvSpPr txBox="1"/>
            <p:nvPr/>
          </p:nvSpPr>
          <p:spPr>
            <a:xfrm>
              <a:off x="6166594" y="4154316"/>
              <a:ext cx="751462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CDS valve </a:t>
              </a:r>
            </a:p>
            <a:p>
              <a:pPr algn="ctr"/>
              <a:r>
                <a:rPr lang="en-US" sz="600" b="1" dirty="0"/>
                <a:t>box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C44FEABF-1F2F-7244-BA42-85DE33C859C5}"/>
              </a:ext>
            </a:extLst>
          </p:cNvPr>
          <p:cNvGrpSpPr/>
          <p:nvPr/>
        </p:nvGrpSpPr>
        <p:grpSpPr>
          <a:xfrm>
            <a:off x="2061674" y="4886981"/>
            <a:ext cx="704247" cy="388973"/>
            <a:chOff x="6039284" y="4093042"/>
            <a:chExt cx="1027832" cy="2156325"/>
          </a:xfrm>
        </p:grpSpPr>
        <p:sp>
          <p:nvSpPr>
            <p:cNvPr id="251" name="Flowchart: Sort 22">
              <a:extLst>
                <a:ext uri="{FF2B5EF4-FFF2-40B4-BE49-F238E27FC236}">
                  <a16:creationId xmlns:a16="http://schemas.microsoft.com/office/drawing/2014/main" id="{DC26BEEF-0655-9C41-9F94-241DD11215DA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6B366FEA-ADF2-3443-B0E1-7CA931C9E74F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CE24CEEF-8A7E-7A40-97BF-262762ECF7E6}"/>
                </a:ext>
              </a:extLst>
            </p:cNvPr>
            <p:cNvSpPr txBox="1"/>
            <p:nvPr/>
          </p:nvSpPr>
          <p:spPr>
            <a:xfrm>
              <a:off x="6093563" y="4266275"/>
              <a:ext cx="87545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Transfer Line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98F6F2A-8135-E54B-9C82-D18EF72CCA0B}"/>
              </a:ext>
            </a:extLst>
          </p:cNvPr>
          <p:cNvGrpSpPr/>
          <p:nvPr/>
        </p:nvGrpSpPr>
        <p:grpSpPr>
          <a:xfrm>
            <a:off x="1871700" y="5704323"/>
            <a:ext cx="1084194" cy="388973"/>
            <a:chOff x="5740110" y="4093042"/>
            <a:chExt cx="1582355" cy="2156325"/>
          </a:xfrm>
        </p:grpSpPr>
        <p:sp>
          <p:nvSpPr>
            <p:cNvPr id="255" name="Flowchart: Sort 22">
              <a:extLst>
                <a:ext uri="{FF2B5EF4-FFF2-40B4-BE49-F238E27FC236}">
                  <a16:creationId xmlns:a16="http://schemas.microsoft.com/office/drawing/2014/main" id="{9DB42F00-1D09-DC48-957D-79EB4A283FE0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1A248BC2-0176-CE4C-B31A-6971F09A17A8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49753987-C869-144F-A6CE-608311ECAB14}"/>
                </a:ext>
              </a:extLst>
            </p:cNvPr>
            <p:cNvSpPr txBox="1"/>
            <p:nvPr/>
          </p:nvSpPr>
          <p:spPr>
            <a:xfrm>
              <a:off x="5740110" y="4331152"/>
              <a:ext cx="158235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 err="1"/>
                <a:t>Cryoplant</a:t>
              </a:r>
              <a:endParaRPr lang="en-US" sz="600" b="1" dirty="0"/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31B0AB3E-B1D0-5F47-ACDB-2AA6F782EB79}"/>
              </a:ext>
            </a:extLst>
          </p:cNvPr>
          <p:cNvGrpSpPr/>
          <p:nvPr/>
        </p:nvGrpSpPr>
        <p:grpSpPr>
          <a:xfrm>
            <a:off x="2951820" y="2762606"/>
            <a:ext cx="704248" cy="388973"/>
            <a:chOff x="6039284" y="4093042"/>
            <a:chExt cx="1027832" cy="2156325"/>
          </a:xfrm>
        </p:grpSpPr>
        <p:sp>
          <p:nvSpPr>
            <p:cNvPr id="259" name="Flowchart: Sort 22">
              <a:extLst>
                <a:ext uri="{FF2B5EF4-FFF2-40B4-BE49-F238E27FC236}">
                  <a16:creationId xmlns:a16="http://schemas.microsoft.com/office/drawing/2014/main" id="{5AB59C69-50EE-794A-A9B1-A7BF415ED561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5E9A69D8-5273-A24E-A0A4-2AA3D58E474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C5B8418A-D363-F940-96DE-241E75B81CE1}"/>
                </a:ext>
              </a:extLst>
            </p:cNvPr>
            <p:cNvSpPr txBox="1"/>
            <p:nvPr/>
          </p:nvSpPr>
          <p:spPr>
            <a:xfrm>
              <a:off x="6061418" y="4255775"/>
              <a:ext cx="93628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Signal  cabling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3E761B93-E5A4-DA4A-97FE-8DC2B50AAF77}"/>
              </a:ext>
            </a:extLst>
          </p:cNvPr>
          <p:cNvGrpSpPr/>
          <p:nvPr/>
        </p:nvGrpSpPr>
        <p:grpSpPr>
          <a:xfrm>
            <a:off x="2951824" y="5704323"/>
            <a:ext cx="704248" cy="388973"/>
            <a:chOff x="6039284" y="4093042"/>
            <a:chExt cx="1027832" cy="2156325"/>
          </a:xfrm>
        </p:grpSpPr>
        <p:sp>
          <p:nvSpPr>
            <p:cNvPr id="271" name="Flowchart: Sort 22">
              <a:extLst>
                <a:ext uri="{FF2B5EF4-FFF2-40B4-BE49-F238E27FC236}">
                  <a16:creationId xmlns:a16="http://schemas.microsoft.com/office/drawing/2014/main" id="{02D5208D-F22E-7E41-A3C3-D6C9CE15F93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16B8ABD2-767A-6740-918C-A57F5AC3D1A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B9EEB119-25AB-D34E-9595-1057377F1C63}"/>
                </a:ext>
              </a:extLst>
            </p:cNvPr>
            <p:cNvSpPr txBox="1"/>
            <p:nvPr/>
          </p:nvSpPr>
          <p:spPr>
            <a:xfrm>
              <a:off x="6121635" y="4327549"/>
              <a:ext cx="81930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ICS controls</a:t>
              </a: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3CF8CE1C-B4E1-CF4D-BEB2-A447E74A3455}"/>
              </a:ext>
            </a:extLst>
          </p:cNvPr>
          <p:cNvGrpSpPr/>
          <p:nvPr/>
        </p:nvGrpSpPr>
        <p:grpSpPr>
          <a:xfrm>
            <a:off x="3741144" y="4516191"/>
            <a:ext cx="722844" cy="388973"/>
            <a:chOff x="6012141" y="4093042"/>
            <a:chExt cx="1054975" cy="2156325"/>
          </a:xfrm>
        </p:grpSpPr>
        <p:sp>
          <p:nvSpPr>
            <p:cNvPr id="299" name="Flowchart: Sort 22">
              <a:extLst>
                <a:ext uri="{FF2B5EF4-FFF2-40B4-BE49-F238E27FC236}">
                  <a16:creationId xmlns:a16="http://schemas.microsoft.com/office/drawing/2014/main" id="{E0B29249-DE5A-DD44-9C89-B59BCB545412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BE99CCAF-30B8-F64C-8B2E-B4950E6535B1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5F252A46-01B3-D74F-9F39-A3DEA04544E5}"/>
                </a:ext>
              </a:extLst>
            </p:cNvPr>
            <p:cNvSpPr txBox="1"/>
            <p:nvPr/>
          </p:nvSpPr>
          <p:spPr>
            <a:xfrm>
              <a:off x="6012141" y="4314599"/>
              <a:ext cx="103829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LLRF</a:t>
              </a: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07C3ABEC-C31B-5843-A6F7-5F1F518CDBFD}"/>
              </a:ext>
            </a:extLst>
          </p:cNvPr>
          <p:cNvGrpSpPr/>
          <p:nvPr/>
        </p:nvGrpSpPr>
        <p:grpSpPr>
          <a:xfrm>
            <a:off x="5624899" y="6021533"/>
            <a:ext cx="709537" cy="388973"/>
            <a:chOff x="6031563" y="4093042"/>
            <a:chExt cx="1035553" cy="2156325"/>
          </a:xfrm>
        </p:grpSpPr>
        <p:sp>
          <p:nvSpPr>
            <p:cNvPr id="311" name="Flowchart: Sort 22">
              <a:extLst>
                <a:ext uri="{FF2B5EF4-FFF2-40B4-BE49-F238E27FC236}">
                  <a16:creationId xmlns:a16="http://schemas.microsoft.com/office/drawing/2014/main" id="{D8A7FD7C-9DAC-E346-ABAC-B6282064B3B1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392F0ECD-7A6A-B545-88E0-032A5EACB493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A07C60-4A52-D947-9D5C-8117CEC5B211}"/>
                </a:ext>
              </a:extLst>
            </p:cNvPr>
            <p:cNvSpPr txBox="1"/>
            <p:nvPr/>
          </p:nvSpPr>
          <p:spPr>
            <a:xfrm>
              <a:off x="6031563" y="4093042"/>
              <a:ext cx="99945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LCW substation</a:t>
              </a: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52433E5-BB98-6245-AA09-99ADA7EFDFDE}"/>
              </a:ext>
            </a:extLst>
          </p:cNvPr>
          <p:cNvGrpSpPr/>
          <p:nvPr/>
        </p:nvGrpSpPr>
        <p:grpSpPr>
          <a:xfrm>
            <a:off x="5627544" y="5344283"/>
            <a:ext cx="704247" cy="388973"/>
            <a:chOff x="6039284" y="4093042"/>
            <a:chExt cx="1027832" cy="2156325"/>
          </a:xfrm>
        </p:grpSpPr>
        <p:sp>
          <p:nvSpPr>
            <p:cNvPr id="315" name="Flowchart: Sort 22">
              <a:extLst>
                <a:ext uri="{FF2B5EF4-FFF2-40B4-BE49-F238E27FC236}">
                  <a16:creationId xmlns:a16="http://schemas.microsoft.com/office/drawing/2014/main" id="{A75B7524-735E-984D-B076-AFA110427F49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95D00613-CC8A-DC4B-AAC3-7CAA3B893544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1CF11BE2-1650-784A-AF4A-613F983BF4AA}"/>
                </a:ext>
              </a:extLst>
            </p:cNvPr>
            <p:cNvSpPr txBox="1"/>
            <p:nvPr/>
          </p:nvSpPr>
          <p:spPr>
            <a:xfrm>
              <a:off x="6061977" y="4093042"/>
              <a:ext cx="938626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Medium temp</a:t>
              </a:r>
            </a:p>
            <a:p>
              <a:pPr algn="ctr"/>
              <a:r>
                <a:rPr lang="en-US" sz="600" b="1" dirty="0"/>
                <a:t>circuit</a:t>
              </a:r>
            </a:p>
          </p:txBody>
        </p:sp>
      </p:grp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8ACC2313-A7F6-264D-81BB-5D4D22A30B96}"/>
              </a:ext>
            </a:extLst>
          </p:cNvPr>
          <p:cNvCxnSpPr>
            <a:cxnSpLocks/>
          </p:cNvCxnSpPr>
          <p:nvPr/>
        </p:nvCxnSpPr>
        <p:spPr>
          <a:xfrm>
            <a:off x="676264" y="3532366"/>
            <a:ext cx="63360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EC2C8BA-C93A-5249-AF23-259B74FD79E4}"/>
              </a:ext>
            </a:extLst>
          </p:cNvPr>
          <p:cNvGrpSpPr/>
          <p:nvPr/>
        </p:nvGrpSpPr>
        <p:grpSpPr>
          <a:xfrm>
            <a:off x="339362" y="4874175"/>
            <a:ext cx="704246" cy="388973"/>
            <a:chOff x="6039284" y="4093042"/>
            <a:chExt cx="1027832" cy="2156325"/>
          </a:xfrm>
        </p:grpSpPr>
        <p:sp>
          <p:nvSpPr>
            <p:cNvPr id="346" name="Flowchart: Sort 22">
              <a:extLst>
                <a:ext uri="{FF2B5EF4-FFF2-40B4-BE49-F238E27FC236}">
                  <a16:creationId xmlns:a16="http://schemas.microsoft.com/office/drawing/2014/main" id="{8ADD4DF9-CA3D-F84A-8D48-37E2C26A6F9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07E75946-4B2B-7744-8B1A-D370EC53545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31CBFA9A-FABF-484D-A5DF-D44FA1B79B83}"/>
                </a:ext>
              </a:extLst>
            </p:cNvPr>
            <p:cNvSpPr txBox="1"/>
            <p:nvPr/>
          </p:nvSpPr>
          <p:spPr>
            <a:xfrm>
              <a:off x="6181299" y="4266275"/>
              <a:ext cx="699992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Shielding</a:t>
              </a:r>
            </a:p>
          </p:txBody>
        </p:sp>
      </p:grp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14719888-B605-F545-8841-D7FABA067C25}"/>
              </a:ext>
            </a:extLst>
          </p:cNvPr>
          <p:cNvCxnSpPr>
            <a:cxnSpLocks/>
          </p:cNvCxnSpPr>
          <p:nvPr/>
        </p:nvCxnSpPr>
        <p:spPr>
          <a:xfrm>
            <a:off x="999145" y="3532366"/>
            <a:ext cx="5125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322C02CB-A298-3141-A7F3-A2EAAD4BFF93}"/>
              </a:ext>
            </a:extLst>
          </p:cNvPr>
          <p:cNvCxnSpPr>
            <a:cxnSpLocks/>
          </p:cNvCxnSpPr>
          <p:nvPr/>
        </p:nvCxnSpPr>
        <p:spPr>
          <a:xfrm>
            <a:off x="3317603" y="5268638"/>
            <a:ext cx="498313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EB7BB40B-A03D-C447-845F-2126E56FBF62}"/>
              </a:ext>
            </a:extLst>
          </p:cNvPr>
          <p:cNvCxnSpPr>
            <a:cxnSpLocks/>
          </p:cNvCxnSpPr>
          <p:nvPr/>
        </p:nvCxnSpPr>
        <p:spPr>
          <a:xfrm>
            <a:off x="5472100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TextBox 419">
            <a:extLst>
              <a:ext uri="{FF2B5EF4-FFF2-40B4-BE49-F238E27FC236}">
                <a16:creationId xmlns:a16="http://schemas.microsoft.com/office/drawing/2014/main" id="{54BB47E1-8BCB-6C4E-813C-ED6E1CCA8CFF}"/>
              </a:ext>
            </a:extLst>
          </p:cNvPr>
          <p:cNvSpPr txBox="1"/>
          <p:nvPr/>
        </p:nvSpPr>
        <p:spPr>
          <a:xfrm rot="16200000">
            <a:off x="3026864" y="5354883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ICS controls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0DD2C0C4-1F8A-BC44-8B36-27F0D0474FFC}"/>
              </a:ext>
            </a:extLst>
          </p:cNvPr>
          <p:cNvSpPr txBox="1"/>
          <p:nvPr/>
        </p:nvSpPr>
        <p:spPr>
          <a:xfrm rot="21029985">
            <a:off x="5582199" y="795623"/>
            <a:ext cx="1013419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Draft</a:t>
            </a:r>
          </a:p>
          <a:p>
            <a:pPr algn="ctr"/>
            <a:r>
              <a:rPr lang="en-GB" sz="1100" dirty="0"/>
              <a:t>understanding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2B3D8D7-0054-B24D-B930-D269F6D52DD3}"/>
              </a:ext>
            </a:extLst>
          </p:cNvPr>
          <p:cNvSpPr txBox="1"/>
          <p:nvPr/>
        </p:nvSpPr>
        <p:spPr>
          <a:xfrm>
            <a:off x="7704348" y="4465565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/>
              <a:t>System owner responsible.</a:t>
            </a:r>
          </a:p>
          <a:p>
            <a:r>
              <a:rPr lang="en-GB" sz="600" dirty="0"/>
              <a:t>Scope: Performance </a:t>
            </a:r>
            <a:r>
              <a:rPr lang="en-GB" sz="600" u="sng" dirty="0"/>
              <a:t>and</a:t>
            </a:r>
            <a:r>
              <a:rPr lang="en-GB" sz="600" dirty="0"/>
              <a:t> safety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8BC30B4-6C9D-5143-A2C7-52220E37E5E8}"/>
              </a:ext>
            </a:extLst>
          </p:cNvPr>
          <p:cNvSpPr txBox="1"/>
          <p:nvPr/>
        </p:nvSpPr>
        <p:spPr>
          <a:xfrm>
            <a:off x="7704348" y="4978242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/>
              <a:t>ESH coordinates independent review</a:t>
            </a:r>
          </a:p>
          <a:p>
            <a:r>
              <a:rPr lang="en-GB" sz="600" dirty="0"/>
              <a:t>Scope: Safety</a:t>
            </a:r>
          </a:p>
          <a:p>
            <a:endParaRPr lang="en-GB" sz="600" dirty="0"/>
          </a:p>
          <a:p>
            <a:r>
              <a:rPr lang="en-GB" sz="600" i="1" dirty="0"/>
              <a:t>“hardware, personnel and procedures </a:t>
            </a:r>
            <a:br>
              <a:rPr lang="en-GB" sz="600" i="1" dirty="0"/>
            </a:br>
            <a:r>
              <a:rPr lang="en-GB" sz="600" i="1" dirty="0"/>
              <a:t>  associated with commissioning and </a:t>
            </a:r>
            <a:br>
              <a:rPr lang="en-GB" sz="600" i="1" dirty="0"/>
            </a:br>
            <a:r>
              <a:rPr lang="en-GB" sz="600" i="1" dirty="0"/>
              <a:t>  operation”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0520047-DC65-5E4C-8881-0E1E15E9DB27}"/>
              </a:ext>
            </a:extLst>
          </p:cNvPr>
          <p:cNvGrpSpPr/>
          <p:nvPr/>
        </p:nvGrpSpPr>
        <p:grpSpPr>
          <a:xfrm>
            <a:off x="7433825" y="4941168"/>
            <a:ext cx="324036" cy="386081"/>
            <a:chOff x="6039284" y="4093042"/>
            <a:chExt cx="1027832" cy="2228857"/>
          </a:xfrm>
        </p:grpSpPr>
        <p:sp>
          <p:nvSpPr>
            <p:cNvPr id="154" name="Flowchart: Sort 22">
              <a:extLst>
                <a:ext uri="{FF2B5EF4-FFF2-40B4-BE49-F238E27FC236}">
                  <a16:creationId xmlns:a16="http://schemas.microsoft.com/office/drawing/2014/main" id="{1D889A75-B1A1-5643-88D5-1BA764DAFB35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89E33D1-A1A3-124A-ACA2-7F08981CAC79}"/>
                </a:ext>
              </a:extLst>
            </p:cNvPr>
            <p:cNvSpPr txBox="1"/>
            <p:nvPr/>
          </p:nvSpPr>
          <p:spPr>
            <a:xfrm>
              <a:off x="6302766" y="5396267"/>
              <a:ext cx="424409" cy="925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A6CC5ED-26A6-D540-B680-A4D8EE170BB5}"/>
                </a:ext>
              </a:extLst>
            </p:cNvPr>
            <p:cNvSpPr txBox="1"/>
            <p:nvPr/>
          </p:nvSpPr>
          <p:spPr>
            <a:xfrm>
              <a:off x="6166762" y="4621258"/>
              <a:ext cx="799905" cy="925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SRR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FC334F5-36B2-A345-83AF-E335A87816D0}"/>
              </a:ext>
            </a:extLst>
          </p:cNvPr>
          <p:cNvGrpSpPr/>
          <p:nvPr/>
        </p:nvGrpSpPr>
        <p:grpSpPr>
          <a:xfrm>
            <a:off x="7415331" y="4426958"/>
            <a:ext cx="361025" cy="406198"/>
            <a:chOff x="5976037" y="4093042"/>
            <a:chExt cx="1114560" cy="2326947"/>
          </a:xfrm>
        </p:grpSpPr>
        <p:sp>
          <p:nvSpPr>
            <p:cNvPr id="158" name="Flowchart: Sort 22">
              <a:extLst>
                <a:ext uri="{FF2B5EF4-FFF2-40B4-BE49-F238E27FC236}">
                  <a16:creationId xmlns:a16="http://schemas.microsoft.com/office/drawing/2014/main" id="{CBD9DAC2-3BE0-A644-A563-9DC653807368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8990CA7-3EF1-D542-B00A-3402551898C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102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8DB1328-DB49-AE4B-BBEB-359F883F4B5C}"/>
                </a:ext>
              </a:extLst>
            </p:cNvPr>
            <p:cNvSpPr txBox="1"/>
            <p:nvPr/>
          </p:nvSpPr>
          <p:spPr>
            <a:xfrm>
              <a:off x="5976037" y="4424058"/>
              <a:ext cx="1114560" cy="119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TRR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26FC63-D921-EB45-A55F-FB98FEF4A85F}"/>
              </a:ext>
            </a:extLst>
          </p:cNvPr>
          <p:cNvSpPr/>
          <p:nvPr/>
        </p:nvSpPr>
        <p:spPr>
          <a:xfrm>
            <a:off x="7308304" y="4365104"/>
            <a:ext cx="1733270" cy="126014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47F8236-AE67-E94B-B934-EBDB000E6714}"/>
              </a:ext>
            </a:extLst>
          </p:cNvPr>
          <p:cNvSpPr txBox="1"/>
          <p:nvPr/>
        </p:nvSpPr>
        <p:spPr>
          <a:xfrm>
            <a:off x="7344308" y="6597352"/>
            <a:ext cx="17844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Thomas Hansson ESH, December 2018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CAA69BA-6191-684A-8F76-855E9F209708}"/>
              </a:ext>
            </a:extLst>
          </p:cNvPr>
          <p:cNvCxnSpPr>
            <a:cxnSpLocks/>
          </p:cNvCxnSpPr>
          <p:nvPr/>
        </p:nvCxnSpPr>
        <p:spPr>
          <a:xfrm>
            <a:off x="1799692" y="4149080"/>
            <a:ext cx="21602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FA041A0-02C7-4441-90C3-1D63BD7B93B8}"/>
              </a:ext>
            </a:extLst>
          </p:cNvPr>
          <p:cNvCxnSpPr>
            <a:cxnSpLocks/>
          </p:cNvCxnSpPr>
          <p:nvPr/>
        </p:nvCxnSpPr>
        <p:spPr>
          <a:xfrm>
            <a:off x="2519772" y="4145892"/>
            <a:ext cx="68065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D0D9EBD-B761-5347-A218-51674FC2FE19}"/>
              </a:ext>
            </a:extLst>
          </p:cNvPr>
          <p:cNvCxnSpPr>
            <a:cxnSpLocks/>
          </p:cNvCxnSpPr>
          <p:nvPr/>
        </p:nvCxnSpPr>
        <p:spPr>
          <a:xfrm>
            <a:off x="2735796" y="4145892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B8647B7-8468-8D48-AB9A-41EA1C92A0B0}"/>
              </a:ext>
            </a:extLst>
          </p:cNvPr>
          <p:cNvCxnSpPr>
            <a:cxnSpLocks/>
          </p:cNvCxnSpPr>
          <p:nvPr/>
        </p:nvCxnSpPr>
        <p:spPr>
          <a:xfrm>
            <a:off x="3599892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BA21F669-CCF1-CC47-90FA-AB3135987363}"/>
              </a:ext>
            </a:extLst>
          </p:cNvPr>
          <p:cNvSpPr/>
          <p:nvPr/>
        </p:nvSpPr>
        <p:spPr>
          <a:xfrm>
            <a:off x="3200243" y="4041068"/>
            <a:ext cx="216024" cy="216024"/>
          </a:xfrm>
          <a:prstGeom prst="arc">
            <a:avLst>
              <a:gd name="adj1" fmla="val 11003012"/>
              <a:gd name="adj2" fmla="val 0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ABF4914E-AD36-394D-B2EB-167D03943565}"/>
              </a:ext>
            </a:extLst>
          </p:cNvPr>
          <p:cNvSpPr/>
          <p:nvPr/>
        </p:nvSpPr>
        <p:spPr>
          <a:xfrm rot="16200000">
            <a:off x="2307822" y="4041068"/>
            <a:ext cx="216024" cy="216024"/>
          </a:xfrm>
          <a:prstGeom prst="arc">
            <a:avLst>
              <a:gd name="adj1" fmla="val 16200000"/>
              <a:gd name="adj2" fmla="val 5555248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5C17DBE-DCA1-1F4E-80AE-FD763EB8676A}"/>
              </a:ext>
            </a:extLst>
          </p:cNvPr>
          <p:cNvSpPr txBox="1"/>
          <p:nvPr/>
        </p:nvSpPr>
        <p:spPr>
          <a:xfrm>
            <a:off x="7236296" y="5733256"/>
            <a:ext cx="1899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solidFill>
                  <a:srgbClr val="FF0000"/>
                </a:solidFill>
              </a:rPr>
              <a:t>* </a:t>
            </a:r>
            <a:r>
              <a:rPr lang="en-GB" sz="600" dirty="0"/>
              <a:t>in addition to PSS detectors/actuators, there will be;</a:t>
            </a:r>
            <a:br>
              <a:rPr lang="en-GB" sz="200" dirty="0"/>
            </a:br>
            <a:endParaRPr lang="en-GB" sz="200" dirty="0"/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2 mobile stand-alone neutron detectors (RP)</a:t>
            </a:r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X mobile stand-alone x-ray (𝛄) detectors (RP)</a:t>
            </a:r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Y OSL detectors (RP)</a:t>
            </a:r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Beam Loss Monitoring inside Bunker (BLM team)</a:t>
            </a:r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Mobile RF monitors (WH)</a:t>
            </a:r>
          </a:p>
          <a:p>
            <a:pPr marL="136525" indent="-42863">
              <a:buFont typeface="Arial" panose="020B0604020202020204" pitchFamily="34" charset="0"/>
              <a:buChar char="•"/>
            </a:pPr>
            <a:r>
              <a:rPr lang="en-GB" sz="600" dirty="0"/>
              <a:t>   etc.</a:t>
            </a:r>
          </a:p>
        </p:txBody>
      </p:sp>
    </p:spTree>
    <p:extLst>
      <p:ext uri="{BB962C8B-B14F-4D97-AF65-F5344CB8AC3E}">
        <p14:creationId xmlns:p14="http://schemas.microsoft.com/office/powerpoint/2010/main" val="283268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06" grpId="0"/>
      <p:bldP spid="429" grpId="0"/>
      <p:bldP spid="431" grpId="0"/>
      <p:bldP spid="430" grpId="0"/>
      <p:bldP spid="425" grpId="0"/>
      <p:bldP spid="423" grpId="0"/>
      <p:bldP spid="422" grpId="0"/>
      <p:bldP spid="421" grpId="0"/>
      <p:bldP spid="426" grpId="0"/>
      <p:bldP spid="419" grpId="0"/>
      <p:bldP spid="418" grpId="0"/>
      <p:bldP spid="91" grpId="0"/>
      <p:bldP spid="417" grpId="0"/>
      <p:bldP spid="420" grpId="0"/>
      <p:bldP spid="14" grpId="0" animBg="1"/>
      <p:bldP spid="178" grpId="0" animBg="1"/>
      <p:bldP spid="1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705199-68C8-4C4A-B812-45ED32A3FA51}"/>
              </a:ext>
            </a:extLst>
          </p:cNvPr>
          <p:cNvCxnSpPr>
            <a:cxnSpLocks/>
          </p:cNvCxnSpPr>
          <p:nvPr/>
        </p:nvCxnSpPr>
        <p:spPr>
          <a:xfrm>
            <a:off x="1511660" y="4149080"/>
            <a:ext cx="79208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Box 427">
            <a:extLst>
              <a:ext uri="{FF2B5EF4-FFF2-40B4-BE49-F238E27FC236}">
                <a16:creationId xmlns:a16="http://schemas.microsoft.com/office/drawing/2014/main" id="{66669AD3-7081-4241-AC7A-02DDB196E5EC}"/>
              </a:ext>
            </a:extLst>
          </p:cNvPr>
          <p:cNvSpPr txBox="1"/>
          <p:nvPr/>
        </p:nvSpPr>
        <p:spPr>
          <a:xfrm>
            <a:off x="4716016" y="4653136"/>
            <a:ext cx="164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Power cabling </a:t>
            </a:r>
          </a:p>
          <a:p>
            <a:pPr algn="ctr"/>
            <a:r>
              <a:rPr lang="en-GB" sz="600" dirty="0"/>
              <a:t>+ Medium temp circuit</a:t>
            </a:r>
          </a:p>
        </p:txBody>
      </p: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A931EBF-FF5A-334F-818E-9CE1B778F311}"/>
              </a:ext>
            </a:extLst>
          </p:cNvPr>
          <p:cNvCxnSpPr>
            <a:cxnSpLocks/>
          </p:cNvCxnSpPr>
          <p:nvPr/>
        </p:nvCxnSpPr>
        <p:spPr>
          <a:xfrm>
            <a:off x="5004048" y="5013176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>
            <a:extLst>
              <a:ext uri="{FF2B5EF4-FFF2-40B4-BE49-F238E27FC236}">
                <a16:creationId xmlns:a16="http://schemas.microsoft.com/office/drawing/2014/main" id="{D9643D7E-7224-9148-A7F5-8E87470A24CB}"/>
              </a:ext>
            </a:extLst>
          </p:cNvPr>
          <p:cNvSpPr txBox="1"/>
          <p:nvPr/>
        </p:nvSpPr>
        <p:spPr>
          <a:xfrm>
            <a:off x="503548" y="3248980"/>
            <a:ext cx="101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</a:p>
          <a:p>
            <a:pPr algn="ctr"/>
            <a:r>
              <a:rPr lang="en-GB" sz="600" dirty="0"/>
              <a:t>Shielding   + PSS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72A2CE5B-0460-0E48-BF42-6FFCD6739AB9}"/>
              </a:ext>
            </a:extLst>
          </p:cNvPr>
          <p:cNvSpPr txBox="1"/>
          <p:nvPr/>
        </p:nvSpPr>
        <p:spPr>
          <a:xfrm>
            <a:off x="4211960" y="3861048"/>
            <a:ext cx="164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PSS + LLRF + Modulator + Medium temp circuit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161CD3-5A61-B447-ADE4-AFB2AC86177E}"/>
              </a:ext>
            </a:extLst>
          </p:cNvPr>
          <p:cNvCxnSpPr>
            <a:cxnSpLocks/>
          </p:cNvCxnSpPr>
          <p:nvPr/>
        </p:nvCxnSpPr>
        <p:spPr>
          <a:xfrm flipH="1">
            <a:off x="6327618" y="2024844"/>
            <a:ext cx="8578" cy="26690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EA4B21-1819-E145-9E7C-61FE2B2FF04C}"/>
              </a:ext>
            </a:extLst>
          </p:cNvPr>
          <p:cNvGrpSpPr/>
          <p:nvPr/>
        </p:nvGrpSpPr>
        <p:grpSpPr>
          <a:xfrm>
            <a:off x="6048164" y="1872000"/>
            <a:ext cx="541045" cy="419751"/>
            <a:chOff x="5976037" y="4093042"/>
            <a:chExt cx="1114560" cy="2326947"/>
          </a:xfrm>
        </p:grpSpPr>
        <p:sp>
          <p:nvSpPr>
            <p:cNvPr id="66" name="Flowchart: Sort 22">
              <a:extLst>
                <a:ext uri="{FF2B5EF4-FFF2-40B4-BE49-F238E27FC236}">
                  <a16:creationId xmlns:a16="http://schemas.microsoft.com/office/drawing/2014/main" id="{02073C32-5C0E-6941-ACCA-54AAFC9ECEE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3B7CEB-5EEC-364D-85E4-734CFE844568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102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978F553-264E-E646-881F-48B0E2FA1A66}"/>
                </a:ext>
              </a:extLst>
            </p:cNvPr>
            <p:cNvSpPr txBox="1"/>
            <p:nvPr/>
          </p:nvSpPr>
          <p:spPr>
            <a:xfrm>
              <a:off x="5976037" y="4212153"/>
              <a:ext cx="1114560" cy="187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TRR</a:t>
              </a:r>
            </a:p>
            <a:p>
              <a:pPr algn="ctr"/>
              <a:r>
                <a:rPr lang="en-US" sz="800" b="1" dirty="0"/>
                <a:t>TS2</a:t>
              </a:r>
            </a:p>
          </p:txBody>
        </p:sp>
      </p:grp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341A170-3727-B14D-B907-646B5340154E}"/>
              </a:ext>
            </a:extLst>
          </p:cNvPr>
          <p:cNvCxnSpPr>
            <a:cxnSpLocks/>
          </p:cNvCxnSpPr>
          <p:nvPr/>
        </p:nvCxnSpPr>
        <p:spPr>
          <a:xfrm>
            <a:off x="1079612" y="2805879"/>
            <a:ext cx="0" cy="73113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346185DB-D3E3-9B45-AB33-1105A83912AE}"/>
              </a:ext>
            </a:extLst>
          </p:cNvPr>
          <p:cNvCxnSpPr>
            <a:cxnSpLocks/>
          </p:cNvCxnSpPr>
          <p:nvPr/>
        </p:nvCxnSpPr>
        <p:spPr>
          <a:xfrm>
            <a:off x="4103948" y="4149081"/>
            <a:ext cx="90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1987538-0C9C-3240-B3B6-FDB64DA805C4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416267" y="4149080"/>
            <a:ext cx="687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93345821-2CEF-F844-B0D5-285AF9901363}"/>
              </a:ext>
            </a:extLst>
          </p:cNvPr>
          <p:cNvCxnSpPr>
            <a:cxnSpLocks/>
          </p:cNvCxnSpPr>
          <p:nvPr/>
        </p:nvCxnSpPr>
        <p:spPr>
          <a:xfrm>
            <a:off x="1511660" y="3537012"/>
            <a:ext cx="0" cy="1334464"/>
          </a:xfrm>
          <a:prstGeom prst="line">
            <a:avLst/>
          </a:prstGeom>
          <a:ln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35D7CB2E-198D-CB43-AE2A-4D63FB5F56AB}"/>
              </a:ext>
            </a:extLst>
          </p:cNvPr>
          <p:cNvSpPr txBox="1"/>
          <p:nvPr/>
        </p:nvSpPr>
        <p:spPr>
          <a:xfrm>
            <a:off x="4727502" y="2888940"/>
            <a:ext cx="164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Klystron </a:t>
            </a:r>
            <a:br>
              <a:rPr lang="en-GB" sz="600" dirty="0"/>
            </a:br>
            <a:r>
              <a:rPr lang="en-GB" sz="600" dirty="0"/>
              <a:t>+ Medium temp circuit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D4E3E25-FC6D-854A-9957-2EC2095A9B92}"/>
              </a:ext>
            </a:extLst>
          </p:cNvPr>
          <p:cNvSpPr txBox="1"/>
          <p:nvPr/>
        </p:nvSpPr>
        <p:spPr>
          <a:xfrm rot="16200000">
            <a:off x="4790735" y="3285951"/>
            <a:ext cx="441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Klystron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33102918-83B5-5140-8FB8-1FE21DE7E299}"/>
              </a:ext>
            </a:extLst>
          </p:cNvPr>
          <p:cNvSpPr txBox="1"/>
          <p:nvPr/>
        </p:nvSpPr>
        <p:spPr>
          <a:xfrm rot="16200000">
            <a:off x="3912936" y="4243113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LLRF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E315962F-A1C3-4B49-98D9-5E7AE77CC4FE}"/>
              </a:ext>
            </a:extLst>
          </p:cNvPr>
          <p:cNvSpPr txBox="1"/>
          <p:nvPr/>
        </p:nvSpPr>
        <p:spPr>
          <a:xfrm rot="16200000">
            <a:off x="4741231" y="4197619"/>
            <a:ext cx="51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Modulator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4D34083-BEF7-0141-9554-F030B6734B1D}"/>
              </a:ext>
            </a:extLst>
          </p:cNvPr>
          <p:cNvSpPr txBox="1"/>
          <p:nvPr/>
        </p:nvSpPr>
        <p:spPr>
          <a:xfrm>
            <a:off x="2879812" y="4988205"/>
            <a:ext cx="164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</a:t>
            </a:r>
          </a:p>
          <a:p>
            <a:pPr algn="ctr"/>
            <a:r>
              <a:rPr lang="en-GB" sz="600" dirty="0"/>
              <a:t>ICS controls + LLRF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8EA2DC01-EB39-7E49-BAA6-3681B0084E47}"/>
              </a:ext>
            </a:extLst>
          </p:cNvPr>
          <p:cNvSpPr txBox="1"/>
          <p:nvPr/>
        </p:nvSpPr>
        <p:spPr>
          <a:xfrm rot="16200000">
            <a:off x="5760967" y="569641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LCW</a:t>
            </a:r>
          </a:p>
          <a:p>
            <a:pPr algn="ctr"/>
            <a:r>
              <a:rPr lang="en-GB" sz="600" dirty="0"/>
              <a:t>substation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46FF553B-0BB7-BC45-99A7-E7465B848A28}"/>
              </a:ext>
            </a:extLst>
          </p:cNvPr>
          <p:cNvSpPr txBox="1"/>
          <p:nvPr/>
        </p:nvSpPr>
        <p:spPr>
          <a:xfrm rot="16200000">
            <a:off x="4788858" y="5696419"/>
            <a:ext cx="5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Electrical</a:t>
            </a:r>
          </a:p>
          <a:p>
            <a:pPr algn="ctr"/>
            <a:r>
              <a:rPr lang="en-GB" sz="600" dirty="0"/>
              <a:t>substation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4FABF6B6-7922-8C49-B565-D8353B0589A0}"/>
              </a:ext>
            </a:extLst>
          </p:cNvPr>
          <p:cNvSpPr txBox="1"/>
          <p:nvPr/>
        </p:nvSpPr>
        <p:spPr>
          <a:xfrm rot="16200000">
            <a:off x="4843502" y="5013252"/>
            <a:ext cx="40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Power</a:t>
            </a:r>
            <a:br>
              <a:rPr lang="en-GB" sz="600" dirty="0"/>
            </a:br>
            <a:r>
              <a:rPr lang="en-GB" sz="600" dirty="0"/>
              <a:t>cabling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689AB4E6-0D7C-5749-87EE-A37809BC6C47}"/>
              </a:ext>
            </a:extLst>
          </p:cNvPr>
          <p:cNvSpPr txBox="1"/>
          <p:nvPr/>
        </p:nvSpPr>
        <p:spPr>
          <a:xfrm rot="16200000">
            <a:off x="5736922" y="501667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Medium</a:t>
            </a:r>
            <a:br>
              <a:rPr lang="en-GB" sz="600" dirty="0"/>
            </a:br>
            <a:r>
              <a:rPr lang="en-GB" sz="600" dirty="0"/>
              <a:t>temp circuit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767CCB04-4B4D-2240-9742-668F46B4AFB8}"/>
              </a:ext>
            </a:extLst>
          </p:cNvPr>
          <p:cNvSpPr txBox="1"/>
          <p:nvPr/>
        </p:nvSpPr>
        <p:spPr>
          <a:xfrm rot="16200000">
            <a:off x="2176731" y="5351085"/>
            <a:ext cx="489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 err="1"/>
              <a:t>Cryoplant</a:t>
            </a:r>
            <a:endParaRPr lang="en-GB" sz="600" dirty="0"/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C0234B73-2DD7-D144-8D07-E246C4270563}"/>
              </a:ext>
            </a:extLst>
          </p:cNvPr>
          <p:cNvSpPr txBox="1"/>
          <p:nvPr/>
        </p:nvSpPr>
        <p:spPr>
          <a:xfrm rot="16200000">
            <a:off x="2121362" y="4486515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Transfer Line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4F4217-26EF-ED48-84C4-E8CE5FB5960C}"/>
              </a:ext>
            </a:extLst>
          </p:cNvPr>
          <p:cNvSpPr txBox="1"/>
          <p:nvPr/>
        </p:nvSpPr>
        <p:spPr>
          <a:xfrm rot="16200000">
            <a:off x="443853" y="4499418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Shielding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AF32A006-7340-5648-8E5A-DE4FC3905E4B}"/>
              </a:ext>
            </a:extLst>
          </p:cNvPr>
          <p:cNvSpPr txBox="1"/>
          <p:nvPr/>
        </p:nvSpPr>
        <p:spPr>
          <a:xfrm rot="16200000">
            <a:off x="1320648" y="4447449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PSS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E918632D-B2DC-1D42-B76A-2DDE3E5516A0}"/>
              </a:ext>
            </a:extLst>
          </p:cNvPr>
          <p:cNvSpPr txBox="1"/>
          <p:nvPr/>
        </p:nvSpPr>
        <p:spPr>
          <a:xfrm rot="16200000">
            <a:off x="4771225" y="2401683"/>
            <a:ext cx="54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RF</a:t>
            </a:r>
          </a:p>
          <a:p>
            <a:pPr algn="ctr"/>
            <a:r>
              <a:rPr lang="en-GB" sz="600" dirty="0"/>
              <a:t>distribution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BA0D081F-3A31-8348-AFCA-74A108FD91DC}"/>
              </a:ext>
            </a:extLst>
          </p:cNvPr>
          <p:cNvSpPr txBox="1"/>
          <p:nvPr/>
        </p:nvSpPr>
        <p:spPr>
          <a:xfrm rot="16200000">
            <a:off x="3136673" y="240315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Signal </a:t>
            </a:r>
          </a:p>
          <a:p>
            <a:pPr algn="ctr"/>
            <a:r>
              <a:rPr lang="en-GB" sz="600" dirty="0"/>
              <a:t>cabling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19B15A37-7CED-1C4D-9820-88761CB8B000}"/>
              </a:ext>
            </a:extLst>
          </p:cNvPr>
          <p:cNvSpPr txBox="1"/>
          <p:nvPr/>
        </p:nvSpPr>
        <p:spPr>
          <a:xfrm rot="16200000">
            <a:off x="2127293" y="240803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CDS</a:t>
            </a:r>
          </a:p>
          <a:p>
            <a:pPr algn="ctr"/>
            <a:r>
              <a:rPr lang="en-GB" sz="600" dirty="0"/>
              <a:t>Valve box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C5EF0C70-8C6E-1740-9DDC-0488231A3F0A}"/>
              </a:ext>
            </a:extLst>
          </p:cNvPr>
          <p:cNvSpPr txBox="1"/>
          <p:nvPr/>
        </p:nvSpPr>
        <p:spPr>
          <a:xfrm rot="16200000">
            <a:off x="888507" y="2450127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</a:t>
            </a:r>
            <a:endParaRPr lang="en-GB" sz="600" dirty="0"/>
          </a:p>
          <a:p>
            <a:pPr algn="ctr"/>
            <a:r>
              <a:rPr lang="en-GB" sz="600" dirty="0"/>
              <a:t>Bunker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9E54C022-D6DE-EF42-B6B7-B43EA0EF203F}"/>
              </a:ext>
            </a:extLst>
          </p:cNvPr>
          <p:cNvSpPr txBox="1"/>
          <p:nvPr/>
        </p:nvSpPr>
        <p:spPr>
          <a:xfrm>
            <a:off x="1025757" y="2168860"/>
            <a:ext cx="49864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/>
              <a:t>Integrate</a:t>
            </a:r>
            <a:r>
              <a:rPr lang="en-GB" sz="600" dirty="0"/>
              <a:t>   Bunker + CDS valve box + Signal cabling + LLRF + RF distribution + Medium temp circuit = Cryomodule with insulation vacuum and beam vacuum</a:t>
            </a:r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743F5B4F-48FC-AE44-B54D-A10696CF663E}"/>
              </a:ext>
            </a:extLst>
          </p:cNvPr>
          <p:cNvCxnSpPr>
            <a:cxnSpLocks/>
          </p:cNvCxnSpPr>
          <p:nvPr/>
        </p:nvCxnSpPr>
        <p:spPr>
          <a:xfrm>
            <a:off x="5004048" y="3248980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826E4213-6331-B840-8ED1-201F25CF14B1}"/>
              </a:ext>
            </a:extLst>
          </p:cNvPr>
          <p:cNvCxnSpPr>
            <a:cxnSpLocks/>
          </p:cNvCxnSpPr>
          <p:nvPr/>
        </p:nvCxnSpPr>
        <p:spPr>
          <a:xfrm>
            <a:off x="5472100" y="32489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A527DB10-E0A3-274D-A7A4-5E29667294D2}"/>
              </a:ext>
            </a:extLst>
          </p:cNvPr>
          <p:cNvCxnSpPr>
            <a:cxnSpLocks/>
          </p:cNvCxnSpPr>
          <p:nvPr/>
        </p:nvCxnSpPr>
        <p:spPr>
          <a:xfrm>
            <a:off x="5004048" y="4149080"/>
            <a:ext cx="972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97BFD6D9-D839-D94C-9514-55B9DAD30442}"/>
              </a:ext>
            </a:extLst>
          </p:cNvPr>
          <p:cNvCxnSpPr>
            <a:cxnSpLocks/>
          </p:cNvCxnSpPr>
          <p:nvPr/>
        </p:nvCxnSpPr>
        <p:spPr>
          <a:xfrm>
            <a:off x="5472100" y="5013176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3D338B4E-3CA3-264A-8A91-6F06F9BD6EEC}"/>
              </a:ext>
            </a:extLst>
          </p:cNvPr>
          <p:cNvCxnSpPr>
            <a:cxnSpLocks/>
          </p:cNvCxnSpPr>
          <p:nvPr/>
        </p:nvCxnSpPr>
        <p:spPr>
          <a:xfrm flipH="1">
            <a:off x="5004398" y="3705675"/>
            <a:ext cx="1044" cy="267836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DDDEF233-DFA5-A640-936E-FEA0516341A4}"/>
              </a:ext>
            </a:extLst>
          </p:cNvPr>
          <p:cNvCxnSpPr>
            <a:cxnSpLocks/>
          </p:cNvCxnSpPr>
          <p:nvPr/>
        </p:nvCxnSpPr>
        <p:spPr>
          <a:xfrm>
            <a:off x="4103948" y="4523586"/>
            <a:ext cx="0" cy="2126871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048BDD98-90C3-4847-95BF-0935ECFEB6A5}"/>
              </a:ext>
            </a:extLst>
          </p:cNvPr>
          <p:cNvCxnSpPr>
            <a:cxnSpLocks/>
          </p:cNvCxnSpPr>
          <p:nvPr/>
        </p:nvCxnSpPr>
        <p:spPr>
          <a:xfrm>
            <a:off x="3779912" y="5268637"/>
            <a:ext cx="3243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0274BA0D-BF6D-EF41-8538-9BD45982EF90}"/>
              </a:ext>
            </a:extLst>
          </p:cNvPr>
          <p:cNvCxnSpPr>
            <a:cxnSpLocks/>
          </p:cNvCxnSpPr>
          <p:nvPr/>
        </p:nvCxnSpPr>
        <p:spPr>
          <a:xfrm>
            <a:off x="4463988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7DFA5C10-98DF-F041-9654-628E4183A3E6}"/>
              </a:ext>
            </a:extLst>
          </p:cNvPr>
          <p:cNvCxnSpPr>
            <a:cxnSpLocks/>
          </p:cNvCxnSpPr>
          <p:nvPr/>
        </p:nvCxnSpPr>
        <p:spPr>
          <a:xfrm>
            <a:off x="676264" y="3537012"/>
            <a:ext cx="0" cy="2961045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901837DA-F779-E840-92A7-D4FD5C905F0F}"/>
              </a:ext>
            </a:extLst>
          </p:cNvPr>
          <p:cNvCxnSpPr>
            <a:cxnSpLocks/>
          </p:cNvCxnSpPr>
          <p:nvPr/>
        </p:nvCxnSpPr>
        <p:spPr>
          <a:xfrm>
            <a:off x="5979667" y="5334483"/>
            <a:ext cx="0" cy="817755"/>
          </a:xfrm>
          <a:prstGeom prst="line">
            <a:avLst/>
          </a:prstGeom>
          <a:ln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DC4329A3-EC71-9748-A28D-DEB631B6CFEE}"/>
              </a:ext>
            </a:extLst>
          </p:cNvPr>
          <p:cNvCxnSpPr>
            <a:cxnSpLocks/>
          </p:cNvCxnSpPr>
          <p:nvPr/>
        </p:nvCxnSpPr>
        <p:spPr>
          <a:xfrm>
            <a:off x="3308255" y="3068960"/>
            <a:ext cx="1188" cy="267766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2B554943-0246-004A-903D-FB28255E07F8}"/>
              </a:ext>
            </a:extLst>
          </p:cNvPr>
          <p:cNvCxnSpPr>
            <a:cxnSpLocks/>
          </p:cNvCxnSpPr>
          <p:nvPr/>
        </p:nvCxnSpPr>
        <p:spPr>
          <a:xfrm>
            <a:off x="5004920" y="3114900"/>
            <a:ext cx="0" cy="55521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34C0E01-BD3E-CF40-9364-BABCA95A5B07}"/>
              </a:ext>
            </a:extLst>
          </p:cNvPr>
          <p:cNvCxnSpPr>
            <a:cxnSpLocks/>
            <a:stCxn id="233" idx="0"/>
          </p:cNvCxnSpPr>
          <p:nvPr/>
        </p:nvCxnSpPr>
        <p:spPr>
          <a:xfrm>
            <a:off x="1488732" y="4907480"/>
            <a:ext cx="0" cy="165386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D4E7B3C-F569-8F4D-A8CD-D05CE9561F3B}"/>
              </a:ext>
            </a:extLst>
          </p:cNvPr>
          <p:cNvCxnSpPr>
            <a:cxnSpLocks/>
            <a:stCxn id="241" idx="2"/>
          </p:cNvCxnSpPr>
          <p:nvPr/>
        </p:nvCxnSpPr>
        <p:spPr>
          <a:xfrm>
            <a:off x="2410420" y="3150260"/>
            <a:ext cx="4269" cy="332793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D510002-8452-284F-9776-2445868A0578}"/>
              </a:ext>
            </a:extLst>
          </p:cNvPr>
          <p:cNvCxnSpPr>
            <a:cxnSpLocks/>
          </p:cNvCxnSpPr>
          <p:nvPr/>
        </p:nvCxnSpPr>
        <p:spPr>
          <a:xfrm>
            <a:off x="3308255" y="6057292"/>
            <a:ext cx="0" cy="42089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93781EFF-2E72-6C44-BBB3-933202765918}"/>
              </a:ext>
            </a:extLst>
          </p:cNvPr>
          <p:cNvCxnSpPr>
            <a:cxnSpLocks/>
          </p:cNvCxnSpPr>
          <p:nvPr/>
        </p:nvCxnSpPr>
        <p:spPr>
          <a:xfrm>
            <a:off x="5004920" y="6057292"/>
            <a:ext cx="1" cy="46337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2A6DB8A0-E325-0E44-ACC9-1664185A0863}"/>
              </a:ext>
            </a:extLst>
          </p:cNvPr>
          <p:cNvCxnSpPr>
            <a:cxnSpLocks/>
          </p:cNvCxnSpPr>
          <p:nvPr/>
        </p:nvCxnSpPr>
        <p:spPr>
          <a:xfrm flipH="1">
            <a:off x="5975170" y="6241991"/>
            <a:ext cx="8994" cy="283353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908A252-EDB6-6449-878B-07A21C01D209}"/>
              </a:ext>
            </a:extLst>
          </p:cNvPr>
          <p:cNvCxnSpPr>
            <a:cxnSpLocks/>
            <a:endCxn id="301" idx="2"/>
          </p:cNvCxnSpPr>
          <p:nvPr/>
        </p:nvCxnSpPr>
        <p:spPr>
          <a:xfrm flipH="1">
            <a:off x="4096852" y="2312256"/>
            <a:ext cx="7096" cy="2520900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0725D5D3-FE8B-D944-919F-7CBC7FAB4F6D}"/>
              </a:ext>
            </a:extLst>
          </p:cNvPr>
          <p:cNvCxnSpPr>
            <a:cxnSpLocks/>
          </p:cNvCxnSpPr>
          <p:nvPr/>
        </p:nvCxnSpPr>
        <p:spPr>
          <a:xfrm>
            <a:off x="3287747" y="2312256"/>
            <a:ext cx="3275" cy="576684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1141D0A2-D6E0-E94B-852A-8CDFB44890C0}"/>
              </a:ext>
            </a:extLst>
          </p:cNvPr>
          <p:cNvCxnSpPr>
            <a:cxnSpLocks/>
          </p:cNvCxnSpPr>
          <p:nvPr/>
        </p:nvCxnSpPr>
        <p:spPr>
          <a:xfrm>
            <a:off x="5010789" y="2312876"/>
            <a:ext cx="0" cy="576064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57E66860-65D1-AA49-AFEF-8A0D78C9640F}"/>
              </a:ext>
            </a:extLst>
          </p:cNvPr>
          <p:cNvCxnSpPr>
            <a:cxnSpLocks/>
          </p:cNvCxnSpPr>
          <p:nvPr/>
        </p:nvCxnSpPr>
        <p:spPr>
          <a:xfrm>
            <a:off x="5979667" y="2312876"/>
            <a:ext cx="0" cy="2982702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65058DD-3C51-6E42-A498-935B9F2F8253}"/>
              </a:ext>
            </a:extLst>
          </p:cNvPr>
          <p:cNvCxnSpPr>
            <a:cxnSpLocks/>
          </p:cNvCxnSpPr>
          <p:nvPr/>
        </p:nvCxnSpPr>
        <p:spPr>
          <a:xfrm>
            <a:off x="2417871" y="2327583"/>
            <a:ext cx="0" cy="561357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C74ABD65-2310-8042-A94B-BFC225BF3855}"/>
              </a:ext>
            </a:extLst>
          </p:cNvPr>
          <p:cNvCxnSpPr>
            <a:cxnSpLocks/>
          </p:cNvCxnSpPr>
          <p:nvPr/>
        </p:nvCxnSpPr>
        <p:spPr>
          <a:xfrm flipH="1">
            <a:off x="1083296" y="2312876"/>
            <a:ext cx="4125" cy="535414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156674FB-921B-0542-8913-DFCC67CF5590}"/>
              </a:ext>
            </a:extLst>
          </p:cNvPr>
          <p:cNvSpPr/>
          <p:nvPr/>
        </p:nvSpPr>
        <p:spPr>
          <a:xfrm>
            <a:off x="7212034" y="1607670"/>
            <a:ext cx="1752454" cy="2486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77DD8922-8AD6-954F-B027-B0866DB66708}"/>
              </a:ext>
            </a:extLst>
          </p:cNvPr>
          <p:cNvSpPr/>
          <p:nvPr/>
        </p:nvSpPr>
        <p:spPr>
          <a:xfrm>
            <a:off x="359531" y="6467245"/>
            <a:ext cx="5805305" cy="24464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75556" y="6433591"/>
            <a:ext cx="1024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2267" y="1573051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   Commissioning</a:t>
            </a: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7B252B37-91E9-A741-819D-B4713FEC07E7}"/>
              </a:ext>
            </a:extLst>
          </p:cNvPr>
          <p:cNvSpPr/>
          <p:nvPr/>
        </p:nvSpPr>
        <p:spPr>
          <a:xfrm>
            <a:off x="6318360" y="1653318"/>
            <a:ext cx="337048" cy="191506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B1D1B4-B151-F547-9063-1B3886E8455C}"/>
              </a:ext>
            </a:extLst>
          </p:cNvPr>
          <p:cNvCxnSpPr>
            <a:cxnSpLocks/>
          </p:cNvCxnSpPr>
          <p:nvPr/>
        </p:nvCxnSpPr>
        <p:spPr>
          <a:xfrm flipV="1">
            <a:off x="1088190" y="2291751"/>
            <a:ext cx="5248006" cy="2407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9265BBB-87BF-4445-A86E-07A91EC6C9CA}"/>
              </a:ext>
            </a:extLst>
          </p:cNvPr>
          <p:cNvGrpSpPr/>
          <p:nvPr/>
        </p:nvGrpSpPr>
        <p:grpSpPr>
          <a:xfrm>
            <a:off x="6716907" y="1448780"/>
            <a:ext cx="447381" cy="491772"/>
            <a:chOff x="6039284" y="4093042"/>
            <a:chExt cx="1027832" cy="2112846"/>
          </a:xfrm>
        </p:grpSpPr>
        <p:sp>
          <p:nvSpPr>
            <p:cNvPr id="79" name="Flowchart: Sort 22">
              <a:extLst>
                <a:ext uri="{FF2B5EF4-FFF2-40B4-BE49-F238E27FC236}">
                  <a16:creationId xmlns:a16="http://schemas.microsoft.com/office/drawing/2014/main" id="{95F58D28-C257-4F47-AC46-F154D4A9B0A4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639CF6-F43C-0B45-A3E5-03B2FDF56588}"/>
                </a:ext>
              </a:extLst>
            </p:cNvPr>
            <p:cNvSpPr txBox="1"/>
            <p:nvPr/>
          </p:nvSpPr>
          <p:spPr>
            <a:xfrm>
              <a:off x="6314045" y="5396265"/>
              <a:ext cx="401852" cy="663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C2F1DE-FF95-2B41-840A-1EFC923F72CA}"/>
                </a:ext>
              </a:extLst>
            </p:cNvPr>
            <p:cNvSpPr txBox="1"/>
            <p:nvPr/>
          </p:nvSpPr>
          <p:spPr>
            <a:xfrm>
              <a:off x="6132211" y="4621256"/>
              <a:ext cx="869008" cy="869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SRR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8B090551-72AC-684D-B912-FFDCE554AD0E}"/>
              </a:ext>
            </a:extLst>
          </p:cNvPr>
          <p:cNvSpPr txBox="1"/>
          <p:nvPr/>
        </p:nvSpPr>
        <p:spPr>
          <a:xfrm>
            <a:off x="7384852" y="1880828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/>
              <a:t>Verify</a:t>
            </a:r>
            <a:r>
              <a:rPr lang="en-GB" sz="800" dirty="0"/>
              <a:t> Cryomodule, including </a:t>
            </a:r>
          </a:p>
          <a:p>
            <a:pPr marL="171450" indent="-171450">
              <a:buFontTx/>
              <a:buChar char="-"/>
            </a:pPr>
            <a:r>
              <a:rPr lang="en-GB" sz="800" dirty="0"/>
              <a:t>insulation vacuum and </a:t>
            </a:r>
          </a:p>
          <a:p>
            <a:pPr marL="171450" indent="-171450">
              <a:buFontTx/>
              <a:buChar char="-"/>
            </a:pPr>
            <a:r>
              <a:rPr lang="en-GB" sz="800" dirty="0"/>
              <a:t>beam vacuum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5AB5E1-39AD-7E44-99E6-84E23A5C2E59}"/>
              </a:ext>
            </a:extLst>
          </p:cNvPr>
          <p:cNvGrpSpPr/>
          <p:nvPr/>
        </p:nvGrpSpPr>
        <p:grpSpPr>
          <a:xfrm>
            <a:off x="4658666" y="2765770"/>
            <a:ext cx="704247" cy="388973"/>
            <a:chOff x="6039284" y="4093042"/>
            <a:chExt cx="1027832" cy="2156325"/>
          </a:xfrm>
        </p:grpSpPr>
        <p:sp>
          <p:nvSpPr>
            <p:cNvPr id="85" name="Flowchart: Sort 22">
              <a:extLst>
                <a:ext uri="{FF2B5EF4-FFF2-40B4-BE49-F238E27FC236}">
                  <a16:creationId xmlns:a16="http://schemas.microsoft.com/office/drawing/2014/main" id="{C72CC823-C6B3-BA48-AE12-2981B19265FA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6B6FA99-30CB-7143-ABA4-76586A3B129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2233E1D-D536-D64C-9372-01166A74B504}"/>
                </a:ext>
              </a:extLst>
            </p:cNvPr>
            <p:cNvSpPr txBox="1"/>
            <p:nvPr/>
          </p:nvSpPr>
          <p:spPr>
            <a:xfrm>
              <a:off x="6072982" y="4177072"/>
              <a:ext cx="962023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RF distribution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0807D4D-0531-234B-BF6E-406C27B8BE7D}"/>
              </a:ext>
            </a:extLst>
          </p:cNvPr>
          <p:cNvGrpSpPr/>
          <p:nvPr/>
        </p:nvGrpSpPr>
        <p:grpSpPr>
          <a:xfrm>
            <a:off x="4434953" y="6014707"/>
            <a:ext cx="1139934" cy="402625"/>
            <a:chOff x="5699433" y="4017361"/>
            <a:chExt cx="1663708" cy="2232006"/>
          </a:xfrm>
        </p:grpSpPr>
        <p:sp>
          <p:nvSpPr>
            <p:cNvPr id="92" name="Flowchart: Sort 22">
              <a:extLst>
                <a:ext uri="{FF2B5EF4-FFF2-40B4-BE49-F238E27FC236}">
                  <a16:creationId xmlns:a16="http://schemas.microsoft.com/office/drawing/2014/main" id="{A95F6C6F-A1B7-554E-8BFB-4B907B1BA8FC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2B424A-AA14-364B-8516-9367C7D45E4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A18019A-D56B-7D4D-ABBE-C98CC19902FC}"/>
                </a:ext>
              </a:extLst>
            </p:cNvPr>
            <p:cNvSpPr txBox="1"/>
            <p:nvPr/>
          </p:nvSpPr>
          <p:spPr>
            <a:xfrm>
              <a:off x="5699433" y="4017361"/>
              <a:ext cx="1663708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Electrical</a:t>
              </a:r>
              <a:br>
                <a:rPr lang="en-US" sz="600" b="1" dirty="0"/>
              </a:br>
              <a:r>
                <a:rPr lang="en-US" sz="600" b="1" dirty="0"/>
                <a:t>substation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1BAB68D-CA43-3343-A625-E2263F5C903B}"/>
              </a:ext>
            </a:extLst>
          </p:cNvPr>
          <p:cNvGrpSpPr/>
          <p:nvPr/>
        </p:nvGrpSpPr>
        <p:grpSpPr>
          <a:xfrm>
            <a:off x="4652797" y="5344283"/>
            <a:ext cx="704246" cy="388973"/>
            <a:chOff x="6039284" y="4093042"/>
            <a:chExt cx="1027832" cy="2156325"/>
          </a:xfrm>
        </p:grpSpPr>
        <p:sp>
          <p:nvSpPr>
            <p:cNvPr id="101" name="Flowchart: Sort 22">
              <a:extLst>
                <a:ext uri="{FF2B5EF4-FFF2-40B4-BE49-F238E27FC236}">
                  <a16:creationId xmlns:a16="http://schemas.microsoft.com/office/drawing/2014/main" id="{4582C6E0-A855-7B49-8B32-13EB323F5755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C801A62-1D33-564E-AFD1-3416CFCDF03F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CCDD041-9DBF-BB41-807D-6EC6204732ED}"/>
                </a:ext>
              </a:extLst>
            </p:cNvPr>
            <p:cNvSpPr txBox="1"/>
            <p:nvPr/>
          </p:nvSpPr>
          <p:spPr>
            <a:xfrm>
              <a:off x="6065487" y="4195660"/>
              <a:ext cx="931609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Power cabling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6C9374F-733E-7440-868A-2BEAAED2695C}"/>
              </a:ext>
            </a:extLst>
          </p:cNvPr>
          <p:cNvGrpSpPr/>
          <p:nvPr/>
        </p:nvGrpSpPr>
        <p:grpSpPr>
          <a:xfrm>
            <a:off x="4515084" y="3543646"/>
            <a:ext cx="979673" cy="388973"/>
            <a:chOff x="5816387" y="4093042"/>
            <a:chExt cx="1429809" cy="2156325"/>
          </a:xfrm>
        </p:grpSpPr>
        <p:sp>
          <p:nvSpPr>
            <p:cNvPr id="111" name="Flowchart: Sort 22">
              <a:extLst>
                <a:ext uri="{FF2B5EF4-FFF2-40B4-BE49-F238E27FC236}">
                  <a16:creationId xmlns:a16="http://schemas.microsoft.com/office/drawing/2014/main" id="{C3BF4A4C-1B7F-AF4E-9598-57B47506FBCF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C6DC47B-AFB7-C443-ACB7-8AC37A92928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48DD1B7-9631-0E43-A462-47475013AB9F}"/>
                </a:ext>
              </a:extLst>
            </p:cNvPr>
            <p:cNvSpPr txBox="1"/>
            <p:nvPr/>
          </p:nvSpPr>
          <p:spPr>
            <a:xfrm>
              <a:off x="5816387" y="4249799"/>
              <a:ext cx="1429809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Klystron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5C20B3D-5002-0D41-AF52-FC59C48B79E4}"/>
              </a:ext>
            </a:extLst>
          </p:cNvPr>
          <p:cNvGrpSpPr/>
          <p:nvPr/>
        </p:nvGrpSpPr>
        <p:grpSpPr>
          <a:xfrm>
            <a:off x="4427984" y="4508613"/>
            <a:ext cx="1153872" cy="388973"/>
            <a:chOff x="5689270" y="4093042"/>
            <a:chExt cx="1684048" cy="2156325"/>
          </a:xfrm>
        </p:grpSpPr>
        <p:sp>
          <p:nvSpPr>
            <p:cNvPr id="115" name="Flowchart: Sort 22">
              <a:extLst>
                <a:ext uri="{FF2B5EF4-FFF2-40B4-BE49-F238E27FC236}">
                  <a16:creationId xmlns:a16="http://schemas.microsoft.com/office/drawing/2014/main" id="{2EAB30F5-D474-4E4D-AFCF-D6ED99E692C7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F672D52-E933-0845-B6E2-D49ECBAC4B1D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27BA1F0-34C0-0D43-B4C4-C35F75F8026E}"/>
                </a:ext>
              </a:extLst>
            </p:cNvPr>
            <p:cNvSpPr txBox="1"/>
            <p:nvPr/>
          </p:nvSpPr>
          <p:spPr>
            <a:xfrm>
              <a:off x="5689270" y="4322526"/>
              <a:ext cx="168404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Modulator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E9506F0-4554-2441-8400-16396696C947}"/>
              </a:ext>
            </a:extLst>
          </p:cNvPr>
          <p:cNvGrpSpPr/>
          <p:nvPr/>
        </p:nvGrpSpPr>
        <p:grpSpPr>
          <a:xfrm>
            <a:off x="629713" y="2769875"/>
            <a:ext cx="899545" cy="388973"/>
            <a:chOff x="5874863" y="4093042"/>
            <a:chExt cx="1312865" cy="2156325"/>
          </a:xfrm>
        </p:grpSpPr>
        <p:sp>
          <p:nvSpPr>
            <p:cNvPr id="199" name="Flowchart: Sort 22">
              <a:extLst>
                <a:ext uri="{FF2B5EF4-FFF2-40B4-BE49-F238E27FC236}">
                  <a16:creationId xmlns:a16="http://schemas.microsoft.com/office/drawing/2014/main" id="{9658B8D1-8205-354C-BDA2-4A224B70A497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9676CBAD-9DD3-7646-8ED9-713219C9847A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8302591C-D6AC-ED41-A53C-DADF90C5E51F}"/>
                </a:ext>
              </a:extLst>
            </p:cNvPr>
            <p:cNvSpPr txBox="1"/>
            <p:nvPr/>
          </p:nvSpPr>
          <p:spPr>
            <a:xfrm>
              <a:off x="5874863" y="4292635"/>
              <a:ext cx="131286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Bunker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F451829C-5FA4-5E45-B90A-C2F7910133FC}"/>
              </a:ext>
            </a:extLst>
          </p:cNvPr>
          <p:cNvGrpSpPr/>
          <p:nvPr/>
        </p:nvGrpSpPr>
        <p:grpSpPr>
          <a:xfrm>
            <a:off x="1151620" y="4876231"/>
            <a:ext cx="704247" cy="388973"/>
            <a:chOff x="6039284" y="4093042"/>
            <a:chExt cx="1027832" cy="2156325"/>
          </a:xfrm>
        </p:grpSpPr>
        <p:sp>
          <p:nvSpPr>
            <p:cNvPr id="231" name="Flowchart: Sort 22">
              <a:extLst>
                <a:ext uri="{FF2B5EF4-FFF2-40B4-BE49-F238E27FC236}">
                  <a16:creationId xmlns:a16="http://schemas.microsoft.com/office/drawing/2014/main" id="{7D723E78-C47C-AD40-9C2B-B27060FCE3D4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4BD7817-E578-614C-81F3-B62BB79148CA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3F209694-FBE9-1D4F-9D7D-B0E7B1EAEF62}"/>
                </a:ext>
              </a:extLst>
            </p:cNvPr>
            <p:cNvSpPr txBox="1"/>
            <p:nvPr/>
          </p:nvSpPr>
          <p:spPr>
            <a:xfrm>
              <a:off x="6305291" y="4266275"/>
              <a:ext cx="452000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TRR</a:t>
              </a:r>
            </a:p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PSS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C0771FB-BC1B-CC47-AC7B-4119D05AF81D}"/>
              </a:ext>
            </a:extLst>
          </p:cNvPr>
          <p:cNvGrpSpPr/>
          <p:nvPr/>
        </p:nvGrpSpPr>
        <p:grpSpPr>
          <a:xfrm>
            <a:off x="2065747" y="2769875"/>
            <a:ext cx="704248" cy="388973"/>
            <a:chOff x="6039284" y="4093042"/>
            <a:chExt cx="1027832" cy="2156325"/>
          </a:xfrm>
        </p:grpSpPr>
        <p:sp>
          <p:nvSpPr>
            <p:cNvPr id="239" name="Flowchart: Sort 22">
              <a:extLst>
                <a:ext uri="{FF2B5EF4-FFF2-40B4-BE49-F238E27FC236}">
                  <a16:creationId xmlns:a16="http://schemas.microsoft.com/office/drawing/2014/main" id="{903379C5-A6A1-BD4E-A9E3-8111ADB12609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DCFB2CFB-4EBF-004C-AC1E-7DDCBAA82434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134A8ED-436F-744F-BCD9-C484E1C0B68C}"/>
                </a:ext>
              </a:extLst>
            </p:cNvPr>
            <p:cNvSpPr txBox="1"/>
            <p:nvPr/>
          </p:nvSpPr>
          <p:spPr>
            <a:xfrm>
              <a:off x="6166594" y="4154316"/>
              <a:ext cx="751462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CDS valve </a:t>
              </a:r>
            </a:p>
            <a:p>
              <a:pPr algn="ctr"/>
              <a:r>
                <a:rPr lang="en-US" sz="600" b="1" dirty="0"/>
                <a:t>box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C44FEABF-1F2F-7244-BA42-85DE33C859C5}"/>
              </a:ext>
            </a:extLst>
          </p:cNvPr>
          <p:cNvGrpSpPr/>
          <p:nvPr/>
        </p:nvGrpSpPr>
        <p:grpSpPr>
          <a:xfrm>
            <a:off x="2061674" y="4886981"/>
            <a:ext cx="704247" cy="388973"/>
            <a:chOff x="6039284" y="4093042"/>
            <a:chExt cx="1027832" cy="2156325"/>
          </a:xfrm>
        </p:grpSpPr>
        <p:sp>
          <p:nvSpPr>
            <p:cNvPr id="251" name="Flowchart: Sort 22">
              <a:extLst>
                <a:ext uri="{FF2B5EF4-FFF2-40B4-BE49-F238E27FC236}">
                  <a16:creationId xmlns:a16="http://schemas.microsoft.com/office/drawing/2014/main" id="{DC26BEEF-0655-9C41-9F94-241DD11215DA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6B366FEA-ADF2-3443-B0E1-7CA931C9E74F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CE24CEEF-8A7E-7A40-97BF-262762ECF7E6}"/>
                </a:ext>
              </a:extLst>
            </p:cNvPr>
            <p:cNvSpPr txBox="1"/>
            <p:nvPr/>
          </p:nvSpPr>
          <p:spPr>
            <a:xfrm>
              <a:off x="6093563" y="4266275"/>
              <a:ext cx="87545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Transfer Line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98F6F2A-8135-E54B-9C82-D18EF72CCA0B}"/>
              </a:ext>
            </a:extLst>
          </p:cNvPr>
          <p:cNvGrpSpPr/>
          <p:nvPr/>
        </p:nvGrpSpPr>
        <p:grpSpPr>
          <a:xfrm>
            <a:off x="1871700" y="5704323"/>
            <a:ext cx="1084194" cy="388973"/>
            <a:chOff x="5740110" y="4093042"/>
            <a:chExt cx="1582355" cy="2156325"/>
          </a:xfrm>
        </p:grpSpPr>
        <p:sp>
          <p:nvSpPr>
            <p:cNvPr id="255" name="Flowchart: Sort 22">
              <a:extLst>
                <a:ext uri="{FF2B5EF4-FFF2-40B4-BE49-F238E27FC236}">
                  <a16:creationId xmlns:a16="http://schemas.microsoft.com/office/drawing/2014/main" id="{9DB42F00-1D09-DC48-957D-79EB4A283FE0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1A248BC2-0176-CE4C-B31A-6971F09A17A8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49753987-C869-144F-A6CE-608311ECAB14}"/>
                </a:ext>
              </a:extLst>
            </p:cNvPr>
            <p:cNvSpPr txBox="1"/>
            <p:nvPr/>
          </p:nvSpPr>
          <p:spPr>
            <a:xfrm>
              <a:off x="5740110" y="4331152"/>
              <a:ext cx="158235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 err="1"/>
                <a:t>Cryoplant</a:t>
              </a:r>
              <a:endParaRPr lang="en-US" sz="600" b="1" dirty="0"/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31B0AB3E-B1D0-5F47-ACDB-2AA6F782EB79}"/>
              </a:ext>
            </a:extLst>
          </p:cNvPr>
          <p:cNvGrpSpPr/>
          <p:nvPr/>
        </p:nvGrpSpPr>
        <p:grpSpPr>
          <a:xfrm>
            <a:off x="2951820" y="2762606"/>
            <a:ext cx="704248" cy="388973"/>
            <a:chOff x="6039284" y="4093042"/>
            <a:chExt cx="1027832" cy="2156325"/>
          </a:xfrm>
        </p:grpSpPr>
        <p:sp>
          <p:nvSpPr>
            <p:cNvPr id="259" name="Flowchart: Sort 22">
              <a:extLst>
                <a:ext uri="{FF2B5EF4-FFF2-40B4-BE49-F238E27FC236}">
                  <a16:creationId xmlns:a16="http://schemas.microsoft.com/office/drawing/2014/main" id="{5AB59C69-50EE-794A-A9B1-A7BF415ED561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5E9A69D8-5273-A24E-A0A4-2AA3D58E4747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C5B8418A-D363-F940-96DE-241E75B81CE1}"/>
                </a:ext>
              </a:extLst>
            </p:cNvPr>
            <p:cNvSpPr txBox="1"/>
            <p:nvPr/>
          </p:nvSpPr>
          <p:spPr>
            <a:xfrm>
              <a:off x="6061418" y="4255775"/>
              <a:ext cx="93628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</a:p>
            <a:p>
              <a:pPr algn="ctr"/>
              <a:r>
                <a:rPr lang="en-US" sz="600" b="1" dirty="0"/>
                <a:t>Signal  cabling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3E761B93-E5A4-DA4A-97FE-8DC2B50AAF77}"/>
              </a:ext>
            </a:extLst>
          </p:cNvPr>
          <p:cNvGrpSpPr/>
          <p:nvPr/>
        </p:nvGrpSpPr>
        <p:grpSpPr>
          <a:xfrm>
            <a:off x="2951824" y="5704323"/>
            <a:ext cx="704248" cy="388973"/>
            <a:chOff x="6039284" y="4093042"/>
            <a:chExt cx="1027832" cy="2156325"/>
          </a:xfrm>
        </p:grpSpPr>
        <p:sp>
          <p:nvSpPr>
            <p:cNvPr id="271" name="Flowchart: Sort 22">
              <a:extLst>
                <a:ext uri="{FF2B5EF4-FFF2-40B4-BE49-F238E27FC236}">
                  <a16:creationId xmlns:a16="http://schemas.microsoft.com/office/drawing/2014/main" id="{02D5208D-F22E-7E41-A3C3-D6C9CE15F93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16B8ABD2-767A-6740-918C-A57F5AC3D1A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B9EEB119-25AB-D34E-9595-1057377F1C63}"/>
                </a:ext>
              </a:extLst>
            </p:cNvPr>
            <p:cNvSpPr txBox="1"/>
            <p:nvPr/>
          </p:nvSpPr>
          <p:spPr>
            <a:xfrm>
              <a:off x="6121635" y="4327549"/>
              <a:ext cx="819308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ICS controls</a:t>
              </a: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3CF8CE1C-B4E1-CF4D-BEB2-A447E74A3455}"/>
              </a:ext>
            </a:extLst>
          </p:cNvPr>
          <p:cNvGrpSpPr/>
          <p:nvPr/>
        </p:nvGrpSpPr>
        <p:grpSpPr>
          <a:xfrm>
            <a:off x="3741144" y="4516191"/>
            <a:ext cx="722844" cy="388973"/>
            <a:chOff x="6012141" y="4093042"/>
            <a:chExt cx="1054975" cy="2156325"/>
          </a:xfrm>
        </p:grpSpPr>
        <p:sp>
          <p:nvSpPr>
            <p:cNvPr id="299" name="Flowchart: Sort 22">
              <a:extLst>
                <a:ext uri="{FF2B5EF4-FFF2-40B4-BE49-F238E27FC236}">
                  <a16:creationId xmlns:a16="http://schemas.microsoft.com/office/drawing/2014/main" id="{E0B29249-DE5A-DD44-9C89-B59BCB545412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BE99CCAF-30B8-F64C-8B2E-B4950E6535B1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5F252A46-01B3-D74F-9F39-A3DEA04544E5}"/>
                </a:ext>
              </a:extLst>
            </p:cNvPr>
            <p:cNvSpPr txBox="1"/>
            <p:nvPr/>
          </p:nvSpPr>
          <p:spPr>
            <a:xfrm>
              <a:off x="6012141" y="4314599"/>
              <a:ext cx="103829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LLRF</a:t>
              </a: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07C3ABEC-C31B-5843-A6F7-5F1F518CDBFD}"/>
              </a:ext>
            </a:extLst>
          </p:cNvPr>
          <p:cNvGrpSpPr/>
          <p:nvPr/>
        </p:nvGrpSpPr>
        <p:grpSpPr>
          <a:xfrm>
            <a:off x="5624899" y="6021533"/>
            <a:ext cx="709537" cy="388973"/>
            <a:chOff x="6031563" y="4093042"/>
            <a:chExt cx="1035553" cy="2156325"/>
          </a:xfrm>
        </p:grpSpPr>
        <p:sp>
          <p:nvSpPr>
            <p:cNvPr id="311" name="Flowchart: Sort 22">
              <a:extLst>
                <a:ext uri="{FF2B5EF4-FFF2-40B4-BE49-F238E27FC236}">
                  <a16:creationId xmlns:a16="http://schemas.microsoft.com/office/drawing/2014/main" id="{D8A7FD7C-9DAC-E346-ABAC-B6282064B3B1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392F0ECD-7A6A-B545-88E0-032A5EACB493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A07C60-4A52-D947-9D5C-8117CEC5B211}"/>
                </a:ext>
              </a:extLst>
            </p:cNvPr>
            <p:cNvSpPr txBox="1"/>
            <p:nvPr/>
          </p:nvSpPr>
          <p:spPr>
            <a:xfrm>
              <a:off x="6031563" y="4093042"/>
              <a:ext cx="999455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LCW substation</a:t>
              </a: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52433E5-BB98-6245-AA09-99ADA7EFDFDE}"/>
              </a:ext>
            </a:extLst>
          </p:cNvPr>
          <p:cNvGrpSpPr/>
          <p:nvPr/>
        </p:nvGrpSpPr>
        <p:grpSpPr>
          <a:xfrm>
            <a:off x="5627544" y="5344283"/>
            <a:ext cx="704247" cy="388973"/>
            <a:chOff x="6039284" y="4093042"/>
            <a:chExt cx="1027832" cy="2156325"/>
          </a:xfrm>
        </p:grpSpPr>
        <p:sp>
          <p:nvSpPr>
            <p:cNvPr id="315" name="Flowchart: Sort 22">
              <a:extLst>
                <a:ext uri="{FF2B5EF4-FFF2-40B4-BE49-F238E27FC236}">
                  <a16:creationId xmlns:a16="http://schemas.microsoft.com/office/drawing/2014/main" id="{A75B7524-735E-984D-B076-AFA110427F49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95D00613-CC8A-DC4B-AAC3-7CAA3B893544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1CF11BE2-1650-784A-AF4A-613F983BF4AA}"/>
                </a:ext>
              </a:extLst>
            </p:cNvPr>
            <p:cNvSpPr txBox="1"/>
            <p:nvPr/>
          </p:nvSpPr>
          <p:spPr>
            <a:xfrm>
              <a:off x="6061977" y="4093042"/>
              <a:ext cx="938626" cy="204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/>
                <a:t>TRR</a:t>
              </a:r>
              <a:br>
                <a:rPr lang="en-US" sz="600" b="1" dirty="0"/>
              </a:br>
              <a:r>
                <a:rPr lang="en-US" sz="600" b="1" dirty="0"/>
                <a:t>Medium temp</a:t>
              </a:r>
            </a:p>
            <a:p>
              <a:pPr algn="ctr"/>
              <a:r>
                <a:rPr lang="en-US" sz="600" b="1" dirty="0"/>
                <a:t>circuit</a:t>
              </a:r>
            </a:p>
          </p:txBody>
        </p:sp>
      </p:grp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8ACC2313-A7F6-264D-81BB-5D4D22A30B96}"/>
              </a:ext>
            </a:extLst>
          </p:cNvPr>
          <p:cNvCxnSpPr>
            <a:cxnSpLocks/>
          </p:cNvCxnSpPr>
          <p:nvPr/>
        </p:nvCxnSpPr>
        <p:spPr>
          <a:xfrm>
            <a:off x="676264" y="3532366"/>
            <a:ext cx="63360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EC2C8BA-C93A-5249-AF23-259B74FD79E4}"/>
              </a:ext>
            </a:extLst>
          </p:cNvPr>
          <p:cNvGrpSpPr/>
          <p:nvPr/>
        </p:nvGrpSpPr>
        <p:grpSpPr>
          <a:xfrm>
            <a:off x="339362" y="4874175"/>
            <a:ext cx="704246" cy="388973"/>
            <a:chOff x="6039284" y="4093042"/>
            <a:chExt cx="1027832" cy="2156325"/>
          </a:xfrm>
        </p:grpSpPr>
        <p:sp>
          <p:nvSpPr>
            <p:cNvPr id="346" name="Flowchart: Sort 22">
              <a:extLst>
                <a:ext uri="{FF2B5EF4-FFF2-40B4-BE49-F238E27FC236}">
                  <a16:creationId xmlns:a16="http://schemas.microsoft.com/office/drawing/2014/main" id="{8ADD4DF9-CA3D-F84A-8D48-37E2C26A6F9E}"/>
                </a:ext>
              </a:extLst>
            </p:cNvPr>
            <p:cNvSpPr/>
            <p:nvPr/>
          </p:nvSpPr>
          <p:spPr>
            <a:xfrm>
              <a:off x="6039284" y="4093042"/>
              <a:ext cx="1027832" cy="2112846"/>
            </a:xfrm>
            <a:prstGeom prst="flowChartSor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b="1" dirty="0"/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07E75946-4B2B-7744-8B1A-D370EC53545C}"/>
                </a:ext>
              </a:extLst>
            </p:cNvPr>
            <p:cNvSpPr txBox="1"/>
            <p:nvPr/>
          </p:nvSpPr>
          <p:spPr>
            <a:xfrm>
              <a:off x="6221993" y="5396268"/>
              <a:ext cx="585961" cy="85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31CBFA9A-FABF-484D-A5DF-D44FA1B79B83}"/>
                </a:ext>
              </a:extLst>
            </p:cNvPr>
            <p:cNvSpPr txBox="1"/>
            <p:nvPr/>
          </p:nvSpPr>
          <p:spPr>
            <a:xfrm>
              <a:off x="6181299" y="4266275"/>
              <a:ext cx="699992" cy="1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TRR</a:t>
              </a:r>
            </a:p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Shielding</a:t>
              </a:r>
            </a:p>
          </p:txBody>
        </p:sp>
      </p:grp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14719888-B605-F545-8841-D7FABA067C25}"/>
              </a:ext>
            </a:extLst>
          </p:cNvPr>
          <p:cNvCxnSpPr>
            <a:cxnSpLocks/>
          </p:cNvCxnSpPr>
          <p:nvPr/>
        </p:nvCxnSpPr>
        <p:spPr>
          <a:xfrm>
            <a:off x="999145" y="3532366"/>
            <a:ext cx="5125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322C02CB-A298-3141-A7F3-A2EAAD4BFF93}"/>
              </a:ext>
            </a:extLst>
          </p:cNvPr>
          <p:cNvCxnSpPr>
            <a:cxnSpLocks/>
          </p:cNvCxnSpPr>
          <p:nvPr/>
        </p:nvCxnSpPr>
        <p:spPr>
          <a:xfrm>
            <a:off x="3317603" y="5268638"/>
            <a:ext cx="498313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EB7BB40B-A03D-C447-845F-2126E56FBF62}"/>
              </a:ext>
            </a:extLst>
          </p:cNvPr>
          <p:cNvCxnSpPr>
            <a:cxnSpLocks/>
          </p:cNvCxnSpPr>
          <p:nvPr/>
        </p:nvCxnSpPr>
        <p:spPr>
          <a:xfrm>
            <a:off x="5472100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TextBox 419">
            <a:extLst>
              <a:ext uri="{FF2B5EF4-FFF2-40B4-BE49-F238E27FC236}">
                <a16:creationId xmlns:a16="http://schemas.microsoft.com/office/drawing/2014/main" id="{54BB47E1-8BCB-6C4E-813C-ED6E1CCA8CFF}"/>
              </a:ext>
            </a:extLst>
          </p:cNvPr>
          <p:cNvSpPr txBox="1"/>
          <p:nvPr/>
        </p:nvSpPr>
        <p:spPr>
          <a:xfrm rot="16200000">
            <a:off x="3026864" y="5354883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b="1" dirty="0"/>
              <a:t>Verify </a:t>
            </a:r>
          </a:p>
          <a:p>
            <a:pPr algn="ctr"/>
            <a:r>
              <a:rPr lang="en-GB" sz="600" dirty="0"/>
              <a:t>ICS controls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0DD2C0C4-1F8A-BC44-8B36-27F0D0474FFC}"/>
              </a:ext>
            </a:extLst>
          </p:cNvPr>
          <p:cNvSpPr txBox="1"/>
          <p:nvPr/>
        </p:nvSpPr>
        <p:spPr>
          <a:xfrm rot="21029985">
            <a:off x="5582199" y="795623"/>
            <a:ext cx="1013419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Draft</a:t>
            </a:r>
          </a:p>
          <a:p>
            <a:pPr algn="ctr"/>
            <a:r>
              <a:rPr lang="en-GB" sz="1100" dirty="0"/>
              <a:t>understanding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47F8236-AE67-E94B-B934-EBDB000E6714}"/>
              </a:ext>
            </a:extLst>
          </p:cNvPr>
          <p:cNvSpPr txBox="1"/>
          <p:nvPr/>
        </p:nvSpPr>
        <p:spPr>
          <a:xfrm>
            <a:off x="7344308" y="6597352"/>
            <a:ext cx="17844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Thomas Hansson ESH, December 2018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CAA69BA-6191-684A-8F76-855E9F209708}"/>
              </a:ext>
            </a:extLst>
          </p:cNvPr>
          <p:cNvCxnSpPr>
            <a:cxnSpLocks/>
          </p:cNvCxnSpPr>
          <p:nvPr/>
        </p:nvCxnSpPr>
        <p:spPr>
          <a:xfrm>
            <a:off x="1799692" y="4149080"/>
            <a:ext cx="21602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FA041A0-02C7-4441-90C3-1D63BD7B93B8}"/>
              </a:ext>
            </a:extLst>
          </p:cNvPr>
          <p:cNvCxnSpPr>
            <a:cxnSpLocks/>
          </p:cNvCxnSpPr>
          <p:nvPr/>
        </p:nvCxnSpPr>
        <p:spPr>
          <a:xfrm>
            <a:off x="2519772" y="4145892"/>
            <a:ext cx="68065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D0D9EBD-B761-5347-A218-51674FC2FE19}"/>
              </a:ext>
            </a:extLst>
          </p:cNvPr>
          <p:cNvCxnSpPr>
            <a:cxnSpLocks/>
          </p:cNvCxnSpPr>
          <p:nvPr/>
        </p:nvCxnSpPr>
        <p:spPr>
          <a:xfrm>
            <a:off x="2735796" y="4145892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B8647B7-8468-8D48-AB9A-41EA1C92A0B0}"/>
              </a:ext>
            </a:extLst>
          </p:cNvPr>
          <p:cNvCxnSpPr>
            <a:cxnSpLocks/>
          </p:cNvCxnSpPr>
          <p:nvPr/>
        </p:nvCxnSpPr>
        <p:spPr>
          <a:xfrm>
            <a:off x="3599892" y="4149080"/>
            <a:ext cx="180020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BA21F669-CCF1-CC47-90FA-AB3135987363}"/>
              </a:ext>
            </a:extLst>
          </p:cNvPr>
          <p:cNvSpPr/>
          <p:nvPr/>
        </p:nvSpPr>
        <p:spPr>
          <a:xfrm>
            <a:off x="3200243" y="4041068"/>
            <a:ext cx="216024" cy="216024"/>
          </a:xfrm>
          <a:prstGeom prst="arc">
            <a:avLst>
              <a:gd name="adj1" fmla="val 11003012"/>
              <a:gd name="adj2" fmla="val 0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ABF4914E-AD36-394D-B2EB-167D03943565}"/>
              </a:ext>
            </a:extLst>
          </p:cNvPr>
          <p:cNvSpPr/>
          <p:nvPr/>
        </p:nvSpPr>
        <p:spPr>
          <a:xfrm rot="16200000">
            <a:off x="2307822" y="4041068"/>
            <a:ext cx="216024" cy="216024"/>
          </a:xfrm>
          <a:prstGeom prst="arc">
            <a:avLst>
              <a:gd name="adj1" fmla="val 16200000"/>
              <a:gd name="adj2" fmla="val 5555248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1" name="Table 160">
            <a:extLst>
              <a:ext uri="{FF2B5EF4-FFF2-40B4-BE49-F238E27FC236}">
                <a16:creationId xmlns:a16="http://schemas.microsoft.com/office/drawing/2014/main" id="{008890F1-6272-FF4A-9CBF-3A1810883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880330"/>
              </p:ext>
            </p:extLst>
          </p:nvPr>
        </p:nvGraphicFramePr>
        <p:xfrm>
          <a:off x="6768244" y="2717580"/>
          <a:ext cx="1838114" cy="3735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527">
                  <a:extLst>
                    <a:ext uri="{9D8B030D-6E8A-4147-A177-3AD203B41FA5}">
                      <a16:colId xmlns:a16="http://schemas.microsoft.com/office/drawing/2014/main" val="3390331583"/>
                    </a:ext>
                  </a:extLst>
                </a:gridCol>
                <a:gridCol w="395444">
                  <a:extLst>
                    <a:ext uri="{9D8B030D-6E8A-4147-A177-3AD203B41FA5}">
                      <a16:colId xmlns:a16="http://schemas.microsoft.com/office/drawing/2014/main" val="957296123"/>
                    </a:ext>
                  </a:extLst>
                </a:gridCol>
                <a:gridCol w="467729">
                  <a:extLst>
                    <a:ext uri="{9D8B030D-6E8A-4147-A177-3AD203B41FA5}">
                      <a16:colId xmlns:a16="http://schemas.microsoft.com/office/drawing/2014/main" val="2145921953"/>
                    </a:ext>
                  </a:extLst>
                </a:gridCol>
                <a:gridCol w="262414">
                  <a:extLst>
                    <a:ext uri="{9D8B030D-6E8A-4147-A177-3AD203B41FA5}">
                      <a16:colId xmlns:a16="http://schemas.microsoft.com/office/drawing/2014/main" val="4213166053"/>
                    </a:ext>
                  </a:extLst>
                </a:gridCol>
              </a:tblGrid>
              <a:tr h="446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Documents required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700" b="0" dirty="0">
                          <a:solidFill>
                            <a:schemeClr val="tx1"/>
                          </a:solidFill>
                          <a:effectLst/>
                        </a:rPr>
                        <a:t>Bunker</a:t>
                      </a:r>
                      <a:endParaRPr lang="sv-S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700" b="0" dirty="0" err="1">
                          <a:effectLst/>
                        </a:rPr>
                        <a:t>Shielding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700" b="0">
                          <a:effectLst/>
                        </a:rPr>
                        <a:t>PSS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1194637375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Design descriptions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516715930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Architecture description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899715821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Concept of Operations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3569868496"/>
                  </a:ext>
                </a:extLst>
              </a:tr>
              <a:tr h="337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Req. Spec, incl. Hazard identification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3695245980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Classification doc (rad safety)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784011567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Interface descriptions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2777583427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Integration Plan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1485992409"/>
                  </a:ext>
                </a:extLst>
              </a:tr>
              <a:tr h="337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Operation &amp; maintenance documents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1181658632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Verification Plan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2965537020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>
                          <a:effectLst/>
                        </a:rPr>
                        <a:t>Verification Report</a:t>
                      </a:r>
                      <a:endParaRPr lang="sv-SE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443238834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Validation Report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2623504776"/>
                  </a:ext>
                </a:extLst>
              </a:tr>
              <a:tr h="337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CE marking / Declaration of conformity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2828024311"/>
                  </a:ext>
                </a:extLst>
              </a:tr>
              <a:tr h="22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b="0" dirty="0">
                          <a:effectLst/>
                        </a:rPr>
                        <a:t>Other documents</a:t>
                      </a:r>
                      <a:endParaRPr lang="sv-SE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tc>
                  <a:txBody>
                    <a:bodyPr/>
                    <a:lstStyle/>
                    <a:p>
                      <a:endParaRPr lang="sv-SE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04" marR="65604" marT="9112" marB="0" anchor="ctr"/>
                </a:tc>
                <a:extLst>
                  <a:ext uri="{0D108BD9-81ED-4DB2-BD59-A6C34878D82A}">
                    <a16:rowId xmlns:a16="http://schemas.microsoft.com/office/drawing/2014/main" val="1374918884"/>
                  </a:ext>
                </a:extLst>
              </a:tr>
            </a:tbl>
          </a:graphicData>
        </a:graphic>
      </p:graphicFrame>
      <p:sp>
        <p:nvSpPr>
          <p:cNvPr id="163" name="TextBox 162">
            <a:extLst>
              <a:ext uri="{FF2B5EF4-FFF2-40B4-BE49-F238E27FC236}">
                <a16:creationId xmlns:a16="http://schemas.microsoft.com/office/drawing/2014/main" id="{E6ECF0F8-929F-6049-AF90-B131018A3B78}"/>
              </a:ext>
            </a:extLst>
          </p:cNvPr>
          <p:cNvSpPr txBox="1"/>
          <p:nvPr/>
        </p:nvSpPr>
        <p:spPr>
          <a:xfrm rot="20982968">
            <a:off x="7003523" y="2418118"/>
            <a:ext cx="80336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Example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7FC5F7F-78E4-BF47-9ED0-22194F995E45}"/>
              </a:ext>
            </a:extLst>
          </p:cNvPr>
          <p:cNvSpPr txBox="1"/>
          <p:nvPr/>
        </p:nvSpPr>
        <p:spPr>
          <a:xfrm>
            <a:off x="81256" y="1490591"/>
            <a:ext cx="1500732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900" dirty="0"/>
              <a:t>Integrate = install</a:t>
            </a:r>
          </a:p>
          <a:p>
            <a:r>
              <a:rPr lang="en-GB" sz="900" dirty="0"/>
              <a:t>Verify = test/commissioning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15327F86-9C15-FF4F-909A-E921B6423E40}"/>
              </a:ext>
            </a:extLst>
          </p:cNvPr>
          <p:cNvSpPr txBox="1">
            <a:spLocks/>
          </p:cNvSpPr>
          <p:nvPr/>
        </p:nvSpPr>
        <p:spPr>
          <a:xfrm>
            <a:off x="457200" y="8062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example of Test stand 2 (TS2)</a:t>
            </a:r>
            <a:br>
              <a:rPr lang="en-US"/>
            </a:br>
            <a:r>
              <a:rPr lang="en-US"/>
              <a:t>based on layout 2016-05-20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6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7A793-9F06-2848-B571-DF4B5509F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4400" dirty="0">
                <a:solidFill>
                  <a:schemeClr val="tx1"/>
                </a:solidFill>
              </a:rPr>
              <a:t>Thank you!</a:t>
            </a:r>
          </a:p>
          <a:p>
            <a:pPr marL="0" indent="0" algn="ctr">
              <a:buNone/>
            </a:pPr>
            <a:endParaRPr lang="en-GB" sz="4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4400" dirty="0">
                <a:solidFill>
                  <a:schemeClr val="tx1"/>
                </a:solidFill>
              </a:rPr>
              <a:t>Questions?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05972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20927</TotalTime>
  <Words>555</Words>
  <Application>Microsoft Macintosh PowerPoint</Application>
  <PresentationFormat>On-screen Show (4:3)</PresentationFormat>
  <Paragraphs>283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ESS Core Powerpoint</vt:lpstr>
      <vt:lpstr> SRR process     Thomas Hansson ESH   2019-04-05</vt:lpstr>
      <vt:lpstr>Safety Readiness Review (SRR)</vt:lpstr>
      <vt:lpstr>General principles on TRR and SRR</vt:lpstr>
      <vt:lpstr>PowerPoint Presentation</vt:lpstr>
      <vt:lpstr>The example of Test stand 2 (TS2) based on layout 2016-05-20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judith Freita</cp:lastModifiedBy>
  <cp:revision>453</cp:revision>
  <cp:lastPrinted>2019-01-07T08:03:31Z</cp:lastPrinted>
  <dcterms:created xsi:type="dcterms:W3CDTF">2013-10-29T16:05:10Z</dcterms:created>
  <dcterms:modified xsi:type="dcterms:W3CDTF">2019-04-05T08:02:40Z</dcterms:modified>
</cp:coreProperties>
</file>