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  <p:sldMasterId id="2147483684" r:id="rId3"/>
  </p:sldMasterIdLst>
  <p:notesMasterIdLst>
    <p:notesMasterId r:id="rId16"/>
  </p:notesMasterIdLst>
  <p:sldIdLst>
    <p:sldId id="969" r:id="rId4"/>
    <p:sldId id="303" r:id="rId5"/>
    <p:sldId id="875" r:id="rId6"/>
    <p:sldId id="432" r:id="rId7"/>
    <p:sldId id="444" r:id="rId8"/>
    <p:sldId id="441" r:id="rId9"/>
    <p:sldId id="445" r:id="rId10"/>
    <p:sldId id="442" r:id="rId11"/>
    <p:sldId id="448" r:id="rId12"/>
    <p:sldId id="525" r:id="rId13"/>
    <p:sldId id="439" r:id="rId14"/>
    <p:sldId id="970" r:id="rId15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2A0DE"/>
    <a:srgbClr val="1E9FDB"/>
    <a:srgbClr val="D9D9D9"/>
    <a:srgbClr val="BFBFBF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0706" autoAdjust="0"/>
    <p:restoredTop sz="93243" autoAdjust="0"/>
  </p:normalViewPr>
  <p:slideViewPr>
    <p:cSldViewPr>
      <p:cViewPr varScale="1">
        <p:scale>
          <a:sx n="108" d="100"/>
          <a:sy n="108" d="100"/>
        </p:scale>
        <p:origin x="448" y="200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viewProps" Target="viewProps.xml"/><Relationship Id="rId3" Type="http://schemas.openxmlformats.org/officeDocument/2006/relationships/slideMaster" Target="slideMasters/slideMaster3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notesMaster" Target="notesMasters/notesMaster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10" Type="http://schemas.openxmlformats.org/officeDocument/2006/relationships/slide" Target="slides/slide7.xml"/><Relationship Id="rId19" Type="http://schemas.openxmlformats.org/officeDocument/2006/relationships/theme" Target="theme/theme1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sv-SE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EB7827DE-C22F-BD40-96BC-2AA8C2BD4AA4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24522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ubrik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128251" y="319530"/>
            <a:ext cx="1810863" cy="730800"/>
          </a:xfrm>
          <a:prstGeom prst="rect">
            <a:avLst/>
          </a:prstGeom>
        </p:spPr>
      </p:pic>
      <p:sp>
        <p:nvSpPr>
          <p:cNvPr id="15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356351"/>
            <a:ext cx="2844800" cy="365125"/>
          </a:xfrm>
        </p:spPr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1561329442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663">
          <p15:clr>
            <a:srgbClr val="FBAE40"/>
          </p15:clr>
        </p15:guide>
        <p15:guide id="2" pos="4785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2018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84036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2605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68073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100922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5211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9412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3614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70230555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>
        <p:fade/>
      </p:transition>
    </mc:Choice>
    <mc:Fallback xmlns="">
      <p:transition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/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0094CA"/>
          </a:solidFill>
          <a:ln>
            <a:noFill/>
          </a:ln>
          <a:effectLst/>
          <a:scene3d>
            <a:camera prst="orthographicFront"/>
            <a:lightRig rig="threePt" dir="t"/>
          </a:scene3d>
          <a:sp3d>
            <a:bevelT w="0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00" noProof="0">
              <a:solidFill>
                <a:srgbClr val="0094CA"/>
              </a:solidFill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noProof="0"/>
              <a:t>Click to edit Master title style</a:t>
            </a:r>
            <a:endParaRPr lang="en-GB" noProof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EB99CB0-346B-43FA-9EE6-F90C3F3BC0BA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18608310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663">
          <p15:clr>
            <a:srgbClr val="FBAE40"/>
          </p15:clr>
        </p15:guide>
        <p15:guide id="2" pos="4785">
          <p15:clr>
            <a:srgbClr val="FBAE40"/>
          </p15:clr>
        </p15:guide>
      </p15:sldGuideLst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903439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864978187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2312468702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61257670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394303267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sz="1350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24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257175" indent="-257175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8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8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18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3369654118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2_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ubrik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128251" y="319530"/>
            <a:ext cx="1810863" cy="730800"/>
          </a:xfrm>
          <a:prstGeom prst="rect">
            <a:avLst/>
          </a:prstGeom>
        </p:spPr>
      </p:pic>
      <p:sp>
        <p:nvSpPr>
          <p:cNvPr id="15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356351"/>
            <a:ext cx="2844800" cy="365125"/>
          </a:xfrm>
        </p:spPr>
        <p:txBody>
          <a:bodyPr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3"/>
          </p:nvPr>
        </p:nvSpPr>
        <p:spPr/>
        <p:txBody>
          <a:bodyPr/>
          <a:lstStyle/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831840005"/>
      </p:ext>
    </p:extLst>
  </p:cSld>
  <p:clrMapOvr>
    <a:masterClrMapping/>
  </p:clrMapOvr>
  <p:extLst mod="1">
    <p:ext uri="{DCECCB84-F9BA-43D5-87BE-67443E8EF086}">
      <p15:sldGuideLst xmlns:p15="http://schemas.microsoft.com/office/powerpoint/2012/main">
        <p15:guide id="1" orient="horz" pos="663">
          <p15:clr>
            <a:srgbClr val="FBAE40"/>
          </p15:clr>
        </p15:guide>
        <p15:guide id="2" pos="4785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Relationship Id="rId9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6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1.xml"/><Relationship Id="rId7" Type="http://schemas.openxmlformats.org/officeDocument/2006/relationships/slideLayout" Target="../slideLayouts/slideLayout15.xml"/><Relationship Id="rId12" Type="http://schemas.openxmlformats.org/officeDocument/2006/relationships/slideLayout" Target="../slideLayouts/slideLayout20.xml"/><Relationship Id="rId2" Type="http://schemas.openxmlformats.org/officeDocument/2006/relationships/slideLayout" Target="../slideLayouts/slideLayout10.xml"/><Relationship Id="rId1" Type="http://schemas.openxmlformats.org/officeDocument/2006/relationships/slideLayout" Target="../slideLayouts/slideLayout9.xml"/><Relationship Id="rId6" Type="http://schemas.openxmlformats.org/officeDocument/2006/relationships/slideLayout" Target="../slideLayouts/slideLayout14.xml"/><Relationship Id="rId11" Type="http://schemas.openxmlformats.org/officeDocument/2006/relationships/slideLayout" Target="../slideLayouts/slideLayout19.xml"/><Relationship Id="rId5" Type="http://schemas.openxmlformats.org/officeDocument/2006/relationships/slideLayout" Target="../slideLayouts/slideLayout13.xml"/><Relationship Id="rId10" Type="http://schemas.openxmlformats.org/officeDocument/2006/relationships/slideLayout" Target="../slideLayouts/slideLayout18.xml"/><Relationship Id="rId4" Type="http://schemas.openxmlformats.org/officeDocument/2006/relationships/slideLayout" Target="../slideLayouts/slideLayout12.xml"/><Relationship Id="rId9" Type="http://schemas.openxmlformats.org/officeDocument/2006/relationships/slideLayout" Target="../slideLayouts/slideLayout17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theme" Target="../theme/theme3.xml"/><Relationship Id="rId3" Type="http://schemas.openxmlformats.org/officeDocument/2006/relationships/slideLayout" Target="../slideLayouts/slideLayout23.xml"/><Relationship Id="rId7" Type="http://schemas.openxmlformats.org/officeDocument/2006/relationships/slideLayout" Target="../slideLayouts/slideLayout27.xml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5.xml"/><Relationship Id="rId4" Type="http://schemas.openxmlformats.org/officeDocument/2006/relationships/slideLayout" Target="../slideLayouts/slideLayout2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  <p:sldLayoutId id="2147483671" r:id="rId6"/>
    <p:sldLayoutId id="2147483692" r:id="rId7"/>
    <p:sldLayoutId id="2147483693" r:id="rId8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51313385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0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jpeg"/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tiff"/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6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D91B2F28-6749-7B44-97AE-08695349FD00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r="-105"/>
          <a:stretch/>
        </p:blipFill>
        <p:spPr>
          <a:xfrm>
            <a:off x="0" y="-427512"/>
            <a:ext cx="12201112" cy="6858000"/>
          </a:xfrm>
          <a:prstGeom prst="rect">
            <a:avLst/>
          </a:prstGeom>
        </p:spPr>
      </p:pic>
      <p:sp>
        <p:nvSpPr>
          <p:cNvPr id="7" name="textruta 6"/>
          <p:cNvSpPr txBox="1"/>
          <p:nvPr/>
        </p:nvSpPr>
        <p:spPr>
          <a:xfrm>
            <a:off x="-9112" y="5707781"/>
            <a:ext cx="12201112" cy="1150219"/>
          </a:xfrm>
          <a:prstGeom prst="rect">
            <a:avLst/>
          </a:prstGeom>
          <a:solidFill>
            <a:srgbClr val="1394CA"/>
          </a:solidFill>
          <a:ln>
            <a:solidFill>
              <a:srgbClr val="1394CA"/>
            </a:solidFill>
          </a:ln>
        </p:spPr>
        <p:txBody>
          <a:bodyPr wrap="square" lIns="84035" tIns="42021" rIns="84035" bIns="42021" rtlCol="0">
            <a:spAutoFit/>
          </a:bodyPr>
          <a:lstStyle/>
          <a:p>
            <a:pPr marL="457200" marR="0" lvl="1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360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Calibri"/>
              </a:rPr>
              <a:t>ESS</a:t>
            </a:r>
            <a:r>
              <a:rPr lang="en-GB" sz="3600" dirty="0">
                <a:solidFill>
                  <a:srgbClr val="FFFFFF"/>
                </a:solidFill>
                <a:latin typeface="Calibri"/>
                <a:cs typeface="Calibri"/>
              </a:rPr>
              <a:t> status</a:t>
            </a:r>
          </a:p>
          <a:p>
            <a:pPr marL="457200" marR="0" lvl="1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46" b="0" i="1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alibri"/>
                <a:ea typeface="+mn-ea"/>
                <a:cs typeface="Calibri"/>
              </a:rPr>
              <a:t>John Womersley, Director General</a:t>
            </a:r>
            <a:endParaRPr kumimoji="0" lang="en-US" sz="1846" b="0" i="1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Calibri"/>
            </a:endParaRPr>
          </a:p>
          <a:p>
            <a:pPr marL="457200" marR="0" lvl="1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477" b="0" i="1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alibri"/>
              <a:ea typeface="+mn-ea"/>
              <a:cs typeface="Calibri"/>
            </a:endParaRPr>
          </a:p>
        </p:txBody>
      </p:sp>
      <p:pic>
        <p:nvPicPr>
          <p:cNvPr id="6" name="Bildobjekt 5" descr="ESS-vit-logga.png"/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062094" y="5830566"/>
            <a:ext cx="1831840" cy="9046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05719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>
        <p:fade/>
      </p:transition>
    </mc:Choice>
    <mc:Fallback xmlns="">
      <p:transition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2585" dirty="0"/>
              <a:t>Journey to deliver the world’s leading facility for research using neutrons</a:t>
            </a:r>
          </a:p>
        </p:txBody>
      </p:sp>
      <p:pic>
        <p:nvPicPr>
          <p:cNvPr id="20" name="Content Placeholder 19"/>
          <p:cNvPicPr>
            <a:picLocks noGrp="1" noChangeAspect="1"/>
          </p:cNvPicPr>
          <p:nvPr>
            <p:ph idx="1"/>
          </p:nvPr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8020" y="-37495"/>
            <a:ext cx="12200020" cy="7928387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8534400" y="6356351"/>
            <a:ext cx="2133600" cy="365125"/>
          </a:xfrm>
        </p:spPr>
        <p:txBody>
          <a:bodyPr/>
          <a:lstStyle/>
          <a:p>
            <a:pPr>
              <a:defRPr/>
            </a:pPr>
            <a:fld id="{551115BC-487E-4422-894C-CB7CD3E79223}" type="slidenum">
              <a:rPr lang="sv-SE" sz="1200">
                <a:solidFill>
                  <a:prstClr val="black">
                    <a:tint val="75000"/>
                  </a:prstClr>
                </a:solidFill>
                <a:latin typeface="Calibri"/>
              </a:rPr>
              <a:pPr>
                <a:defRPr/>
              </a:pPr>
              <a:t>2</a:t>
            </a:fld>
            <a:endParaRPr lang="sv-SE" sz="1200" dirty="0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cxnSp>
        <p:nvCxnSpPr>
          <p:cNvPr id="7" name="Straight Connector 6"/>
          <p:cNvCxnSpPr>
            <a:cxnSpLocks/>
          </p:cNvCxnSpPr>
          <p:nvPr/>
        </p:nvCxnSpPr>
        <p:spPr bwMode="auto">
          <a:xfrm>
            <a:off x="9129789" y="2327060"/>
            <a:ext cx="0" cy="351948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>
            <a:stCxn id="10" idx="2"/>
          </p:cNvCxnSpPr>
          <p:nvPr/>
        </p:nvCxnSpPr>
        <p:spPr bwMode="auto">
          <a:xfrm>
            <a:off x="4997420" y="3709020"/>
            <a:ext cx="450507" cy="540863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>
            <a:cxnSpLocks/>
          </p:cNvCxnSpPr>
          <p:nvPr/>
        </p:nvCxnSpPr>
        <p:spPr bwMode="auto">
          <a:xfrm>
            <a:off x="3646096" y="4650216"/>
            <a:ext cx="0" cy="182772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0" name="TextBox 33"/>
          <p:cNvSpPr txBox="1">
            <a:spLocks noChangeArrowheads="1"/>
          </p:cNvSpPr>
          <p:nvPr/>
        </p:nvSpPr>
        <p:spPr bwMode="auto">
          <a:xfrm>
            <a:off x="4420039" y="3076859"/>
            <a:ext cx="1642352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2014</a:t>
            </a:r>
          </a:p>
          <a:p>
            <a:pPr defTabSz="949496">
              <a:defRPr/>
            </a:pPr>
            <a:r>
              <a:rPr lang="en-US" sz="1108" b="1" dirty="0">
                <a:solidFill>
                  <a:srgbClr val="000000"/>
                </a:solidFill>
                <a:latin typeface="Calibri"/>
                <a:cs typeface="Calibri"/>
              </a:rPr>
              <a:t>Construction Starts on Green Field Site</a:t>
            </a:r>
          </a:p>
        </p:txBody>
      </p:sp>
      <p:sp>
        <p:nvSpPr>
          <p:cNvPr id="11" name="TextBox 36"/>
          <p:cNvSpPr txBox="1">
            <a:spLocks noChangeArrowheads="1"/>
          </p:cNvSpPr>
          <p:nvPr/>
        </p:nvSpPr>
        <p:spPr bwMode="auto">
          <a:xfrm>
            <a:off x="2497308" y="3918232"/>
            <a:ext cx="1455424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2009</a:t>
            </a:r>
          </a:p>
          <a:p>
            <a:pPr defTabSz="949496">
              <a:defRPr/>
            </a:pPr>
            <a:r>
              <a:rPr lang="en-US" sz="1108" b="1" dirty="0">
                <a:solidFill>
                  <a:srgbClr val="000000"/>
                </a:solidFill>
                <a:latin typeface="Calibri"/>
                <a:cs typeface="Calibri"/>
              </a:rPr>
              <a:t>Decision to Site ESS in Lund</a:t>
            </a:r>
          </a:p>
        </p:txBody>
      </p:sp>
      <p:grpSp>
        <p:nvGrpSpPr>
          <p:cNvPr id="12" name="Group 84"/>
          <p:cNvGrpSpPr>
            <a:grpSpLocks/>
          </p:cNvGrpSpPr>
          <p:nvPr/>
        </p:nvGrpSpPr>
        <p:grpSpPr bwMode="auto">
          <a:xfrm>
            <a:off x="2273828" y="2390502"/>
            <a:ext cx="7649277" cy="3131287"/>
            <a:chOff x="509589" y="2248787"/>
            <a:chExt cx="8219561" cy="3425738"/>
          </a:xfrm>
        </p:grpSpPr>
        <p:grpSp>
          <p:nvGrpSpPr>
            <p:cNvPr id="13" name="Group 72"/>
            <p:cNvGrpSpPr>
              <a:grpSpLocks/>
            </p:cNvGrpSpPr>
            <p:nvPr/>
          </p:nvGrpSpPr>
          <p:grpSpPr bwMode="auto">
            <a:xfrm>
              <a:off x="7576067" y="2569291"/>
              <a:ext cx="608554" cy="270369"/>
              <a:chOff x="1665943" y="4915251"/>
              <a:chExt cx="608554" cy="270369"/>
            </a:xfrm>
          </p:grpSpPr>
          <p:cxnSp>
            <p:nvCxnSpPr>
              <p:cNvPr id="45" name="Straight Connector 44"/>
              <p:cNvCxnSpPr/>
              <p:nvPr/>
            </p:nvCxnSpPr>
            <p:spPr>
              <a:xfrm flipH="1">
                <a:off x="1664967" y="5050850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6" name="Straight Connector 45"/>
              <p:cNvCxnSpPr/>
              <p:nvPr/>
            </p:nvCxnSpPr>
            <p:spPr>
              <a:xfrm flipH="1">
                <a:off x="2115796" y="5050850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47" name="Oval 46"/>
              <p:cNvSpPr/>
              <p:nvPr/>
            </p:nvSpPr>
            <p:spPr>
              <a:xfrm>
                <a:off x="1834822" y="4915342"/>
                <a:ext cx="269862" cy="271018"/>
              </a:xfrm>
              <a:prstGeom prst="ellipse">
                <a:avLst/>
              </a:prstGeom>
              <a:noFill/>
              <a:ln w="57150" cmpd="sng">
                <a:solidFill>
                  <a:srgbClr val="0094CA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defTabSz="949496">
                  <a:defRPr/>
                </a:pPr>
                <a:endParaRPr lang="en-US" sz="1477" dirty="0">
                  <a:solidFill>
                    <a:prstClr val="white"/>
                  </a:solidFill>
                  <a:latin typeface="Calibri"/>
                  <a:cs typeface="Calibri"/>
                </a:endParaRPr>
              </a:p>
            </p:txBody>
          </p:sp>
        </p:grpSp>
        <p:cxnSp>
          <p:nvCxnSpPr>
            <p:cNvPr id="14" name="Straight Arrow Connector 13"/>
            <p:cNvCxnSpPr/>
            <p:nvPr/>
          </p:nvCxnSpPr>
          <p:spPr>
            <a:xfrm flipV="1">
              <a:off x="8167201" y="2248787"/>
              <a:ext cx="561949" cy="461061"/>
            </a:xfrm>
            <a:prstGeom prst="straightConnector1">
              <a:avLst/>
            </a:prstGeom>
            <a:ln w="57150" cmpd="sng">
              <a:solidFill>
                <a:srgbClr val="0094CA"/>
              </a:solidFill>
              <a:tailEnd type="arrow"/>
            </a:ln>
            <a:effectLst>
              <a:outerShdw blurRad="50800" dist="38100" dir="2700000" algn="tl" rotWithShape="0">
                <a:prstClr val="black">
                  <a:alpha val="40000"/>
                </a:prstClr>
              </a:outerShdw>
            </a:effectLst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5" name="Straight Connector 14"/>
            <p:cNvCxnSpPr/>
            <p:nvPr/>
          </p:nvCxnSpPr>
          <p:spPr>
            <a:xfrm flipH="1">
              <a:off x="6986157" y="2696628"/>
              <a:ext cx="606397" cy="484195"/>
            </a:xfrm>
            <a:prstGeom prst="line">
              <a:avLst/>
            </a:prstGeom>
            <a:ln w="57150" cmpd="sng">
              <a:solidFill>
                <a:srgbClr val="0094CA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6" name="Group 60"/>
            <p:cNvGrpSpPr>
              <a:grpSpLocks/>
            </p:cNvGrpSpPr>
            <p:nvPr/>
          </p:nvGrpSpPr>
          <p:grpSpPr bwMode="auto">
            <a:xfrm>
              <a:off x="6394219" y="3039642"/>
              <a:ext cx="608554" cy="270369"/>
              <a:chOff x="1665943" y="4915251"/>
              <a:chExt cx="608554" cy="270369"/>
            </a:xfrm>
          </p:grpSpPr>
          <p:cxnSp>
            <p:nvCxnSpPr>
              <p:cNvPr id="42" name="Straight Connector 41"/>
              <p:cNvCxnSpPr/>
              <p:nvPr/>
            </p:nvCxnSpPr>
            <p:spPr>
              <a:xfrm flipH="1">
                <a:off x="1665770" y="5051475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3" name="Straight Connector 42"/>
              <p:cNvCxnSpPr/>
              <p:nvPr/>
            </p:nvCxnSpPr>
            <p:spPr>
              <a:xfrm flipH="1">
                <a:off x="2115012" y="5051475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44" name="Oval 43"/>
              <p:cNvSpPr/>
              <p:nvPr/>
            </p:nvSpPr>
            <p:spPr>
              <a:xfrm>
                <a:off x="1834037" y="4915966"/>
                <a:ext cx="271450" cy="269364"/>
              </a:xfrm>
              <a:prstGeom prst="ellipse">
                <a:avLst/>
              </a:prstGeom>
              <a:noFill/>
              <a:ln w="57150" cmpd="sng">
                <a:solidFill>
                  <a:srgbClr val="0094CA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defTabSz="949496">
                  <a:defRPr/>
                </a:pPr>
                <a:endParaRPr lang="en-US" sz="1477" dirty="0">
                  <a:solidFill>
                    <a:prstClr val="white"/>
                  </a:solidFill>
                  <a:latin typeface="Calibri"/>
                  <a:cs typeface="Calibri"/>
                </a:endParaRPr>
              </a:p>
            </p:txBody>
          </p:sp>
        </p:grpSp>
        <p:cxnSp>
          <p:nvCxnSpPr>
            <p:cNvPr id="17" name="Straight Connector 16"/>
            <p:cNvCxnSpPr/>
            <p:nvPr/>
          </p:nvCxnSpPr>
          <p:spPr>
            <a:xfrm flipH="1">
              <a:off x="5808287" y="3169256"/>
              <a:ext cx="606397" cy="484195"/>
            </a:xfrm>
            <a:prstGeom prst="line">
              <a:avLst/>
            </a:prstGeom>
            <a:ln w="57150" cmpd="sng">
              <a:solidFill>
                <a:srgbClr val="0094CA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18" name="Group 56"/>
            <p:cNvGrpSpPr>
              <a:grpSpLocks/>
            </p:cNvGrpSpPr>
            <p:nvPr/>
          </p:nvGrpSpPr>
          <p:grpSpPr bwMode="auto">
            <a:xfrm>
              <a:off x="5217882" y="3517943"/>
              <a:ext cx="608554" cy="270369"/>
              <a:chOff x="1665943" y="4915251"/>
              <a:chExt cx="608554" cy="270369"/>
            </a:xfrm>
          </p:grpSpPr>
          <p:cxnSp>
            <p:nvCxnSpPr>
              <p:cNvPr id="39" name="Straight Connector 38"/>
              <p:cNvCxnSpPr/>
              <p:nvPr/>
            </p:nvCxnSpPr>
            <p:spPr>
              <a:xfrm flipH="1">
                <a:off x="1665825" y="5050759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40" name="Straight Connector 39"/>
              <p:cNvCxnSpPr/>
              <p:nvPr/>
            </p:nvCxnSpPr>
            <p:spPr>
              <a:xfrm flipH="1">
                <a:off x="2115066" y="5050759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41" name="Oval 40"/>
              <p:cNvSpPr/>
              <p:nvPr/>
            </p:nvSpPr>
            <p:spPr>
              <a:xfrm>
                <a:off x="1834092" y="4915250"/>
                <a:ext cx="271449" cy="271018"/>
              </a:xfrm>
              <a:prstGeom prst="ellipse">
                <a:avLst/>
              </a:prstGeom>
              <a:noFill/>
              <a:ln w="57150" cmpd="sng">
                <a:solidFill>
                  <a:srgbClr val="0094CA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defTabSz="949496">
                  <a:defRPr/>
                </a:pPr>
                <a:endParaRPr lang="en-US" sz="1477" dirty="0">
                  <a:solidFill>
                    <a:prstClr val="white"/>
                  </a:solidFill>
                  <a:latin typeface="Calibri"/>
                  <a:cs typeface="Calibri"/>
                </a:endParaRPr>
              </a:p>
            </p:txBody>
          </p:sp>
        </p:grpSp>
        <p:cxnSp>
          <p:nvCxnSpPr>
            <p:cNvPr id="19" name="Straight Connector 18"/>
            <p:cNvCxnSpPr>
              <a:endCxn id="38" idx="6"/>
            </p:cNvCxnSpPr>
            <p:nvPr/>
          </p:nvCxnSpPr>
          <p:spPr>
            <a:xfrm flipH="1">
              <a:off x="4035440" y="3646741"/>
              <a:ext cx="1200292" cy="746351"/>
            </a:xfrm>
            <a:prstGeom prst="line">
              <a:avLst/>
            </a:prstGeom>
            <a:ln w="57150" cmpd="sng">
              <a:solidFill>
                <a:srgbClr val="0094CA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38" name="Oval 37"/>
            <p:cNvSpPr/>
            <p:nvPr/>
          </p:nvSpPr>
          <p:spPr bwMode="auto">
            <a:xfrm>
              <a:off x="3765578" y="4257582"/>
              <a:ext cx="269862" cy="271019"/>
            </a:xfrm>
            <a:prstGeom prst="ellipse">
              <a:avLst/>
            </a:prstGeom>
            <a:noFill/>
            <a:ln w="57150" cmpd="sng">
              <a:solidFill>
                <a:srgbClr val="0094CA"/>
              </a:solidFill>
            </a:ln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 defTabSz="949496">
                <a:defRPr/>
              </a:pPr>
              <a:endParaRPr lang="en-US" sz="1477" dirty="0">
                <a:solidFill>
                  <a:prstClr val="white"/>
                </a:solidFill>
                <a:latin typeface="Calibri"/>
                <a:cs typeface="Calibri"/>
              </a:endParaRPr>
            </a:p>
          </p:txBody>
        </p:sp>
        <p:cxnSp>
          <p:nvCxnSpPr>
            <p:cNvPr id="21" name="Straight Connector 20"/>
            <p:cNvCxnSpPr/>
            <p:nvPr/>
          </p:nvCxnSpPr>
          <p:spPr>
            <a:xfrm flipH="1">
              <a:off x="3452547" y="4432109"/>
              <a:ext cx="313032" cy="173207"/>
            </a:xfrm>
            <a:prstGeom prst="line">
              <a:avLst/>
            </a:prstGeom>
            <a:ln w="57150" cmpd="sng">
              <a:solidFill>
                <a:srgbClr val="0094CA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2" name="Group 44"/>
            <p:cNvGrpSpPr>
              <a:grpSpLocks/>
            </p:cNvGrpSpPr>
            <p:nvPr/>
          </p:nvGrpSpPr>
          <p:grpSpPr bwMode="auto">
            <a:xfrm>
              <a:off x="2858379" y="4465147"/>
              <a:ext cx="608554" cy="270369"/>
              <a:chOff x="1665943" y="4915251"/>
              <a:chExt cx="608554" cy="270369"/>
            </a:xfrm>
          </p:grpSpPr>
          <p:cxnSp>
            <p:nvCxnSpPr>
              <p:cNvPr id="33" name="Straight Connector 32"/>
              <p:cNvCxnSpPr/>
              <p:nvPr/>
            </p:nvCxnSpPr>
            <p:spPr>
              <a:xfrm flipH="1">
                <a:off x="1666414" y="5050463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4" name="Straight Connector 33"/>
              <p:cNvCxnSpPr/>
              <p:nvPr/>
            </p:nvCxnSpPr>
            <p:spPr>
              <a:xfrm flipH="1">
                <a:off x="2115655" y="5050463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5" name="Oval 34"/>
              <p:cNvSpPr/>
              <p:nvPr/>
            </p:nvSpPr>
            <p:spPr>
              <a:xfrm>
                <a:off x="1834681" y="4914954"/>
                <a:ext cx="271449" cy="271018"/>
              </a:xfrm>
              <a:prstGeom prst="ellipse">
                <a:avLst/>
              </a:prstGeom>
              <a:noFill/>
              <a:ln w="57150" cmpd="sng">
                <a:solidFill>
                  <a:srgbClr val="0094CA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defTabSz="949496">
                  <a:defRPr/>
                </a:pPr>
                <a:endParaRPr lang="en-US" sz="1477" dirty="0">
                  <a:solidFill>
                    <a:prstClr val="white"/>
                  </a:solidFill>
                  <a:latin typeface="Calibri"/>
                  <a:cs typeface="Calibri"/>
                </a:endParaRPr>
              </a:p>
            </p:txBody>
          </p:sp>
        </p:grpSp>
        <p:cxnSp>
          <p:nvCxnSpPr>
            <p:cNvPr id="23" name="Straight Connector 22"/>
            <p:cNvCxnSpPr/>
            <p:nvPr/>
          </p:nvCxnSpPr>
          <p:spPr>
            <a:xfrm flipH="1">
              <a:off x="2274677" y="4592096"/>
              <a:ext cx="606397" cy="484196"/>
            </a:xfrm>
            <a:prstGeom prst="line">
              <a:avLst/>
            </a:prstGeom>
            <a:ln w="57150" cmpd="sng">
              <a:solidFill>
                <a:srgbClr val="0094CA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4" name="Group 43"/>
            <p:cNvGrpSpPr>
              <a:grpSpLocks/>
            </p:cNvGrpSpPr>
            <p:nvPr/>
          </p:nvGrpSpPr>
          <p:grpSpPr bwMode="auto">
            <a:xfrm>
              <a:off x="1682729" y="4932036"/>
              <a:ext cx="608554" cy="270369"/>
              <a:chOff x="1665943" y="4915251"/>
              <a:chExt cx="608554" cy="270369"/>
            </a:xfrm>
          </p:grpSpPr>
          <p:cxnSp>
            <p:nvCxnSpPr>
              <p:cNvPr id="30" name="Straight Connector 29"/>
              <p:cNvCxnSpPr/>
              <p:nvPr/>
            </p:nvCxnSpPr>
            <p:spPr>
              <a:xfrm flipH="1">
                <a:off x="1665781" y="5051244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31" name="Straight Connector 30"/>
              <p:cNvCxnSpPr/>
              <p:nvPr/>
            </p:nvCxnSpPr>
            <p:spPr>
              <a:xfrm flipH="1">
                <a:off x="2115023" y="5051244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32" name="Oval 31"/>
              <p:cNvSpPr/>
              <p:nvPr/>
            </p:nvSpPr>
            <p:spPr>
              <a:xfrm>
                <a:off x="1834048" y="4915735"/>
                <a:ext cx="271450" cy="269366"/>
              </a:xfrm>
              <a:prstGeom prst="ellipse">
                <a:avLst/>
              </a:prstGeom>
              <a:noFill/>
              <a:ln w="57150" cmpd="sng">
                <a:solidFill>
                  <a:srgbClr val="0094CA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defTabSz="949496">
                  <a:defRPr/>
                </a:pPr>
                <a:endParaRPr lang="en-US" sz="1477" dirty="0">
                  <a:solidFill>
                    <a:prstClr val="white"/>
                  </a:solidFill>
                  <a:latin typeface="Calibri"/>
                  <a:cs typeface="Calibri"/>
                </a:endParaRPr>
              </a:p>
            </p:txBody>
          </p:sp>
        </p:grpSp>
        <p:cxnSp>
          <p:nvCxnSpPr>
            <p:cNvPr id="25" name="Straight Connector 24"/>
            <p:cNvCxnSpPr/>
            <p:nvPr/>
          </p:nvCxnSpPr>
          <p:spPr>
            <a:xfrm flipH="1">
              <a:off x="1099982" y="5061419"/>
              <a:ext cx="606397" cy="484196"/>
            </a:xfrm>
            <a:prstGeom prst="line">
              <a:avLst/>
            </a:prstGeom>
            <a:ln w="57150" cmpd="sng">
              <a:solidFill>
                <a:srgbClr val="0094CA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6" name="Group 64"/>
            <p:cNvGrpSpPr>
              <a:grpSpLocks/>
            </p:cNvGrpSpPr>
            <p:nvPr/>
          </p:nvGrpSpPr>
          <p:grpSpPr bwMode="auto">
            <a:xfrm>
              <a:off x="509589" y="5404156"/>
              <a:ext cx="608554" cy="270369"/>
              <a:chOff x="1665943" y="4915251"/>
              <a:chExt cx="608554" cy="270369"/>
            </a:xfrm>
          </p:grpSpPr>
          <p:cxnSp>
            <p:nvCxnSpPr>
              <p:cNvPr id="27" name="Straight Connector 26"/>
              <p:cNvCxnSpPr/>
              <p:nvPr/>
            </p:nvCxnSpPr>
            <p:spPr>
              <a:xfrm flipH="1">
                <a:off x="1665814" y="5050100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8" name="Straight Connector 27"/>
              <p:cNvCxnSpPr/>
              <p:nvPr/>
            </p:nvCxnSpPr>
            <p:spPr>
              <a:xfrm flipH="1">
                <a:off x="2115055" y="5050100"/>
                <a:ext cx="158742" cy="0"/>
              </a:xfrm>
              <a:prstGeom prst="line">
                <a:avLst/>
              </a:prstGeom>
              <a:ln w="57150" cmpd="sng">
                <a:solidFill>
                  <a:srgbClr val="0094CA"/>
                </a:solidFill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9" name="Oval 28"/>
              <p:cNvSpPr/>
              <p:nvPr/>
            </p:nvSpPr>
            <p:spPr>
              <a:xfrm>
                <a:off x="1834081" y="4914591"/>
                <a:ext cx="271449" cy="271018"/>
              </a:xfrm>
              <a:prstGeom prst="ellipse">
                <a:avLst/>
              </a:prstGeom>
              <a:noFill/>
              <a:ln w="57150" cmpd="sng">
                <a:solidFill>
                  <a:srgbClr val="0094CA"/>
                </a:solidFill>
              </a:ln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 defTabSz="949496">
                  <a:defRPr/>
                </a:pPr>
                <a:endParaRPr lang="en-US" sz="1477" dirty="0">
                  <a:solidFill>
                    <a:prstClr val="white"/>
                  </a:solidFill>
                  <a:latin typeface="Calibri"/>
                  <a:cs typeface="Calibri"/>
                </a:endParaRPr>
              </a:p>
            </p:txBody>
          </p:sp>
        </p:grpSp>
      </p:grpSp>
      <p:sp>
        <p:nvSpPr>
          <p:cNvPr id="48" name="TextBox 32"/>
          <p:cNvSpPr txBox="1">
            <a:spLocks noChangeArrowheads="1"/>
          </p:cNvSpPr>
          <p:nvPr/>
        </p:nvSpPr>
        <p:spPr bwMode="auto">
          <a:xfrm>
            <a:off x="8661926" y="1594468"/>
            <a:ext cx="1466523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2025</a:t>
            </a:r>
          </a:p>
          <a:p>
            <a:pPr defTabSz="949496">
              <a:defRPr/>
            </a:pPr>
            <a:r>
              <a:rPr lang="en-US" sz="1108" b="1" dirty="0">
                <a:solidFill>
                  <a:srgbClr val="000000"/>
                </a:solidFill>
                <a:latin typeface="Calibri"/>
                <a:cs typeface="Calibri"/>
              </a:rPr>
              <a:t>ESS Construction Phase Complete</a:t>
            </a:r>
          </a:p>
        </p:txBody>
      </p:sp>
      <p:cxnSp>
        <p:nvCxnSpPr>
          <p:cNvPr id="49" name="Straight Connector 48"/>
          <p:cNvCxnSpPr>
            <a:cxnSpLocks/>
          </p:cNvCxnSpPr>
          <p:nvPr/>
        </p:nvCxnSpPr>
        <p:spPr bwMode="auto">
          <a:xfrm>
            <a:off x="2558811" y="5521778"/>
            <a:ext cx="0" cy="151050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0" name="TextBox 35"/>
          <p:cNvSpPr txBox="1">
            <a:spLocks noChangeArrowheads="1"/>
          </p:cNvSpPr>
          <p:nvPr/>
        </p:nvSpPr>
        <p:spPr bwMode="auto">
          <a:xfrm>
            <a:off x="1991544" y="5679288"/>
            <a:ext cx="1940360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2003</a:t>
            </a:r>
          </a:p>
          <a:p>
            <a:pPr defTabSz="949496">
              <a:defRPr/>
            </a:pPr>
            <a:r>
              <a:rPr lang="en-US" sz="1108" b="1" dirty="0">
                <a:solidFill>
                  <a:srgbClr val="000000"/>
                </a:solidFill>
                <a:latin typeface="Calibri"/>
                <a:cs typeface="Calibri"/>
              </a:rPr>
              <a:t>European Design of ESS Completed</a:t>
            </a:r>
          </a:p>
        </p:txBody>
      </p:sp>
      <p:cxnSp>
        <p:nvCxnSpPr>
          <p:cNvPr id="51" name="Straight Connector 50"/>
          <p:cNvCxnSpPr>
            <a:cxnSpLocks/>
          </p:cNvCxnSpPr>
          <p:nvPr/>
        </p:nvCxnSpPr>
        <p:spPr bwMode="auto">
          <a:xfrm>
            <a:off x="4751107" y="4663836"/>
            <a:ext cx="0" cy="297569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2" name="TextBox 34"/>
          <p:cNvSpPr txBox="1">
            <a:spLocks noChangeArrowheads="1"/>
          </p:cNvSpPr>
          <p:nvPr/>
        </p:nvSpPr>
        <p:spPr bwMode="auto">
          <a:xfrm>
            <a:off x="4205753" y="4964171"/>
            <a:ext cx="1747906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2012</a:t>
            </a:r>
          </a:p>
          <a:p>
            <a:pPr defTabSz="949496">
              <a:defRPr/>
            </a:pPr>
            <a:r>
              <a:rPr lang="en-US" sz="1108" b="1" dirty="0">
                <a:solidFill>
                  <a:prstClr val="black"/>
                </a:solidFill>
                <a:latin typeface="Calibri"/>
                <a:cs typeface="Calibri"/>
              </a:rPr>
              <a:t>ESS Design Update Phase Complete</a:t>
            </a:r>
          </a:p>
        </p:txBody>
      </p:sp>
      <p:cxnSp>
        <p:nvCxnSpPr>
          <p:cNvPr id="53" name="Straight Connector 52"/>
          <p:cNvCxnSpPr>
            <a:cxnSpLocks/>
          </p:cNvCxnSpPr>
          <p:nvPr/>
        </p:nvCxnSpPr>
        <p:spPr bwMode="auto">
          <a:xfrm>
            <a:off x="6937493" y="3808867"/>
            <a:ext cx="0" cy="711447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4" name="TextBox 31"/>
          <p:cNvSpPr txBox="1">
            <a:spLocks noChangeArrowheads="1"/>
          </p:cNvSpPr>
          <p:nvPr/>
        </p:nvSpPr>
        <p:spPr bwMode="auto">
          <a:xfrm>
            <a:off x="6490752" y="4520908"/>
            <a:ext cx="1625322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2019</a:t>
            </a:r>
          </a:p>
          <a:p>
            <a:pPr defTabSz="949496">
              <a:defRPr/>
            </a:pPr>
            <a:r>
              <a:rPr lang="en-US" sz="1108" b="1" dirty="0">
                <a:solidFill>
                  <a:prstClr val="black"/>
                </a:solidFill>
                <a:latin typeface="Calibri"/>
                <a:cs typeface="Calibri"/>
              </a:rPr>
              <a:t>Start of Initial Operations Phase</a:t>
            </a:r>
          </a:p>
        </p:txBody>
      </p:sp>
      <p:cxnSp>
        <p:nvCxnSpPr>
          <p:cNvPr id="55" name="Straight Connector 54"/>
          <p:cNvCxnSpPr>
            <a:cxnSpLocks/>
          </p:cNvCxnSpPr>
          <p:nvPr/>
        </p:nvCxnSpPr>
        <p:spPr bwMode="auto">
          <a:xfrm>
            <a:off x="8036597" y="3366287"/>
            <a:ext cx="0" cy="244702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6" name="TextBox 22"/>
          <p:cNvSpPr txBox="1">
            <a:spLocks noChangeArrowheads="1"/>
          </p:cNvSpPr>
          <p:nvPr/>
        </p:nvSpPr>
        <p:spPr bwMode="auto">
          <a:xfrm>
            <a:off x="7750162" y="3610619"/>
            <a:ext cx="1578202" cy="632161"/>
          </a:xfrm>
          <a:prstGeom prst="rect">
            <a:avLst/>
          </a:prstGeom>
          <a:solidFill>
            <a:srgbClr val="FFFFFF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2023</a:t>
            </a:r>
          </a:p>
          <a:p>
            <a:pPr defTabSz="949496">
              <a:defRPr/>
            </a:pPr>
            <a:r>
              <a:rPr lang="en-US" sz="1108" b="1" dirty="0">
                <a:solidFill>
                  <a:srgbClr val="000000"/>
                </a:solidFill>
                <a:latin typeface="Calibri"/>
                <a:cs typeface="Calibri"/>
              </a:rPr>
              <a:t>ESS Starts</a:t>
            </a:r>
          </a:p>
          <a:p>
            <a:pPr defTabSz="949496">
              <a:defRPr/>
            </a:pPr>
            <a:r>
              <a:rPr lang="en-US" sz="1108" b="1" dirty="0">
                <a:solidFill>
                  <a:srgbClr val="000000"/>
                </a:solidFill>
                <a:latin typeface="Calibri"/>
                <a:cs typeface="Calibri"/>
              </a:rPr>
              <a:t>User Program</a:t>
            </a:r>
          </a:p>
        </p:txBody>
      </p:sp>
      <p:pic>
        <p:nvPicPr>
          <p:cNvPr id="58" name="Bildobjekt 5" descr="ESS-vit-logga.png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0474984" y="274638"/>
            <a:ext cx="1370480" cy="733206"/>
          </a:xfrm>
          <a:prstGeom prst="rect">
            <a:avLst/>
          </a:prstGeom>
        </p:spPr>
      </p:pic>
      <p:cxnSp>
        <p:nvCxnSpPr>
          <p:cNvPr id="57" name="Straight Connector 56">
            <a:extLst>
              <a:ext uri="{FF2B5EF4-FFF2-40B4-BE49-F238E27FC236}">
                <a16:creationId xmlns:a16="http://schemas.microsoft.com/office/drawing/2014/main" id="{12DBE649-F6D9-4741-AE4D-9A374349757A}"/>
              </a:ext>
            </a:extLst>
          </p:cNvPr>
          <p:cNvCxnSpPr>
            <a:cxnSpLocks/>
          </p:cNvCxnSpPr>
          <p:nvPr/>
        </p:nvCxnSpPr>
        <p:spPr bwMode="auto">
          <a:xfrm>
            <a:off x="7236514" y="2240793"/>
            <a:ext cx="6789" cy="1310178"/>
          </a:xfrm>
          <a:prstGeom prst="line">
            <a:avLst/>
          </a:prstGeom>
          <a:ln w="28575" cmpd="sng">
            <a:solidFill>
              <a:srgbClr val="0094CA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59" name="TextBox 31">
            <a:extLst>
              <a:ext uri="{FF2B5EF4-FFF2-40B4-BE49-F238E27FC236}">
                <a16:creationId xmlns:a16="http://schemas.microsoft.com/office/drawing/2014/main" id="{FE458146-651F-3C46-BD5F-EC5EC91B232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692982" y="1785831"/>
            <a:ext cx="1100641" cy="461665"/>
          </a:xfrm>
          <a:prstGeom prst="rect">
            <a:avLst/>
          </a:prstGeom>
          <a:solidFill>
            <a:srgbClr val="FFC000">
              <a:alpha val="69019"/>
            </a:srgbClr>
          </a:solidFill>
          <a:ln w="28575">
            <a:solidFill>
              <a:srgbClr val="0094CA"/>
            </a:solidFill>
            <a:miter lim="800000"/>
            <a:headEnd/>
            <a:tailEnd/>
          </a:ln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charset="0"/>
                <a:ea typeface="ＭＳ Ｐゴシック" charset="0"/>
              </a:defRPr>
            </a:lvl9pPr>
          </a:lstStyle>
          <a:p>
            <a:pPr algn="r" defTabSz="949496">
              <a:defRPr/>
            </a:pPr>
            <a:r>
              <a:rPr lang="en-US" sz="1292" b="1" dirty="0">
                <a:solidFill>
                  <a:srgbClr val="0094CA"/>
                </a:solidFill>
                <a:latin typeface="Calibri"/>
                <a:cs typeface="Calibri"/>
              </a:rPr>
              <a:t>2019</a:t>
            </a:r>
          </a:p>
          <a:p>
            <a:pPr defTabSz="949496">
              <a:defRPr/>
            </a:pPr>
            <a:r>
              <a:rPr lang="en-US" sz="1108" b="1" dirty="0">
                <a:solidFill>
                  <a:prstClr val="black"/>
                </a:solidFill>
                <a:latin typeface="Calibri"/>
                <a:cs typeface="Calibri"/>
              </a:rPr>
              <a:t>TODAY</a:t>
            </a:r>
          </a:p>
        </p:txBody>
      </p:sp>
    </p:spTree>
    <p:extLst>
      <p:ext uri="{BB962C8B-B14F-4D97-AF65-F5344CB8AC3E}">
        <p14:creationId xmlns:p14="http://schemas.microsoft.com/office/powerpoint/2010/main" val="16047709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>
        <p:fade/>
      </p:transition>
    </mc:Choice>
    <mc:Fallback xmlns="">
      <p:transition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99" y="107983"/>
            <a:ext cx="8316383" cy="1308589"/>
          </a:xfrm>
        </p:spPr>
        <p:txBody>
          <a:bodyPr>
            <a:normAutofit/>
          </a:bodyPr>
          <a:lstStyle/>
          <a:p>
            <a:pPr lvl="0"/>
            <a:r>
              <a:rPr lang="en-US" sz="3323" dirty="0"/>
              <a:t>ESS is 60 % complete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599" y="1484784"/>
            <a:ext cx="9350829" cy="4680520"/>
          </a:xfrm>
        </p:spPr>
        <p:txBody>
          <a:bodyPr>
            <a:normAutofit/>
          </a:bodyPr>
          <a:lstStyle/>
          <a:p>
            <a:pPr lvl="0"/>
            <a:r>
              <a:rPr lang="en-US" sz="2400" dirty="0"/>
              <a:t>2019 is peak of construction activity</a:t>
            </a:r>
          </a:p>
          <a:p>
            <a:pPr lvl="0"/>
            <a:r>
              <a:rPr lang="en-US" sz="2400" dirty="0"/>
              <a:t>Accelerator commissioning underway</a:t>
            </a:r>
          </a:p>
          <a:p>
            <a:pPr lvl="0"/>
            <a:r>
              <a:rPr lang="en-US" sz="2400" dirty="0"/>
              <a:t>First Instrument hall complete and handed over</a:t>
            </a:r>
          </a:p>
          <a:p>
            <a:pPr lvl="0"/>
            <a:r>
              <a:rPr lang="en-US" sz="2400" dirty="0"/>
              <a:t>Working hard to deliver first science in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42018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551115BC-487E-4422-894C-CB7CD3E79223}" type="slidenum">
              <a:rPr kumimoji="0" lang="sv-SE" sz="1200" b="0" i="0" u="none" strike="noStrike" kern="1200" cap="none" spc="0" normalizeH="0" baseline="0" noProof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42018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sv-SE" sz="1200" b="0" i="0" u="none" strike="noStrike" kern="1200" cap="none" spc="0" normalizeH="0" baseline="0" noProof="0" dirty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30A7FA0-1468-5848-A2EB-0B340F41B630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95400" y="3617062"/>
            <a:ext cx="5028018" cy="3091912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2F5565B7-F526-2B46-947E-48792194886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344179" y="3610811"/>
            <a:ext cx="5163606" cy="3098163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C96C8581-6D69-9C40-9202-A5F38C501788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048707" y="107983"/>
            <a:ext cx="4466557" cy="33499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417929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ESS </a:t>
            </a:r>
            <a:r>
              <a:rPr lang="sv-SE" dirty="0" err="1"/>
              <a:t>highlights</a:t>
            </a:r>
            <a:endParaRPr lang="sv-S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1220" y="1508444"/>
            <a:ext cx="11600780" cy="4800875"/>
          </a:xfrm>
        </p:spPr>
        <p:txBody>
          <a:bodyPr/>
          <a:lstStyle/>
          <a:p>
            <a:r>
              <a:rPr lang="sv-SE" sz="2400" dirty="0"/>
              <a:t>Progress </a:t>
            </a:r>
            <a:r>
              <a:rPr lang="sv-SE" sz="2400" dirty="0" err="1"/>
              <a:t>continues</a:t>
            </a:r>
            <a:endParaRPr lang="sv-SE" sz="2400" dirty="0"/>
          </a:p>
          <a:p>
            <a:pPr lvl="1"/>
            <a:r>
              <a:rPr lang="sv-SE" sz="2100" dirty="0"/>
              <a:t>No major new </a:t>
            </a:r>
            <a:r>
              <a:rPr lang="sv-SE" sz="2100" dirty="0" err="1"/>
              <a:t>technical</a:t>
            </a:r>
            <a:r>
              <a:rPr lang="sv-SE" sz="2100" dirty="0"/>
              <a:t> </a:t>
            </a:r>
            <a:r>
              <a:rPr lang="sv-SE" sz="2100" dirty="0" err="1"/>
              <a:t>issues</a:t>
            </a:r>
            <a:r>
              <a:rPr lang="sv-SE" sz="2100" dirty="0"/>
              <a:t> </a:t>
            </a:r>
            <a:r>
              <a:rPr lang="sv-SE" sz="2100" dirty="0" err="1"/>
              <a:t>of</a:t>
            </a:r>
            <a:r>
              <a:rPr lang="sv-SE" sz="2100" dirty="0"/>
              <a:t> </a:t>
            </a:r>
            <a:r>
              <a:rPr lang="sv-SE" sz="2100" dirty="0" err="1"/>
              <a:t>concern</a:t>
            </a:r>
            <a:r>
              <a:rPr lang="sv-SE" sz="2100" dirty="0"/>
              <a:t> </a:t>
            </a:r>
            <a:r>
              <a:rPr lang="sv-SE" sz="2100" dirty="0" err="1"/>
              <a:t>have</a:t>
            </a:r>
            <a:r>
              <a:rPr lang="sv-SE" sz="2100" dirty="0"/>
              <a:t> </a:t>
            </a:r>
            <a:br>
              <a:rPr lang="sv-SE" sz="2100" dirty="0"/>
            </a:br>
            <a:r>
              <a:rPr lang="sv-SE" sz="2100" dirty="0" err="1"/>
              <a:t>arisen</a:t>
            </a:r>
            <a:endParaRPr lang="sv-SE" sz="2100" dirty="0"/>
          </a:p>
          <a:p>
            <a:pPr lvl="1"/>
            <a:r>
              <a:rPr lang="sv-SE" sz="2100" dirty="0"/>
              <a:t>Schedule </a:t>
            </a:r>
            <a:r>
              <a:rPr lang="sv-SE" sz="2100" dirty="0" err="1"/>
              <a:t>variance</a:t>
            </a:r>
            <a:r>
              <a:rPr lang="sv-SE" sz="2100" dirty="0"/>
              <a:t> </a:t>
            </a:r>
            <a:r>
              <a:rPr lang="sv-SE" sz="2100" dirty="0" err="1"/>
              <a:t>stable</a:t>
            </a:r>
            <a:endParaRPr lang="sv-SE" sz="1700" dirty="0">
              <a:solidFill>
                <a:srgbClr val="FF0000"/>
              </a:solidFill>
            </a:endParaRPr>
          </a:p>
          <a:p>
            <a:r>
              <a:rPr lang="sv-SE" sz="2400" dirty="0"/>
              <a:t>Interventions on </a:t>
            </a:r>
            <a:r>
              <a:rPr lang="sv-SE" sz="2400" dirty="0" err="1"/>
              <a:t>key</a:t>
            </a:r>
            <a:r>
              <a:rPr lang="sv-SE" sz="2400" dirty="0"/>
              <a:t> </a:t>
            </a:r>
            <a:r>
              <a:rPr lang="sv-SE" sz="2400" dirty="0" err="1"/>
              <a:t>procurement</a:t>
            </a:r>
            <a:r>
              <a:rPr lang="sv-SE" sz="2400" dirty="0"/>
              <a:t> </a:t>
            </a:r>
            <a:br>
              <a:rPr lang="sv-SE" sz="2400" dirty="0"/>
            </a:br>
            <a:r>
              <a:rPr lang="sv-SE" sz="2400" dirty="0"/>
              <a:t>and in-kind </a:t>
            </a:r>
            <a:r>
              <a:rPr lang="sv-SE" sz="2400" dirty="0" err="1"/>
              <a:t>deliveries</a:t>
            </a:r>
            <a:endParaRPr lang="sv-SE" sz="2400" dirty="0"/>
          </a:p>
          <a:p>
            <a:r>
              <a:rPr lang="sv-SE" sz="2400" dirty="0" err="1"/>
              <a:t>Licensing</a:t>
            </a:r>
            <a:r>
              <a:rPr lang="sv-SE" sz="2400" dirty="0"/>
              <a:t> </a:t>
            </a:r>
            <a:r>
              <a:rPr lang="sv-SE" sz="2400" dirty="0" err="1"/>
              <a:t>application</a:t>
            </a:r>
            <a:r>
              <a:rPr lang="sv-SE" sz="2400" dirty="0"/>
              <a:t> for </a:t>
            </a:r>
            <a:r>
              <a:rPr lang="sv-SE" sz="2400" dirty="0" err="1"/>
              <a:t>commissioning</a:t>
            </a:r>
            <a:r>
              <a:rPr lang="sv-SE" sz="2400" dirty="0"/>
              <a:t> </a:t>
            </a:r>
            <a:r>
              <a:rPr lang="sv-SE" sz="2400" dirty="0" err="1"/>
              <a:t>of</a:t>
            </a:r>
            <a:r>
              <a:rPr lang="sv-SE" sz="2400" dirty="0"/>
              <a:t> the </a:t>
            </a:r>
            <a:br>
              <a:rPr lang="sv-SE" sz="2400" dirty="0"/>
            </a:br>
            <a:r>
              <a:rPr lang="sv-SE" sz="2400" dirty="0"/>
              <a:t>Normal </a:t>
            </a:r>
            <a:r>
              <a:rPr lang="sv-SE" sz="2400" dirty="0" err="1"/>
              <a:t>Conducting</a:t>
            </a:r>
            <a:r>
              <a:rPr lang="sv-SE" sz="2400" dirty="0"/>
              <a:t> </a:t>
            </a:r>
            <a:r>
              <a:rPr lang="sv-SE" sz="2400" dirty="0" err="1"/>
              <a:t>Linac</a:t>
            </a:r>
            <a:r>
              <a:rPr lang="sv-SE" sz="2400" dirty="0"/>
              <a:t> </a:t>
            </a:r>
            <a:r>
              <a:rPr lang="sv-SE" sz="2400" dirty="0" err="1"/>
              <a:t>submitted</a:t>
            </a:r>
            <a:r>
              <a:rPr lang="sv-SE" sz="2400" dirty="0"/>
              <a:t> on </a:t>
            </a:r>
            <a:br>
              <a:rPr lang="sv-SE" sz="2400" dirty="0"/>
            </a:br>
            <a:r>
              <a:rPr lang="sv-SE" sz="2400" dirty="0" err="1"/>
              <a:t>schedule</a:t>
            </a:r>
            <a:endParaRPr lang="sv-SE" sz="2400" dirty="0"/>
          </a:p>
          <a:p>
            <a:r>
              <a:rPr lang="sv-SE" sz="2400" dirty="0" err="1"/>
              <a:t>Two</a:t>
            </a:r>
            <a:r>
              <a:rPr lang="sv-SE" sz="2400" dirty="0"/>
              <a:t> new </a:t>
            </a:r>
            <a:r>
              <a:rPr lang="sv-SE" sz="2400" dirty="0" err="1"/>
              <a:t>members</a:t>
            </a:r>
            <a:r>
              <a:rPr lang="sv-SE" sz="2400" dirty="0"/>
              <a:t> </a:t>
            </a:r>
            <a:r>
              <a:rPr lang="sv-SE" sz="2400" dirty="0" err="1"/>
              <a:t>of</a:t>
            </a:r>
            <a:r>
              <a:rPr lang="sv-SE" sz="2400" dirty="0"/>
              <a:t> senior management team in </a:t>
            </a:r>
            <a:r>
              <a:rPr lang="sv-SE" sz="2400" dirty="0" err="1"/>
              <a:t>place</a:t>
            </a:r>
            <a:r>
              <a:rPr lang="sv-SE" sz="2400" dirty="0"/>
              <a:t>; reorganisation</a:t>
            </a:r>
          </a:p>
          <a:p>
            <a:r>
              <a:rPr lang="sv-SE" sz="2400" dirty="0"/>
              <a:t>Positive decision </a:t>
            </a:r>
            <a:r>
              <a:rPr lang="sv-SE" sz="2400" dirty="0" err="1"/>
              <a:t>made</a:t>
            </a:r>
            <a:r>
              <a:rPr lang="sv-SE" sz="2400" dirty="0"/>
              <a:t> at June 2019 Council meeting on </a:t>
            </a:r>
            <a:r>
              <a:rPr lang="sv-SE" sz="2400" dirty="0" err="1"/>
              <a:t>completion</a:t>
            </a:r>
            <a:r>
              <a:rPr lang="sv-SE" sz="2400" dirty="0"/>
              <a:t> </a:t>
            </a:r>
            <a:r>
              <a:rPr lang="sv-SE" sz="2400" dirty="0" err="1"/>
              <a:t>of</a:t>
            </a:r>
            <a:r>
              <a:rPr lang="sv-SE" sz="2400" dirty="0"/>
              <a:t> </a:t>
            </a:r>
            <a:r>
              <a:rPr lang="sv-SE" sz="2400" dirty="0" err="1"/>
              <a:t>construction</a:t>
            </a:r>
            <a:r>
              <a:rPr lang="sv-SE" sz="2400" dirty="0"/>
              <a:t> </a:t>
            </a:r>
            <a:r>
              <a:rPr lang="sv-SE" sz="2400" dirty="0" err="1"/>
              <a:t>funding</a:t>
            </a:r>
            <a:r>
              <a:rPr lang="sv-SE" sz="2400" dirty="0"/>
              <a:t> (240M€</a:t>
            </a:r>
            <a:r>
              <a:rPr lang="sv-SE" sz="2400" baseline="-25000" dirty="0"/>
              <a:t>2013</a:t>
            </a:r>
            <a:r>
              <a:rPr lang="sv-SE" sz="2400" dirty="0"/>
              <a:t>)</a:t>
            </a:r>
          </a:p>
          <a:p>
            <a:pPr marL="0" indent="0">
              <a:buNone/>
            </a:pP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4</a:t>
            </a:fld>
            <a:endParaRPr lang="en-GB"/>
          </a:p>
        </p:txBody>
      </p:sp>
      <p:pic>
        <p:nvPicPr>
          <p:cNvPr id="4098" name="Picture 2" descr="https://europeanspallationsource.se/sites/default/files/styles/aerial_large/public/images/aerial/2019-05/5J3A5083_External%20Use.jpg?itok=4jwM6ogt">
            <a:extLst>
              <a:ext uri="{FF2B5EF4-FFF2-40B4-BE49-F238E27FC236}">
                <a16:creationId xmlns:a16="http://schemas.microsoft.com/office/drawing/2014/main" id="{24E8E147-A6F1-964B-9FDB-EC7998135B8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026412" y="1532347"/>
            <a:ext cx="5006764" cy="333681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3690763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Conventional</a:t>
            </a:r>
            <a:r>
              <a:rPr lang="sv-SE" dirty="0"/>
              <a:t> </a:t>
            </a:r>
            <a:r>
              <a:rPr lang="sv-SE" dirty="0" err="1"/>
              <a:t>Facilities</a:t>
            </a:r>
            <a:endParaRPr lang="sv-S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1220" y="1508444"/>
            <a:ext cx="10991180" cy="4800875"/>
          </a:xfrm>
        </p:spPr>
        <p:txBody>
          <a:bodyPr/>
          <a:lstStyle/>
          <a:p>
            <a:r>
              <a:rPr lang="sv-SE" sz="2400" dirty="0"/>
              <a:t>Civil </a:t>
            </a:r>
            <a:r>
              <a:rPr lang="sv-SE" sz="2400" dirty="0" err="1"/>
              <a:t>construction</a:t>
            </a:r>
            <a:r>
              <a:rPr lang="sv-SE" sz="2400" dirty="0"/>
              <a:t> </a:t>
            </a:r>
            <a:r>
              <a:rPr lang="sv-SE" sz="2400" dirty="0" err="1"/>
              <a:t>remains</a:t>
            </a:r>
            <a:r>
              <a:rPr lang="sv-SE" sz="2400" dirty="0"/>
              <a:t> on (or </a:t>
            </a:r>
            <a:r>
              <a:rPr lang="sv-SE" sz="2400" dirty="0" err="1"/>
              <a:t>ahead</a:t>
            </a:r>
            <a:r>
              <a:rPr lang="sv-SE" sz="2400" dirty="0"/>
              <a:t> </a:t>
            </a:r>
            <a:r>
              <a:rPr lang="sv-SE" sz="2400" dirty="0" err="1"/>
              <a:t>of</a:t>
            </a:r>
            <a:r>
              <a:rPr lang="sv-SE" sz="2400" dirty="0"/>
              <a:t>) </a:t>
            </a:r>
            <a:r>
              <a:rPr lang="sv-SE" sz="2400" dirty="0" err="1"/>
              <a:t>schedule</a:t>
            </a:r>
            <a:endParaRPr lang="sv-SE" sz="2400" dirty="0"/>
          </a:p>
          <a:p>
            <a:r>
              <a:rPr lang="sv-SE" sz="2400" dirty="0" err="1"/>
              <a:t>Handover</a:t>
            </a:r>
            <a:r>
              <a:rPr lang="sv-SE" sz="2400" dirty="0"/>
              <a:t> </a:t>
            </a:r>
            <a:r>
              <a:rPr lang="sv-SE" sz="2400" dirty="0" err="1"/>
              <a:t>of</a:t>
            </a:r>
            <a:r>
              <a:rPr lang="sv-SE" sz="2400" dirty="0"/>
              <a:t> </a:t>
            </a:r>
            <a:r>
              <a:rPr lang="sv-SE" sz="2400" dirty="0" err="1"/>
              <a:t>logistics</a:t>
            </a:r>
            <a:r>
              <a:rPr lang="sv-SE" sz="2400" dirty="0"/>
              <a:t> </a:t>
            </a:r>
            <a:r>
              <a:rPr lang="sv-SE" sz="2400" dirty="0" err="1"/>
              <a:t>building</a:t>
            </a:r>
            <a:r>
              <a:rPr lang="sv-SE" sz="2400" dirty="0"/>
              <a:t> F03 and Instrument Hall E01</a:t>
            </a:r>
          </a:p>
          <a:p>
            <a:r>
              <a:rPr lang="sv-SE" sz="2400" dirty="0" err="1"/>
              <a:t>Steelwork</a:t>
            </a:r>
            <a:r>
              <a:rPr lang="sv-SE" sz="2400" dirty="0"/>
              <a:t> </a:t>
            </a:r>
            <a:r>
              <a:rPr lang="sv-SE" sz="2400" dirty="0" err="1"/>
              <a:t>erection</a:t>
            </a:r>
            <a:r>
              <a:rPr lang="sv-SE" sz="2400" dirty="0"/>
              <a:t> for </a:t>
            </a:r>
            <a:r>
              <a:rPr lang="sv-SE" sz="2400" dirty="0" err="1"/>
              <a:t>target</a:t>
            </a:r>
            <a:r>
              <a:rPr lang="sv-SE" sz="2400" dirty="0"/>
              <a:t> </a:t>
            </a:r>
            <a:r>
              <a:rPr lang="sv-SE" sz="2400" dirty="0" err="1"/>
              <a:t>building</a:t>
            </a:r>
            <a:r>
              <a:rPr lang="sv-SE" sz="2400" dirty="0"/>
              <a:t> </a:t>
            </a:r>
            <a:br>
              <a:rPr lang="sv-SE" sz="2400" dirty="0"/>
            </a:br>
            <a:r>
              <a:rPr lang="sv-SE" sz="2400" dirty="0" err="1"/>
              <a:t>high-bay</a:t>
            </a:r>
            <a:r>
              <a:rPr lang="sv-SE" sz="2400" dirty="0"/>
              <a:t> and for D </a:t>
            </a:r>
            <a:r>
              <a:rPr lang="sv-SE" sz="2400" dirty="0" err="1"/>
              <a:t>buildings</a:t>
            </a:r>
            <a:r>
              <a:rPr lang="sv-SE" sz="2400" dirty="0"/>
              <a:t> </a:t>
            </a:r>
            <a:r>
              <a:rPr lang="sv-SE" sz="2400" dirty="0" err="1"/>
              <a:t>now</a:t>
            </a:r>
            <a:r>
              <a:rPr lang="sv-SE" sz="2400" dirty="0"/>
              <a:t> </a:t>
            </a:r>
            <a:r>
              <a:rPr lang="sv-SE" sz="2400" dirty="0" err="1"/>
              <a:t>underway</a:t>
            </a:r>
            <a:endParaRPr lang="sv-SE" sz="2400" dirty="0"/>
          </a:p>
          <a:p>
            <a:r>
              <a:rPr lang="sv-SE" sz="2400" dirty="0"/>
              <a:t>ESS </a:t>
            </a:r>
            <a:r>
              <a:rPr lang="sv-SE" sz="2400" dirty="0" err="1"/>
              <a:t>offices</a:t>
            </a:r>
            <a:r>
              <a:rPr lang="sv-SE" sz="2400" dirty="0"/>
              <a:t> and </a:t>
            </a:r>
            <a:r>
              <a:rPr lang="sv-SE" sz="2400" dirty="0" err="1"/>
              <a:t>laboratory</a:t>
            </a:r>
            <a:r>
              <a:rPr lang="sv-SE" sz="2400" dirty="0"/>
              <a:t> campus </a:t>
            </a:r>
            <a:r>
              <a:rPr lang="sv-SE" sz="2400" dirty="0" err="1"/>
              <a:t>making</a:t>
            </a:r>
            <a:r>
              <a:rPr lang="sv-SE" sz="2400" dirty="0"/>
              <a:t> rapid progress</a:t>
            </a:r>
          </a:p>
          <a:p>
            <a:pPr marL="0" indent="0">
              <a:buNone/>
            </a:pPr>
            <a:endParaRPr lang="sv-SE" sz="2400" i="1" dirty="0"/>
          </a:p>
          <a:p>
            <a:pPr marL="0" indent="0">
              <a:buNone/>
            </a:pPr>
            <a:r>
              <a:rPr lang="sv-SE" sz="2400" i="1" dirty="0" err="1"/>
              <a:t>Key</a:t>
            </a:r>
            <a:r>
              <a:rPr lang="sv-SE" sz="2400" i="1" dirty="0"/>
              <a:t> </a:t>
            </a:r>
            <a:r>
              <a:rPr lang="sv-SE" sz="2400" i="1" dirty="0" err="1"/>
              <a:t>challenges</a:t>
            </a:r>
            <a:endParaRPr lang="sv-SE" sz="2400" i="1" dirty="0"/>
          </a:p>
          <a:p>
            <a:r>
              <a:rPr lang="sv-SE" sz="2400" i="1" dirty="0" err="1"/>
              <a:t>Transitioning</a:t>
            </a:r>
            <a:r>
              <a:rPr lang="sv-SE" sz="2400" i="1" dirty="0"/>
              <a:t> CF </a:t>
            </a:r>
            <a:r>
              <a:rPr lang="sv-SE" sz="2400" i="1" dirty="0" err="1"/>
              <a:t>into</a:t>
            </a:r>
            <a:r>
              <a:rPr lang="sv-SE" sz="2400" i="1" dirty="0"/>
              <a:t> basis </a:t>
            </a:r>
            <a:r>
              <a:rPr lang="sv-SE" sz="2400" i="1" dirty="0" err="1"/>
              <a:t>of</a:t>
            </a:r>
            <a:r>
              <a:rPr lang="sv-SE" sz="2400" i="1" dirty="0"/>
              <a:t> </a:t>
            </a:r>
            <a:r>
              <a:rPr lang="sv-SE" sz="2400" i="1" dirty="0" err="1"/>
              <a:t>future</a:t>
            </a:r>
            <a:r>
              <a:rPr lang="sv-SE" sz="2400" i="1" dirty="0"/>
              <a:t> ESS </a:t>
            </a:r>
            <a:r>
              <a:rPr lang="sv-SE" sz="2400" i="1" dirty="0" err="1"/>
              <a:t>facilities</a:t>
            </a:r>
            <a:r>
              <a:rPr lang="sv-SE" sz="2400" i="1" dirty="0"/>
              <a:t> </a:t>
            </a:r>
            <a:br>
              <a:rPr lang="sv-SE" sz="2400" i="1" dirty="0"/>
            </a:br>
            <a:r>
              <a:rPr lang="sv-SE" sz="2400" i="1" dirty="0"/>
              <a:t>management </a:t>
            </a:r>
            <a:r>
              <a:rPr lang="sv-SE" sz="2400" i="1" dirty="0" err="1"/>
              <a:t>function</a:t>
            </a:r>
            <a:endParaRPr lang="sv-SE" sz="2400" i="1" dirty="0"/>
          </a:p>
          <a:p>
            <a:r>
              <a:rPr lang="sv-SE" sz="2400" i="1" dirty="0" err="1"/>
              <a:t>Onsite</a:t>
            </a:r>
            <a:r>
              <a:rPr lang="sv-SE" sz="2400" i="1" dirty="0"/>
              <a:t> </a:t>
            </a:r>
            <a:r>
              <a:rPr lang="sv-SE" sz="2400" i="1" dirty="0" err="1"/>
              <a:t>cooling</a:t>
            </a:r>
            <a:r>
              <a:rPr lang="sv-SE" sz="2400" i="1" dirty="0"/>
              <a:t> </a:t>
            </a:r>
            <a:r>
              <a:rPr lang="sv-SE" sz="2400" i="1" dirty="0" err="1"/>
              <a:t>water</a:t>
            </a:r>
            <a:r>
              <a:rPr lang="sv-SE" sz="2400" i="1" dirty="0"/>
              <a:t> </a:t>
            </a:r>
            <a:r>
              <a:rPr lang="sv-SE" sz="2400" i="1" dirty="0" err="1"/>
              <a:t>purity</a:t>
            </a:r>
            <a:r>
              <a:rPr lang="sv-SE" sz="2400" i="1" dirty="0"/>
              <a:t> is an </a:t>
            </a:r>
            <a:r>
              <a:rPr lang="sv-SE" sz="2400" i="1" dirty="0" err="1"/>
              <a:t>issue</a:t>
            </a:r>
            <a:endParaRPr lang="sv-SE" sz="2400" i="1" dirty="0"/>
          </a:p>
          <a:p>
            <a:endParaRPr lang="sv-SE" sz="2400" dirty="0"/>
          </a:p>
          <a:p>
            <a:pPr marL="0" indent="0">
              <a:buNone/>
            </a:pP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5</a:t>
            </a:fld>
            <a:endParaRPr lang="en-GB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A481E5D5-0340-FC4A-8511-C98A57A41A3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391981" y="1594880"/>
            <a:ext cx="3536038" cy="48691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777733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Accelerator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1220" y="1508444"/>
            <a:ext cx="7881044" cy="4800875"/>
          </a:xfrm>
        </p:spPr>
        <p:txBody>
          <a:bodyPr/>
          <a:lstStyle/>
          <a:p>
            <a:r>
              <a:rPr lang="sv-SE" sz="2400" dirty="0"/>
              <a:t>Accelerator installation </a:t>
            </a:r>
            <a:r>
              <a:rPr lang="sv-SE" sz="2400" dirty="0" err="1"/>
              <a:t>making</a:t>
            </a:r>
            <a:r>
              <a:rPr lang="sv-SE" sz="2400" dirty="0"/>
              <a:t> rapid progress</a:t>
            </a:r>
          </a:p>
          <a:p>
            <a:pPr lvl="1"/>
            <a:r>
              <a:rPr lang="sv-SE" sz="2000" dirty="0"/>
              <a:t>Ion source and LEBT </a:t>
            </a:r>
            <a:r>
              <a:rPr lang="sv-SE" sz="2000" dirty="0" err="1"/>
              <a:t>commissioned</a:t>
            </a:r>
            <a:endParaRPr lang="sv-SE" sz="2000" dirty="0"/>
          </a:p>
          <a:p>
            <a:pPr lvl="1"/>
            <a:r>
              <a:rPr lang="sv-SE" sz="2000" dirty="0"/>
              <a:t>MEBT </a:t>
            </a:r>
            <a:r>
              <a:rPr lang="sv-SE" sz="2000" dirty="0" err="1"/>
              <a:t>installed</a:t>
            </a:r>
            <a:endParaRPr lang="sv-SE" sz="2000" dirty="0"/>
          </a:p>
          <a:p>
            <a:pPr lvl="1"/>
            <a:r>
              <a:rPr lang="sv-SE" sz="2000" dirty="0"/>
              <a:t>DTL </a:t>
            </a:r>
            <a:r>
              <a:rPr lang="sv-SE" sz="2000" dirty="0" err="1"/>
              <a:t>received</a:t>
            </a:r>
            <a:r>
              <a:rPr lang="sv-SE" sz="2000" dirty="0"/>
              <a:t> and </a:t>
            </a:r>
            <a:r>
              <a:rPr lang="sv-SE" sz="2000" dirty="0" err="1"/>
              <a:t>being</a:t>
            </a:r>
            <a:r>
              <a:rPr lang="sv-SE" sz="2000" dirty="0"/>
              <a:t> </a:t>
            </a:r>
            <a:r>
              <a:rPr lang="sv-SE" sz="2000" dirty="0" err="1"/>
              <a:t>integrated</a:t>
            </a:r>
            <a:endParaRPr lang="sv-SE" sz="2000" dirty="0"/>
          </a:p>
          <a:p>
            <a:pPr lvl="1"/>
            <a:r>
              <a:rPr lang="sv-SE" sz="2000" dirty="0"/>
              <a:t>RFQ </a:t>
            </a:r>
            <a:r>
              <a:rPr lang="sv-SE" sz="2000" dirty="0" err="1"/>
              <a:t>delayed</a:t>
            </a:r>
            <a:r>
              <a:rPr lang="sv-SE" sz="2000" dirty="0"/>
              <a:t>, </a:t>
            </a:r>
            <a:r>
              <a:rPr lang="sv-SE" sz="2000" dirty="0" err="1"/>
              <a:t>but</a:t>
            </a:r>
            <a:r>
              <a:rPr lang="sv-SE" sz="2000" dirty="0"/>
              <a:t> final </a:t>
            </a:r>
            <a:r>
              <a:rPr lang="sv-SE" sz="2000" dirty="0" err="1"/>
              <a:t>components</a:t>
            </a:r>
            <a:r>
              <a:rPr lang="sv-SE" sz="2000" dirty="0"/>
              <a:t> </a:t>
            </a:r>
            <a:r>
              <a:rPr lang="sv-SE" sz="2000" dirty="0" err="1"/>
              <a:t>expected</a:t>
            </a:r>
            <a:r>
              <a:rPr lang="sv-SE" sz="2000" dirty="0"/>
              <a:t> </a:t>
            </a:r>
            <a:r>
              <a:rPr lang="sv-SE" sz="2000" dirty="0" err="1"/>
              <a:t>this</a:t>
            </a:r>
            <a:r>
              <a:rPr lang="sv-SE" sz="2000" dirty="0"/>
              <a:t> </a:t>
            </a:r>
            <a:r>
              <a:rPr lang="sv-SE" sz="2000" dirty="0" err="1"/>
              <a:t>week</a:t>
            </a:r>
            <a:endParaRPr lang="sv-SE" sz="2000" dirty="0"/>
          </a:p>
          <a:p>
            <a:r>
              <a:rPr lang="sv-SE" sz="2300" dirty="0" err="1"/>
              <a:t>Cryo</a:t>
            </a:r>
            <a:r>
              <a:rPr lang="sv-SE" sz="2300" dirty="0"/>
              <a:t>-test </a:t>
            </a:r>
            <a:r>
              <a:rPr lang="sv-SE" sz="2300" dirty="0" err="1"/>
              <a:t>stand</a:t>
            </a:r>
            <a:r>
              <a:rPr lang="sv-SE" sz="2300" dirty="0"/>
              <a:t> </a:t>
            </a:r>
            <a:r>
              <a:rPr lang="sv-SE" sz="2300" dirty="0" err="1"/>
              <a:t>permit</a:t>
            </a:r>
            <a:r>
              <a:rPr lang="sv-SE" sz="2300" dirty="0"/>
              <a:t> </a:t>
            </a:r>
            <a:r>
              <a:rPr lang="sv-SE" sz="2300" dirty="0" err="1"/>
              <a:t>received</a:t>
            </a:r>
            <a:endParaRPr lang="sv-SE" sz="2300" dirty="0"/>
          </a:p>
          <a:p>
            <a:pPr marL="0" indent="0">
              <a:buNone/>
            </a:pPr>
            <a:endParaRPr lang="sv-SE" dirty="0"/>
          </a:p>
          <a:p>
            <a:pPr marL="0" indent="0">
              <a:buNone/>
            </a:pPr>
            <a:r>
              <a:rPr lang="sv-SE" i="1" dirty="0" err="1"/>
              <a:t>Key</a:t>
            </a:r>
            <a:r>
              <a:rPr lang="sv-SE" i="1" dirty="0"/>
              <a:t> </a:t>
            </a:r>
            <a:r>
              <a:rPr lang="sv-SE" i="1" dirty="0" err="1"/>
              <a:t>challenges</a:t>
            </a:r>
            <a:endParaRPr lang="sv-SE" i="1" dirty="0"/>
          </a:p>
          <a:p>
            <a:r>
              <a:rPr lang="sv-SE" i="1" dirty="0" err="1"/>
              <a:t>Spoke</a:t>
            </a:r>
            <a:r>
              <a:rPr lang="sv-SE" i="1" dirty="0"/>
              <a:t> </a:t>
            </a:r>
            <a:r>
              <a:rPr lang="sv-SE" i="1" dirty="0" err="1"/>
              <a:t>cavity</a:t>
            </a:r>
            <a:r>
              <a:rPr lang="sv-SE" i="1" dirty="0"/>
              <a:t> </a:t>
            </a:r>
            <a:r>
              <a:rPr lang="sv-SE" i="1" dirty="0" err="1"/>
              <a:t>fabrication</a:t>
            </a:r>
            <a:r>
              <a:rPr lang="sv-SE" i="1" dirty="0"/>
              <a:t> </a:t>
            </a:r>
            <a:r>
              <a:rPr lang="sv-SE" i="1" dirty="0" err="1"/>
              <a:t>delays</a:t>
            </a:r>
            <a:endParaRPr lang="sv-SE" i="1" dirty="0"/>
          </a:p>
          <a:p>
            <a:r>
              <a:rPr lang="sv-SE" i="1" dirty="0"/>
              <a:t>Accelerator is not on </a:t>
            </a:r>
            <a:r>
              <a:rPr lang="sv-SE" i="1" dirty="0" err="1"/>
              <a:t>critical</a:t>
            </a:r>
            <a:r>
              <a:rPr lang="sv-SE" i="1" dirty="0"/>
              <a:t> </a:t>
            </a:r>
            <a:r>
              <a:rPr lang="sv-SE" i="1" dirty="0" err="1"/>
              <a:t>path</a:t>
            </a:r>
            <a:r>
              <a:rPr lang="sv-SE" i="1" dirty="0"/>
              <a:t> for ESS BOT </a:t>
            </a:r>
            <a:r>
              <a:rPr lang="sv-SE" i="1" dirty="0" err="1"/>
              <a:t>but</a:t>
            </a:r>
            <a:r>
              <a:rPr lang="sv-SE" i="1" dirty="0"/>
              <a:t> </a:t>
            </a:r>
            <a:br>
              <a:rPr lang="sv-SE" i="1" dirty="0"/>
            </a:br>
            <a:r>
              <a:rPr lang="sv-SE" i="1" dirty="0"/>
              <a:t>float is </a:t>
            </a:r>
            <a:r>
              <a:rPr lang="sv-SE" i="1" dirty="0" err="1"/>
              <a:t>being</a:t>
            </a:r>
            <a:r>
              <a:rPr lang="sv-SE" i="1" dirty="0"/>
              <a:t> </a:t>
            </a:r>
            <a:r>
              <a:rPr lang="sv-SE" i="1" dirty="0" err="1"/>
              <a:t>eroded</a:t>
            </a:r>
            <a:endParaRPr lang="sv-SE" i="1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6</a:t>
            </a:fld>
            <a:endParaRPr lang="en-GB"/>
          </a:p>
        </p:txBody>
      </p:sp>
      <p:pic>
        <p:nvPicPr>
          <p:cNvPr id="2050" name="Picture 2" descr="https://europeanspallationsource.se/sites/default/files/styles/large/public/images/media/2019-08/G01%20MEBT-2-3_Internal%20Use%20Only.jpg?itok=PkNdo2L1">
            <a:extLst>
              <a:ext uri="{FF2B5EF4-FFF2-40B4-BE49-F238E27FC236}">
                <a16:creationId xmlns:a16="http://schemas.microsoft.com/office/drawing/2014/main" id="{C8CE320E-44DF-CC45-8EE1-5114BE923BE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819833" y="3511663"/>
            <a:ext cx="4194609" cy="29416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9F11D6ED-A057-5F49-B846-0FFAF492960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9833" y="188640"/>
            <a:ext cx="4194610" cy="3240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577748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Target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1220" y="1508444"/>
            <a:ext cx="10991180" cy="5088908"/>
          </a:xfrm>
        </p:spPr>
        <p:txBody>
          <a:bodyPr/>
          <a:lstStyle/>
          <a:p>
            <a:r>
              <a:rPr lang="sv-SE" sz="2800" dirty="0"/>
              <a:t>Target installation </a:t>
            </a:r>
            <a:r>
              <a:rPr lang="sv-SE" sz="2800" dirty="0" err="1"/>
              <a:t>now</a:t>
            </a:r>
            <a:r>
              <a:rPr lang="sv-SE" sz="2800" dirty="0"/>
              <a:t> </a:t>
            </a:r>
            <a:r>
              <a:rPr lang="sv-SE" sz="2800" dirty="0" err="1"/>
              <a:t>underway</a:t>
            </a:r>
            <a:endParaRPr lang="sv-SE" sz="2800" dirty="0"/>
          </a:p>
          <a:p>
            <a:pPr lvl="1"/>
            <a:r>
              <a:rPr lang="sv-SE" sz="2800" dirty="0" err="1"/>
              <a:t>High</a:t>
            </a:r>
            <a:r>
              <a:rPr lang="sv-SE" sz="2800" dirty="0"/>
              <a:t> </a:t>
            </a:r>
            <a:r>
              <a:rPr lang="sv-SE" sz="2800" dirty="0" err="1"/>
              <a:t>bay</a:t>
            </a:r>
            <a:r>
              <a:rPr lang="sv-SE" sz="2800" dirty="0"/>
              <a:t> </a:t>
            </a:r>
            <a:r>
              <a:rPr lang="sv-SE" sz="2800" dirty="0" err="1"/>
              <a:t>steelwork</a:t>
            </a:r>
            <a:endParaRPr lang="sv-SE" sz="2800" dirty="0"/>
          </a:p>
          <a:p>
            <a:pPr lvl="1"/>
            <a:r>
              <a:rPr lang="sv-SE" sz="2800" dirty="0" err="1"/>
              <a:t>Monolith</a:t>
            </a:r>
            <a:r>
              <a:rPr lang="sv-SE" sz="2800" dirty="0"/>
              <a:t> </a:t>
            </a:r>
            <a:r>
              <a:rPr lang="sv-SE" sz="2800" dirty="0" err="1"/>
              <a:t>shielding</a:t>
            </a:r>
            <a:endParaRPr lang="sv-SE" sz="2800" dirty="0"/>
          </a:p>
          <a:p>
            <a:r>
              <a:rPr lang="en-GB" sz="2800" dirty="0"/>
              <a:t>Major components in manufacturing</a:t>
            </a:r>
          </a:p>
          <a:p>
            <a:r>
              <a:rPr lang="en-GB" sz="2800" dirty="0"/>
              <a:t>Monolith vessel on track for delivery by end 2019</a:t>
            </a:r>
          </a:p>
          <a:p>
            <a:endParaRPr lang="en-GB" sz="2800" i="1" dirty="0"/>
          </a:p>
          <a:p>
            <a:pPr marL="0" indent="0">
              <a:buNone/>
            </a:pPr>
            <a:r>
              <a:rPr lang="sv-SE" sz="2400" i="1" dirty="0" err="1"/>
              <a:t>Key</a:t>
            </a:r>
            <a:r>
              <a:rPr lang="sv-SE" sz="2400" i="1" dirty="0"/>
              <a:t> </a:t>
            </a:r>
            <a:r>
              <a:rPr lang="sv-SE" sz="2400" i="1" dirty="0" err="1"/>
              <a:t>challenges</a:t>
            </a:r>
            <a:endParaRPr lang="sv-SE" sz="2400" i="1" dirty="0"/>
          </a:p>
          <a:p>
            <a:r>
              <a:rPr lang="sv-SE" sz="2400" i="1" dirty="0"/>
              <a:t>Target RBOT </a:t>
            </a:r>
            <a:r>
              <a:rPr lang="sv-SE" sz="2400" i="1" dirty="0" err="1"/>
              <a:t>showing</a:t>
            </a:r>
            <a:r>
              <a:rPr lang="sv-SE" sz="2400" i="1" dirty="0"/>
              <a:t> 6-7 </a:t>
            </a:r>
            <a:r>
              <a:rPr lang="sv-SE" sz="2400" i="1" dirty="0" err="1"/>
              <a:t>months</a:t>
            </a:r>
            <a:r>
              <a:rPr lang="sv-SE" sz="2400" i="1" dirty="0"/>
              <a:t> </a:t>
            </a:r>
            <a:r>
              <a:rPr lang="sv-SE" sz="2400" i="1" dirty="0" err="1"/>
              <a:t>delay</a:t>
            </a:r>
            <a:r>
              <a:rPr lang="sv-SE" sz="2400" i="1" dirty="0"/>
              <a:t> </a:t>
            </a:r>
            <a:r>
              <a:rPr lang="sv-SE" sz="2400" i="1" dirty="0" err="1"/>
              <a:t>due</a:t>
            </a:r>
            <a:r>
              <a:rPr lang="sv-SE" sz="2400" i="1" dirty="0"/>
              <a:t> to neutron </a:t>
            </a:r>
            <a:r>
              <a:rPr lang="sv-SE" sz="2400" i="1" dirty="0" err="1"/>
              <a:t>beam</a:t>
            </a:r>
            <a:r>
              <a:rPr lang="sv-SE" sz="2400" i="1" dirty="0"/>
              <a:t> port blocks </a:t>
            </a:r>
            <a:br>
              <a:rPr lang="sv-SE" sz="2400" i="1" dirty="0"/>
            </a:br>
            <a:r>
              <a:rPr lang="sv-SE" sz="2400" i="1" dirty="0"/>
              <a:t>(</a:t>
            </a:r>
            <a:r>
              <a:rPr lang="sv-SE" sz="2400" i="1" dirty="0" err="1"/>
              <a:t>steel</a:t>
            </a:r>
            <a:r>
              <a:rPr lang="sv-SE" sz="2400" i="1" dirty="0"/>
              <a:t> </a:t>
            </a:r>
            <a:r>
              <a:rPr lang="sv-SE" sz="2400" i="1" dirty="0" err="1"/>
              <a:t>shielding</a:t>
            </a:r>
            <a:r>
              <a:rPr lang="sv-SE" sz="2400" i="1" dirty="0"/>
              <a:t>)</a:t>
            </a:r>
          </a:p>
          <a:p>
            <a:pPr lvl="1"/>
            <a:r>
              <a:rPr lang="sv-SE" sz="2000" i="1" dirty="0" err="1"/>
              <a:t>High</a:t>
            </a:r>
            <a:r>
              <a:rPr lang="sv-SE" sz="2000" i="1" dirty="0"/>
              <a:t> </a:t>
            </a:r>
            <a:r>
              <a:rPr lang="sv-SE" sz="2000" i="1" dirty="0" err="1"/>
              <a:t>level</a:t>
            </a:r>
            <a:r>
              <a:rPr lang="sv-SE" sz="2000" i="1" dirty="0"/>
              <a:t> intervention </a:t>
            </a:r>
            <a:r>
              <a:rPr lang="sv-SE" sz="2000" i="1" dirty="0" err="1"/>
              <a:t>with</a:t>
            </a:r>
            <a:r>
              <a:rPr lang="sv-SE" sz="2000" i="1" dirty="0"/>
              <a:t> </a:t>
            </a:r>
            <a:r>
              <a:rPr lang="sv-SE" sz="2000" i="1" dirty="0" err="1"/>
              <a:t>manufacturer</a:t>
            </a:r>
            <a:r>
              <a:rPr lang="sv-SE" sz="2000" i="1" dirty="0"/>
              <a:t> in June-</a:t>
            </a:r>
            <a:r>
              <a:rPr lang="sv-SE" sz="2000" i="1" dirty="0" err="1"/>
              <a:t>July</a:t>
            </a:r>
            <a:endParaRPr lang="sv-SE" sz="2000" i="1" dirty="0"/>
          </a:p>
          <a:p>
            <a:pPr lvl="1"/>
            <a:r>
              <a:rPr lang="sv-SE" sz="2000" i="1" dirty="0" err="1"/>
              <a:t>Dramatically</a:t>
            </a:r>
            <a:r>
              <a:rPr lang="sv-SE" sz="2000" i="1" dirty="0"/>
              <a:t> </a:t>
            </a:r>
            <a:r>
              <a:rPr lang="sv-SE" sz="2000" i="1" dirty="0" err="1"/>
              <a:t>increased</a:t>
            </a:r>
            <a:r>
              <a:rPr lang="sv-SE" sz="2000" i="1" dirty="0"/>
              <a:t> </a:t>
            </a:r>
            <a:r>
              <a:rPr lang="sv-SE" sz="2000" i="1" dirty="0" err="1"/>
              <a:t>production</a:t>
            </a:r>
            <a:r>
              <a:rPr lang="sv-SE" sz="2000" i="1" dirty="0"/>
              <a:t> rate, </a:t>
            </a:r>
            <a:r>
              <a:rPr lang="sv-SE" sz="2000" i="1" dirty="0" err="1"/>
              <a:t>but</a:t>
            </a:r>
            <a:r>
              <a:rPr lang="sv-SE" sz="2000" i="1" dirty="0"/>
              <a:t> </a:t>
            </a:r>
            <a:r>
              <a:rPr lang="sv-SE" sz="2000" i="1" dirty="0" err="1"/>
              <a:t>unlikely</a:t>
            </a:r>
            <a:r>
              <a:rPr lang="sv-SE" sz="2000" i="1" dirty="0"/>
              <a:t> to </a:t>
            </a:r>
            <a:r>
              <a:rPr lang="sv-SE" sz="2000" i="1" dirty="0" err="1"/>
              <a:t>recover</a:t>
            </a:r>
            <a:r>
              <a:rPr lang="sv-SE" sz="2000" i="1" dirty="0"/>
              <a:t> the full </a:t>
            </a:r>
            <a:r>
              <a:rPr lang="sv-SE" sz="2000" i="1" dirty="0" err="1"/>
              <a:t>delay</a:t>
            </a:r>
            <a:endParaRPr lang="sv-SE" sz="2000" i="1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7</a:t>
            </a:fld>
            <a:endParaRPr lang="en-GB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4EDF500C-DE38-E84D-8591-29220CCD1277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616280" y="1585014"/>
            <a:ext cx="3405407" cy="32055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46761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Instruments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1220" y="1508444"/>
            <a:ext cx="7612827" cy="4800875"/>
          </a:xfrm>
        </p:spPr>
        <p:txBody>
          <a:bodyPr/>
          <a:lstStyle/>
          <a:p>
            <a:r>
              <a:rPr lang="sv-SE" sz="2400" dirty="0"/>
              <a:t>Bunker is in </a:t>
            </a:r>
            <a:r>
              <a:rPr lang="sv-SE" sz="2400" dirty="0" err="1"/>
              <a:t>manufacturing</a:t>
            </a:r>
            <a:endParaRPr lang="sv-SE" sz="2400" dirty="0"/>
          </a:p>
          <a:p>
            <a:r>
              <a:rPr lang="sv-SE" sz="2400" dirty="0"/>
              <a:t>Instruments design </a:t>
            </a:r>
            <a:r>
              <a:rPr lang="sv-SE" sz="2400" dirty="0" err="1"/>
              <a:t>phase</a:t>
            </a:r>
            <a:r>
              <a:rPr lang="sv-SE" sz="2400" dirty="0"/>
              <a:t> </a:t>
            </a:r>
            <a:r>
              <a:rPr lang="sv-SE" sz="2400" dirty="0" err="1"/>
              <a:t>complete</a:t>
            </a:r>
            <a:r>
              <a:rPr lang="sv-SE" sz="2400" dirty="0"/>
              <a:t> – </a:t>
            </a:r>
            <a:r>
              <a:rPr lang="sv-SE" sz="2400" dirty="0" err="1"/>
              <a:t>moving</a:t>
            </a:r>
            <a:r>
              <a:rPr lang="sv-SE" sz="2400" dirty="0"/>
              <a:t> </a:t>
            </a:r>
            <a:r>
              <a:rPr lang="sv-SE" sz="2400" dirty="0" err="1"/>
              <a:t>into</a:t>
            </a:r>
            <a:r>
              <a:rPr lang="sv-SE" sz="2400" dirty="0"/>
              <a:t> </a:t>
            </a:r>
            <a:r>
              <a:rPr lang="sv-SE" sz="2400" dirty="0" err="1"/>
              <a:t>construction</a:t>
            </a:r>
            <a:r>
              <a:rPr lang="sv-SE" sz="2400" dirty="0"/>
              <a:t> in IK partners</a:t>
            </a:r>
          </a:p>
          <a:p>
            <a:r>
              <a:rPr lang="en-US" sz="2400" dirty="0"/>
              <a:t>All “First 3” instruments (and 7 of first 8) endorsed by IKRC</a:t>
            </a:r>
          </a:p>
          <a:p>
            <a:r>
              <a:rPr lang="en-US" sz="2400" dirty="0"/>
              <a:t>Common shielding, chopper and beam monitor designs developed to save time and money</a:t>
            </a:r>
            <a:endParaRPr lang="sv-SE" sz="2400" dirty="0"/>
          </a:p>
          <a:p>
            <a:r>
              <a:rPr lang="en-US" sz="2400" dirty="0"/>
              <a:t>Reduced delay caused by port blocks on first science to </a:t>
            </a:r>
            <a:br>
              <a:rPr lang="en-US" sz="2400" dirty="0"/>
            </a:br>
            <a:r>
              <a:rPr lang="en-US" sz="2400" dirty="0"/>
              <a:t>3 months by modifying bunker installation sequence</a:t>
            </a:r>
          </a:p>
          <a:p>
            <a:pPr marL="0" indent="0">
              <a:buNone/>
            </a:pPr>
            <a:r>
              <a:rPr lang="en-US" sz="2400" i="1" dirty="0"/>
              <a:t>Key Challenges</a:t>
            </a:r>
          </a:p>
          <a:p>
            <a:r>
              <a:rPr lang="en-US" sz="2400" i="1" dirty="0"/>
              <a:t>Need to move ahead with large procurements in IK partners </a:t>
            </a:r>
          </a:p>
          <a:p>
            <a:endParaRPr lang="sv-SE" sz="2400" dirty="0"/>
          </a:p>
          <a:p>
            <a:pPr marL="0" indent="0">
              <a:buNone/>
            </a:pP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8</a:t>
            </a:fld>
            <a:endParaRPr lang="en-GB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088453F-D4D8-B44B-81D5-C3A79E793912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 rot="5400000">
            <a:off x="9778094" y="1700216"/>
            <a:ext cx="2428900" cy="216024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20B3B400-78A9-094E-9875-67C49C173B3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204047" y="4124523"/>
            <a:ext cx="3848801" cy="25355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971705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/>
              <a:t>Installation and integration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1220" y="1508444"/>
            <a:ext cx="11193412" cy="5088908"/>
          </a:xfrm>
        </p:spPr>
        <p:txBody>
          <a:bodyPr/>
          <a:lstStyle/>
          <a:p>
            <a:r>
              <a:rPr lang="sv-SE" sz="2400" dirty="0"/>
              <a:t>Installation </a:t>
            </a:r>
            <a:r>
              <a:rPr lang="sv-SE" sz="2400" dirty="0" err="1"/>
              <a:t>underway</a:t>
            </a:r>
            <a:endParaRPr lang="sv-SE" sz="2400" dirty="0"/>
          </a:p>
          <a:p>
            <a:pPr lvl="1"/>
            <a:r>
              <a:rPr lang="sv-SE" sz="2100" dirty="0"/>
              <a:t>Steel </a:t>
            </a:r>
            <a:r>
              <a:rPr lang="sv-SE" sz="2100" dirty="0" err="1"/>
              <a:t>framing</a:t>
            </a:r>
            <a:r>
              <a:rPr lang="sv-SE" sz="2100" dirty="0"/>
              <a:t>, </a:t>
            </a:r>
            <a:r>
              <a:rPr lang="sv-SE" sz="2100" dirty="0" err="1"/>
              <a:t>piping</a:t>
            </a:r>
            <a:r>
              <a:rPr lang="sv-SE" sz="2100" dirty="0"/>
              <a:t>, </a:t>
            </a:r>
            <a:r>
              <a:rPr lang="sv-SE" sz="2100" dirty="0" err="1"/>
              <a:t>cables</a:t>
            </a:r>
            <a:r>
              <a:rPr lang="sv-SE" sz="2100" dirty="0"/>
              <a:t>, </a:t>
            </a:r>
            <a:r>
              <a:rPr lang="sv-SE" sz="2100" dirty="0" err="1"/>
              <a:t>cryogenics</a:t>
            </a:r>
            <a:r>
              <a:rPr lang="sv-SE" sz="2100" dirty="0"/>
              <a:t>, RF</a:t>
            </a:r>
          </a:p>
          <a:p>
            <a:pPr lvl="1"/>
            <a:r>
              <a:rPr lang="sv-SE" sz="2100" dirty="0" err="1"/>
              <a:t>Generally</a:t>
            </a:r>
            <a:r>
              <a:rPr lang="sv-SE" sz="2100" dirty="0"/>
              <a:t> </a:t>
            </a:r>
            <a:r>
              <a:rPr lang="sv-SE" sz="2100" dirty="0" err="1"/>
              <a:t>been</a:t>
            </a:r>
            <a:r>
              <a:rPr lang="sv-SE" sz="2100" dirty="0"/>
              <a:t> in </a:t>
            </a:r>
            <a:r>
              <a:rPr lang="sv-SE" sz="2100" dirty="0" err="1"/>
              <a:t>learning</a:t>
            </a:r>
            <a:r>
              <a:rPr lang="sv-SE" sz="2100" dirty="0"/>
              <a:t> mode </a:t>
            </a:r>
            <a:r>
              <a:rPr lang="sv-SE" sz="2100" dirty="0" err="1"/>
              <a:t>up</a:t>
            </a:r>
            <a:r>
              <a:rPr lang="sv-SE" sz="2100" dirty="0"/>
              <a:t> to </a:t>
            </a:r>
            <a:r>
              <a:rPr lang="sv-SE" sz="2100" dirty="0" err="1"/>
              <a:t>now</a:t>
            </a:r>
            <a:endParaRPr lang="sv-SE" dirty="0"/>
          </a:p>
          <a:p>
            <a:endParaRPr lang="sv-SE" sz="2400" dirty="0"/>
          </a:p>
          <a:p>
            <a:pPr marL="0" indent="0">
              <a:buNone/>
            </a:pPr>
            <a:r>
              <a:rPr lang="sv-SE" sz="2400" i="1" dirty="0" err="1"/>
              <a:t>Key</a:t>
            </a:r>
            <a:r>
              <a:rPr lang="sv-SE" sz="2400" i="1" dirty="0"/>
              <a:t> </a:t>
            </a:r>
            <a:r>
              <a:rPr lang="sv-SE" sz="2400" i="1" dirty="0" err="1"/>
              <a:t>challenges</a:t>
            </a:r>
            <a:endParaRPr lang="sv-SE" sz="2400" i="1" dirty="0"/>
          </a:p>
          <a:p>
            <a:r>
              <a:rPr lang="sv-SE" sz="2400" i="1" dirty="0"/>
              <a:t>Big ramp </a:t>
            </a:r>
            <a:r>
              <a:rPr lang="sv-SE" sz="2400" i="1" dirty="0" err="1"/>
              <a:t>up</a:t>
            </a:r>
            <a:r>
              <a:rPr lang="sv-SE" sz="2400" i="1" dirty="0"/>
              <a:t> </a:t>
            </a:r>
            <a:r>
              <a:rPr lang="sv-SE" sz="2400" i="1" dirty="0" err="1"/>
              <a:t>of</a:t>
            </a:r>
            <a:r>
              <a:rPr lang="sv-SE" sz="2400" i="1" dirty="0"/>
              <a:t> </a:t>
            </a:r>
            <a:r>
              <a:rPr lang="sv-SE" sz="2400" i="1" dirty="0" err="1"/>
              <a:t>work</a:t>
            </a:r>
            <a:r>
              <a:rPr lang="sv-SE" sz="2400" i="1" dirty="0"/>
              <a:t> </a:t>
            </a:r>
            <a:r>
              <a:rPr lang="sv-SE" sz="2400" i="1" dirty="0" err="1"/>
              <a:t>this</a:t>
            </a:r>
            <a:r>
              <a:rPr lang="sv-SE" sz="2400" i="1" dirty="0"/>
              <a:t> </a:t>
            </a:r>
            <a:r>
              <a:rPr lang="sv-SE" sz="2400" i="1" dirty="0" err="1"/>
              <a:t>autumn</a:t>
            </a:r>
            <a:endParaRPr lang="sv-SE" sz="2400" i="1" dirty="0"/>
          </a:p>
          <a:p>
            <a:pPr lvl="1"/>
            <a:r>
              <a:rPr lang="sv-SE" sz="2100" i="1" dirty="0"/>
              <a:t>Accelerator </a:t>
            </a:r>
            <a:r>
              <a:rPr lang="sv-SE" sz="2100" i="1" dirty="0" err="1"/>
              <a:t>cryomodules</a:t>
            </a:r>
            <a:endParaRPr lang="sv-SE" sz="2100" i="1" dirty="0"/>
          </a:p>
          <a:p>
            <a:pPr lvl="1"/>
            <a:r>
              <a:rPr lang="sv-SE" sz="2100" i="1" dirty="0"/>
              <a:t>Target </a:t>
            </a:r>
            <a:r>
              <a:rPr lang="sv-SE" sz="2100" i="1" dirty="0" err="1"/>
              <a:t>equipment</a:t>
            </a:r>
            <a:r>
              <a:rPr lang="sv-SE" sz="2100" i="1" dirty="0"/>
              <a:t> – </a:t>
            </a:r>
            <a:r>
              <a:rPr lang="sv-SE" sz="2100" i="1" dirty="0" err="1"/>
              <a:t>main</a:t>
            </a:r>
            <a:r>
              <a:rPr lang="sv-SE" sz="2100" i="1" dirty="0"/>
              <a:t> installations start end </a:t>
            </a:r>
            <a:r>
              <a:rPr lang="sv-SE" sz="2100" i="1" dirty="0" err="1"/>
              <a:t>of</a:t>
            </a:r>
            <a:r>
              <a:rPr lang="sv-SE" sz="2100" i="1" dirty="0"/>
              <a:t> </a:t>
            </a:r>
            <a:r>
              <a:rPr lang="sv-SE" sz="2100" i="1" dirty="0" err="1"/>
              <a:t>this</a:t>
            </a:r>
            <a:r>
              <a:rPr lang="sv-SE" sz="2100" i="1" dirty="0"/>
              <a:t> </a:t>
            </a:r>
            <a:r>
              <a:rPr lang="sv-SE" sz="2100" i="1" dirty="0" err="1"/>
              <a:t>year</a:t>
            </a:r>
            <a:endParaRPr lang="sv-SE" sz="2100" i="1" dirty="0"/>
          </a:p>
          <a:p>
            <a:pPr lvl="1"/>
            <a:r>
              <a:rPr lang="sv-SE" sz="2100" i="1" dirty="0"/>
              <a:t>ICS server </a:t>
            </a:r>
            <a:r>
              <a:rPr lang="sv-SE" sz="2100" i="1" dirty="0" err="1"/>
              <a:t>room</a:t>
            </a:r>
            <a:endParaRPr lang="sv-SE" sz="2100" i="1" dirty="0"/>
          </a:p>
          <a:p>
            <a:pPr lvl="1"/>
            <a:r>
              <a:rPr lang="sv-SE" sz="2100" i="1" dirty="0" err="1"/>
              <a:t>First</a:t>
            </a:r>
            <a:r>
              <a:rPr lang="sv-SE" sz="2100" i="1" dirty="0"/>
              <a:t> instrument </a:t>
            </a:r>
            <a:r>
              <a:rPr lang="sv-SE" sz="2100" i="1" dirty="0" err="1"/>
              <a:t>infrastructure</a:t>
            </a:r>
            <a:r>
              <a:rPr lang="sv-SE" sz="2100" i="1" dirty="0"/>
              <a:t> in E01 from September</a:t>
            </a:r>
          </a:p>
          <a:p>
            <a:r>
              <a:rPr lang="sv-SE" sz="2400" i="1" dirty="0" err="1"/>
              <a:t>Strengthen</a:t>
            </a:r>
            <a:r>
              <a:rPr lang="sv-SE" sz="2400" i="1" dirty="0"/>
              <a:t> installation organisation to </a:t>
            </a:r>
            <a:r>
              <a:rPr lang="sv-SE" sz="2400" i="1" dirty="0" err="1"/>
              <a:t>better</a:t>
            </a:r>
            <a:r>
              <a:rPr lang="sv-SE" sz="2400" i="1" dirty="0"/>
              <a:t> </a:t>
            </a:r>
            <a:r>
              <a:rPr lang="sv-SE" sz="2400" i="1" dirty="0" err="1"/>
              <a:t>deliver</a:t>
            </a:r>
            <a:endParaRPr lang="sv-SE" sz="2400" i="1" dirty="0"/>
          </a:p>
          <a:p>
            <a:pPr lvl="1"/>
            <a:endParaRPr lang="sv-SE" sz="2100" dirty="0"/>
          </a:p>
          <a:p>
            <a:endParaRPr lang="sv-SE" sz="2400" dirty="0"/>
          </a:p>
          <a:p>
            <a:pPr marL="0" indent="0">
              <a:buNone/>
            </a:pP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9</a:t>
            </a:fld>
            <a:endParaRPr lang="en-GB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B9E2B1CB-219A-274A-85E2-FFAD96B1EE22}"/>
              </a:ext>
            </a:extLst>
          </p:cNvPr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378967" y="1628801"/>
            <a:ext cx="3574228" cy="2304256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9EE2CDC7-6DE3-B341-B95D-916235F64EE3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401127" y="4053415"/>
            <a:ext cx="3552068" cy="26640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091471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>
            <a:extLst>
              <a:ext uri="{FF2B5EF4-FFF2-40B4-BE49-F238E27FC236}">
                <a16:creationId xmlns:a16="http://schemas.microsoft.com/office/drawing/2014/main" id="{19452349-BE78-2645-BE38-EB94324A8EC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99938" y="394462"/>
            <a:ext cx="8856984" cy="562074"/>
          </a:xfrm>
        </p:spPr>
        <p:txBody>
          <a:bodyPr/>
          <a:lstStyle/>
          <a:p>
            <a:r>
              <a:rPr lang="sv-SE" sz="3200" dirty="0"/>
              <a:t>A </a:t>
            </a:r>
            <a:r>
              <a:rPr lang="sv-SE" sz="3200" dirty="0" err="1"/>
              <a:t>reminder</a:t>
            </a:r>
            <a:r>
              <a:rPr lang="sv-SE" sz="3200" dirty="0"/>
              <a:t> </a:t>
            </a:r>
            <a:r>
              <a:rPr lang="sv-SE" sz="3200" dirty="0" err="1"/>
              <a:t>of</a:t>
            </a:r>
            <a:r>
              <a:rPr lang="sv-SE" sz="3200" dirty="0"/>
              <a:t> the ESS </a:t>
            </a:r>
            <a:r>
              <a:rPr lang="sv-SE" sz="3200" dirty="0" err="1"/>
              <a:t>Critical</a:t>
            </a:r>
            <a:r>
              <a:rPr lang="sv-SE" sz="3200" dirty="0"/>
              <a:t> </a:t>
            </a:r>
            <a:r>
              <a:rPr lang="sv-SE" sz="3200" dirty="0" err="1"/>
              <a:t>Path</a:t>
            </a:r>
            <a:endParaRPr lang="sv-SE" sz="3200" dirty="0"/>
          </a:p>
        </p:txBody>
      </p:sp>
      <p:cxnSp>
        <p:nvCxnSpPr>
          <p:cNvPr id="39" name="Straight Arrow Connector 38">
            <a:extLst>
              <a:ext uri="{FF2B5EF4-FFF2-40B4-BE49-F238E27FC236}">
                <a16:creationId xmlns:a16="http://schemas.microsoft.com/office/drawing/2014/main" id="{7701E555-75BD-4E4E-B109-278FF445EDBC}"/>
              </a:ext>
            </a:extLst>
          </p:cNvPr>
          <p:cNvCxnSpPr>
            <a:cxnSpLocks/>
          </p:cNvCxnSpPr>
          <p:nvPr/>
        </p:nvCxnSpPr>
        <p:spPr>
          <a:xfrm>
            <a:off x="5121424" y="4588071"/>
            <a:ext cx="0" cy="1410425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Rectangle 41">
            <a:extLst>
              <a:ext uri="{FF2B5EF4-FFF2-40B4-BE49-F238E27FC236}">
                <a16:creationId xmlns:a16="http://schemas.microsoft.com/office/drawing/2014/main" id="{61E5FE56-AAD1-D641-91D4-A71B8AFB1794}"/>
              </a:ext>
            </a:extLst>
          </p:cNvPr>
          <p:cNvSpPr/>
          <p:nvPr/>
        </p:nvSpPr>
        <p:spPr>
          <a:xfrm>
            <a:off x="335360" y="2808181"/>
            <a:ext cx="4176464" cy="449689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Accelerator + ICS</a:t>
            </a:r>
          </a:p>
        </p:txBody>
      </p:sp>
      <p:sp>
        <p:nvSpPr>
          <p:cNvPr id="43" name="Rectangle 42">
            <a:extLst>
              <a:ext uri="{FF2B5EF4-FFF2-40B4-BE49-F238E27FC236}">
                <a16:creationId xmlns:a16="http://schemas.microsoft.com/office/drawing/2014/main" id="{2AFC1CC6-BDC1-B64C-AE98-4BC3434258DC}"/>
              </a:ext>
            </a:extLst>
          </p:cNvPr>
          <p:cNvSpPr/>
          <p:nvPr/>
        </p:nvSpPr>
        <p:spPr>
          <a:xfrm>
            <a:off x="334634" y="4162422"/>
            <a:ext cx="4786790" cy="393210"/>
          </a:xfrm>
          <a:prstGeom prst="rect">
            <a:avLst/>
          </a:prstGeom>
          <a:solidFill>
            <a:schemeClr val="bg1">
              <a:lumMod val="5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CF + Target + NSS (Bunker+TBL) + ICS</a:t>
            </a:r>
          </a:p>
        </p:txBody>
      </p:sp>
      <p:sp>
        <p:nvSpPr>
          <p:cNvPr id="44" name="Right Brace 43">
            <a:extLst>
              <a:ext uri="{FF2B5EF4-FFF2-40B4-BE49-F238E27FC236}">
                <a16:creationId xmlns:a16="http://schemas.microsoft.com/office/drawing/2014/main" id="{FF5DEB9C-C5E8-D143-82F8-4D70CFAFD283}"/>
              </a:ext>
            </a:extLst>
          </p:cNvPr>
          <p:cNvSpPr/>
          <p:nvPr/>
        </p:nvSpPr>
        <p:spPr>
          <a:xfrm rot="5400000">
            <a:off x="4734406" y="3346403"/>
            <a:ext cx="346924" cy="648072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grpSp>
        <p:nvGrpSpPr>
          <p:cNvPr id="45" name="Group 44">
            <a:extLst>
              <a:ext uri="{FF2B5EF4-FFF2-40B4-BE49-F238E27FC236}">
                <a16:creationId xmlns:a16="http://schemas.microsoft.com/office/drawing/2014/main" id="{EAABCB37-465E-B04F-96C1-1FC0D34F6084}"/>
              </a:ext>
            </a:extLst>
          </p:cNvPr>
          <p:cNvGrpSpPr/>
          <p:nvPr/>
        </p:nvGrpSpPr>
        <p:grpSpPr>
          <a:xfrm>
            <a:off x="335360" y="1447800"/>
            <a:ext cx="8496944" cy="256222"/>
            <a:chOff x="3947204" y="1484784"/>
            <a:chExt cx="6313428" cy="360040"/>
          </a:xfrm>
        </p:grpSpPr>
        <p:sp>
          <p:nvSpPr>
            <p:cNvPr id="46" name="Rectangle 45">
              <a:extLst>
                <a:ext uri="{FF2B5EF4-FFF2-40B4-BE49-F238E27FC236}">
                  <a16:creationId xmlns:a16="http://schemas.microsoft.com/office/drawing/2014/main" id="{A9C479A7-1EFA-994F-87A5-430C5BDB2B1E}"/>
                </a:ext>
              </a:extLst>
            </p:cNvPr>
            <p:cNvSpPr/>
            <p:nvPr/>
          </p:nvSpPr>
          <p:spPr>
            <a:xfrm>
              <a:off x="3947204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2018</a:t>
              </a:r>
            </a:p>
          </p:txBody>
        </p:sp>
        <p:sp>
          <p:nvSpPr>
            <p:cNvPr id="47" name="Rectangle 46">
              <a:extLst>
                <a:ext uri="{FF2B5EF4-FFF2-40B4-BE49-F238E27FC236}">
                  <a16:creationId xmlns:a16="http://schemas.microsoft.com/office/drawing/2014/main" id="{C0B2BC62-6184-2B4D-ABFC-B80126134F63}"/>
                </a:ext>
              </a:extLst>
            </p:cNvPr>
            <p:cNvSpPr/>
            <p:nvPr/>
          </p:nvSpPr>
          <p:spPr>
            <a:xfrm>
              <a:off x="4739292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2019</a:t>
              </a:r>
            </a:p>
          </p:txBody>
        </p:sp>
        <p:sp>
          <p:nvSpPr>
            <p:cNvPr id="48" name="Rectangle 47">
              <a:extLst>
                <a:ext uri="{FF2B5EF4-FFF2-40B4-BE49-F238E27FC236}">
                  <a16:creationId xmlns:a16="http://schemas.microsoft.com/office/drawing/2014/main" id="{4CBA5B0A-84D3-B84E-A894-672D9F52F933}"/>
                </a:ext>
              </a:extLst>
            </p:cNvPr>
            <p:cNvSpPr/>
            <p:nvPr/>
          </p:nvSpPr>
          <p:spPr>
            <a:xfrm>
              <a:off x="5531380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2020</a:t>
              </a:r>
            </a:p>
          </p:txBody>
        </p:sp>
        <p:sp>
          <p:nvSpPr>
            <p:cNvPr id="49" name="Rectangle 48">
              <a:extLst>
                <a:ext uri="{FF2B5EF4-FFF2-40B4-BE49-F238E27FC236}">
                  <a16:creationId xmlns:a16="http://schemas.microsoft.com/office/drawing/2014/main" id="{5DE0CE03-5CAE-E14D-9050-167071EA8845}"/>
                </a:ext>
              </a:extLst>
            </p:cNvPr>
            <p:cNvSpPr/>
            <p:nvPr/>
          </p:nvSpPr>
          <p:spPr>
            <a:xfrm>
              <a:off x="6323468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2021</a:t>
              </a:r>
            </a:p>
          </p:txBody>
        </p:sp>
        <p:sp>
          <p:nvSpPr>
            <p:cNvPr id="50" name="Rectangle 49">
              <a:extLst>
                <a:ext uri="{FF2B5EF4-FFF2-40B4-BE49-F238E27FC236}">
                  <a16:creationId xmlns:a16="http://schemas.microsoft.com/office/drawing/2014/main" id="{BCE621A3-05D2-1749-9E0B-BAFDB5F431A8}"/>
                </a:ext>
              </a:extLst>
            </p:cNvPr>
            <p:cNvSpPr/>
            <p:nvPr/>
          </p:nvSpPr>
          <p:spPr>
            <a:xfrm>
              <a:off x="7115556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2022</a:t>
              </a:r>
            </a:p>
          </p:txBody>
        </p:sp>
        <p:sp>
          <p:nvSpPr>
            <p:cNvPr id="51" name="Rectangle 50">
              <a:extLst>
                <a:ext uri="{FF2B5EF4-FFF2-40B4-BE49-F238E27FC236}">
                  <a16:creationId xmlns:a16="http://schemas.microsoft.com/office/drawing/2014/main" id="{140C24C4-69F5-2449-B780-8D8556520598}"/>
                </a:ext>
              </a:extLst>
            </p:cNvPr>
            <p:cNvSpPr/>
            <p:nvPr/>
          </p:nvSpPr>
          <p:spPr>
            <a:xfrm>
              <a:off x="7884368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2023</a:t>
              </a:r>
            </a:p>
          </p:txBody>
        </p:sp>
        <p:sp>
          <p:nvSpPr>
            <p:cNvPr id="52" name="Rectangle 51">
              <a:extLst>
                <a:ext uri="{FF2B5EF4-FFF2-40B4-BE49-F238E27FC236}">
                  <a16:creationId xmlns:a16="http://schemas.microsoft.com/office/drawing/2014/main" id="{108C2FA5-E792-9241-AD35-0D524553F141}"/>
                </a:ext>
              </a:extLst>
            </p:cNvPr>
            <p:cNvSpPr/>
            <p:nvPr/>
          </p:nvSpPr>
          <p:spPr>
            <a:xfrm>
              <a:off x="8676456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2024</a:t>
              </a:r>
            </a:p>
          </p:txBody>
        </p:sp>
        <p:sp>
          <p:nvSpPr>
            <p:cNvPr id="53" name="Rectangle 52">
              <a:extLst>
                <a:ext uri="{FF2B5EF4-FFF2-40B4-BE49-F238E27FC236}">
                  <a16:creationId xmlns:a16="http://schemas.microsoft.com/office/drawing/2014/main" id="{D07049C2-FF41-2A45-BEC0-D23520008ED2}"/>
                </a:ext>
              </a:extLst>
            </p:cNvPr>
            <p:cNvSpPr/>
            <p:nvPr/>
          </p:nvSpPr>
          <p:spPr>
            <a:xfrm>
              <a:off x="9468544" y="1484784"/>
              <a:ext cx="792088" cy="360040"/>
            </a:xfrm>
            <a:prstGeom prst="rect">
              <a:avLst/>
            </a:prstGeom>
            <a:solidFill>
              <a:schemeClr val="tx2">
                <a:lumMod val="20000"/>
                <a:lumOff val="80000"/>
              </a:schemeClr>
            </a:solidFill>
            <a:ln>
              <a:solidFill>
                <a:srgbClr val="4F81BD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913842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GB" sz="1600" b="1" i="0" u="none" strike="noStrike" kern="1200" cap="none" spc="0" normalizeH="0" baseline="0" noProof="0" dirty="0">
                  <a:ln>
                    <a:noFill/>
                  </a:ln>
                  <a:solidFill>
                    <a:srgbClr val="000000"/>
                  </a:solidFill>
                  <a:effectLst/>
                  <a:uLnTx/>
                  <a:uFillTx/>
                  <a:latin typeface="Calibri"/>
                  <a:ea typeface="+mn-ea"/>
                  <a:cs typeface="+mn-cs"/>
                </a:rPr>
                <a:t>2025</a:t>
              </a:r>
            </a:p>
          </p:txBody>
        </p:sp>
      </p:grpSp>
      <p:sp>
        <p:nvSpPr>
          <p:cNvPr id="54" name="Diamond 53">
            <a:extLst>
              <a:ext uri="{FF2B5EF4-FFF2-40B4-BE49-F238E27FC236}">
                <a16:creationId xmlns:a16="http://schemas.microsoft.com/office/drawing/2014/main" id="{83B4792E-6347-0249-80FF-1C701FA30AFE}"/>
              </a:ext>
            </a:extLst>
          </p:cNvPr>
          <p:cNvSpPr/>
          <p:nvPr/>
        </p:nvSpPr>
        <p:spPr>
          <a:xfrm>
            <a:off x="3935335" y="3147633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B1D699E5-CC7E-E048-9463-CE338C6F4E08}"/>
              </a:ext>
            </a:extLst>
          </p:cNvPr>
          <p:cNvSpPr txBox="1"/>
          <p:nvPr/>
        </p:nvSpPr>
        <p:spPr>
          <a:xfrm>
            <a:off x="2360199" y="3212977"/>
            <a:ext cx="171957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Beam on Dump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(570 MeV)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7FA5B192-FC44-9148-A698-5106B564C677}"/>
              </a:ext>
            </a:extLst>
          </p:cNvPr>
          <p:cNvSpPr txBox="1"/>
          <p:nvPr/>
        </p:nvSpPr>
        <p:spPr>
          <a:xfrm>
            <a:off x="3474564" y="3770778"/>
            <a:ext cx="489221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Accelerator Schedule Float</a:t>
            </a:r>
          </a:p>
        </p:txBody>
      </p:sp>
      <p:sp>
        <p:nvSpPr>
          <p:cNvPr id="57" name="Diamond 56">
            <a:extLst>
              <a:ext uri="{FF2B5EF4-FFF2-40B4-BE49-F238E27FC236}">
                <a16:creationId xmlns:a16="http://schemas.microsoft.com/office/drawing/2014/main" id="{0E05A852-38DD-6F48-AFE0-B4F10918C734}"/>
              </a:ext>
            </a:extLst>
          </p:cNvPr>
          <p:cNvSpPr/>
          <p:nvPr/>
        </p:nvSpPr>
        <p:spPr>
          <a:xfrm>
            <a:off x="4172366" y="3156105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E79F7D79-1A16-D84A-BD8A-D75E2AEEF6BE}"/>
              </a:ext>
            </a:extLst>
          </p:cNvPr>
          <p:cNvSpPr txBox="1"/>
          <p:nvPr/>
        </p:nvSpPr>
        <p:spPr>
          <a:xfrm>
            <a:off x="4583832" y="3220418"/>
            <a:ext cx="126483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Accel RBOT</a:t>
            </a:r>
          </a:p>
        </p:txBody>
      </p:sp>
      <p:sp>
        <p:nvSpPr>
          <p:cNvPr id="59" name="Diamond 58">
            <a:extLst>
              <a:ext uri="{FF2B5EF4-FFF2-40B4-BE49-F238E27FC236}">
                <a16:creationId xmlns:a16="http://schemas.microsoft.com/office/drawing/2014/main" id="{1DA01AA5-6720-4746-92CE-DA3C00A9B5BB}"/>
              </a:ext>
            </a:extLst>
          </p:cNvPr>
          <p:cNvSpPr/>
          <p:nvPr/>
        </p:nvSpPr>
        <p:spPr>
          <a:xfrm>
            <a:off x="1009156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0" name="Diamond 59">
            <a:extLst>
              <a:ext uri="{FF2B5EF4-FFF2-40B4-BE49-F238E27FC236}">
                <a16:creationId xmlns:a16="http://schemas.microsoft.com/office/drawing/2014/main" id="{FF4927E3-BA92-B54D-87AB-FD6A216B550D}"/>
              </a:ext>
            </a:extLst>
          </p:cNvPr>
          <p:cNvSpPr/>
          <p:nvPr/>
        </p:nvSpPr>
        <p:spPr>
          <a:xfrm>
            <a:off x="2593331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1" name="Diamond 60">
            <a:extLst>
              <a:ext uri="{FF2B5EF4-FFF2-40B4-BE49-F238E27FC236}">
                <a16:creationId xmlns:a16="http://schemas.microsoft.com/office/drawing/2014/main" id="{27184D14-C698-8B43-893C-966733910514}"/>
              </a:ext>
            </a:extLst>
          </p:cNvPr>
          <p:cNvSpPr/>
          <p:nvPr/>
        </p:nvSpPr>
        <p:spPr>
          <a:xfrm>
            <a:off x="3241403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2" name="TextBox 61">
            <a:extLst>
              <a:ext uri="{FF2B5EF4-FFF2-40B4-BE49-F238E27FC236}">
                <a16:creationId xmlns:a16="http://schemas.microsoft.com/office/drawing/2014/main" id="{903063D4-80BF-9946-B1A9-7ED25757BB62}"/>
              </a:ext>
            </a:extLst>
          </p:cNvPr>
          <p:cNvSpPr txBox="1"/>
          <p:nvPr/>
        </p:nvSpPr>
        <p:spPr>
          <a:xfrm>
            <a:off x="140596" y="1844824"/>
            <a:ext cx="350713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Warm LINAC Commissioning Steps</a:t>
            </a:r>
          </a:p>
        </p:txBody>
      </p:sp>
      <p:sp>
        <p:nvSpPr>
          <p:cNvPr id="63" name="TextBox 62">
            <a:extLst>
              <a:ext uri="{FF2B5EF4-FFF2-40B4-BE49-F238E27FC236}">
                <a16:creationId xmlns:a16="http://schemas.microsoft.com/office/drawing/2014/main" id="{6AEA6322-96AC-8549-B49D-FD5D2DF231B9}"/>
              </a:ext>
            </a:extLst>
          </p:cNvPr>
          <p:cNvSpPr txBox="1"/>
          <p:nvPr/>
        </p:nvSpPr>
        <p:spPr>
          <a:xfrm>
            <a:off x="4439816" y="1671191"/>
            <a:ext cx="71173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BOT</a:t>
            </a:r>
          </a:p>
        </p:txBody>
      </p:sp>
      <p:sp>
        <p:nvSpPr>
          <p:cNvPr id="64" name="TextBox 63">
            <a:extLst>
              <a:ext uri="{FF2B5EF4-FFF2-40B4-BE49-F238E27FC236}">
                <a16:creationId xmlns:a16="http://schemas.microsoft.com/office/drawing/2014/main" id="{E1D22A4E-5204-2A46-8A7D-6FAF264F2538}"/>
              </a:ext>
            </a:extLst>
          </p:cNvPr>
          <p:cNvSpPr txBox="1"/>
          <p:nvPr/>
        </p:nvSpPr>
        <p:spPr>
          <a:xfrm>
            <a:off x="6678108" y="1650928"/>
            <a:ext cx="90281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SOUP</a:t>
            </a:r>
          </a:p>
        </p:txBody>
      </p:sp>
      <p:sp>
        <p:nvSpPr>
          <p:cNvPr id="65" name="TextBox 64">
            <a:extLst>
              <a:ext uri="{FF2B5EF4-FFF2-40B4-BE49-F238E27FC236}">
                <a16:creationId xmlns:a16="http://schemas.microsoft.com/office/drawing/2014/main" id="{BF0F40CD-D6D8-F043-A5E8-096BBC162DDE}"/>
              </a:ext>
            </a:extLst>
          </p:cNvPr>
          <p:cNvSpPr txBox="1"/>
          <p:nvPr/>
        </p:nvSpPr>
        <p:spPr>
          <a:xfrm>
            <a:off x="8070290" y="1640069"/>
            <a:ext cx="70198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EOC</a:t>
            </a:r>
          </a:p>
        </p:txBody>
      </p:sp>
      <p:sp>
        <p:nvSpPr>
          <p:cNvPr id="66" name="4-Point Star 65">
            <a:extLst>
              <a:ext uri="{FF2B5EF4-FFF2-40B4-BE49-F238E27FC236}">
                <a16:creationId xmlns:a16="http://schemas.microsoft.com/office/drawing/2014/main" id="{866F31F5-174B-C845-9BBA-042F82AA52A9}"/>
              </a:ext>
            </a:extLst>
          </p:cNvPr>
          <p:cNvSpPr/>
          <p:nvPr/>
        </p:nvSpPr>
        <p:spPr>
          <a:xfrm>
            <a:off x="4917826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7" name="4-Point Star 66">
            <a:extLst>
              <a:ext uri="{FF2B5EF4-FFF2-40B4-BE49-F238E27FC236}">
                <a16:creationId xmlns:a16="http://schemas.microsoft.com/office/drawing/2014/main" id="{06AB92D7-FAD2-E44A-9281-9E5BC2FAC2A6}"/>
              </a:ext>
            </a:extLst>
          </p:cNvPr>
          <p:cNvSpPr/>
          <p:nvPr/>
        </p:nvSpPr>
        <p:spPr>
          <a:xfrm>
            <a:off x="8573724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8" name="Diamond 67">
            <a:extLst>
              <a:ext uri="{FF2B5EF4-FFF2-40B4-BE49-F238E27FC236}">
                <a16:creationId xmlns:a16="http://schemas.microsoft.com/office/drawing/2014/main" id="{76D5D9E6-455F-7441-B1F8-1413B156377F}"/>
              </a:ext>
            </a:extLst>
          </p:cNvPr>
          <p:cNvSpPr/>
          <p:nvPr/>
        </p:nvSpPr>
        <p:spPr>
          <a:xfrm>
            <a:off x="2233291" y="4550061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9" name="Diamond 68">
            <a:extLst>
              <a:ext uri="{FF2B5EF4-FFF2-40B4-BE49-F238E27FC236}">
                <a16:creationId xmlns:a16="http://schemas.microsoft.com/office/drawing/2014/main" id="{B5459A3B-D417-3C43-8F7E-CB925E5E7169}"/>
              </a:ext>
            </a:extLst>
          </p:cNvPr>
          <p:cNvSpPr/>
          <p:nvPr/>
        </p:nvSpPr>
        <p:spPr>
          <a:xfrm>
            <a:off x="4753572" y="4550061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11C6D01F-9C5A-5D40-BF52-46A323D91385}"/>
              </a:ext>
            </a:extLst>
          </p:cNvPr>
          <p:cNvSpPr txBox="1"/>
          <p:nvPr/>
        </p:nvSpPr>
        <p:spPr>
          <a:xfrm>
            <a:off x="191344" y="4562836"/>
            <a:ext cx="212254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Access for Monolith Installation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BC87642B-7A1A-EC40-BB3D-65F4150B5A6C}"/>
              </a:ext>
            </a:extLst>
          </p:cNvPr>
          <p:cNvSpPr txBox="1"/>
          <p:nvPr/>
        </p:nvSpPr>
        <p:spPr>
          <a:xfrm>
            <a:off x="3287689" y="4582869"/>
            <a:ext cx="1436819" cy="3817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Target RBOT</a:t>
            </a:r>
          </a:p>
        </p:txBody>
      </p:sp>
      <p:sp>
        <p:nvSpPr>
          <p:cNvPr id="72" name="Diamond 71">
            <a:extLst>
              <a:ext uri="{FF2B5EF4-FFF2-40B4-BE49-F238E27FC236}">
                <a16:creationId xmlns:a16="http://schemas.microsoft.com/office/drawing/2014/main" id="{64451F90-2B55-124F-8677-A20C347E5408}"/>
              </a:ext>
            </a:extLst>
          </p:cNvPr>
          <p:cNvSpPr/>
          <p:nvPr/>
        </p:nvSpPr>
        <p:spPr>
          <a:xfrm>
            <a:off x="5015880" y="4896922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327FCCA3-5898-0247-B88E-28E2037470FD}"/>
              </a:ext>
            </a:extLst>
          </p:cNvPr>
          <p:cNvSpPr txBox="1"/>
          <p:nvPr/>
        </p:nvSpPr>
        <p:spPr>
          <a:xfrm>
            <a:off x="2999656" y="5013176"/>
            <a:ext cx="211814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Bunker &amp; TBL RBOT</a:t>
            </a:r>
          </a:p>
        </p:txBody>
      </p:sp>
      <p:sp>
        <p:nvSpPr>
          <p:cNvPr id="74" name="Rectangle 73">
            <a:extLst>
              <a:ext uri="{FF2B5EF4-FFF2-40B4-BE49-F238E27FC236}">
                <a16:creationId xmlns:a16="http://schemas.microsoft.com/office/drawing/2014/main" id="{19B7DFA9-3B18-E74F-B2CC-7C9303F7BF37}"/>
              </a:ext>
            </a:extLst>
          </p:cNvPr>
          <p:cNvSpPr/>
          <p:nvPr/>
        </p:nvSpPr>
        <p:spPr>
          <a:xfrm>
            <a:off x="345398" y="5504832"/>
            <a:ext cx="8509827" cy="424297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NSS Instruments + ICS</a:t>
            </a:r>
          </a:p>
        </p:txBody>
      </p:sp>
      <p:sp>
        <p:nvSpPr>
          <p:cNvPr id="75" name="Diamond 74">
            <a:extLst>
              <a:ext uri="{FF2B5EF4-FFF2-40B4-BE49-F238E27FC236}">
                <a16:creationId xmlns:a16="http://schemas.microsoft.com/office/drawing/2014/main" id="{FABBCEE9-92F6-A947-B27B-358B9C27CE7F}"/>
              </a:ext>
            </a:extLst>
          </p:cNvPr>
          <p:cNvSpPr/>
          <p:nvPr/>
        </p:nvSpPr>
        <p:spPr>
          <a:xfrm>
            <a:off x="5087888" y="5849665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80F9B33C-B09F-4047-AF37-AF6DC5C00F84}"/>
              </a:ext>
            </a:extLst>
          </p:cNvPr>
          <p:cNvSpPr txBox="1"/>
          <p:nvPr/>
        </p:nvSpPr>
        <p:spPr>
          <a:xfrm>
            <a:off x="3796251" y="6239054"/>
            <a:ext cx="273004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Start beam commissioning for 1st Instruments</a:t>
            </a:r>
          </a:p>
        </p:txBody>
      </p:sp>
      <p:sp>
        <p:nvSpPr>
          <p:cNvPr id="77" name="Diamond 76">
            <a:extLst>
              <a:ext uri="{FF2B5EF4-FFF2-40B4-BE49-F238E27FC236}">
                <a16:creationId xmlns:a16="http://schemas.microsoft.com/office/drawing/2014/main" id="{046C24A3-D910-D843-A2E0-5856E634E5DE}"/>
              </a:ext>
            </a:extLst>
          </p:cNvPr>
          <p:cNvSpPr/>
          <p:nvPr/>
        </p:nvSpPr>
        <p:spPr>
          <a:xfrm>
            <a:off x="8760074" y="5108352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8" name="Diamond 77">
            <a:extLst>
              <a:ext uri="{FF2B5EF4-FFF2-40B4-BE49-F238E27FC236}">
                <a16:creationId xmlns:a16="http://schemas.microsoft.com/office/drawing/2014/main" id="{CD1C1642-CCC1-8548-BA00-83450B008C9A}"/>
              </a:ext>
            </a:extLst>
          </p:cNvPr>
          <p:cNvSpPr/>
          <p:nvPr/>
        </p:nvSpPr>
        <p:spPr>
          <a:xfrm>
            <a:off x="6536685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F8D9622F-1EA1-7E47-AF01-AD5DEF6B5B2C}"/>
              </a:ext>
            </a:extLst>
          </p:cNvPr>
          <p:cNvSpPr txBox="1"/>
          <p:nvPr/>
        </p:nvSpPr>
        <p:spPr>
          <a:xfrm>
            <a:off x="5665530" y="4922694"/>
            <a:ext cx="320121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15</a:t>
            </a:r>
            <a:r>
              <a:rPr kumimoji="0" lang="en-GB" sz="1800" b="0" i="0" u="none" strike="noStrike" kern="1200" cap="none" spc="0" normalizeH="0" baseline="3000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th</a:t>
            </a: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 Instrument Complete (Ready for hot commissioning)</a:t>
            </a:r>
          </a:p>
        </p:txBody>
      </p:sp>
      <p:sp>
        <p:nvSpPr>
          <p:cNvPr id="80" name="Diamond 79">
            <a:extLst>
              <a:ext uri="{FF2B5EF4-FFF2-40B4-BE49-F238E27FC236}">
                <a16:creationId xmlns:a16="http://schemas.microsoft.com/office/drawing/2014/main" id="{86374DDF-5677-364A-9188-8A13135FA79C}"/>
              </a:ext>
            </a:extLst>
          </p:cNvPr>
          <p:cNvSpPr/>
          <p:nvPr/>
        </p:nvSpPr>
        <p:spPr>
          <a:xfrm>
            <a:off x="1897852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1" name="Diamond 80">
            <a:extLst>
              <a:ext uri="{FF2B5EF4-FFF2-40B4-BE49-F238E27FC236}">
                <a16:creationId xmlns:a16="http://schemas.microsoft.com/office/drawing/2014/main" id="{9E8C3799-1EC4-9B42-B24B-2630F9463101}"/>
              </a:ext>
            </a:extLst>
          </p:cNvPr>
          <p:cNvSpPr/>
          <p:nvPr/>
        </p:nvSpPr>
        <p:spPr>
          <a:xfrm>
            <a:off x="4177507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2" name="Diamond 81">
            <a:extLst>
              <a:ext uri="{FF2B5EF4-FFF2-40B4-BE49-F238E27FC236}">
                <a16:creationId xmlns:a16="http://schemas.microsoft.com/office/drawing/2014/main" id="{9CF905E3-646A-204D-90E7-9ACE5A185A4A}"/>
              </a:ext>
            </a:extLst>
          </p:cNvPr>
          <p:cNvSpPr/>
          <p:nvPr/>
        </p:nvSpPr>
        <p:spPr>
          <a:xfrm>
            <a:off x="3457427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3" name="TextBox 82">
            <a:extLst>
              <a:ext uri="{FF2B5EF4-FFF2-40B4-BE49-F238E27FC236}">
                <a16:creationId xmlns:a16="http://schemas.microsoft.com/office/drawing/2014/main" id="{C60952D9-B121-FD42-B1E5-A61102469AA4}"/>
              </a:ext>
            </a:extLst>
          </p:cNvPr>
          <p:cNvSpPr txBox="1"/>
          <p:nvPr/>
        </p:nvSpPr>
        <p:spPr>
          <a:xfrm>
            <a:off x="1287278" y="6165305"/>
            <a:ext cx="238634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Instrument Hall Access for Start of Installation</a:t>
            </a:r>
          </a:p>
        </p:txBody>
      </p:sp>
      <p:cxnSp>
        <p:nvCxnSpPr>
          <p:cNvPr id="84" name="Straight Arrow Connector 83">
            <a:extLst>
              <a:ext uri="{FF2B5EF4-FFF2-40B4-BE49-F238E27FC236}">
                <a16:creationId xmlns:a16="http://schemas.microsoft.com/office/drawing/2014/main" id="{F4E6A7C1-1DBE-4548-9191-E75C7DAAB43A}"/>
              </a:ext>
            </a:extLst>
          </p:cNvPr>
          <p:cNvCxnSpPr>
            <a:cxnSpLocks/>
          </p:cNvCxnSpPr>
          <p:nvPr/>
        </p:nvCxnSpPr>
        <p:spPr>
          <a:xfrm flipH="1" flipV="1">
            <a:off x="2093185" y="6121619"/>
            <a:ext cx="387267" cy="7894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5" name="Straight Arrow Connector 84">
            <a:extLst>
              <a:ext uri="{FF2B5EF4-FFF2-40B4-BE49-F238E27FC236}">
                <a16:creationId xmlns:a16="http://schemas.microsoft.com/office/drawing/2014/main" id="{721960EE-9CCD-B344-87D2-6AEE3A51AFB8}"/>
              </a:ext>
            </a:extLst>
          </p:cNvPr>
          <p:cNvCxnSpPr>
            <a:cxnSpLocks/>
          </p:cNvCxnSpPr>
          <p:nvPr/>
        </p:nvCxnSpPr>
        <p:spPr>
          <a:xfrm flipV="1">
            <a:off x="2480452" y="5949280"/>
            <a:ext cx="879244" cy="251287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6" name="Straight Arrow Connector 85">
            <a:extLst>
              <a:ext uri="{FF2B5EF4-FFF2-40B4-BE49-F238E27FC236}">
                <a16:creationId xmlns:a16="http://schemas.microsoft.com/office/drawing/2014/main" id="{F0B776AC-B4C5-5041-A802-D91BDC42B7FD}"/>
              </a:ext>
            </a:extLst>
          </p:cNvPr>
          <p:cNvCxnSpPr>
            <a:cxnSpLocks/>
          </p:cNvCxnSpPr>
          <p:nvPr/>
        </p:nvCxnSpPr>
        <p:spPr>
          <a:xfrm flipV="1">
            <a:off x="2424552" y="6083497"/>
            <a:ext cx="1655224" cy="11707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7" name="Rectangle 86">
            <a:extLst>
              <a:ext uri="{FF2B5EF4-FFF2-40B4-BE49-F238E27FC236}">
                <a16:creationId xmlns:a16="http://schemas.microsoft.com/office/drawing/2014/main" id="{D23821D5-4102-4F4F-B3D6-9DE9A51B5BF5}"/>
              </a:ext>
            </a:extLst>
          </p:cNvPr>
          <p:cNvSpPr/>
          <p:nvPr/>
        </p:nvSpPr>
        <p:spPr>
          <a:xfrm>
            <a:off x="4511824" y="2808183"/>
            <a:ext cx="685798" cy="429049"/>
          </a:xfrm>
          <a:prstGeom prst="rect">
            <a:avLst/>
          </a:prstGeom>
          <a:solidFill>
            <a:schemeClr val="accent3">
              <a:lumMod val="75000"/>
              <a:alpha val="40000"/>
            </a:schemeClr>
          </a:solidFill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2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Hi -Beta Install</a:t>
            </a:r>
          </a:p>
        </p:txBody>
      </p:sp>
      <p:sp>
        <p:nvSpPr>
          <p:cNvPr id="88" name="Right Brace 87">
            <a:extLst>
              <a:ext uri="{FF2B5EF4-FFF2-40B4-BE49-F238E27FC236}">
                <a16:creationId xmlns:a16="http://schemas.microsoft.com/office/drawing/2014/main" id="{AD259A85-AC0B-2D44-A3F0-9F8FC1067F9F}"/>
              </a:ext>
            </a:extLst>
          </p:cNvPr>
          <p:cNvSpPr/>
          <p:nvPr/>
        </p:nvSpPr>
        <p:spPr>
          <a:xfrm rot="5400000" flipH="1">
            <a:off x="2032625" y="1104090"/>
            <a:ext cx="402311" cy="2459840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9" name="Diamond 88">
            <a:extLst>
              <a:ext uri="{FF2B5EF4-FFF2-40B4-BE49-F238E27FC236}">
                <a16:creationId xmlns:a16="http://schemas.microsoft.com/office/drawing/2014/main" id="{F919A3ED-73A5-D04A-A7F9-E61A8DBC1301}"/>
              </a:ext>
            </a:extLst>
          </p:cNvPr>
          <p:cNvSpPr/>
          <p:nvPr/>
        </p:nvSpPr>
        <p:spPr>
          <a:xfrm>
            <a:off x="4897587" y="2420888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0" name="TextBox 89">
            <a:extLst>
              <a:ext uri="{FF2B5EF4-FFF2-40B4-BE49-F238E27FC236}">
                <a16:creationId xmlns:a16="http://schemas.microsoft.com/office/drawing/2014/main" id="{2D83AAE4-9CF4-2245-A506-43FBB21C2934}"/>
              </a:ext>
            </a:extLst>
          </p:cNvPr>
          <p:cNvSpPr txBox="1"/>
          <p:nvPr/>
        </p:nvSpPr>
        <p:spPr>
          <a:xfrm>
            <a:off x="3275740" y="2132857"/>
            <a:ext cx="1956164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0.8 GeV Capability Installed</a:t>
            </a:r>
          </a:p>
        </p:txBody>
      </p:sp>
      <p:sp>
        <p:nvSpPr>
          <p:cNvPr id="91" name="4-Point Star 90">
            <a:extLst>
              <a:ext uri="{FF2B5EF4-FFF2-40B4-BE49-F238E27FC236}">
                <a16:creationId xmlns:a16="http://schemas.microsoft.com/office/drawing/2014/main" id="{4884812F-FD69-B042-A472-D5807541F9C9}"/>
              </a:ext>
            </a:extLst>
          </p:cNvPr>
          <p:cNvSpPr/>
          <p:nvPr/>
        </p:nvSpPr>
        <p:spPr>
          <a:xfrm>
            <a:off x="6384032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2" name="TextBox 91">
            <a:extLst>
              <a:ext uri="{FF2B5EF4-FFF2-40B4-BE49-F238E27FC236}">
                <a16:creationId xmlns:a16="http://schemas.microsoft.com/office/drawing/2014/main" id="{4E0ECA0C-D6DF-B146-97CB-D872518FC0B2}"/>
              </a:ext>
            </a:extLst>
          </p:cNvPr>
          <p:cNvSpPr txBox="1"/>
          <p:nvPr/>
        </p:nvSpPr>
        <p:spPr>
          <a:xfrm>
            <a:off x="8985725" y="5480312"/>
            <a:ext cx="3131167" cy="1323439"/>
          </a:xfrm>
          <a:prstGeom prst="rect">
            <a:avLst/>
          </a:prstGeom>
          <a:solidFill>
            <a:schemeClr val="bg1"/>
          </a:solidFill>
          <a:ln w="3175">
            <a:solidFill>
              <a:schemeClr val="accent1"/>
            </a:solidFill>
          </a:ln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BOT - Beam on Target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RBOT - Ready for Beam on Target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FS - First Science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SOUP - Start of User Programme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EOC - End of Construction project</a:t>
            </a:r>
          </a:p>
        </p:txBody>
      </p:sp>
      <p:cxnSp>
        <p:nvCxnSpPr>
          <p:cNvPr id="94" name="Straight Arrow Connector 93">
            <a:extLst>
              <a:ext uri="{FF2B5EF4-FFF2-40B4-BE49-F238E27FC236}">
                <a16:creationId xmlns:a16="http://schemas.microsoft.com/office/drawing/2014/main" id="{5AC4E9AD-6E8C-AD4B-9475-2F73E457647F}"/>
              </a:ext>
            </a:extLst>
          </p:cNvPr>
          <p:cNvCxnSpPr/>
          <p:nvPr/>
        </p:nvCxnSpPr>
        <p:spPr>
          <a:xfrm flipV="1">
            <a:off x="345398" y="4550061"/>
            <a:ext cx="4742490" cy="32808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6" name="TextBox 95">
            <a:extLst>
              <a:ext uri="{FF2B5EF4-FFF2-40B4-BE49-F238E27FC236}">
                <a16:creationId xmlns:a16="http://schemas.microsoft.com/office/drawing/2014/main" id="{FE8B7DE5-7AC8-5F41-BACC-E67970162161}"/>
              </a:ext>
            </a:extLst>
          </p:cNvPr>
          <p:cNvSpPr txBox="1"/>
          <p:nvPr/>
        </p:nvSpPr>
        <p:spPr>
          <a:xfrm>
            <a:off x="11188931" y="6350924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7" name="4-Point Star 96">
            <a:extLst>
              <a:ext uri="{FF2B5EF4-FFF2-40B4-BE49-F238E27FC236}">
                <a16:creationId xmlns:a16="http://schemas.microsoft.com/office/drawing/2014/main" id="{A95868E0-5F7B-2F43-9550-F7190BCBE667}"/>
              </a:ext>
            </a:extLst>
          </p:cNvPr>
          <p:cNvSpPr/>
          <p:nvPr/>
        </p:nvSpPr>
        <p:spPr>
          <a:xfrm>
            <a:off x="5657908" y="1804997"/>
            <a:ext cx="510100" cy="481489"/>
          </a:xfrm>
          <a:prstGeom prst="star4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8" name="TextBox 97">
            <a:extLst>
              <a:ext uri="{FF2B5EF4-FFF2-40B4-BE49-F238E27FC236}">
                <a16:creationId xmlns:a16="http://schemas.microsoft.com/office/drawing/2014/main" id="{B4CC5BBC-A429-3442-93FA-D02DFC9B29BA}"/>
              </a:ext>
            </a:extLst>
          </p:cNvPr>
          <p:cNvSpPr txBox="1"/>
          <p:nvPr/>
        </p:nvSpPr>
        <p:spPr>
          <a:xfrm>
            <a:off x="5401768" y="1670709"/>
            <a:ext cx="46756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GB" sz="24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FS</a:t>
            </a:r>
          </a:p>
        </p:txBody>
      </p:sp>
      <p:sp>
        <p:nvSpPr>
          <p:cNvPr id="99" name="Diamond 98">
            <a:extLst>
              <a:ext uri="{FF2B5EF4-FFF2-40B4-BE49-F238E27FC236}">
                <a16:creationId xmlns:a16="http://schemas.microsoft.com/office/drawing/2014/main" id="{A4CCBB52-CE21-1244-9B70-5615D75DEB08}"/>
              </a:ext>
            </a:extLst>
          </p:cNvPr>
          <p:cNvSpPr/>
          <p:nvPr/>
        </p:nvSpPr>
        <p:spPr>
          <a:xfrm>
            <a:off x="5807968" y="5856620"/>
            <a:ext cx="190301" cy="393008"/>
          </a:xfrm>
          <a:prstGeom prst="diamond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100" name="Straight Arrow Connector 99">
            <a:extLst>
              <a:ext uri="{FF2B5EF4-FFF2-40B4-BE49-F238E27FC236}">
                <a16:creationId xmlns:a16="http://schemas.microsoft.com/office/drawing/2014/main" id="{71DEC8FC-8B95-E543-9381-832D5916430D}"/>
              </a:ext>
            </a:extLst>
          </p:cNvPr>
          <p:cNvCxnSpPr>
            <a:cxnSpLocks/>
          </p:cNvCxnSpPr>
          <p:nvPr/>
        </p:nvCxnSpPr>
        <p:spPr>
          <a:xfrm>
            <a:off x="5161272" y="5949280"/>
            <a:ext cx="3693953" cy="0"/>
          </a:xfrm>
          <a:prstGeom prst="straightConnector1">
            <a:avLst/>
          </a:prstGeom>
          <a:ln w="57150">
            <a:solidFill>
              <a:srgbClr val="FF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Diamond 100">
            <a:extLst>
              <a:ext uri="{FF2B5EF4-FFF2-40B4-BE49-F238E27FC236}">
                <a16:creationId xmlns:a16="http://schemas.microsoft.com/office/drawing/2014/main" id="{7F690C45-2541-2F4B-BE49-79FD47AB885B}"/>
              </a:ext>
            </a:extLst>
          </p:cNvPr>
          <p:cNvSpPr/>
          <p:nvPr/>
        </p:nvSpPr>
        <p:spPr>
          <a:xfrm>
            <a:off x="5387932" y="4566513"/>
            <a:ext cx="171317" cy="356181"/>
          </a:xfrm>
          <a:prstGeom prst="diamond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102" name="Straight Arrow Connector 101">
            <a:extLst>
              <a:ext uri="{FF2B5EF4-FFF2-40B4-BE49-F238E27FC236}">
                <a16:creationId xmlns:a16="http://schemas.microsoft.com/office/drawing/2014/main" id="{EA2E696A-806E-B846-966F-6CAC9A44C76D}"/>
              </a:ext>
            </a:extLst>
          </p:cNvPr>
          <p:cNvCxnSpPr/>
          <p:nvPr/>
        </p:nvCxnSpPr>
        <p:spPr>
          <a:xfrm>
            <a:off x="4943873" y="4746565"/>
            <a:ext cx="432047" cy="0"/>
          </a:xfrm>
          <a:prstGeom prst="straightConnector1">
            <a:avLst/>
          </a:prstGeom>
          <a:ln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Diamond 102">
            <a:extLst>
              <a:ext uri="{FF2B5EF4-FFF2-40B4-BE49-F238E27FC236}">
                <a16:creationId xmlns:a16="http://schemas.microsoft.com/office/drawing/2014/main" id="{7CC2BCF4-BFA1-6A4C-932F-4FDEB18DD975}"/>
              </a:ext>
            </a:extLst>
          </p:cNvPr>
          <p:cNvSpPr/>
          <p:nvPr/>
        </p:nvSpPr>
        <p:spPr>
          <a:xfrm>
            <a:off x="5303912" y="4896922"/>
            <a:ext cx="192001" cy="393008"/>
          </a:xfrm>
          <a:prstGeom prst="diamond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104" name="Straight Arrow Connector 103">
            <a:extLst>
              <a:ext uri="{FF2B5EF4-FFF2-40B4-BE49-F238E27FC236}">
                <a16:creationId xmlns:a16="http://schemas.microsoft.com/office/drawing/2014/main" id="{595C65F7-9B94-B34A-8741-B200456BDE6C}"/>
              </a:ext>
            </a:extLst>
          </p:cNvPr>
          <p:cNvCxnSpPr>
            <a:cxnSpLocks/>
          </p:cNvCxnSpPr>
          <p:nvPr/>
        </p:nvCxnSpPr>
        <p:spPr>
          <a:xfrm>
            <a:off x="5159896" y="5093426"/>
            <a:ext cx="171409" cy="0"/>
          </a:xfrm>
          <a:prstGeom prst="straightConnector1">
            <a:avLst/>
          </a:prstGeom>
          <a:ln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5" name="Diamond 104">
            <a:extLst>
              <a:ext uri="{FF2B5EF4-FFF2-40B4-BE49-F238E27FC236}">
                <a16:creationId xmlns:a16="http://schemas.microsoft.com/office/drawing/2014/main" id="{D3F6ED5C-1C9F-E041-9800-6AB9DADBBA1B}"/>
              </a:ext>
            </a:extLst>
          </p:cNvPr>
          <p:cNvSpPr/>
          <p:nvPr/>
        </p:nvSpPr>
        <p:spPr>
          <a:xfrm>
            <a:off x="4468995" y="3144253"/>
            <a:ext cx="192001" cy="393008"/>
          </a:xfrm>
          <a:prstGeom prst="diamond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91384" tIns="45693" rIns="91384" bIns="45693" rtlCol="0" anchor="ctr"/>
          <a:lstStyle/>
          <a:p>
            <a:pPr marL="0" marR="0" lvl="0" indent="0" algn="ctr" defTabSz="913842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GB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cxnSp>
        <p:nvCxnSpPr>
          <p:cNvPr id="106" name="Straight Arrow Connector 105">
            <a:extLst>
              <a:ext uri="{FF2B5EF4-FFF2-40B4-BE49-F238E27FC236}">
                <a16:creationId xmlns:a16="http://schemas.microsoft.com/office/drawing/2014/main" id="{3E82A744-8E8C-3E4E-8F3B-757A973D7EBD}"/>
              </a:ext>
            </a:extLst>
          </p:cNvPr>
          <p:cNvCxnSpPr>
            <a:cxnSpLocks/>
            <a:endCxn id="105" idx="1"/>
          </p:cNvCxnSpPr>
          <p:nvPr/>
        </p:nvCxnSpPr>
        <p:spPr>
          <a:xfrm>
            <a:off x="4297586" y="3340757"/>
            <a:ext cx="171409" cy="0"/>
          </a:xfrm>
          <a:prstGeom prst="straightConnector1">
            <a:avLst/>
          </a:prstGeom>
          <a:ln>
            <a:solidFill>
              <a:srgbClr val="FF0000"/>
            </a:solidFill>
            <a:prstDash val="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7" name="TextBox 106">
            <a:extLst>
              <a:ext uri="{FF2B5EF4-FFF2-40B4-BE49-F238E27FC236}">
                <a16:creationId xmlns:a16="http://schemas.microsoft.com/office/drawing/2014/main" id="{B1F9ED8D-0D13-D744-9808-CEF4D93A473D}"/>
              </a:ext>
            </a:extLst>
          </p:cNvPr>
          <p:cNvSpPr txBox="1"/>
          <p:nvPr/>
        </p:nvSpPr>
        <p:spPr>
          <a:xfrm>
            <a:off x="8985725" y="2601485"/>
            <a:ext cx="3158947" cy="2123659"/>
          </a:xfrm>
          <a:prstGeom prst="rect">
            <a:avLst/>
          </a:prstGeom>
          <a:solidFill>
            <a:srgbClr val="00B0F0"/>
          </a:solidFill>
        </p:spPr>
        <p:txBody>
          <a:bodyPr wrap="square" rtlCol="0">
            <a:spAutoFit/>
          </a:bodyPr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We are focused on delivering First Science with three instruments by the end of 2023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600" b="0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t>Schedule date (no float) is March 2023</a:t>
            </a:r>
          </a:p>
        </p:txBody>
      </p:sp>
    </p:spTree>
    <p:extLst>
      <p:ext uri="{BB962C8B-B14F-4D97-AF65-F5344CB8AC3E}">
        <p14:creationId xmlns:p14="http://schemas.microsoft.com/office/powerpoint/2010/main" val="31811726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3" fill="hold">
                      <p:stCondLst>
                        <p:cond delay="indefinite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9" fill="hold">
                      <p:stCondLst>
                        <p:cond delay="indefinite"/>
                      </p:stCondLst>
                      <p:childTnLst>
                        <p:par>
                          <p:cTn id="90" fill="hold">
                            <p:stCondLst>
                              <p:cond delay="0"/>
                            </p:stCondLst>
                            <p:childTnLst>
                              <p:par>
                                <p:cTn id="9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2" grpId="0" animBg="1"/>
      <p:bldP spid="43" grpId="0" animBg="1"/>
      <p:bldP spid="44" grpId="0" animBg="1"/>
      <p:bldP spid="54" grpId="0" animBg="1"/>
      <p:bldP spid="55" grpId="0"/>
      <p:bldP spid="56" grpId="0"/>
      <p:bldP spid="57" grpId="0" animBg="1"/>
      <p:bldP spid="58" grpId="0"/>
      <p:bldP spid="59" grpId="0" animBg="1"/>
      <p:bldP spid="60" grpId="0" animBg="1"/>
      <p:bldP spid="61" grpId="0" animBg="1"/>
      <p:bldP spid="62" grpId="0"/>
      <p:bldP spid="63" grpId="0"/>
      <p:bldP spid="64" grpId="0"/>
      <p:bldP spid="65" grpId="0"/>
      <p:bldP spid="66" grpId="0" animBg="1"/>
      <p:bldP spid="67" grpId="0" animBg="1"/>
      <p:bldP spid="68" grpId="0" animBg="1"/>
      <p:bldP spid="69" grpId="0" animBg="1"/>
      <p:bldP spid="70" grpId="0"/>
      <p:bldP spid="71" grpId="0"/>
      <p:bldP spid="72" grpId="0" animBg="1"/>
      <p:bldP spid="73" grpId="0"/>
      <p:bldP spid="74" grpId="0" animBg="1"/>
      <p:bldP spid="75" grpId="0" animBg="1"/>
      <p:bldP spid="76" grpId="0"/>
      <p:bldP spid="77" grpId="0" animBg="1"/>
      <p:bldP spid="78" grpId="0" animBg="1"/>
      <p:bldP spid="79" grpId="0"/>
      <p:bldP spid="80" grpId="0" animBg="1"/>
      <p:bldP spid="81" grpId="0" animBg="1"/>
      <p:bldP spid="82" grpId="0" animBg="1"/>
      <p:bldP spid="83" grpId="0"/>
      <p:bldP spid="87" grpId="0" animBg="1"/>
      <p:bldP spid="88" grpId="0" animBg="1"/>
      <p:bldP spid="89" grpId="0" animBg="1"/>
      <p:bldP spid="90" grpId="0"/>
      <p:bldP spid="91" grpId="0" animBg="1"/>
      <p:bldP spid="97" grpId="0" animBg="1"/>
      <p:bldP spid="98" grpId="0"/>
      <p:bldP spid="99" grpId="0" animBg="1"/>
      <p:bldP spid="101" grpId="0" animBg="1"/>
      <p:bldP spid="103" grpId="0" animBg="1"/>
      <p:bldP spid="105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 dirty="0" err="1"/>
              <a:t>What</a:t>
            </a:r>
            <a:r>
              <a:rPr lang="sv-SE" dirty="0"/>
              <a:t> </a:t>
            </a:r>
            <a:r>
              <a:rPr lang="sv-SE" dirty="0" err="1"/>
              <a:t>worries</a:t>
            </a:r>
            <a:r>
              <a:rPr lang="sv-SE" dirty="0"/>
              <a:t> </a:t>
            </a:r>
            <a:r>
              <a:rPr lang="sv-SE" dirty="0" err="1"/>
              <a:t>me</a:t>
            </a:r>
            <a:r>
              <a:rPr lang="sv-SE" dirty="0"/>
              <a:t>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1175032" cy="4816352"/>
          </a:xfrm>
        </p:spPr>
        <p:txBody>
          <a:bodyPr/>
          <a:lstStyle/>
          <a:p>
            <a:r>
              <a:rPr lang="sv-SE" sz="2800" dirty="0" err="1"/>
              <a:t>Maintaining</a:t>
            </a:r>
            <a:r>
              <a:rPr lang="sv-SE" sz="2800" dirty="0"/>
              <a:t> </a:t>
            </a:r>
            <a:r>
              <a:rPr lang="sv-SE" sz="2800" dirty="0" err="1"/>
              <a:t>schedule</a:t>
            </a:r>
            <a:endParaRPr lang="sv-SE" sz="2800" dirty="0"/>
          </a:p>
          <a:p>
            <a:pPr lvl="1"/>
            <a:r>
              <a:rPr lang="sv-SE" sz="2400" dirty="0" err="1"/>
              <a:t>Especially</a:t>
            </a:r>
            <a:r>
              <a:rPr lang="sv-SE" sz="2400" dirty="0"/>
              <a:t> in-kind </a:t>
            </a:r>
            <a:r>
              <a:rPr lang="sv-SE" sz="2400" dirty="0" err="1"/>
              <a:t>deliveries</a:t>
            </a:r>
            <a:r>
              <a:rPr lang="sv-SE" sz="2400" dirty="0"/>
              <a:t> – </a:t>
            </a:r>
            <a:r>
              <a:rPr lang="sv-SE" sz="2400" dirty="0" err="1"/>
              <a:t>only</a:t>
            </a:r>
            <a:r>
              <a:rPr lang="sv-SE" sz="2400" dirty="0"/>
              <a:t> </a:t>
            </a:r>
            <a:r>
              <a:rPr lang="sv-SE" sz="2400" dirty="0" err="1"/>
              <a:t>takes</a:t>
            </a:r>
            <a:r>
              <a:rPr lang="sv-SE" sz="2400" dirty="0"/>
              <a:t> a </a:t>
            </a:r>
            <a:r>
              <a:rPr lang="sv-SE" sz="2400" dirty="0" err="1"/>
              <a:t>couple</a:t>
            </a:r>
            <a:r>
              <a:rPr lang="sv-SE" sz="2400" dirty="0"/>
              <a:t> </a:t>
            </a:r>
            <a:r>
              <a:rPr lang="sv-SE" sz="2400" dirty="0" err="1"/>
              <a:t>of</a:t>
            </a:r>
            <a:r>
              <a:rPr lang="sv-SE" sz="2400" dirty="0"/>
              <a:t> </a:t>
            </a:r>
            <a:r>
              <a:rPr lang="sv-SE" sz="2400" dirty="0" err="1"/>
              <a:t>issues</a:t>
            </a:r>
            <a:r>
              <a:rPr lang="sv-SE" sz="2400" dirty="0"/>
              <a:t> to knock </a:t>
            </a:r>
            <a:r>
              <a:rPr lang="sv-SE" sz="2400" dirty="0" err="1"/>
              <a:t>us</a:t>
            </a:r>
            <a:r>
              <a:rPr lang="sv-SE" sz="2400" dirty="0"/>
              <a:t> </a:t>
            </a:r>
            <a:br>
              <a:rPr lang="sv-SE" sz="2400" dirty="0"/>
            </a:br>
            <a:r>
              <a:rPr lang="sv-SE" sz="2400" dirty="0"/>
              <a:t>off </a:t>
            </a:r>
            <a:r>
              <a:rPr lang="sv-SE" sz="2400" dirty="0" err="1"/>
              <a:t>course</a:t>
            </a:r>
            <a:endParaRPr lang="sv-SE" sz="2400" dirty="0"/>
          </a:p>
          <a:p>
            <a:r>
              <a:rPr lang="sv-SE" sz="2800" dirty="0" err="1"/>
              <a:t>Managing</a:t>
            </a:r>
            <a:r>
              <a:rPr lang="sv-SE" sz="2800" dirty="0"/>
              <a:t> </a:t>
            </a:r>
            <a:r>
              <a:rPr lang="sv-SE" sz="2800" dirty="0" err="1"/>
              <a:t>cost</a:t>
            </a:r>
            <a:r>
              <a:rPr lang="sv-SE" sz="2800" dirty="0"/>
              <a:t> to </a:t>
            </a:r>
            <a:r>
              <a:rPr lang="sv-SE" sz="2800" dirty="0" err="1"/>
              <a:t>complete</a:t>
            </a:r>
            <a:endParaRPr lang="sv-SE" sz="2800" dirty="0"/>
          </a:p>
          <a:p>
            <a:pPr lvl="1"/>
            <a:r>
              <a:rPr lang="sv-SE" sz="2400" dirty="0"/>
              <a:t>Project </a:t>
            </a:r>
            <a:r>
              <a:rPr lang="sv-SE" sz="2400" dirty="0" err="1"/>
              <a:t>contingency</a:t>
            </a:r>
            <a:r>
              <a:rPr lang="sv-SE" sz="2400" dirty="0"/>
              <a:t> is a </a:t>
            </a:r>
            <a:r>
              <a:rPr lang="sv-SE" sz="2400" dirty="0" err="1"/>
              <a:t>challenge</a:t>
            </a:r>
            <a:r>
              <a:rPr lang="sv-SE" sz="2400" dirty="0"/>
              <a:t>. Still </a:t>
            </a:r>
            <a:r>
              <a:rPr lang="sv-SE" sz="2400" dirty="0" err="1"/>
              <a:t>five</a:t>
            </a:r>
            <a:r>
              <a:rPr lang="sv-SE" sz="2400" dirty="0"/>
              <a:t> </a:t>
            </a:r>
            <a:r>
              <a:rPr lang="sv-SE" sz="2400" dirty="0" err="1"/>
              <a:t>years</a:t>
            </a:r>
            <a:r>
              <a:rPr lang="sv-SE" sz="2400" dirty="0"/>
              <a:t> to go…</a:t>
            </a:r>
          </a:p>
          <a:p>
            <a:r>
              <a:rPr lang="sv-SE" sz="2800" dirty="0"/>
              <a:t>Integration and installation </a:t>
            </a:r>
            <a:r>
              <a:rPr lang="sv-SE" sz="2800" dirty="0" err="1"/>
              <a:t>need</a:t>
            </a:r>
            <a:r>
              <a:rPr lang="sv-SE" sz="2800" dirty="0"/>
              <a:t> to ramp </a:t>
            </a:r>
            <a:r>
              <a:rPr lang="sv-SE" sz="2800" dirty="0" err="1"/>
              <a:t>up</a:t>
            </a:r>
            <a:endParaRPr lang="sv-SE" sz="2800" dirty="0"/>
          </a:p>
          <a:p>
            <a:r>
              <a:rPr lang="sv-SE" sz="2800" dirty="0"/>
              <a:t>Management agility: </a:t>
            </a:r>
            <a:r>
              <a:rPr lang="sv-SE" sz="2800" dirty="0" err="1"/>
              <a:t>need</a:t>
            </a:r>
            <a:r>
              <a:rPr lang="sv-SE" sz="2800" dirty="0"/>
              <a:t> to </a:t>
            </a:r>
            <a:r>
              <a:rPr lang="sv-SE" sz="2800" dirty="0" err="1"/>
              <a:t>intervene</a:t>
            </a:r>
            <a:r>
              <a:rPr lang="sv-SE" sz="2800" dirty="0"/>
              <a:t> </a:t>
            </a:r>
            <a:r>
              <a:rPr lang="sv-SE" sz="2800" dirty="0" err="1"/>
              <a:t>when</a:t>
            </a:r>
            <a:r>
              <a:rPr lang="sv-SE" sz="2800" dirty="0"/>
              <a:t> </a:t>
            </a:r>
            <a:r>
              <a:rPr lang="sv-SE" sz="2800" dirty="0" err="1"/>
              <a:t>necessary</a:t>
            </a:r>
            <a:endParaRPr lang="sv-SE" sz="2800" dirty="0"/>
          </a:p>
          <a:p>
            <a:pPr lvl="1"/>
            <a:r>
              <a:rPr lang="sv-SE" sz="2400" dirty="0"/>
              <a:t>to </a:t>
            </a:r>
            <a:r>
              <a:rPr lang="sv-SE" sz="2400" dirty="0" err="1"/>
              <a:t>address</a:t>
            </a:r>
            <a:r>
              <a:rPr lang="sv-SE" sz="2400" dirty="0"/>
              <a:t> </a:t>
            </a:r>
            <a:r>
              <a:rPr lang="sv-SE" sz="2400" dirty="0" err="1"/>
              <a:t>issues</a:t>
            </a:r>
            <a:r>
              <a:rPr lang="sv-SE" sz="2400" dirty="0"/>
              <a:t> on major </a:t>
            </a:r>
            <a:r>
              <a:rPr lang="sv-SE" sz="2400" dirty="0" err="1"/>
              <a:t>procurements</a:t>
            </a:r>
            <a:r>
              <a:rPr lang="sv-SE" sz="2400" dirty="0"/>
              <a:t>, on in-kind etc.</a:t>
            </a:r>
          </a:p>
          <a:p>
            <a:r>
              <a:rPr lang="sv-SE" sz="2800" dirty="0" err="1"/>
              <a:t>Safety</a:t>
            </a:r>
            <a:r>
              <a:rPr lang="sv-SE" sz="2800" dirty="0"/>
              <a:t>!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93182930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6E8BED2-B583-F04A-90DD-7F2BAB50D05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v-SE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DCCDD2C-1A8B-3C44-BB6E-72A1653BA6C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11175032" cy="4816352"/>
          </a:xfrm>
        </p:spPr>
        <p:txBody>
          <a:bodyPr/>
          <a:lstStyle/>
          <a:p>
            <a:pPr>
              <a:lnSpc>
                <a:spcPct val="150000"/>
              </a:lnSpc>
            </a:pPr>
            <a:r>
              <a:rPr lang="sv-SE" sz="2800" dirty="0"/>
              <a:t>ESS is </a:t>
            </a:r>
            <a:r>
              <a:rPr lang="sv-SE" sz="2800" dirty="0" err="1"/>
              <a:t>entering</a:t>
            </a:r>
            <a:r>
              <a:rPr lang="sv-SE" sz="2800" dirty="0"/>
              <a:t> a new </a:t>
            </a:r>
            <a:r>
              <a:rPr lang="sv-SE" sz="2800" dirty="0" err="1"/>
              <a:t>phase</a:t>
            </a:r>
            <a:endParaRPr lang="sv-SE" sz="2800" dirty="0"/>
          </a:p>
          <a:p>
            <a:pPr>
              <a:lnSpc>
                <a:spcPct val="150000"/>
              </a:lnSpc>
            </a:pPr>
            <a:r>
              <a:rPr lang="sv-SE" sz="2800" dirty="0" err="1"/>
              <a:t>Your</a:t>
            </a:r>
            <a:r>
              <a:rPr lang="sv-SE" sz="2800" dirty="0"/>
              <a:t> </a:t>
            </a:r>
            <a:r>
              <a:rPr lang="sv-SE" sz="2800" dirty="0" err="1"/>
              <a:t>contributions</a:t>
            </a:r>
            <a:r>
              <a:rPr lang="sv-SE" sz="2800" dirty="0"/>
              <a:t> </a:t>
            </a:r>
            <a:r>
              <a:rPr lang="sv-SE" sz="2800" dirty="0" err="1"/>
              <a:t>are</a:t>
            </a:r>
            <a:r>
              <a:rPr lang="sv-SE" sz="2800" dirty="0"/>
              <a:t> </a:t>
            </a:r>
            <a:r>
              <a:rPr lang="sv-SE" sz="2800" dirty="0" err="1"/>
              <a:t>critical</a:t>
            </a:r>
            <a:r>
              <a:rPr lang="sv-SE" sz="2800" dirty="0"/>
              <a:t> to </a:t>
            </a:r>
            <a:r>
              <a:rPr lang="sv-SE" sz="2800" dirty="0" err="1"/>
              <a:t>success</a:t>
            </a:r>
            <a:endParaRPr lang="sv-SE" sz="2800" dirty="0"/>
          </a:p>
          <a:p>
            <a:pPr>
              <a:lnSpc>
                <a:spcPct val="150000"/>
              </a:lnSpc>
            </a:pPr>
            <a:r>
              <a:rPr lang="sv-SE" sz="2800" dirty="0" err="1"/>
              <a:t>First</a:t>
            </a:r>
            <a:r>
              <a:rPr lang="sv-SE" sz="2800" dirty="0"/>
              <a:t> Science in 2023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1EF748C-AB94-674D-8F3D-8CC3BF2B190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smtClean="0"/>
              <a:pPr/>
              <a:t>12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0922587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1_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984</TotalTime>
  <Words>519</Words>
  <Application>Microsoft Macintosh PowerPoint</Application>
  <PresentationFormat>Widescreen</PresentationFormat>
  <Paragraphs>145</Paragraphs>
  <Slides>12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12</vt:i4>
      </vt:variant>
    </vt:vector>
  </HeadingPairs>
  <TitlesOfParts>
    <vt:vector size="18" baseType="lpstr">
      <vt:lpstr>ＭＳ Ｐゴシック</vt:lpstr>
      <vt:lpstr>Arial</vt:lpstr>
      <vt:lpstr>Calibri</vt:lpstr>
      <vt:lpstr>Office-tema</vt:lpstr>
      <vt:lpstr>2_Anpassad formgivning</vt:lpstr>
      <vt:lpstr>1_Office-tema</vt:lpstr>
      <vt:lpstr>PowerPoint Presentation</vt:lpstr>
      <vt:lpstr>Journey to deliver the world’s leading facility for research using neutrons</vt:lpstr>
      <vt:lpstr>ESS is 60 % complete</vt:lpstr>
      <vt:lpstr>ESS highlights</vt:lpstr>
      <vt:lpstr>Conventional Facilities</vt:lpstr>
      <vt:lpstr>Accelerator</vt:lpstr>
      <vt:lpstr>Target</vt:lpstr>
      <vt:lpstr>Instruments</vt:lpstr>
      <vt:lpstr>Installation and integration</vt:lpstr>
      <vt:lpstr>A reminder of the ESS Critical Path</vt:lpstr>
      <vt:lpstr>What worries me?</vt:lpstr>
      <vt:lpstr>PowerPoint Presentation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European Spallation Source  </dc:title>
  <dc:creator>Florian Weissbach</dc:creator>
  <cp:lastModifiedBy>John Womersley</cp:lastModifiedBy>
  <cp:revision>69</cp:revision>
  <dcterms:created xsi:type="dcterms:W3CDTF">2019-08-19T13:02:13Z</dcterms:created>
  <dcterms:modified xsi:type="dcterms:W3CDTF">2019-09-09T05:32:21Z</dcterms:modified>
</cp:coreProperties>
</file>