
<file path=[Content_Types].xml><?xml version="1.0" encoding="utf-8"?>
<Types xmlns="http://schemas.openxmlformats.org/package/2006/content-types">
  <Default Extension="png" ContentType="image/png"/>
  <Default Extension="jpeg" ContentType="image/jpeg"/>
  <Default Extension="emf" ContentType="image/x-emf"/>
  <Default Extension="rels" ContentType="application/vnd.openxmlformats-package.relationships+xml"/>
  <Default Extension="xml" ContentType="application/xml"/>
  <Default Extension="tiff" ContentType="image/tiff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theme/theme2.xml" ContentType="application/vnd.openxmlformats-officedocument.theme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theme/theme3.xml" ContentType="application/vnd.openxmlformats-officedocument.theme+xml"/>
  <Override PartName="/ppt/theme/theme4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48" r:id="rId1"/>
    <p:sldMasterId id="2147483656" r:id="rId2"/>
    <p:sldMasterId id="2147483670" r:id="rId3"/>
  </p:sldMasterIdLst>
  <p:notesMasterIdLst>
    <p:notesMasterId r:id="rId25"/>
  </p:notesMasterIdLst>
  <p:sldIdLst>
    <p:sldId id="349" r:id="rId4"/>
    <p:sldId id="1005" r:id="rId5"/>
    <p:sldId id="1006" r:id="rId6"/>
    <p:sldId id="997" r:id="rId7"/>
    <p:sldId id="1004" r:id="rId8"/>
    <p:sldId id="258" r:id="rId9"/>
    <p:sldId id="1001" r:id="rId10"/>
    <p:sldId id="930" r:id="rId11"/>
    <p:sldId id="364" r:id="rId12"/>
    <p:sldId id="929" r:id="rId13"/>
    <p:sldId id="355" r:id="rId14"/>
    <p:sldId id="932" r:id="rId15"/>
    <p:sldId id="934" r:id="rId16"/>
    <p:sldId id="936" r:id="rId17"/>
    <p:sldId id="935" r:id="rId18"/>
    <p:sldId id="1003" r:id="rId19"/>
    <p:sldId id="350" r:id="rId20"/>
    <p:sldId id="352" r:id="rId21"/>
    <p:sldId id="351" r:id="rId22"/>
    <p:sldId id="353" r:id="rId23"/>
    <p:sldId id="933" r:id="rId24"/>
  </p:sldIdLst>
  <p:sldSz cx="12192000" cy="6858000"/>
  <p:notesSz cx="6858000" cy="9144000"/>
  <p:defaultTextStyle>
    <a:defPPr>
      <a:defRPr lang="sv-S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2" pos="3840" userDrawn="1">
          <p15:clr>
            <a:srgbClr val="A4A3A4"/>
          </p15:clr>
        </p15:guide>
        <p15:guide id="3" orient="horz" pos="1117" userDrawn="1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D9D9D9"/>
    <a:srgbClr val="BFBFBF"/>
    <a:srgbClr val="1E9FDB"/>
    <a:srgbClr val="76D6FF"/>
    <a:srgbClr val="0094CA"/>
    <a:srgbClr val="13A1DD"/>
    <a:srgbClr val="FFFFFF"/>
    <a:srgbClr val="13A0DD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6829" autoAdjust="0"/>
    <p:restoredTop sz="93243" autoAdjust="0"/>
  </p:normalViewPr>
  <p:slideViewPr>
    <p:cSldViewPr>
      <p:cViewPr varScale="1">
        <p:scale>
          <a:sx n="112" d="100"/>
          <a:sy n="112" d="100"/>
        </p:scale>
        <p:origin x="1080" y="176"/>
      </p:cViewPr>
      <p:guideLst>
        <p:guide pos="3840"/>
        <p:guide orient="horz" pos="1117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notesViewPr>
    <p:cSldViewPr snapToGrid="0" snapToObjects="1">
      <p:cViewPr varScale="1">
        <p:scale>
          <a:sx n="155" d="100"/>
          <a:sy n="155" d="100"/>
        </p:scale>
        <p:origin x="-6728" y="-104"/>
      </p:cViewPr>
      <p:guideLst>
        <p:guide orient="horz" pos="2880"/>
        <p:guide pos="2160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5.xml"/><Relationship Id="rId13" Type="http://schemas.openxmlformats.org/officeDocument/2006/relationships/slide" Target="slides/slide10.xml"/><Relationship Id="rId18" Type="http://schemas.openxmlformats.org/officeDocument/2006/relationships/slide" Target="slides/slide15.xml"/><Relationship Id="rId26" Type="http://schemas.openxmlformats.org/officeDocument/2006/relationships/presProps" Target="presProps.xml"/><Relationship Id="rId3" Type="http://schemas.openxmlformats.org/officeDocument/2006/relationships/slideMaster" Target="slideMasters/slideMaster3.xml"/><Relationship Id="rId21" Type="http://schemas.openxmlformats.org/officeDocument/2006/relationships/slide" Target="slides/slide18.xml"/><Relationship Id="rId7" Type="http://schemas.openxmlformats.org/officeDocument/2006/relationships/slide" Target="slides/slide4.xml"/><Relationship Id="rId12" Type="http://schemas.openxmlformats.org/officeDocument/2006/relationships/slide" Target="slides/slide9.xml"/><Relationship Id="rId17" Type="http://schemas.openxmlformats.org/officeDocument/2006/relationships/slide" Target="slides/slide14.xml"/><Relationship Id="rId25" Type="http://schemas.openxmlformats.org/officeDocument/2006/relationships/notesMaster" Target="notesMasters/notesMaster1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3.xml"/><Relationship Id="rId20" Type="http://schemas.openxmlformats.org/officeDocument/2006/relationships/slide" Target="slides/slide17.xml"/><Relationship Id="rId29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3.xml"/><Relationship Id="rId11" Type="http://schemas.openxmlformats.org/officeDocument/2006/relationships/slide" Target="slides/slide8.xml"/><Relationship Id="rId24" Type="http://schemas.openxmlformats.org/officeDocument/2006/relationships/slide" Target="slides/slide21.xml"/><Relationship Id="rId5" Type="http://schemas.openxmlformats.org/officeDocument/2006/relationships/slide" Target="slides/slide2.xml"/><Relationship Id="rId15" Type="http://schemas.openxmlformats.org/officeDocument/2006/relationships/slide" Target="slides/slide12.xml"/><Relationship Id="rId23" Type="http://schemas.openxmlformats.org/officeDocument/2006/relationships/slide" Target="slides/slide20.xml"/><Relationship Id="rId28" Type="http://schemas.openxmlformats.org/officeDocument/2006/relationships/theme" Target="theme/theme1.xml"/><Relationship Id="rId10" Type="http://schemas.openxmlformats.org/officeDocument/2006/relationships/slide" Target="slides/slide7.xml"/><Relationship Id="rId19" Type="http://schemas.openxmlformats.org/officeDocument/2006/relationships/slide" Target="slides/slide16.xml"/><Relationship Id="rId4" Type="http://schemas.openxmlformats.org/officeDocument/2006/relationships/slide" Target="slides/slide1.xml"/><Relationship Id="rId9" Type="http://schemas.openxmlformats.org/officeDocument/2006/relationships/slide" Target="slides/slide6.xml"/><Relationship Id="rId14" Type="http://schemas.openxmlformats.org/officeDocument/2006/relationships/slide" Target="slides/slide11.xml"/><Relationship Id="rId22" Type="http://schemas.openxmlformats.org/officeDocument/2006/relationships/slide" Target="slides/slide19.xml"/><Relationship Id="rId27" Type="http://schemas.openxmlformats.org/officeDocument/2006/relationships/viewProps" Target="view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sv-SE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09F57FC-B3FF-4DF2-9417-962901C07B3B}" type="datetimeFigureOut">
              <a:rPr lang="sv-SE" smtClean="0"/>
              <a:t>2019-09-09</a:t>
            </a:fld>
            <a:endParaRPr lang="sv-SE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sv-SE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sv-S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sv-SE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61A53A7-64CD-4D0E-AAE8-1AC9C79D7085}" type="slidenum">
              <a:rPr lang="sv-SE" smtClean="0"/>
              <a:t>‹#›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28465598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Reminder 0 contingency schedule, no float, 35,000 activities, 264 interface milestones, 101 L1</a:t>
            </a:r>
          </a:p>
          <a:p>
            <a:r>
              <a:rPr lang="en-US" dirty="0"/>
              <a:t>These dates are the Rebaseline - May 2018</a:t>
            </a:r>
          </a:p>
          <a:p>
            <a:r>
              <a:rPr lang="en-US" dirty="0"/>
              <a:t>3 parallel paths to success</a:t>
            </a:r>
          </a:p>
          <a:p>
            <a:r>
              <a:rPr lang="en-US" dirty="0"/>
              <a:t>Opportunity to regain 3 months but cask commissioning, Wheel and NBPI are in the way too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161A53A7-64CD-4D0E-AAE8-1AC9C79D7085}" type="slidenum">
              <a:rPr kumimoji="0" lang="sv-S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</a:t>
            </a:fld>
            <a:endParaRPr kumimoji="0" lang="sv-SE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16054715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3.xml"/></Relationships>
</file>

<file path=ppt/slideLayouts/_rels/slideLayout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Master" Target="../slideMasters/slideMaster3.xml"/></Relationships>
</file>

<file path=ppt/slideLayouts/_rels/slideLayout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Master" Target="../slideMasters/slideMaster3.xml"/></Relationships>
</file>

<file path=ppt/slideLayouts/_rels/slideLayout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Master" Target="../slideMasters/slideMaster3.xml"/></Relationships>
</file>

<file path=ppt/slideLayouts/_rels/slideLayout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Master" Target="../slideMasters/slideMaster3.xml"/></Relationships>
</file>

<file path=ppt/slideLayouts/_rels/slideLayout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Master" Target="../slideMasters/slideMaster3.xml"/></Relationships>
</file>

<file path=ppt/slideLayouts/_rels/slideLayout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3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Rubrikbild">
    <p:bg>
      <p:bgPr>
        <a:solidFill>
          <a:srgbClr val="13A0DD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14400" y="2130428"/>
            <a:ext cx="10363200" cy="1470025"/>
          </a:xfrm>
        </p:spPr>
        <p:txBody>
          <a:bodyPr>
            <a:normAutofit/>
          </a:bodyPr>
          <a:lstStyle>
            <a:lvl1pPr algn="ctr">
              <a:defRPr sz="3200"/>
            </a:lvl1pPr>
          </a:lstStyle>
          <a:p>
            <a:r>
              <a:rPr lang="en-US" noProof="0"/>
              <a:t>Click to edit Master title style</a:t>
            </a:r>
            <a:endParaRPr lang="en-GB" noProof="0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bg1"/>
                </a:solidFill>
              </a:defRPr>
            </a:lvl1pPr>
            <a:lvl2pPr marL="3429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685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0287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17145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057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24003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noProof="0" dirty="0"/>
              <a:t>Presenter name</a:t>
            </a:r>
            <a:endParaRPr lang="en-GB" noProof="0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09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5ED7AC81-318B-4D49-A602-9E30227C87EC}" type="datetime1">
              <a:rPr lang="en-GB" smtClean="0"/>
              <a:pPr/>
              <a:t>09/09/2019</a:t>
            </a:fld>
            <a:endParaRPr lang="en-GB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pic>
        <p:nvPicPr>
          <p:cNvPr id="7" name="Bildobjekt 7" descr="ESS-vit-logga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44407" y="260651"/>
            <a:ext cx="2208245" cy="886059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3B77A986-290F-D34E-872B-A89DF3BE59A7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9219135" y="260651"/>
            <a:ext cx="2972865" cy="13168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3988440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576DC40F-55C4-384F-A14E-20FF4C53AB90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C7D684BB-AC49-4844-95DA-6540E04D6DEA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lIns="90000"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sp>
        <p:nvSpPr>
          <p:cNvPr id="3" name="Content Placeholder 2"/>
          <p:cNvSpPr>
            <a:spLocks noGrp="1"/>
          </p:cNvSpPr>
          <p:nvPr>
            <p:ph idx="1" hasCustomPrompt="1"/>
          </p:nvPr>
        </p:nvSpPr>
        <p:spPr>
          <a:xfrm>
            <a:off x="609600" y="1781000"/>
            <a:ext cx="10972800" cy="4345166"/>
          </a:xfrm>
        </p:spPr>
        <p:txBody>
          <a:bodyPr lIns="90000">
            <a:noAutofit/>
          </a:bodyPr>
          <a:lstStyle>
            <a:lvl1pPr marL="342900" indent="-342900">
              <a:buFont typeface="Arial" panose="020B0604020202020204" pitchFamily="34" charset="0"/>
              <a:buChar char="•"/>
              <a:defRPr/>
            </a:lvl1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38011E48-F5AC-104B-BB7F-6322AAB1F2D8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 lIns="90000">
            <a:no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35109921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1E636088-FAD8-024C-A1D7-D74763A458C9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 hasCustomPrompt="1"/>
          </p:nvPr>
        </p:nvSpPr>
        <p:spPr>
          <a:xfrm>
            <a:off x="609600" y="1781000"/>
            <a:ext cx="5384800" cy="4345166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500"/>
            </a:lvl3pPr>
            <a:lvl4pPr>
              <a:defRPr sz="1350"/>
            </a:lvl4pPr>
            <a:lvl5pPr>
              <a:defRPr sz="1350"/>
            </a:lvl5pPr>
            <a:lvl6pPr>
              <a:defRPr sz="1350"/>
            </a:lvl6pPr>
            <a:lvl7pPr>
              <a:defRPr sz="1350"/>
            </a:lvl7pPr>
            <a:lvl8pPr>
              <a:defRPr sz="1350"/>
            </a:lvl8pPr>
            <a:lvl9pPr>
              <a:defRPr sz="1350"/>
            </a:lvl9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 hasCustomPrompt="1"/>
          </p:nvPr>
        </p:nvSpPr>
        <p:spPr>
          <a:xfrm>
            <a:off x="6197600" y="1781000"/>
            <a:ext cx="5384800" cy="4345166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500"/>
            </a:lvl3pPr>
            <a:lvl4pPr>
              <a:defRPr sz="1350"/>
            </a:lvl4pPr>
            <a:lvl5pPr>
              <a:defRPr sz="1350"/>
            </a:lvl5pPr>
            <a:lvl6pPr>
              <a:defRPr sz="1350"/>
            </a:lvl6pPr>
            <a:lvl7pPr>
              <a:defRPr sz="1350"/>
            </a:lvl7pPr>
            <a:lvl8pPr>
              <a:defRPr sz="1350"/>
            </a:lvl8pPr>
            <a:lvl9pPr>
              <a:defRPr sz="1350"/>
            </a:lvl9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165600" y="6448251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8737600" y="6448251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EE7D9470-03DC-FB43-B831-D8BEB33949E5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4" name="Title 1">
            <a:extLst>
              <a:ext uri="{FF2B5EF4-FFF2-40B4-BE49-F238E27FC236}">
                <a16:creationId xmlns:a16="http://schemas.microsoft.com/office/drawing/2014/main" id="{51282D3D-8FD4-E041-9B14-07B58C6C3A79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lIns="90000"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sp>
        <p:nvSpPr>
          <p:cNvPr id="16" name="Text Placeholder 16">
            <a:extLst>
              <a:ext uri="{FF2B5EF4-FFF2-40B4-BE49-F238E27FC236}">
                <a16:creationId xmlns:a16="http://schemas.microsoft.com/office/drawing/2014/main" id="{2852DFA2-0FC7-BC44-83D5-11A0ECDA5943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 lIns="90000">
            <a:no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3628323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F669E2A3-BE71-6440-9127-D0B8B7CC9739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 noProof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 hasCustomPrompt="1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5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 noProof="0" dirty="0"/>
              <a:t>Avoid text less than 16 points.</a:t>
            </a:r>
          </a:p>
          <a:p>
            <a:pPr lvl="0"/>
            <a:r>
              <a:rPr lang="en-US" noProof="0" dirty="0"/>
              <a:t>Always use Calibri font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69" y="1535113"/>
            <a:ext cx="5389033" cy="63976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 noProof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69" y="2174875"/>
            <a:ext cx="5389033" cy="3951288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5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 noProof="0"/>
              <a:t>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 dirty="0"/>
          </a:p>
        </p:txBody>
      </p:sp>
      <p:sp>
        <p:nvSpPr>
          <p:cNvPr id="14" name="Title 1">
            <a:extLst>
              <a:ext uri="{FF2B5EF4-FFF2-40B4-BE49-F238E27FC236}">
                <a16:creationId xmlns:a16="http://schemas.microsoft.com/office/drawing/2014/main" id="{F3169E67-0A12-B74D-AF26-4E88E2ACDB9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1EC61DED-7621-EB4E-8EAC-F939BC061D33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A616A99C-711C-4B40-89A4-39C8721F15DC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>
            <a:norm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24974036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F669E2A3-BE71-6440-9127-D0B8B7CC9739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>
          <a:xfrm>
            <a:off x="609600" y="6453336"/>
            <a:ext cx="2844800" cy="365125"/>
          </a:xfrm>
        </p:spPr>
        <p:txBody>
          <a:bodyPr anchor="b"/>
          <a:lstStyle/>
          <a:p>
            <a:fld id="{3C7D23FA-05C4-4CC1-B281-2F815585BC1C}" type="datetime1">
              <a:rPr lang="en-GB" noProof="0" smtClean="0"/>
              <a:t>09/09/2019</a:t>
            </a:fld>
            <a:endParaRPr lang="en-GB" noProof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/>
          <a:p>
            <a:r>
              <a:rPr lang="en-GB" dirty="0"/>
              <a:t>© European Spallation Source ERIC</a:t>
            </a: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/>
          <a:p>
            <a:fld id="{551115BC-487E-4422-894C-CB7CD3E79223}" type="slidenum">
              <a:rPr lang="en-GB" noProof="0" smtClean="0"/>
              <a:t>‹#›</a:t>
            </a:fld>
            <a:endParaRPr lang="en-GB" noProof="0" dirty="0"/>
          </a:p>
        </p:txBody>
      </p:sp>
      <p:sp>
        <p:nvSpPr>
          <p:cNvPr id="14" name="Title 1">
            <a:extLst>
              <a:ext uri="{FF2B5EF4-FFF2-40B4-BE49-F238E27FC236}">
                <a16:creationId xmlns:a16="http://schemas.microsoft.com/office/drawing/2014/main" id="{F3169E67-0A12-B74D-AF26-4E88E2ACDB9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1EC61DED-7621-EB4E-8EAC-F939BC061D33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A616A99C-711C-4B40-89A4-39C8721F15DC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>
            <a:norm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49880168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ubrik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Underrubrik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31531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63063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94594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26126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157658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189190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220722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2522543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/>
              <a:t>Klicka här för att ändra format på underrubrik i bakgrunden</a:t>
            </a:r>
          </a:p>
        </p:txBody>
      </p:sp>
    </p:spTree>
    <p:extLst>
      <p:ext uri="{BB962C8B-B14F-4D97-AF65-F5344CB8AC3E}">
        <p14:creationId xmlns:p14="http://schemas.microsoft.com/office/powerpoint/2010/main" val="288360893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9983151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Avsnitts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963087" y="4407120"/>
            <a:ext cx="10363200" cy="1362076"/>
          </a:xfrm>
        </p:spPr>
        <p:txBody>
          <a:bodyPr anchor="t"/>
          <a:lstStyle>
            <a:lvl1pPr algn="l">
              <a:defRPr sz="2700" b="1" cap="all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963087" y="2906723"/>
            <a:ext cx="10363200" cy="1500187"/>
          </a:xfrm>
        </p:spPr>
        <p:txBody>
          <a:bodyPr anchor="b"/>
          <a:lstStyle>
            <a:lvl1pPr marL="0" indent="0">
              <a:buNone/>
              <a:defRPr sz="1385">
                <a:solidFill>
                  <a:schemeClr val="tx1">
                    <a:tint val="75000"/>
                  </a:schemeClr>
                </a:solidFill>
              </a:defRPr>
            </a:lvl1pPr>
            <a:lvl2pPr marL="315314" indent="0">
              <a:buNone/>
              <a:defRPr sz="1247">
                <a:solidFill>
                  <a:schemeClr val="tx1">
                    <a:tint val="75000"/>
                  </a:schemeClr>
                </a:solidFill>
              </a:defRPr>
            </a:lvl2pPr>
            <a:lvl3pPr marL="630630" indent="0">
              <a:buNone/>
              <a:defRPr sz="1108">
                <a:solidFill>
                  <a:schemeClr val="tx1">
                    <a:tint val="75000"/>
                  </a:schemeClr>
                </a:solidFill>
              </a:defRPr>
            </a:lvl3pPr>
            <a:lvl4pPr marL="945947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4pPr>
            <a:lvl5pPr marL="1261265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5pPr>
            <a:lvl6pPr marL="1576588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6pPr>
            <a:lvl7pPr marL="1891904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7pPr>
            <a:lvl8pPr marL="2207225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8pPr>
            <a:lvl9pPr marL="2522543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4815857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sz="half" idx="1"/>
          </p:nvPr>
        </p:nvSpPr>
        <p:spPr>
          <a:xfrm>
            <a:off x="609600" y="1600206"/>
            <a:ext cx="5384800" cy="4525963"/>
          </a:xfrm>
        </p:spPr>
        <p:txBody>
          <a:bodyPr/>
          <a:lstStyle>
            <a:lvl1pPr>
              <a:defRPr sz="1939"/>
            </a:lvl1pPr>
            <a:lvl2pPr>
              <a:defRPr sz="1661"/>
            </a:lvl2pPr>
            <a:lvl3pPr>
              <a:defRPr sz="1385"/>
            </a:lvl3pPr>
            <a:lvl4pPr>
              <a:defRPr sz="1247"/>
            </a:lvl4pPr>
            <a:lvl5pPr>
              <a:defRPr sz="1247"/>
            </a:lvl5pPr>
            <a:lvl6pPr>
              <a:defRPr sz="1247"/>
            </a:lvl6pPr>
            <a:lvl7pPr>
              <a:defRPr sz="1247"/>
            </a:lvl7pPr>
            <a:lvl8pPr>
              <a:defRPr sz="1247"/>
            </a:lvl8pPr>
            <a:lvl9pPr>
              <a:defRPr sz="1247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6197600" y="1600206"/>
            <a:ext cx="5384800" cy="4525963"/>
          </a:xfrm>
        </p:spPr>
        <p:txBody>
          <a:bodyPr/>
          <a:lstStyle>
            <a:lvl1pPr>
              <a:defRPr sz="1939"/>
            </a:lvl1pPr>
            <a:lvl2pPr>
              <a:defRPr sz="1661"/>
            </a:lvl2pPr>
            <a:lvl3pPr>
              <a:defRPr sz="1385"/>
            </a:lvl3pPr>
            <a:lvl4pPr>
              <a:defRPr sz="1247"/>
            </a:lvl4pPr>
            <a:lvl5pPr>
              <a:defRPr sz="1247"/>
            </a:lvl5pPr>
            <a:lvl6pPr>
              <a:defRPr sz="1247"/>
            </a:lvl6pPr>
            <a:lvl7pPr>
              <a:defRPr sz="1247"/>
            </a:lvl7pPr>
            <a:lvl8pPr>
              <a:defRPr sz="1247"/>
            </a:lvl8pPr>
            <a:lvl9pPr>
              <a:defRPr sz="1247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4471242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609604" y="1535116"/>
            <a:ext cx="5386917" cy="639762"/>
          </a:xfrm>
        </p:spPr>
        <p:txBody>
          <a:bodyPr anchor="b"/>
          <a:lstStyle>
            <a:lvl1pPr marL="0" indent="0">
              <a:buNone/>
              <a:defRPr sz="1661" b="1"/>
            </a:lvl1pPr>
            <a:lvl2pPr marL="315314" indent="0">
              <a:buNone/>
              <a:defRPr sz="1385" b="1"/>
            </a:lvl2pPr>
            <a:lvl3pPr marL="630630" indent="0">
              <a:buNone/>
              <a:defRPr sz="1247" b="1"/>
            </a:lvl3pPr>
            <a:lvl4pPr marL="945947" indent="0">
              <a:buNone/>
              <a:defRPr sz="1108" b="1"/>
            </a:lvl4pPr>
            <a:lvl5pPr marL="1261265" indent="0">
              <a:buNone/>
              <a:defRPr sz="1108" b="1"/>
            </a:lvl5pPr>
            <a:lvl6pPr marL="1576588" indent="0">
              <a:buNone/>
              <a:defRPr sz="1108" b="1"/>
            </a:lvl6pPr>
            <a:lvl7pPr marL="1891904" indent="0">
              <a:buNone/>
              <a:defRPr sz="1108" b="1"/>
            </a:lvl7pPr>
            <a:lvl8pPr marL="2207225" indent="0">
              <a:buNone/>
              <a:defRPr sz="1108" b="1"/>
            </a:lvl8pPr>
            <a:lvl9pPr marL="2522543" indent="0">
              <a:buNone/>
              <a:defRPr sz="1108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609604" y="2174878"/>
            <a:ext cx="5386917" cy="3951288"/>
          </a:xfrm>
        </p:spPr>
        <p:txBody>
          <a:bodyPr/>
          <a:lstStyle>
            <a:lvl1pPr>
              <a:defRPr sz="1661"/>
            </a:lvl1pPr>
            <a:lvl2pPr>
              <a:defRPr sz="1385"/>
            </a:lvl2pPr>
            <a:lvl3pPr>
              <a:defRPr sz="1247"/>
            </a:lvl3pPr>
            <a:lvl4pPr>
              <a:defRPr sz="1108"/>
            </a:lvl4pPr>
            <a:lvl5pPr>
              <a:defRPr sz="1108"/>
            </a:lvl5pPr>
            <a:lvl6pPr>
              <a:defRPr sz="1108"/>
            </a:lvl6pPr>
            <a:lvl7pPr>
              <a:defRPr sz="1108"/>
            </a:lvl7pPr>
            <a:lvl8pPr>
              <a:defRPr sz="1108"/>
            </a:lvl8pPr>
            <a:lvl9pPr>
              <a:defRPr sz="1108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text 4"/>
          <p:cNvSpPr>
            <a:spLocks noGrp="1"/>
          </p:cNvSpPr>
          <p:nvPr>
            <p:ph type="body" sz="quarter" idx="3"/>
          </p:nvPr>
        </p:nvSpPr>
        <p:spPr>
          <a:xfrm>
            <a:off x="6193374" y="1535116"/>
            <a:ext cx="5389033" cy="639762"/>
          </a:xfrm>
        </p:spPr>
        <p:txBody>
          <a:bodyPr anchor="b"/>
          <a:lstStyle>
            <a:lvl1pPr marL="0" indent="0">
              <a:buNone/>
              <a:defRPr sz="1661" b="1"/>
            </a:lvl1pPr>
            <a:lvl2pPr marL="315314" indent="0">
              <a:buNone/>
              <a:defRPr sz="1385" b="1"/>
            </a:lvl2pPr>
            <a:lvl3pPr marL="630630" indent="0">
              <a:buNone/>
              <a:defRPr sz="1247" b="1"/>
            </a:lvl3pPr>
            <a:lvl4pPr marL="945947" indent="0">
              <a:buNone/>
              <a:defRPr sz="1108" b="1"/>
            </a:lvl4pPr>
            <a:lvl5pPr marL="1261265" indent="0">
              <a:buNone/>
              <a:defRPr sz="1108" b="1"/>
            </a:lvl5pPr>
            <a:lvl6pPr marL="1576588" indent="0">
              <a:buNone/>
              <a:defRPr sz="1108" b="1"/>
            </a:lvl6pPr>
            <a:lvl7pPr marL="1891904" indent="0">
              <a:buNone/>
              <a:defRPr sz="1108" b="1"/>
            </a:lvl7pPr>
            <a:lvl8pPr marL="2207225" indent="0">
              <a:buNone/>
              <a:defRPr sz="1108" b="1"/>
            </a:lvl8pPr>
            <a:lvl9pPr marL="2522543" indent="0">
              <a:buNone/>
              <a:defRPr sz="1108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6" name="Platshållare för innehåll 5"/>
          <p:cNvSpPr>
            <a:spLocks noGrp="1"/>
          </p:cNvSpPr>
          <p:nvPr>
            <p:ph sz="quarter" idx="4"/>
          </p:nvPr>
        </p:nvSpPr>
        <p:spPr>
          <a:xfrm>
            <a:off x="6193374" y="2174878"/>
            <a:ext cx="5389033" cy="3951288"/>
          </a:xfrm>
        </p:spPr>
        <p:txBody>
          <a:bodyPr/>
          <a:lstStyle>
            <a:lvl1pPr>
              <a:defRPr sz="1661"/>
            </a:lvl1pPr>
            <a:lvl2pPr>
              <a:defRPr sz="1385"/>
            </a:lvl2pPr>
            <a:lvl3pPr>
              <a:defRPr sz="1247"/>
            </a:lvl3pPr>
            <a:lvl4pPr>
              <a:defRPr sz="1108"/>
            </a:lvl4pPr>
            <a:lvl5pPr>
              <a:defRPr sz="1108"/>
            </a:lvl5pPr>
            <a:lvl6pPr>
              <a:defRPr sz="1108"/>
            </a:lvl6pPr>
            <a:lvl7pPr>
              <a:defRPr sz="1108"/>
            </a:lvl7pPr>
            <a:lvl8pPr>
              <a:defRPr sz="1108"/>
            </a:lvl8pPr>
            <a:lvl9pPr>
              <a:defRPr sz="1108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7" name="Platshållare för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Platshållare för sidfot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Platshållare för bildnumm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2284460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Endast 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datum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Platshållare för sidfot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bildnumm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2421614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Platshållare för sidfot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Platshållare för bildnumm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32342392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nehåll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609611" y="273052"/>
            <a:ext cx="4011084" cy="1162050"/>
          </a:xfrm>
        </p:spPr>
        <p:txBody>
          <a:bodyPr anchor="b"/>
          <a:lstStyle>
            <a:lvl1pPr algn="l">
              <a:defRPr sz="1385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>
          <a:xfrm>
            <a:off x="4766743" y="273401"/>
            <a:ext cx="6815668" cy="5853113"/>
          </a:xfrm>
        </p:spPr>
        <p:txBody>
          <a:bodyPr/>
          <a:lstStyle>
            <a:lvl1pPr>
              <a:defRPr sz="2216"/>
            </a:lvl1pPr>
            <a:lvl2pPr>
              <a:defRPr sz="1939"/>
            </a:lvl2pPr>
            <a:lvl3pPr>
              <a:defRPr sz="1661"/>
            </a:lvl3pPr>
            <a:lvl4pPr>
              <a:defRPr sz="1385"/>
            </a:lvl4pPr>
            <a:lvl5pPr>
              <a:defRPr sz="1385"/>
            </a:lvl5pPr>
            <a:lvl6pPr>
              <a:defRPr sz="1385"/>
            </a:lvl6pPr>
            <a:lvl7pPr>
              <a:defRPr sz="1385"/>
            </a:lvl7pPr>
            <a:lvl8pPr>
              <a:defRPr sz="1385"/>
            </a:lvl8pPr>
            <a:lvl9pPr>
              <a:defRPr sz="1385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609611" y="1435104"/>
            <a:ext cx="4011084" cy="4691063"/>
          </a:xfrm>
        </p:spPr>
        <p:txBody>
          <a:bodyPr/>
          <a:lstStyle>
            <a:lvl1pPr marL="0" indent="0">
              <a:buNone/>
              <a:defRPr sz="969"/>
            </a:lvl1pPr>
            <a:lvl2pPr marL="315314" indent="0">
              <a:buNone/>
              <a:defRPr sz="831"/>
            </a:lvl2pPr>
            <a:lvl3pPr marL="630630" indent="0">
              <a:buNone/>
              <a:defRPr sz="692"/>
            </a:lvl3pPr>
            <a:lvl4pPr marL="945947" indent="0">
              <a:buNone/>
              <a:defRPr sz="623"/>
            </a:lvl4pPr>
            <a:lvl5pPr marL="1261265" indent="0">
              <a:buNone/>
              <a:defRPr sz="623"/>
            </a:lvl5pPr>
            <a:lvl6pPr marL="1576588" indent="0">
              <a:buNone/>
              <a:defRPr sz="623"/>
            </a:lvl6pPr>
            <a:lvl7pPr marL="1891904" indent="0">
              <a:buNone/>
              <a:defRPr sz="623"/>
            </a:lvl7pPr>
            <a:lvl8pPr marL="2207225" indent="0">
              <a:buNone/>
              <a:defRPr sz="623"/>
            </a:lvl8pPr>
            <a:lvl9pPr marL="2522543" indent="0">
              <a:buNone/>
              <a:defRPr sz="623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11530040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2389717" y="4800603"/>
            <a:ext cx="7315200" cy="566738"/>
          </a:xfrm>
        </p:spPr>
        <p:txBody>
          <a:bodyPr anchor="b"/>
          <a:lstStyle>
            <a:lvl1pPr algn="l">
              <a:defRPr sz="1385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bild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</p:spPr>
        <p:txBody>
          <a:bodyPr/>
          <a:lstStyle>
            <a:lvl1pPr marL="0" indent="0">
              <a:buNone/>
              <a:defRPr sz="2216"/>
            </a:lvl1pPr>
            <a:lvl2pPr marL="315314" indent="0">
              <a:buNone/>
              <a:defRPr sz="1939"/>
            </a:lvl2pPr>
            <a:lvl3pPr marL="630630" indent="0">
              <a:buNone/>
              <a:defRPr sz="1661"/>
            </a:lvl3pPr>
            <a:lvl4pPr marL="945947" indent="0">
              <a:buNone/>
              <a:defRPr sz="1385"/>
            </a:lvl4pPr>
            <a:lvl5pPr marL="1261265" indent="0">
              <a:buNone/>
              <a:defRPr sz="1385"/>
            </a:lvl5pPr>
            <a:lvl6pPr marL="1576588" indent="0">
              <a:buNone/>
              <a:defRPr sz="1385"/>
            </a:lvl6pPr>
            <a:lvl7pPr marL="1891904" indent="0">
              <a:buNone/>
              <a:defRPr sz="1385"/>
            </a:lvl7pPr>
            <a:lvl8pPr marL="2207225" indent="0">
              <a:buNone/>
              <a:defRPr sz="1385"/>
            </a:lvl8pPr>
            <a:lvl9pPr marL="2522543" indent="0">
              <a:buNone/>
              <a:defRPr sz="1385"/>
            </a:lvl9pPr>
          </a:lstStyle>
          <a:p>
            <a:endParaRPr lang="sv-SE"/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2389717" y="5367341"/>
            <a:ext cx="7315200" cy="804862"/>
          </a:xfrm>
        </p:spPr>
        <p:txBody>
          <a:bodyPr/>
          <a:lstStyle>
            <a:lvl1pPr marL="0" indent="0">
              <a:buNone/>
              <a:defRPr sz="969"/>
            </a:lvl1pPr>
            <a:lvl2pPr marL="315314" indent="0">
              <a:buNone/>
              <a:defRPr sz="831"/>
            </a:lvl2pPr>
            <a:lvl3pPr marL="630630" indent="0">
              <a:buNone/>
              <a:defRPr sz="692"/>
            </a:lvl3pPr>
            <a:lvl4pPr marL="945947" indent="0">
              <a:buNone/>
              <a:defRPr sz="623"/>
            </a:lvl4pPr>
            <a:lvl5pPr marL="1261265" indent="0">
              <a:buNone/>
              <a:defRPr sz="623"/>
            </a:lvl5pPr>
            <a:lvl6pPr marL="1576588" indent="0">
              <a:buNone/>
              <a:defRPr sz="623"/>
            </a:lvl6pPr>
            <a:lvl7pPr marL="1891904" indent="0">
              <a:buNone/>
              <a:defRPr sz="623"/>
            </a:lvl7pPr>
            <a:lvl8pPr marL="2207225" indent="0">
              <a:buNone/>
              <a:defRPr sz="623"/>
            </a:lvl8pPr>
            <a:lvl9pPr marL="2522543" indent="0">
              <a:buNone/>
              <a:defRPr sz="623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59222588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Rubrik och lodrät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16047169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Lodrät rubrik och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Lodrät rubrik 1"/>
          <p:cNvSpPr>
            <a:spLocks noGrp="1"/>
          </p:cNvSpPr>
          <p:nvPr>
            <p:ph type="title" orient="vert"/>
          </p:nvPr>
        </p:nvSpPr>
        <p:spPr>
          <a:xfrm>
            <a:off x="8839200" y="275036"/>
            <a:ext cx="2743200" cy="5851525"/>
          </a:xfrm>
        </p:spPr>
        <p:txBody>
          <a:bodyPr vert="eaVert"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>
          <a:xfrm>
            <a:off x="609600" y="275036"/>
            <a:ext cx="8026400" cy="5851525"/>
          </a:xfrm>
        </p:spPr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09003910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Rubrikbild 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791349" y="301"/>
            <a:ext cx="7683499" cy="1441451"/>
          </a:xfr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cxnSp>
        <p:nvCxnSpPr>
          <p:cNvPr id="3" name="Rak 7"/>
          <p:cNvCxnSpPr/>
          <p:nvPr userDrawn="1"/>
        </p:nvCxnSpPr>
        <p:spPr>
          <a:xfrm>
            <a:off x="-434760" y="1452400"/>
            <a:ext cx="12928527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749735428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Rubrikbild">
    <p:bg>
      <p:bgPr>
        <a:solidFill>
          <a:srgbClr val="13A0DD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14400" y="2130428"/>
            <a:ext cx="10363200" cy="1470025"/>
          </a:xfrm>
        </p:spPr>
        <p:txBody>
          <a:bodyPr>
            <a:normAutofit/>
          </a:bodyPr>
          <a:lstStyle>
            <a:lvl1pPr algn="ctr">
              <a:defRPr sz="3200"/>
            </a:lvl1pPr>
          </a:lstStyle>
          <a:p>
            <a:r>
              <a:rPr lang="en-US" noProof="0"/>
              <a:t>Click to edit Master title style</a:t>
            </a:r>
            <a:endParaRPr lang="en-GB" noProof="0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bg1"/>
                </a:solidFill>
              </a:defRPr>
            </a:lvl1pPr>
            <a:lvl2pPr marL="3429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685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0287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17145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057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24003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noProof="0" dirty="0"/>
              <a:t>Presenter name</a:t>
            </a:r>
            <a:endParaRPr lang="en-GB" noProof="0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09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GB"/>
              <a:t>© European Spallation Source ERIC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pic>
        <p:nvPicPr>
          <p:cNvPr id="7" name="Bildobjekt 7" descr="ESS-vit-logga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44407" y="260651"/>
            <a:ext cx="2208245" cy="886059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3B77A986-290F-D34E-872B-A89DF3BE59A7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9219135" y="260651"/>
            <a:ext cx="2972865" cy="13168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70561987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576DC40F-55C4-384F-A14E-20FF4C53AB90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C7D684BB-AC49-4844-95DA-6540E04D6DEA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lIns="90000"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sp>
        <p:nvSpPr>
          <p:cNvPr id="3" name="Content Placeholder 2"/>
          <p:cNvSpPr>
            <a:spLocks noGrp="1"/>
          </p:cNvSpPr>
          <p:nvPr>
            <p:ph idx="1" hasCustomPrompt="1"/>
          </p:nvPr>
        </p:nvSpPr>
        <p:spPr>
          <a:xfrm>
            <a:off x="609600" y="1781000"/>
            <a:ext cx="10972800" cy="4345166"/>
          </a:xfrm>
        </p:spPr>
        <p:txBody>
          <a:bodyPr lIns="90000">
            <a:noAutofit/>
          </a:bodyPr>
          <a:lstStyle>
            <a:lvl1pPr marL="342900" indent="-342900">
              <a:buFont typeface="Arial" panose="020B0604020202020204" pitchFamily="34" charset="0"/>
              <a:buChar char="•"/>
              <a:defRPr/>
            </a:lvl1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38011E48-F5AC-104B-BB7F-6322AAB1F2D8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 lIns="90000">
            <a:no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3483819631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1E636088-FAD8-024C-A1D7-D74763A458C9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/>
          </a:p>
        </p:txBody>
      </p:sp>
      <p:sp>
        <p:nvSpPr>
          <p:cNvPr id="3" name="Content Placeholder 2"/>
          <p:cNvSpPr>
            <a:spLocks noGrp="1"/>
          </p:cNvSpPr>
          <p:nvPr>
            <p:ph sz="half" idx="1" hasCustomPrompt="1"/>
          </p:nvPr>
        </p:nvSpPr>
        <p:spPr>
          <a:xfrm>
            <a:off x="609600" y="1781000"/>
            <a:ext cx="5384800" cy="4345166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500"/>
            </a:lvl3pPr>
            <a:lvl4pPr>
              <a:defRPr sz="1350"/>
            </a:lvl4pPr>
            <a:lvl5pPr>
              <a:defRPr sz="1350"/>
            </a:lvl5pPr>
            <a:lvl6pPr>
              <a:defRPr sz="1350"/>
            </a:lvl6pPr>
            <a:lvl7pPr>
              <a:defRPr sz="1350"/>
            </a:lvl7pPr>
            <a:lvl8pPr>
              <a:defRPr sz="1350"/>
            </a:lvl8pPr>
            <a:lvl9pPr>
              <a:defRPr sz="1350"/>
            </a:lvl9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 hasCustomPrompt="1"/>
          </p:nvPr>
        </p:nvSpPr>
        <p:spPr>
          <a:xfrm>
            <a:off x="6197600" y="1781000"/>
            <a:ext cx="5384800" cy="4345166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500"/>
            </a:lvl3pPr>
            <a:lvl4pPr>
              <a:defRPr sz="1350"/>
            </a:lvl4pPr>
            <a:lvl5pPr>
              <a:defRPr sz="1350"/>
            </a:lvl5pPr>
            <a:lvl6pPr>
              <a:defRPr sz="1350"/>
            </a:lvl6pPr>
            <a:lvl7pPr>
              <a:defRPr sz="1350"/>
            </a:lvl7pPr>
            <a:lvl8pPr>
              <a:defRPr sz="1350"/>
            </a:lvl8pPr>
            <a:lvl9pPr>
              <a:defRPr sz="1350"/>
            </a:lvl9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165600" y="6448251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8737600" y="6448251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EE7D9470-03DC-FB43-B831-D8BEB33949E5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4" name="Title 1">
            <a:extLst>
              <a:ext uri="{FF2B5EF4-FFF2-40B4-BE49-F238E27FC236}">
                <a16:creationId xmlns:a16="http://schemas.microsoft.com/office/drawing/2014/main" id="{51282D3D-8FD4-E041-9B14-07B58C6C3A79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lIns="90000"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sp>
        <p:nvSpPr>
          <p:cNvPr id="16" name="Text Placeholder 16">
            <a:extLst>
              <a:ext uri="{FF2B5EF4-FFF2-40B4-BE49-F238E27FC236}">
                <a16:creationId xmlns:a16="http://schemas.microsoft.com/office/drawing/2014/main" id="{2852DFA2-0FC7-BC44-83D5-11A0ECDA5943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 lIns="90000">
            <a:no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690962493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F669E2A3-BE71-6440-9127-D0B8B7CC9739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 noProof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 hasCustomPrompt="1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5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 noProof="0" dirty="0"/>
              <a:t>Avoid text less than 16 points.</a:t>
            </a:r>
          </a:p>
          <a:p>
            <a:pPr lvl="0"/>
            <a:r>
              <a:rPr lang="en-US" noProof="0" dirty="0"/>
              <a:t>Always use Calibri font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69" y="1535113"/>
            <a:ext cx="5389033" cy="63976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 noProof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69" y="2174875"/>
            <a:ext cx="5389033" cy="3951288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5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 noProof="0"/>
              <a:t>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sp>
        <p:nvSpPr>
          <p:cNvPr id="14" name="Title 1">
            <a:extLst>
              <a:ext uri="{FF2B5EF4-FFF2-40B4-BE49-F238E27FC236}">
                <a16:creationId xmlns:a16="http://schemas.microsoft.com/office/drawing/2014/main" id="{F3169E67-0A12-B74D-AF26-4E88E2ACDB9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1EC61DED-7621-EB4E-8EAC-F939BC061D33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A616A99C-711C-4B40-89A4-39C8721F15DC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>
            <a:norm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2649423534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F669E2A3-BE71-6440-9127-D0B8B7CC9739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>
          <a:xfrm>
            <a:off x="609600" y="6453336"/>
            <a:ext cx="2844800" cy="365125"/>
          </a:xfrm>
        </p:spPr>
        <p:txBody>
          <a:bodyPr anchor="b"/>
          <a:lstStyle/>
          <a:p>
            <a:endParaRPr lang="en-GB" noProof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/>
          <a:p>
            <a:r>
              <a:rPr lang="en-GB"/>
              <a:t>© European Spallation Source ERIC</a:t>
            </a: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/>
          <a:p>
            <a:fld id="{551115BC-487E-4422-894C-CB7CD3E79223}" type="slidenum">
              <a:rPr lang="en-GB" noProof="0" smtClean="0"/>
              <a:t>‹#›</a:t>
            </a:fld>
            <a:endParaRPr lang="en-GB" noProof="0"/>
          </a:p>
        </p:txBody>
      </p:sp>
      <p:sp>
        <p:nvSpPr>
          <p:cNvPr id="14" name="Title 1">
            <a:extLst>
              <a:ext uri="{FF2B5EF4-FFF2-40B4-BE49-F238E27FC236}">
                <a16:creationId xmlns:a16="http://schemas.microsoft.com/office/drawing/2014/main" id="{F3169E67-0A12-B74D-AF26-4E88E2ACDB9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1EC61DED-7621-EB4E-8EAC-F939BC061D33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A616A99C-711C-4B40-89A4-39C8721F15DC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>
            <a:norm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694822135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ktangel 6"/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sz="1800">
              <a:solidFill>
                <a:srgbClr val="0094CA"/>
              </a:solidFill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noProof="0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>
                <a:solidFill>
                  <a:srgbClr val="000000"/>
                </a:solidFill>
              </a:defRPr>
            </a:lvl1pPr>
            <a:lvl2pPr>
              <a:defRPr>
                <a:solidFill>
                  <a:srgbClr val="000000"/>
                </a:solidFill>
              </a:defRPr>
            </a:lvl2pPr>
            <a:lvl3pPr>
              <a:defRPr>
                <a:solidFill>
                  <a:srgbClr val="000000"/>
                </a:solidFill>
              </a:defRPr>
            </a:lvl3pPr>
            <a:lvl4pPr>
              <a:defRPr>
                <a:solidFill>
                  <a:srgbClr val="000000"/>
                </a:solidFill>
              </a:defRPr>
            </a:lvl4pPr>
            <a:lvl5pPr>
              <a:defRPr>
                <a:solidFill>
                  <a:srgbClr val="000000"/>
                </a:solidFill>
              </a:defRPr>
            </a:lvl5pPr>
          </a:lstStyle>
          <a:p>
            <a:pPr lvl="0"/>
            <a:r>
              <a:rPr lang="en-GB" noProof="0"/>
              <a:t>Click to edit Master text styles</a:t>
            </a:r>
          </a:p>
          <a:p>
            <a:pPr lvl="1"/>
            <a:r>
              <a:rPr lang="en-GB" noProof="0"/>
              <a:t>Second level</a:t>
            </a:r>
          </a:p>
          <a:p>
            <a:pPr lvl="2"/>
            <a:r>
              <a:rPr lang="en-GB" noProof="0"/>
              <a:t>Third level</a:t>
            </a:r>
          </a:p>
          <a:p>
            <a:pPr lvl="3"/>
            <a:r>
              <a:rPr lang="en-GB" noProof="0"/>
              <a:t>Fourth level</a:t>
            </a:r>
          </a:p>
          <a:p>
            <a:pPr lvl="4"/>
            <a:r>
              <a:rPr lang="en-GB" noProof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© European Spallation Source ERIC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‹#›</a:t>
            </a:fld>
            <a:endParaRPr lang="sv-SE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80769380-4B42-204D-B25C-0E5292BC70AA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</p:spTree>
    <p:extLst>
      <p:ext uri="{BB962C8B-B14F-4D97-AF65-F5344CB8AC3E}">
        <p14:creationId xmlns:p14="http://schemas.microsoft.com/office/powerpoint/2010/main" val="3870809070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ktangel 6"/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sz="1800">
              <a:solidFill>
                <a:srgbClr val="0094CA"/>
              </a:solidFill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sv-SE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09600" y="1600201"/>
            <a:ext cx="5384800" cy="4525963"/>
          </a:xfrm>
        </p:spPr>
        <p:txBody>
          <a:bodyPr/>
          <a:lstStyle>
            <a:lvl1pPr>
              <a:defRPr sz="2800">
                <a:solidFill>
                  <a:schemeClr val="tx1"/>
                </a:solidFill>
              </a:defRPr>
            </a:lvl1pPr>
            <a:lvl2pPr>
              <a:defRPr sz="2400">
                <a:solidFill>
                  <a:schemeClr val="tx1"/>
                </a:solidFill>
              </a:defRPr>
            </a:lvl2pPr>
            <a:lvl3pPr>
              <a:defRPr sz="2000">
                <a:solidFill>
                  <a:schemeClr val="tx1"/>
                </a:solidFill>
              </a:defRPr>
            </a:lvl3pPr>
            <a:lvl4pPr>
              <a:defRPr sz="1800">
                <a:solidFill>
                  <a:schemeClr val="tx1"/>
                </a:solidFill>
              </a:defRPr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97600" y="1600201"/>
            <a:ext cx="5384800" cy="4525963"/>
          </a:xfrm>
        </p:spPr>
        <p:txBody>
          <a:bodyPr/>
          <a:lstStyle>
            <a:lvl1pPr>
              <a:defRPr sz="2800">
                <a:solidFill>
                  <a:schemeClr val="tx1"/>
                </a:solidFill>
              </a:defRPr>
            </a:lvl1pPr>
            <a:lvl2pPr>
              <a:defRPr sz="2400">
                <a:solidFill>
                  <a:schemeClr val="tx1"/>
                </a:solidFill>
              </a:defRPr>
            </a:lvl2pPr>
            <a:lvl3pPr>
              <a:defRPr sz="2000">
                <a:solidFill>
                  <a:schemeClr val="tx1"/>
                </a:solidFill>
              </a:defRPr>
            </a:lvl3pPr>
            <a:lvl4pPr>
              <a:defRPr sz="1800">
                <a:solidFill>
                  <a:schemeClr val="tx1"/>
                </a:solidFill>
              </a:defRPr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© European Spallation Source ERIC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‹#›</a:t>
            </a:fld>
            <a:endParaRPr lang="sv-SE"/>
          </a:p>
        </p:txBody>
      </p:sp>
      <p:pic>
        <p:nvPicPr>
          <p:cNvPr id="9" name="Bildobjekt 7" descr="ESS-vit-logga.png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/>
        </p:blipFill>
        <p:spPr>
          <a:xfrm>
            <a:off x="10139550" y="260649"/>
            <a:ext cx="1813101" cy="72750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05791507"/>
      </p:ext>
    </p:extLst>
  </p:cSld>
  <p:clrMapOvr>
    <a:masterClrMapping/>
  </p:clrMapOvr>
  <p:transition/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3.xml"/><Relationship Id="rId13" Type="http://schemas.openxmlformats.org/officeDocument/2006/relationships/theme" Target="../theme/theme2.xml"/><Relationship Id="rId3" Type="http://schemas.openxmlformats.org/officeDocument/2006/relationships/slideLayout" Target="../slideLayouts/slideLayout8.xml"/><Relationship Id="rId7" Type="http://schemas.openxmlformats.org/officeDocument/2006/relationships/slideLayout" Target="../slideLayouts/slideLayout12.xml"/><Relationship Id="rId12" Type="http://schemas.openxmlformats.org/officeDocument/2006/relationships/slideLayout" Target="../slideLayouts/slideLayout17.xml"/><Relationship Id="rId2" Type="http://schemas.openxmlformats.org/officeDocument/2006/relationships/slideLayout" Target="../slideLayouts/slideLayout7.xml"/><Relationship Id="rId1" Type="http://schemas.openxmlformats.org/officeDocument/2006/relationships/slideLayout" Target="../slideLayouts/slideLayout6.xml"/><Relationship Id="rId6" Type="http://schemas.openxmlformats.org/officeDocument/2006/relationships/slideLayout" Target="../slideLayouts/slideLayout11.xml"/><Relationship Id="rId11" Type="http://schemas.openxmlformats.org/officeDocument/2006/relationships/slideLayout" Target="../slideLayouts/slideLayout16.xml"/><Relationship Id="rId5" Type="http://schemas.openxmlformats.org/officeDocument/2006/relationships/slideLayout" Target="../slideLayouts/slideLayout10.xml"/><Relationship Id="rId10" Type="http://schemas.openxmlformats.org/officeDocument/2006/relationships/slideLayout" Target="../slideLayouts/slideLayout15.xml"/><Relationship Id="rId4" Type="http://schemas.openxmlformats.org/officeDocument/2006/relationships/slideLayout" Target="../slideLayouts/slideLayout9.xml"/><Relationship Id="rId9" Type="http://schemas.openxmlformats.org/officeDocument/2006/relationships/slideLayout" Target="../slideLayouts/slideLayout14.xml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theme" Target="../theme/theme3.xml"/><Relationship Id="rId3" Type="http://schemas.openxmlformats.org/officeDocument/2006/relationships/slideLayout" Target="../slideLayouts/slideLayout20.xml"/><Relationship Id="rId7" Type="http://schemas.openxmlformats.org/officeDocument/2006/relationships/slideLayout" Target="../slideLayouts/slideLayout24.xml"/><Relationship Id="rId2" Type="http://schemas.openxmlformats.org/officeDocument/2006/relationships/slideLayout" Target="../slideLayouts/slideLayout19.xml"/><Relationship Id="rId1" Type="http://schemas.openxmlformats.org/officeDocument/2006/relationships/slideLayout" Target="../slideLayouts/slideLayout18.xml"/><Relationship Id="rId6" Type="http://schemas.openxmlformats.org/officeDocument/2006/relationships/slideLayout" Target="../slideLayouts/slideLayout23.xml"/><Relationship Id="rId5" Type="http://schemas.openxmlformats.org/officeDocument/2006/relationships/slideLayout" Target="../slideLayouts/slideLayout22.xml"/><Relationship Id="rId4" Type="http://schemas.openxmlformats.org/officeDocument/2006/relationships/slideLayout" Target="../slideLayouts/slideLayout2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9518848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sv-SE" noProof="0"/>
              <a:t>Klicka här för att ändra format</a:t>
            </a:r>
            <a:endParaRPr lang="en-GB" noProof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600203"/>
            <a:ext cx="109728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 noProof="0"/>
              <a:t>Click to edit Master text styles</a:t>
            </a:r>
          </a:p>
          <a:p>
            <a:pPr lvl="1"/>
            <a:r>
              <a:rPr lang="en-GB" noProof="0"/>
              <a:t>Second level</a:t>
            </a:r>
          </a:p>
          <a:p>
            <a:pPr lvl="2"/>
            <a:r>
              <a:rPr lang="en-GB" noProof="0"/>
              <a:t>Third level</a:t>
            </a:r>
          </a:p>
          <a:p>
            <a:pPr lvl="3"/>
            <a:r>
              <a:rPr lang="en-GB" noProof="0"/>
              <a:t>Fourth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09600" y="6356353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103233B-D569-4A6E-878F-CDE152514C47}" type="datetime1">
              <a:rPr lang="en-GB" noProof="0" smtClean="0"/>
              <a:t>09/09/2019</a:t>
            </a:fld>
            <a:endParaRPr lang="en-GB" noProof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165600" y="6356353"/>
            <a:ext cx="3860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 noProof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737600" y="6356353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51115BC-487E-4422-894C-CB7CD3E79223}" type="slidenum">
              <a:rPr lang="en-GB" noProof="0" smtClean="0"/>
              <a:t>‹#›</a:t>
            </a:fld>
            <a:endParaRPr lang="en-GB" noProof="0"/>
          </a:p>
        </p:txBody>
      </p:sp>
    </p:spTree>
    <p:extLst>
      <p:ext uri="{BB962C8B-B14F-4D97-AF65-F5344CB8AC3E}">
        <p14:creationId xmlns:p14="http://schemas.microsoft.com/office/powerpoint/2010/main" val="380640801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2" r:id="rId3"/>
    <p:sldLayoutId id="2147483653" r:id="rId4"/>
    <p:sldLayoutId id="2147483669" r:id="rId5"/>
  </p:sldLayoutIdLst>
  <p:hf hdr="0" ftr="0" dt="0"/>
  <p:txStyles>
    <p:titleStyle>
      <a:lvl1pPr algn="l" defTabSz="685800" rtl="0" eaLnBrk="1" latinLnBrk="0" hangingPunct="1">
        <a:spcBef>
          <a:spcPct val="0"/>
        </a:spcBef>
        <a:buNone/>
        <a:defRPr sz="2400" kern="1200" baseline="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257175" indent="-257175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100" kern="1200" baseline="0">
          <a:solidFill>
            <a:schemeClr val="tx1"/>
          </a:solidFill>
          <a:latin typeface="+mn-lt"/>
          <a:ea typeface="+mn-ea"/>
          <a:cs typeface="+mn-cs"/>
        </a:defRPr>
      </a:lvl1pPr>
      <a:lvl2pPr marL="557213" indent="-214313" algn="l" defTabSz="685800" rtl="0" eaLnBrk="1" latinLnBrk="0" hangingPunct="1">
        <a:spcBef>
          <a:spcPct val="20000"/>
        </a:spcBef>
        <a:buFont typeface="Arial" panose="020B0604020202020204" pitchFamily="34" charset="0"/>
        <a:buChar char="–"/>
        <a:defRPr sz="1800" kern="1200" baseline="0">
          <a:solidFill>
            <a:schemeClr val="tx1"/>
          </a:solidFill>
          <a:latin typeface="+mn-lt"/>
          <a:ea typeface="+mn-ea"/>
          <a:cs typeface="+mn-cs"/>
        </a:defRPr>
      </a:lvl2pPr>
      <a:lvl3pPr marL="8572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 baseline="0">
          <a:solidFill>
            <a:schemeClr val="tx1"/>
          </a:solidFill>
          <a:latin typeface="+mn-lt"/>
          <a:ea typeface="+mn-ea"/>
          <a:cs typeface="+mn-cs"/>
        </a:defRPr>
      </a:lvl3pPr>
      <a:lvl4pPr marL="12001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–"/>
        <a:defRPr sz="1350" kern="1200" baseline="0">
          <a:solidFill>
            <a:schemeClr val="tx1"/>
          </a:solidFill>
          <a:latin typeface="+mn-lt"/>
          <a:ea typeface="+mn-ea"/>
          <a:cs typeface="+mn-cs"/>
        </a:defRPr>
      </a:lvl4pPr>
      <a:lvl5pPr marL="15430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»"/>
        <a:defRPr sz="1500" kern="1200">
          <a:solidFill>
            <a:schemeClr val="tx1"/>
          </a:solidFill>
          <a:latin typeface="+mn-lt"/>
          <a:ea typeface="+mn-ea"/>
          <a:cs typeface="+mn-cs"/>
        </a:defRPr>
      </a:lvl5pPr>
      <a:lvl6pPr marL="18859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rubrik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  <a:prstGeom prst="rect">
            <a:avLst/>
          </a:prstGeom>
        </p:spPr>
        <p:txBody>
          <a:bodyPr vert="horz" lIns="91090" tIns="45549" rIns="91090" bIns="45549" rtlCol="0" anchor="ctr">
            <a:normAutofit/>
          </a:bodyPr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609600" y="1600206"/>
            <a:ext cx="10972800" cy="4525963"/>
          </a:xfrm>
          <a:prstGeom prst="rect">
            <a:avLst/>
          </a:prstGeom>
        </p:spPr>
        <p:txBody>
          <a:bodyPr vert="horz" lIns="91090" tIns="45549" rIns="91090" bIns="45549" rtlCol="0">
            <a:normAutofit/>
          </a:bodyPr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2"/>
          </p:nvPr>
        </p:nvSpPr>
        <p:spPr>
          <a:xfrm>
            <a:off x="609604" y="6356748"/>
            <a:ext cx="2844800" cy="365125"/>
          </a:xfrm>
          <a:prstGeom prst="rect">
            <a:avLst/>
          </a:prstGeom>
        </p:spPr>
        <p:txBody>
          <a:bodyPr vert="horz" lIns="91090" tIns="45549" rIns="91090" bIns="45549" rtlCol="0" anchor="ctr"/>
          <a:lstStyle>
            <a:lvl1pPr algn="l">
              <a:defRPr sz="831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315314"/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 defTabSz="315314"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3"/>
          </p:nvPr>
        </p:nvSpPr>
        <p:spPr>
          <a:xfrm>
            <a:off x="4165600" y="6356748"/>
            <a:ext cx="3860800" cy="365125"/>
          </a:xfrm>
          <a:prstGeom prst="rect">
            <a:avLst/>
          </a:prstGeom>
        </p:spPr>
        <p:txBody>
          <a:bodyPr vert="horz" lIns="91090" tIns="45549" rIns="91090" bIns="45549" rtlCol="0" anchor="ctr"/>
          <a:lstStyle>
            <a:lvl1pPr algn="ctr">
              <a:defRPr sz="831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315314"/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4"/>
          </p:nvPr>
        </p:nvSpPr>
        <p:spPr>
          <a:xfrm>
            <a:off x="8737600" y="6356748"/>
            <a:ext cx="2844800" cy="365125"/>
          </a:xfrm>
          <a:prstGeom prst="rect">
            <a:avLst/>
          </a:prstGeom>
        </p:spPr>
        <p:txBody>
          <a:bodyPr vert="horz" lIns="91090" tIns="45549" rIns="91090" bIns="45549" rtlCol="0" anchor="ctr"/>
          <a:lstStyle>
            <a:lvl1pPr algn="r">
              <a:defRPr sz="831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315314"/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 defTabSz="315314"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7820799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57" r:id="rId1"/>
    <p:sldLayoutId id="2147483658" r:id="rId2"/>
    <p:sldLayoutId id="2147483659" r:id="rId3"/>
    <p:sldLayoutId id="2147483660" r:id="rId4"/>
    <p:sldLayoutId id="2147483661" r:id="rId5"/>
    <p:sldLayoutId id="2147483662" r:id="rId6"/>
    <p:sldLayoutId id="2147483663" r:id="rId7"/>
    <p:sldLayoutId id="2147483664" r:id="rId8"/>
    <p:sldLayoutId id="2147483665" r:id="rId9"/>
    <p:sldLayoutId id="2147483666" r:id="rId10"/>
    <p:sldLayoutId id="2147483667" r:id="rId11"/>
    <p:sldLayoutId id="2147483668" r:id="rId12"/>
  </p:sldLayoutIdLst>
  <p:txStyles>
    <p:titleStyle>
      <a:lvl1pPr algn="ctr" defTabSz="315314" rtl="0" eaLnBrk="1" latinLnBrk="0" hangingPunct="1">
        <a:spcBef>
          <a:spcPct val="0"/>
        </a:spcBef>
        <a:buNone/>
        <a:defRPr sz="3047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36484" indent="-236484" algn="l" defTabSz="315314" rtl="0" eaLnBrk="1" latinLnBrk="0" hangingPunct="1">
        <a:spcBef>
          <a:spcPct val="20000"/>
        </a:spcBef>
        <a:buFont typeface="Arial"/>
        <a:buChar char="•"/>
        <a:defRPr sz="2216" kern="1200">
          <a:solidFill>
            <a:schemeClr val="tx1"/>
          </a:solidFill>
          <a:latin typeface="+mn-lt"/>
          <a:ea typeface="+mn-ea"/>
          <a:cs typeface="+mn-cs"/>
        </a:defRPr>
      </a:lvl1pPr>
      <a:lvl2pPr marL="512390" indent="-197066" algn="l" defTabSz="315314" rtl="0" eaLnBrk="1" latinLnBrk="0" hangingPunct="1">
        <a:spcBef>
          <a:spcPct val="20000"/>
        </a:spcBef>
        <a:buFont typeface="Arial"/>
        <a:buChar char="–"/>
        <a:defRPr sz="1939" kern="1200">
          <a:solidFill>
            <a:schemeClr val="tx1"/>
          </a:solidFill>
          <a:latin typeface="+mn-lt"/>
          <a:ea typeface="+mn-ea"/>
          <a:cs typeface="+mn-cs"/>
        </a:defRPr>
      </a:lvl2pPr>
      <a:lvl3pPr marL="788276" indent="-157655" algn="l" defTabSz="315314" rtl="0" eaLnBrk="1" latinLnBrk="0" hangingPunct="1">
        <a:spcBef>
          <a:spcPct val="20000"/>
        </a:spcBef>
        <a:buFont typeface="Arial"/>
        <a:buChar char="•"/>
        <a:defRPr sz="1661" kern="1200">
          <a:solidFill>
            <a:schemeClr val="tx1"/>
          </a:solidFill>
          <a:latin typeface="+mn-lt"/>
          <a:ea typeface="+mn-ea"/>
          <a:cs typeface="+mn-cs"/>
        </a:defRPr>
      </a:lvl3pPr>
      <a:lvl4pPr marL="1103609" indent="-157655" algn="l" defTabSz="315314" rtl="0" eaLnBrk="1" latinLnBrk="0" hangingPunct="1">
        <a:spcBef>
          <a:spcPct val="20000"/>
        </a:spcBef>
        <a:buFont typeface="Arial"/>
        <a:buChar char="–"/>
        <a:defRPr sz="1385" kern="1200">
          <a:solidFill>
            <a:schemeClr val="tx1"/>
          </a:solidFill>
          <a:latin typeface="+mn-lt"/>
          <a:ea typeface="+mn-ea"/>
          <a:cs typeface="+mn-cs"/>
        </a:defRPr>
      </a:lvl4pPr>
      <a:lvl5pPr marL="1418929" indent="-157655" algn="l" defTabSz="315314" rtl="0" eaLnBrk="1" latinLnBrk="0" hangingPunct="1">
        <a:spcBef>
          <a:spcPct val="20000"/>
        </a:spcBef>
        <a:buFont typeface="Arial"/>
        <a:buChar char="»"/>
        <a:defRPr sz="1385" kern="1200">
          <a:solidFill>
            <a:schemeClr val="tx1"/>
          </a:solidFill>
          <a:latin typeface="+mn-lt"/>
          <a:ea typeface="+mn-ea"/>
          <a:cs typeface="+mn-cs"/>
        </a:defRPr>
      </a:lvl5pPr>
      <a:lvl6pPr marL="1734244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6pPr>
      <a:lvl7pPr marL="2049560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7pPr>
      <a:lvl8pPr marL="2364882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8pPr>
      <a:lvl9pPr marL="2680197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1pPr>
      <a:lvl2pPr marL="315314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2pPr>
      <a:lvl3pPr marL="630630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3pPr>
      <a:lvl4pPr marL="945947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4pPr>
      <a:lvl5pPr marL="1261265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5pPr>
      <a:lvl6pPr marL="1576588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6pPr>
      <a:lvl7pPr marL="1891904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7pPr>
      <a:lvl8pPr marL="2207225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8pPr>
      <a:lvl9pPr marL="2522543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9518848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sv-SE" noProof="0"/>
              <a:t>Klicka här för att ändra format</a:t>
            </a:r>
            <a:endParaRPr lang="en-GB" noProof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600203"/>
            <a:ext cx="109728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 noProof="0"/>
              <a:t>Click to edit Master text styles</a:t>
            </a:r>
          </a:p>
          <a:p>
            <a:pPr lvl="1"/>
            <a:r>
              <a:rPr lang="en-GB" noProof="0"/>
              <a:t>Second level</a:t>
            </a:r>
          </a:p>
          <a:p>
            <a:pPr lvl="2"/>
            <a:r>
              <a:rPr lang="en-GB" noProof="0"/>
              <a:t>Third level</a:t>
            </a:r>
          </a:p>
          <a:p>
            <a:pPr lvl="3"/>
            <a:r>
              <a:rPr lang="en-GB" noProof="0"/>
              <a:t>Fourth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09600" y="6356353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 noProof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165600" y="6356353"/>
            <a:ext cx="3860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en-GB" noProof="0"/>
              <a:t>© European Spallation Source ERIC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737600" y="6356353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51115BC-487E-4422-894C-CB7CD3E79223}" type="slidenum">
              <a:rPr lang="en-GB" noProof="0" smtClean="0"/>
              <a:t>‹#›</a:t>
            </a:fld>
            <a:endParaRPr lang="en-GB" noProof="0"/>
          </a:p>
        </p:txBody>
      </p:sp>
    </p:spTree>
    <p:extLst>
      <p:ext uri="{BB962C8B-B14F-4D97-AF65-F5344CB8AC3E}">
        <p14:creationId xmlns:p14="http://schemas.microsoft.com/office/powerpoint/2010/main" val="69268034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1" r:id="rId1"/>
    <p:sldLayoutId id="2147483672" r:id="rId2"/>
    <p:sldLayoutId id="2147483673" r:id="rId3"/>
    <p:sldLayoutId id="2147483674" r:id="rId4"/>
    <p:sldLayoutId id="2147483675" r:id="rId5"/>
    <p:sldLayoutId id="2147483676" r:id="rId6"/>
    <p:sldLayoutId id="2147483677" r:id="rId7"/>
  </p:sldLayoutIdLst>
  <p:hf hdr="0" ftr="0" dt="0"/>
  <p:txStyles>
    <p:titleStyle>
      <a:lvl1pPr algn="l" defTabSz="685800" rtl="0" eaLnBrk="1" latinLnBrk="0" hangingPunct="1">
        <a:spcBef>
          <a:spcPct val="0"/>
        </a:spcBef>
        <a:buNone/>
        <a:defRPr sz="2400" kern="1200" baseline="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257175" indent="-257175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100" kern="1200" baseline="0">
          <a:solidFill>
            <a:schemeClr val="tx1"/>
          </a:solidFill>
          <a:latin typeface="+mn-lt"/>
          <a:ea typeface="+mn-ea"/>
          <a:cs typeface="+mn-cs"/>
        </a:defRPr>
      </a:lvl1pPr>
      <a:lvl2pPr marL="557213" indent="-214313" algn="l" defTabSz="685800" rtl="0" eaLnBrk="1" latinLnBrk="0" hangingPunct="1">
        <a:spcBef>
          <a:spcPct val="20000"/>
        </a:spcBef>
        <a:buFont typeface="Arial" panose="020B0604020202020204" pitchFamily="34" charset="0"/>
        <a:buChar char="–"/>
        <a:defRPr sz="1800" kern="1200" baseline="0">
          <a:solidFill>
            <a:schemeClr val="tx1"/>
          </a:solidFill>
          <a:latin typeface="+mn-lt"/>
          <a:ea typeface="+mn-ea"/>
          <a:cs typeface="+mn-cs"/>
        </a:defRPr>
      </a:lvl2pPr>
      <a:lvl3pPr marL="8572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 baseline="0">
          <a:solidFill>
            <a:schemeClr val="tx1"/>
          </a:solidFill>
          <a:latin typeface="+mn-lt"/>
          <a:ea typeface="+mn-ea"/>
          <a:cs typeface="+mn-cs"/>
        </a:defRPr>
      </a:lvl3pPr>
      <a:lvl4pPr marL="12001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–"/>
        <a:defRPr sz="1350" kern="1200" baseline="0">
          <a:solidFill>
            <a:schemeClr val="tx1"/>
          </a:solidFill>
          <a:latin typeface="+mn-lt"/>
          <a:ea typeface="+mn-ea"/>
          <a:cs typeface="+mn-cs"/>
        </a:defRPr>
      </a:lvl4pPr>
      <a:lvl5pPr marL="15430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»"/>
        <a:defRPr sz="1500" kern="1200">
          <a:solidFill>
            <a:schemeClr val="tx1"/>
          </a:solidFill>
          <a:latin typeface="+mn-lt"/>
          <a:ea typeface="+mn-ea"/>
          <a:cs typeface="+mn-cs"/>
        </a:defRPr>
      </a:lvl5pPr>
      <a:lvl6pPr marL="18859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g"/><Relationship Id="rId2" Type="http://schemas.openxmlformats.org/officeDocument/2006/relationships/image" Target="../media/image6.jp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3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3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tiff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19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19.xml"/><Relationship Id="rId4" Type="http://schemas.openxmlformats.org/officeDocument/2006/relationships/image" Target="../media/image13.png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2" Type="http://schemas.openxmlformats.org/officeDocument/2006/relationships/image" Target="../media/image15.tiff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7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emf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0.jp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3.emf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27.png"/><Relationship Id="rId4" Type="http://schemas.openxmlformats.org/officeDocument/2006/relationships/image" Target="../media/image26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0.png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1.tiff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tiff"/><Relationship Id="rId2" Type="http://schemas.openxmlformats.org/officeDocument/2006/relationships/image" Target="../media/image32.tiff"/><Relationship Id="rId1" Type="http://schemas.openxmlformats.org/officeDocument/2006/relationships/slideLayout" Target="../slideLayouts/slideLayout2.xml"/><Relationship Id="rId6" Type="http://schemas.openxmlformats.org/officeDocument/2006/relationships/image" Target="file:////var/folders/lx/5p1bgq6n64bcjf5qxgj9v8lcgmpr5d/T/com.microsoft.Word/WebArchiveCopyPasteTempFiles/cidimage002.png@01D55CE7.8B683200" TargetMode="External"/><Relationship Id="rId5" Type="http://schemas.openxmlformats.org/officeDocument/2006/relationships/image" Target="../media/image34.tiff"/><Relationship Id="rId4" Type="http://schemas.openxmlformats.org/officeDocument/2006/relationships/image" Target="file:////var/folders/lx/5p1bgq6n64bcjf5qxgj9v8lcgmpr5d/T/com.microsoft.Word/WebArchiveCopyPasteTempFiles/cidimage001.png@01D55CE7.8B683200" TargetMode="Externa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jpg"/><Relationship Id="rId2" Type="http://schemas.openxmlformats.org/officeDocument/2006/relationships/image" Target="../media/image35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7.jpg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8.tiff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9.tiff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362CE98-D5A2-0648-AD18-116338EADBE6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>
            <a:normAutofit/>
          </a:bodyPr>
          <a:lstStyle/>
          <a:p>
            <a:pPr algn="ctr" defTabSz="315314"/>
            <a:r>
              <a:rPr lang="en-GB" sz="4000" b="1" dirty="0">
                <a:solidFill>
                  <a:srgbClr val="FFFFFF"/>
                </a:solidFill>
              </a:rPr>
              <a:t>Science Update</a:t>
            </a:r>
            <a:br>
              <a:rPr lang="en-GB" b="1" dirty="0">
                <a:solidFill>
                  <a:srgbClr val="FFFFFF"/>
                </a:solidFill>
              </a:rPr>
            </a:br>
            <a:r>
              <a:rPr lang="en-GB" b="1" dirty="0">
                <a:solidFill>
                  <a:srgbClr val="FFFFFF"/>
                </a:solidFill>
              </a:rPr>
              <a:t>IKON 17</a:t>
            </a:r>
            <a:endParaRPr lang="sv-SE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6547BB3A-0D99-9D43-ADAF-EC7E12B7F5FA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>
            <a:normAutofit/>
          </a:bodyPr>
          <a:lstStyle/>
          <a:p>
            <a:pPr defTabSz="315314"/>
            <a:endParaRPr lang="en-GB" sz="2400" b="1" dirty="0">
              <a:solidFill>
                <a:prstClr val="white"/>
              </a:solidFill>
            </a:endParaRPr>
          </a:p>
          <a:p>
            <a:pPr defTabSz="315314"/>
            <a:r>
              <a:rPr lang="sv-SE" sz="1800" dirty="0">
                <a:solidFill>
                  <a:srgbClr val="FFFFFF"/>
                </a:solidFill>
              </a:rPr>
              <a:t>Andreas Schreyer</a:t>
            </a:r>
          </a:p>
          <a:p>
            <a:pPr defTabSz="315314"/>
            <a:r>
              <a:rPr lang="en-US" sz="1400" dirty="0">
                <a:solidFill>
                  <a:prstClr val="white"/>
                </a:solidFill>
              </a:rPr>
              <a:t>Director for Science</a:t>
            </a:r>
          </a:p>
          <a:p>
            <a:pPr defTabSz="315314"/>
            <a:r>
              <a:rPr lang="en-GB" sz="1400" dirty="0">
                <a:solidFill>
                  <a:srgbClr val="FFFFFF"/>
                </a:solidFill>
              </a:rPr>
              <a:t>European Spallation Source ERIC</a:t>
            </a:r>
          </a:p>
          <a:p>
            <a:pPr defTabSz="315314"/>
            <a:r>
              <a:rPr lang="en-GB" sz="1400" dirty="0">
                <a:solidFill>
                  <a:srgbClr val="FFFFFF"/>
                </a:solidFill>
              </a:rPr>
              <a:t>09 September 2019</a:t>
            </a:r>
            <a:endParaRPr lang="en-GB" sz="1200" dirty="0">
              <a:solidFill>
                <a:srgbClr val="FFFFFF"/>
              </a:solidFill>
            </a:endParaRPr>
          </a:p>
          <a:p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326384747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2604F3A-1DB3-B44B-984D-966B5F3AAF6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dirty="0"/>
              <a:t>Excellent progress </a:t>
            </a:r>
            <a:r>
              <a:rPr lang="sv-SE" dirty="0" err="1"/>
              <a:t>with</a:t>
            </a:r>
            <a:r>
              <a:rPr lang="sv-SE" dirty="0"/>
              <a:t> </a:t>
            </a:r>
            <a:r>
              <a:rPr lang="sv-SE" dirty="0" err="1"/>
              <a:t>construction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2AF04088-49C9-A740-9217-D205EBBFAAA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2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5C601B28-4F97-5F48-AD18-20D12F372542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sv-SE" dirty="0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C159FD53-A2AE-DD43-A7C3-06AC4D68D612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740363" y="1557304"/>
            <a:ext cx="6972267" cy="522920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D572FA4E-3717-6B4E-BBF6-9C9BF4656955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40424" y="1584176"/>
            <a:ext cx="6876256" cy="515719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18547603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0FEA2DF-57B5-004E-A11B-78254FE6AF2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dirty="0"/>
              <a:t>Lab </a:t>
            </a:r>
            <a:r>
              <a:rPr lang="sv-SE" dirty="0" err="1"/>
              <a:t>Building</a:t>
            </a:r>
            <a:r>
              <a:rPr lang="sv-SE" dirty="0"/>
              <a:t> B02</a:t>
            </a:r>
          </a:p>
        </p:txBody>
      </p:sp>
      <p:pic>
        <p:nvPicPr>
          <p:cNvPr id="7" name="Content Placeholder 6">
            <a:extLst>
              <a:ext uri="{FF2B5EF4-FFF2-40B4-BE49-F238E27FC236}">
                <a16:creationId xmlns:a16="http://schemas.microsoft.com/office/drawing/2014/main" id="{1FB43C19-5599-BF4D-995E-517300DF8C59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11424" y="1455253"/>
            <a:ext cx="10452363" cy="5430131"/>
          </a:xfrm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3345BA76-E90A-B04C-8C0A-2CD55DEA2C7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3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0C1299DF-BE36-1F4D-897B-6209B6A53CF8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sv-SE" dirty="0" err="1"/>
              <a:t>Weather</a:t>
            </a:r>
            <a:r>
              <a:rPr lang="sv-SE" dirty="0"/>
              <a:t> tight in Dec 2019!</a:t>
            </a:r>
          </a:p>
        </p:txBody>
      </p:sp>
    </p:spTree>
    <p:extLst>
      <p:ext uri="{BB962C8B-B14F-4D97-AF65-F5344CB8AC3E}">
        <p14:creationId xmlns:p14="http://schemas.microsoft.com/office/powerpoint/2010/main" val="4127974642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20" name="Straight Arrow Connector 19">
            <a:extLst>
              <a:ext uri="{FF2B5EF4-FFF2-40B4-BE49-F238E27FC236}">
                <a16:creationId xmlns:a16="http://schemas.microsoft.com/office/drawing/2014/main" id="{F61F0D97-BBA8-BA44-A110-84CFC297B455}"/>
              </a:ext>
            </a:extLst>
          </p:cNvPr>
          <p:cNvCxnSpPr>
            <a:cxnSpLocks/>
          </p:cNvCxnSpPr>
          <p:nvPr/>
        </p:nvCxnSpPr>
        <p:spPr>
          <a:xfrm>
            <a:off x="5121424" y="4588071"/>
            <a:ext cx="0" cy="1410425"/>
          </a:xfrm>
          <a:prstGeom prst="straightConnector1">
            <a:avLst/>
          </a:prstGeom>
          <a:ln w="5715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116632"/>
            <a:ext cx="8486586" cy="1200253"/>
          </a:xfrm>
        </p:spPr>
        <p:txBody>
          <a:bodyPr>
            <a:normAutofit/>
          </a:bodyPr>
          <a:lstStyle/>
          <a:p>
            <a:r>
              <a:rPr lang="en-GB" sz="3200" dirty="0"/>
              <a:t>Summary Schedule and Critical Path for Remaining Work</a:t>
            </a:r>
          </a:p>
        </p:txBody>
      </p:sp>
      <p:sp>
        <p:nvSpPr>
          <p:cNvPr id="11" name="Rectangle 10"/>
          <p:cNvSpPr/>
          <p:nvPr/>
        </p:nvSpPr>
        <p:spPr>
          <a:xfrm>
            <a:off x="335360" y="2808181"/>
            <a:ext cx="4176464" cy="449689"/>
          </a:xfrm>
          <a:prstGeom prst="rect">
            <a:avLst/>
          </a:prstGeom>
          <a:solidFill>
            <a:schemeClr val="accent3">
              <a:lumMod val="75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Accelerator + ICS</a:t>
            </a:r>
          </a:p>
        </p:txBody>
      </p:sp>
      <p:sp>
        <p:nvSpPr>
          <p:cNvPr id="24" name="Rectangle 23"/>
          <p:cNvSpPr/>
          <p:nvPr/>
        </p:nvSpPr>
        <p:spPr>
          <a:xfrm>
            <a:off x="334634" y="4162422"/>
            <a:ext cx="4786790" cy="393210"/>
          </a:xfrm>
          <a:prstGeom prst="rect">
            <a:avLst/>
          </a:prstGeom>
          <a:solidFill>
            <a:schemeClr val="bg1">
              <a:lumMod val="5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CF + Target + NSS (Bunker+TBL) + ICS</a:t>
            </a:r>
          </a:p>
        </p:txBody>
      </p:sp>
      <p:sp>
        <p:nvSpPr>
          <p:cNvPr id="18" name="Right Brace 17"/>
          <p:cNvSpPr/>
          <p:nvPr/>
        </p:nvSpPr>
        <p:spPr>
          <a:xfrm rot="5400000">
            <a:off x="4734406" y="3346403"/>
            <a:ext cx="346924" cy="648072"/>
          </a:xfrm>
          <a:prstGeom prst="rightBrac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grpSp>
        <p:nvGrpSpPr>
          <p:cNvPr id="39" name="Group 38">
            <a:extLst>
              <a:ext uri="{FF2B5EF4-FFF2-40B4-BE49-F238E27FC236}">
                <a16:creationId xmlns:a16="http://schemas.microsoft.com/office/drawing/2014/main" id="{02388C73-E991-3A46-A5A6-4AAA2A127D66}"/>
              </a:ext>
            </a:extLst>
          </p:cNvPr>
          <p:cNvGrpSpPr/>
          <p:nvPr/>
        </p:nvGrpSpPr>
        <p:grpSpPr>
          <a:xfrm>
            <a:off x="335360" y="1447800"/>
            <a:ext cx="8496944" cy="256222"/>
            <a:chOff x="3947204" y="1484784"/>
            <a:chExt cx="6313428" cy="360040"/>
          </a:xfrm>
        </p:grpSpPr>
        <p:sp>
          <p:nvSpPr>
            <p:cNvPr id="43" name="Rectangle 42">
              <a:extLst>
                <a:ext uri="{FF2B5EF4-FFF2-40B4-BE49-F238E27FC236}">
                  <a16:creationId xmlns:a16="http://schemas.microsoft.com/office/drawing/2014/main" id="{60520E45-9C88-8B48-8BB0-8CE4AFD5EF98}"/>
                </a:ext>
              </a:extLst>
            </p:cNvPr>
            <p:cNvSpPr/>
            <p:nvPr/>
          </p:nvSpPr>
          <p:spPr>
            <a:xfrm>
              <a:off x="3947204" y="1484784"/>
              <a:ext cx="792088" cy="360040"/>
            </a:xfrm>
            <a:prstGeom prst="rect">
              <a:avLst/>
            </a:prstGeom>
            <a:solidFill>
              <a:schemeClr val="tx2">
                <a:lumMod val="20000"/>
                <a:lumOff val="80000"/>
              </a:schemeClr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38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GB" sz="1600" b="1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2018</a:t>
              </a:r>
            </a:p>
          </p:txBody>
        </p:sp>
        <p:sp>
          <p:nvSpPr>
            <p:cNvPr id="44" name="Rectangle 43">
              <a:extLst>
                <a:ext uri="{FF2B5EF4-FFF2-40B4-BE49-F238E27FC236}">
                  <a16:creationId xmlns:a16="http://schemas.microsoft.com/office/drawing/2014/main" id="{547E711C-708F-2342-9278-FA900265C7A4}"/>
                </a:ext>
              </a:extLst>
            </p:cNvPr>
            <p:cNvSpPr/>
            <p:nvPr/>
          </p:nvSpPr>
          <p:spPr>
            <a:xfrm>
              <a:off x="4739292" y="1484784"/>
              <a:ext cx="792088" cy="360040"/>
            </a:xfrm>
            <a:prstGeom prst="rect">
              <a:avLst/>
            </a:prstGeom>
            <a:solidFill>
              <a:schemeClr val="tx2">
                <a:lumMod val="20000"/>
                <a:lumOff val="80000"/>
              </a:schemeClr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38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GB" sz="1600" b="1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2019</a:t>
              </a:r>
            </a:p>
          </p:txBody>
        </p:sp>
        <p:sp>
          <p:nvSpPr>
            <p:cNvPr id="45" name="Rectangle 44">
              <a:extLst>
                <a:ext uri="{FF2B5EF4-FFF2-40B4-BE49-F238E27FC236}">
                  <a16:creationId xmlns:a16="http://schemas.microsoft.com/office/drawing/2014/main" id="{5A7338E9-D599-2C4B-871E-3A22427D7CAB}"/>
                </a:ext>
              </a:extLst>
            </p:cNvPr>
            <p:cNvSpPr/>
            <p:nvPr/>
          </p:nvSpPr>
          <p:spPr>
            <a:xfrm>
              <a:off x="5531380" y="1484784"/>
              <a:ext cx="792088" cy="360040"/>
            </a:xfrm>
            <a:prstGeom prst="rect">
              <a:avLst/>
            </a:prstGeom>
            <a:solidFill>
              <a:schemeClr val="tx2">
                <a:lumMod val="20000"/>
                <a:lumOff val="80000"/>
              </a:schemeClr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38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GB" sz="1600" b="1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2020</a:t>
              </a:r>
            </a:p>
          </p:txBody>
        </p:sp>
        <p:sp>
          <p:nvSpPr>
            <p:cNvPr id="46" name="Rectangle 45">
              <a:extLst>
                <a:ext uri="{FF2B5EF4-FFF2-40B4-BE49-F238E27FC236}">
                  <a16:creationId xmlns:a16="http://schemas.microsoft.com/office/drawing/2014/main" id="{87D5A4D4-A84C-A044-B4A0-D9EC7D6B127D}"/>
                </a:ext>
              </a:extLst>
            </p:cNvPr>
            <p:cNvSpPr/>
            <p:nvPr/>
          </p:nvSpPr>
          <p:spPr>
            <a:xfrm>
              <a:off x="6323468" y="1484784"/>
              <a:ext cx="792088" cy="360040"/>
            </a:xfrm>
            <a:prstGeom prst="rect">
              <a:avLst/>
            </a:prstGeom>
            <a:solidFill>
              <a:schemeClr val="tx2">
                <a:lumMod val="20000"/>
                <a:lumOff val="80000"/>
              </a:schemeClr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38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GB" sz="1600" b="1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2021</a:t>
              </a:r>
            </a:p>
          </p:txBody>
        </p:sp>
        <p:sp>
          <p:nvSpPr>
            <p:cNvPr id="47" name="Rectangle 46">
              <a:extLst>
                <a:ext uri="{FF2B5EF4-FFF2-40B4-BE49-F238E27FC236}">
                  <a16:creationId xmlns:a16="http://schemas.microsoft.com/office/drawing/2014/main" id="{A5A31C87-962A-824B-A055-16D9087532AB}"/>
                </a:ext>
              </a:extLst>
            </p:cNvPr>
            <p:cNvSpPr/>
            <p:nvPr/>
          </p:nvSpPr>
          <p:spPr>
            <a:xfrm>
              <a:off x="7115556" y="1484784"/>
              <a:ext cx="792088" cy="360040"/>
            </a:xfrm>
            <a:prstGeom prst="rect">
              <a:avLst/>
            </a:prstGeom>
            <a:solidFill>
              <a:schemeClr val="tx2">
                <a:lumMod val="20000"/>
                <a:lumOff val="80000"/>
              </a:schemeClr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38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GB" sz="1600" b="1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2022</a:t>
              </a:r>
            </a:p>
          </p:txBody>
        </p:sp>
        <p:sp>
          <p:nvSpPr>
            <p:cNvPr id="48" name="Rectangle 47">
              <a:extLst>
                <a:ext uri="{FF2B5EF4-FFF2-40B4-BE49-F238E27FC236}">
                  <a16:creationId xmlns:a16="http://schemas.microsoft.com/office/drawing/2014/main" id="{60932C98-3928-F24A-8BC4-C25786B9D7BD}"/>
                </a:ext>
              </a:extLst>
            </p:cNvPr>
            <p:cNvSpPr/>
            <p:nvPr/>
          </p:nvSpPr>
          <p:spPr>
            <a:xfrm>
              <a:off x="7884368" y="1484784"/>
              <a:ext cx="792088" cy="360040"/>
            </a:xfrm>
            <a:prstGeom prst="rect">
              <a:avLst/>
            </a:prstGeom>
            <a:solidFill>
              <a:schemeClr val="tx2">
                <a:lumMod val="20000"/>
                <a:lumOff val="80000"/>
              </a:schemeClr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38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GB" sz="1600" b="1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2023</a:t>
              </a:r>
            </a:p>
          </p:txBody>
        </p:sp>
        <p:sp>
          <p:nvSpPr>
            <p:cNvPr id="49" name="Rectangle 48">
              <a:extLst>
                <a:ext uri="{FF2B5EF4-FFF2-40B4-BE49-F238E27FC236}">
                  <a16:creationId xmlns:a16="http://schemas.microsoft.com/office/drawing/2014/main" id="{0F5AE180-E445-0F46-99CF-8575735442F3}"/>
                </a:ext>
              </a:extLst>
            </p:cNvPr>
            <p:cNvSpPr/>
            <p:nvPr/>
          </p:nvSpPr>
          <p:spPr>
            <a:xfrm>
              <a:off x="8676456" y="1484784"/>
              <a:ext cx="792088" cy="360040"/>
            </a:xfrm>
            <a:prstGeom prst="rect">
              <a:avLst/>
            </a:prstGeom>
            <a:solidFill>
              <a:schemeClr val="tx2">
                <a:lumMod val="20000"/>
                <a:lumOff val="80000"/>
              </a:schemeClr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38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GB" sz="1600" b="1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2024</a:t>
              </a:r>
            </a:p>
          </p:txBody>
        </p:sp>
        <p:sp>
          <p:nvSpPr>
            <p:cNvPr id="50" name="Rectangle 49">
              <a:extLst>
                <a:ext uri="{FF2B5EF4-FFF2-40B4-BE49-F238E27FC236}">
                  <a16:creationId xmlns:a16="http://schemas.microsoft.com/office/drawing/2014/main" id="{CB77CE49-3FF7-3844-842E-29A69A254A4B}"/>
                </a:ext>
              </a:extLst>
            </p:cNvPr>
            <p:cNvSpPr/>
            <p:nvPr/>
          </p:nvSpPr>
          <p:spPr>
            <a:xfrm>
              <a:off x="9468544" y="1484784"/>
              <a:ext cx="792088" cy="360040"/>
            </a:xfrm>
            <a:prstGeom prst="rect">
              <a:avLst/>
            </a:prstGeom>
            <a:solidFill>
              <a:schemeClr val="tx2">
                <a:lumMod val="20000"/>
                <a:lumOff val="80000"/>
              </a:schemeClr>
            </a:solidFill>
            <a:ln>
              <a:solidFill>
                <a:srgbClr val="4F81BD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38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GB" sz="1600" b="1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2025</a:t>
              </a:r>
            </a:p>
          </p:txBody>
        </p:sp>
      </p:grpSp>
      <p:sp>
        <p:nvSpPr>
          <p:cNvPr id="51" name="Diamond 50">
            <a:extLst>
              <a:ext uri="{FF2B5EF4-FFF2-40B4-BE49-F238E27FC236}">
                <a16:creationId xmlns:a16="http://schemas.microsoft.com/office/drawing/2014/main" id="{5E8441DE-FE85-454D-A8EE-A2B195644139}"/>
              </a:ext>
            </a:extLst>
          </p:cNvPr>
          <p:cNvSpPr/>
          <p:nvPr/>
        </p:nvSpPr>
        <p:spPr>
          <a:xfrm>
            <a:off x="3935335" y="3147633"/>
            <a:ext cx="190301" cy="393008"/>
          </a:xfrm>
          <a:prstGeom prst="diamond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384" tIns="45693" rIns="91384" bIns="45693" rtlCol="0" anchor="ctr"/>
          <a:lstStyle/>
          <a:p>
            <a:pPr marL="0" marR="0" lvl="0" indent="0" algn="ctr" defTabSz="9138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F09F33A9-B1CC-E147-B51B-236E8930D924}"/>
              </a:ext>
            </a:extLst>
          </p:cNvPr>
          <p:cNvSpPr txBox="1"/>
          <p:nvPr/>
        </p:nvSpPr>
        <p:spPr>
          <a:xfrm>
            <a:off x="2360199" y="3212977"/>
            <a:ext cx="1719577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Beam on Dump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(570 MeV)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E6EDDAF6-282A-5B4F-8B83-21689E3423D5}"/>
              </a:ext>
            </a:extLst>
          </p:cNvPr>
          <p:cNvSpPr txBox="1"/>
          <p:nvPr/>
        </p:nvSpPr>
        <p:spPr>
          <a:xfrm>
            <a:off x="3474564" y="3770778"/>
            <a:ext cx="489221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Accelerator Schedule Float</a:t>
            </a:r>
          </a:p>
        </p:txBody>
      </p:sp>
      <p:sp>
        <p:nvSpPr>
          <p:cNvPr id="52" name="Diamond 51">
            <a:extLst>
              <a:ext uri="{FF2B5EF4-FFF2-40B4-BE49-F238E27FC236}">
                <a16:creationId xmlns:a16="http://schemas.microsoft.com/office/drawing/2014/main" id="{9532FCFB-EC29-0246-A7D2-AE71C4129DF3}"/>
              </a:ext>
            </a:extLst>
          </p:cNvPr>
          <p:cNvSpPr/>
          <p:nvPr/>
        </p:nvSpPr>
        <p:spPr>
          <a:xfrm>
            <a:off x="4172366" y="3156105"/>
            <a:ext cx="190301" cy="393008"/>
          </a:xfrm>
          <a:prstGeom prst="diamond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384" tIns="45693" rIns="91384" bIns="45693" rtlCol="0" anchor="ctr"/>
          <a:lstStyle/>
          <a:p>
            <a:pPr marL="0" marR="0" lvl="0" indent="0" algn="ctr" defTabSz="9138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9CD36F6E-2D78-264E-988E-F1B518B4A21D}"/>
              </a:ext>
            </a:extLst>
          </p:cNvPr>
          <p:cNvSpPr txBox="1"/>
          <p:nvPr/>
        </p:nvSpPr>
        <p:spPr>
          <a:xfrm>
            <a:off x="4583832" y="3220418"/>
            <a:ext cx="126483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Accel RBOT</a:t>
            </a:r>
          </a:p>
        </p:txBody>
      </p:sp>
      <p:sp>
        <p:nvSpPr>
          <p:cNvPr id="53" name="Diamond 52">
            <a:extLst>
              <a:ext uri="{FF2B5EF4-FFF2-40B4-BE49-F238E27FC236}">
                <a16:creationId xmlns:a16="http://schemas.microsoft.com/office/drawing/2014/main" id="{17D8785B-E6A5-BD47-83D8-AD3FC20AB138}"/>
              </a:ext>
            </a:extLst>
          </p:cNvPr>
          <p:cNvSpPr/>
          <p:nvPr/>
        </p:nvSpPr>
        <p:spPr>
          <a:xfrm>
            <a:off x="1009156" y="2420888"/>
            <a:ext cx="190301" cy="393008"/>
          </a:xfrm>
          <a:prstGeom prst="diamond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384" tIns="45693" rIns="91384" bIns="45693" rtlCol="0" anchor="ctr"/>
          <a:lstStyle/>
          <a:p>
            <a:pPr marL="0" marR="0" lvl="0" indent="0" algn="ctr" defTabSz="9138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4" name="Diamond 53">
            <a:extLst>
              <a:ext uri="{FF2B5EF4-FFF2-40B4-BE49-F238E27FC236}">
                <a16:creationId xmlns:a16="http://schemas.microsoft.com/office/drawing/2014/main" id="{8BD6A2C4-190B-B344-90CC-F0A78DBC99D5}"/>
              </a:ext>
            </a:extLst>
          </p:cNvPr>
          <p:cNvSpPr/>
          <p:nvPr/>
        </p:nvSpPr>
        <p:spPr>
          <a:xfrm>
            <a:off x="2593331" y="2420888"/>
            <a:ext cx="190301" cy="393008"/>
          </a:xfrm>
          <a:prstGeom prst="diamond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384" tIns="45693" rIns="91384" bIns="45693" rtlCol="0" anchor="ctr"/>
          <a:lstStyle/>
          <a:p>
            <a:pPr marL="0" marR="0" lvl="0" indent="0" algn="ctr" defTabSz="9138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5" name="Diamond 54">
            <a:extLst>
              <a:ext uri="{FF2B5EF4-FFF2-40B4-BE49-F238E27FC236}">
                <a16:creationId xmlns:a16="http://schemas.microsoft.com/office/drawing/2014/main" id="{CB2BF9DA-4291-9B40-B39E-E2498ABB5B4D}"/>
              </a:ext>
            </a:extLst>
          </p:cNvPr>
          <p:cNvSpPr/>
          <p:nvPr/>
        </p:nvSpPr>
        <p:spPr>
          <a:xfrm>
            <a:off x="3241403" y="2420888"/>
            <a:ext cx="190301" cy="393008"/>
          </a:xfrm>
          <a:prstGeom prst="diamond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384" tIns="45693" rIns="91384" bIns="45693" rtlCol="0" anchor="ctr"/>
          <a:lstStyle/>
          <a:p>
            <a:pPr marL="0" marR="0" lvl="0" indent="0" algn="ctr" defTabSz="9138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743B0B5C-E83F-FD4B-A8C2-EDD6398165E7}"/>
              </a:ext>
            </a:extLst>
          </p:cNvPr>
          <p:cNvSpPr txBox="1"/>
          <p:nvPr/>
        </p:nvSpPr>
        <p:spPr>
          <a:xfrm>
            <a:off x="140596" y="1844824"/>
            <a:ext cx="3507132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Warm LINAC Commissioning Steps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0FA83A02-2D04-A342-B497-4688BF5FD57F}"/>
              </a:ext>
            </a:extLst>
          </p:cNvPr>
          <p:cNvSpPr txBox="1"/>
          <p:nvPr/>
        </p:nvSpPr>
        <p:spPr>
          <a:xfrm>
            <a:off x="4439816" y="1671191"/>
            <a:ext cx="711733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24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BOT</a:t>
            </a:r>
          </a:p>
        </p:txBody>
      </p:sp>
      <p:sp>
        <p:nvSpPr>
          <p:cNvPr id="59" name="TextBox 58">
            <a:extLst>
              <a:ext uri="{FF2B5EF4-FFF2-40B4-BE49-F238E27FC236}">
                <a16:creationId xmlns:a16="http://schemas.microsoft.com/office/drawing/2014/main" id="{3E09293B-5BB4-334A-85DB-7BC786A9221F}"/>
              </a:ext>
            </a:extLst>
          </p:cNvPr>
          <p:cNvSpPr txBox="1"/>
          <p:nvPr/>
        </p:nvSpPr>
        <p:spPr>
          <a:xfrm>
            <a:off x="6678108" y="1650928"/>
            <a:ext cx="902811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24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SOUP</a:t>
            </a:r>
          </a:p>
        </p:txBody>
      </p:sp>
      <p:sp>
        <p:nvSpPr>
          <p:cNvPr id="60" name="TextBox 59">
            <a:extLst>
              <a:ext uri="{FF2B5EF4-FFF2-40B4-BE49-F238E27FC236}">
                <a16:creationId xmlns:a16="http://schemas.microsoft.com/office/drawing/2014/main" id="{39970D6E-3217-224D-A3D2-5D9CC9A104AA}"/>
              </a:ext>
            </a:extLst>
          </p:cNvPr>
          <p:cNvSpPr txBox="1"/>
          <p:nvPr/>
        </p:nvSpPr>
        <p:spPr>
          <a:xfrm>
            <a:off x="8070290" y="1640069"/>
            <a:ext cx="701987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24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EOC</a:t>
            </a:r>
          </a:p>
        </p:txBody>
      </p:sp>
      <p:sp>
        <p:nvSpPr>
          <p:cNvPr id="23" name="4-Point Star 22">
            <a:extLst>
              <a:ext uri="{FF2B5EF4-FFF2-40B4-BE49-F238E27FC236}">
                <a16:creationId xmlns:a16="http://schemas.microsoft.com/office/drawing/2014/main" id="{55318053-B1AB-7C4A-BB7D-558287045189}"/>
              </a:ext>
            </a:extLst>
          </p:cNvPr>
          <p:cNvSpPr/>
          <p:nvPr/>
        </p:nvSpPr>
        <p:spPr>
          <a:xfrm>
            <a:off x="4917826" y="1804997"/>
            <a:ext cx="510100" cy="481489"/>
          </a:xfrm>
          <a:prstGeom prst="star4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62" name="4-Point Star 61">
            <a:extLst>
              <a:ext uri="{FF2B5EF4-FFF2-40B4-BE49-F238E27FC236}">
                <a16:creationId xmlns:a16="http://schemas.microsoft.com/office/drawing/2014/main" id="{0D9B7E53-D33B-F04D-8681-1D9A42B5565F}"/>
              </a:ext>
            </a:extLst>
          </p:cNvPr>
          <p:cNvSpPr/>
          <p:nvPr/>
        </p:nvSpPr>
        <p:spPr>
          <a:xfrm>
            <a:off x="8573724" y="1804997"/>
            <a:ext cx="510100" cy="481489"/>
          </a:xfrm>
          <a:prstGeom prst="star4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63" name="Diamond 62">
            <a:extLst>
              <a:ext uri="{FF2B5EF4-FFF2-40B4-BE49-F238E27FC236}">
                <a16:creationId xmlns:a16="http://schemas.microsoft.com/office/drawing/2014/main" id="{61BE28C4-D7F0-0C4B-9CCF-A9C7CB166DFC}"/>
              </a:ext>
            </a:extLst>
          </p:cNvPr>
          <p:cNvSpPr/>
          <p:nvPr/>
        </p:nvSpPr>
        <p:spPr>
          <a:xfrm>
            <a:off x="2233291" y="4550061"/>
            <a:ext cx="190301" cy="393008"/>
          </a:xfrm>
          <a:prstGeom prst="diamond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384" tIns="45693" rIns="91384" bIns="45693" rtlCol="0" anchor="ctr"/>
          <a:lstStyle/>
          <a:p>
            <a:pPr marL="0" marR="0" lvl="0" indent="0" algn="ctr" defTabSz="9138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68" name="Diamond 67">
            <a:extLst>
              <a:ext uri="{FF2B5EF4-FFF2-40B4-BE49-F238E27FC236}">
                <a16:creationId xmlns:a16="http://schemas.microsoft.com/office/drawing/2014/main" id="{E06C357B-3447-894A-9DD6-8B7DD513BFF4}"/>
              </a:ext>
            </a:extLst>
          </p:cNvPr>
          <p:cNvSpPr/>
          <p:nvPr/>
        </p:nvSpPr>
        <p:spPr>
          <a:xfrm>
            <a:off x="4753572" y="4550061"/>
            <a:ext cx="190301" cy="393008"/>
          </a:xfrm>
          <a:prstGeom prst="diamond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384" tIns="45693" rIns="91384" bIns="45693" rtlCol="0" anchor="ctr"/>
          <a:lstStyle/>
          <a:p>
            <a:pPr marL="0" marR="0" lvl="0" indent="0" algn="ctr" defTabSz="9138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69" name="TextBox 68">
            <a:extLst>
              <a:ext uri="{FF2B5EF4-FFF2-40B4-BE49-F238E27FC236}">
                <a16:creationId xmlns:a16="http://schemas.microsoft.com/office/drawing/2014/main" id="{DE788C30-A05F-BB42-A528-81C6193E0A77}"/>
              </a:ext>
            </a:extLst>
          </p:cNvPr>
          <p:cNvSpPr txBox="1"/>
          <p:nvPr/>
        </p:nvSpPr>
        <p:spPr>
          <a:xfrm>
            <a:off x="191344" y="4562836"/>
            <a:ext cx="2122542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Access for Monolith Installation</a:t>
            </a:r>
          </a:p>
        </p:txBody>
      </p:sp>
      <p:sp>
        <p:nvSpPr>
          <p:cNvPr id="71" name="TextBox 70">
            <a:extLst>
              <a:ext uri="{FF2B5EF4-FFF2-40B4-BE49-F238E27FC236}">
                <a16:creationId xmlns:a16="http://schemas.microsoft.com/office/drawing/2014/main" id="{43A4A6C7-D046-8B4E-BB76-63750FBB3A2E}"/>
              </a:ext>
            </a:extLst>
          </p:cNvPr>
          <p:cNvSpPr txBox="1"/>
          <p:nvPr/>
        </p:nvSpPr>
        <p:spPr>
          <a:xfrm>
            <a:off x="3287689" y="4582869"/>
            <a:ext cx="1436819" cy="38172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Target RBOT</a:t>
            </a:r>
          </a:p>
        </p:txBody>
      </p:sp>
      <p:sp>
        <p:nvSpPr>
          <p:cNvPr id="72" name="Diamond 71">
            <a:extLst>
              <a:ext uri="{FF2B5EF4-FFF2-40B4-BE49-F238E27FC236}">
                <a16:creationId xmlns:a16="http://schemas.microsoft.com/office/drawing/2014/main" id="{00F05CB9-0778-E646-B615-D820A3C20AE7}"/>
              </a:ext>
            </a:extLst>
          </p:cNvPr>
          <p:cNvSpPr/>
          <p:nvPr/>
        </p:nvSpPr>
        <p:spPr>
          <a:xfrm>
            <a:off x="5015880" y="4896922"/>
            <a:ext cx="190301" cy="393008"/>
          </a:xfrm>
          <a:prstGeom prst="diamond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384" tIns="45693" rIns="91384" bIns="45693" rtlCol="0" anchor="ctr"/>
          <a:lstStyle/>
          <a:p>
            <a:pPr marL="0" marR="0" lvl="0" indent="0" algn="ctr" defTabSz="9138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73" name="TextBox 72">
            <a:extLst>
              <a:ext uri="{FF2B5EF4-FFF2-40B4-BE49-F238E27FC236}">
                <a16:creationId xmlns:a16="http://schemas.microsoft.com/office/drawing/2014/main" id="{8AA908F3-A84A-9745-A139-612E332502E7}"/>
              </a:ext>
            </a:extLst>
          </p:cNvPr>
          <p:cNvSpPr txBox="1"/>
          <p:nvPr/>
        </p:nvSpPr>
        <p:spPr>
          <a:xfrm>
            <a:off x="2999656" y="5013176"/>
            <a:ext cx="211814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Bunker &amp; TBL RBOT</a:t>
            </a:r>
          </a:p>
        </p:txBody>
      </p:sp>
      <p:sp>
        <p:nvSpPr>
          <p:cNvPr id="74" name="Rectangle 73">
            <a:extLst>
              <a:ext uri="{FF2B5EF4-FFF2-40B4-BE49-F238E27FC236}">
                <a16:creationId xmlns:a16="http://schemas.microsoft.com/office/drawing/2014/main" id="{AA1AC354-CD9B-5643-942A-C31E52C09418}"/>
              </a:ext>
            </a:extLst>
          </p:cNvPr>
          <p:cNvSpPr/>
          <p:nvPr/>
        </p:nvSpPr>
        <p:spPr>
          <a:xfrm>
            <a:off x="345398" y="5504832"/>
            <a:ext cx="8509827" cy="424297"/>
          </a:xfrm>
          <a:prstGeom prst="rect">
            <a:avLst/>
          </a:prstGeom>
          <a:solidFill>
            <a:schemeClr val="accent4">
              <a:lumMod val="75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NSS Instruments + ICS</a:t>
            </a:r>
          </a:p>
        </p:txBody>
      </p:sp>
      <p:sp>
        <p:nvSpPr>
          <p:cNvPr id="80" name="Diamond 79">
            <a:extLst>
              <a:ext uri="{FF2B5EF4-FFF2-40B4-BE49-F238E27FC236}">
                <a16:creationId xmlns:a16="http://schemas.microsoft.com/office/drawing/2014/main" id="{906F7DC3-E275-7148-9558-DCC1AA2F4E7D}"/>
              </a:ext>
            </a:extLst>
          </p:cNvPr>
          <p:cNvSpPr/>
          <p:nvPr/>
        </p:nvSpPr>
        <p:spPr>
          <a:xfrm>
            <a:off x="5087888" y="5849665"/>
            <a:ext cx="190301" cy="393008"/>
          </a:xfrm>
          <a:prstGeom prst="diamond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384" tIns="45693" rIns="91384" bIns="45693" rtlCol="0" anchor="ctr"/>
          <a:lstStyle/>
          <a:p>
            <a:pPr marL="0" marR="0" lvl="0" indent="0" algn="ctr" defTabSz="9138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84" name="TextBox 83">
            <a:extLst>
              <a:ext uri="{FF2B5EF4-FFF2-40B4-BE49-F238E27FC236}">
                <a16:creationId xmlns:a16="http://schemas.microsoft.com/office/drawing/2014/main" id="{440E5666-194F-014D-8870-F09CBFA7DA93}"/>
              </a:ext>
            </a:extLst>
          </p:cNvPr>
          <p:cNvSpPr txBox="1"/>
          <p:nvPr/>
        </p:nvSpPr>
        <p:spPr>
          <a:xfrm>
            <a:off x="3796251" y="6239054"/>
            <a:ext cx="2730041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Start beam commissioning for 1st Instruments</a:t>
            </a:r>
          </a:p>
        </p:txBody>
      </p:sp>
      <p:sp>
        <p:nvSpPr>
          <p:cNvPr id="85" name="Diamond 84">
            <a:extLst>
              <a:ext uri="{FF2B5EF4-FFF2-40B4-BE49-F238E27FC236}">
                <a16:creationId xmlns:a16="http://schemas.microsoft.com/office/drawing/2014/main" id="{59C6BD5D-DAF6-874E-A94F-5F26C33446B9}"/>
              </a:ext>
            </a:extLst>
          </p:cNvPr>
          <p:cNvSpPr/>
          <p:nvPr/>
        </p:nvSpPr>
        <p:spPr>
          <a:xfrm>
            <a:off x="8760074" y="5108352"/>
            <a:ext cx="190301" cy="393008"/>
          </a:xfrm>
          <a:prstGeom prst="diamond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384" tIns="45693" rIns="91384" bIns="45693" rtlCol="0" anchor="ctr"/>
          <a:lstStyle/>
          <a:p>
            <a:pPr marL="0" marR="0" lvl="0" indent="0" algn="ctr" defTabSz="9138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86" name="Diamond 85">
            <a:extLst>
              <a:ext uri="{FF2B5EF4-FFF2-40B4-BE49-F238E27FC236}">
                <a16:creationId xmlns:a16="http://schemas.microsoft.com/office/drawing/2014/main" id="{6B9206AA-49D5-664B-8730-D504E897731B}"/>
              </a:ext>
            </a:extLst>
          </p:cNvPr>
          <p:cNvSpPr/>
          <p:nvPr/>
        </p:nvSpPr>
        <p:spPr>
          <a:xfrm>
            <a:off x="6536685" y="5856620"/>
            <a:ext cx="190301" cy="393008"/>
          </a:xfrm>
          <a:prstGeom prst="diamond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384" tIns="45693" rIns="91384" bIns="45693" rtlCol="0" anchor="ctr"/>
          <a:lstStyle/>
          <a:p>
            <a:pPr marL="0" marR="0" lvl="0" indent="0" algn="ctr" defTabSz="9138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87" name="TextBox 86">
            <a:extLst>
              <a:ext uri="{FF2B5EF4-FFF2-40B4-BE49-F238E27FC236}">
                <a16:creationId xmlns:a16="http://schemas.microsoft.com/office/drawing/2014/main" id="{045244FE-B0F5-0644-A5EB-2F8E51CB3E53}"/>
              </a:ext>
            </a:extLst>
          </p:cNvPr>
          <p:cNvSpPr txBox="1"/>
          <p:nvPr/>
        </p:nvSpPr>
        <p:spPr>
          <a:xfrm>
            <a:off x="5665530" y="4922694"/>
            <a:ext cx="3201217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15</a:t>
            </a:r>
            <a:r>
              <a:rPr kumimoji="0" lang="en-GB" sz="1800" b="0" i="0" u="none" strike="noStrike" kern="1200" cap="none" spc="0" normalizeH="0" baseline="3000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th</a:t>
            </a: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 Instrument Complete (Ready for hot commissioning)</a:t>
            </a:r>
          </a:p>
        </p:txBody>
      </p:sp>
      <p:sp>
        <p:nvSpPr>
          <p:cNvPr id="89" name="Diamond 88">
            <a:extLst>
              <a:ext uri="{FF2B5EF4-FFF2-40B4-BE49-F238E27FC236}">
                <a16:creationId xmlns:a16="http://schemas.microsoft.com/office/drawing/2014/main" id="{07D80071-9CFF-9744-A22A-DC5CBF4539F4}"/>
              </a:ext>
            </a:extLst>
          </p:cNvPr>
          <p:cNvSpPr/>
          <p:nvPr/>
        </p:nvSpPr>
        <p:spPr>
          <a:xfrm>
            <a:off x="1981191" y="5858249"/>
            <a:ext cx="190301" cy="393008"/>
          </a:xfrm>
          <a:prstGeom prst="diamond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384" tIns="45693" rIns="91384" bIns="45693" rtlCol="0" anchor="ctr"/>
          <a:lstStyle/>
          <a:p>
            <a:pPr marL="0" marR="0" lvl="0" indent="0" algn="ctr" defTabSz="9138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90" name="Diamond 89">
            <a:extLst>
              <a:ext uri="{FF2B5EF4-FFF2-40B4-BE49-F238E27FC236}">
                <a16:creationId xmlns:a16="http://schemas.microsoft.com/office/drawing/2014/main" id="{0EC1422A-A630-2B4B-9059-08FC826AD294}"/>
              </a:ext>
            </a:extLst>
          </p:cNvPr>
          <p:cNvSpPr/>
          <p:nvPr/>
        </p:nvSpPr>
        <p:spPr>
          <a:xfrm>
            <a:off x="4177507" y="5856620"/>
            <a:ext cx="190301" cy="393008"/>
          </a:xfrm>
          <a:prstGeom prst="diamond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384" tIns="45693" rIns="91384" bIns="45693" rtlCol="0" anchor="ctr"/>
          <a:lstStyle/>
          <a:p>
            <a:pPr marL="0" marR="0" lvl="0" indent="0" algn="ctr" defTabSz="9138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91" name="Diamond 90">
            <a:extLst>
              <a:ext uri="{FF2B5EF4-FFF2-40B4-BE49-F238E27FC236}">
                <a16:creationId xmlns:a16="http://schemas.microsoft.com/office/drawing/2014/main" id="{EF25F498-248B-3045-B96F-E05D8DBB72EF}"/>
              </a:ext>
            </a:extLst>
          </p:cNvPr>
          <p:cNvSpPr/>
          <p:nvPr/>
        </p:nvSpPr>
        <p:spPr>
          <a:xfrm>
            <a:off x="3457427" y="5856620"/>
            <a:ext cx="190301" cy="393008"/>
          </a:xfrm>
          <a:prstGeom prst="diamond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384" tIns="45693" rIns="91384" bIns="45693" rtlCol="0" anchor="ctr"/>
          <a:lstStyle/>
          <a:p>
            <a:pPr marL="0" marR="0" lvl="0" indent="0" algn="ctr" defTabSz="9138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93" name="TextBox 92">
            <a:extLst>
              <a:ext uri="{FF2B5EF4-FFF2-40B4-BE49-F238E27FC236}">
                <a16:creationId xmlns:a16="http://schemas.microsoft.com/office/drawing/2014/main" id="{191A4BC9-6191-D94D-98BE-80A57B83F306}"/>
              </a:ext>
            </a:extLst>
          </p:cNvPr>
          <p:cNvSpPr txBox="1"/>
          <p:nvPr/>
        </p:nvSpPr>
        <p:spPr>
          <a:xfrm>
            <a:off x="1287278" y="6165305"/>
            <a:ext cx="2386346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Instrument Hall Access for Start of Installation</a:t>
            </a:r>
          </a:p>
        </p:txBody>
      </p:sp>
      <p:cxnSp>
        <p:nvCxnSpPr>
          <p:cNvPr id="4" name="Straight Arrow Connector 3">
            <a:extLst>
              <a:ext uri="{FF2B5EF4-FFF2-40B4-BE49-F238E27FC236}">
                <a16:creationId xmlns:a16="http://schemas.microsoft.com/office/drawing/2014/main" id="{920709AE-C5CC-0D4E-B986-A86CBDAA5EF8}"/>
              </a:ext>
            </a:extLst>
          </p:cNvPr>
          <p:cNvCxnSpPr>
            <a:cxnSpLocks/>
          </p:cNvCxnSpPr>
          <p:nvPr/>
        </p:nvCxnSpPr>
        <p:spPr>
          <a:xfrm flipH="1" flipV="1">
            <a:off x="2135560" y="6142032"/>
            <a:ext cx="344893" cy="58535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6" name="Straight Arrow Connector 55">
            <a:extLst>
              <a:ext uri="{FF2B5EF4-FFF2-40B4-BE49-F238E27FC236}">
                <a16:creationId xmlns:a16="http://schemas.microsoft.com/office/drawing/2014/main" id="{E7C3818F-CFB7-6C4A-87E5-077357CE4969}"/>
              </a:ext>
            </a:extLst>
          </p:cNvPr>
          <p:cNvCxnSpPr>
            <a:cxnSpLocks/>
          </p:cNvCxnSpPr>
          <p:nvPr/>
        </p:nvCxnSpPr>
        <p:spPr>
          <a:xfrm flipV="1">
            <a:off x="2480452" y="5949280"/>
            <a:ext cx="879244" cy="251287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7" name="Straight Arrow Connector 56">
            <a:extLst>
              <a:ext uri="{FF2B5EF4-FFF2-40B4-BE49-F238E27FC236}">
                <a16:creationId xmlns:a16="http://schemas.microsoft.com/office/drawing/2014/main" id="{829F0CCA-E784-5941-949F-1CC559507A10}"/>
              </a:ext>
            </a:extLst>
          </p:cNvPr>
          <p:cNvCxnSpPr>
            <a:cxnSpLocks/>
          </p:cNvCxnSpPr>
          <p:nvPr/>
        </p:nvCxnSpPr>
        <p:spPr>
          <a:xfrm flipV="1">
            <a:off x="2424552" y="6083497"/>
            <a:ext cx="1655224" cy="117070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8" name="Rectangle 57">
            <a:extLst>
              <a:ext uri="{FF2B5EF4-FFF2-40B4-BE49-F238E27FC236}">
                <a16:creationId xmlns:a16="http://schemas.microsoft.com/office/drawing/2014/main" id="{5D555DC3-3789-A445-96B4-0988BBC1549F}"/>
              </a:ext>
            </a:extLst>
          </p:cNvPr>
          <p:cNvSpPr/>
          <p:nvPr/>
        </p:nvSpPr>
        <p:spPr>
          <a:xfrm>
            <a:off x="4511824" y="2808183"/>
            <a:ext cx="685798" cy="429049"/>
          </a:xfrm>
          <a:prstGeom prst="rect">
            <a:avLst/>
          </a:prstGeom>
          <a:solidFill>
            <a:schemeClr val="accent3">
              <a:lumMod val="75000"/>
              <a:alpha val="4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2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Hi -Beta Install</a:t>
            </a:r>
          </a:p>
        </p:txBody>
      </p:sp>
      <p:sp>
        <p:nvSpPr>
          <p:cNvPr id="64" name="Right Brace 63">
            <a:extLst>
              <a:ext uri="{FF2B5EF4-FFF2-40B4-BE49-F238E27FC236}">
                <a16:creationId xmlns:a16="http://schemas.microsoft.com/office/drawing/2014/main" id="{734024C2-6FDA-8E41-AC0D-5E64C2181D1E}"/>
              </a:ext>
            </a:extLst>
          </p:cNvPr>
          <p:cNvSpPr/>
          <p:nvPr/>
        </p:nvSpPr>
        <p:spPr>
          <a:xfrm rot="5400000" flipH="1">
            <a:off x="2032625" y="1104090"/>
            <a:ext cx="402311" cy="2459840"/>
          </a:xfrm>
          <a:prstGeom prst="rightBrac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66" name="Diamond 65">
            <a:extLst>
              <a:ext uri="{FF2B5EF4-FFF2-40B4-BE49-F238E27FC236}">
                <a16:creationId xmlns:a16="http://schemas.microsoft.com/office/drawing/2014/main" id="{D15E2AF5-D198-B048-9397-25EBFF09F960}"/>
              </a:ext>
            </a:extLst>
          </p:cNvPr>
          <p:cNvSpPr/>
          <p:nvPr/>
        </p:nvSpPr>
        <p:spPr>
          <a:xfrm>
            <a:off x="4897587" y="2420888"/>
            <a:ext cx="190301" cy="393008"/>
          </a:xfrm>
          <a:prstGeom prst="diamond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384" tIns="45693" rIns="91384" bIns="45693" rtlCol="0" anchor="ctr"/>
          <a:lstStyle/>
          <a:p>
            <a:pPr marL="0" marR="0" lvl="0" indent="0" algn="ctr" defTabSz="9138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611C12DB-B994-4241-BCFF-D03D467225BC}"/>
              </a:ext>
            </a:extLst>
          </p:cNvPr>
          <p:cNvSpPr txBox="1"/>
          <p:nvPr/>
        </p:nvSpPr>
        <p:spPr>
          <a:xfrm>
            <a:off x="3275740" y="2132857"/>
            <a:ext cx="1956164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0.8 GeV Capability Installed</a:t>
            </a:r>
          </a:p>
        </p:txBody>
      </p:sp>
      <p:sp>
        <p:nvSpPr>
          <p:cNvPr id="65" name="4-Point Star 64">
            <a:extLst>
              <a:ext uri="{FF2B5EF4-FFF2-40B4-BE49-F238E27FC236}">
                <a16:creationId xmlns:a16="http://schemas.microsoft.com/office/drawing/2014/main" id="{7CC8856B-630F-E14B-B628-9C12192F5718}"/>
              </a:ext>
            </a:extLst>
          </p:cNvPr>
          <p:cNvSpPr/>
          <p:nvPr/>
        </p:nvSpPr>
        <p:spPr>
          <a:xfrm>
            <a:off x="6384032" y="1804997"/>
            <a:ext cx="510100" cy="481489"/>
          </a:xfrm>
          <a:prstGeom prst="star4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43DD6A94-EC75-0443-81D3-9512473EF683}"/>
              </a:ext>
            </a:extLst>
          </p:cNvPr>
          <p:cNvSpPr txBox="1"/>
          <p:nvPr/>
        </p:nvSpPr>
        <p:spPr>
          <a:xfrm>
            <a:off x="9017655" y="1052736"/>
            <a:ext cx="3083587" cy="1323439"/>
          </a:xfrm>
          <a:prstGeom prst="rect">
            <a:avLst/>
          </a:prstGeom>
          <a:solidFill>
            <a:schemeClr val="bg1"/>
          </a:solidFill>
          <a:ln>
            <a:solidFill>
              <a:schemeClr val="accent1"/>
            </a:solidFill>
          </a:ln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BOT - Beam on Target July 22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FS - First Science March 23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SOUP - Start of User Prog Dec 23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EOC - End of Construction project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RXXX - Ready for XXX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32A14BFB-7954-DD45-BECD-71A4BC401F56}"/>
              </a:ext>
            </a:extLst>
          </p:cNvPr>
          <p:cNvSpPr txBox="1"/>
          <p:nvPr/>
        </p:nvSpPr>
        <p:spPr>
          <a:xfrm>
            <a:off x="6251747" y="3105075"/>
            <a:ext cx="5861388" cy="1625129"/>
          </a:xfrm>
          <a:prstGeom prst="rect">
            <a:avLst/>
          </a:prstGeom>
          <a:ln w="34925">
            <a:solidFill>
              <a:srgbClr val="0070C0"/>
            </a:solidFill>
          </a:ln>
        </p:spPr>
        <p:txBody>
          <a:bodyPr vert="horz" wrap="square" lIns="91440" tIns="45720" rIns="91440" bIns="45720" rtlCol="0" anchor="ctr" anchorCtr="0">
            <a:normAutofit lnSpcReduction="10000"/>
          </a:bodyPr>
          <a:lstStyle/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600"/>
              </a:spcBef>
              <a:spcAft>
                <a:spcPts val="60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2000" b="1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Float to Accelerator RBOT reduced from 14 months to 7 months due to IK delivery slippage</a:t>
            </a: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600"/>
              </a:spcBef>
              <a:spcAft>
                <a:spcPts val="60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2000" b="1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Target RBOT slipped 6 months, supplier issues, but rework of CF/Bunker/Target plans can reduce impact, BOT - slips 3-4 months.</a:t>
            </a:r>
          </a:p>
        </p:txBody>
      </p:sp>
      <p:cxnSp>
        <p:nvCxnSpPr>
          <p:cNvPr id="14" name="Straight Arrow Connector 13">
            <a:extLst>
              <a:ext uri="{FF2B5EF4-FFF2-40B4-BE49-F238E27FC236}">
                <a16:creationId xmlns:a16="http://schemas.microsoft.com/office/drawing/2014/main" id="{9CA534FC-694F-1B45-A113-10B63138F295}"/>
              </a:ext>
            </a:extLst>
          </p:cNvPr>
          <p:cNvCxnSpPr/>
          <p:nvPr/>
        </p:nvCxnSpPr>
        <p:spPr>
          <a:xfrm flipV="1">
            <a:off x="345398" y="4550061"/>
            <a:ext cx="4742490" cy="32808"/>
          </a:xfrm>
          <a:prstGeom prst="straightConnector1">
            <a:avLst/>
          </a:prstGeom>
          <a:ln w="5715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1" name="TextBox 20">
            <a:extLst>
              <a:ext uri="{FF2B5EF4-FFF2-40B4-BE49-F238E27FC236}">
                <a16:creationId xmlns:a16="http://schemas.microsoft.com/office/drawing/2014/main" id="{1E86BFA1-6556-9F4F-9AEC-58053636C286}"/>
              </a:ext>
            </a:extLst>
          </p:cNvPr>
          <p:cNvSpPr txBox="1"/>
          <p:nvPr/>
        </p:nvSpPr>
        <p:spPr>
          <a:xfrm>
            <a:off x="8536976" y="6083497"/>
            <a:ext cx="3146506" cy="427769"/>
          </a:xfrm>
          <a:prstGeom prst="rect">
            <a:avLst/>
          </a:prstGeom>
        </p:spPr>
        <p:txBody>
          <a:bodyPr vert="horz" wrap="square" lIns="91440" tIns="45720" rIns="91440" bIns="45720" rtlCol="0" anchor="t">
            <a:norm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Red line indicates critical path</a:t>
            </a: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711607C4-23F3-3E41-A542-5A46EC2B4890}"/>
              </a:ext>
            </a:extLst>
          </p:cNvPr>
          <p:cNvSpPr txBox="1"/>
          <p:nvPr/>
        </p:nvSpPr>
        <p:spPr>
          <a:xfrm>
            <a:off x="11188931" y="6350924"/>
            <a:ext cx="0" cy="0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25000" lnSpcReduction="20000"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67" name="4-Point Star 66">
            <a:extLst>
              <a:ext uri="{FF2B5EF4-FFF2-40B4-BE49-F238E27FC236}">
                <a16:creationId xmlns:a16="http://schemas.microsoft.com/office/drawing/2014/main" id="{0A473DA4-4D07-674C-A6C9-F908D8A8055D}"/>
              </a:ext>
            </a:extLst>
          </p:cNvPr>
          <p:cNvSpPr/>
          <p:nvPr/>
        </p:nvSpPr>
        <p:spPr>
          <a:xfrm>
            <a:off x="5657908" y="1804997"/>
            <a:ext cx="510100" cy="481489"/>
          </a:xfrm>
          <a:prstGeom prst="star4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70" name="TextBox 69">
            <a:extLst>
              <a:ext uri="{FF2B5EF4-FFF2-40B4-BE49-F238E27FC236}">
                <a16:creationId xmlns:a16="http://schemas.microsoft.com/office/drawing/2014/main" id="{CC4FC3A2-54B2-F448-A53C-525E9DAD7525}"/>
              </a:ext>
            </a:extLst>
          </p:cNvPr>
          <p:cNvSpPr txBox="1"/>
          <p:nvPr/>
        </p:nvSpPr>
        <p:spPr>
          <a:xfrm>
            <a:off x="5401768" y="1670709"/>
            <a:ext cx="467564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24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FS</a:t>
            </a:r>
          </a:p>
        </p:txBody>
      </p:sp>
      <p:sp>
        <p:nvSpPr>
          <p:cNvPr id="75" name="Diamond 74">
            <a:extLst>
              <a:ext uri="{FF2B5EF4-FFF2-40B4-BE49-F238E27FC236}">
                <a16:creationId xmlns:a16="http://schemas.microsoft.com/office/drawing/2014/main" id="{D0290CA7-C65B-774E-B1FF-F4BE304318E5}"/>
              </a:ext>
            </a:extLst>
          </p:cNvPr>
          <p:cNvSpPr/>
          <p:nvPr/>
        </p:nvSpPr>
        <p:spPr>
          <a:xfrm>
            <a:off x="5807968" y="5856620"/>
            <a:ext cx="190301" cy="393008"/>
          </a:xfrm>
          <a:prstGeom prst="diamond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384" tIns="45693" rIns="91384" bIns="45693" rtlCol="0" anchor="ctr"/>
          <a:lstStyle/>
          <a:p>
            <a:pPr marL="0" marR="0" lvl="0" indent="0" algn="ctr" defTabSz="9138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cxnSp>
        <p:nvCxnSpPr>
          <p:cNvPr id="16" name="Straight Arrow Connector 15">
            <a:extLst>
              <a:ext uri="{FF2B5EF4-FFF2-40B4-BE49-F238E27FC236}">
                <a16:creationId xmlns:a16="http://schemas.microsoft.com/office/drawing/2014/main" id="{6EF779C0-7622-404D-AB3D-8207DA73CC68}"/>
              </a:ext>
            </a:extLst>
          </p:cNvPr>
          <p:cNvCxnSpPr>
            <a:cxnSpLocks/>
          </p:cNvCxnSpPr>
          <p:nvPr/>
        </p:nvCxnSpPr>
        <p:spPr>
          <a:xfrm>
            <a:off x="5161272" y="5949280"/>
            <a:ext cx="3693953" cy="0"/>
          </a:xfrm>
          <a:prstGeom prst="straightConnector1">
            <a:avLst/>
          </a:prstGeom>
          <a:ln w="5715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1" name="Diamond 80">
            <a:extLst>
              <a:ext uri="{FF2B5EF4-FFF2-40B4-BE49-F238E27FC236}">
                <a16:creationId xmlns:a16="http://schemas.microsoft.com/office/drawing/2014/main" id="{9D9E8AFA-79C1-7345-8B89-65819CE3CF47}"/>
              </a:ext>
            </a:extLst>
          </p:cNvPr>
          <p:cNvSpPr/>
          <p:nvPr/>
        </p:nvSpPr>
        <p:spPr>
          <a:xfrm>
            <a:off x="5387932" y="4566513"/>
            <a:ext cx="171317" cy="356181"/>
          </a:xfrm>
          <a:prstGeom prst="diamond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384" tIns="45693" rIns="91384" bIns="45693" rtlCol="0" anchor="ctr"/>
          <a:lstStyle/>
          <a:p>
            <a:pPr marL="0" marR="0" lvl="0" indent="0" algn="ctr" defTabSz="9138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cxnSp>
        <p:nvCxnSpPr>
          <p:cNvPr id="28" name="Straight Arrow Connector 27">
            <a:extLst>
              <a:ext uri="{FF2B5EF4-FFF2-40B4-BE49-F238E27FC236}">
                <a16:creationId xmlns:a16="http://schemas.microsoft.com/office/drawing/2014/main" id="{4C9830A4-16A9-A742-B1E2-5302F7BCCB87}"/>
              </a:ext>
            </a:extLst>
          </p:cNvPr>
          <p:cNvCxnSpPr/>
          <p:nvPr/>
        </p:nvCxnSpPr>
        <p:spPr>
          <a:xfrm>
            <a:off x="4943873" y="4746565"/>
            <a:ext cx="432047" cy="0"/>
          </a:xfrm>
          <a:prstGeom prst="straightConnector1">
            <a:avLst/>
          </a:prstGeom>
          <a:ln>
            <a:solidFill>
              <a:srgbClr val="FF0000"/>
            </a:solidFill>
            <a:prstDash val="dash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3" name="Diamond 82">
            <a:extLst>
              <a:ext uri="{FF2B5EF4-FFF2-40B4-BE49-F238E27FC236}">
                <a16:creationId xmlns:a16="http://schemas.microsoft.com/office/drawing/2014/main" id="{A06D2391-7A95-A740-BA4F-5F27DEDD3E8D}"/>
              </a:ext>
            </a:extLst>
          </p:cNvPr>
          <p:cNvSpPr/>
          <p:nvPr/>
        </p:nvSpPr>
        <p:spPr>
          <a:xfrm>
            <a:off x="5303912" y="4896922"/>
            <a:ext cx="192001" cy="393008"/>
          </a:xfrm>
          <a:prstGeom prst="diamond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384" tIns="45693" rIns="91384" bIns="45693" rtlCol="0" anchor="ctr"/>
          <a:lstStyle/>
          <a:p>
            <a:pPr marL="0" marR="0" lvl="0" indent="0" algn="ctr" defTabSz="9138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cxnSp>
        <p:nvCxnSpPr>
          <p:cNvPr id="34" name="Straight Arrow Connector 33">
            <a:extLst>
              <a:ext uri="{FF2B5EF4-FFF2-40B4-BE49-F238E27FC236}">
                <a16:creationId xmlns:a16="http://schemas.microsoft.com/office/drawing/2014/main" id="{8CC55298-AB11-1445-807F-0A5207F03DB1}"/>
              </a:ext>
            </a:extLst>
          </p:cNvPr>
          <p:cNvCxnSpPr>
            <a:cxnSpLocks/>
          </p:cNvCxnSpPr>
          <p:nvPr/>
        </p:nvCxnSpPr>
        <p:spPr>
          <a:xfrm>
            <a:off x="5159896" y="5093426"/>
            <a:ext cx="171409" cy="0"/>
          </a:xfrm>
          <a:prstGeom prst="straightConnector1">
            <a:avLst/>
          </a:prstGeom>
          <a:ln>
            <a:solidFill>
              <a:srgbClr val="FF0000"/>
            </a:solidFill>
            <a:prstDash val="dash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6" name="Diamond 75">
            <a:extLst>
              <a:ext uri="{FF2B5EF4-FFF2-40B4-BE49-F238E27FC236}">
                <a16:creationId xmlns:a16="http://schemas.microsoft.com/office/drawing/2014/main" id="{A06D2391-7A95-A740-BA4F-5F27DEDD3E8D}"/>
              </a:ext>
            </a:extLst>
          </p:cNvPr>
          <p:cNvSpPr/>
          <p:nvPr/>
        </p:nvSpPr>
        <p:spPr>
          <a:xfrm>
            <a:off x="4468995" y="3144253"/>
            <a:ext cx="192001" cy="393008"/>
          </a:xfrm>
          <a:prstGeom prst="diamond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384" tIns="45693" rIns="91384" bIns="45693" rtlCol="0" anchor="ctr"/>
          <a:lstStyle/>
          <a:p>
            <a:pPr marL="0" marR="0" lvl="0" indent="0" algn="ctr" defTabSz="9138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cxnSp>
        <p:nvCxnSpPr>
          <p:cNvPr id="77" name="Straight Arrow Connector 76">
            <a:extLst>
              <a:ext uri="{FF2B5EF4-FFF2-40B4-BE49-F238E27FC236}">
                <a16:creationId xmlns:a16="http://schemas.microsoft.com/office/drawing/2014/main" id="{8CC55298-AB11-1445-807F-0A5207F03DB1}"/>
              </a:ext>
            </a:extLst>
          </p:cNvPr>
          <p:cNvCxnSpPr>
            <a:cxnSpLocks/>
            <a:endCxn id="76" idx="1"/>
          </p:cNvCxnSpPr>
          <p:nvPr/>
        </p:nvCxnSpPr>
        <p:spPr>
          <a:xfrm>
            <a:off x="4297586" y="3340757"/>
            <a:ext cx="171409" cy="0"/>
          </a:xfrm>
          <a:prstGeom prst="straightConnector1">
            <a:avLst/>
          </a:prstGeom>
          <a:ln>
            <a:solidFill>
              <a:srgbClr val="FF0000"/>
            </a:solidFill>
            <a:prstDash val="dash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" name="Slide Number Placeholder 7">
            <a:extLst>
              <a:ext uri="{FF2B5EF4-FFF2-40B4-BE49-F238E27FC236}">
                <a16:creationId xmlns:a16="http://schemas.microsoft.com/office/drawing/2014/main" id="{FE012408-4558-B54D-A77C-904E17B6DE3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51115BC-487E-4422-894C-CB7CD3E79223}" type="slidenum">
              <a:rPr kumimoji="0" lang="sv-SE" sz="9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</a:t>
            </a:fld>
            <a:endParaRPr kumimoji="0" lang="sv-SE" sz="9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440A7FCE-5F87-5241-9BA0-FE8D051A0923}"/>
              </a:ext>
            </a:extLst>
          </p:cNvPr>
          <p:cNvSpPr txBox="1"/>
          <p:nvPr/>
        </p:nvSpPr>
        <p:spPr>
          <a:xfrm>
            <a:off x="9324740" y="5051937"/>
            <a:ext cx="2636551" cy="914400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pPr algn="l"/>
            <a:r>
              <a:rPr lang="sv-SE" sz="2000" dirty="0" err="1"/>
              <a:t>Updated</a:t>
            </a:r>
            <a:r>
              <a:rPr lang="sv-SE" sz="2000" dirty="0"/>
              <a:t> instrument </a:t>
            </a:r>
          </a:p>
          <a:p>
            <a:pPr algn="l"/>
            <a:r>
              <a:rPr lang="sv-SE" sz="2000" dirty="0"/>
              <a:t>Schedule: </a:t>
            </a:r>
            <a:r>
              <a:rPr lang="sv-SE" sz="2000" dirty="0" err="1"/>
              <a:t>Shane’s</a:t>
            </a:r>
            <a:r>
              <a:rPr lang="sv-SE" sz="2000" dirty="0"/>
              <a:t> talk</a:t>
            </a:r>
          </a:p>
        </p:txBody>
      </p:sp>
      <p:cxnSp>
        <p:nvCxnSpPr>
          <p:cNvPr id="19" name="Straight Connector 18">
            <a:extLst>
              <a:ext uri="{FF2B5EF4-FFF2-40B4-BE49-F238E27FC236}">
                <a16:creationId xmlns:a16="http://schemas.microsoft.com/office/drawing/2014/main" id="{1701DF6D-5F3F-714D-9D1F-7FE19FB8B8EB}"/>
              </a:ext>
            </a:extLst>
          </p:cNvPr>
          <p:cNvCxnSpPr/>
          <p:nvPr/>
        </p:nvCxnSpPr>
        <p:spPr>
          <a:xfrm>
            <a:off x="2093097" y="0"/>
            <a:ext cx="42463" cy="7022035"/>
          </a:xfrm>
          <a:prstGeom prst="line">
            <a:avLst/>
          </a:prstGeom>
          <a:ln w="41275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56066556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A10D479-A5BE-B14D-BF39-4D6DAAE7196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dirty="0"/>
              <a:t>Progress </a:t>
            </a:r>
            <a:r>
              <a:rPr lang="sv-SE" dirty="0" err="1"/>
              <a:t>since</a:t>
            </a:r>
            <a:r>
              <a:rPr lang="sv-SE" dirty="0"/>
              <a:t> last IKON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DE7ADB8-68FF-4641-B0D2-FBA4FB8767C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sz="2400" dirty="0">
                <a:solidFill>
                  <a:schemeClr val="tx1"/>
                </a:solidFill>
              </a:rPr>
              <a:t>Progress on TA’s: Now 6 of the first eight instruments endorsed</a:t>
            </a:r>
          </a:p>
          <a:p>
            <a:r>
              <a:rPr lang="en-US" sz="2400" dirty="0">
                <a:solidFill>
                  <a:schemeClr val="tx1"/>
                </a:solidFill>
              </a:rPr>
              <a:t>Mapped out the global commercial manufacturing capacity for choppers and guides: no show stopper</a:t>
            </a:r>
          </a:p>
          <a:p>
            <a:r>
              <a:rPr lang="en-US" sz="2400" dirty="0">
                <a:solidFill>
                  <a:schemeClr val="tx1"/>
                </a:solidFill>
              </a:rPr>
              <a:t>Common shielding, monitor and chopper projects progressing well</a:t>
            </a:r>
          </a:p>
          <a:p>
            <a:r>
              <a:rPr lang="sv-SE" sz="2400" dirty="0">
                <a:solidFill>
                  <a:schemeClr val="tx1"/>
                </a:solidFill>
              </a:rPr>
              <a:t>Draft </a:t>
            </a:r>
            <a:r>
              <a:rPr lang="en-US" sz="2400" dirty="0">
                <a:solidFill>
                  <a:schemeClr val="tx1"/>
                </a:solidFill>
              </a:rPr>
              <a:t>Scientific Evaluation and Access Policy in SMT, EMT and SAC. To Council in December</a:t>
            </a:r>
          </a:p>
          <a:p>
            <a:r>
              <a:rPr lang="en-US" sz="2400" dirty="0"/>
              <a:t>New MAX IV – ESS Science colloquia working out really well </a:t>
            </a:r>
            <a:endParaRPr lang="en-US" sz="2400" dirty="0">
              <a:solidFill>
                <a:schemeClr val="tx1"/>
              </a:solidFill>
            </a:endParaRPr>
          </a:p>
          <a:p>
            <a:r>
              <a:rPr lang="en-US" sz="2400" dirty="0">
                <a:solidFill>
                  <a:schemeClr val="tx1"/>
                </a:solidFill>
              </a:rPr>
              <a:t>Handover of E Hall: Event today!</a:t>
            </a:r>
            <a:endParaRPr lang="sv-SE" sz="2400" dirty="0">
              <a:solidFill>
                <a:schemeClr val="tx1"/>
              </a:solidFill>
            </a:endParaRPr>
          </a:p>
          <a:p>
            <a:r>
              <a:rPr lang="sv-SE" sz="2400" dirty="0" err="1">
                <a:solidFill>
                  <a:schemeClr val="tx1"/>
                </a:solidFill>
              </a:rPr>
              <a:t>Key</a:t>
            </a:r>
            <a:r>
              <a:rPr lang="sv-SE" sz="2400" dirty="0">
                <a:solidFill>
                  <a:schemeClr val="tx1"/>
                </a:solidFill>
              </a:rPr>
              <a:t> </a:t>
            </a:r>
            <a:r>
              <a:rPr lang="sv-SE" sz="2400" dirty="0" err="1">
                <a:solidFill>
                  <a:schemeClr val="tx1"/>
                </a:solidFill>
              </a:rPr>
              <a:t>goal</a:t>
            </a:r>
            <a:r>
              <a:rPr lang="sv-SE" sz="2400" dirty="0">
                <a:solidFill>
                  <a:schemeClr val="tx1"/>
                </a:solidFill>
              </a:rPr>
              <a:t> for 2019: Begin installation </a:t>
            </a:r>
            <a:r>
              <a:rPr lang="sv-SE" sz="2400" dirty="0" err="1">
                <a:solidFill>
                  <a:schemeClr val="tx1"/>
                </a:solidFill>
              </a:rPr>
              <a:t>of</a:t>
            </a:r>
            <a:r>
              <a:rPr lang="sv-SE" sz="2400" dirty="0">
                <a:solidFill>
                  <a:schemeClr val="tx1"/>
                </a:solidFill>
              </a:rPr>
              <a:t> instruments</a:t>
            </a:r>
          </a:p>
          <a:p>
            <a:r>
              <a:rPr lang="sv-SE" sz="2400" dirty="0">
                <a:solidFill>
                  <a:schemeClr val="tx1"/>
                </a:solidFill>
              </a:rPr>
              <a:t>…</a:t>
            </a:r>
            <a:endParaRPr lang="en-US" sz="2400" dirty="0">
              <a:solidFill>
                <a:schemeClr val="tx1"/>
              </a:solidFill>
            </a:endParaRPr>
          </a:p>
          <a:p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768F2067-2AB6-B64A-94A5-C6F0EAEEE8D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5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3723741199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1" name="Copenhagen Server Room"/>
          <p:cNvSpPr txBox="1">
            <a:spLocks noGrp="1"/>
          </p:cNvSpPr>
          <p:nvPr>
            <p:ph type="title"/>
          </p:nvPr>
        </p:nvSpPr>
        <p:spPr>
          <a:xfrm>
            <a:off x="304800" y="274637"/>
            <a:ext cx="9518848" cy="562075"/>
          </a:xfrm>
          <a:prstGeom prst="rect">
            <a:avLst/>
          </a:prstGeom>
        </p:spPr>
        <p:txBody>
          <a:bodyPr/>
          <a:lstStyle/>
          <a:p>
            <a:r>
              <a:rPr dirty="0"/>
              <a:t>Copenhagen Server Room</a:t>
            </a:r>
            <a:r>
              <a:rPr lang="en-US" dirty="0"/>
              <a:t> (DMSC)</a:t>
            </a:r>
            <a:endParaRPr dirty="0"/>
          </a:p>
        </p:txBody>
      </p:sp>
      <p:sp>
        <p:nvSpPr>
          <p:cNvPr id="242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11418319" y="6600021"/>
            <a:ext cx="164081" cy="218441"/>
          </a:xfrm>
          <a:prstGeom prst="rect">
            <a:avLst/>
          </a:prstGeom>
          <a:extLst>
            <a:ext uri="{C572A759-6A51-4108-AA02-DFA0A04FC94B}">
              <ma14:wrappingTextBoxFlag xmlns:ma14="http://schemas.microsoft.com/office/mac/drawingml/2011/main" xmlns:a14="http://schemas.microsoft.com/office/drawing/2010/main" xmlns:m="http://schemas.openxmlformats.org/officeDocument/2006/math" xmlns="" val="1"/>
            </a:ext>
          </a:extLst>
        </p:spPr>
        <p:txBody>
          <a:bodyPr/>
          <a:lstStyle/>
          <a:p>
            <a:fld id="{86CB4B4D-7CA3-9044-876B-883B54F8677D}" type="slidenum">
              <a:t>6</a:t>
            </a:fld>
            <a:endParaRPr/>
          </a:p>
        </p:txBody>
      </p:sp>
      <p:sp>
        <p:nvSpPr>
          <p:cNvPr id="243" name="Text Placeholder 16"/>
          <p:cNvSpPr>
            <a:spLocks noGrp="1"/>
          </p:cNvSpPr>
          <p:nvPr>
            <p:ph type="body" idx="13"/>
          </p:nvPr>
        </p:nvSpPr>
        <p:spPr>
          <a:prstGeom prst="rect">
            <a:avLst/>
          </a:prstGeom>
        </p:spPr>
        <p:txBody>
          <a:bodyPr/>
          <a:lstStyle/>
          <a:p>
            <a:pPr marL="0" indent="0" defTabSz="685800">
              <a:buSzTx/>
              <a:buFontTx/>
              <a:buNone/>
              <a:defRPr sz="2400">
                <a:solidFill>
                  <a:srgbClr val="FFFFFF"/>
                </a:solidFill>
              </a:defRPr>
            </a:pPr>
            <a:endParaRPr dirty="0"/>
          </a:p>
        </p:txBody>
      </p:sp>
      <p:pic>
        <p:nvPicPr>
          <p:cNvPr id="244" name="Screenshot 2019-05-08 at 16.12.31.png" descr="Screenshot 2019-05-08 at 16.12.31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86454" y="2780928"/>
            <a:ext cx="5741918" cy="3928313"/>
          </a:xfrm>
          <a:prstGeom prst="rect">
            <a:avLst/>
          </a:prstGeom>
          <a:ln w="12700">
            <a:miter lim="400000"/>
          </a:ln>
        </p:spPr>
      </p:pic>
      <p:sp>
        <p:nvSpPr>
          <p:cNvPr id="249" name="Stage 1 200kW…"/>
          <p:cNvSpPr txBox="1">
            <a:spLocks noGrp="1"/>
          </p:cNvSpPr>
          <p:nvPr>
            <p:ph type="body" idx="1"/>
          </p:nvPr>
        </p:nvSpPr>
        <p:spPr>
          <a:xfrm>
            <a:off x="-12700" y="1424829"/>
            <a:ext cx="10972800" cy="4345168"/>
          </a:xfrm>
          <a:prstGeom prst="rect">
            <a:avLst/>
          </a:prstGeom>
        </p:spPr>
        <p:txBody>
          <a:bodyPr/>
          <a:lstStyle/>
          <a:p>
            <a:r>
              <a:rPr dirty="0"/>
              <a:t>Stage 1 200kW </a:t>
            </a:r>
          </a:p>
          <a:p>
            <a:r>
              <a:rPr lang="en-US" dirty="0"/>
              <a:t>Handover event in October/November</a:t>
            </a:r>
            <a:endParaRPr dirty="0"/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966E4D8B-8F64-7B48-8CE2-61C9123D629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600056" y="1628800"/>
            <a:ext cx="3813888" cy="508518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49211738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04D5540-C192-8847-875B-759B5E3E8BA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>
                <a:solidFill>
                  <a:srgbClr val="FFFFFF"/>
                </a:solidFill>
              </a:rPr>
              <a:t>Joint ESS ILL User Meeting 2020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2B09B9D9-3DE2-674E-BB5D-11810A8E907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7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7FC5E34D-B6E1-A944-9CAC-9D0065531AB0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sv-SE" dirty="0"/>
              <a:t>Date and </a:t>
            </a:r>
            <a:r>
              <a:rPr lang="sv-SE" dirty="0" err="1"/>
              <a:t>Venue</a:t>
            </a:r>
            <a:endParaRPr lang="sv-SE" dirty="0"/>
          </a:p>
        </p:txBody>
      </p:sp>
      <p:sp>
        <p:nvSpPr>
          <p:cNvPr id="7" name="Content Placeholder 6">
            <a:extLst>
              <a:ext uri="{FF2B5EF4-FFF2-40B4-BE49-F238E27FC236}">
                <a16:creationId xmlns:a16="http://schemas.microsoft.com/office/drawing/2014/main" id="{1AE97F8A-34C7-7A4F-BBEF-EF5E957B588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b="1" dirty="0"/>
              <a:t>Wed 23</a:t>
            </a:r>
            <a:r>
              <a:rPr lang="en-GB" b="1" baseline="30000" dirty="0"/>
              <a:t>rd</a:t>
            </a:r>
            <a:r>
              <a:rPr lang="en-GB" b="1" dirty="0"/>
              <a:t> – Fri 25</a:t>
            </a:r>
            <a:r>
              <a:rPr lang="en-GB" b="1" baseline="30000" dirty="0"/>
              <a:t>th</a:t>
            </a:r>
            <a:r>
              <a:rPr lang="en-GB" b="1" dirty="0"/>
              <a:t> September 2020</a:t>
            </a:r>
          </a:p>
          <a:p>
            <a:r>
              <a:rPr lang="en-GB" dirty="0"/>
              <a:t>Lund: Rooms in AF </a:t>
            </a:r>
            <a:r>
              <a:rPr lang="en-GB" dirty="0" err="1"/>
              <a:t>Borgen</a:t>
            </a:r>
            <a:r>
              <a:rPr lang="en-GB" dirty="0"/>
              <a:t>, </a:t>
            </a:r>
            <a:r>
              <a:rPr lang="en-GB" dirty="0" err="1"/>
              <a:t>Universitetshusest</a:t>
            </a:r>
            <a:r>
              <a:rPr lang="en-GB" dirty="0"/>
              <a:t> and Palaestra</a:t>
            </a:r>
          </a:p>
          <a:p>
            <a:endParaRPr lang="en-GB" b="1" dirty="0"/>
          </a:p>
          <a:p>
            <a:endParaRPr lang="en-GB" b="1" dirty="0"/>
          </a:p>
          <a:p>
            <a:endParaRPr lang="sv-SE" dirty="0"/>
          </a:p>
        </p:txBody>
      </p:sp>
      <p:sp>
        <p:nvSpPr>
          <p:cNvPr id="8" name="Slide Number Placeholder 3">
            <a:extLst>
              <a:ext uri="{FF2B5EF4-FFF2-40B4-BE49-F238E27FC236}">
                <a16:creationId xmlns:a16="http://schemas.microsoft.com/office/drawing/2014/main" id="{6ED96685-40CB-584B-8491-CD151136586F}"/>
              </a:ext>
            </a:extLst>
          </p:cNvPr>
          <p:cNvSpPr txBox="1">
            <a:spLocks/>
          </p:cNvSpPr>
          <p:nvPr/>
        </p:nvSpPr>
        <p:spPr>
          <a:xfrm>
            <a:off x="7979311" y="5949280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defPPr>
              <a:defRPr lang="sv-SE"/>
            </a:defPPr>
            <a:lvl1pPr marL="0" algn="r" defTabSz="914400" rtl="0" eaLnBrk="1" latinLnBrk="0" hangingPunct="1">
              <a:defRPr sz="900" kern="120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551115BC-487E-4422-894C-CB7CD3E79223}" type="slidenum">
              <a:rPr lang="en-GB" smtClean="0">
                <a:solidFill>
                  <a:prstClr val="black">
                    <a:lumMod val="65000"/>
                    <a:lumOff val="35000"/>
                  </a:prstClr>
                </a:solidFill>
                <a:latin typeface="Calibri"/>
              </a:rPr>
              <a:pPr/>
              <a:t>7</a:t>
            </a:fld>
            <a:endParaRPr lang="en-GB">
              <a:solidFill>
                <a:prstClr val="black">
                  <a:lumMod val="65000"/>
                  <a:lumOff val="35000"/>
                </a:prstClr>
              </a:solidFill>
              <a:latin typeface="Calibri"/>
            </a:endParaRP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11A270A1-3D6A-A742-889F-66DF387E1296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2798" y="3239446"/>
            <a:ext cx="3200379" cy="3215404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46002812-F8EA-BC40-B28B-3119D96C3B0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314608" y="4005064"/>
            <a:ext cx="3221278" cy="2130366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2437D419-CBD0-F644-9F21-62A80744CBCD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056230" y="4005064"/>
            <a:ext cx="3267976" cy="212677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68785002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FBE11D1-9659-1B44-BD05-EF6C4964D7F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Instrument Performance Comparison</a:t>
            </a:r>
          </a:p>
        </p:txBody>
      </p:sp>
      <p:graphicFrame>
        <p:nvGraphicFramePr>
          <p:cNvPr id="6" name="Content Placeholder 5">
            <a:extLst>
              <a:ext uri="{FF2B5EF4-FFF2-40B4-BE49-F238E27FC236}">
                <a16:creationId xmlns:a16="http://schemas.microsoft.com/office/drawing/2014/main" id="{86B25F67-F1EE-A644-B07A-0C4A89C73067}"/>
              </a:ext>
            </a:extLst>
          </p:cNvPr>
          <p:cNvGraphicFramePr>
            <a:graphicFrameLocks noGrp="1"/>
          </p:cNvGraphicFramePr>
          <p:nvPr>
            <p:ph idx="1"/>
            <p:extLst/>
          </p:nvPr>
        </p:nvGraphicFramePr>
        <p:xfrm>
          <a:off x="598768" y="1336431"/>
          <a:ext cx="10972800" cy="551688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936956">
                  <a:extLst>
                    <a:ext uri="{9D8B030D-6E8A-4147-A177-3AD203B41FA5}">
                      <a16:colId xmlns:a16="http://schemas.microsoft.com/office/drawing/2014/main" val="2150500736"/>
                    </a:ext>
                  </a:extLst>
                </a:gridCol>
                <a:gridCol w="4454769">
                  <a:extLst>
                    <a:ext uri="{9D8B030D-6E8A-4147-A177-3AD203B41FA5}">
                      <a16:colId xmlns:a16="http://schemas.microsoft.com/office/drawing/2014/main" val="1511009769"/>
                    </a:ext>
                  </a:extLst>
                </a:gridCol>
                <a:gridCol w="5581075">
                  <a:extLst>
                    <a:ext uri="{9D8B030D-6E8A-4147-A177-3AD203B41FA5}">
                      <a16:colId xmlns:a16="http://schemas.microsoft.com/office/drawing/2014/main" val="4186679543"/>
                    </a:ext>
                  </a:extLst>
                </a:gridCol>
              </a:tblGrid>
              <a:tr h="297935">
                <a:tc>
                  <a:txBody>
                    <a:bodyPr/>
                    <a:lstStyle/>
                    <a:p>
                      <a:endParaRPr lang="en-GB" sz="14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1400" b="1" dirty="0"/>
                        <a:t>2016 </a:t>
                      </a:r>
                      <a:r>
                        <a:rPr lang="en-US" sz="1400" b="1" dirty="0"/>
                        <a:t>Performance</a:t>
                      </a:r>
                      <a:r>
                        <a:rPr lang="en-US" sz="1400" b="1" baseline="0" dirty="0"/>
                        <a:t> targets (@ 2MW)</a:t>
                      </a:r>
                      <a:endParaRPr lang="en-GB" sz="14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400" b="1" dirty="0"/>
                        <a:t>Performance</a:t>
                      </a:r>
                      <a:r>
                        <a:rPr lang="en-US" sz="1400" b="1" baseline="0" dirty="0"/>
                        <a:t> targets (2019) @ 2MW</a:t>
                      </a:r>
                      <a:endParaRPr lang="en-US" sz="1400" b="1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883833385"/>
                  </a:ext>
                </a:extLst>
              </a:tr>
              <a:tr h="297935">
                <a:tc>
                  <a:txBody>
                    <a:bodyPr/>
                    <a:lstStyle/>
                    <a:p>
                      <a:r>
                        <a:rPr lang="en-GB" sz="1400" dirty="0"/>
                        <a:t>LOKI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indent="0">
                        <a:buFont typeface="Arial"/>
                        <a:buNone/>
                      </a:pPr>
                      <a:r>
                        <a:rPr lang="en-US" sz="1400" dirty="0"/>
                        <a:t>5 x D22 &amp; 20 x SANS2D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indent="0">
                        <a:buFont typeface="Arial"/>
                        <a:buNone/>
                      </a:pPr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5 x D22, 20 x SANS2D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652872335"/>
                  </a:ext>
                </a:extLst>
              </a:tr>
              <a:tr h="297935">
                <a:tc>
                  <a:txBody>
                    <a:bodyPr/>
                    <a:lstStyle/>
                    <a:p>
                      <a:r>
                        <a:rPr lang="en-GB" sz="1400" dirty="0"/>
                        <a:t>SKADI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/>
                        <a:t>4</a:t>
                      </a:r>
                      <a:r>
                        <a:rPr lang="en-US" sz="1400" baseline="0" dirty="0"/>
                        <a:t> x D22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baseline="0" dirty="0">
                          <a:solidFill>
                            <a:schemeClr val="tx1"/>
                          </a:solidFill>
                        </a:rPr>
                        <a:t>5 x D22</a:t>
                      </a:r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829153700"/>
                  </a:ext>
                </a:extLst>
              </a:tr>
              <a:tr h="506489">
                <a:tc>
                  <a:txBody>
                    <a:bodyPr/>
                    <a:lstStyle/>
                    <a:p>
                      <a:r>
                        <a:rPr lang="en-GB" sz="1400" dirty="0"/>
                        <a:t>ESTIA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171450" indent="-171450">
                        <a:buFont typeface="Arial"/>
                        <a:buChar char="•"/>
                      </a:pPr>
                      <a:r>
                        <a:rPr lang="en-US" sz="1400" dirty="0"/>
                        <a:t>Conventional</a:t>
                      </a:r>
                      <a:r>
                        <a:rPr lang="en-US" sz="1400" baseline="0" dirty="0"/>
                        <a:t> mode: </a:t>
                      </a:r>
                      <a:r>
                        <a:rPr lang="en-US" sz="1400" dirty="0"/>
                        <a:t>~ 100 x D17</a:t>
                      </a:r>
                    </a:p>
                    <a:p>
                      <a:pPr marL="171450" indent="-171450">
                        <a:buFont typeface="Arial"/>
                        <a:buChar char="•"/>
                      </a:pPr>
                      <a:r>
                        <a:rPr lang="en-US" sz="1400" dirty="0"/>
                        <a:t>High intensity mode: 1cm</a:t>
                      </a:r>
                      <a:r>
                        <a:rPr lang="en-US" sz="1400" baseline="30000" dirty="0"/>
                        <a:t>2</a:t>
                      </a:r>
                      <a:r>
                        <a:rPr lang="en-US" sz="1400" dirty="0"/>
                        <a:t> samples  = seconds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indent="0">
                        <a:buFont typeface="Arial"/>
                        <a:buNone/>
                      </a:pPr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10-100 x D17, depending on collimation mode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616993253"/>
                  </a:ext>
                </a:extLst>
              </a:tr>
              <a:tr h="297935">
                <a:tc>
                  <a:txBody>
                    <a:bodyPr/>
                    <a:lstStyle/>
                    <a:p>
                      <a:r>
                        <a:rPr lang="en-GB" sz="1400" dirty="0"/>
                        <a:t>FREIA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400" dirty="0"/>
                        <a:t>30</a:t>
                      </a:r>
                      <a:r>
                        <a:rPr lang="en-US" sz="1400" baseline="0" dirty="0"/>
                        <a:t> x FIGARO, INTER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2-30</a:t>
                      </a:r>
                      <a:r>
                        <a:rPr lang="en-US" sz="1400" baseline="0" dirty="0">
                          <a:solidFill>
                            <a:schemeClr val="tx1"/>
                          </a:solidFill>
                        </a:rPr>
                        <a:t> x FIGARO, depending on Q-range and resolution</a:t>
                      </a:r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642973443"/>
                  </a:ext>
                </a:extLst>
              </a:tr>
              <a:tr h="297935">
                <a:tc>
                  <a:txBody>
                    <a:bodyPr/>
                    <a:lstStyle/>
                    <a:p>
                      <a:r>
                        <a:rPr lang="en-GB" sz="1400" dirty="0"/>
                        <a:t>DREAM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/>
                        <a:t>&gt; 10 x POWGEN or WISH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&gt; 10 x POWGEN &amp; WISH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534276716"/>
                  </a:ext>
                </a:extLst>
              </a:tr>
              <a:tr h="297935">
                <a:tc>
                  <a:txBody>
                    <a:bodyPr/>
                    <a:lstStyle/>
                    <a:p>
                      <a:r>
                        <a:rPr lang="en-GB" sz="1400" dirty="0"/>
                        <a:t>HEIMDAL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400" dirty="0"/>
                        <a:t>~ 50 x GEM, ~ 8 x new POLARIS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~ 50 x GEM, ~ 8 x new POLARIS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584824332"/>
                  </a:ext>
                </a:extLst>
              </a:tr>
              <a:tr h="506489">
                <a:tc>
                  <a:txBody>
                    <a:bodyPr/>
                    <a:lstStyle/>
                    <a:p>
                      <a:r>
                        <a:rPr lang="en-GB" sz="1400" dirty="0"/>
                        <a:t>MAGIC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171450" indent="-171450">
                        <a:buFont typeface="Arial"/>
                        <a:buChar char="•"/>
                      </a:pPr>
                      <a:r>
                        <a:rPr lang="en-US" sz="1400" dirty="0"/>
                        <a:t>Cold: &gt; 100 x worlds best, </a:t>
                      </a:r>
                    </a:p>
                    <a:p>
                      <a:pPr marL="171450" indent="-171450">
                        <a:buFont typeface="Arial"/>
                        <a:buChar char="•"/>
                      </a:pPr>
                      <a:r>
                        <a:rPr lang="en-US" sz="1400" dirty="0"/>
                        <a:t>Thermal: 1mm</a:t>
                      </a:r>
                      <a:r>
                        <a:rPr lang="en-US" sz="1400" baseline="30000" dirty="0"/>
                        <a:t>3</a:t>
                      </a:r>
                      <a:r>
                        <a:rPr lang="en-US" sz="1400" dirty="0"/>
                        <a:t> crystals = 10 min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171450" indent="-171450">
                        <a:buFont typeface="Arial"/>
                        <a:buChar char="•"/>
                      </a:pPr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Cold: &gt; 100 </a:t>
                      </a:r>
                      <a:r>
                        <a:rPr lang="en-US" sz="1400">
                          <a:solidFill>
                            <a:schemeClr val="tx1"/>
                          </a:solidFill>
                        </a:rPr>
                        <a:t>x world’s </a:t>
                      </a:r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best, </a:t>
                      </a:r>
                    </a:p>
                    <a:p>
                      <a:pPr marL="171450" indent="-171450">
                        <a:buFont typeface="Arial"/>
                        <a:buChar char="•"/>
                      </a:pPr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Thermal: 1mm</a:t>
                      </a:r>
                      <a:r>
                        <a:rPr lang="en-US" sz="1400" baseline="30000" dirty="0">
                          <a:solidFill>
                            <a:schemeClr val="tx1"/>
                          </a:solidFill>
                        </a:rPr>
                        <a:t>3</a:t>
                      </a:r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 crystals = 10 min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834524571"/>
                  </a:ext>
                </a:extLst>
              </a:tr>
              <a:tr h="297935">
                <a:tc>
                  <a:txBody>
                    <a:bodyPr/>
                    <a:lstStyle/>
                    <a:p>
                      <a:r>
                        <a:rPr lang="en-GB" sz="1400" dirty="0"/>
                        <a:t>NMX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/>
                        <a:t>&gt; 10 x LADI &amp;</a:t>
                      </a:r>
                      <a:r>
                        <a:rPr lang="en-US" sz="1400" baseline="0" dirty="0"/>
                        <a:t> </a:t>
                      </a:r>
                      <a:r>
                        <a:rPr lang="en-US" sz="1400" baseline="0" dirty="0" err="1"/>
                        <a:t>Biodiff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&gt; 20 x LADI &amp;</a:t>
                      </a:r>
                      <a:r>
                        <a:rPr lang="en-US" sz="1400" baseline="0" dirty="0">
                          <a:solidFill>
                            <a:schemeClr val="tx1"/>
                          </a:solidFill>
                        </a:rPr>
                        <a:t> </a:t>
                      </a:r>
                      <a:r>
                        <a:rPr lang="en-US" sz="1400" baseline="0" dirty="0" err="1">
                          <a:solidFill>
                            <a:schemeClr val="tx1"/>
                          </a:solidFill>
                        </a:rPr>
                        <a:t>Biodiff</a:t>
                      </a:r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787563419"/>
                  </a:ext>
                </a:extLst>
              </a:tr>
              <a:tr h="297935">
                <a:tc>
                  <a:txBody>
                    <a:bodyPr/>
                    <a:lstStyle/>
                    <a:p>
                      <a:r>
                        <a:rPr lang="en-GB" sz="1400" dirty="0"/>
                        <a:t>BEER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400" dirty="0"/>
                        <a:t>world leading in strain</a:t>
                      </a:r>
                      <a:r>
                        <a:rPr lang="en-US" sz="1400" baseline="0" dirty="0"/>
                        <a:t> scanning, unique flexibility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400">
                          <a:solidFill>
                            <a:schemeClr val="tx1"/>
                          </a:solidFill>
                        </a:rPr>
                        <a:t>1-2 </a:t>
                      </a:r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x TAKUMI</a:t>
                      </a:r>
                      <a:r>
                        <a:rPr lang="en-US" sz="1400">
                          <a:solidFill>
                            <a:schemeClr val="tx1"/>
                          </a:solidFill>
                        </a:rPr>
                        <a:t>, </a:t>
                      </a:r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3</a:t>
                      </a:r>
                      <a:r>
                        <a:rPr lang="en-US" sz="1400">
                          <a:solidFill>
                            <a:schemeClr val="tx1"/>
                          </a:solidFill>
                        </a:rPr>
                        <a:t>-6 </a:t>
                      </a:r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x VULCAN</a:t>
                      </a:r>
                      <a:r>
                        <a:rPr lang="en-US" sz="1400">
                          <a:solidFill>
                            <a:schemeClr val="tx1"/>
                          </a:solidFill>
                        </a:rPr>
                        <a:t>, 14-28 </a:t>
                      </a:r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x ENGIN-X, depending on multiplexing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248757825"/>
                  </a:ext>
                </a:extLst>
              </a:tr>
              <a:tr h="506489">
                <a:tc>
                  <a:txBody>
                    <a:bodyPr/>
                    <a:lstStyle/>
                    <a:p>
                      <a:r>
                        <a:rPr lang="en-GB" sz="1400" dirty="0"/>
                        <a:t>ODIN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indent="0">
                        <a:buFont typeface="Arial"/>
                        <a:buNone/>
                      </a:pPr>
                      <a:r>
                        <a:rPr lang="en-US" sz="1400" dirty="0"/>
                        <a:t>world leading for high resolution, </a:t>
                      </a:r>
                      <a:r>
                        <a:rPr lang="en-US" sz="1400" baseline="0" dirty="0"/>
                        <a:t> </a:t>
                      </a:r>
                    </a:p>
                    <a:p>
                      <a:pPr marL="0" indent="0">
                        <a:buFont typeface="Arial"/>
                        <a:buNone/>
                      </a:pPr>
                      <a:r>
                        <a:rPr lang="en-US" sz="1400" baseline="0" dirty="0"/>
                        <a:t>&gt; 10 x best for </a:t>
                      </a:r>
                      <a:r>
                        <a:rPr lang="en-US" sz="1400" dirty="0"/>
                        <a:t> TOF methods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indent="0">
                        <a:buFont typeface="Arial"/>
                        <a:buNone/>
                      </a:pPr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world leading for high spatial and temporal resolution, </a:t>
                      </a:r>
                      <a:r>
                        <a:rPr lang="en-US" sz="1400" baseline="0" dirty="0">
                          <a:solidFill>
                            <a:schemeClr val="tx1"/>
                          </a:solidFill>
                        </a:rPr>
                        <a:t> </a:t>
                      </a:r>
                    </a:p>
                    <a:p>
                      <a:pPr marL="0" indent="0">
                        <a:buFont typeface="Arial"/>
                        <a:buNone/>
                      </a:pPr>
                      <a:r>
                        <a:rPr lang="en-US" sz="1400" baseline="0" dirty="0">
                          <a:solidFill>
                            <a:schemeClr val="tx1"/>
                          </a:solidFill>
                        </a:rPr>
                        <a:t>&gt; 10 x best for </a:t>
                      </a:r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 TOF methods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354187749"/>
                  </a:ext>
                </a:extLst>
              </a:tr>
              <a:tr h="297935">
                <a:tc>
                  <a:txBody>
                    <a:bodyPr/>
                    <a:lstStyle/>
                    <a:p>
                      <a:r>
                        <a:rPr lang="en-GB" sz="1400" dirty="0"/>
                        <a:t>BIFROST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400" dirty="0"/>
                        <a:t>&gt; 10 x THALES &amp; MACS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&gt; 10 x THALES &amp; MACS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268492579"/>
                  </a:ext>
                </a:extLst>
              </a:tr>
              <a:tr h="297935">
                <a:tc>
                  <a:txBody>
                    <a:bodyPr/>
                    <a:lstStyle/>
                    <a:p>
                      <a:r>
                        <a:rPr lang="en-GB" sz="1400" dirty="0"/>
                        <a:t>CSPEC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baseline="0" dirty="0"/>
                        <a:t>100 x IN5 (with RRM)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6-150 x IN5 (3meV), depending on focusing and RRM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068073564"/>
                  </a:ext>
                </a:extLst>
              </a:tr>
              <a:tr h="297935">
                <a:tc>
                  <a:txBody>
                    <a:bodyPr/>
                    <a:lstStyle/>
                    <a:p>
                      <a:r>
                        <a:rPr lang="en-GB" sz="1400" dirty="0"/>
                        <a:t>T-REX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400" dirty="0"/>
                        <a:t>3 x 4-SEASONS,  3</a:t>
                      </a:r>
                      <a:r>
                        <a:rPr lang="en-US" sz="1400" baseline="0" dirty="0"/>
                        <a:t> x IN5 (without RRM)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6-60 x IN5 (3meV), 10-100 x 4Seasons (100meV), depending on RRM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122831216"/>
                  </a:ext>
                </a:extLst>
              </a:tr>
              <a:tr h="297935">
                <a:tc>
                  <a:txBody>
                    <a:bodyPr/>
                    <a:lstStyle/>
                    <a:p>
                      <a:r>
                        <a:rPr lang="en-GB" sz="1400" dirty="0"/>
                        <a:t>VESPA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400" dirty="0"/>
                        <a:t>10 </a:t>
                      </a:r>
                      <a:r>
                        <a:rPr lang="en-US" sz="1400" baseline="0" dirty="0"/>
                        <a:t>x VISION (ΔE = 130 </a:t>
                      </a:r>
                      <a:r>
                        <a:rPr lang="en-US" sz="1400" baseline="0" dirty="0" err="1"/>
                        <a:t>meV</a:t>
                      </a:r>
                      <a:r>
                        <a:rPr lang="en-US" sz="1400" baseline="0" dirty="0"/>
                        <a:t>)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400" baseline="0" dirty="0">
                          <a:solidFill>
                            <a:schemeClr val="tx1"/>
                          </a:solidFill>
                        </a:rPr>
                        <a:t>1-3 x VISION (ΔE &lt; 160 meV) trading intensity </a:t>
                      </a:r>
                      <a:r>
                        <a:rPr lang="en-US" sz="1400" baseline="0">
                          <a:solidFill>
                            <a:schemeClr val="tx1"/>
                          </a:solidFill>
                        </a:rPr>
                        <a:t>for resolution</a:t>
                      </a:r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472032779"/>
                  </a:ext>
                </a:extLst>
              </a:tr>
              <a:tr h="297935">
                <a:tc>
                  <a:txBody>
                    <a:bodyPr/>
                    <a:lstStyle/>
                    <a:p>
                      <a:r>
                        <a:rPr lang="en-GB" sz="1400" dirty="0"/>
                        <a:t>MIRACLES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400" dirty="0"/>
                        <a:t>2 x BASIS and DNA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4 x BASIS, 5 x DNA, for QENS at same resolution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804333411"/>
                  </a:ext>
                </a:extLst>
              </a:tr>
            </a:tbl>
          </a:graphicData>
        </a:graphic>
      </p:graphicFrame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A5E88302-9A7C-764A-ACAE-671D23EAFC8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8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86DAA6D8-CD11-5F48-BC71-FFDD1A5A086C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2016 vs 2019</a:t>
            </a:r>
          </a:p>
        </p:txBody>
      </p:sp>
    </p:spTree>
    <p:extLst>
      <p:ext uri="{BB962C8B-B14F-4D97-AF65-F5344CB8AC3E}">
        <p14:creationId xmlns:p14="http://schemas.microsoft.com/office/powerpoint/2010/main" val="644841802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B28326A-0481-034D-B5FD-41E6EAC5B53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Instrument Performance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4511CD84-6F47-384D-824E-815AF0828C6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9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E7FAC7EB-564F-2448-AF7A-61597BCDC60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All Instruments are funded to be world-leading at 2MW power</a:t>
            </a:r>
          </a:p>
        </p:txBody>
      </p:sp>
      <p:graphicFrame>
        <p:nvGraphicFramePr>
          <p:cNvPr id="6" name="Content Placeholder 4">
            <a:extLst>
              <a:ext uri="{FF2B5EF4-FFF2-40B4-BE49-F238E27FC236}">
                <a16:creationId xmlns:a16="http://schemas.microsoft.com/office/drawing/2014/main" id="{6A8B765B-9CD0-2947-8A14-1B80535FC2BE}"/>
              </a:ext>
            </a:extLst>
          </p:cNvPr>
          <p:cNvGraphicFramePr>
            <a:graphicFrameLocks noGrp="1"/>
          </p:cNvGraphicFramePr>
          <p:nvPr>
            <p:ph idx="1"/>
            <p:extLst/>
          </p:nvPr>
        </p:nvGraphicFramePr>
        <p:xfrm>
          <a:off x="1219200" y="1509268"/>
          <a:ext cx="9186441" cy="5220786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310484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3312507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4563450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</a:tblGrid>
              <a:tr h="173388">
                <a:tc>
                  <a:txBody>
                    <a:bodyPr/>
                    <a:lstStyle/>
                    <a:p>
                      <a:pPr algn="ctr"/>
                      <a:r>
                        <a:rPr lang="en-US" sz="1400" b="0" dirty="0"/>
                        <a:t>Instrument Class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400" b="0" dirty="0"/>
                        <a:t>Instrument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400" b="0" dirty="0"/>
                        <a:t>Performance</a:t>
                      </a:r>
                      <a:r>
                        <a:rPr lang="en-US" sz="1400" b="0" baseline="0" dirty="0"/>
                        <a:t> targets (2019) @ 2MW</a:t>
                      </a:r>
                      <a:endParaRPr lang="en-US" sz="1400" b="0" dirty="0"/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276497">
                <a:tc rowSpan="4">
                  <a:txBody>
                    <a:bodyPr/>
                    <a:lstStyle/>
                    <a:p>
                      <a:pPr algn="ctr"/>
                      <a:r>
                        <a:rPr lang="en-US" sz="1400" dirty="0"/>
                        <a:t>Large Scale Structures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en-US" sz="1200" dirty="0" err="1"/>
                        <a:t>LoKI</a:t>
                      </a:r>
                      <a:r>
                        <a:rPr lang="en-US" sz="1200" baseline="0" dirty="0"/>
                        <a:t> (Broad band SANS)</a:t>
                      </a:r>
                      <a:endParaRPr lang="en-US" sz="12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marL="0" indent="0">
                        <a:buFont typeface="Arial"/>
                        <a:buNone/>
                      </a:pPr>
                      <a:r>
                        <a:rPr lang="en-US" sz="1200" dirty="0">
                          <a:solidFill>
                            <a:schemeClr val="tx1"/>
                          </a:solidFill>
                        </a:rPr>
                        <a:t>5 x D22, 20 x SANS2D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276497">
                <a:tc vMerge="1">
                  <a:txBody>
                    <a:bodyPr/>
                    <a:lstStyle/>
                    <a:p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200" dirty="0"/>
                        <a:t>SKADI (General Purpose SANS) </a:t>
                      </a:r>
                      <a:r>
                        <a:rPr lang="en-US" sz="1200" i="1" dirty="0"/>
                        <a:t>(+SONDE</a:t>
                      </a:r>
                      <a:r>
                        <a:rPr lang="en-US" sz="1200" i="1" baseline="0" dirty="0"/>
                        <a:t> funds)</a:t>
                      </a:r>
                      <a:endParaRPr lang="en-US" sz="1200" i="1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en-US" sz="1200" baseline="0" dirty="0">
                          <a:solidFill>
                            <a:schemeClr val="tx1"/>
                          </a:solidFill>
                        </a:rPr>
                        <a:t>5 x D22</a:t>
                      </a:r>
                      <a:endParaRPr lang="en-US" sz="1200" dirty="0">
                        <a:solidFill>
                          <a:schemeClr val="tx1"/>
                        </a:solidFill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461554">
                <a:tc vMerge="1">
                  <a:txBody>
                    <a:bodyPr/>
                    <a:lstStyle/>
                    <a:p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200" dirty="0"/>
                        <a:t>ESTIA (Focusing </a:t>
                      </a:r>
                      <a:r>
                        <a:rPr lang="en-US" sz="1200" dirty="0" err="1"/>
                        <a:t>Reflectometer</a:t>
                      </a:r>
                      <a:r>
                        <a:rPr lang="en-US" sz="1200" dirty="0"/>
                        <a:t>)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marL="0" indent="0">
                        <a:buFont typeface="Arial"/>
                        <a:buNone/>
                      </a:pPr>
                      <a:r>
                        <a:rPr lang="en-US" sz="1200" dirty="0">
                          <a:solidFill>
                            <a:schemeClr val="tx1"/>
                          </a:solidFill>
                        </a:rPr>
                        <a:t>10-100 x D17, depending on collimation mode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276497">
                <a:tc vMerge="1">
                  <a:txBody>
                    <a:bodyPr/>
                    <a:lstStyle/>
                    <a:p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200" dirty="0"/>
                        <a:t>FREIA (Liquids </a:t>
                      </a:r>
                      <a:r>
                        <a:rPr lang="en-US" sz="1200" dirty="0" err="1"/>
                        <a:t>Reflectometer</a:t>
                      </a:r>
                      <a:r>
                        <a:rPr lang="en-US" sz="1200" dirty="0"/>
                        <a:t>)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marL="0" marR="0" indent="0" algn="l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200" dirty="0">
                          <a:solidFill>
                            <a:schemeClr val="tx1"/>
                          </a:solidFill>
                        </a:rPr>
                        <a:t>2-30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</a:rPr>
                        <a:t> x FIGARO &amp; INTER, depending on Q-range and resolution</a:t>
                      </a:r>
                      <a:endParaRPr lang="en-US" sz="1200" dirty="0">
                        <a:solidFill>
                          <a:schemeClr val="tx1"/>
                        </a:solidFill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276497">
                <a:tc rowSpan="4">
                  <a:txBody>
                    <a:bodyPr/>
                    <a:lstStyle/>
                    <a:p>
                      <a:pPr algn="ctr"/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Diffraction</a:t>
                      </a:r>
                    </a:p>
                  </a:txBody>
                  <a:tcPr anchor="ctr">
                    <a:solidFill>
                      <a:srgbClr val="E9EEF4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z="1200" dirty="0"/>
                        <a:t>DREAM</a:t>
                      </a:r>
                      <a:r>
                        <a:rPr lang="en-US" sz="1200" baseline="0" dirty="0"/>
                        <a:t> (</a:t>
                      </a:r>
                      <a:r>
                        <a:rPr lang="en-US" sz="1200" baseline="0" dirty="0" err="1"/>
                        <a:t>Bispectral</a:t>
                      </a:r>
                      <a:r>
                        <a:rPr lang="en-US" sz="1200" baseline="0" dirty="0"/>
                        <a:t> powder </a:t>
                      </a:r>
                      <a:r>
                        <a:rPr lang="en-US" sz="1200" baseline="0" dirty="0" err="1"/>
                        <a:t>diffractometer</a:t>
                      </a:r>
                      <a:r>
                        <a:rPr lang="en-US" sz="1200" baseline="0" dirty="0"/>
                        <a:t>)</a:t>
                      </a:r>
                      <a:endParaRPr lang="en-US" sz="12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en-US" sz="1200" dirty="0">
                          <a:solidFill>
                            <a:schemeClr val="tx1"/>
                          </a:solidFill>
                        </a:rPr>
                        <a:t>&gt; 10 x POWGEN &amp; WISH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276497">
                <a:tc vMerge="1">
                  <a:txBody>
                    <a:bodyPr/>
                    <a:lstStyle/>
                    <a:p>
                      <a:endParaRPr lang="en-US" sz="1600" dirty="0">
                        <a:solidFill>
                          <a:srgbClr val="E9EEF4"/>
                        </a:solidFill>
                      </a:endParaRPr>
                    </a:p>
                  </a:txBody>
                  <a:tcPr>
                    <a:solidFill>
                      <a:srgbClr val="E9EEF4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z="1200" dirty="0"/>
                        <a:t>HEIMDAL (Hybrid </a:t>
                      </a:r>
                      <a:r>
                        <a:rPr lang="en-US" sz="1200" dirty="0" err="1"/>
                        <a:t>diffractometer</a:t>
                      </a:r>
                      <a:r>
                        <a:rPr lang="en-US" sz="1200" dirty="0"/>
                        <a:t>)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marL="0" marR="0" indent="0" algn="l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200" dirty="0">
                          <a:solidFill>
                            <a:schemeClr val="tx1"/>
                          </a:solidFill>
                        </a:rPr>
                        <a:t>~ 8 x POLARIS, ~ 50 x GEM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461554">
                <a:tc vMerge="1">
                  <a:txBody>
                    <a:bodyPr/>
                    <a:lstStyle/>
                    <a:p>
                      <a:endParaRPr 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200" dirty="0" err="1"/>
                        <a:t>MAGiC</a:t>
                      </a:r>
                      <a:r>
                        <a:rPr lang="en-US" sz="1200" dirty="0"/>
                        <a:t> (magnetism single crystal diffractometer)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marL="171450" indent="-171450">
                        <a:buFont typeface="Arial"/>
                        <a:buChar char="•"/>
                      </a:pPr>
                      <a:r>
                        <a:rPr lang="en-US" sz="1200" dirty="0">
                          <a:solidFill>
                            <a:schemeClr val="tx1"/>
                          </a:solidFill>
                        </a:rPr>
                        <a:t>Cold: &gt; 100 x world’s best, </a:t>
                      </a:r>
                    </a:p>
                    <a:p>
                      <a:pPr marL="171450" indent="-171450">
                        <a:buFont typeface="Arial"/>
                        <a:buChar char="•"/>
                      </a:pPr>
                      <a:r>
                        <a:rPr lang="en-US" sz="1200" dirty="0">
                          <a:solidFill>
                            <a:schemeClr val="tx1"/>
                          </a:solidFill>
                        </a:rPr>
                        <a:t>Thermal: 1mm</a:t>
                      </a:r>
                      <a:r>
                        <a:rPr lang="en-US" sz="1200" baseline="30000" dirty="0">
                          <a:solidFill>
                            <a:schemeClr val="tx1"/>
                          </a:solidFill>
                        </a:rPr>
                        <a:t>3</a:t>
                      </a:r>
                      <a:r>
                        <a:rPr lang="en-US" sz="1200" dirty="0">
                          <a:solidFill>
                            <a:schemeClr val="tx1"/>
                          </a:solidFill>
                        </a:rPr>
                        <a:t> crystals = 10 min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  <a:tr h="276497">
                <a:tc vMerge="1">
                  <a:txBody>
                    <a:bodyPr/>
                    <a:lstStyle/>
                    <a:p>
                      <a:endParaRPr 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200" dirty="0"/>
                        <a:t>NMX (Macromolecular crystallography)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en-US" sz="1200" dirty="0">
                          <a:solidFill>
                            <a:schemeClr val="tx1"/>
                          </a:solidFill>
                        </a:rPr>
                        <a:t>&gt; 20 x LADI &amp;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</a:rPr>
                        <a:t> </a:t>
                      </a:r>
                      <a:r>
                        <a:rPr lang="en-US" sz="1200" baseline="0" dirty="0" err="1">
                          <a:solidFill>
                            <a:schemeClr val="tx1"/>
                          </a:solidFill>
                        </a:rPr>
                        <a:t>Biodiff</a:t>
                      </a:r>
                      <a:endParaRPr lang="en-US" sz="1200" dirty="0">
                        <a:solidFill>
                          <a:schemeClr val="tx1"/>
                        </a:solidFill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8"/>
                  </a:ext>
                </a:extLst>
              </a:tr>
              <a:tr h="276497">
                <a:tc rowSpan="2">
                  <a:txBody>
                    <a:bodyPr/>
                    <a:lstStyle/>
                    <a:p>
                      <a:pPr algn="ctr"/>
                      <a:r>
                        <a:rPr lang="en-US" sz="1400" dirty="0"/>
                        <a:t>Engineering &amp; Imaging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en-US" sz="1200" dirty="0"/>
                        <a:t>BEER (Engineering </a:t>
                      </a:r>
                      <a:r>
                        <a:rPr lang="en-US" sz="1200" dirty="0" err="1"/>
                        <a:t>diffractometer</a:t>
                      </a:r>
                      <a:r>
                        <a:rPr lang="en-US" sz="1200" dirty="0"/>
                        <a:t>)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marL="0" marR="0" indent="0" algn="l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200" dirty="0">
                          <a:solidFill>
                            <a:schemeClr val="tx1"/>
                          </a:solidFill>
                        </a:rPr>
                        <a:t>1-2 x TAKUMI, 14-28 x ENGIN-X, depending on multiplexing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9"/>
                  </a:ext>
                </a:extLst>
              </a:tr>
              <a:tr h="461554">
                <a:tc vMerge="1">
                  <a:txBody>
                    <a:bodyPr/>
                    <a:lstStyle/>
                    <a:p>
                      <a:endParaRPr 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200" dirty="0"/>
                        <a:t>ODIN (multi-purpose imaging)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marL="0" indent="0">
                        <a:buFont typeface="Arial"/>
                        <a:buNone/>
                      </a:pPr>
                      <a:r>
                        <a:rPr lang="en-US" sz="1200" dirty="0">
                          <a:solidFill>
                            <a:schemeClr val="tx1"/>
                          </a:solidFill>
                        </a:rPr>
                        <a:t>world leading for high spatial and temporal resolution, 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</a:rPr>
                        <a:t> </a:t>
                      </a:r>
                    </a:p>
                    <a:p>
                      <a:pPr marL="0" indent="0">
                        <a:buFont typeface="Arial"/>
                        <a:buNone/>
                      </a:pPr>
                      <a:r>
                        <a:rPr lang="en-US" sz="1200" baseline="0" dirty="0">
                          <a:solidFill>
                            <a:schemeClr val="tx1"/>
                          </a:solidFill>
                        </a:rPr>
                        <a:t>&gt; 10 x best for </a:t>
                      </a:r>
                      <a:r>
                        <a:rPr lang="en-US" sz="1200" dirty="0">
                          <a:solidFill>
                            <a:schemeClr val="tx1"/>
                          </a:solidFill>
                        </a:rPr>
                        <a:t> TOF methods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10"/>
                  </a:ext>
                </a:extLst>
              </a:tr>
              <a:tr h="276497">
                <a:tc rowSpan="5">
                  <a:txBody>
                    <a:bodyPr/>
                    <a:lstStyle/>
                    <a:p>
                      <a:pPr algn="ctr"/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Spectroscopy</a:t>
                      </a:r>
                    </a:p>
                  </a:txBody>
                  <a:tcPr marL="36000" marR="36000" anchor="ctr">
                    <a:solidFill>
                      <a:srgbClr val="E9EEF4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z="1200" dirty="0"/>
                        <a:t>BIFROST (extreme environment</a:t>
                      </a:r>
                      <a:r>
                        <a:rPr lang="en-US" sz="1200" baseline="0" dirty="0"/>
                        <a:t> </a:t>
                      </a:r>
                      <a:r>
                        <a:rPr lang="en-US" sz="1200" dirty="0"/>
                        <a:t>spectrometer)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marL="0" marR="0" indent="0" algn="l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200" dirty="0">
                          <a:solidFill>
                            <a:schemeClr val="tx1"/>
                          </a:solidFill>
                        </a:rPr>
                        <a:t>&gt; 10 x THALES &amp; MACS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11"/>
                  </a:ext>
                </a:extLst>
              </a:tr>
              <a:tr h="276497">
                <a:tc vMerge="1">
                  <a:txBody>
                    <a:bodyPr/>
                    <a:lstStyle/>
                    <a:p>
                      <a:pPr algn="ctr"/>
                      <a:endParaRPr lang="en-US" sz="16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solidFill>
                      <a:srgbClr val="E9EEF4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z="1200" dirty="0"/>
                        <a:t>CSPEC (cold chopper spectrometer)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en-US" sz="1200" dirty="0">
                          <a:solidFill>
                            <a:schemeClr val="tx1"/>
                          </a:solidFill>
                        </a:rPr>
                        <a:t>6-150 x IN5 (3meV), depending on focusing and RRM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12"/>
                  </a:ext>
                </a:extLst>
              </a:tr>
              <a:tr h="276497">
                <a:tc vMerge="1">
                  <a:txBody>
                    <a:bodyPr/>
                    <a:lstStyle/>
                    <a:p>
                      <a:pPr algn="ctr"/>
                      <a:endParaRPr lang="en-US" sz="16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solidFill>
                      <a:srgbClr val="E9EEF4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z="1200" dirty="0"/>
                        <a:t>T-REX (</a:t>
                      </a:r>
                      <a:r>
                        <a:rPr lang="en-US" sz="1200" dirty="0" err="1"/>
                        <a:t>bispectral</a:t>
                      </a:r>
                      <a:r>
                        <a:rPr lang="en-US" sz="1200" dirty="0"/>
                        <a:t> chopper spectrometer)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marL="0" marR="0" indent="0" algn="l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200" dirty="0">
                          <a:solidFill>
                            <a:schemeClr val="tx1"/>
                          </a:solidFill>
                        </a:rPr>
                        <a:t>6-60 x IN5 (3meV), 10-100 x 4Seasons (100meV), depending on RRM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13"/>
                  </a:ext>
                </a:extLst>
              </a:tr>
              <a:tr h="276497">
                <a:tc vMerge="1">
                  <a:txBody>
                    <a:bodyPr/>
                    <a:lstStyle/>
                    <a:p>
                      <a:pPr algn="ctr"/>
                      <a:endParaRPr lang="en-US" sz="16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solidFill>
                      <a:srgbClr val="E9EE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l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200" dirty="0"/>
                        <a:t>VESPA (vibrational</a:t>
                      </a:r>
                      <a:r>
                        <a:rPr lang="en-US" sz="1200" baseline="0" dirty="0"/>
                        <a:t> </a:t>
                      </a:r>
                      <a:r>
                        <a:rPr lang="en-US" sz="1200" dirty="0"/>
                        <a:t>spectroscopy)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marL="0" marR="0" indent="0" algn="l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200" baseline="0" dirty="0">
                          <a:solidFill>
                            <a:schemeClr val="tx1"/>
                          </a:solidFill>
                        </a:rPr>
                        <a:t>1-3 x VISION (ΔE &lt; 160 meV) trading intensity </a:t>
                      </a:r>
                      <a:r>
                        <a:rPr lang="en-US" sz="1200" baseline="0">
                          <a:solidFill>
                            <a:schemeClr val="tx1"/>
                          </a:solidFill>
                        </a:rPr>
                        <a:t>for resolution</a:t>
                      </a:r>
                      <a:endParaRPr lang="en-US" sz="1200" dirty="0">
                        <a:solidFill>
                          <a:schemeClr val="tx1"/>
                        </a:solidFill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14"/>
                  </a:ext>
                </a:extLst>
              </a:tr>
              <a:tr h="276497">
                <a:tc vMerge="1">
                  <a:txBody>
                    <a:bodyPr/>
                    <a:lstStyle/>
                    <a:p>
                      <a:pPr algn="ctr"/>
                      <a:endParaRPr lang="en-US" sz="16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solidFill>
                      <a:srgbClr val="E9EE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l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200" dirty="0"/>
                        <a:t>MIRACLES (backscattering spectrometer)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marL="0" marR="0" indent="0" algn="l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200" dirty="0">
                          <a:solidFill>
                            <a:schemeClr val="tx1"/>
                          </a:solidFill>
                        </a:rPr>
                        <a:t>4 x BASIS, 5 x DNA, for QENS at same resolution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15"/>
                  </a:ext>
                </a:extLst>
              </a:tr>
            </a:tbl>
          </a:graphicData>
        </a:graphic>
      </p:graphicFrame>
      <p:sp>
        <p:nvSpPr>
          <p:cNvPr id="7" name="TextBox 6">
            <a:extLst>
              <a:ext uri="{FF2B5EF4-FFF2-40B4-BE49-F238E27FC236}">
                <a16:creationId xmlns:a16="http://schemas.microsoft.com/office/drawing/2014/main" id="{6219ADB4-C706-DF4D-9CCC-D6F5E01F06C0}"/>
              </a:ext>
            </a:extLst>
          </p:cNvPr>
          <p:cNvSpPr txBox="1"/>
          <p:nvPr/>
        </p:nvSpPr>
        <p:spPr>
          <a:xfrm>
            <a:off x="10839450" y="1149566"/>
            <a:ext cx="1352550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200" dirty="0">
                <a:solidFill>
                  <a:prstClr val="white"/>
                </a:solidFill>
              </a:rPr>
              <a:t>Version 27/8/2019</a:t>
            </a:r>
          </a:p>
        </p:txBody>
      </p:sp>
    </p:spTree>
    <p:extLst>
      <p:ext uri="{BB962C8B-B14F-4D97-AF65-F5344CB8AC3E}">
        <p14:creationId xmlns:p14="http://schemas.microsoft.com/office/powerpoint/2010/main" val="2721269225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>
            <a:extLst>
              <a:ext uri="{FF2B5EF4-FFF2-40B4-BE49-F238E27FC236}">
                <a16:creationId xmlns:a16="http://schemas.microsoft.com/office/drawing/2014/main" id="{27A6A60E-3537-C74A-BF8D-87D81EE00494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483" t="26768" r="7244" b="26430"/>
          <a:stretch/>
        </p:blipFill>
        <p:spPr>
          <a:xfrm>
            <a:off x="5205447" y="1511300"/>
            <a:ext cx="6986553" cy="2705100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62144988-56C7-E44D-92A5-24B20093E32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Instrument Papers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0724760-0E7B-DD4B-BA3C-6E71DA2B5BD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10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5B38B19C-7976-3944-B281-DD4E83378F5D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Status in September 2019</a:t>
            </a:r>
          </a:p>
        </p:txBody>
      </p:sp>
      <p:sp>
        <p:nvSpPr>
          <p:cNvPr id="8" name="Freeform 7">
            <a:extLst>
              <a:ext uri="{FF2B5EF4-FFF2-40B4-BE49-F238E27FC236}">
                <a16:creationId xmlns:a16="http://schemas.microsoft.com/office/drawing/2014/main" id="{A0D64BBE-4BA1-9348-93B4-7E541DF1F281}"/>
              </a:ext>
            </a:extLst>
          </p:cNvPr>
          <p:cNvSpPr/>
          <p:nvPr/>
        </p:nvSpPr>
        <p:spPr>
          <a:xfrm>
            <a:off x="5067300" y="3073400"/>
            <a:ext cx="4330700" cy="838200"/>
          </a:xfrm>
          <a:custGeom>
            <a:avLst/>
            <a:gdLst>
              <a:gd name="connsiteX0" fmla="*/ 0 w 4330700"/>
              <a:gd name="connsiteY0" fmla="*/ 0 h 838200"/>
              <a:gd name="connsiteX1" fmla="*/ 4330700 w 4330700"/>
              <a:gd name="connsiteY1" fmla="*/ 0 h 838200"/>
              <a:gd name="connsiteX2" fmla="*/ 4330700 w 4330700"/>
              <a:gd name="connsiteY2" fmla="*/ 266700 h 838200"/>
              <a:gd name="connsiteX3" fmla="*/ 4216400 w 4330700"/>
              <a:gd name="connsiteY3" fmla="*/ 266700 h 838200"/>
              <a:gd name="connsiteX4" fmla="*/ 4216400 w 4330700"/>
              <a:gd name="connsiteY4" fmla="*/ 520700 h 838200"/>
              <a:gd name="connsiteX5" fmla="*/ 1409700 w 4330700"/>
              <a:gd name="connsiteY5" fmla="*/ 533400 h 838200"/>
              <a:gd name="connsiteX6" fmla="*/ 1409700 w 4330700"/>
              <a:gd name="connsiteY6" fmla="*/ 825500 h 838200"/>
              <a:gd name="connsiteX7" fmla="*/ 25400 w 4330700"/>
              <a:gd name="connsiteY7" fmla="*/ 838200 h 838200"/>
              <a:gd name="connsiteX8" fmla="*/ 0 w 4330700"/>
              <a:gd name="connsiteY8" fmla="*/ 0 h 8382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4330700" h="838200">
                <a:moveTo>
                  <a:pt x="0" y="0"/>
                </a:moveTo>
                <a:lnTo>
                  <a:pt x="4330700" y="0"/>
                </a:lnTo>
                <a:lnTo>
                  <a:pt x="4330700" y="266700"/>
                </a:lnTo>
                <a:lnTo>
                  <a:pt x="4216400" y="266700"/>
                </a:lnTo>
                <a:lnTo>
                  <a:pt x="4216400" y="520700"/>
                </a:lnTo>
                <a:lnTo>
                  <a:pt x="1409700" y="533400"/>
                </a:lnTo>
                <a:lnTo>
                  <a:pt x="1409700" y="825500"/>
                </a:lnTo>
                <a:lnTo>
                  <a:pt x="25400" y="838200"/>
                </a:lnTo>
                <a:lnTo>
                  <a:pt x="0" y="0"/>
                </a:lnTo>
                <a:close/>
              </a:path>
            </a:pathLst>
          </a:custGeom>
          <a:solidFill>
            <a:srgbClr val="FFFFFF">
              <a:alpha val="69804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FB583CF-7C94-3E4D-B90C-7AA9D4F8372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82600" y="1781000"/>
            <a:ext cx="10972800" cy="5077000"/>
          </a:xfrm>
        </p:spPr>
        <p:txBody>
          <a:bodyPr>
            <a:normAutofit lnSpcReduction="10000"/>
          </a:bodyPr>
          <a:lstStyle/>
          <a:p>
            <a:r>
              <a:rPr lang="en-GB" dirty="0"/>
              <a:t>Single long paper for all instruments</a:t>
            </a:r>
          </a:p>
          <a:p>
            <a:pPr lvl="1"/>
            <a:r>
              <a:rPr lang="en-GB" dirty="0"/>
              <a:t>agreement to submit to </a:t>
            </a:r>
            <a:r>
              <a:rPr lang="en-GB" dirty="0" err="1"/>
              <a:t>Nucl</a:t>
            </a:r>
            <a:r>
              <a:rPr lang="en-GB" dirty="0"/>
              <a:t>. Instr. Meth. A</a:t>
            </a:r>
          </a:p>
          <a:p>
            <a:pPr lvl="1"/>
            <a:r>
              <a:rPr lang="en-GB" dirty="0"/>
              <a:t>full draft exists</a:t>
            </a:r>
          </a:p>
          <a:p>
            <a:pPr lvl="1"/>
            <a:r>
              <a:rPr lang="en-GB" dirty="0"/>
              <a:t>all instruments have written their part</a:t>
            </a:r>
          </a:p>
          <a:p>
            <a:pPr lvl="1"/>
            <a:r>
              <a:rPr lang="en-GB" dirty="0"/>
              <a:t>introduction and conclusion sections written by Ken with input from Andreas and Dimitri</a:t>
            </a:r>
          </a:p>
          <a:p>
            <a:pPr lvl="1"/>
            <a:r>
              <a:rPr lang="en-GB" dirty="0"/>
              <a:t>introductory sections for each instrument class written by instrument class coordinators</a:t>
            </a:r>
          </a:p>
          <a:p>
            <a:pPr lvl="1"/>
            <a:r>
              <a:rPr lang="en-GB" dirty="0"/>
              <a:t>most sections have been through more than one iteration</a:t>
            </a:r>
          </a:p>
          <a:p>
            <a:pPr lvl="1"/>
            <a:r>
              <a:rPr lang="en-GB" dirty="0"/>
              <a:t>instrument “quick facts” tables completed</a:t>
            </a:r>
          </a:p>
          <a:p>
            <a:pPr lvl="1"/>
            <a:r>
              <a:rPr lang="en-GB" dirty="0"/>
              <a:t>instrument layout figures making good progress with graphic designer</a:t>
            </a:r>
          </a:p>
          <a:p>
            <a:pPr lvl="1"/>
            <a:r>
              <a:rPr lang="en-GB" dirty="0"/>
              <a:t>harmonisation of instrument and instrument class sections ongoing (Ken, Andrew, Andreas, …)</a:t>
            </a:r>
          </a:p>
          <a:p>
            <a:pPr lvl="1"/>
            <a:r>
              <a:rPr lang="en-GB" dirty="0"/>
              <a:t>ready for circulation to all instrument teams by early October</a:t>
            </a:r>
          </a:p>
          <a:p>
            <a:pPr lvl="1"/>
            <a:r>
              <a:rPr lang="en-GB" dirty="0"/>
              <a:t>plan to submit in November</a:t>
            </a:r>
          </a:p>
          <a:p>
            <a:r>
              <a:rPr lang="en-GB" dirty="0"/>
              <a:t>Individual instrument papers</a:t>
            </a:r>
          </a:p>
          <a:p>
            <a:pPr lvl="1"/>
            <a:r>
              <a:rPr lang="en-GB" dirty="0"/>
              <a:t>to be timed roughly with TG3 of each instrument</a:t>
            </a:r>
          </a:p>
          <a:p>
            <a:pPr lvl="1"/>
            <a:r>
              <a:rPr lang="en-GB" dirty="0"/>
              <a:t>format remains to be agreed</a:t>
            </a:r>
          </a:p>
          <a:p>
            <a:pPr lvl="1"/>
            <a:r>
              <a:rPr lang="en-GB" dirty="0"/>
              <a:t>no decision yet on journal, but needs to be covered by citation index</a:t>
            </a:r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3022922753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CEE7348-1469-7C44-AC61-278453D4A5C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dirty="0"/>
              <a:t>Installation in E-Hall has </a:t>
            </a:r>
            <a:r>
              <a:rPr lang="sv-SE" dirty="0" err="1"/>
              <a:t>started</a:t>
            </a:r>
            <a:r>
              <a:rPr lang="sv-SE" dirty="0"/>
              <a:t>!</a:t>
            </a:r>
          </a:p>
        </p:txBody>
      </p:sp>
      <p:pic>
        <p:nvPicPr>
          <p:cNvPr id="6" name="Content Placeholder 5">
            <a:extLst>
              <a:ext uri="{FF2B5EF4-FFF2-40B4-BE49-F238E27FC236}">
                <a16:creationId xmlns:a16="http://schemas.microsoft.com/office/drawing/2014/main" id="{03AB7A40-F9B9-B64C-A871-4C2BBB128D02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127448" y="1503969"/>
            <a:ext cx="3861618" cy="5148824"/>
          </a:xfrm>
          <a:prstGeom prst="rect">
            <a:avLst/>
          </a:prstGeom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5A3CA14-3B5E-1748-9A7A-07F7C83E9EF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11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58864854-A2AD-FB44-B28B-ADBC861D0AE0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sv-SE" dirty="0"/>
              <a:t>CSPEC: </a:t>
            </a:r>
            <a:r>
              <a:rPr lang="sv-SE" dirty="0" err="1"/>
              <a:t>First</a:t>
            </a:r>
            <a:r>
              <a:rPr lang="sv-SE" dirty="0"/>
              <a:t> </a:t>
            </a:r>
            <a:r>
              <a:rPr lang="sv-SE" dirty="0" err="1"/>
              <a:t>components</a:t>
            </a:r>
            <a:r>
              <a:rPr lang="sv-SE" dirty="0"/>
              <a:t> </a:t>
            </a:r>
            <a:r>
              <a:rPr lang="sv-SE" dirty="0" err="1"/>
              <a:t>of</a:t>
            </a:r>
            <a:r>
              <a:rPr lang="sv-SE" dirty="0"/>
              <a:t> Guide support </a:t>
            </a:r>
            <a:r>
              <a:rPr lang="sv-SE" dirty="0" err="1"/>
              <a:t>structure</a:t>
            </a:r>
            <a:endParaRPr lang="sv-SE" dirty="0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C124D4D9-186C-6246-AF97-8E2B546C1020}"/>
              </a:ext>
            </a:extLst>
          </p:cNvPr>
          <p:cNvSpPr txBox="1"/>
          <p:nvPr/>
        </p:nvSpPr>
        <p:spPr>
          <a:xfrm>
            <a:off x="6096000" y="1839464"/>
            <a:ext cx="914400" cy="914400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pPr algn="l"/>
            <a:endParaRPr lang="sv-SE" sz="2000" dirty="0"/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37831BCD-321C-B146-8838-1EC5E23CE7C8}"/>
              </a:ext>
            </a:extLst>
          </p:cNvPr>
          <p:cNvSpPr txBox="1"/>
          <p:nvPr/>
        </p:nvSpPr>
        <p:spPr>
          <a:xfrm>
            <a:off x="5369024" y="1625826"/>
            <a:ext cx="6097080" cy="2016224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85000" lnSpcReduction="20000"/>
          </a:bodyPr>
          <a:lstStyle/>
          <a:p>
            <a:pPr algn="l"/>
            <a:r>
              <a:rPr lang="sv-SE" sz="2000" dirty="0" err="1"/>
              <a:t>More</a:t>
            </a:r>
            <a:r>
              <a:rPr lang="sv-SE" sz="2000" dirty="0"/>
              <a:t> to come in 2019:</a:t>
            </a:r>
          </a:p>
          <a:p>
            <a:pPr algn="l"/>
            <a:endParaRPr lang="sv-SE" sz="2000" dirty="0"/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sv-SE" sz="2000" dirty="0" err="1"/>
              <a:t>First</a:t>
            </a:r>
            <a:r>
              <a:rPr lang="sv-SE" sz="2000" dirty="0"/>
              <a:t> </a:t>
            </a:r>
            <a:r>
              <a:rPr lang="sv-SE" sz="2000" dirty="0" err="1"/>
              <a:t>components</a:t>
            </a:r>
            <a:r>
              <a:rPr lang="sv-SE" sz="2000" dirty="0"/>
              <a:t> for guide support </a:t>
            </a:r>
            <a:r>
              <a:rPr lang="sv-SE" sz="2000" dirty="0" err="1"/>
              <a:t>structure</a:t>
            </a:r>
            <a:r>
              <a:rPr lang="sv-SE" sz="2000" dirty="0"/>
              <a:t> for </a:t>
            </a:r>
            <a:r>
              <a:rPr lang="sv-SE" sz="2000" dirty="0" err="1"/>
              <a:t>more</a:t>
            </a:r>
            <a:r>
              <a:rPr lang="sv-SE" sz="2000" dirty="0"/>
              <a:t> instruments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endParaRPr lang="sv-SE" sz="2000" dirty="0"/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sv-SE" sz="2000" dirty="0" err="1"/>
              <a:t>Shielding</a:t>
            </a:r>
            <a:r>
              <a:rPr lang="sv-SE" sz="2000" dirty="0"/>
              <a:t> support blocks for CSPEC, BIFROST, MAGIC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endParaRPr lang="sv-SE" sz="2000" dirty="0"/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sv-SE" sz="2000" dirty="0"/>
              <a:t>NBOA integration (</a:t>
            </a:r>
            <a:r>
              <a:rPr lang="sv-SE" sz="2000" dirty="0" err="1"/>
              <a:t>temporary</a:t>
            </a:r>
            <a:r>
              <a:rPr lang="sv-SE" sz="2000" dirty="0"/>
              <a:t> tent)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endParaRPr lang="sv-SE" sz="2000" dirty="0"/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sv-SE" sz="2000" dirty="0" err="1"/>
              <a:t>Temporary</a:t>
            </a:r>
            <a:r>
              <a:rPr lang="sv-SE" sz="2000" dirty="0"/>
              <a:t> </a:t>
            </a:r>
            <a:r>
              <a:rPr lang="sv-SE" sz="2000" dirty="0" err="1"/>
              <a:t>storage</a:t>
            </a:r>
            <a:r>
              <a:rPr lang="sv-SE" sz="2000" dirty="0"/>
              <a:t> </a:t>
            </a:r>
            <a:r>
              <a:rPr lang="sv-SE" sz="2000" dirty="0" err="1"/>
              <a:t>of</a:t>
            </a:r>
            <a:r>
              <a:rPr lang="sv-SE" sz="2000" dirty="0"/>
              <a:t> Lab </a:t>
            </a:r>
            <a:r>
              <a:rPr lang="sv-SE" sz="2000" dirty="0" err="1"/>
              <a:t>furniture</a:t>
            </a:r>
            <a:r>
              <a:rPr lang="sv-SE" sz="2000" dirty="0"/>
              <a:t> for E03/04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endParaRPr lang="sv-SE" sz="2000" dirty="0"/>
          </a:p>
          <a:p>
            <a:pPr marL="342900" indent="-342900" algn="l">
              <a:buFont typeface="Arial" panose="020B0604020202020204" pitchFamily="34" charset="0"/>
              <a:buChar char="•"/>
            </a:pPr>
            <a:endParaRPr lang="sv-SE" sz="2000" dirty="0"/>
          </a:p>
        </p:txBody>
      </p:sp>
      <p:pic>
        <p:nvPicPr>
          <p:cNvPr id="10" name="Picture 2" descr="C:\Users\iainsutton\Pictures\Picasa\Exporter\BL5CVI\02HutReady.jpg">
            <a:extLst>
              <a:ext uri="{FF2B5EF4-FFF2-40B4-BE49-F238E27FC236}">
                <a16:creationId xmlns:a16="http://schemas.microsoft.com/office/drawing/2014/main" id="{BA68D3F6-6390-D444-BCE8-EA103E84374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567872" y="3927652"/>
            <a:ext cx="3121152" cy="234086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1" name="Content Placeholder 5">
            <a:extLst>
              <a:ext uri="{FF2B5EF4-FFF2-40B4-BE49-F238E27FC236}">
                <a16:creationId xmlns:a16="http://schemas.microsoft.com/office/drawing/2014/main" id="{F44B0D00-0C6F-E24C-9B0F-F782876D1232}"/>
              </a:ext>
            </a:extLst>
          </p:cNvPr>
          <p:cNvPicPr/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4815" t="24370" r="58137" b="13198"/>
          <a:stretch/>
        </p:blipFill>
        <p:spPr bwMode="auto">
          <a:xfrm>
            <a:off x="5798755" y="3927652"/>
            <a:ext cx="2129155" cy="2244090"/>
          </a:xfrm>
          <a:prstGeom prst="rect">
            <a:avLst/>
          </a:prstGeom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</p:spTree>
    <p:extLst>
      <p:ext uri="{BB962C8B-B14F-4D97-AF65-F5344CB8AC3E}">
        <p14:creationId xmlns:p14="http://schemas.microsoft.com/office/powerpoint/2010/main" val="4220372442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B53C6D2-595D-9242-9D69-1331CA9AEAE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E03-E04 buildings fit-out  (Q1-2020)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B965A6FB-2ABE-6F4F-B54B-AE5C9CD3C01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12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86B39993-2121-6F49-95BB-146256553D45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6" name="Content Placeholder 2">
            <a:extLst>
              <a:ext uri="{FF2B5EF4-FFF2-40B4-BE49-F238E27FC236}">
                <a16:creationId xmlns:a16="http://schemas.microsoft.com/office/drawing/2014/main" id="{F8F8B864-747E-244A-ABC1-C86C62A3BCB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26696" y="1676926"/>
            <a:ext cx="5029200" cy="2438401"/>
          </a:xfrm>
        </p:spPr>
        <p:txBody>
          <a:bodyPr>
            <a:normAutofit fontScale="62500" lnSpcReduction="20000"/>
          </a:bodyPr>
          <a:lstStyle/>
          <a:p>
            <a:r>
              <a:rPr lang="en-GB" sz="3200" dirty="0"/>
              <a:t>Installation starts: Q1/2020</a:t>
            </a:r>
          </a:p>
          <a:p>
            <a:r>
              <a:rPr lang="en-GB" sz="3200" dirty="0"/>
              <a:t>Buildings: E04 (handover December 2019)</a:t>
            </a:r>
          </a:p>
          <a:p>
            <a:r>
              <a:rPr lang="en-GB" sz="3200" dirty="0"/>
              <a:t>Main tasks: Installation of piping above the suspended ceiling (lab gases,  power cables, fume hoods…..)</a:t>
            </a:r>
          </a:p>
          <a:p>
            <a:r>
              <a:rPr lang="en-GB" sz="3200" dirty="0"/>
              <a:t>Installation of lab furniture, fume hoods,…</a:t>
            </a:r>
          </a:p>
          <a:p>
            <a:r>
              <a:rPr lang="en-GB" sz="3200" dirty="0"/>
              <a:t>IRR: Q4/2019</a:t>
            </a:r>
          </a:p>
          <a:p>
            <a:r>
              <a:rPr lang="en-GB" sz="3200" dirty="0"/>
              <a:t>Responsible: NSS</a:t>
            </a:r>
          </a:p>
          <a:p>
            <a:pPr marL="0" indent="0">
              <a:buNone/>
            </a:pPr>
            <a:endParaRPr lang="en-GB" dirty="0"/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10AF15FA-6989-1946-9936-76B148E8F6DC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21310" t="27605" r="38875" b="20715"/>
          <a:stretch/>
        </p:blipFill>
        <p:spPr>
          <a:xfrm>
            <a:off x="119336" y="4403923"/>
            <a:ext cx="3276600" cy="2286000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463D324C-73CA-C14B-A959-00A5990428B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568417" y="1485314"/>
            <a:ext cx="4504247" cy="3167822"/>
          </a:xfrm>
          <a:prstGeom prst="rect">
            <a:avLst/>
          </a:prstGeom>
        </p:spPr>
      </p:pic>
      <p:pic>
        <p:nvPicPr>
          <p:cNvPr id="23" name="Picture 22">
            <a:extLst>
              <a:ext uri="{FF2B5EF4-FFF2-40B4-BE49-F238E27FC236}">
                <a16:creationId xmlns:a16="http://schemas.microsoft.com/office/drawing/2014/main" id="{68BB1C4D-5003-D047-8DDC-878DCD3E8F3A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452606" y="4403923"/>
            <a:ext cx="4947650" cy="239651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80195368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389391E-1226-B745-89A3-EEF44A48FBA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Bifrost: experimental cave structure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2640948-1641-1A45-BD74-A9D3ADD9337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13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96E93A85-5F8F-A148-BAB9-EA22862E143B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6" name="Content Placeholder 2">
            <a:extLst>
              <a:ext uri="{FF2B5EF4-FFF2-40B4-BE49-F238E27FC236}">
                <a16:creationId xmlns:a16="http://schemas.microsoft.com/office/drawing/2014/main" id="{DA58A51D-1EC2-5243-A869-666C9833168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04800" y="1524000"/>
            <a:ext cx="8229600" cy="2438400"/>
          </a:xfrm>
        </p:spPr>
        <p:txBody>
          <a:bodyPr>
            <a:normAutofit/>
          </a:bodyPr>
          <a:lstStyle/>
          <a:p>
            <a:r>
              <a:rPr lang="en-GB" dirty="0"/>
              <a:t>Installation starts: April 2020</a:t>
            </a:r>
          </a:p>
          <a:p>
            <a:r>
              <a:rPr lang="en-GB" dirty="0"/>
              <a:t>Structure: pre-cast concrete blocks;</a:t>
            </a:r>
          </a:p>
          <a:p>
            <a:r>
              <a:rPr lang="en-GB" dirty="0"/>
              <a:t>Resources: </a:t>
            </a:r>
            <a:r>
              <a:rPr lang="en-GB" dirty="0" err="1"/>
              <a:t>Bifrost</a:t>
            </a:r>
            <a:r>
              <a:rPr lang="en-GB" dirty="0"/>
              <a:t> civil contractor, ESS support for handling, surveying, lifting;</a:t>
            </a:r>
          </a:p>
          <a:p>
            <a:endParaRPr lang="en-GB" dirty="0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97F42C5B-6021-7249-9B14-30A9BD5BB728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4849"/>
          <a:stretch/>
        </p:blipFill>
        <p:spPr>
          <a:xfrm>
            <a:off x="1767253" y="3167211"/>
            <a:ext cx="3680675" cy="3293248"/>
          </a:xfrm>
          <a:prstGeom prst="rect">
            <a:avLst/>
          </a:prstGeom>
        </p:spPr>
      </p:pic>
      <p:pic>
        <p:nvPicPr>
          <p:cNvPr id="11" name="Picture 10" descr="Danmarks_Tekniske_Universitet_(logo).png">
            <a:extLst>
              <a:ext uri="{FF2B5EF4-FFF2-40B4-BE49-F238E27FC236}">
                <a16:creationId xmlns:a16="http://schemas.microsoft.com/office/drawing/2014/main" id="{A7B1AFAB-A7EA-DE45-B626-210D0B67A5C9}"/>
              </a:ext>
            </a:extLst>
          </p:cNvPr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160000" y="1854491"/>
            <a:ext cx="758151" cy="888709"/>
          </a:xfrm>
          <a:prstGeom prst="rect">
            <a:avLst/>
          </a:prstGeom>
          <a:solidFill>
            <a:srgbClr val="FFFFFF"/>
          </a:solidFill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6D58EE5C-156D-C043-AD68-4B4F5F73C1CE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949927" y="3148091"/>
            <a:ext cx="4826593" cy="33123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21076036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AD842E8-3B29-8544-ACB8-59E7D814FC9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E01/E02.1 electrical power distribution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7C77D4F2-2A51-C143-AB7B-1BFF7C22FAF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14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66EB7CA8-482B-4C45-B7EA-BCC2011E5F9E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sv-SE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98779E7C-2C3F-1E44-B47D-8F4986DD6C1F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57200" y="4648200"/>
            <a:ext cx="1195065" cy="1500188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F633AF50-A280-1D41-A595-FB249116E19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3581400" y="4521200"/>
            <a:ext cx="1183132" cy="172720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85036CD7-A4D5-F547-9D61-5BDCD29EB5A2}"/>
              </a:ext>
            </a:extLst>
          </p:cNvPr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6553200" y="4419600"/>
            <a:ext cx="2133600" cy="1855758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BC078693-1F38-2747-B8CA-FBF87D8C6D1C}"/>
              </a:ext>
            </a:extLst>
          </p:cNvPr>
          <p:cNvSpPr txBox="1"/>
          <p:nvPr/>
        </p:nvSpPr>
        <p:spPr>
          <a:xfrm>
            <a:off x="462116" y="4114800"/>
            <a:ext cx="1118865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1600" dirty="0"/>
              <a:t>Substation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1E9BF4BF-F938-3241-BC77-9F08194A1CD4}"/>
              </a:ext>
            </a:extLst>
          </p:cNvPr>
          <p:cNvSpPr txBox="1"/>
          <p:nvPr/>
        </p:nvSpPr>
        <p:spPr>
          <a:xfrm>
            <a:off x="3346833" y="3931509"/>
            <a:ext cx="1804665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1600" dirty="0"/>
              <a:t>Instruments power panel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1A0A1CBF-8CD9-2448-AF08-A3B01F29611B}"/>
              </a:ext>
            </a:extLst>
          </p:cNvPr>
          <p:cNvSpPr txBox="1"/>
          <p:nvPr/>
        </p:nvSpPr>
        <p:spPr>
          <a:xfrm>
            <a:off x="6717667" y="3731259"/>
            <a:ext cx="1804665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1600" dirty="0"/>
              <a:t>Instruments control racks</a:t>
            </a:r>
          </a:p>
        </p:txBody>
      </p:sp>
      <p:cxnSp>
        <p:nvCxnSpPr>
          <p:cNvPr id="13" name="Straight Connector 12">
            <a:extLst>
              <a:ext uri="{FF2B5EF4-FFF2-40B4-BE49-F238E27FC236}">
                <a16:creationId xmlns:a16="http://schemas.microsoft.com/office/drawing/2014/main" id="{344FBE34-8768-464F-9C5D-425065866B36}"/>
              </a:ext>
            </a:extLst>
          </p:cNvPr>
          <p:cNvCxnSpPr/>
          <p:nvPr/>
        </p:nvCxnSpPr>
        <p:spPr>
          <a:xfrm>
            <a:off x="1905000" y="5384800"/>
            <a:ext cx="1600200" cy="0"/>
          </a:xfrm>
          <a:prstGeom prst="line">
            <a:avLst/>
          </a:prstGeom>
          <a:ln w="34925"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Straight Connector 13">
            <a:extLst>
              <a:ext uri="{FF2B5EF4-FFF2-40B4-BE49-F238E27FC236}">
                <a16:creationId xmlns:a16="http://schemas.microsoft.com/office/drawing/2014/main" id="{3C0BE237-36EE-9A40-ACF5-2EC48FEE7D55}"/>
              </a:ext>
            </a:extLst>
          </p:cNvPr>
          <p:cNvCxnSpPr>
            <a:cxnSpLocks/>
          </p:cNvCxnSpPr>
          <p:nvPr/>
        </p:nvCxnSpPr>
        <p:spPr>
          <a:xfrm>
            <a:off x="4876800" y="5384800"/>
            <a:ext cx="1524000" cy="0"/>
          </a:xfrm>
          <a:prstGeom prst="line">
            <a:avLst/>
          </a:prstGeom>
          <a:ln w="34925"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5" name="TextBox 14">
            <a:extLst>
              <a:ext uri="{FF2B5EF4-FFF2-40B4-BE49-F238E27FC236}">
                <a16:creationId xmlns:a16="http://schemas.microsoft.com/office/drawing/2014/main" id="{E477B9B3-783C-194B-AC11-307383CAB0A8}"/>
              </a:ext>
            </a:extLst>
          </p:cNvPr>
          <p:cNvSpPr txBox="1"/>
          <p:nvPr/>
        </p:nvSpPr>
        <p:spPr>
          <a:xfrm>
            <a:off x="457200" y="6317373"/>
            <a:ext cx="111886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2000" dirty="0"/>
              <a:t>CF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D8E09D2B-1122-9246-BA1D-1E23E7DA8F0A}"/>
              </a:ext>
            </a:extLst>
          </p:cNvPr>
          <p:cNvSpPr txBox="1"/>
          <p:nvPr/>
        </p:nvSpPr>
        <p:spPr>
          <a:xfrm>
            <a:off x="3657600" y="6317373"/>
            <a:ext cx="111886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2000" dirty="0"/>
              <a:t>NSS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4616921D-C3CC-E04B-95B2-FF8890EEE7AE}"/>
              </a:ext>
            </a:extLst>
          </p:cNvPr>
          <p:cNvSpPr txBox="1"/>
          <p:nvPr/>
        </p:nvSpPr>
        <p:spPr>
          <a:xfrm>
            <a:off x="6456040" y="6309320"/>
            <a:ext cx="2364098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2000" dirty="0"/>
              <a:t>Instruments teams</a:t>
            </a:r>
          </a:p>
        </p:txBody>
      </p:sp>
      <p:cxnSp>
        <p:nvCxnSpPr>
          <p:cNvPr id="18" name="Straight Connector 17">
            <a:extLst>
              <a:ext uri="{FF2B5EF4-FFF2-40B4-BE49-F238E27FC236}">
                <a16:creationId xmlns:a16="http://schemas.microsoft.com/office/drawing/2014/main" id="{A782EEF9-4D42-FD4E-B6E6-0F44DF24DD73}"/>
              </a:ext>
            </a:extLst>
          </p:cNvPr>
          <p:cNvCxnSpPr/>
          <p:nvPr/>
        </p:nvCxnSpPr>
        <p:spPr>
          <a:xfrm>
            <a:off x="1752600" y="4223896"/>
            <a:ext cx="0" cy="2493587"/>
          </a:xfrm>
          <a:prstGeom prst="line">
            <a:avLst/>
          </a:prstGeom>
          <a:ln w="15875">
            <a:solidFill>
              <a:schemeClr val="tx1"/>
            </a:solidFill>
            <a:prstDash val="dash"/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Straight Connector 18">
            <a:extLst>
              <a:ext uri="{FF2B5EF4-FFF2-40B4-BE49-F238E27FC236}">
                <a16:creationId xmlns:a16="http://schemas.microsoft.com/office/drawing/2014/main" id="{7278DED5-168B-9945-8F00-D6CFC84392BC}"/>
              </a:ext>
            </a:extLst>
          </p:cNvPr>
          <p:cNvCxnSpPr/>
          <p:nvPr/>
        </p:nvCxnSpPr>
        <p:spPr>
          <a:xfrm>
            <a:off x="6477000" y="4223896"/>
            <a:ext cx="0" cy="2493587"/>
          </a:xfrm>
          <a:prstGeom prst="line">
            <a:avLst/>
          </a:prstGeom>
          <a:ln w="15875">
            <a:solidFill>
              <a:schemeClr val="tx1"/>
            </a:solidFill>
            <a:prstDash val="dash"/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Straight Connector 19">
            <a:extLst>
              <a:ext uri="{FF2B5EF4-FFF2-40B4-BE49-F238E27FC236}">
                <a16:creationId xmlns:a16="http://schemas.microsoft.com/office/drawing/2014/main" id="{3DEA02EA-03D1-A34D-ABD5-FE0AAF6E0D03}"/>
              </a:ext>
            </a:extLst>
          </p:cNvPr>
          <p:cNvCxnSpPr>
            <a:cxnSpLocks/>
          </p:cNvCxnSpPr>
          <p:nvPr/>
        </p:nvCxnSpPr>
        <p:spPr>
          <a:xfrm>
            <a:off x="4876800" y="5638800"/>
            <a:ext cx="1524000" cy="0"/>
          </a:xfrm>
          <a:prstGeom prst="line">
            <a:avLst/>
          </a:prstGeom>
          <a:ln w="34925"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>
            <a:extLst>
              <a:ext uri="{FF2B5EF4-FFF2-40B4-BE49-F238E27FC236}">
                <a16:creationId xmlns:a16="http://schemas.microsoft.com/office/drawing/2014/main" id="{CFECE227-21AA-E246-9A56-1D7C078E7CFB}"/>
              </a:ext>
            </a:extLst>
          </p:cNvPr>
          <p:cNvCxnSpPr>
            <a:cxnSpLocks/>
          </p:cNvCxnSpPr>
          <p:nvPr/>
        </p:nvCxnSpPr>
        <p:spPr>
          <a:xfrm>
            <a:off x="4876800" y="5105400"/>
            <a:ext cx="1524000" cy="0"/>
          </a:xfrm>
          <a:prstGeom prst="line">
            <a:avLst/>
          </a:prstGeom>
          <a:ln w="34925"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2" name="Content Placeholder 4">
            <a:extLst>
              <a:ext uri="{FF2B5EF4-FFF2-40B4-BE49-F238E27FC236}">
                <a16:creationId xmlns:a16="http://schemas.microsoft.com/office/drawing/2014/main" id="{A0A50D1D-5758-654E-BEF2-80EBE99A22A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04800" y="1524000"/>
            <a:ext cx="6096000" cy="2112504"/>
          </a:xfrm>
        </p:spPr>
        <p:txBody>
          <a:bodyPr>
            <a:normAutofit lnSpcReduction="10000"/>
          </a:bodyPr>
          <a:lstStyle/>
          <a:p>
            <a:r>
              <a:rPr lang="en-GB" sz="2400" dirty="0"/>
              <a:t>Installation starts: Q4/2020</a:t>
            </a:r>
          </a:p>
          <a:p>
            <a:r>
              <a:rPr lang="en-GB" sz="2400" dirty="0"/>
              <a:t>Buildings: E01, E02.1</a:t>
            </a:r>
          </a:p>
          <a:p>
            <a:r>
              <a:rPr lang="en-GB" sz="2400" dirty="0"/>
              <a:t>Resources: NSS (electrical framework agreement for installation  in place)</a:t>
            </a:r>
          </a:p>
          <a:p>
            <a:r>
              <a:rPr lang="en-GB" sz="2400" dirty="0"/>
              <a:t>Responsible: NSS;</a:t>
            </a:r>
          </a:p>
          <a:p>
            <a:pPr marL="0" indent="0">
              <a:buNone/>
            </a:pPr>
            <a:endParaRPr lang="en-GB" dirty="0"/>
          </a:p>
          <a:p>
            <a:pPr marL="0" indent="0">
              <a:buNone/>
            </a:pPr>
            <a:endParaRPr lang="en-GB" sz="3300" dirty="0"/>
          </a:p>
          <a:p>
            <a:endParaRPr lang="en-GB" dirty="0"/>
          </a:p>
        </p:txBody>
      </p:sp>
      <p:pic>
        <p:nvPicPr>
          <p:cNvPr id="23" name="Picture 22" descr="Screen Shot 2017-04-03 at 18.48.31.png">
            <a:extLst>
              <a:ext uri="{FF2B5EF4-FFF2-40B4-BE49-F238E27FC236}">
                <a16:creationId xmlns:a16="http://schemas.microsoft.com/office/drawing/2014/main" id="{F10AC019-1E30-4042-878C-043E3739FF30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r="42251" b="50192"/>
          <a:stretch/>
        </p:blipFill>
        <p:spPr>
          <a:xfrm>
            <a:off x="8383863" y="1605904"/>
            <a:ext cx="3198537" cy="2617992"/>
          </a:xfrm>
          <a:prstGeom prst="rect">
            <a:avLst/>
          </a:prstGeom>
        </p:spPr>
      </p:pic>
      <p:sp>
        <p:nvSpPr>
          <p:cNvPr id="24" name="Rectangle 23">
            <a:extLst>
              <a:ext uri="{FF2B5EF4-FFF2-40B4-BE49-F238E27FC236}">
                <a16:creationId xmlns:a16="http://schemas.microsoft.com/office/drawing/2014/main" id="{217E2706-93CF-C840-9A06-15C7B329751B}"/>
              </a:ext>
            </a:extLst>
          </p:cNvPr>
          <p:cNvSpPr/>
          <p:nvPr/>
        </p:nvSpPr>
        <p:spPr>
          <a:xfrm>
            <a:off x="9856070" y="1507205"/>
            <a:ext cx="607859" cy="430887"/>
          </a:xfrm>
          <a:prstGeom prst="rect">
            <a:avLst/>
          </a:prstGeom>
          <a:solidFill>
            <a:srgbClr val="0070C0"/>
          </a:solidFill>
          <a:ln>
            <a:solidFill>
              <a:schemeClr val="bg1"/>
            </a:solidFill>
          </a:ln>
        </p:spPr>
        <p:txBody>
          <a:bodyPr wrap="none">
            <a:spAutoFit/>
          </a:bodyPr>
          <a:lstStyle/>
          <a:p>
            <a:r>
              <a:rPr lang="en-GB" sz="2200" b="1" dirty="0">
                <a:solidFill>
                  <a:schemeClr val="bg1"/>
                </a:solidFill>
              </a:rPr>
              <a:t>E05</a:t>
            </a:r>
          </a:p>
        </p:txBody>
      </p:sp>
    </p:spTree>
    <p:extLst>
      <p:ext uri="{BB962C8B-B14F-4D97-AF65-F5344CB8AC3E}">
        <p14:creationId xmlns:p14="http://schemas.microsoft.com/office/powerpoint/2010/main" val="2459641684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CFFE6C3-97A2-FF47-9A5E-AB81D88032E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dirty="0"/>
              <a:t>Bunker </a:t>
            </a:r>
            <a:r>
              <a:rPr lang="sv-SE" dirty="0" err="1"/>
              <a:t>project</a:t>
            </a:r>
            <a:r>
              <a:rPr lang="sv-SE" dirty="0"/>
              <a:t>: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87F6C04-506A-0747-B279-DD2C8184D68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15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FB161D09-09FA-C940-A92D-EDDFCCCA436E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sv-SE" dirty="0"/>
              <a:t>installation </a:t>
            </a:r>
            <a:r>
              <a:rPr lang="sv-SE" dirty="0" err="1"/>
              <a:t>of</a:t>
            </a:r>
            <a:r>
              <a:rPr lang="sv-SE" dirty="0"/>
              <a:t> R6 </a:t>
            </a:r>
            <a:r>
              <a:rPr lang="sv-SE" dirty="0" err="1"/>
              <a:t>bracket</a:t>
            </a:r>
            <a:r>
              <a:rPr lang="sv-SE" dirty="0"/>
              <a:t> Q1-2020</a:t>
            </a:r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2F373FF8-E866-0141-B7D9-E5D44CDF3185}"/>
              </a:ext>
            </a:extLst>
          </p:cNvPr>
          <p:cNvSpPr/>
          <p:nvPr/>
        </p:nvSpPr>
        <p:spPr>
          <a:xfrm>
            <a:off x="221893" y="1596996"/>
            <a:ext cx="7659317" cy="175432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GB" dirty="0"/>
              <a:t>R6 brackets installation : Q1/2020 (28.02.2020)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GB" dirty="0"/>
              <a:t>Halls: D02 (both D01 and D03 side, two teams involved at the same time)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GB" dirty="0"/>
              <a:t>Resources: NSS (framework agreement)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GB" dirty="0"/>
              <a:t>IRR: Q4 2019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GB" dirty="0"/>
              <a:t>Responsible: NSS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GB" dirty="0"/>
              <a:t>Parallel work with SKANSKA: before building handover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0086CA9F-33A7-9B47-ACCF-052809F88B92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571068" y="1539269"/>
            <a:ext cx="2959572" cy="2630608"/>
          </a:xfrm>
          <a:prstGeom prst="rect">
            <a:avLst/>
          </a:prstGeom>
        </p:spPr>
      </p:pic>
      <p:sp>
        <p:nvSpPr>
          <p:cNvPr id="8" name="Oval 7">
            <a:extLst>
              <a:ext uri="{FF2B5EF4-FFF2-40B4-BE49-F238E27FC236}">
                <a16:creationId xmlns:a16="http://schemas.microsoft.com/office/drawing/2014/main" id="{7E7268C9-F586-5947-A16C-887201BD2BEE}"/>
              </a:ext>
            </a:extLst>
          </p:cNvPr>
          <p:cNvSpPr/>
          <p:nvPr/>
        </p:nvSpPr>
        <p:spPr>
          <a:xfrm>
            <a:off x="9624392" y="4221088"/>
            <a:ext cx="1600200" cy="609600"/>
          </a:xfrm>
          <a:prstGeom prst="ellipse">
            <a:avLst/>
          </a:prstGeom>
          <a:noFill/>
          <a:ln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7ED0882C-474C-314F-9B84-7707CD87842D}"/>
              </a:ext>
            </a:extLst>
          </p:cNvPr>
          <p:cNvSpPr/>
          <p:nvPr/>
        </p:nvSpPr>
        <p:spPr>
          <a:xfrm>
            <a:off x="9792323" y="4354330"/>
            <a:ext cx="1315809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dirty="0"/>
              <a:t>R6 brackets </a:t>
            </a:r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09C4298D-B2EF-9C44-B969-FF5E4028EAE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052496" y="5148690"/>
            <a:ext cx="782857" cy="1270476"/>
          </a:xfrm>
          <a:prstGeom prst="rect">
            <a:avLst/>
          </a:prstGeom>
        </p:spPr>
      </p:pic>
      <p:sp>
        <p:nvSpPr>
          <p:cNvPr id="11" name="Rectangle 10">
            <a:extLst>
              <a:ext uri="{FF2B5EF4-FFF2-40B4-BE49-F238E27FC236}">
                <a16:creationId xmlns:a16="http://schemas.microsoft.com/office/drawing/2014/main" id="{7DAFE870-9350-DE4A-88A5-72BBFB679FBB}"/>
              </a:ext>
            </a:extLst>
          </p:cNvPr>
          <p:cNvSpPr/>
          <p:nvPr/>
        </p:nvSpPr>
        <p:spPr>
          <a:xfrm>
            <a:off x="1828800" y="6096001"/>
            <a:ext cx="8189358" cy="64633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dirty="0"/>
              <a:t>Coordination with Skanska and ESS target ongoing</a:t>
            </a:r>
          </a:p>
          <a:p>
            <a:r>
              <a:rPr lang="en-GB" dirty="0"/>
              <a:t>Installation plan resource loaded already submitted at Bunker CDR on December 2018</a:t>
            </a:r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5DC3ECE4-8D29-E246-BF84-ACCB8B11ED3D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5000" t="12404" r="16666" b="6976"/>
          <a:stretch/>
        </p:blipFill>
        <p:spPr>
          <a:xfrm>
            <a:off x="2014307" y="3573016"/>
            <a:ext cx="4297717" cy="2377436"/>
          </a:xfrm>
          <a:prstGeom prst="rect">
            <a:avLst/>
          </a:prstGeom>
        </p:spPr>
      </p:pic>
      <p:sp>
        <p:nvSpPr>
          <p:cNvPr id="13" name="Oval 12">
            <a:extLst>
              <a:ext uri="{FF2B5EF4-FFF2-40B4-BE49-F238E27FC236}">
                <a16:creationId xmlns:a16="http://schemas.microsoft.com/office/drawing/2014/main" id="{DBD58752-C7B6-D04D-9D28-9799E8919A0B}"/>
              </a:ext>
            </a:extLst>
          </p:cNvPr>
          <p:cNvSpPr/>
          <p:nvPr/>
        </p:nvSpPr>
        <p:spPr>
          <a:xfrm>
            <a:off x="4448115" y="4438615"/>
            <a:ext cx="272226" cy="266770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14" name="Straight Arrow Connector 13">
            <a:extLst>
              <a:ext uri="{FF2B5EF4-FFF2-40B4-BE49-F238E27FC236}">
                <a16:creationId xmlns:a16="http://schemas.microsoft.com/office/drawing/2014/main" id="{EBB3321E-25A6-BB42-966A-F17E24779542}"/>
              </a:ext>
            </a:extLst>
          </p:cNvPr>
          <p:cNvCxnSpPr/>
          <p:nvPr/>
        </p:nvCxnSpPr>
        <p:spPr>
          <a:xfrm flipV="1">
            <a:off x="4720342" y="4572000"/>
            <a:ext cx="2823459" cy="3582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303977828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C61A43C-ECC9-DD4E-937A-912CE4B01C7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dirty="0"/>
              <a:t>Bunker </a:t>
            </a:r>
            <a:r>
              <a:rPr lang="sv-SE" dirty="0" err="1"/>
              <a:t>Manufacuring</a:t>
            </a:r>
            <a:r>
              <a:rPr lang="sv-SE" dirty="0"/>
              <a:t> is </a:t>
            </a:r>
            <a:r>
              <a:rPr lang="sv-SE" dirty="0" err="1"/>
              <a:t>progressing</a:t>
            </a:r>
            <a:r>
              <a:rPr lang="sv-SE" dirty="0"/>
              <a:t> </a:t>
            </a:r>
            <a:r>
              <a:rPr lang="sv-SE" dirty="0" err="1"/>
              <a:t>well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81CDC6E9-CF1A-8349-B47D-D94243B5D5D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16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06B8873E-BBD9-1F44-9099-572D59AAF23F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sv-SE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800B708D-F57F-E440-A2E3-427104BEAC9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266776" y="1475184"/>
            <a:ext cx="7213600" cy="5410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04386884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Programme Overview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17</a:t>
            </a:fld>
            <a:endParaRPr lang="en-GB" noProof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9</a:t>
            </a:r>
            <a:r>
              <a:rPr lang="en-GB" baseline="30000" dirty="0"/>
              <a:t>th</a:t>
            </a:r>
            <a:r>
              <a:rPr lang="en-GB" dirty="0"/>
              <a:t> September 2019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852F9E41-D767-D841-8C01-C9CA2DCEBB4C}"/>
              </a:ext>
            </a:extLst>
          </p:cNvPr>
          <p:cNvSpPr txBox="1"/>
          <p:nvPr/>
        </p:nvSpPr>
        <p:spPr>
          <a:xfrm>
            <a:off x="479368" y="1619227"/>
            <a:ext cx="9505056" cy="3672408"/>
          </a:xfrm>
          <a:prstGeom prst="rect">
            <a:avLst/>
          </a:prstGeom>
        </p:spPr>
        <p:txBody>
          <a:bodyPr vert="horz" wrap="square" lIns="91440" tIns="45720" rIns="91440" bIns="45720" rtlCol="0" anchor="t">
            <a:normAutofit/>
          </a:bodyPr>
          <a:lstStyle/>
          <a:p>
            <a:pPr algn="l"/>
            <a:r>
              <a:rPr lang="en-GB" sz="2000" dirty="0"/>
              <a:t>IKON17, Hotel </a:t>
            </a:r>
            <a:r>
              <a:rPr lang="en-GB" sz="2000" dirty="0" err="1"/>
              <a:t>Lundia</a:t>
            </a:r>
            <a:endParaRPr lang="en-GB" sz="2000" dirty="0"/>
          </a:p>
          <a:p>
            <a:pPr algn="l"/>
            <a:endParaRPr lang="en-GB" sz="2000" dirty="0"/>
          </a:p>
          <a:p>
            <a:pPr algn="l"/>
            <a:endParaRPr lang="sv-SE" sz="2000" dirty="0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F3FF0288-3AD9-5247-86B1-860DB26A3336}"/>
              </a:ext>
            </a:extLst>
          </p:cNvPr>
          <p:cNvSpPr txBox="1"/>
          <p:nvPr/>
        </p:nvSpPr>
        <p:spPr>
          <a:xfrm>
            <a:off x="7647709" y="4128655"/>
            <a:ext cx="0" cy="0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25000" lnSpcReduction="20000"/>
          </a:bodyPr>
          <a:lstStyle/>
          <a:p>
            <a:pPr algn="l"/>
            <a:endParaRPr lang="sv-SE" sz="2000" dirty="0"/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8F90F5E2-874D-954C-B32C-C356DAAA72E2}"/>
              </a:ext>
            </a:extLst>
          </p:cNvPr>
          <p:cNvSpPr txBox="1"/>
          <p:nvPr/>
        </p:nvSpPr>
        <p:spPr>
          <a:xfrm>
            <a:off x="479368" y="4307226"/>
            <a:ext cx="8064896" cy="2016224"/>
          </a:xfrm>
          <a:prstGeom prst="rect">
            <a:avLst/>
          </a:prstGeom>
        </p:spPr>
        <p:txBody>
          <a:bodyPr vert="horz" wrap="square" lIns="91440" tIns="45720" rIns="91440" bIns="45720" rtlCol="0" anchor="t">
            <a:normAutofit/>
          </a:bodyPr>
          <a:lstStyle/>
          <a:p>
            <a:pPr algn="l"/>
            <a:r>
              <a:rPr lang="sv-SE" sz="2000" dirty="0"/>
              <a:t>E01 Hall </a:t>
            </a:r>
            <a:r>
              <a:rPr lang="en-AU" sz="2000" dirty="0"/>
              <a:t>Ceremony Handover</a:t>
            </a:r>
            <a:r>
              <a:rPr lang="sv-SE" sz="2000" dirty="0"/>
              <a:t>, ESS Site</a:t>
            </a:r>
          </a:p>
        </p:txBody>
      </p:sp>
      <p:graphicFrame>
        <p:nvGraphicFramePr>
          <p:cNvPr id="9" name="Table 8">
            <a:extLst>
              <a:ext uri="{FF2B5EF4-FFF2-40B4-BE49-F238E27FC236}">
                <a16:creationId xmlns:a16="http://schemas.microsoft.com/office/drawing/2014/main" id="{8BFA8CBC-9600-B841-BCE9-1D9EF4A7B04D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92689597"/>
              </p:ext>
            </p:extLst>
          </p:nvPr>
        </p:nvGraphicFramePr>
        <p:xfrm>
          <a:off x="562744" y="2098837"/>
          <a:ext cx="7543799" cy="1930400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990183">
                  <a:extLst>
                    <a:ext uri="{9D8B030D-6E8A-4147-A177-3AD203B41FA5}">
                      <a16:colId xmlns:a16="http://schemas.microsoft.com/office/drawing/2014/main" val="1641427919"/>
                    </a:ext>
                  </a:extLst>
                </a:gridCol>
                <a:gridCol w="3456120">
                  <a:extLst>
                    <a:ext uri="{9D8B030D-6E8A-4147-A177-3AD203B41FA5}">
                      <a16:colId xmlns:a16="http://schemas.microsoft.com/office/drawing/2014/main" val="747912889"/>
                    </a:ext>
                  </a:extLst>
                </a:gridCol>
                <a:gridCol w="3097496">
                  <a:extLst>
                    <a:ext uri="{9D8B030D-6E8A-4147-A177-3AD203B41FA5}">
                      <a16:colId xmlns:a16="http://schemas.microsoft.com/office/drawing/2014/main" val="2520905261"/>
                    </a:ext>
                  </a:extLst>
                </a:gridCol>
              </a:tblGrid>
              <a:tr h="241300">
                <a:tc>
                  <a:txBody>
                    <a:bodyPr/>
                    <a:lstStyle/>
                    <a:p>
                      <a:pPr algn="l" fontAlgn="b"/>
                      <a:r>
                        <a:rPr lang="sv-SE" sz="1400" u="none" strike="noStrike">
                          <a:effectLst/>
                        </a:rPr>
                        <a:t>12.00-13.00</a:t>
                      </a:r>
                      <a:endParaRPr lang="sv-SE" sz="1400" b="0" i="0" u="none" strike="noStrike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GB" sz="1400" u="none" strike="noStrike" noProof="0">
                          <a:effectLst/>
                        </a:rPr>
                        <a:t>Regsitration</a:t>
                      </a:r>
                      <a:endParaRPr lang="en-GB" sz="1400" b="0" i="0" u="none" strike="noStrike" noProof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v-SE" sz="1400" u="none" strike="noStrike">
                          <a:effectLst/>
                        </a:rPr>
                        <a:t> </a:t>
                      </a:r>
                      <a:endParaRPr lang="sv-SE" sz="1400" b="0" i="0" u="none" strike="noStrike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4194108703"/>
                  </a:ext>
                </a:extLst>
              </a:tr>
              <a:tr h="241300">
                <a:tc>
                  <a:txBody>
                    <a:bodyPr/>
                    <a:lstStyle/>
                    <a:p>
                      <a:pPr algn="l" fontAlgn="b"/>
                      <a:r>
                        <a:rPr lang="sv-SE" sz="1400" u="none" strike="noStrike">
                          <a:effectLst/>
                        </a:rPr>
                        <a:t>13.00-13.10</a:t>
                      </a:r>
                      <a:endParaRPr lang="sv-SE" sz="1400" b="0" i="0" u="none" strike="noStrike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GB" sz="1400" u="none" strike="noStrike" noProof="0">
                          <a:effectLst/>
                        </a:rPr>
                        <a:t>Welcome from the DG</a:t>
                      </a:r>
                      <a:endParaRPr lang="en-GB" sz="1400" b="0" i="0" u="none" strike="noStrike" noProof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v-SE" sz="1400" u="none" strike="noStrike">
                          <a:effectLst/>
                        </a:rPr>
                        <a:t>John Womersley</a:t>
                      </a:r>
                      <a:endParaRPr lang="sv-SE" sz="1400" b="0" i="0" u="none" strike="noStrike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3112171166"/>
                  </a:ext>
                </a:extLst>
              </a:tr>
              <a:tr h="241300">
                <a:tc>
                  <a:txBody>
                    <a:bodyPr/>
                    <a:lstStyle/>
                    <a:p>
                      <a:pPr algn="l" fontAlgn="b"/>
                      <a:r>
                        <a:rPr lang="sv-SE" sz="1400" u="none" strike="noStrike">
                          <a:effectLst/>
                        </a:rPr>
                        <a:t>13.10-13.40</a:t>
                      </a:r>
                      <a:endParaRPr lang="sv-SE" sz="1400" b="0" i="0" u="none" strike="noStrike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GB" sz="1400" u="none" strike="noStrike" noProof="0">
                          <a:effectLst/>
                        </a:rPr>
                        <a:t>Welcome and Science Update</a:t>
                      </a:r>
                      <a:endParaRPr lang="en-GB" sz="1400" b="0" i="0" u="none" strike="noStrike" noProof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v-SE" sz="1400" u="none" strike="noStrike">
                          <a:effectLst/>
                        </a:rPr>
                        <a:t>Andreas Schreyer</a:t>
                      </a:r>
                      <a:endParaRPr lang="sv-SE" sz="1400" b="0" i="0" u="none" strike="noStrike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1996022287"/>
                  </a:ext>
                </a:extLst>
              </a:tr>
              <a:tr h="241300">
                <a:tc>
                  <a:txBody>
                    <a:bodyPr/>
                    <a:lstStyle/>
                    <a:p>
                      <a:pPr algn="l" fontAlgn="b"/>
                      <a:r>
                        <a:rPr lang="sv-SE" sz="1400" u="none" strike="noStrike">
                          <a:effectLst/>
                        </a:rPr>
                        <a:t>13.40-14.10</a:t>
                      </a:r>
                      <a:endParaRPr lang="sv-SE" sz="1400" b="0" i="0" u="none" strike="noStrike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GB" sz="1400" u="none" strike="noStrike" noProof="0">
                          <a:effectLst/>
                        </a:rPr>
                        <a:t>NSS Project Update</a:t>
                      </a:r>
                      <a:endParaRPr lang="en-GB" sz="1400" b="0" i="0" u="none" strike="noStrike" noProof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v-SE" sz="1400" u="none" strike="noStrike">
                          <a:effectLst/>
                        </a:rPr>
                        <a:t>Shane Kennedy</a:t>
                      </a:r>
                      <a:endParaRPr lang="sv-SE" sz="1400" b="0" i="0" u="none" strike="noStrike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445425786"/>
                  </a:ext>
                </a:extLst>
              </a:tr>
              <a:tr h="241300">
                <a:tc>
                  <a:txBody>
                    <a:bodyPr/>
                    <a:lstStyle/>
                    <a:p>
                      <a:pPr algn="l" fontAlgn="b"/>
                      <a:r>
                        <a:rPr lang="sv-SE" sz="1400" u="none" strike="noStrike">
                          <a:effectLst/>
                        </a:rPr>
                        <a:t>14.10-14.30</a:t>
                      </a:r>
                      <a:endParaRPr lang="sv-SE" sz="1400" b="0" i="0" u="none" strike="noStrike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GB" sz="1400" u="none" strike="noStrike" noProof="0">
                          <a:effectLst/>
                        </a:rPr>
                        <a:t>Target Update</a:t>
                      </a:r>
                      <a:endParaRPr lang="en-GB" sz="1400" b="0" i="0" u="none" strike="noStrike" noProof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v-SE" sz="1400" u="none" strike="noStrike">
                          <a:effectLst/>
                        </a:rPr>
                        <a:t>Rikard Linander</a:t>
                      </a:r>
                      <a:endParaRPr lang="sv-SE" sz="1400" b="0" i="0" u="none" strike="noStrike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3487504176"/>
                  </a:ext>
                </a:extLst>
              </a:tr>
              <a:tr h="241300">
                <a:tc>
                  <a:txBody>
                    <a:bodyPr/>
                    <a:lstStyle/>
                    <a:p>
                      <a:pPr algn="l" fontAlgn="b"/>
                      <a:r>
                        <a:rPr lang="sv-SE" sz="1400" u="none" strike="noStrike">
                          <a:effectLst/>
                        </a:rPr>
                        <a:t>14.30-14.45</a:t>
                      </a:r>
                      <a:endParaRPr lang="sv-SE" sz="1400" b="0" i="0" u="none" strike="noStrike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GB" sz="1400" u="none" strike="noStrike" noProof="0" dirty="0">
                          <a:effectLst/>
                        </a:rPr>
                        <a:t>NBOA/NBEX Update</a:t>
                      </a:r>
                      <a:endParaRPr lang="en-GB" sz="1400" b="0" i="0" u="none" strike="noStrike" noProof="0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v-SE" sz="1400" u="none" strike="noStrike" dirty="0">
                          <a:effectLst/>
                        </a:rPr>
                        <a:t>Hansdieter </a:t>
                      </a:r>
                      <a:r>
                        <a:rPr lang="sv-SE" sz="1400" u="none" strike="noStrike" dirty="0" err="1">
                          <a:effectLst/>
                        </a:rPr>
                        <a:t>Schweiger</a:t>
                      </a:r>
                      <a:endParaRPr lang="sv-SE" sz="14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1187504019"/>
                  </a:ext>
                </a:extLst>
              </a:tr>
              <a:tr h="241300">
                <a:tc>
                  <a:txBody>
                    <a:bodyPr/>
                    <a:lstStyle/>
                    <a:p>
                      <a:pPr algn="l" fontAlgn="b"/>
                      <a:r>
                        <a:rPr lang="sv-SE" sz="1400" u="none" strike="noStrike">
                          <a:effectLst/>
                        </a:rPr>
                        <a:t>14.45-15.15</a:t>
                      </a:r>
                      <a:endParaRPr lang="sv-SE" sz="1400" b="0" i="0" u="none" strike="noStrike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 gridSpan="2">
                  <a:txBody>
                    <a:bodyPr/>
                    <a:lstStyle/>
                    <a:p>
                      <a:pPr algn="l" fontAlgn="b"/>
                      <a:r>
                        <a:rPr lang="sv-SE" sz="1400" u="none" strike="noStrike">
                          <a:effectLst/>
                        </a:rPr>
                        <a:t>Coffee break</a:t>
                      </a:r>
                      <a:endParaRPr lang="sv-SE" sz="1400" b="0" i="0" u="none" strike="noStrike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 hMerge="1">
                  <a:txBody>
                    <a:bodyPr/>
                    <a:lstStyle/>
                    <a:p>
                      <a:endParaRPr lang="sv-SE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268833532"/>
                  </a:ext>
                </a:extLst>
              </a:tr>
              <a:tr h="241300">
                <a:tc>
                  <a:txBody>
                    <a:bodyPr/>
                    <a:lstStyle/>
                    <a:p>
                      <a:pPr algn="l" fontAlgn="b"/>
                      <a:r>
                        <a:rPr lang="sv-SE" sz="1400" u="none" strike="noStrike">
                          <a:effectLst/>
                        </a:rPr>
                        <a:t>15.15-16.00</a:t>
                      </a:r>
                      <a:endParaRPr lang="sv-SE" sz="1400" b="0" i="0" u="none" strike="noStrike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v-SE" sz="1400" u="none" strike="noStrike">
                          <a:effectLst/>
                        </a:rPr>
                        <a:t>Update: DREAM &amp; BIFROST</a:t>
                      </a:r>
                      <a:endParaRPr lang="sv-SE" sz="1400" b="0" i="0" u="none" strike="noStrike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v-SE" sz="1400" u="none" strike="noStrike" dirty="0">
                          <a:effectLst/>
                        </a:rPr>
                        <a:t>Mikhail </a:t>
                      </a:r>
                      <a:r>
                        <a:rPr lang="sv-SE" sz="1400" u="none" strike="noStrike" dirty="0" err="1">
                          <a:effectLst/>
                        </a:rPr>
                        <a:t>Feygenson</a:t>
                      </a:r>
                      <a:r>
                        <a:rPr lang="sv-SE" sz="1400" u="none" strike="noStrike" dirty="0">
                          <a:effectLst/>
                        </a:rPr>
                        <a:t>, Rasmus Toft-Petersen</a:t>
                      </a:r>
                      <a:endParaRPr lang="sv-SE" sz="14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2045189558"/>
                  </a:ext>
                </a:extLst>
              </a:tr>
            </a:tbl>
          </a:graphicData>
        </a:graphic>
      </p:graphicFrame>
      <p:graphicFrame>
        <p:nvGraphicFramePr>
          <p:cNvPr id="10" name="Table 9">
            <a:extLst>
              <a:ext uri="{FF2B5EF4-FFF2-40B4-BE49-F238E27FC236}">
                <a16:creationId xmlns:a16="http://schemas.microsoft.com/office/drawing/2014/main" id="{121D8985-C925-3C44-9335-74E798F7DB8C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841559938"/>
              </p:ext>
            </p:extLst>
          </p:nvPr>
        </p:nvGraphicFramePr>
        <p:xfrm>
          <a:off x="557622" y="4795642"/>
          <a:ext cx="7543799" cy="1206500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990183">
                  <a:extLst>
                    <a:ext uri="{9D8B030D-6E8A-4147-A177-3AD203B41FA5}">
                      <a16:colId xmlns:a16="http://schemas.microsoft.com/office/drawing/2014/main" val="937149751"/>
                    </a:ext>
                  </a:extLst>
                </a:gridCol>
                <a:gridCol w="4116147">
                  <a:extLst>
                    <a:ext uri="{9D8B030D-6E8A-4147-A177-3AD203B41FA5}">
                      <a16:colId xmlns:a16="http://schemas.microsoft.com/office/drawing/2014/main" val="3514776571"/>
                    </a:ext>
                  </a:extLst>
                </a:gridCol>
                <a:gridCol w="2437469">
                  <a:extLst>
                    <a:ext uri="{9D8B030D-6E8A-4147-A177-3AD203B41FA5}">
                      <a16:colId xmlns:a16="http://schemas.microsoft.com/office/drawing/2014/main" val="536488503"/>
                    </a:ext>
                  </a:extLst>
                </a:gridCol>
              </a:tblGrid>
              <a:tr h="241300">
                <a:tc>
                  <a:txBody>
                    <a:bodyPr/>
                    <a:lstStyle/>
                    <a:p>
                      <a:pPr algn="l" fontAlgn="b"/>
                      <a:r>
                        <a:rPr lang="sv-SE" sz="1400" u="none" strike="noStrike" dirty="0">
                          <a:effectLst/>
                        </a:rPr>
                        <a:t> 17.00-17.15</a:t>
                      </a:r>
                      <a:endParaRPr lang="sv-SE" sz="14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IE" sz="1400" u="none" strike="noStrike" noProof="0" dirty="0">
                          <a:effectLst/>
                        </a:rPr>
                        <a:t>Arrival at the E-Hall</a:t>
                      </a:r>
                      <a:endParaRPr lang="en-IE" sz="1400" b="0" i="0" u="none" strike="noStrike" noProof="0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v-SE" sz="1400" u="none" strike="noStrike">
                          <a:effectLst/>
                        </a:rPr>
                        <a:t> </a:t>
                      </a:r>
                      <a:endParaRPr lang="sv-SE" sz="1400" b="0" i="0" u="none" strike="noStrike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3833727957"/>
                  </a:ext>
                </a:extLst>
              </a:tr>
              <a:tr h="241300">
                <a:tc>
                  <a:txBody>
                    <a:bodyPr/>
                    <a:lstStyle/>
                    <a:p>
                      <a:pPr algn="l" fontAlgn="b"/>
                      <a:r>
                        <a:rPr lang="sv-SE" sz="1400" u="none" strike="noStrike" dirty="0">
                          <a:effectLst/>
                        </a:rPr>
                        <a:t> 17.20-17.45</a:t>
                      </a:r>
                      <a:endParaRPr lang="sv-SE" sz="14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IE" sz="1400" u="none" strike="noStrike" noProof="0">
                          <a:effectLst/>
                        </a:rPr>
                        <a:t>Welcome and speeches</a:t>
                      </a:r>
                      <a:endParaRPr lang="en-IE" sz="1400" b="0" i="0" u="none" strike="noStrike" noProof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v-SE" sz="1400" u="none" strike="noStrike">
                          <a:effectLst/>
                        </a:rPr>
                        <a:t> </a:t>
                      </a:r>
                      <a:endParaRPr lang="sv-SE" sz="1400" b="0" i="0" u="none" strike="noStrike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1864910692"/>
                  </a:ext>
                </a:extLst>
              </a:tr>
              <a:tr h="241300">
                <a:tc>
                  <a:txBody>
                    <a:bodyPr/>
                    <a:lstStyle/>
                    <a:p>
                      <a:pPr algn="l" fontAlgn="b"/>
                      <a:r>
                        <a:rPr lang="sv-SE" sz="1400" u="none" strike="noStrike" dirty="0">
                          <a:effectLst/>
                        </a:rPr>
                        <a:t> 17.45-18.00</a:t>
                      </a:r>
                      <a:endParaRPr lang="sv-SE" sz="14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IE" sz="1400" u="none" strike="noStrike" noProof="0">
                          <a:effectLst/>
                        </a:rPr>
                        <a:t>Photo call: ”Key” hand-over and Instrument Suite</a:t>
                      </a:r>
                      <a:endParaRPr lang="en-IE" sz="1400" b="0" i="0" u="none" strike="noStrike" noProof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v-SE" sz="1400" u="none" strike="noStrike">
                          <a:effectLst/>
                        </a:rPr>
                        <a:t> </a:t>
                      </a:r>
                      <a:endParaRPr lang="sv-SE" sz="1400" b="0" i="0" u="none" strike="noStrike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4245311548"/>
                  </a:ext>
                </a:extLst>
              </a:tr>
              <a:tr h="241300">
                <a:tc>
                  <a:txBody>
                    <a:bodyPr/>
                    <a:lstStyle/>
                    <a:p>
                      <a:pPr algn="l" fontAlgn="b"/>
                      <a:r>
                        <a:rPr lang="sv-SE" sz="1400" u="none" strike="noStrike" dirty="0">
                          <a:effectLst/>
                        </a:rPr>
                        <a:t> 18:00-18.50</a:t>
                      </a:r>
                      <a:endParaRPr lang="sv-SE" sz="14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IE" sz="1400" u="none" strike="noStrike" noProof="0">
                          <a:effectLst/>
                        </a:rPr>
                        <a:t>Mingle</a:t>
                      </a:r>
                      <a:endParaRPr lang="en-IE" sz="1400" b="0" i="0" u="none" strike="noStrike" noProof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v-SE" sz="1400" u="none" strike="noStrike">
                          <a:effectLst/>
                        </a:rPr>
                        <a:t> </a:t>
                      </a:r>
                      <a:endParaRPr lang="sv-SE" sz="1400" b="0" i="0" u="none" strike="noStrike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1993463171"/>
                  </a:ext>
                </a:extLst>
              </a:tr>
              <a:tr h="241300">
                <a:tc>
                  <a:txBody>
                    <a:bodyPr/>
                    <a:lstStyle/>
                    <a:p>
                      <a:pPr algn="l" fontAlgn="b"/>
                      <a:r>
                        <a:rPr lang="sv-SE" sz="1400" u="none" strike="noStrike" dirty="0">
                          <a:effectLst/>
                        </a:rPr>
                        <a:t> 18.50/19.00</a:t>
                      </a:r>
                      <a:endParaRPr lang="sv-SE" sz="14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IE" sz="1400" u="none" strike="noStrike" noProof="0" dirty="0">
                          <a:effectLst/>
                        </a:rPr>
                        <a:t>Departure back to Lund C</a:t>
                      </a:r>
                      <a:endParaRPr lang="en-IE" sz="1400" b="0" i="0" u="none" strike="noStrike" noProof="0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v-SE" sz="1400" u="none" strike="noStrike" dirty="0">
                          <a:effectLst/>
                        </a:rPr>
                        <a:t> </a:t>
                      </a:r>
                      <a:endParaRPr lang="sv-SE" sz="14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3902238182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527374947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7FBF569-478A-3245-93E6-640E394618E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dirty="0" err="1"/>
              <a:t>Stage</a:t>
            </a:r>
            <a:r>
              <a:rPr lang="sv-SE" dirty="0"/>
              <a:t> </a:t>
            </a:r>
            <a:r>
              <a:rPr lang="sv-SE" dirty="0" err="1"/>
              <a:t>Programme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BFC62CE8-25D1-6A46-9E78-8BFF9E3AA98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18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4F02FEF-5A5D-A541-9C41-AF05A45A404E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sv-SE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0F886C6A-A066-7745-99C8-311B515A2D1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822526" y="1452567"/>
            <a:ext cx="4392488" cy="2402638"/>
          </a:xfrm>
          <a:prstGeom prst="rect">
            <a:avLst/>
          </a:prstGeom>
        </p:spPr>
      </p:pic>
      <p:sp>
        <p:nvSpPr>
          <p:cNvPr id="11" name="Rectangle 10">
            <a:extLst>
              <a:ext uri="{FF2B5EF4-FFF2-40B4-BE49-F238E27FC236}">
                <a16:creationId xmlns:a16="http://schemas.microsoft.com/office/drawing/2014/main" id="{EBEBFC1E-485B-5447-961A-B459C02D4822}"/>
              </a:ext>
            </a:extLst>
          </p:cNvPr>
          <p:cNvSpPr/>
          <p:nvPr/>
        </p:nvSpPr>
        <p:spPr>
          <a:xfrm>
            <a:off x="479376" y="1844547"/>
            <a:ext cx="8258224" cy="397031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v-SE" dirty="0"/>
              <a:t>17.20-17.26	</a:t>
            </a:r>
            <a:r>
              <a:rPr lang="sv-SE" dirty="0" err="1"/>
              <a:t>Welcome</a:t>
            </a:r>
            <a:r>
              <a:rPr lang="sv-SE" dirty="0"/>
              <a:t> 			</a:t>
            </a:r>
            <a:r>
              <a:rPr lang="sv-SE" i="1" dirty="0"/>
              <a:t>John</a:t>
            </a:r>
          </a:p>
          <a:p>
            <a:endParaRPr lang="sv-SE" dirty="0"/>
          </a:p>
          <a:p>
            <a:r>
              <a:rPr lang="sv-SE" dirty="0"/>
              <a:t>17.26-17.32	</a:t>
            </a:r>
            <a:r>
              <a:rPr lang="sv-SE" dirty="0" err="1"/>
              <a:t>Greetings</a:t>
            </a:r>
            <a:r>
              <a:rPr lang="sv-SE" dirty="0"/>
              <a:t> from Council	                	</a:t>
            </a:r>
            <a:r>
              <a:rPr lang="sv-SE" i="1" dirty="0"/>
              <a:t>Kurt</a:t>
            </a:r>
          </a:p>
          <a:p>
            <a:endParaRPr lang="sv-SE" dirty="0"/>
          </a:p>
          <a:p>
            <a:r>
              <a:rPr lang="sv-SE" dirty="0"/>
              <a:t>17.32-17.40	The long instrument hall </a:t>
            </a:r>
          </a:p>
          <a:p>
            <a:r>
              <a:rPr lang="sv-SE" dirty="0"/>
              <a:t>		</a:t>
            </a:r>
            <a:r>
              <a:rPr lang="sv-SE" dirty="0" err="1"/>
              <a:t>incl</a:t>
            </a:r>
            <a:r>
              <a:rPr lang="sv-SE" dirty="0"/>
              <a:t>. </a:t>
            </a:r>
            <a:r>
              <a:rPr lang="sv-SE" dirty="0" err="1"/>
              <a:t>movie</a:t>
            </a:r>
            <a:r>
              <a:rPr lang="sv-SE" dirty="0"/>
              <a:t>			</a:t>
            </a:r>
            <a:r>
              <a:rPr lang="sv-SE" i="1" dirty="0"/>
              <a:t>Andreas</a:t>
            </a:r>
          </a:p>
          <a:p>
            <a:endParaRPr lang="sv-SE" dirty="0"/>
          </a:p>
          <a:p>
            <a:r>
              <a:rPr lang="sv-SE" dirty="0"/>
              <a:t>17.40-17.45	Hand-over from Skanska		</a:t>
            </a:r>
            <a:r>
              <a:rPr lang="sv-SE" i="1" dirty="0"/>
              <a:t>Per </a:t>
            </a:r>
          </a:p>
          <a:p>
            <a:endParaRPr lang="sv-SE" dirty="0"/>
          </a:p>
          <a:p>
            <a:r>
              <a:rPr lang="sv-SE" dirty="0"/>
              <a:t>17.45-17.50	Photo call: ”</a:t>
            </a:r>
            <a:r>
              <a:rPr lang="sv-SE" dirty="0" err="1"/>
              <a:t>Key</a:t>
            </a:r>
            <a:r>
              <a:rPr lang="sv-SE" dirty="0"/>
              <a:t>” hand-over		Per, John, Kurt, Andreas 	</a:t>
            </a:r>
          </a:p>
          <a:p>
            <a:r>
              <a:rPr lang="sv-SE" dirty="0"/>
              <a:t>17.50-18.00	Photo call: Instrument </a:t>
            </a:r>
            <a:r>
              <a:rPr lang="sv-SE" dirty="0" err="1"/>
              <a:t>suite</a:t>
            </a:r>
            <a:endParaRPr lang="sv-SE" dirty="0"/>
          </a:p>
          <a:p>
            <a:r>
              <a:rPr lang="sv-SE" dirty="0"/>
              <a:t>		Call-</a:t>
            </a:r>
            <a:r>
              <a:rPr lang="sv-SE" dirty="0" err="1"/>
              <a:t>up</a:t>
            </a:r>
            <a:r>
              <a:rPr lang="sv-SE" dirty="0"/>
              <a:t> instrument by instrument	John + Andreas	</a:t>
            </a:r>
          </a:p>
          <a:p>
            <a:r>
              <a:rPr lang="sv-SE" dirty="0"/>
              <a:t>	</a:t>
            </a:r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8CBA3927-7CA8-1D40-8BA8-D3A0D6552DB9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2192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sv-SE"/>
          </a:p>
        </p:txBody>
      </p:sp>
      <p:sp>
        <p:nvSpPr>
          <p:cNvPr id="6" name="Rectangle 4">
            <a:extLst>
              <a:ext uri="{FF2B5EF4-FFF2-40B4-BE49-F238E27FC236}">
                <a16:creationId xmlns:a16="http://schemas.microsoft.com/office/drawing/2014/main" id="{10E4D586-D399-ED40-A5A1-AD51405A37D4}"/>
              </a:ext>
            </a:extLst>
          </p:cNvPr>
          <p:cNvSpPr>
            <a:spLocks noChangeArrowheads="1"/>
          </p:cNvSpPr>
          <p:nvPr/>
        </p:nvSpPr>
        <p:spPr bwMode="auto">
          <a:xfrm>
            <a:off x="7176120" y="4077072"/>
            <a:ext cx="12192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sv-SE"/>
          </a:p>
        </p:txBody>
      </p:sp>
      <p:pic>
        <p:nvPicPr>
          <p:cNvPr id="1027" name="Picture 2" descr="cid:image001.png@01D55BED.3CE58830">
            <a:extLst>
              <a:ext uri="{FF2B5EF4-FFF2-40B4-BE49-F238E27FC236}">
                <a16:creationId xmlns:a16="http://schemas.microsoft.com/office/drawing/2014/main" id="{0032016D-5331-4141-8B07-57F35C35BB2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 r:link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555831" y="3902947"/>
            <a:ext cx="2708944" cy="16949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5" name="Picture 3" descr="cid:image002.png@01D55BED.3CE58830">
            <a:extLst>
              <a:ext uri="{FF2B5EF4-FFF2-40B4-BE49-F238E27FC236}">
                <a16:creationId xmlns:a16="http://schemas.microsoft.com/office/drawing/2014/main" id="{3C2AD9BE-9455-7D45-B105-1974C62D51A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 r:link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822526" y="5094823"/>
            <a:ext cx="2708944" cy="165586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627324660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>
            <a:extLst>
              <a:ext uri="{FF2B5EF4-FFF2-40B4-BE49-F238E27FC236}">
                <a16:creationId xmlns:a16="http://schemas.microsoft.com/office/drawing/2014/main" id="{9D552D42-8793-E44E-B4A1-4855ADCFBFD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908720"/>
            <a:ext cx="6867656" cy="6076344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35AA956E-C08E-5946-A340-09F47AC1D34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dirty="0" err="1"/>
              <a:t>Floor</a:t>
            </a:r>
            <a:r>
              <a:rPr lang="sv-SE" dirty="0"/>
              <a:t> Plan </a:t>
            </a:r>
            <a:r>
              <a:rPr lang="sv-SE" dirty="0" err="1"/>
              <a:t>of</a:t>
            </a:r>
            <a:r>
              <a:rPr lang="sv-SE" dirty="0"/>
              <a:t> the E-Hall Area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1C8938DD-6417-AD4A-AD38-42D9E396503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19</a:t>
            </a:fld>
            <a:endParaRPr lang="en-GB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A2DD7B5C-306E-5B4F-803A-B6BF4AB92C7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504678" y="1157248"/>
            <a:ext cx="4465844" cy="3349383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08F71F02-B47D-254C-8833-2CC49936936D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74000" y="3789040"/>
            <a:ext cx="4572000" cy="3429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15821142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826AD95-A695-F341-9EC5-743EDDD7372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dirty="0"/>
              <a:t>Photo Call Instrument </a:t>
            </a:r>
            <a:r>
              <a:rPr lang="sv-SE" dirty="0" err="1"/>
              <a:t>Suite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1F60E38C-AE15-F24D-BCDE-98DCC36ADF0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20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93BCC05C-0F18-1A4B-B9FD-8185FA7B4B75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sv-SE"/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8F86C99E-917C-8D42-A600-F83072AC5FB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279576" y="1492327"/>
            <a:ext cx="7072229" cy="53041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0294780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826AD95-A695-F341-9EC5-743EDDD7372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dirty="0"/>
              <a:t>Photo Call Instrument </a:t>
            </a:r>
            <a:r>
              <a:rPr lang="sv-SE" dirty="0" err="1"/>
              <a:t>Suite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1F60E38C-AE15-F24D-BCDE-98DCC36ADF0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21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93BCC05C-0F18-1A4B-B9FD-8185FA7B4B75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sv-SE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3223AFF3-ADA9-C14A-A137-7600252B5E4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 rot="16200000">
            <a:off x="3405076" y="-1342340"/>
            <a:ext cx="5418657" cy="1098202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38110540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-tema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txDef>
      <a:spPr/>
      <a:bodyPr vert="horz" lIns="91440" tIns="45720" rIns="91440" bIns="45720" rtlCol="0" anchor="t">
        <a:normAutofit/>
      </a:bodyPr>
      <a:lstStyle>
        <a:defPPr algn="l">
          <a:defRPr sz="2000" dirty="0" smtClean="0"/>
        </a:defPPr>
      </a:lstStyle>
    </a:txDef>
  </a:objectDefaults>
  <a:extraClrSchemeLst/>
  <a:extLst>
    <a:ext uri="{05A4C25C-085E-4340-85A3-A5531E510DB2}">
      <thm15:themeFamily xmlns:thm15="http://schemas.microsoft.com/office/thememl/2012/main" name="Presentation5" id="{837FB91F-CDC5-4BC6-A162-22F8370E1EC4}" vid="{C4EAEFBE-156F-4FEE-9F2B-BE5A854A00D8}"/>
    </a:ext>
  </a:extLst>
</a:theme>
</file>

<file path=ppt/theme/theme2.xml><?xml version="1.0" encoding="utf-8"?>
<a:theme xmlns:a="http://schemas.openxmlformats.org/drawingml/2006/main" name="2_Anpassad formgivning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Presentation5" id="{837FB91F-CDC5-4BC6-A162-22F8370E1EC4}" vid="{76958EC4-F568-4D68-98B3-6BA4183AD248}"/>
    </a:ext>
  </a:extLst>
</a:theme>
</file>

<file path=ppt/theme/theme3.xml><?xml version="1.0" encoding="utf-8"?>
<a:theme xmlns:a="http://schemas.openxmlformats.org/drawingml/2006/main" name="1_Office-tema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txDef>
      <a:spPr/>
      <a:bodyPr vert="horz" lIns="91440" tIns="45720" rIns="91440" bIns="45720" rtlCol="0" anchor="t">
        <a:normAutofit/>
      </a:bodyPr>
      <a:lstStyle>
        <a:defPPr algn="l">
          <a:defRPr sz="2000" dirty="0" smtClean="0"/>
        </a:defPPr>
      </a:lstStyle>
    </a:txDef>
  </a:objectDefaults>
  <a:extraClrSchemeLst/>
  <a:extLst>
    <a:ext uri="{05A4C25C-085E-4340-85A3-A5531E510DB2}">
      <thm15:themeFamily xmlns:thm15="http://schemas.microsoft.com/office/thememl/2012/main" name="2019 ESS template" id="{29187F29-8712-D14C-B8E7-170A5282868A}" vid="{E9B9166D-3D04-D74A-9E51-274D5F9AE507}"/>
    </a:ext>
  </a:extLst>
</a:theme>
</file>

<file path=ppt/theme/theme4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Office-tema</Template>
  <TotalTime>10787</TotalTime>
  <Words>1493</Words>
  <Application>Microsoft Macintosh PowerPoint</Application>
  <PresentationFormat>Widescreen</PresentationFormat>
  <Paragraphs>311</Paragraphs>
  <Slides>21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2</vt:i4>
      </vt:variant>
      <vt:variant>
        <vt:lpstr>Theme</vt:lpstr>
      </vt:variant>
      <vt:variant>
        <vt:i4>3</vt:i4>
      </vt:variant>
      <vt:variant>
        <vt:lpstr>Slide Titles</vt:lpstr>
      </vt:variant>
      <vt:variant>
        <vt:i4>21</vt:i4>
      </vt:variant>
    </vt:vector>
  </HeadingPairs>
  <TitlesOfParts>
    <vt:vector size="26" baseType="lpstr">
      <vt:lpstr>Arial</vt:lpstr>
      <vt:lpstr>Calibri</vt:lpstr>
      <vt:lpstr>Office-tema</vt:lpstr>
      <vt:lpstr>2_Anpassad formgivning</vt:lpstr>
      <vt:lpstr>1_Office-tema</vt:lpstr>
      <vt:lpstr>Science Update IKON 17</vt:lpstr>
      <vt:lpstr>Excellent progress with construction</vt:lpstr>
      <vt:lpstr>Lab Building B02</vt:lpstr>
      <vt:lpstr>Summary Schedule and Critical Path for Remaining Work</vt:lpstr>
      <vt:lpstr>Progress since last IKON </vt:lpstr>
      <vt:lpstr>Copenhagen Server Room (DMSC)</vt:lpstr>
      <vt:lpstr>Joint ESS ILL User Meeting 2020</vt:lpstr>
      <vt:lpstr>Instrument Performance Comparison</vt:lpstr>
      <vt:lpstr>Instrument Performance</vt:lpstr>
      <vt:lpstr>Instrument Papers</vt:lpstr>
      <vt:lpstr>Installation in E-Hall has started!</vt:lpstr>
      <vt:lpstr>E03-E04 buildings fit-out  (Q1-2020)</vt:lpstr>
      <vt:lpstr>Bifrost: experimental cave structure</vt:lpstr>
      <vt:lpstr>E01/E02.1 electrical power distribution</vt:lpstr>
      <vt:lpstr>Bunker project:</vt:lpstr>
      <vt:lpstr>Bunker Manufacuring is progressing well</vt:lpstr>
      <vt:lpstr>Programme Overview</vt:lpstr>
      <vt:lpstr>Stage Programme</vt:lpstr>
      <vt:lpstr>Floor Plan of the E-Hall Area</vt:lpstr>
      <vt:lpstr>Photo Call Instrument Suite</vt:lpstr>
      <vt:lpstr>Photo Call Instrument Suite</vt:lpstr>
    </vt:vector>
  </TitlesOfParts>
  <Company/>
  <LinksUpToDate>false</LinksUpToDate>
  <SharedDoc>false</SharedDoc>
  <HyperlinksChanged>false</HyperlinksChanged>
  <AppVersion>16.0016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European Spallation Source  </dc:title>
  <dc:creator>Maja Grälls</dc:creator>
  <cp:lastModifiedBy>Microsoft Office User</cp:lastModifiedBy>
  <cp:revision>65</cp:revision>
  <cp:lastPrinted>2019-09-09T06:44:12Z</cp:lastPrinted>
  <dcterms:created xsi:type="dcterms:W3CDTF">2019-08-29T09:40:57Z</dcterms:created>
  <dcterms:modified xsi:type="dcterms:W3CDTF">2019-09-09T08:23:55Z</dcterms:modified>
</cp:coreProperties>
</file>