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1" r:id="rId1"/>
    <p:sldMasterId id="2147483814" r:id="rId2"/>
  </p:sldMasterIdLst>
  <p:notesMasterIdLst>
    <p:notesMasterId r:id="rId20"/>
  </p:notesMasterIdLst>
  <p:sldIdLst>
    <p:sldId id="389" r:id="rId3"/>
    <p:sldId id="317" r:id="rId4"/>
    <p:sldId id="262" r:id="rId5"/>
    <p:sldId id="880" r:id="rId6"/>
    <p:sldId id="311" r:id="rId7"/>
    <p:sldId id="975" r:id="rId8"/>
    <p:sldId id="432" r:id="rId9"/>
    <p:sldId id="951" r:id="rId10"/>
    <p:sldId id="855" r:id="rId11"/>
    <p:sldId id="957" r:id="rId12"/>
    <p:sldId id="852" r:id="rId13"/>
    <p:sldId id="972" r:id="rId14"/>
    <p:sldId id="977" r:id="rId15"/>
    <p:sldId id="854" r:id="rId16"/>
    <p:sldId id="950" r:id="rId17"/>
    <p:sldId id="979" r:id="rId18"/>
    <p:sldId id="978" r:id="rId19"/>
  </p:sldIdLst>
  <p:sldSz cx="9144000" cy="6858000" type="screen4x3"/>
  <p:notesSz cx="6858000" cy="9144000"/>
  <p:defaultTextStyle>
    <a:defPPr marL="0" marR="0" indent="0" algn="l" defTabSz="91429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1pPr>
    <a:lvl2pPr marL="0" marR="0" indent="457059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2pPr>
    <a:lvl3pPr marL="0" marR="0" indent="914120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3pPr>
    <a:lvl4pPr marL="0" marR="0" indent="1371180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4pPr>
    <a:lvl5pPr marL="0" marR="0" indent="1828238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5pPr>
    <a:lvl6pPr marL="0" marR="0" indent="2285299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6pPr>
    <a:lvl7pPr marL="0" marR="0" indent="2742359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7pPr>
    <a:lvl8pPr marL="0" marR="0" indent="3199417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8pPr>
    <a:lvl9pPr marL="0" marR="0" indent="3656478" algn="l" defTabSz="457059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Calibri"/>
        <a:ea typeface="Calibri"/>
        <a:cs typeface="Calibri"/>
        <a:sym typeface="Calibri"/>
      </a:defRPr>
    </a:lvl9pPr>
  </p:defaultTextStyle>
  <p:extLst>
    <p:ext uri="{521415D9-36F7-43E2-AB2F-B90AF26B5E84}">
      <p14:sectionLst xmlns:p14="http://schemas.microsoft.com/office/powerpoint/2010/main">
        <p14:section name="Default Section" id="{031BD2B8-F27D-7346-8C43-E9CA4C2C7F71}">
          <p14:sldIdLst>
            <p14:sldId id="389"/>
            <p14:sldId id="317"/>
            <p14:sldId id="262"/>
            <p14:sldId id="880"/>
            <p14:sldId id="311"/>
            <p14:sldId id="975"/>
            <p14:sldId id="432"/>
            <p14:sldId id="951"/>
            <p14:sldId id="855"/>
            <p14:sldId id="957"/>
            <p14:sldId id="852"/>
            <p14:sldId id="972"/>
            <p14:sldId id="977"/>
            <p14:sldId id="854"/>
            <p14:sldId id="950"/>
            <p14:sldId id="979"/>
            <p14:sldId id="978"/>
          </p14:sldIdLst>
        </p14:section>
        <p14:section name="backup" id="{28052FDC-224D-A046-9B0E-0D301232C0ED}">
          <p14:sldIdLst/>
        </p14:section>
      </p14:sectionLst>
    </p:ex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Zvonko Lazic" initials="ZL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FD7E7"/>
          </a:solidFill>
        </a:fill>
      </a:tcStyle>
    </a:wholeTbl>
    <a:band2H>
      <a:tcTxStyle/>
      <a:tcStyle>
        <a:tcBdr/>
        <a:fill>
          <a:solidFill>
            <a:srgbClr val="E8ECF4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1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1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DEE7D0"/>
          </a:solidFill>
        </a:fill>
      </a:tcStyle>
    </a:wholeTbl>
    <a:band2H>
      <a:tcTxStyle/>
      <a:tcStyle>
        <a:tcBdr/>
        <a:fill>
          <a:solidFill>
            <a:srgbClr val="EFF3E9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3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3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3"/>
          </a:solidFill>
        </a:fill>
      </a:tcStyle>
    </a:firstRow>
  </a:tblStyle>
  <a:tblStyle styleId="{EEE7283C-3CF3-47DC-8721-378D4A62B22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CDCCE"/>
          </a:solidFill>
        </a:fill>
      </a:tcStyle>
    </a:wholeTbl>
    <a:band2H>
      <a:tcTxStyle/>
      <a:tcStyle>
        <a:tcBdr/>
        <a:fill>
          <a:solidFill>
            <a:srgbClr val="FDEEE8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6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6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chemeClr val="accent6"/>
          </a:solidFill>
        </a:fill>
      </a:tcStyle>
    </a:firstRow>
  </a:tblStyle>
  <a:tblStyle styleId="{CF821DB8-F4EB-4A41-A1BA-3FCAFE7338EE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33BA23B1-9221-436E-865A-0063620EA4FD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ACACA"/>
          </a:solidFill>
        </a:fill>
      </a:tcStyle>
    </a:wholeTbl>
    <a:band2H>
      <a:tcTxStyle/>
      <a:tcStyle>
        <a:tcBdr/>
        <a:fill>
          <a:solidFill>
            <a:srgbClr val="E6E6E6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00000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000000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000000"/>
          </a:solidFill>
        </a:fill>
      </a:tcStyle>
    </a:firstRow>
  </a:tblStyle>
  <a:tblStyle styleId="{2708684C-4D16-4618-839F-0558EEFCDFE6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 horzBarState="maximized">
    <p:restoredLeft sz="16068" autoAdjust="0"/>
    <p:restoredTop sz="95492" autoAdjust="0"/>
  </p:normalViewPr>
  <p:slideViewPr>
    <p:cSldViewPr snapToGrid="0" snapToObjects="1">
      <p:cViewPr varScale="1">
        <p:scale>
          <a:sx n="227" d="100"/>
          <a:sy n="227" d="100"/>
        </p:scale>
        <p:origin x="200" y="18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200" d="100"/>
        <a:sy n="200" d="100"/>
      </p:scale>
      <p:origin x="0" y="4096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commentAuthors" Target="commentAuthor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viewProps" Target="view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6" name="Shape 426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427" name="Shape 427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896493883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1pPr>
    <a:lvl2pPr indent="228573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2pPr>
    <a:lvl3pPr indent="457145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3pPr>
    <a:lvl4pPr indent="685718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4pPr>
    <a:lvl5pPr indent="914290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5pPr>
    <a:lvl6pPr indent="1142863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6pPr>
    <a:lvl7pPr indent="1371435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7pPr>
    <a:lvl8pPr indent="1600008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8pPr>
    <a:lvl9pPr indent="1828581" defTabSz="457145" latinLnBrk="0">
      <a:lnSpc>
        <a:spcPct val="125000"/>
      </a:lnSpc>
      <a:defRPr sz="2400">
        <a:latin typeface="+mn-lt"/>
        <a:ea typeface="+mn-ea"/>
        <a:cs typeface="+mn-cs"/>
        <a:sym typeface="Avenir Roman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v-S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07A4BDC-B033-443E-A19F-40D061C680D9}" type="slidenum">
              <a:rPr lang="sv-SE" smtClean="0"/>
              <a:t>5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5173774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7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60335415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Pie-chart</a:t>
            </a:r>
            <a:r>
              <a:rPr lang="en-US" baseline="0" dirty="0"/>
              <a:t> to the right needs to be updated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3260237-65E6-CB4A-ACFB-27E3E4173453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144949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None/>
            </a:pPr>
            <a:endParaRPr lang="en-US" sz="1200" dirty="0"/>
          </a:p>
          <a:p>
            <a:pPr marL="0" indent="0">
              <a:buNone/>
            </a:pPr>
            <a:endParaRPr lang="en-US" sz="1200" dirty="0"/>
          </a:p>
          <a:p>
            <a:pPr marL="0" indent="0">
              <a:buNone/>
            </a:pPr>
            <a:r>
              <a:rPr lang="en-US" sz="1200" dirty="0"/>
              <a:t>91,7</a:t>
            </a:r>
          </a:p>
          <a:p>
            <a:pPr marL="0" indent="0">
              <a:buNone/>
            </a:pPr>
            <a:r>
              <a:rPr lang="en-US" sz="1200" dirty="0"/>
              <a:t>338,04</a:t>
            </a:r>
          </a:p>
          <a:p>
            <a:pPr marL="0" indent="0">
              <a:buNone/>
            </a:pPr>
            <a:r>
              <a:rPr lang="en-US" sz="1200" dirty="0"/>
              <a:t>---</a:t>
            </a:r>
          </a:p>
          <a:p>
            <a:pPr marL="0" indent="0">
              <a:buNone/>
            </a:pPr>
            <a:r>
              <a:rPr lang="en-US" sz="1200" dirty="0"/>
              <a:t>Variance analysis thresholds at </a:t>
            </a:r>
            <a:r>
              <a:rPr lang="en-US" sz="1200" u="sng" dirty="0"/>
              <a:t>subproject level (Level 2)</a:t>
            </a:r>
            <a:r>
              <a:rPr lang="en-US" sz="1200" dirty="0"/>
              <a:t>:</a:t>
            </a:r>
          </a:p>
          <a:p>
            <a:pPr marL="0" indent="0">
              <a:buNone/>
            </a:pPr>
            <a:endParaRPr lang="en-US" sz="1200" dirty="0"/>
          </a:p>
          <a:p>
            <a:pPr marL="0" indent="0">
              <a:buNone/>
            </a:pPr>
            <a:r>
              <a:rPr lang="en-US" sz="1200" dirty="0"/>
              <a:t>Cumulative Cost Variance threshold: </a:t>
            </a:r>
            <a:r>
              <a:rPr lang="en-US" sz="1200" u="sng" dirty="0"/>
              <a:t>CPI &lt; 0.95 and CV &lt; - 0.5 M€</a:t>
            </a:r>
          </a:p>
          <a:p>
            <a:pPr marL="0" indent="0">
              <a:buNone/>
            </a:pPr>
            <a:endParaRPr lang="en-US" sz="1200" dirty="0"/>
          </a:p>
          <a:p>
            <a:pPr marL="0" indent="0">
              <a:buNone/>
            </a:pPr>
            <a:r>
              <a:rPr lang="en-US" sz="1200" dirty="0"/>
              <a:t>Cum Schedule Variance threshold: SPI &lt; 0.95 and SV &lt; - 0.5 M€ </a:t>
            </a:r>
          </a:p>
          <a:p>
            <a:pPr marL="0" indent="0">
              <a:buNone/>
            </a:pPr>
            <a:endParaRPr lang="en-US" sz="1200" dirty="0"/>
          </a:p>
          <a:p>
            <a:pPr marL="0" indent="0">
              <a:buNone/>
            </a:pPr>
            <a:r>
              <a:rPr lang="en-US" sz="1200" dirty="0"/>
              <a:t>Note: These values are fairly tight since we have re-</a:t>
            </a:r>
            <a:r>
              <a:rPr lang="en-US" sz="1200" dirty="0" err="1"/>
              <a:t>baselined</a:t>
            </a:r>
            <a:r>
              <a:rPr lang="en-US" sz="1200" dirty="0"/>
              <a:t> each year</a:t>
            </a:r>
            <a:endParaRPr lang="sv-SE" sz="1200" dirty="0"/>
          </a:p>
          <a:p>
            <a:endParaRPr lang="en-US" dirty="0"/>
          </a:p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/>
          <a:lstStyle/>
          <a:p>
            <a:fld id="{161A53A7-64CD-4D0E-AAE8-1AC9C79D7085}" type="slidenum">
              <a:rPr lang="sv-SE" smtClean="0"/>
              <a:t>10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67187115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15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6127725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16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63510124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11152672"/>
      </p:ext>
    </p:extLst>
  </p:cSld>
  <p:clrMapOvr>
    <a:masterClrMapping/>
  </p:clrMapOvr>
  <p:transition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8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859" indent="-342859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1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62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429" tIns="45715" rIns="91429" bIns="45715" rtlCol="0" anchor="ctr"/>
          <a:lstStyle/>
          <a:p>
            <a:pPr algn="ctr" defTabSz="457145" hangingPunct="1"/>
            <a:endParaRPr lang="sv-SE" kern="1200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73793703"/>
      </p:ext>
    </p:extLst>
  </p:cSld>
  <p:clrMapOvr>
    <a:masterClrMapping/>
  </p:clrMapOvr>
  <p:transition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8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852" marR="0" indent="-342859" algn="l" defTabSz="457145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defRPr sz="2400" b="0">
                <a:solidFill>
                  <a:schemeClr val="bg1"/>
                </a:solidFill>
              </a:defRPr>
            </a:lvl1pPr>
            <a:lvl2pPr marL="647922" marR="0" indent="-233972" algn="l" defTabSz="457145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defRPr sz="1800" baseline="0">
                <a:solidFill>
                  <a:srgbClr val="FFFFFF"/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  <a:p>
            <a:pPr lvl="1"/>
            <a:r>
              <a:rPr lang="sv-SE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Blue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02635782"/>
      </p:ext>
    </p:extLst>
  </p:cSld>
  <p:clrMapOvr>
    <a:masterClrMapping/>
  </p:clrMapOvr>
  <p:transition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8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852" marR="0" indent="-342859" algn="l" defTabSz="457145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defRPr sz="2400" b="0">
                <a:solidFill>
                  <a:srgbClr val="0094CA"/>
                </a:solidFill>
              </a:defRPr>
            </a:lvl1pPr>
            <a:lvl2pPr marL="647922" marR="0" indent="-233972" algn="l" defTabSz="457145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defRPr sz="1800" baseline="0">
                <a:solidFill>
                  <a:srgbClr val="0094CA"/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  <a:p>
            <a:pPr lvl="1"/>
            <a:r>
              <a:rPr lang="sv-SE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White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5697100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ransition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7" y="11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9" y="1964949"/>
            <a:ext cx="6536399" cy="4038981"/>
          </a:xfrm>
        </p:spPr>
        <p:txBody>
          <a:bodyPr/>
          <a:lstStyle>
            <a:lvl1pPr marL="0" indent="0">
              <a:buNone/>
            </a:lvl1pPr>
            <a:lvl2pPr marL="457145" indent="0">
              <a:buNone/>
            </a:lvl2pPr>
            <a:lvl3pPr marL="914290" indent="0">
              <a:buNone/>
            </a:lvl3pPr>
            <a:lvl4pPr marL="1371435" indent="0">
              <a:buNone/>
            </a:lvl4pPr>
            <a:lvl5pPr marL="1828581" indent="0">
              <a:buNone/>
            </a:lvl5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5A6A15-A2C2-0E41-9DE4-010C0B0B3333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34383859"/>
      </p:ext>
    </p:extLst>
  </p:cSld>
  <p:clrMapOvr>
    <a:masterClrMapping/>
  </p:clrMapOvr>
  <p:transition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11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4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145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29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435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581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5726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2871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016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161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CAB1DA-B944-6140-B7F5-AB5049DAE69B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22937078"/>
      </p:ext>
    </p:extLst>
  </p:cSld>
  <p:clrMapOvr>
    <a:masterClrMapping/>
  </p:clrMapOvr>
  <p:transition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69FA7-588D-F242-B226-5AB564D508AA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67129682"/>
      </p:ext>
    </p:extLst>
  </p:cSld>
  <p:clrMapOvr>
    <a:masterClrMapping/>
  </p:clrMapOvr>
  <p:transition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45" indent="0">
              <a:buNone/>
              <a:defRPr sz="2000" b="1"/>
            </a:lvl2pPr>
            <a:lvl3pPr marL="914290" indent="0">
              <a:buNone/>
              <a:defRPr sz="1800" b="1"/>
            </a:lvl3pPr>
            <a:lvl4pPr marL="1371435" indent="0">
              <a:buNone/>
              <a:defRPr sz="1600" b="1"/>
            </a:lvl4pPr>
            <a:lvl5pPr marL="1828581" indent="0">
              <a:buNone/>
              <a:defRPr sz="1600" b="1"/>
            </a:lvl5pPr>
            <a:lvl6pPr marL="2285726" indent="0">
              <a:buNone/>
              <a:defRPr sz="1600" b="1"/>
            </a:lvl6pPr>
            <a:lvl7pPr marL="2742871" indent="0">
              <a:buNone/>
              <a:defRPr sz="1600" b="1"/>
            </a:lvl7pPr>
            <a:lvl8pPr marL="3200016" indent="0">
              <a:buNone/>
              <a:defRPr sz="1600" b="1"/>
            </a:lvl8pPr>
            <a:lvl9pPr marL="3657161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30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45" indent="0">
              <a:buNone/>
              <a:defRPr sz="2000" b="1"/>
            </a:lvl2pPr>
            <a:lvl3pPr marL="914290" indent="0">
              <a:buNone/>
              <a:defRPr sz="1800" b="1"/>
            </a:lvl3pPr>
            <a:lvl4pPr marL="1371435" indent="0">
              <a:buNone/>
              <a:defRPr sz="1600" b="1"/>
            </a:lvl4pPr>
            <a:lvl5pPr marL="1828581" indent="0">
              <a:buNone/>
              <a:defRPr sz="1600" b="1"/>
            </a:lvl5pPr>
            <a:lvl6pPr marL="2285726" indent="0">
              <a:buNone/>
              <a:defRPr sz="1600" b="1"/>
            </a:lvl6pPr>
            <a:lvl7pPr marL="2742871" indent="0">
              <a:buNone/>
              <a:defRPr sz="1600" b="1"/>
            </a:lvl7pPr>
            <a:lvl8pPr marL="3200016" indent="0">
              <a:buNone/>
              <a:defRPr sz="1600" b="1"/>
            </a:lvl8pPr>
            <a:lvl9pPr marL="3657161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30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FDDC82-EAE6-AF49-8201-FFCF32064398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6220616"/>
      </p:ext>
    </p:extLst>
  </p:cSld>
  <p:clrMapOvr>
    <a:masterClrMapping/>
  </p:clrMapOvr>
  <p:transition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85DCD4-91F4-4C4C-B804-E8D3D9779EF3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21634656"/>
      </p:ext>
    </p:extLst>
  </p:cSld>
  <p:clrMapOvr>
    <a:masterClrMapping/>
  </p:clrMapOvr>
  <p:transition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B6FA8-2747-8B48-B875-7188D7D52357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68511045"/>
      </p:ext>
    </p:extLst>
  </p:cSld>
  <p:clrMapOvr>
    <a:masterClrMapping/>
  </p:clrMapOvr>
  <p:transition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1" y="273061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1" y="1435103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145" indent="0">
              <a:buNone/>
              <a:defRPr sz="1200"/>
            </a:lvl2pPr>
            <a:lvl3pPr marL="914290" indent="0">
              <a:buNone/>
              <a:defRPr sz="1000"/>
            </a:lvl3pPr>
            <a:lvl4pPr marL="1371435" indent="0">
              <a:buNone/>
              <a:defRPr sz="900"/>
            </a:lvl4pPr>
            <a:lvl5pPr marL="1828581" indent="0">
              <a:buNone/>
              <a:defRPr sz="900"/>
            </a:lvl5pPr>
            <a:lvl6pPr marL="2285726" indent="0">
              <a:buNone/>
              <a:defRPr sz="900"/>
            </a:lvl6pPr>
            <a:lvl7pPr marL="2742871" indent="0">
              <a:buNone/>
              <a:defRPr sz="900"/>
            </a:lvl7pPr>
            <a:lvl8pPr marL="3200016" indent="0">
              <a:buNone/>
              <a:defRPr sz="900"/>
            </a:lvl8pPr>
            <a:lvl9pPr marL="3657161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8581D5-AA54-714D-95DB-FC2D521B139D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9995552"/>
      </p:ext>
    </p:extLst>
  </p:cSld>
  <p:clrMapOvr>
    <a:masterClrMapping/>
  </p:clrMapOvr>
  <p:transition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145" indent="0">
              <a:buNone/>
              <a:defRPr sz="2800"/>
            </a:lvl2pPr>
            <a:lvl3pPr marL="914290" indent="0">
              <a:buNone/>
              <a:defRPr sz="2400"/>
            </a:lvl3pPr>
            <a:lvl4pPr marL="1371435" indent="0">
              <a:buNone/>
              <a:defRPr sz="2000"/>
            </a:lvl4pPr>
            <a:lvl5pPr marL="1828581" indent="0">
              <a:buNone/>
              <a:defRPr sz="2000"/>
            </a:lvl5pPr>
            <a:lvl6pPr marL="2285726" indent="0">
              <a:buNone/>
              <a:defRPr sz="2000"/>
            </a:lvl6pPr>
            <a:lvl7pPr marL="2742871" indent="0">
              <a:buNone/>
              <a:defRPr sz="2000"/>
            </a:lvl7pPr>
            <a:lvl8pPr marL="3200016" indent="0">
              <a:buNone/>
              <a:defRPr sz="2000"/>
            </a:lvl8pPr>
            <a:lvl9pPr marL="3657161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145" indent="0">
              <a:buNone/>
              <a:defRPr sz="1200"/>
            </a:lvl2pPr>
            <a:lvl3pPr marL="914290" indent="0">
              <a:buNone/>
              <a:defRPr sz="1000"/>
            </a:lvl3pPr>
            <a:lvl4pPr marL="1371435" indent="0">
              <a:buNone/>
              <a:defRPr sz="900"/>
            </a:lvl4pPr>
            <a:lvl5pPr marL="1828581" indent="0">
              <a:buNone/>
              <a:defRPr sz="900"/>
            </a:lvl5pPr>
            <a:lvl6pPr marL="2285726" indent="0">
              <a:buNone/>
              <a:defRPr sz="900"/>
            </a:lvl6pPr>
            <a:lvl7pPr marL="2742871" indent="0">
              <a:buNone/>
              <a:defRPr sz="900"/>
            </a:lvl7pPr>
            <a:lvl8pPr marL="3200016" indent="0">
              <a:buNone/>
              <a:defRPr sz="900"/>
            </a:lvl8pPr>
            <a:lvl9pPr marL="3657161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B87EBA-003E-894C-98C0-8C1EF1E9C0CE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0757298"/>
      </p:ext>
    </p:extLst>
  </p:cSld>
  <p:clrMapOvr>
    <a:masterClrMapping/>
  </p:clrMapOvr>
  <p:transition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F401DC-9CB6-C94C-A035-AE4D557374BC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335603210"/>
      </p:ext>
    </p:extLst>
  </p:cSld>
  <p:clrMapOvr>
    <a:masterClrMapping/>
  </p:clrMapOvr>
  <p:transition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49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49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5BB0AE-5A3A-F04D-A9F3-EAE846CBBB6B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712195493"/>
      </p:ext>
    </p:extLst>
  </p:cSld>
  <p:clrMapOvr>
    <a:masterClrMapping/>
  </p:clrMapOvr>
  <p:transition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11"/>
            <a:ext cx="9144000" cy="1682749"/>
          </a:xfrm>
          <a:prstGeom prst="rect">
            <a:avLst/>
          </a:prstGeom>
          <a:solidFill>
            <a:schemeClr val="bg1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429" tIns="45715" rIns="91429" bIns="45715" rtlCol="0" anchor="ctr"/>
          <a:lstStyle/>
          <a:p>
            <a:pPr algn="ctr" defTabSz="457145" hangingPunct="1"/>
            <a:endParaRPr lang="sv-SE" kern="1200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/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1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A79773-FC84-AC4D-9D28-F5B786E3C95F}" type="datetime1">
              <a:rPr lang="sv-SE" smtClean="0">
                <a:latin typeface="Calibri"/>
              </a:rPr>
              <a:pPr/>
              <a:t>2019-09-09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‹#›</a:t>
            </a:fld>
            <a:endParaRPr lang="sv-SE">
              <a:latin typeface="Calibri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44" y="130723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3960647535"/>
      </p:ext>
    </p:extLst>
  </p:cSld>
  <p:clrMapOvr>
    <a:masterClrMapping/>
  </p:clrMapOvr>
  <p:transition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/>
              <a:t>Click to edit Master subtitle style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538727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350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7596336" y="256034"/>
            <a:ext cx="1513752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7200" y="346646"/>
            <a:ext cx="7139136" cy="562074"/>
          </a:xfrm>
        </p:spPr>
        <p:txBody>
          <a:bodyPr lIns="90000" anchor="b">
            <a:noAutofit/>
          </a:bodyPr>
          <a:lstStyle>
            <a:lvl1pPr algn="l">
              <a:defRPr sz="24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57200" y="1781000"/>
            <a:ext cx="8229600" cy="4345166"/>
          </a:xfrm>
        </p:spPr>
        <p:txBody>
          <a:bodyPr lIns="90000">
            <a:noAutofit/>
          </a:bodyPr>
          <a:lstStyle>
            <a:lvl1pPr marL="257175" indent="-257175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453337"/>
            <a:ext cx="2895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453337"/>
            <a:ext cx="21336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57200" y="797780"/>
            <a:ext cx="7139136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18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387089618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35004492"/>
      </p:ext>
    </p:extLst>
  </p:cSld>
  <p:clrMapOvr>
    <a:masterClrMapping/>
  </p:clrMapOvr>
  <p:transition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859" indent="-342859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1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57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429" tIns="45715" rIns="91429" bIns="45715" rtlCol="0" anchor="ctr"/>
          <a:lstStyle/>
          <a:p>
            <a:pPr algn="ctr" defTabSz="457145" hangingPunct="1"/>
            <a:endParaRPr lang="sv-SE" kern="1200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99407524"/>
      </p:ext>
    </p:extLst>
  </p:cSld>
  <p:clrMapOvr>
    <a:masterClrMapping/>
  </p:clrMapOvr>
  <p:transition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852" marR="0" indent="-342859" algn="l" defTabSz="457145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defRPr sz="2400" b="0">
                <a:solidFill>
                  <a:schemeClr val="bg1"/>
                </a:solidFill>
              </a:defRPr>
            </a:lvl1pPr>
            <a:lvl2pPr marL="647922" marR="0" indent="-233972" algn="l" defTabSz="457145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defRPr sz="1800" baseline="0">
                <a:solidFill>
                  <a:srgbClr val="FFFFFF"/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  <a:p>
            <a:pPr lvl="1"/>
            <a:r>
              <a:rPr lang="sv-SE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Blue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99292924"/>
      </p:ext>
    </p:extLst>
  </p:cSld>
  <p:clrMapOvr>
    <a:masterClrMapping/>
  </p:clrMapOvr>
  <p:transition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852" marR="0" indent="-342859" algn="l" defTabSz="457145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defRPr sz="2400" b="0">
                <a:solidFill>
                  <a:srgbClr val="0094CA"/>
                </a:solidFill>
              </a:defRPr>
            </a:lvl1pPr>
            <a:lvl2pPr marL="647922" marR="0" indent="-233972" algn="l" defTabSz="457145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defRPr sz="1800" baseline="0">
                <a:solidFill>
                  <a:srgbClr val="0094CA"/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  <a:p>
            <a:pPr lvl="1"/>
            <a:r>
              <a:rPr lang="sv-SE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White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1152616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ransition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3" y="1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4" y="1964946"/>
            <a:ext cx="6536399" cy="4038981"/>
          </a:xfrm>
        </p:spPr>
        <p:txBody>
          <a:bodyPr/>
          <a:lstStyle>
            <a:lvl1pPr marL="0" indent="0">
              <a:buNone/>
            </a:lvl1pPr>
            <a:lvl2pPr marL="457145" indent="0">
              <a:buNone/>
            </a:lvl2pPr>
            <a:lvl3pPr marL="914290" indent="0">
              <a:buNone/>
            </a:lvl3pPr>
            <a:lvl4pPr marL="1371435" indent="0">
              <a:buNone/>
            </a:lvl4pPr>
            <a:lvl5pPr marL="1828581" indent="0">
              <a:buNone/>
            </a:lvl5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5A6A15-A2C2-0E41-9DE4-010C0B0B3333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74354144"/>
      </p:ext>
    </p:extLst>
  </p:cSld>
  <p:clrMapOvr>
    <a:masterClrMapping/>
  </p:clrMapOvr>
  <p:transition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1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4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145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29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435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581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5726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2871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016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161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CAB1DA-B944-6140-B7F5-AB5049DAE69B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87962193"/>
      </p:ext>
    </p:extLst>
  </p:cSld>
  <p:clrMapOvr>
    <a:masterClrMapping/>
  </p:clrMapOvr>
  <p:transition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1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569FA7-588D-F242-B226-5AB564D508AA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01843381"/>
      </p:ext>
    </p:extLst>
  </p:cSld>
  <p:clrMapOvr>
    <a:masterClrMapping/>
  </p:clrMapOvr>
  <p:transition/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45" indent="0">
              <a:buNone/>
              <a:defRPr sz="2000" b="1"/>
            </a:lvl2pPr>
            <a:lvl3pPr marL="914290" indent="0">
              <a:buNone/>
              <a:defRPr sz="1800" b="1"/>
            </a:lvl3pPr>
            <a:lvl4pPr marL="1371435" indent="0">
              <a:buNone/>
              <a:defRPr sz="1600" b="1"/>
            </a:lvl4pPr>
            <a:lvl5pPr marL="1828581" indent="0">
              <a:buNone/>
              <a:defRPr sz="1600" b="1"/>
            </a:lvl5pPr>
            <a:lvl6pPr marL="2285726" indent="0">
              <a:buNone/>
              <a:defRPr sz="1600" b="1"/>
            </a:lvl6pPr>
            <a:lvl7pPr marL="2742871" indent="0">
              <a:buNone/>
              <a:defRPr sz="1600" b="1"/>
            </a:lvl7pPr>
            <a:lvl8pPr marL="3200016" indent="0">
              <a:buNone/>
              <a:defRPr sz="1600" b="1"/>
            </a:lvl8pPr>
            <a:lvl9pPr marL="3657161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6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45" indent="0">
              <a:buNone/>
              <a:defRPr sz="2000" b="1"/>
            </a:lvl2pPr>
            <a:lvl3pPr marL="914290" indent="0">
              <a:buNone/>
              <a:defRPr sz="1800" b="1"/>
            </a:lvl3pPr>
            <a:lvl4pPr marL="1371435" indent="0">
              <a:buNone/>
              <a:defRPr sz="1600" b="1"/>
            </a:lvl4pPr>
            <a:lvl5pPr marL="1828581" indent="0">
              <a:buNone/>
              <a:defRPr sz="1600" b="1"/>
            </a:lvl5pPr>
            <a:lvl6pPr marL="2285726" indent="0">
              <a:buNone/>
              <a:defRPr sz="1600" b="1"/>
            </a:lvl6pPr>
            <a:lvl7pPr marL="2742871" indent="0">
              <a:buNone/>
              <a:defRPr sz="1600" b="1"/>
            </a:lvl7pPr>
            <a:lvl8pPr marL="3200016" indent="0">
              <a:buNone/>
              <a:defRPr sz="1600" b="1"/>
            </a:lvl8pPr>
            <a:lvl9pPr marL="3657161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6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FDDC82-EAE6-AF49-8201-FFCF32064398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77195657"/>
      </p:ext>
    </p:extLst>
  </p:cSld>
  <p:clrMapOvr>
    <a:masterClrMapping/>
  </p:clrMapOvr>
  <p:transition/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85DCD4-91F4-4C4C-B804-E8D3D9779EF3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53930820"/>
      </p:ext>
    </p:extLst>
  </p:cSld>
  <p:clrMapOvr>
    <a:masterClrMapping/>
  </p:clrMapOvr>
  <p:transition/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1AB6FA8-2747-8B48-B875-7188D7D52357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42832700"/>
      </p:ext>
    </p:extLst>
  </p:cSld>
  <p:clrMapOvr>
    <a:masterClrMapping/>
  </p:clrMapOvr>
  <p:transition/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1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1" y="1435101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145" indent="0">
              <a:buNone/>
              <a:defRPr sz="1200"/>
            </a:lvl2pPr>
            <a:lvl3pPr marL="914290" indent="0">
              <a:buNone/>
              <a:defRPr sz="1000"/>
            </a:lvl3pPr>
            <a:lvl4pPr marL="1371435" indent="0">
              <a:buNone/>
              <a:defRPr sz="900"/>
            </a:lvl4pPr>
            <a:lvl5pPr marL="1828581" indent="0">
              <a:buNone/>
              <a:defRPr sz="900"/>
            </a:lvl5pPr>
            <a:lvl6pPr marL="2285726" indent="0">
              <a:buNone/>
              <a:defRPr sz="900"/>
            </a:lvl6pPr>
            <a:lvl7pPr marL="2742871" indent="0">
              <a:buNone/>
              <a:defRPr sz="900"/>
            </a:lvl7pPr>
            <a:lvl8pPr marL="3200016" indent="0">
              <a:buNone/>
              <a:defRPr sz="900"/>
            </a:lvl8pPr>
            <a:lvl9pPr marL="3657161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8581D5-AA54-714D-95DB-FC2D521B139D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542609857"/>
      </p:ext>
    </p:extLst>
  </p:cSld>
  <p:clrMapOvr>
    <a:masterClrMapping/>
  </p:clrMapOvr>
  <p:transition/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145" indent="0">
              <a:buNone/>
              <a:defRPr sz="2800"/>
            </a:lvl2pPr>
            <a:lvl3pPr marL="914290" indent="0">
              <a:buNone/>
              <a:defRPr sz="2400"/>
            </a:lvl3pPr>
            <a:lvl4pPr marL="1371435" indent="0">
              <a:buNone/>
              <a:defRPr sz="2000"/>
            </a:lvl4pPr>
            <a:lvl5pPr marL="1828581" indent="0">
              <a:buNone/>
              <a:defRPr sz="2000"/>
            </a:lvl5pPr>
            <a:lvl6pPr marL="2285726" indent="0">
              <a:buNone/>
              <a:defRPr sz="2000"/>
            </a:lvl6pPr>
            <a:lvl7pPr marL="2742871" indent="0">
              <a:buNone/>
              <a:defRPr sz="2000"/>
            </a:lvl7pPr>
            <a:lvl8pPr marL="3200016" indent="0">
              <a:buNone/>
              <a:defRPr sz="2000"/>
            </a:lvl8pPr>
            <a:lvl9pPr marL="3657161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145" indent="0">
              <a:buNone/>
              <a:defRPr sz="1200"/>
            </a:lvl2pPr>
            <a:lvl3pPr marL="914290" indent="0">
              <a:buNone/>
              <a:defRPr sz="1000"/>
            </a:lvl3pPr>
            <a:lvl4pPr marL="1371435" indent="0">
              <a:buNone/>
              <a:defRPr sz="900"/>
            </a:lvl4pPr>
            <a:lvl5pPr marL="1828581" indent="0">
              <a:buNone/>
              <a:defRPr sz="900"/>
            </a:lvl5pPr>
            <a:lvl6pPr marL="2285726" indent="0">
              <a:buNone/>
              <a:defRPr sz="900"/>
            </a:lvl6pPr>
            <a:lvl7pPr marL="2742871" indent="0">
              <a:buNone/>
              <a:defRPr sz="900"/>
            </a:lvl7pPr>
            <a:lvl8pPr marL="3200016" indent="0">
              <a:buNone/>
              <a:defRPr sz="900"/>
            </a:lvl8pPr>
            <a:lvl9pPr marL="3657161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B87EBA-003E-894C-98C0-8C1EF1E9C0CE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23475347"/>
      </p:ext>
    </p:extLst>
  </p:cSld>
  <p:clrMapOvr>
    <a:masterClrMapping/>
  </p:clrMapOvr>
  <p:transition/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F401DC-9CB6-C94C-A035-AE4D557374BC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579247252"/>
      </p:ext>
    </p:extLst>
  </p:cSld>
  <p:clrMapOvr>
    <a:masterClrMapping/>
  </p:clrMapOvr>
  <p:transition/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9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5BB0AE-5A3A-F04D-A9F3-EAE846CBBB6B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365637100"/>
      </p:ext>
    </p:extLst>
  </p:cSld>
  <p:clrMapOvr>
    <a:masterClrMapping/>
  </p:clrMapOvr>
  <p:transition/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1"/>
            <a:ext cx="9144000" cy="1682749"/>
          </a:xfrm>
          <a:prstGeom prst="rect">
            <a:avLst/>
          </a:prstGeom>
          <a:solidFill>
            <a:schemeClr val="bg1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429" tIns="45715" rIns="91429" bIns="45715" rtlCol="0" anchor="ctr"/>
          <a:lstStyle/>
          <a:p>
            <a:pPr algn="ctr" defTabSz="457145" hangingPunct="1"/>
            <a:endParaRPr lang="sv-SE" kern="1200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/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1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A79773-FC84-AC4D-9D28-F5B786E3C95F}" type="datetime1">
              <a:rPr lang="sv-SE" smtClean="0"/>
              <a:pPr/>
              <a:t>2019-09-09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39" y="130719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2790744249"/>
      </p:ext>
    </p:extLst>
  </p:cSld>
  <p:clrMapOvr>
    <a:masterClrMapping/>
  </p:clrMapOvr>
  <p:transition/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6"/>
            <a:ext cx="7772400" cy="1470025"/>
          </a:xfrm>
        </p:spPr>
        <p:txBody>
          <a:bodyPr/>
          <a:lstStyle/>
          <a:p>
            <a:r>
              <a:rPr lang="sv-SE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1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2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5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57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287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1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6BC8AF-8001-1E43-8EF9-7E94DB65C1E0}" type="datetime1">
              <a:rPr lang="en-GB" smtClean="0"/>
              <a:t>09/09/2019</a:t>
            </a:fld>
            <a:endParaRPr lang="sv-SE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 dirty="0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08304" y="260649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824115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5.xml"/><Relationship Id="rId13" Type="http://schemas.openxmlformats.org/officeDocument/2006/relationships/slideLayout" Target="../slideLayouts/slideLayout30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9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9.xml"/><Relationship Id="rId16" Type="http://schemas.openxmlformats.org/officeDocument/2006/relationships/slideLayout" Target="../slideLayouts/slideLayout33.xml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11" Type="http://schemas.openxmlformats.org/officeDocument/2006/relationships/slideLayout" Target="../slideLayouts/slideLayout28.xml"/><Relationship Id="rId5" Type="http://schemas.openxmlformats.org/officeDocument/2006/relationships/slideLayout" Target="../slideLayouts/slideLayout22.xml"/><Relationship Id="rId15" Type="http://schemas.openxmlformats.org/officeDocument/2006/relationships/slideLayout" Target="../slideLayouts/slideLayout32.xml"/><Relationship Id="rId10" Type="http://schemas.openxmlformats.org/officeDocument/2006/relationships/slideLayout" Target="../slideLayouts/slideLayout27.xml"/><Relationship Id="rId4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6.xml"/><Relationship Id="rId14" Type="http://schemas.openxmlformats.org/officeDocument/2006/relationships/slideLayout" Target="../slideLayouts/slideLayout3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593517" y="1964949"/>
            <a:ext cx="6536399" cy="4038981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61"/>
            <a:ext cx="2133600" cy="365125"/>
          </a:xfrm>
          <a:prstGeom prst="rect">
            <a:avLst/>
          </a:prstGeom>
        </p:spPr>
        <p:txBody>
          <a:bodyPr vert="horz" lIns="91429" tIns="45715" rIns="91429" bIns="45715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pPr defTabSz="457145" hangingPunct="1"/>
            <a:fld id="{536FF277-5E8C-C849-958D-3EBBE89D3841}" type="datetime1">
              <a:rPr lang="sv-SE" kern="1200" smtClean="0">
                <a:ea typeface="+mn-ea"/>
                <a:cs typeface="+mn-cs"/>
              </a:rPr>
              <a:pPr defTabSz="457145" hangingPunct="1"/>
              <a:t>2019-09-09</a:t>
            </a:fld>
            <a:endParaRPr lang="sv-SE" kern="1200">
              <a:ea typeface="+mn-ea"/>
              <a:cs typeface="+mn-cs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61"/>
            <a:ext cx="2895600" cy="365125"/>
          </a:xfrm>
          <a:prstGeom prst="rect">
            <a:avLst/>
          </a:prstGeom>
        </p:spPr>
        <p:txBody>
          <a:bodyPr vert="horz" lIns="91429" tIns="45715" rIns="91429" bIns="45715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pPr defTabSz="457145" hangingPunct="1"/>
            <a:endParaRPr lang="sv-SE" kern="1200">
              <a:ea typeface="+mn-ea"/>
              <a:cs typeface="+mn-cs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61"/>
            <a:ext cx="2133600" cy="365125"/>
          </a:xfrm>
          <a:prstGeom prst="rect">
            <a:avLst/>
          </a:prstGeom>
        </p:spPr>
        <p:txBody>
          <a:bodyPr vert="horz" lIns="91429" tIns="45715" rIns="91429" bIns="45715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pPr defTabSz="457145" hangingPunct="1"/>
            <a:fld id="{038C62C7-F79B-CD4A-A5DF-5683BBEC4A65}" type="slidenum">
              <a:rPr lang="sv-SE" kern="1200" smtClean="0">
                <a:ea typeface="+mn-ea"/>
                <a:cs typeface="+mn-cs"/>
              </a:rPr>
              <a:pPr defTabSz="457145" hangingPunct="1"/>
              <a:t>‹#›</a:t>
            </a:fld>
            <a:endParaRPr lang="sv-SE" kern="1200">
              <a:ea typeface="+mn-ea"/>
              <a:cs typeface="+mn-cs"/>
            </a:endParaRPr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429" tIns="45715" rIns="91429" bIns="45715" rtlCol="0" anchor="ctr"/>
          <a:lstStyle/>
          <a:p>
            <a:pPr algn="ctr" defTabSz="457145" hangingPunct="1"/>
            <a:endParaRPr lang="sv-SE" kern="1200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9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/>
        </p:blipFill>
        <p:spPr>
          <a:xfrm>
            <a:off x="7326974" y="37876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34530867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2" r:id="rId1"/>
    <p:sldLayoutId id="2147483693" r:id="rId2"/>
    <p:sldLayoutId id="2147483694" r:id="rId3"/>
    <p:sldLayoutId id="2147483695" r:id="rId4"/>
    <p:sldLayoutId id="2147483696" r:id="rId5"/>
    <p:sldLayoutId id="2147483697" r:id="rId6"/>
    <p:sldLayoutId id="2147483698" r:id="rId7"/>
    <p:sldLayoutId id="2147483699" r:id="rId8"/>
    <p:sldLayoutId id="2147483700" r:id="rId9"/>
    <p:sldLayoutId id="2147483701" r:id="rId10"/>
    <p:sldLayoutId id="2147483702" r:id="rId11"/>
    <p:sldLayoutId id="2147483703" r:id="rId12"/>
    <p:sldLayoutId id="2147483704" r:id="rId13"/>
    <p:sldLayoutId id="2147483705" r:id="rId14"/>
    <p:sldLayoutId id="2147483706" r:id="rId15"/>
    <p:sldLayoutId id="2147483837" r:id="rId16"/>
    <p:sldLayoutId id="2147483838" r:id="rId17"/>
  </p:sldLayoutIdLst>
  <p:transition/>
  <p:hf hdr="0" ftr="0" dt="0"/>
  <p:txStyles>
    <p:titleStyle>
      <a:lvl1pPr algn="l" defTabSz="457145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145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145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290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435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581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298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443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589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734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45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290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35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581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726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871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016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161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593512" y="1964946"/>
            <a:ext cx="6536399" cy="4038981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1"/>
            <a:ext cx="2133600" cy="365125"/>
          </a:xfrm>
          <a:prstGeom prst="rect">
            <a:avLst/>
          </a:prstGeom>
        </p:spPr>
        <p:txBody>
          <a:bodyPr vert="horz" lIns="91429" tIns="45715" rIns="91429" bIns="45715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pPr defTabSz="457145" hangingPunct="1"/>
            <a:fld id="{536FF277-5E8C-C849-958D-3EBBE89D3841}" type="datetime1">
              <a:rPr lang="sv-SE" kern="1200" smtClean="0"/>
              <a:pPr defTabSz="457145" hangingPunct="1"/>
              <a:t>2019-09-09</a:t>
            </a:fld>
            <a:endParaRPr lang="sv-SE" kern="1200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1"/>
            <a:ext cx="2895600" cy="365125"/>
          </a:xfrm>
          <a:prstGeom prst="rect">
            <a:avLst/>
          </a:prstGeom>
        </p:spPr>
        <p:txBody>
          <a:bodyPr vert="horz" lIns="91429" tIns="45715" rIns="91429" bIns="45715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pPr defTabSz="457145" hangingPunct="1"/>
            <a:endParaRPr lang="sv-SE" kern="1200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1"/>
            <a:ext cx="2133600" cy="365125"/>
          </a:xfrm>
          <a:prstGeom prst="rect">
            <a:avLst/>
          </a:prstGeom>
        </p:spPr>
        <p:txBody>
          <a:bodyPr vert="horz" lIns="91429" tIns="45715" rIns="91429" bIns="45715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pPr defTabSz="457145" hangingPunct="1"/>
            <a:fld id="{038C62C7-F79B-CD4A-A5DF-5683BBEC4A65}" type="slidenum">
              <a:rPr lang="sv-SE" kern="1200" smtClean="0"/>
              <a:pPr defTabSz="457145" hangingPunct="1"/>
              <a:t>‹#›</a:t>
            </a:fld>
            <a:endParaRPr lang="sv-SE" kern="1200"/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429" tIns="45715" rIns="91429" bIns="45715" rtlCol="0" anchor="ctr"/>
          <a:lstStyle/>
          <a:p>
            <a:pPr algn="ctr" defTabSz="457145" hangingPunct="1"/>
            <a:endParaRPr lang="sv-SE" kern="1200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/>
        </p:blipFill>
        <p:spPr>
          <a:xfrm>
            <a:off x="7326974" y="37875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32479927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15" r:id="rId1"/>
    <p:sldLayoutId id="2147483816" r:id="rId2"/>
    <p:sldLayoutId id="2147483817" r:id="rId3"/>
    <p:sldLayoutId id="2147483818" r:id="rId4"/>
    <p:sldLayoutId id="2147483819" r:id="rId5"/>
    <p:sldLayoutId id="2147483820" r:id="rId6"/>
    <p:sldLayoutId id="2147483821" r:id="rId7"/>
    <p:sldLayoutId id="2147483822" r:id="rId8"/>
    <p:sldLayoutId id="2147483823" r:id="rId9"/>
    <p:sldLayoutId id="2147483824" r:id="rId10"/>
    <p:sldLayoutId id="2147483825" r:id="rId11"/>
    <p:sldLayoutId id="2147483826" r:id="rId12"/>
    <p:sldLayoutId id="2147483827" r:id="rId13"/>
    <p:sldLayoutId id="2147483828" r:id="rId14"/>
    <p:sldLayoutId id="2147483829" r:id="rId15"/>
    <p:sldLayoutId id="2147483836" r:id="rId16"/>
  </p:sldLayoutIdLst>
  <p:transition/>
  <p:hf hdr="0" ftr="0" dt="0"/>
  <p:txStyles>
    <p:titleStyle>
      <a:lvl1pPr algn="l" defTabSz="457145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145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145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290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435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581" indent="0" algn="l" defTabSz="457145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298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443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589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734" indent="-228573" algn="l" defTabSz="457145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45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290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35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581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726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871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016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161" algn="l" defTabSz="457145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europeanspallationsource.se" TargetMode="External"/><Relationship Id="rId1" Type="http://schemas.openxmlformats.org/officeDocument/2006/relationships/slideLayout" Target="../slideLayouts/slideLayout33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13" Type="http://schemas.openxmlformats.org/officeDocument/2006/relationships/image" Target="../media/image15.gif"/><Relationship Id="rId3" Type="http://schemas.openxmlformats.org/officeDocument/2006/relationships/image" Target="../media/image5.png"/><Relationship Id="rId7" Type="http://schemas.openxmlformats.org/officeDocument/2006/relationships/image" Target="../media/image9.jpeg"/><Relationship Id="rId12" Type="http://schemas.openxmlformats.org/officeDocument/2006/relationships/image" Target="../media/image14.pn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2.xml"/><Relationship Id="rId6" Type="http://schemas.openxmlformats.org/officeDocument/2006/relationships/image" Target="../media/image8.png"/><Relationship Id="rId11" Type="http://schemas.openxmlformats.org/officeDocument/2006/relationships/image" Target="../media/image13.png"/><Relationship Id="rId5" Type="http://schemas.openxmlformats.org/officeDocument/2006/relationships/image" Target="../media/image7.jpeg"/><Relationship Id="rId10" Type="http://schemas.openxmlformats.org/officeDocument/2006/relationships/image" Target="../media/image12.png"/><Relationship Id="rId4" Type="http://schemas.openxmlformats.org/officeDocument/2006/relationships/image" Target="../media/image6.gif"/><Relationship Id="rId9" Type="http://schemas.openxmlformats.org/officeDocument/2006/relationships/image" Target="../media/image11.jpeg"/><Relationship Id="rId14" Type="http://schemas.openxmlformats.org/officeDocument/2006/relationships/image" Target="../media/image16.gif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8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tif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22.tif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24.pn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28.png"/><Relationship Id="rId4" Type="http://schemas.openxmlformats.org/officeDocument/2006/relationships/image" Target="../media/image27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tiff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33.png"/><Relationship Id="rId5" Type="http://schemas.openxmlformats.org/officeDocument/2006/relationships/image" Target="../media/image32.jpeg"/><Relationship Id="rId4" Type="http://schemas.openxmlformats.org/officeDocument/2006/relationships/image" Target="../media/image31.jpe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43247" y="1254016"/>
            <a:ext cx="7007895" cy="2376264"/>
          </a:xfrm>
        </p:spPr>
        <p:txBody>
          <a:bodyPr>
            <a:normAutofit/>
          </a:bodyPr>
          <a:lstStyle/>
          <a:p>
            <a:pPr algn="ctr">
              <a:lnSpc>
                <a:spcPct val="150000"/>
              </a:lnSpc>
              <a:spcBef>
                <a:spcPts val="0"/>
              </a:spcBef>
            </a:pPr>
            <a:r>
              <a:rPr lang="sv-SE" sz="4000" dirty="0"/>
              <a:t>NSS Project status </a:t>
            </a:r>
            <a:r>
              <a:rPr lang="sv-SE" sz="4000" dirty="0" err="1"/>
              <a:t>update</a:t>
            </a:r>
            <a:endParaRPr lang="sv-SE" sz="18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46894" y="4320756"/>
            <a:ext cx="5400600" cy="1343000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</a:pPr>
            <a:r>
              <a:rPr lang="sv-SE" sz="2400" dirty="0">
                <a:solidFill>
                  <a:schemeClr val="bg1"/>
                </a:solidFill>
              </a:rPr>
              <a:t>Shane Kennedy</a:t>
            </a:r>
          </a:p>
          <a:p>
            <a:pPr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</a:pPr>
            <a:r>
              <a:rPr lang="sv-SE" sz="2400" dirty="0">
                <a:solidFill>
                  <a:schemeClr val="bg1"/>
                </a:solidFill>
              </a:rPr>
              <a:t>NSS Project </a:t>
            </a:r>
            <a:r>
              <a:rPr lang="sv-SE" sz="2400" dirty="0" err="1">
                <a:solidFill>
                  <a:schemeClr val="bg1"/>
                </a:solidFill>
              </a:rPr>
              <a:t>Leader</a:t>
            </a:r>
            <a:endParaRPr lang="sv-SE" sz="2400" dirty="0">
              <a:solidFill>
                <a:schemeClr val="bg1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603242"/>
          </a:xfrm>
          <a:prstGeom prst="rect">
            <a:avLst/>
          </a:prstGeom>
        </p:spPr>
        <p:txBody>
          <a:bodyPr lIns="91429" tIns="45715" rIns="91429" bIns="45715"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sz="1600" dirty="0">
              <a:solidFill>
                <a:srgbClr val="FFFFFF"/>
              </a:solidFill>
            </a:endParaRPr>
          </a:p>
          <a:p>
            <a:pPr algn="ctr"/>
            <a:r>
              <a:rPr lang="en-GB" sz="1400" dirty="0">
                <a:solidFill>
                  <a:srgbClr val="FFFFFF"/>
                </a:solidFill>
              </a:rPr>
              <a:t>IKON 17, Lund, 9</a:t>
            </a:r>
            <a:r>
              <a:rPr lang="en-GB" sz="1400" baseline="30000" dirty="0">
                <a:solidFill>
                  <a:srgbClr val="FFFFFF"/>
                </a:solidFill>
              </a:rPr>
              <a:t>th</a:t>
            </a:r>
            <a:r>
              <a:rPr lang="en-GB" sz="1400" dirty="0">
                <a:solidFill>
                  <a:srgbClr val="FFFFFF"/>
                </a:solidFill>
              </a:rPr>
              <a:t> September 2019</a:t>
            </a:r>
          </a:p>
        </p:txBody>
      </p:sp>
      <p:pic>
        <p:nvPicPr>
          <p:cNvPr id="6" name="Bildobjekt 7" descr="ESS-vit-logga.png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013821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544" t="13453" r="11160" b="21404"/>
          <a:stretch/>
        </p:blipFill>
        <p:spPr>
          <a:xfrm>
            <a:off x="936000" y="1484784"/>
            <a:ext cx="7342911" cy="5397056"/>
          </a:xfrm>
          <a:prstGeom prst="rect">
            <a:avLst/>
          </a:prstGeom>
        </p:spPr>
      </p:pic>
      <p:sp>
        <p:nvSpPr>
          <p:cNvPr id="107" name="Title 1"/>
          <p:cNvSpPr>
            <a:spLocks noGrp="1"/>
          </p:cNvSpPr>
          <p:nvPr>
            <p:ph type="title"/>
          </p:nvPr>
        </p:nvSpPr>
        <p:spPr>
          <a:xfrm>
            <a:off x="107505" y="105609"/>
            <a:ext cx="7352422" cy="1064931"/>
          </a:xfrm>
        </p:spPr>
        <p:txBody>
          <a:bodyPr>
            <a:noAutofit/>
          </a:bodyPr>
          <a:lstStyle/>
          <a:p>
            <a:pPr algn="ctr"/>
            <a:r>
              <a:rPr lang="en-US" dirty="0"/>
              <a:t>NSS Project scope: </a:t>
            </a:r>
            <a:r>
              <a:rPr lang="en-US" i="1" dirty="0"/>
              <a:t>15 neutron instruments + test beamline + support labs 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-36949" y="6563523"/>
            <a:ext cx="2383632" cy="246211"/>
          </a:xfrm>
          <a:prstGeom prst="rect">
            <a:avLst/>
          </a:prstGeom>
          <a:noFill/>
        </p:spPr>
        <p:txBody>
          <a:bodyPr wrap="square" lIns="91429" tIns="45715" rIns="91429" bIns="45715" rtlCol="0">
            <a:spAutoFit/>
          </a:bodyPr>
          <a:lstStyle/>
          <a:p>
            <a:pPr algn="ctr"/>
            <a:r>
              <a:rPr lang="en-US" sz="1000" i="1" dirty="0"/>
              <a:t>ESS Instrument Layout (September 2017)</a:t>
            </a:r>
          </a:p>
        </p:txBody>
      </p:sp>
      <p:sp>
        <p:nvSpPr>
          <p:cNvPr id="94" name="TextBox 93"/>
          <p:cNvSpPr txBox="1"/>
          <p:nvPr/>
        </p:nvSpPr>
        <p:spPr>
          <a:xfrm>
            <a:off x="6033733" y="5842890"/>
            <a:ext cx="3009889" cy="954097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txBody>
          <a:bodyPr wrap="square" lIns="91429" tIns="45715" rIns="91429" bIns="45715" rtlCol="0">
            <a:spAutoFit/>
          </a:bodyPr>
          <a:lstStyle/>
          <a:p>
            <a:r>
              <a:rPr lang="en-US" sz="1400" dirty="0">
                <a:solidFill>
                  <a:srgbClr val="002060"/>
                </a:solidFill>
              </a:rPr>
              <a:t>ESS In-Kind Partners also collaborate on sample environment, data management, lab </a:t>
            </a:r>
            <a:r>
              <a:rPr lang="en-US" sz="1400" dirty="0" err="1">
                <a:solidFill>
                  <a:srgbClr val="002060"/>
                </a:solidFill>
              </a:rPr>
              <a:t>fitout</a:t>
            </a:r>
            <a:r>
              <a:rPr lang="en-US" sz="1400" dirty="0">
                <a:solidFill>
                  <a:srgbClr val="002060"/>
                </a:solidFill>
              </a:rPr>
              <a:t> (D04, D08, E03 &amp; E04) etc. </a:t>
            </a:r>
          </a:p>
        </p:txBody>
      </p:sp>
      <p:sp>
        <p:nvSpPr>
          <p:cNvPr id="23" name="TextBox 22"/>
          <p:cNvSpPr txBox="1"/>
          <p:nvPr/>
        </p:nvSpPr>
        <p:spPr>
          <a:xfrm>
            <a:off x="185425" y="1570752"/>
            <a:ext cx="2891115" cy="646331"/>
          </a:xfrm>
          <a:prstGeom prst="rect">
            <a:avLst/>
          </a:prstGeom>
          <a:noFill/>
        </p:spPr>
        <p:txBody>
          <a:bodyPr wrap="square" lIns="72000" rIns="72000" rtlCol="0">
            <a:spAutoFit/>
          </a:bodyPr>
          <a:lstStyle/>
          <a:p>
            <a:pPr algn="ctr"/>
            <a:r>
              <a:rPr lang="en-US" dirty="0">
                <a:solidFill>
                  <a:srgbClr val="002060"/>
                </a:solidFill>
              </a:rPr>
              <a:t>ESS Lead Partners for instrument construction</a:t>
            </a:r>
          </a:p>
        </p:txBody>
      </p:sp>
      <p:grpSp>
        <p:nvGrpSpPr>
          <p:cNvPr id="9" name="Group 8"/>
          <p:cNvGrpSpPr/>
          <p:nvPr/>
        </p:nvGrpSpPr>
        <p:grpSpPr>
          <a:xfrm>
            <a:off x="2330438" y="3032992"/>
            <a:ext cx="1305458" cy="612032"/>
            <a:chOff x="2334767" y="2887722"/>
            <a:chExt cx="1305458" cy="612032"/>
          </a:xfrm>
        </p:grpSpPr>
        <p:pic>
          <p:nvPicPr>
            <p:cNvPr id="100" name="Picture 99" descr="tum_logo.png"/>
            <p:cNvPicPr>
              <a:picLocks noChangeAspect="1"/>
            </p:cNvPicPr>
            <p:nvPr/>
          </p:nvPicPr>
          <p:blipFill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2686739" y="2887722"/>
              <a:ext cx="953486" cy="324000"/>
            </a:xfrm>
            <a:prstGeom prst="rect">
              <a:avLst/>
            </a:prstGeom>
            <a:solidFill>
              <a:srgbClr val="FFFFFF"/>
            </a:solidFill>
          </p:spPr>
        </p:pic>
        <p:sp>
          <p:nvSpPr>
            <p:cNvPr id="119" name="TextBox 118"/>
            <p:cNvSpPr txBox="1"/>
            <p:nvPr/>
          </p:nvSpPr>
          <p:spPr>
            <a:xfrm>
              <a:off x="2334767" y="3191977"/>
              <a:ext cx="585378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ODIN</a:t>
              </a:r>
            </a:p>
          </p:txBody>
        </p:sp>
      </p:grpSp>
      <p:grpSp>
        <p:nvGrpSpPr>
          <p:cNvPr id="10" name="Group 9"/>
          <p:cNvGrpSpPr/>
          <p:nvPr/>
        </p:nvGrpSpPr>
        <p:grpSpPr>
          <a:xfrm>
            <a:off x="973708" y="3358186"/>
            <a:ext cx="1039291" cy="604453"/>
            <a:chOff x="936000" y="3358186"/>
            <a:chExt cx="1039291" cy="604453"/>
          </a:xfrm>
        </p:grpSpPr>
        <p:pic>
          <p:nvPicPr>
            <p:cNvPr id="92" name="Picture 91" descr="logo.gif;jsessionid=F764BA670D8CCC9EF18F9A6D1D7845E0.gif"/>
            <p:cNvPicPr>
              <a:picLocks noChangeAspect="1"/>
            </p:cNvPicPr>
            <p:nvPr/>
          </p:nvPicPr>
          <p:blipFill rotWithShape="1">
            <a:blip r:embed="rId4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15441" t="7488" r="7604" b="13948"/>
            <a:stretch/>
          </p:blipFill>
          <p:spPr>
            <a:xfrm>
              <a:off x="936000" y="3358186"/>
              <a:ext cx="880691" cy="324000"/>
            </a:xfrm>
            <a:prstGeom prst="rect">
              <a:avLst/>
            </a:prstGeom>
          </p:spPr>
        </p:pic>
        <p:sp>
          <p:nvSpPr>
            <p:cNvPr id="120" name="TextBox 119"/>
            <p:cNvSpPr txBox="1"/>
            <p:nvPr/>
          </p:nvSpPr>
          <p:spPr>
            <a:xfrm>
              <a:off x="1223088" y="3654862"/>
              <a:ext cx="752203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DREAM</a:t>
              </a:r>
            </a:p>
          </p:txBody>
        </p:sp>
      </p:grpSp>
      <p:grpSp>
        <p:nvGrpSpPr>
          <p:cNvPr id="4" name="Group 3"/>
          <p:cNvGrpSpPr/>
          <p:nvPr/>
        </p:nvGrpSpPr>
        <p:grpSpPr>
          <a:xfrm>
            <a:off x="4483223" y="1969095"/>
            <a:ext cx="1151562" cy="550300"/>
            <a:chOff x="4514396" y="1937922"/>
            <a:chExt cx="1151562" cy="550300"/>
          </a:xfrm>
        </p:grpSpPr>
        <p:pic>
          <p:nvPicPr>
            <p:cNvPr id="108" name="Picture 107" descr="Macintosh HD:Users:helenebjorkman:Desktop:ESS_Logo_Frugal_Blue_RGB.jpeg"/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14396" y="2123376"/>
              <a:ext cx="678485" cy="364846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21" name="TextBox 120"/>
            <p:cNvSpPr txBox="1"/>
            <p:nvPr/>
          </p:nvSpPr>
          <p:spPr>
            <a:xfrm>
              <a:off x="5107229" y="1937922"/>
              <a:ext cx="558729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NMX</a:t>
              </a:r>
            </a:p>
          </p:txBody>
        </p:sp>
      </p:grpSp>
      <p:grpSp>
        <p:nvGrpSpPr>
          <p:cNvPr id="24" name="Group 23"/>
          <p:cNvGrpSpPr/>
          <p:nvPr/>
        </p:nvGrpSpPr>
        <p:grpSpPr>
          <a:xfrm>
            <a:off x="6444208" y="2780928"/>
            <a:ext cx="1836120" cy="360040"/>
            <a:chOff x="6225997" y="2780928"/>
            <a:chExt cx="1836120" cy="360040"/>
          </a:xfrm>
        </p:grpSpPr>
        <p:pic>
          <p:nvPicPr>
            <p:cNvPr id="97" name="Picture 96" descr="ess-superconductores.png"/>
            <p:cNvPicPr>
              <a:picLocks noChangeAspect="1"/>
            </p:cNvPicPr>
            <p:nvPr/>
          </p:nvPicPr>
          <p:blipFill rotWithShape="1"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7306117" y="2780928"/>
              <a:ext cx="756000" cy="324000"/>
            </a:xfrm>
            <a:prstGeom prst="rect">
              <a:avLst/>
            </a:prstGeom>
          </p:spPr>
        </p:pic>
        <p:sp>
          <p:nvSpPr>
            <p:cNvPr id="122" name="TextBox 121"/>
            <p:cNvSpPr txBox="1"/>
            <p:nvPr/>
          </p:nvSpPr>
          <p:spPr>
            <a:xfrm>
              <a:off x="6225997" y="2833191"/>
              <a:ext cx="942697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MIRACLES</a:t>
              </a:r>
            </a:p>
          </p:txBody>
        </p:sp>
      </p:grpSp>
      <p:grpSp>
        <p:nvGrpSpPr>
          <p:cNvPr id="20" name="Group 19"/>
          <p:cNvGrpSpPr/>
          <p:nvPr/>
        </p:nvGrpSpPr>
        <p:grpSpPr>
          <a:xfrm>
            <a:off x="7459927" y="3377820"/>
            <a:ext cx="1485330" cy="327635"/>
            <a:chOff x="7283280" y="3346647"/>
            <a:chExt cx="1485330" cy="327635"/>
          </a:xfrm>
        </p:grpSpPr>
        <p:pic>
          <p:nvPicPr>
            <p:cNvPr id="95" name="Picture 94" descr="logo.gif;jsessionid=F764BA670D8CCC9EF18F9A6D1D7845E0.gif"/>
            <p:cNvPicPr>
              <a:picLocks noChangeAspect="1"/>
            </p:cNvPicPr>
            <p:nvPr/>
          </p:nvPicPr>
          <p:blipFill rotWithShape="1">
            <a:blip r:embed="rId4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15441" t="7488" r="7604" b="13948"/>
            <a:stretch/>
          </p:blipFill>
          <p:spPr>
            <a:xfrm>
              <a:off x="7887919" y="3350282"/>
              <a:ext cx="880691" cy="324000"/>
            </a:xfrm>
            <a:prstGeom prst="rect">
              <a:avLst/>
            </a:prstGeom>
          </p:spPr>
        </p:pic>
        <p:sp>
          <p:nvSpPr>
            <p:cNvPr id="125" name="TextBox 124"/>
            <p:cNvSpPr txBox="1"/>
            <p:nvPr/>
          </p:nvSpPr>
          <p:spPr>
            <a:xfrm>
              <a:off x="7283280" y="3346647"/>
              <a:ext cx="616062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T-REX</a:t>
              </a:r>
            </a:p>
          </p:txBody>
        </p:sp>
      </p:grpSp>
      <p:grpSp>
        <p:nvGrpSpPr>
          <p:cNvPr id="22" name="Group 21"/>
          <p:cNvGrpSpPr/>
          <p:nvPr/>
        </p:nvGrpSpPr>
        <p:grpSpPr>
          <a:xfrm>
            <a:off x="6309967" y="3072904"/>
            <a:ext cx="1425525" cy="633053"/>
            <a:chOff x="6206057" y="3000167"/>
            <a:chExt cx="1425525" cy="633053"/>
          </a:xfrm>
        </p:grpSpPr>
        <p:pic>
          <p:nvPicPr>
            <p:cNvPr id="96" name="Picture 95" descr="LogoLLB.jpg"/>
            <p:cNvPicPr>
              <a:picLocks noChangeAspect="1"/>
            </p:cNvPicPr>
            <p:nvPr/>
          </p:nvPicPr>
          <p:blipFill>
            <a:blip r:embed="rId7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206057" y="3176020"/>
              <a:ext cx="457200" cy="457200"/>
            </a:xfrm>
            <a:prstGeom prst="rect">
              <a:avLst/>
            </a:prstGeom>
          </p:spPr>
        </p:pic>
        <p:sp>
          <p:nvSpPr>
            <p:cNvPr id="126" name="TextBox 125"/>
            <p:cNvSpPr txBox="1"/>
            <p:nvPr/>
          </p:nvSpPr>
          <p:spPr>
            <a:xfrm>
              <a:off x="6921131" y="3000167"/>
              <a:ext cx="710451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MAGIC</a:t>
              </a:r>
            </a:p>
          </p:txBody>
        </p:sp>
      </p:grpSp>
      <p:grpSp>
        <p:nvGrpSpPr>
          <p:cNvPr id="25" name="Group 24"/>
          <p:cNvGrpSpPr/>
          <p:nvPr/>
        </p:nvGrpSpPr>
        <p:grpSpPr>
          <a:xfrm>
            <a:off x="5921183" y="2545159"/>
            <a:ext cx="1048036" cy="693049"/>
            <a:chOff x="5754927" y="2503595"/>
            <a:chExt cx="1048036" cy="693049"/>
          </a:xfrm>
        </p:grpSpPr>
        <p:pic>
          <p:nvPicPr>
            <p:cNvPr id="98" name="Picture 97" descr="Danmarks_Tekniske_Universitet_(logo).png"/>
            <p:cNvPicPr>
              <a:picLocks noChangeAspect="1"/>
            </p:cNvPicPr>
            <p:nvPr/>
          </p:nvPicPr>
          <p:blipFill>
            <a:blip r:embed="rId8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5754927" y="2729529"/>
              <a:ext cx="320040" cy="467115"/>
            </a:xfrm>
            <a:prstGeom prst="rect">
              <a:avLst/>
            </a:prstGeom>
            <a:solidFill>
              <a:srgbClr val="FFFFFF"/>
            </a:solidFill>
          </p:spPr>
        </p:pic>
        <p:sp>
          <p:nvSpPr>
            <p:cNvPr id="127" name="TextBox 126"/>
            <p:cNvSpPr txBox="1"/>
            <p:nvPr/>
          </p:nvSpPr>
          <p:spPr>
            <a:xfrm>
              <a:off x="5989920" y="2503595"/>
              <a:ext cx="813043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BIFROST</a:t>
              </a:r>
            </a:p>
          </p:txBody>
        </p:sp>
      </p:grpSp>
      <p:grpSp>
        <p:nvGrpSpPr>
          <p:cNvPr id="21" name="Group 20"/>
          <p:cNvGrpSpPr/>
          <p:nvPr/>
        </p:nvGrpSpPr>
        <p:grpSpPr>
          <a:xfrm>
            <a:off x="7131198" y="3742547"/>
            <a:ext cx="947301" cy="655072"/>
            <a:chOff x="7131198" y="3742547"/>
            <a:chExt cx="947301" cy="655072"/>
          </a:xfrm>
        </p:grpSpPr>
        <p:pic>
          <p:nvPicPr>
            <p:cNvPr id="106" name="Picture 105" descr="aulogo.jpg"/>
            <p:cNvPicPr>
              <a:picLocks noChangeAspect="1"/>
            </p:cNvPicPr>
            <p:nvPr/>
          </p:nvPicPr>
          <p:blipFill>
            <a:blip r:embed="rId9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131198" y="4073619"/>
              <a:ext cx="816693" cy="324000"/>
            </a:xfrm>
            <a:prstGeom prst="rect">
              <a:avLst/>
            </a:prstGeom>
          </p:spPr>
        </p:pic>
        <p:sp>
          <p:nvSpPr>
            <p:cNvPr id="128" name="TextBox 127"/>
            <p:cNvSpPr txBox="1"/>
            <p:nvPr/>
          </p:nvSpPr>
          <p:spPr>
            <a:xfrm>
              <a:off x="7188513" y="3742547"/>
              <a:ext cx="889986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HEIMDAL</a:t>
              </a:r>
            </a:p>
          </p:txBody>
        </p:sp>
      </p:grpSp>
      <p:grpSp>
        <p:nvGrpSpPr>
          <p:cNvPr id="18" name="Group 17"/>
          <p:cNvGrpSpPr/>
          <p:nvPr/>
        </p:nvGrpSpPr>
        <p:grpSpPr>
          <a:xfrm>
            <a:off x="3258808" y="5108903"/>
            <a:ext cx="1328400" cy="579321"/>
            <a:chOff x="3503910" y="5363432"/>
            <a:chExt cx="1328400" cy="579321"/>
          </a:xfrm>
        </p:grpSpPr>
        <p:pic>
          <p:nvPicPr>
            <p:cNvPr id="102" name="Picture 101" descr="logo.png"/>
            <p:cNvPicPr>
              <a:picLocks noChangeAspect="1"/>
            </p:cNvPicPr>
            <p:nvPr/>
          </p:nvPicPr>
          <p:blipFill rotWithShape="1"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3503910" y="5618753"/>
              <a:ext cx="1328400" cy="324000"/>
            </a:xfrm>
            <a:prstGeom prst="rect">
              <a:avLst/>
            </a:prstGeom>
          </p:spPr>
        </p:pic>
        <p:sp>
          <p:nvSpPr>
            <p:cNvPr id="129" name="TextBox 128"/>
            <p:cNvSpPr txBox="1"/>
            <p:nvPr/>
          </p:nvSpPr>
          <p:spPr>
            <a:xfrm>
              <a:off x="3675751" y="5363432"/>
              <a:ext cx="620682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FREIA</a:t>
              </a:r>
            </a:p>
          </p:txBody>
        </p:sp>
      </p:grpSp>
      <p:grpSp>
        <p:nvGrpSpPr>
          <p:cNvPr id="17" name="Group 16"/>
          <p:cNvGrpSpPr/>
          <p:nvPr/>
        </p:nvGrpSpPr>
        <p:grpSpPr>
          <a:xfrm>
            <a:off x="4215144" y="5091746"/>
            <a:ext cx="1782824" cy="324000"/>
            <a:chOff x="4130301" y="4810651"/>
            <a:chExt cx="1782824" cy="324000"/>
          </a:xfrm>
        </p:grpSpPr>
        <p:pic>
          <p:nvPicPr>
            <p:cNvPr id="90" name="Picture 89" descr="logo.png"/>
            <p:cNvPicPr>
              <a:picLocks noChangeAspect="1"/>
            </p:cNvPicPr>
            <p:nvPr/>
          </p:nvPicPr>
          <p:blipFill rotWithShape="1">
            <a:blip r:embed="rId1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4584725" y="4810651"/>
              <a:ext cx="1328400" cy="324000"/>
            </a:xfrm>
            <a:prstGeom prst="rect">
              <a:avLst/>
            </a:prstGeom>
          </p:spPr>
        </p:pic>
        <p:sp>
          <p:nvSpPr>
            <p:cNvPr id="130" name="TextBox 129"/>
            <p:cNvSpPr txBox="1"/>
            <p:nvPr/>
          </p:nvSpPr>
          <p:spPr>
            <a:xfrm>
              <a:off x="4130301" y="4819468"/>
              <a:ext cx="527709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LOKI</a:t>
              </a:r>
            </a:p>
          </p:txBody>
        </p:sp>
      </p:grpSp>
      <p:grpSp>
        <p:nvGrpSpPr>
          <p:cNvPr id="13" name="Group 12"/>
          <p:cNvGrpSpPr/>
          <p:nvPr/>
        </p:nvGrpSpPr>
        <p:grpSpPr>
          <a:xfrm>
            <a:off x="785082" y="4969407"/>
            <a:ext cx="1546671" cy="555776"/>
            <a:chOff x="785082" y="4969407"/>
            <a:chExt cx="1546671" cy="555776"/>
          </a:xfrm>
        </p:grpSpPr>
        <p:pic>
          <p:nvPicPr>
            <p:cNvPr id="104" name="Picture 103" descr="logo-cnr.png"/>
            <p:cNvPicPr>
              <a:picLocks noChangeAspect="1"/>
            </p:cNvPicPr>
            <p:nvPr/>
          </p:nvPicPr>
          <p:blipFill rotWithShape="1"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785082" y="5201183"/>
              <a:ext cx="929740" cy="324000"/>
            </a:xfrm>
            <a:prstGeom prst="rect">
              <a:avLst/>
            </a:prstGeom>
          </p:spPr>
        </p:pic>
        <p:sp>
          <p:nvSpPr>
            <p:cNvPr id="132" name="TextBox 131"/>
            <p:cNvSpPr txBox="1"/>
            <p:nvPr/>
          </p:nvSpPr>
          <p:spPr>
            <a:xfrm>
              <a:off x="1659774" y="4969407"/>
              <a:ext cx="671979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VESPA</a:t>
              </a:r>
            </a:p>
          </p:txBody>
        </p:sp>
      </p:grpSp>
      <p:grpSp>
        <p:nvGrpSpPr>
          <p:cNvPr id="16" name="Group 15"/>
          <p:cNvGrpSpPr/>
          <p:nvPr/>
        </p:nvGrpSpPr>
        <p:grpSpPr>
          <a:xfrm>
            <a:off x="2732693" y="5688975"/>
            <a:ext cx="907200" cy="600399"/>
            <a:chOff x="2798682" y="5773818"/>
            <a:chExt cx="907200" cy="600399"/>
          </a:xfrm>
        </p:grpSpPr>
        <p:pic>
          <p:nvPicPr>
            <p:cNvPr id="105" name="Picture 104" descr="PSI-Logo.png"/>
            <p:cNvPicPr>
              <a:picLocks noChangeAspect="1"/>
            </p:cNvPicPr>
            <p:nvPr/>
          </p:nvPicPr>
          <p:blipFill rotWithShape="1">
            <a:blip r:embed="rId1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2798682" y="6050217"/>
              <a:ext cx="907200" cy="324000"/>
            </a:xfrm>
            <a:prstGeom prst="rect">
              <a:avLst/>
            </a:prstGeom>
          </p:spPr>
        </p:pic>
        <p:sp>
          <p:nvSpPr>
            <p:cNvPr id="133" name="TextBox 132"/>
            <p:cNvSpPr txBox="1"/>
            <p:nvPr/>
          </p:nvSpPr>
          <p:spPr>
            <a:xfrm>
              <a:off x="2869247" y="5773818"/>
              <a:ext cx="607859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ESTIA</a:t>
              </a:r>
            </a:p>
          </p:txBody>
        </p:sp>
      </p:grpSp>
      <p:grpSp>
        <p:nvGrpSpPr>
          <p:cNvPr id="15" name="Group 14"/>
          <p:cNvGrpSpPr/>
          <p:nvPr/>
        </p:nvGrpSpPr>
        <p:grpSpPr>
          <a:xfrm>
            <a:off x="1190638" y="5665217"/>
            <a:ext cx="1454165" cy="621846"/>
            <a:chOff x="1086941" y="5787768"/>
            <a:chExt cx="1454165" cy="621846"/>
          </a:xfrm>
        </p:grpSpPr>
        <p:sp>
          <p:nvSpPr>
            <p:cNvPr id="131" name="TextBox 130"/>
            <p:cNvSpPr txBox="1"/>
            <p:nvPr/>
          </p:nvSpPr>
          <p:spPr>
            <a:xfrm>
              <a:off x="1532882" y="5787768"/>
              <a:ext cx="637539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SKADI</a:t>
              </a:r>
            </a:p>
          </p:txBody>
        </p:sp>
        <p:grpSp>
          <p:nvGrpSpPr>
            <p:cNvPr id="12" name="Group 11"/>
            <p:cNvGrpSpPr/>
            <p:nvPr/>
          </p:nvGrpSpPr>
          <p:grpSpPr>
            <a:xfrm>
              <a:off x="1086941" y="6055762"/>
              <a:ext cx="1454165" cy="353852"/>
              <a:chOff x="1253649" y="5594737"/>
              <a:chExt cx="1454165" cy="353852"/>
            </a:xfrm>
          </p:grpSpPr>
          <p:sp>
            <p:nvSpPr>
              <p:cNvPr id="135" name="TextBox 134"/>
              <p:cNvSpPr txBox="1"/>
              <p:nvPr/>
            </p:nvSpPr>
            <p:spPr>
              <a:xfrm>
                <a:off x="2018360" y="5598887"/>
                <a:ext cx="354270" cy="349702"/>
              </a:xfrm>
              <a:prstGeom prst="rect">
                <a:avLst/>
              </a:prstGeom>
              <a:solidFill>
                <a:srgbClr val="FFFFFF"/>
              </a:solidFill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0" tIns="36000" rIns="36000" bIns="36000" numCol="1" spcCol="38100" rtlCol="0" anchor="ctr" anchorCtr="0">
                <a:spAutoFit/>
              </a:bodyPr>
              <a:lstStyle/>
              <a:p>
                <a:pPr algn="r"/>
                <a:r>
                  <a:rPr lang="en-US" dirty="0"/>
                  <a:t>+  </a:t>
                </a:r>
              </a:p>
            </p:txBody>
          </p:sp>
          <p:pic>
            <p:nvPicPr>
              <p:cNvPr id="93" name="Picture 92" descr="logo.gif;jsessionid=F764BA670D8CCC9EF18F9A6D1D7845E0.gif"/>
              <p:cNvPicPr>
                <a:picLocks noChangeAspect="1"/>
              </p:cNvPicPr>
              <p:nvPr/>
            </p:nvPicPr>
            <p:blipFill rotWithShape="1">
              <a:blip r:embed="rId4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l="15441" t="7488" r="7604" b="13948"/>
              <a:stretch/>
            </p:blipFill>
            <p:spPr>
              <a:xfrm>
                <a:off x="1253649" y="5594737"/>
                <a:ext cx="880691" cy="324000"/>
              </a:xfrm>
              <a:prstGeom prst="rect">
                <a:avLst/>
              </a:prstGeom>
            </p:spPr>
          </p:pic>
          <p:pic>
            <p:nvPicPr>
              <p:cNvPr id="134" name="Picture 133" descr="LogoLLB.jpg"/>
              <p:cNvPicPr>
                <a:picLocks noChangeAspect="1"/>
              </p:cNvPicPr>
              <p:nvPr/>
            </p:nvPicPr>
            <p:blipFill>
              <a:blip r:embed="rId7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2364914" y="5598476"/>
                <a:ext cx="342900" cy="342900"/>
              </a:xfrm>
              <a:prstGeom prst="rect">
                <a:avLst/>
              </a:prstGeom>
              <a:solidFill>
                <a:srgbClr val="FFFFFF"/>
              </a:solidFill>
            </p:spPr>
          </p:pic>
        </p:grpSp>
      </p:grpSp>
      <p:grpSp>
        <p:nvGrpSpPr>
          <p:cNvPr id="28" name="Group 27"/>
          <p:cNvGrpSpPr/>
          <p:nvPr/>
        </p:nvGrpSpPr>
        <p:grpSpPr>
          <a:xfrm>
            <a:off x="5985469" y="1759319"/>
            <a:ext cx="1821852" cy="866560"/>
            <a:chOff x="5964687" y="1759319"/>
            <a:chExt cx="1821852" cy="866560"/>
          </a:xfrm>
        </p:grpSpPr>
        <p:grpSp>
          <p:nvGrpSpPr>
            <p:cNvPr id="11" name="Group 10"/>
            <p:cNvGrpSpPr/>
            <p:nvPr/>
          </p:nvGrpSpPr>
          <p:grpSpPr>
            <a:xfrm>
              <a:off x="6822660" y="1759319"/>
              <a:ext cx="963879" cy="611733"/>
              <a:chOff x="6960986" y="1892647"/>
              <a:chExt cx="963879" cy="442877"/>
            </a:xfrm>
          </p:grpSpPr>
          <p:pic>
            <p:nvPicPr>
              <p:cNvPr id="101" name="Picture 100" descr="tum_logo.png"/>
              <p:cNvPicPr>
                <a:picLocks noChangeAspect="1"/>
              </p:cNvPicPr>
              <p:nvPr/>
            </p:nvPicPr>
            <p:blipFill rotWithShape="1">
              <a:blip r:embed="rId3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6960986" y="2001317"/>
                <a:ext cx="953486" cy="324000"/>
              </a:xfrm>
              <a:prstGeom prst="rect">
                <a:avLst/>
              </a:prstGeom>
              <a:solidFill>
                <a:srgbClr val="FFFFFF"/>
              </a:solidFill>
            </p:spPr>
          </p:pic>
          <p:pic>
            <p:nvPicPr>
              <p:cNvPr id="81" name="Picture 80" descr="LogoLLB.jpg"/>
              <p:cNvPicPr>
                <a:picLocks noChangeAspect="1"/>
              </p:cNvPicPr>
              <p:nvPr/>
            </p:nvPicPr>
            <p:blipFill>
              <a:blip r:embed="rId7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7581965" y="1892647"/>
                <a:ext cx="342900" cy="342900"/>
              </a:xfrm>
              <a:prstGeom prst="rect">
                <a:avLst/>
              </a:prstGeom>
            </p:spPr>
          </p:pic>
          <p:sp>
            <p:nvSpPr>
              <p:cNvPr id="82" name="TextBox 81"/>
              <p:cNvSpPr txBox="1"/>
              <p:nvPr/>
            </p:nvSpPr>
            <p:spPr>
              <a:xfrm>
                <a:off x="7248401" y="1935416"/>
                <a:ext cx="350702" cy="400108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45719" tIns="45719" rIns="45719" bIns="45719" numCol="1" spcCol="38100" rtlCol="0" anchor="t">
                <a:spAutoFit/>
              </a:bodyPr>
              <a:lstStyle/>
              <a:p>
                <a:pPr algn="r"/>
                <a:r>
                  <a:rPr lang="en-US" sz="2000" dirty="0"/>
                  <a:t>+  </a:t>
                </a:r>
              </a:p>
            </p:txBody>
          </p:sp>
        </p:grpSp>
        <p:sp>
          <p:nvSpPr>
            <p:cNvPr id="124" name="TextBox 123"/>
            <p:cNvSpPr txBox="1"/>
            <p:nvPr/>
          </p:nvSpPr>
          <p:spPr>
            <a:xfrm>
              <a:off x="5964687" y="2318102"/>
              <a:ext cx="710451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C-SPEC</a:t>
              </a:r>
            </a:p>
          </p:txBody>
        </p:sp>
        <p:cxnSp>
          <p:nvCxnSpPr>
            <p:cNvPr id="7" name="Straight Connector 6"/>
            <p:cNvCxnSpPr/>
            <p:nvPr/>
          </p:nvCxnSpPr>
          <p:spPr>
            <a:xfrm flipH="1">
              <a:off x="6392887" y="2119539"/>
              <a:ext cx="429773" cy="263263"/>
            </a:xfrm>
            <a:prstGeom prst="line">
              <a:avLst/>
            </a:prstGeom>
            <a:ln w="31750">
              <a:solidFill>
                <a:srgbClr val="FF0000"/>
              </a:solidFill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6" name="Group 25"/>
          <p:cNvGrpSpPr/>
          <p:nvPr/>
        </p:nvGrpSpPr>
        <p:grpSpPr>
          <a:xfrm>
            <a:off x="5355398" y="1433239"/>
            <a:ext cx="2108561" cy="940769"/>
            <a:chOff x="5241097" y="1433239"/>
            <a:chExt cx="2108561" cy="940769"/>
          </a:xfrm>
        </p:grpSpPr>
        <p:grpSp>
          <p:nvGrpSpPr>
            <p:cNvPr id="14" name="Group 13"/>
            <p:cNvGrpSpPr/>
            <p:nvPr/>
          </p:nvGrpSpPr>
          <p:grpSpPr>
            <a:xfrm>
              <a:off x="5241097" y="1433239"/>
              <a:ext cx="2108561" cy="480287"/>
              <a:chOff x="6037159" y="1275125"/>
              <a:chExt cx="2108561" cy="480287"/>
            </a:xfrm>
          </p:grpSpPr>
          <p:pic>
            <p:nvPicPr>
              <p:cNvPr id="59" name="Picture 58" descr="logoujf.gif"/>
              <p:cNvPicPr>
                <a:picLocks noChangeAspect="1"/>
              </p:cNvPicPr>
              <p:nvPr/>
            </p:nvPicPr>
            <p:blipFill>
              <a:blip r:embed="rId13" cstate="email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7310617" y="1305167"/>
                <a:ext cx="228264" cy="450245"/>
              </a:xfrm>
              <a:prstGeom prst="rect">
                <a:avLst/>
              </a:prstGeom>
            </p:spPr>
          </p:pic>
          <p:grpSp>
            <p:nvGrpSpPr>
              <p:cNvPr id="6" name="Group 5"/>
              <p:cNvGrpSpPr/>
              <p:nvPr/>
            </p:nvGrpSpPr>
            <p:grpSpPr>
              <a:xfrm>
                <a:off x="6037159" y="1275125"/>
                <a:ext cx="2108561" cy="423602"/>
                <a:chOff x="6486159" y="1474628"/>
                <a:chExt cx="2108561" cy="423602"/>
              </a:xfrm>
            </p:grpSpPr>
            <p:pic>
              <p:nvPicPr>
                <p:cNvPr id="103" name="Picture 102" descr="logo_hzg_cms10.gif"/>
                <p:cNvPicPr>
                  <a:picLocks noChangeAspect="1"/>
                </p:cNvPicPr>
                <p:nvPr/>
              </p:nvPicPr>
              <p:blipFill>
                <a:blip r:embed="rId14" cstate="email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6486159" y="1585803"/>
                  <a:ext cx="1131570" cy="312420"/>
                </a:xfrm>
                <a:prstGeom prst="rect">
                  <a:avLst/>
                </a:prstGeom>
              </p:spPr>
            </p:pic>
            <p:sp>
              <p:nvSpPr>
                <p:cNvPr id="71" name="TextBox 70"/>
                <p:cNvSpPr txBox="1"/>
                <p:nvPr/>
              </p:nvSpPr>
              <p:spPr>
                <a:xfrm>
                  <a:off x="7442217" y="1498122"/>
                  <a:ext cx="350702" cy="400108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sp3d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square" lIns="45719" tIns="45719" rIns="45719" bIns="45719" numCol="1" spcCol="38100" rtlCol="0" anchor="t">
                  <a:spAutoFit/>
                </a:bodyPr>
                <a:lstStyle/>
                <a:p>
                  <a:pPr algn="r"/>
                  <a:r>
                    <a:rPr lang="en-US" sz="2000" dirty="0"/>
                    <a:t>+  </a:t>
                  </a:r>
                </a:p>
              </p:txBody>
            </p:sp>
            <p:sp>
              <p:nvSpPr>
                <p:cNvPr id="80" name="TextBox 79"/>
                <p:cNvSpPr txBox="1"/>
                <p:nvPr/>
              </p:nvSpPr>
              <p:spPr>
                <a:xfrm>
                  <a:off x="7756417" y="1474628"/>
                  <a:ext cx="838303" cy="338552"/>
                </a:xfrm>
                <a:prstGeom prst="rect">
                  <a:avLst/>
                </a:prstGeom>
                <a:noFill/>
                <a:ln w="12700" cap="flat">
                  <a:noFill/>
                  <a:miter lim="400000"/>
                </a:ln>
                <a:effectLst/>
                <a:sp3d/>
              </p:spPr>
              <p:style>
                <a:lnRef idx="0">
                  <a:scrgbClr r="0" g="0" b="0"/>
                </a:lnRef>
                <a:fillRef idx="0">
                  <a:scrgbClr r="0" g="0" b="0"/>
                </a:fillRef>
                <a:effectRef idx="0">
                  <a:scrgbClr r="0" g="0" b="0"/>
                </a:effectRef>
                <a:fontRef idx="none"/>
              </p:style>
              <p:txBody>
                <a:bodyPr rot="0" spcFirstLastPara="1" vertOverflow="overflow" horzOverflow="overflow" vert="horz" wrap="square" lIns="45719" tIns="45719" rIns="45719" bIns="45719" numCol="1" spcCol="38100" rtlCol="0" anchor="t">
                  <a:spAutoFit/>
                </a:bodyPr>
                <a:lstStyle/>
                <a:p>
                  <a:pPr algn="ctr"/>
                  <a:r>
                    <a:rPr lang="en-US" sz="800" i="1" dirty="0"/>
                    <a:t>Nuclear Physics Institute</a:t>
                  </a:r>
                </a:p>
              </p:txBody>
            </p:sp>
          </p:grpSp>
        </p:grpSp>
        <p:sp>
          <p:nvSpPr>
            <p:cNvPr id="123" name="TextBox 122"/>
            <p:cNvSpPr txBox="1"/>
            <p:nvPr/>
          </p:nvSpPr>
          <p:spPr>
            <a:xfrm>
              <a:off x="5576611" y="2066231"/>
              <a:ext cx="561534" cy="307777"/>
            </a:xfrm>
            <a:prstGeom prst="rect">
              <a:avLst/>
            </a:prstGeom>
            <a:noFill/>
            <a:ln>
              <a:noFill/>
            </a:ln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BEER</a:t>
              </a:r>
            </a:p>
          </p:txBody>
        </p:sp>
        <p:cxnSp>
          <p:nvCxnSpPr>
            <p:cNvPr id="51" name="Straight Connector 50"/>
            <p:cNvCxnSpPr/>
            <p:nvPr/>
          </p:nvCxnSpPr>
          <p:spPr>
            <a:xfrm flipH="1">
              <a:off x="5875962" y="1911683"/>
              <a:ext cx="157771" cy="213873"/>
            </a:xfrm>
            <a:prstGeom prst="line">
              <a:avLst/>
            </a:prstGeom>
            <a:ln w="31750">
              <a:solidFill>
                <a:srgbClr val="FF0000"/>
              </a:solidFill>
              <a:headEnd type="none"/>
              <a:tailEnd type="triangle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9" name="Group 18"/>
          <p:cNvGrpSpPr/>
          <p:nvPr/>
        </p:nvGrpSpPr>
        <p:grpSpPr>
          <a:xfrm>
            <a:off x="4304533" y="4654526"/>
            <a:ext cx="1836958" cy="366011"/>
            <a:chOff x="4265861" y="4645099"/>
            <a:chExt cx="1836958" cy="366011"/>
          </a:xfrm>
        </p:grpSpPr>
        <p:sp>
          <p:nvSpPr>
            <p:cNvPr id="60" name="TextBox 59"/>
            <p:cNvSpPr txBox="1"/>
            <p:nvPr/>
          </p:nvSpPr>
          <p:spPr>
            <a:xfrm>
              <a:off x="4265861" y="4645099"/>
              <a:ext cx="1116000" cy="307777"/>
            </a:xfrm>
            <a:prstGeom prst="rect">
              <a:avLst/>
            </a:prstGeom>
            <a:solidFill>
              <a:schemeClr val="bg1">
                <a:alpha val="50000"/>
              </a:schemeClr>
            </a:solidFill>
            <a:ln>
              <a:noFill/>
            </a:ln>
          </p:spPr>
          <p:txBody>
            <a:bodyPr wrap="none" lIns="72000" rIns="36000" rtlCol="0">
              <a:spAutoFit/>
            </a:bodyPr>
            <a:lstStyle/>
            <a:p>
              <a:pPr algn="ctr"/>
              <a:r>
                <a:rPr lang="en-US" sz="1400" b="1" dirty="0">
                  <a:solidFill>
                    <a:srgbClr val="00206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Test</a:t>
              </a:r>
              <a:r>
                <a:rPr lang="en-US" sz="1400" b="1" dirty="0">
                  <a:solidFill>
                    <a:srgbClr val="FFFF0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 </a:t>
              </a:r>
              <a:r>
                <a:rPr lang="en-US" sz="1400" b="1" dirty="0">
                  <a:solidFill>
                    <a:srgbClr val="002060"/>
                  </a:solidFill>
                  <a:effectLst>
                    <a:outerShdw blurRad="50800" dist="38100" dir="2700000" algn="tl" rotWithShape="0">
                      <a:srgbClr val="000000">
                        <a:alpha val="43000"/>
                      </a:srgbClr>
                    </a:outerShdw>
                  </a:effectLst>
                </a:rPr>
                <a:t>Beam Line</a:t>
              </a:r>
            </a:p>
          </p:txBody>
        </p:sp>
        <p:pic>
          <p:nvPicPr>
            <p:cNvPr id="61" name="Picture 60" descr="Macintosh HD:Users:helenebjorkman:Desktop:ESS_Logo_Frugal_Blue_RGB.jpeg"/>
            <p:cNvPicPr>
              <a:picLocks noChangeAspect="1"/>
            </p:cNvPicPr>
            <p:nvPr/>
          </p:nvPicPr>
          <p:blipFill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424334" y="4646264"/>
              <a:ext cx="678485" cy="364846"/>
            </a:xfrm>
            <a:prstGeom prst="rect">
              <a:avLst/>
            </a:prstGeom>
            <a:noFill/>
            <a:ln>
              <a:noFill/>
            </a:ln>
          </p:spPr>
        </p:pic>
      </p:grpSp>
      <p:grpSp>
        <p:nvGrpSpPr>
          <p:cNvPr id="8" name="Group 7">
            <a:extLst>
              <a:ext uri="{FF2B5EF4-FFF2-40B4-BE49-F238E27FC236}">
                <a16:creationId xmlns:a16="http://schemas.microsoft.com/office/drawing/2014/main" id="{A56FD582-F9CA-AC41-84EB-37FFFA888170}"/>
              </a:ext>
            </a:extLst>
          </p:cNvPr>
          <p:cNvGrpSpPr/>
          <p:nvPr/>
        </p:nvGrpSpPr>
        <p:grpSpPr>
          <a:xfrm>
            <a:off x="1112602" y="1772816"/>
            <a:ext cx="6414740" cy="4639463"/>
            <a:chOff x="1112602" y="1794302"/>
            <a:chExt cx="6414740" cy="4639463"/>
          </a:xfrm>
        </p:grpSpPr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3BEC562A-CCDB-154B-AA85-D17A21779D77}"/>
                </a:ext>
              </a:extLst>
            </p:cNvPr>
            <p:cNvSpPr txBox="1"/>
            <p:nvPr/>
          </p:nvSpPr>
          <p:spPr>
            <a:xfrm>
              <a:off x="1112602" y="4818638"/>
              <a:ext cx="723094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solidFill>
                    <a:schemeClr val="accent6">
                      <a:lumMod val="20000"/>
                      <a:lumOff val="80000"/>
                    </a:schemeClr>
                  </a:solidFill>
                </a:rPr>
                <a:t>D07</a:t>
              </a:r>
            </a:p>
          </p:txBody>
        </p:sp>
        <p:sp>
          <p:nvSpPr>
            <p:cNvPr id="70" name="TextBox 69">
              <a:extLst>
                <a:ext uri="{FF2B5EF4-FFF2-40B4-BE49-F238E27FC236}">
                  <a16:creationId xmlns:a16="http://schemas.microsoft.com/office/drawing/2014/main" id="{9B36773C-23F5-3440-8E8F-574F7DD3F2C9}"/>
                </a:ext>
              </a:extLst>
            </p:cNvPr>
            <p:cNvSpPr txBox="1"/>
            <p:nvPr/>
          </p:nvSpPr>
          <p:spPr>
            <a:xfrm>
              <a:off x="3031214" y="2647862"/>
              <a:ext cx="723094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solidFill>
                    <a:schemeClr val="accent6">
                      <a:lumMod val="20000"/>
                      <a:lumOff val="80000"/>
                    </a:schemeClr>
                  </a:solidFill>
                </a:rPr>
                <a:t>D08</a:t>
              </a:r>
            </a:p>
          </p:txBody>
        </p:sp>
        <p:sp>
          <p:nvSpPr>
            <p:cNvPr id="72" name="TextBox 71">
              <a:extLst>
                <a:ext uri="{FF2B5EF4-FFF2-40B4-BE49-F238E27FC236}">
                  <a16:creationId xmlns:a16="http://schemas.microsoft.com/office/drawing/2014/main" id="{3EC39814-59A2-724C-9C98-BDC67882E95D}"/>
                </a:ext>
              </a:extLst>
            </p:cNvPr>
            <p:cNvSpPr txBox="1"/>
            <p:nvPr/>
          </p:nvSpPr>
          <p:spPr>
            <a:xfrm>
              <a:off x="3920914" y="6095211"/>
              <a:ext cx="723094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solidFill>
                    <a:schemeClr val="accent6">
                      <a:lumMod val="20000"/>
                      <a:lumOff val="80000"/>
                    </a:schemeClr>
                  </a:solidFill>
                </a:rPr>
                <a:t>D04</a:t>
              </a:r>
            </a:p>
          </p:txBody>
        </p:sp>
        <p:sp>
          <p:nvSpPr>
            <p:cNvPr id="73" name="TextBox 72">
              <a:extLst>
                <a:ext uri="{FF2B5EF4-FFF2-40B4-BE49-F238E27FC236}">
                  <a16:creationId xmlns:a16="http://schemas.microsoft.com/office/drawing/2014/main" id="{5F532E93-A21A-AC4B-957A-3E80FE7DAFC3}"/>
                </a:ext>
              </a:extLst>
            </p:cNvPr>
            <p:cNvSpPr txBox="1"/>
            <p:nvPr/>
          </p:nvSpPr>
          <p:spPr>
            <a:xfrm>
              <a:off x="5508104" y="1794302"/>
              <a:ext cx="723094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solidFill>
                    <a:schemeClr val="accent6">
                      <a:lumMod val="20000"/>
                      <a:lumOff val="80000"/>
                    </a:schemeClr>
                  </a:solidFill>
                </a:rPr>
                <a:t>E03</a:t>
              </a:r>
            </a:p>
          </p:txBody>
        </p:sp>
        <p:sp>
          <p:nvSpPr>
            <p:cNvPr id="74" name="TextBox 73">
              <a:extLst>
                <a:ext uri="{FF2B5EF4-FFF2-40B4-BE49-F238E27FC236}">
                  <a16:creationId xmlns:a16="http://schemas.microsoft.com/office/drawing/2014/main" id="{292C9F6E-1CF1-DD4C-A0F4-D45BAC26B84D}"/>
                </a:ext>
              </a:extLst>
            </p:cNvPr>
            <p:cNvSpPr txBox="1"/>
            <p:nvPr/>
          </p:nvSpPr>
          <p:spPr>
            <a:xfrm>
              <a:off x="6804248" y="2492896"/>
              <a:ext cx="723094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b="1" dirty="0">
                  <a:solidFill>
                    <a:schemeClr val="accent6">
                      <a:lumMod val="20000"/>
                      <a:lumOff val="80000"/>
                    </a:schemeClr>
                  </a:solidFill>
                </a:rPr>
                <a:t>E04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002014626"/>
      </p:ext>
    </p:extLst>
  </p:cSld>
  <p:clrMapOvr>
    <a:masterClrMapping/>
  </p:clrMapOvr>
  <p:transition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685800" y="2609918"/>
            <a:ext cx="7772400" cy="1470025"/>
          </a:xfrm>
        </p:spPr>
        <p:txBody>
          <a:bodyPr>
            <a:normAutofit/>
          </a:bodyPr>
          <a:lstStyle/>
          <a:p>
            <a:pPr algn="ctr"/>
            <a:r>
              <a:rPr lang="en-US" sz="5400" dirty="0"/>
              <a:t>NSS Schedule Overview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3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485089111"/>
      </p:ext>
    </p:extLst>
  </p:cSld>
  <p:clrMapOvr>
    <a:masterClrMapping/>
  </p:clrMapOvr>
  <p:transition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6448" y="86908"/>
            <a:ext cx="7492754" cy="1246177"/>
          </a:xfrm>
        </p:spPr>
        <p:txBody>
          <a:bodyPr anchor="ctr"/>
          <a:lstStyle/>
          <a:p>
            <a:pPr>
              <a:spcBef>
                <a:spcPts val="600"/>
              </a:spcBef>
            </a:pPr>
            <a:r>
              <a:rPr lang="en-US" sz="2800" dirty="0"/>
              <a:t>Baseline schedule for Neutron Beam Instruments </a:t>
            </a:r>
            <a:br>
              <a:rPr lang="en-US" dirty="0"/>
            </a:br>
            <a:r>
              <a:rPr lang="en-US" b="0" dirty="0">
                <a:solidFill>
                  <a:srgbClr val="FFFF00"/>
                </a:solidFill>
              </a:rPr>
              <a:t>(NSS MS V4.2) </a:t>
            </a:r>
            <a:endParaRPr lang="en-GB" sz="1800" b="0" i="1" dirty="0">
              <a:solidFill>
                <a:srgbClr val="FFFF00"/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4</a:t>
            </a:fld>
            <a:endParaRPr lang="en-GB" noProof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BA98A9B1-FD0A-6E48-9A5B-DA75C9EA9C8E}"/>
              </a:ext>
            </a:extLst>
          </p:cNvPr>
          <p:cNvSpPr>
            <a:spLocks noChangeAspect="1"/>
          </p:cNvSpPr>
          <p:nvPr/>
        </p:nvSpPr>
        <p:spPr>
          <a:xfrm>
            <a:off x="981360" y="1970838"/>
            <a:ext cx="8265510" cy="486783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68580" tIns="34290" rIns="68580" bIns="34290" spcCol="0" rtlCol="0" anchor="ctr"/>
          <a:lstStyle/>
          <a:p>
            <a:pPr algn="ctr"/>
            <a:endParaRPr lang="en-US" sz="965" dirty="0"/>
          </a:p>
        </p:txBody>
      </p:sp>
      <p:pic>
        <p:nvPicPr>
          <p:cNvPr id="67" name="Picture 66">
            <a:extLst>
              <a:ext uri="{FF2B5EF4-FFF2-40B4-BE49-F238E27FC236}">
                <a16:creationId xmlns:a16="http://schemas.microsoft.com/office/drawing/2014/main" id="{2AA6F4BA-6ECA-2146-A556-F7109217F1B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32425" y="2008534"/>
            <a:ext cx="5472225" cy="4181760"/>
          </a:xfrm>
          <a:prstGeom prst="rect">
            <a:avLst/>
          </a:prstGeom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936E622D-5D66-B543-BEA7-1B3BE7EEC871}"/>
              </a:ext>
            </a:extLst>
          </p:cNvPr>
          <p:cNvGrpSpPr>
            <a:grpSpLocks noChangeAspect="1"/>
          </p:cNvGrpSpPr>
          <p:nvPr/>
        </p:nvGrpSpPr>
        <p:grpSpPr>
          <a:xfrm>
            <a:off x="3341444" y="6111457"/>
            <a:ext cx="4901054" cy="261610"/>
            <a:chOff x="3262577" y="6392361"/>
            <a:chExt cx="5502906" cy="288274"/>
          </a:xfrm>
        </p:grpSpPr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6708FD0C-0337-3441-A680-CB4DA4A49BAB}"/>
                </a:ext>
              </a:extLst>
            </p:cNvPr>
            <p:cNvSpPr txBox="1"/>
            <p:nvPr/>
          </p:nvSpPr>
          <p:spPr>
            <a:xfrm>
              <a:off x="3262577" y="6392361"/>
              <a:ext cx="5502906" cy="28827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685814"/>
              <a:r>
                <a:rPr lang="en-US" sz="1100" dirty="0">
                  <a:solidFill>
                    <a:prstClr val="black"/>
                  </a:solidFill>
                </a:rPr>
                <a:t>2016    2017      2018     2019     2020     2021     2022     2023    2024      2025    2026</a:t>
              </a:r>
            </a:p>
          </p:txBody>
        </p:sp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9A542E71-2219-6143-B227-7973E4CC3D8D}"/>
                </a:ext>
              </a:extLst>
            </p:cNvPr>
            <p:cNvGrpSpPr/>
            <p:nvPr/>
          </p:nvGrpSpPr>
          <p:grpSpPr>
            <a:xfrm>
              <a:off x="3283200" y="6395772"/>
              <a:ext cx="4924277" cy="192228"/>
              <a:chOff x="3283200" y="6395772"/>
              <a:chExt cx="4924277" cy="192228"/>
            </a:xfrm>
          </p:grpSpPr>
          <p:cxnSp>
            <p:nvCxnSpPr>
              <p:cNvPr id="19" name="Straight Connector 18">
                <a:extLst>
                  <a:ext uri="{FF2B5EF4-FFF2-40B4-BE49-F238E27FC236}">
                    <a16:creationId xmlns:a16="http://schemas.microsoft.com/office/drawing/2014/main" id="{41CCDF6B-8D06-3D49-A37D-16EBE2846F20}"/>
                  </a:ext>
                </a:extLst>
              </p:cNvPr>
              <p:cNvCxnSpPr/>
              <p:nvPr/>
            </p:nvCxnSpPr>
            <p:spPr>
              <a:xfrm>
                <a:off x="3283200" y="6408000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0" name="Straight Connector 19">
                <a:extLst>
                  <a:ext uri="{FF2B5EF4-FFF2-40B4-BE49-F238E27FC236}">
                    <a16:creationId xmlns:a16="http://schemas.microsoft.com/office/drawing/2014/main" id="{A357ACDC-F14F-A844-B039-3D347069F387}"/>
                  </a:ext>
                </a:extLst>
              </p:cNvPr>
              <p:cNvCxnSpPr/>
              <p:nvPr/>
            </p:nvCxnSpPr>
            <p:spPr>
              <a:xfrm>
                <a:off x="3776295" y="6407436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Straight Connector 20">
                <a:extLst>
                  <a:ext uri="{FF2B5EF4-FFF2-40B4-BE49-F238E27FC236}">
                    <a16:creationId xmlns:a16="http://schemas.microsoft.com/office/drawing/2014/main" id="{F924CF92-1EB8-9A4C-A14D-BA3D8AD938FD}"/>
                  </a:ext>
                </a:extLst>
              </p:cNvPr>
              <p:cNvCxnSpPr/>
              <p:nvPr/>
            </p:nvCxnSpPr>
            <p:spPr>
              <a:xfrm>
                <a:off x="4271469" y="6408000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2" name="Straight Connector 21">
                <a:extLst>
                  <a:ext uri="{FF2B5EF4-FFF2-40B4-BE49-F238E27FC236}">
                    <a16:creationId xmlns:a16="http://schemas.microsoft.com/office/drawing/2014/main" id="{EDEEAF54-F6BD-A742-9A3E-5892B50EA5FD}"/>
                  </a:ext>
                </a:extLst>
              </p:cNvPr>
              <p:cNvCxnSpPr/>
              <p:nvPr/>
            </p:nvCxnSpPr>
            <p:spPr>
              <a:xfrm>
                <a:off x="4766708" y="6395772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Straight Connector 22">
                <a:extLst>
                  <a:ext uri="{FF2B5EF4-FFF2-40B4-BE49-F238E27FC236}">
                    <a16:creationId xmlns:a16="http://schemas.microsoft.com/office/drawing/2014/main" id="{65E32E66-0618-2C4D-B1B4-6D2B285D457E}"/>
                  </a:ext>
                </a:extLst>
              </p:cNvPr>
              <p:cNvCxnSpPr/>
              <p:nvPr/>
            </p:nvCxnSpPr>
            <p:spPr>
              <a:xfrm>
                <a:off x="5247242" y="6406572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4" name="Straight Connector 23">
                <a:extLst>
                  <a:ext uri="{FF2B5EF4-FFF2-40B4-BE49-F238E27FC236}">
                    <a16:creationId xmlns:a16="http://schemas.microsoft.com/office/drawing/2014/main" id="{7C370725-56C8-E749-B82A-A41A9A93E552}"/>
                  </a:ext>
                </a:extLst>
              </p:cNvPr>
              <p:cNvCxnSpPr/>
              <p:nvPr/>
            </p:nvCxnSpPr>
            <p:spPr>
              <a:xfrm>
                <a:off x="5749752" y="6407436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5" name="Straight Connector 24">
                <a:extLst>
                  <a:ext uri="{FF2B5EF4-FFF2-40B4-BE49-F238E27FC236}">
                    <a16:creationId xmlns:a16="http://schemas.microsoft.com/office/drawing/2014/main" id="{B7ACB53A-04AA-2C46-9794-8A9763C41C26}"/>
                  </a:ext>
                </a:extLst>
              </p:cNvPr>
              <p:cNvCxnSpPr/>
              <p:nvPr/>
            </p:nvCxnSpPr>
            <p:spPr>
              <a:xfrm>
                <a:off x="6233954" y="6408000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" name="Straight Connector 25">
                <a:extLst>
                  <a:ext uri="{FF2B5EF4-FFF2-40B4-BE49-F238E27FC236}">
                    <a16:creationId xmlns:a16="http://schemas.microsoft.com/office/drawing/2014/main" id="{A6E85D66-918F-114F-BFD8-6292B3C03E4B}"/>
                  </a:ext>
                </a:extLst>
              </p:cNvPr>
              <p:cNvCxnSpPr/>
              <p:nvPr/>
            </p:nvCxnSpPr>
            <p:spPr>
              <a:xfrm>
                <a:off x="6729194" y="6406572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Connector 26">
                <a:extLst>
                  <a:ext uri="{FF2B5EF4-FFF2-40B4-BE49-F238E27FC236}">
                    <a16:creationId xmlns:a16="http://schemas.microsoft.com/office/drawing/2014/main" id="{FEE520F5-3A5F-4C46-8DF0-63FD83ABA736}"/>
                  </a:ext>
                </a:extLst>
              </p:cNvPr>
              <p:cNvCxnSpPr/>
              <p:nvPr/>
            </p:nvCxnSpPr>
            <p:spPr>
              <a:xfrm>
                <a:off x="7231737" y="6406572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Straight Connector 27">
                <a:extLst>
                  <a:ext uri="{FF2B5EF4-FFF2-40B4-BE49-F238E27FC236}">
                    <a16:creationId xmlns:a16="http://schemas.microsoft.com/office/drawing/2014/main" id="{6C8B9271-3B51-F047-9AAF-994F985FBC77}"/>
                  </a:ext>
                </a:extLst>
              </p:cNvPr>
              <p:cNvCxnSpPr/>
              <p:nvPr/>
            </p:nvCxnSpPr>
            <p:spPr>
              <a:xfrm>
                <a:off x="7712237" y="6407436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9" name="Straight Connector 28">
                <a:extLst>
                  <a:ext uri="{FF2B5EF4-FFF2-40B4-BE49-F238E27FC236}">
                    <a16:creationId xmlns:a16="http://schemas.microsoft.com/office/drawing/2014/main" id="{D88F9E7B-D7C1-4A49-8CB2-DC530FDEDDC0}"/>
                  </a:ext>
                </a:extLst>
              </p:cNvPr>
              <p:cNvCxnSpPr/>
              <p:nvPr/>
            </p:nvCxnSpPr>
            <p:spPr>
              <a:xfrm>
                <a:off x="8207477" y="6406572"/>
                <a:ext cx="0" cy="180000"/>
              </a:xfrm>
              <a:prstGeom prst="line">
                <a:avLst/>
              </a:prstGeom>
              <a:ln w="19050">
                <a:solidFill>
                  <a:schemeClr val="tx1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sp>
        <p:nvSpPr>
          <p:cNvPr id="30" name="TextBox 29">
            <a:extLst>
              <a:ext uri="{FF2B5EF4-FFF2-40B4-BE49-F238E27FC236}">
                <a16:creationId xmlns:a16="http://schemas.microsoft.com/office/drawing/2014/main" id="{3CE4ED41-6CED-F440-A46E-2BB8495491F7}"/>
              </a:ext>
            </a:extLst>
          </p:cNvPr>
          <p:cNvSpPr txBox="1">
            <a:spLocks noChangeAspect="1"/>
          </p:cNvSpPr>
          <p:nvPr/>
        </p:nvSpPr>
        <p:spPr>
          <a:xfrm>
            <a:off x="-135400" y="6584820"/>
            <a:ext cx="2233519" cy="27930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00" dirty="0">
                <a:solidFill>
                  <a:srgbClr val="002060"/>
                </a:solidFill>
              </a:rPr>
              <a:t>* NBI = Neutron Beam Instrument</a:t>
            </a: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92F858A2-425B-B04E-859B-A22A27D89932}"/>
              </a:ext>
            </a:extLst>
          </p:cNvPr>
          <p:cNvGrpSpPr>
            <a:grpSpLocks noChangeAspect="1"/>
          </p:cNvGrpSpPr>
          <p:nvPr/>
        </p:nvGrpSpPr>
        <p:grpSpPr>
          <a:xfrm>
            <a:off x="2644931" y="1552909"/>
            <a:ext cx="4882456" cy="4637385"/>
            <a:chOff x="2195736" y="1342128"/>
            <a:chExt cx="5380112" cy="5110057"/>
          </a:xfrm>
        </p:grpSpPr>
        <p:grpSp>
          <p:nvGrpSpPr>
            <p:cNvPr id="32" name="Group 31">
              <a:extLst>
                <a:ext uri="{FF2B5EF4-FFF2-40B4-BE49-F238E27FC236}">
                  <a16:creationId xmlns:a16="http://schemas.microsoft.com/office/drawing/2014/main" id="{5BE3938D-254E-3E44-9260-E739A1941686}"/>
                </a:ext>
              </a:extLst>
            </p:cNvPr>
            <p:cNvGrpSpPr/>
            <p:nvPr/>
          </p:nvGrpSpPr>
          <p:grpSpPr>
            <a:xfrm>
              <a:off x="2195736" y="1424857"/>
              <a:ext cx="5020821" cy="5027328"/>
              <a:chOff x="1914987" y="1795947"/>
              <a:chExt cx="5020821" cy="5027328"/>
            </a:xfrm>
          </p:grpSpPr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EE5FCEDA-C349-9647-A007-5C34006DC29C}"/>
                  </a:ext>
                </a:extLst>
              </p:cNvPr>
              <p:cNvSpPr txBox="1"/>
              <p:nvPr/>
            </p:nvSpPr>
            <p:spPr>
              <a:xfrm>
                <a:off x="1914987" y="3392902"/>
                <a:ext cx="792088" cy="56306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 defTabSz="685814"/>
                <a:r>
                  <a:rPr lang="en-US" sz="1072" dirty="0">
                    <a:solidFill>
                      <a:prstClr val="black"/>
                    </a:solidFill>
                  </a:rPr>
                  <a:t>West sector</a:t>
                </a:r>
              </a:p>
            </p:txBody>
          </p:sp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id="{BBD6D10A-8A86-9A46-ACE9-628ADC0FEFF3}"/>
                  </a:ext>
                </a:extLst>
              </p:cNvPr>
              <p:cNvSpPr txBox="1"/>
              <p:nvPr/>
            </p:nvSpPr>
            <p:spPr>
              <a:xfrm>
                <a:off x="1914987" y="4996084"/>
                <a:ext cx="792088" cy="56306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 defTabSz="685814"/>
                <a:r>
                  <a:rPr lang="en-US" sz="1072" dirty="0">
                    <a:solidFill>
                      <a:prstClr val="black"/>
                    </a:solidFill>
                  </a:rPr>
                  <a:t>North sector</a:t>
                </a:r>
              </a:p>
            </p:txBody>
          </p:sp>
          <p:sp>
            <p:nvSpPr>
              <p:cNvPr id="36" name="TextBox 35">
                <a:extLst>
                  <a:ext uri="{FF2B5EF4-FFF2-40B4-BE49-F238E27FC236}">
                    <a16:creationId xmlns:a16="http://schemas.microsoft.com/office/drawing/2014/main" id="{518AE677-6309-4749-923F-3208040CD815}"/>
                  </a:ext>
                </a:extLst>
              </p:cNvPr>
              <p:cNvSpPr txBox="1"/>
              <p:nvPr/>
            </p:nvSpPr>
            <p:spPr>
              <a:xfrm>
                <a:off x="1986995" y="5600290"/>
                <a:ext cx="720080" cy="122298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 defTabSz="685814"/>
                <a:r>
                  <a:rPr lang="en-US" sz="1072" dirty="0">
                    <a:solidFill>
                      <a:prstClr val="black"/>
                    </a:solidFill>
                  </a:rPr>
                  <a:t>East and South sectors</a:t>
                </a:r>
              </a:p>
            </p:txBody>
          </p:sp>
          <p:grpSp>
            <p:nvGrpSpPr>
              <p:cNvPr id="37" name="Group 36">
                <a:extLst>
                  <a:ext uri="{FF2B5EF4-FFF2-40B4-BE49-F238E27FC236}">
                    <a16:creationId xmlns:a16="http://schemas.microsoft.com/office/drawing/2014/main" id="{FA70E1A9-FD4D-BD4F-87F8-3D68614BCB69}"/>
                  </a:ext>
                </a:extLst>
              </p:cNvPr>
              <p:cNvGrpSpPr/>
              <p:nvPr/>
            </p:nvGrpSpPr>
            <p:grpSpPr>
              <a:xfrm>
                <a:off x="4080631" y="1795947"/>
                <a:ext cx="2855177" cy="506209"/>
                <a:chOff x="4080631" y="1795947"/>
                <a:chExt cx="2855177" cy="506209"/>
              </a:xfrm>
            </p:grpSpPr>
            <p:sp>
              <p:nvSpPr>
                <p:cNvPr id="38" name="TextBox 37">
                  <a:extLst>
                    <a:ext uri="{FF2B5EF4-FFF2-40B4-BE49-F238E27FC236}">
                      <a16:creationId xmlns:a16="http://schemas.microsoft.com/office/drawing/2014/main" id="{30538161-3E7A-104C-9A79-2084460CE57E}"/>
                    </a:ext>
                  </a:extLst>
                </p:cNvPr>
                <p:cNvSpPr txBox="1"/>
                <p:nvPr/>
              </p:nvSpPr>
              <p:spPr>
                <a:xfrm>
                  <a:off x="4080631" y="1795947"/>
                  <a:ext cx="788264" cy="49688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algn="ctr" defTabSz="685814"/>
                  <a:r>
                    <a:rPr lang="en-US" sz="911" dirty="0">
                      <a:solidFill>
                        <a:srgbClr val="1F497D">
                          <a:lumMod val="60000"/>
                          <a:lumOff val="40000"/>
                        </a:srgbClr>
                      </a:solidFill>
                    </a:rPr>
                    <a:t>Current  date</a:t>
                  </a:r>
                </a:p>
              </p:txBody>
            </p:sp>
            <p:sp>
              <p:nvSpPr>
                <p:cNvPr id="40" name="TextBox 39">
                  <a:extLst>
                    <a:ext uri="{FF2B5EF4-FFF2-40B4-BE49-F238E27FC236}">
                      <a16:creationId xmlns:a16="http://schemas.microsoft.com/office/drawing/2014/main" id="{1532B545-BA99-444D-89E4-C913C61E5166}"/>
                    </a:ext>
                  </a:extLst>
                </p:cNvPr>
                <p:cNvSpPr txBox="1"/>
                <p:nvPr/>
              </p:nvSpPr>
              <p:spPr>
                <a:xfrm>
                  <a:off x="6213064" y="1805269"/>
                  <a:ext cx="722744" cy="496887"/>
                </a:xfrm>
                <a:prstGeom prst="rect">
                  <a:avLst/>
                </a:prstGeom>
                <a:noFill/>
              </p:spPr>
              <p:txBody>
                <a:bodyPr wrap="square" lIns="19286" rIns="19286" rtlCol="0">
                  <a:spAutoFit/>
                </a:bodyPr>
                <a:lstStyle/>
                <a:p>
                  <a:pPr algn="ctr" defTabSz="685814"/>
                  <a:r>
                    <a:rPr lang="en-US" sz="911" dirty="0">
                      <a:solidFill>
                        <a:srgbClr val="00C43E"/>
                      </a:solidFill>
                    </a:rPr>
                    <a:t>SOUP</a:t>
                  </a:r>
                </a:p>
                <a:p>
                  <a:pPr algn="ctr" defTabSz="685814"/>
                  <a:r>
                    <a:rPr lang="en-US" sz="911" dirty="0">
                      <a:solidFill>
                        <a:srgbClr val="00C43E"/>
                      </a:solidFill>
                    </a:rPr>
                    <a:t>(3NBI*)</a:t>
                  </a:r>
                </a:p>
              </p:txBody>
            </p:sp>
            <p:sp>
              <p:nvSpPr>
                <p:cNvPr id="41" name="TextBox 40">
                  <a:extLst>
                    <a:ext uri="{FF2B5EF4-FFF2-40B4-BE49-F238E27FC236}">
                      <a16:creationId xmlns:a16="http://schemas.microsoft.com/office/drawing/2014/main" id="{01CC424B-874A-0540-A17D-A46BBE0E1568}"/>
                    </a:ext>
                  </a:extLst>
                </p:cNvPr>
                <p:cNvSpPr txBox="1"/>
                <p:nvPr/>
              </p:nvSpPr>
              <p:spPr>
                <a:xfrm>
                  <a:off x="5424580" y="1801407"/>
                  <a:ext cx="847867" cy="358296"/>
                </a:xfrm>
                <a:prstGeom prst="rect">
                  <a:avLst/>
                </a:prstGeom>
                <a:noFill/>
              </p:spPr>
              <p:txBody>
                <a:bodyPr wrap="square" lIns="19286" rIns="19286" rtlCol="0">
                  <a:spAutoFit/>
                </a:bodyPr>
                <a:lstStyle/>
                <a:p>
                  <a:pPr algn="ctr" defTabSz="685814">
                    <a:lnSpc>
                      <a:spcPts val="930"/>
                    </a:lnSpc>
                  </a:pPr>
                  <a:r>
                    <a:rPr lang="en-US" sz="911" b="1" dirty="0">
                      <a:solidFill>
                        <a:srgbClr val="FF0000"/>
                      </a:solidFill>
                    </a:rPr>
                    <a:t>BOT </a:t>
                  </a:r>
                </a:p>
                <a:p>
                  <a:pPr algn="ctr" defTabSz="685814">
                    <a:lnSpc>
                      <a:spcPts val="930"/>
                    </a:lnSpc>
                  </a:pPr>
                  <a:r>
                    <a:rPr lang="en-US" sz="911" b="1" dirty="0">
                      <a:solidFill>
                        <a:srgbClr val="FF0000"/>
                      </a:solidFill>
                    </a:rPr>
                    <a:t>&amp; HC</a:t>
                  </a:r>
                </a:p>
              </p:txBody>
            </p:sp>
          </p:grpSp>
        </p:grpSp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8C2C6885-3AEB-E940-B42B-071295267AFC}"/>
                </a:ext>
              </a:extLst>
            </p:cNvPr>
            <p:cNvSpPr txBox="1"/>
            <p:nvPr/>
          </p:nvSpPr>
          <p:spPr>
            <a:xfrm>
              <a:off x="7083614" y="1342128"/>
              <a:ext cx="492234" cy="563197"/>
            </a:xfrm>
            <a:prstGeom prst="rect">
              <a:avLst/>
            </a:prstGeom>
            <a:noFill/>
          </p:spPr>
          <p:txBody>
            <a:bodyPr wrap="square" lIns="19286" rIns="19286" rtlCol="0">
              <a:spAutoFit/>
            </a:bodyPr>
            <a:lstStyle/>
            <a:p>
              <a:pPr algn="ctr" defTabSz="685814">
                <a:lnSpc>
                  <a:spcPts val="1050"/>
                </a:lnSpc>
              </a:pPr>
              <a:r>
                <a:rPr lang="en-US" sz="911" dirty="0">
                  <a:solidFill>
                    <a:srgbClr val="008000"/>
                  </a:solidFill>
                </a:rPr>
                <a:t>8NBI*  in User Program</a:t>
              </a:r>
            </a:p>
          </p:txBody>
        </p:sp>
      </p:grpSp>
      <p:grpSp>
        <p:nvGrpSpPr>
          <p:cNvPr id="42" name="Group 41">
            <a:extLst>
              <a:ext uri="{FF2B5EF4-FFF2-40B4-BE49-F238E27FC236}">
                <a16:creationId xmlns:a16="http://schemas.microsoft.com/office/drawing/2014/main" id="{96D85303-C9EB-7348-8576-5F2A0DC5AD8A}"/>
              </a:ext>
            </a:extLst>
          </p:cNvPr>
          <p:cNvGrpSpPr>
            <a:grpSpLocks noChangeAspect="1"/>
          </p:cNvGrpSpPr>
          <p:nvPr/>
        </p:nvGrpSpPr>
        <p:grpSpPr>
          <a:xfrm>
            <a:off x="6876497" y="3012953"/>
            <a:ext cx="408375" cy="3057912"/>
            <a:chOff x="6948000" y="3157200"/>
            <a:chExt cx="457200" cy="3341543"/>
          </a:xfrm>
        </p:grpSpPr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B8B6E9AD-8024-064B-9BB1-1E9FE846027D}"/>
                </a:ext>
              </a:extLst>
            </p:cNvPr>
            <p:cNvSpPr/>
            <p:nvPr/>
          </p:nvSpPr>
          <p:spPr>
            <a:xfrm>
              <a:off x="6948000" y="3157200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84B3A5A1-D744-3C42-B5D5-17758304DF58}"/>
                </a:ext>
              </a:extLst>
            </p:cNvPr>
            <p:cNvSpPr/>
            <p:nvPr/>
          </p:nvSpPr>
          <p:spPr>
            <a:xfrm>
              <a:off x="6948000" y="3384000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  <p:sp>
          <p:nvSpPr>
            <p:cNvPr id="45" name="Rectangle 44">
              <a:extLst>
                <a:ext uri="{FF2B5EF4-FFF2-40B4-BE49-F238E27FC236}">
                  <a16:creationId xmlns:a16="http://schemas.microsoft.com/office/drawing/2014/main" id="{0FC41AD0-08A3-E94F-850B-A972834285F6}"/>
                </a:ext>
              </a:extLst>
            </p:cNvPr>
            <p:cNvSpPr/>
            <p:nvPr/>
          </p:nvSpPr>
          <p:spPr>
            <a:xfrm>
              <a:off x="6948000" y="3621600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  <p:sp>
          <p:nvSpPr>
            <p:cNvPr id="46" name="Rectangle 45">
              <a:extLst>
                <a:ext uri="{FF2B5EF4-FFF2-40B4-BE49-F238E27FC236}">
                  <a16:creationId xmlns:a16="http://schemas.microsoft.com/office/drawing/2014/main" id="{F75CB1BD-AEEA-1D42-BA1E-256122F33E2A}"/>
                </a:ext>
              </a:extLst>
            </p:cNvPr>
            <p:cNvSpPr/>
            <p:nvPr/>
          </p:nvSpPr>
          <p:spPr>
            <a:xfrm>
              <a:off x="6948000" y="4032000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  <p:sp>
          <p:nvSpPr>
            <p:cNvPr id="47" name="Rectangle 46">
              <a:extLst>
                <a:ext uri="{FF2B5EF4-FFF2-40B4-BE49-F238E27FC236}">
                  <a16:creationId xmlns:a16="http://schemas.microsoft.com/office/drawing/2014/main" id="{B75E19DA-DED1-B247-AD1B-4BB936C942AE}"/>
                </a:ext>
              </a:extLst>
            </p:cNvPr>
            <p:cNvSpPr/>
            <p:nvPr/>
          </p:nvSpPr>
          <p:spPr>
            <a:xfrm>
              <a:off x="6948000" y="4845600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  <p:sp>
          <p:nvSpPr>
            <p:cNvPr id="48" name="Rectangle 47">
              <a:extLst>
                <a:ext uri="{FF2B5EF4-FFF2-40B4-BE49-F238E27FC236}">
                  <a16:creationId xmlns:a16="http://schemas.microsoft.com/office/drawing/2014/main" id="{883A1146-B1FA-BA40-B356-A418FB949A9C}"/>
                </a:ext>
              </a:extLst>
            </p:cNvPr>
            <p:cNvSpPr/>
            <p:nvPr/>
          </p:nvSpPr>
          <p:spPr>
            <a:xfrm>
              <a:off x="6948000" y="5435328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  <p:sp>
          <p:nvSpPr>
            <p:cNvPr id="49" name="Rectangle 48">
              <a:extLst>
                <a:ext uri="{FF2B5EF4-FFF2-40B4-BE49-F238E27FC236}">
                  <a16:creationId xmlns:a16="http://schemas.microsoft.com/office/drawing/2014/main" id="{CA76A4FE-11E8-EC40-863E-2B7470DD81BF}"/>
                </a:ext>
              </a:extLst>
            </p:cNvPr>
            <p:cNvSpPr/>
            <p:nvPr/>
          </p:nvSpPr>
          <p:spPr>
            <a:xfrm>
              <a:off x="6948000" y="6149214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  <p:sp>
          <p:nvSpPr>
            <p:cNvPr id="50" name="Rectangle 49">
              <a:extLst>
                <a:ext uri="{FF2B5EF4-FFF2-40B4-BE49-F238E27FC236}">
                  <a16:creationId xmlns:a16="http://schemas.microsoft.com/office/drawing/2014/main" id="{2683D2BF-E918-CA46-87F3-7528077D0F13}"/>
                </a:ext>
              </a:extLst>
            </p:cNvPr>
            <p:cNvSpPr/>
            <p:nvPr/>
          </p:nvSpPr>
          <p:spPr>
            <a:xfrm>
              <a:off x="6948000" y="6390743"/>
              <a:ext cx="457200" cy="108000"/>
            </a:xfrm>
            <a:prstGeom prst="rect">
              <a:avLst/>
            </a:prstGeom>
            <a:pattFill prst="wdDnDiag">
              <a:fgClr>
                <a:srgbClr val="73FB79"/>
              </a:fgClr>
              <a:bgClr>
                <a:srgbClr val="FF7E79"/>
              </a:bgClr>
            </a:patt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350" dirty="0"/>
            </a:p>
          </p:txBody>
        </p:sp>
      </p:grpSp>
      <p:sp>
        <p:nvSpPr>
          <p:cNvPr id="54" name="TextBox 53">
            <a:extLst>
              <a:ext uri="{FF2B5EF4-FFF2-40B4-BE49-F238E27FC236}">
                <a16:creationId xmlns:a16="http://schemas.microsoft.com/office/drawing/2014/main" id="{831FE14B-0CEF-7F43-BD9C-C4862AC44ADB}"/>
              </a:ext>
            </a:extLst>
          </p:cNvPr>
          <p:cNvSpPr txBox="1">
            <a:spLocks noChangeAspect="1"/>
          </p:cNvSpPr>
          <p:nvPr/>
        </p:nvSpPr>
        <p:spPr>
          <a:xfrm>
            <a:off x="5657751" y="2139487"/>
            <a:ext cx="655898" cy="281325"/>
          </a:xfrm>
          <a:prstGeom prst="rect">
            <a:avLst/>
          </a:prstGeom>
          <a:noFill/>
        </p:spPr>
        <p:txBody>
          <a:bodyPr wrap="square" lIns="19286" rIns="19286" rtlCol="0">
            <a:spAutoFit/>
          </a:bodyPr>
          <a:lstStyle/>
          <a:p>
            <a:pPr algn="ctr" defTabSz="685814"/>
            <a:r>
              <a:rPr lang="en-US" sz="911" b="1" dirty="0">
                <a:solidFill>
                  <a:srgbClr val="0432FF"/>
                </a:solidFill>
              </a:rPr>
              <a:t>FS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B732CBC8-55DA-9245-8F3E-6FD114C36979}"/>
              </a:ext>
            </a:extLst>
          </p:cNvPr>
          <p:cNvSpPr txBox="1">
            <a:spLocks noChangeAspect="1"/>
          </p:cNvSpPr>
          <p:nvPr/>
        </p:nvSpPr>
        <p:spPr>
          <a:xfrm>
            <a:off x="192033" y="3212421"/>
            <a:ext cx="241206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00013" indent="-100013">
              <a:buFont typeface="Arial" panose="020B0604020202020204" pitchFamily="34" charset="0"/>
              <a:buChar char="•"/>
            </a:pPr>
            <a:r>
              <a:rPr lang="en-US" sz="1200" b="1" dirty="0">
                <a:solidFill>
                  <a:srgbClr val="002060"/>
                </a:solidFill>
              </a:rPr>
              <a:t>First 3 NBI selected for SOUP: DREAM, LOKI &amp; ODIN </a:t>
            </a:r>
            <a:r>
              <a:rPr lang="en-US" sz="1200" dirty="0">
                <a:solidFill>
                  <a:srgbClr val="002060"/>
                </a:solidFill>
              </a:rPr>
              <a:t>(best chance for early impact, as agreed by NSS, SAC and ESS Council)</a:t>
            </a:r>
          </a:p>
          <a:p>
            <a:pPr marL="100013" indent="-100013">
              <a:buFont typeface="Arial" panose="020B0604020202020204" pitchFamily="34" charset="0"/>
              <a:buChar char="•"/>
            </a:pPr>
            <a:r>
              <a:rPr lang="en-US" sz="1200" b="1" dirty="0">
                <a:solidFill>
                  <a:srgbClr val="002060"/>
                </a:solidFill>
              </a:rPr>
              <a:t>Back-up instruments: </a:t>
            </a:r>
            <a:r>
              <a:rPr lang="en-US" sz="1200" dirty="0">
                <a:solidFill>
                  <a:srgbClr val="002060"/>
                </a:solidFill>
              </a:rPr>
              <a:t>(for risk of late access to D01 &amp; D03) BEER, CSPEC, MAGIC or BIFROST, ESTIA</a:t>
            </a:r>
          </a:p>
        </p:txBody>
      </p:sp>
      <p:grpSp>
        <p:nvGrpSpPr>
          <p:cNvPr id="61" name="Group 60">
            <a:extLst>
              <a:ext uri="{FF2B5EF4-FFF2-40B4-BE49-F238E27FC236}">
                <a16:creationId xmlns:a16="http://schemas.microsoft.com/office/drawing/2014/main" id="{2971276E-F9E3-1B43-AA1A-DA8D7DADD1D0}"/>
              </a:ext>
            </a:extLst>
          </p:cNvPr>
          <p:cNvGrpSpPr>
            <a:grpSpLocks noChangeAspect="1"/>
          </p:cNvGrpSpPr>
          <p:nvPr/>
        </p:nvGrpSpPr>
        <p:grpSpPr>
          <a:xfrm>
            <a:off x="57126" y="1541161"/>
            <a:ext cx="2713741" cy="1543457"/>
            <a:chOff x="35092" y="3186166"/>
            <a:chExt cx="2015959" cy="1401512"/>
          </a:xfrm>
        </p:grpSpPr>
        <p:pic>
          <p:nvPicPr>
            <p:cNvPr id="62" name="Picture 61">
              <a:extLst>
                <a:ext uri="{FF2B5EF4-FFF2-40B4-BE49-F238E27FC236}">
                  <a16:creationId xmlns:a16="http://schemas.microsoft.com/office/drawing/2014/main" id="{62234B73-F364-4145-A171-912D022CC9E4}"/>
                </a:ext>
              </a:extLst>
            </p:cNvPr>
            <p:cNvPicPr>
              <a:picLocks/>
            </p:cNvPicPr>
            <p:nvPr/>
          </p:nvPicPr>
          <p:blipFill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-1" b="6121"/>
            <a:stretch/>
          </p:blipFill>
          <p:spPr>
            <a:xfrm>
              <a:off x="1682025" y="3186166"/>
              <a:ext cx="364045" cy="1364612"/>
            </a:xfrm>
            <a:prstGeom prst="rect">
              <a:avLst/>
            </a:prstGeom>
          </p:spPr>
        </p:pic>
        <p:grpSp>
          <p:nvGrpSpPr>
            <p:cNvPr id="63" name="Group 62">
              <a:extLst>
                <a:ext uri="{FF2B5EF4-FFF2-40B4-BE49-F238E27FC236}">
                  <a16:creationId xmlns:a16="http://schemas.microsoft.com/office/drawing/2014/main" id="{27579BA5-16C8-AB44-A879-4576F7BA3E58}"/>
                </a:ext>
              </a:extLst>
            </p:cNvPr>
            <p:cNvGrpSpPr/>
            <p:nvPr/>
          </p:nvGrpSpPr>
          <p:grpSpPr>
            <a:xfrm>
              <a:off x="35092" y="3212979"/>
              <a:ext cx="2015959" cy="1374699"/>
              <a:chOff x="60116" y="4869160"/>
              <a:chExt cx="2015959" cy="1620000"/>
            </a:xfrm>
          </p:grpSpPr>
          <p:sp>
            <p:nvSpPr>
              <p:cNvPr id="64" name="TextBox 63">
                <a:extLst>
                  <a:ext uri="{FF2B5EF4-FFF2-40B4-BE49-F238E27FC236}">
                    <a16:creationId xmlns:a16="http://schemas.microsoft.com/office/drawing/2014/main" id="{95F78E9F-8B4C-EC4E-A04F-28B98EA395DF}"/>
                  </a:ext>
                </a:extLst>
              </p:cNvPr>
              <p:cNvSpPr txBox="1"/>
              <p:nvPr/>
            </p:nvSpPr>
            <p:spPr>
              <a:xfrm>
                <a:off x="121884" y="4869161"/>
                <a:ext cx="1629587" cy="1589069"/>
              </a:xfrm>
              <a:prstGeom prst="rect">
                <a:avLst/>
              </a:prstGeom>
              <a:noFill/>
            </p:spPr>
            <p:txBody>
              <a:bodyPr wrap="square" lIns="27000" rIns="27000" rtlCol="0">
                <a:spAutoFit/>
              </a:bodyPr>
              <a:lstStyle/>
              <a:p>
                <a:pPr algn="r" defTabSz="685814">
                  <a:spcAft>
                    <a:spcPts val="300"/>
                  </a:spcAft>
                </a:pPr>
                <a:r>
                  <a:rPr lang="en-US" sz="1300" dirty="0">
                    <a:solidFill>
                      <a:prstClr val="black"/>
                    </a:solidFill>
                  </a:rPr>
                  <a:t>Preliminary Design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300" dirty="0">
                    <a:solidFill>
                      <a:prstClr val="black"/>
                    </a:solidFill>
                  </a:rPr>
                  <a:t>Detailed Design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300" dirty="0">
                    <a:solidFill>
                      <a:prstClr val="black"/>
                    </a:solidFill>
                  </a:rPr>
                  <a:t>Manufacturing &amp; Procurement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300" dirty="0">
                    <a:solidFill>
                      <a:prstClr val="black"/>
                    </a:solidFill>
                  </a:rPr>
                  <a:t>Installation &amp; Integration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300" dirty="0">
                    <a:solidFill>
                      <a:prstClr val="black"/>
                    </a:solidFill>
                  </a:rPr>
                  <a:t>Hot Commission/Early science 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300" dirty="0">
                    <a:solidFill>
                      <a:prstClr val="black"/>
                    </a:solidFill>
                  </a:rPr>
                  <a:t>Operation</a:t>
                </a:r>
              </a:p>
            </p:txBody>
          </p:sp>
          <p:sp>
            <p:nvSpPr>
              <p:cNvPr id="65" name="Rectangle 64">
                <a:extLst>
                  <a:ext uri="{FF2B5EF4-FFF2-40B4-BE49-F238E27FC236}">
                    <a16:creationId xmlns:a16="http://schemas.microsoft.com/office/drawing/2014/main" id="{7B54D60F-B02D-0045-9E34-2A5B14137A74}"/>
                  </a:ext>
                </a:extLst>
              </p:cNvPr>
              <p:cNvSpPr/>
              <p:nvPr/>
            </p:nvSpPr>
            <p:spPr>
              <a:xfrm>
                <a:off x="60116" y="4869160"/>
                <a:ext cx="2015959" cy="162000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685814"/>
                <a:endParaRPr lang="en-US" sz="965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grpSp>
        <p:nvGrpSpPr>
          <p:cNvPr id="6" name="Group 5">
            <a:extLst>
              <a:ext uri="{FF2B5EF4-FFF2-40B4-BE49-F238E27FC236}">
                <a16:creationId xmlns:a16="http://schemas.microsoft.com/office/drawing/2014/main" id="{A484F578-DF54-6648-99A6-C48CB2318D78}"/>
              </a:ext>
            </a:extLst>
          </p:cNvPr>
          <p:cNvGrpSpPr/>
          <p:nvPr/>
        </p:nvGrpSpPr>
        <p:grpSpPr>
          <a:xfrm>
            <a:off x="295987" y="1663346"/>
            <a:ext cx="6401274" cy="4841851"/>
            <a:chOff x="295987" y="1663346"/>
            <a:chExt cx="6401274" cy="4841851"/>
          </a:xfrm>
        </p:grpSpPr>
        <p:grpSp>
          <p:nvGrpSpPr>
            <p:cNvPr id="51" name="Group 50">
              <a:extLst>
                <a:ext uri="{FF2B5EF4-FFF2-40B4-BE49-F238E27FC236}">
                  <a16:creationId xmlns:a16="http://schemas.microsoft.com/office/drawing/2014/main" id="{52087A32-8340-4841-8366-A49AF6A21E99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295987" y="1904795"/>
              <a:ext cx="6216345" cy="4600402"/>
              <a:chOff x="-973074" y="1500794"/>
              <a:chExt cx="6849972" cy="5069315"/>
            </a:xfrm>
          </p:grpSpPr>
          <p:sp>
            <p:nvSpPr>
              <p:cNvPr id="52" name="Rectangle 51">
                <a:extLst>
                  <a:ext uri="{FF2B5EF4-FFF2-40B4-BE49-F238E27FC236}">
                    <a16:creationId xmlns:a16="http://schemas.microsoft.com/office/drawing/2014/main" id="{A4E9F70D-4F54-7C47-87E4-23395717D0B3}"/>
                  </a:ext>
                </a:extLst>
              </p:cNvPr>
              <p:cNvSpPr/>
              <p:nvPr/>
            </p:nvSpPr>
            <p:spPr>
              <a:xfrm>
                <a:off x="-973074" y="4944292"/>
                <a:ext cx="2249131" cy="1625817"/>
              </a:xfrm>
              <a:prstGeom prst="rect">
                <a:avLst/>
              </a:prstGeom>
              <a:ln>
                <a:solidFill>
                  <a:srgbClr val="0432FF"/>
                </a:solidFill>
              </a:ln>
            </p:spPr>
            <p:txBody>
              <a:bodyPr wrap="square" tIns="27000" bIns="27000">
                <a:spAutoFit/>
              </a:bodyPr>
              <a:lstStyle/>
              <a:p>
                <a:r>
                  <a:rPr lang="en-US" sz="1200" i="1" dirty="0">
                    <a:solidFill>
                      <a:srgbClr val="0432FF"/>
                    </a:solidFill>
                  </a:rPr>
                  <a:t>March 2023:</a:t>
                </a:r>
              </a:p>
              <a:p>
                <a:pPr marL="103585" indent="-103585">
                  <a:spcBef>
                    <a:spcPts val="450"/>
                  </a:spcBef>
                  <a:buFont typeface="Arial" panose="020B0604020202020204" pitchFamily="34" charset="0"/>
                  <a:buChar char="•"/>
                </a:pPr>
                <a:r>
                  <a:rPr lang="en-US" sz="1200" b="1" i="1" dirty="0">
                    <a:solidFill>
                      <a:srgbClr val="0432FF"/>
                    </a:solidFill>
                  </a:rPr>
                  <a:t>First Science (FS) </a:t>
                </a:r>
                <a:r>
                  <a:rPr lang="en-US" sz="1200" i="1" dirty="0">
                    <a:solidFill>
                      <a:srgbClr val="0432FF"/>
                    </a:solidFill>
                  </a:rPr>
                  <a:t>with expert teams on some of instruments above </a:t>
                </a:r>
              </a:p>
              <a:p>
                <a:pPr marL="103585" indent="-103585">
                  <a:spcBef>
                    <a:spcPts val="450"/>
                  </a:spcBef>
                  <a:buFont typeface="Arial" panose="020B0604020202020204" pitchFamily="34" charset="0"/>
                  <a:buChar char="•"/>
                </a:pPr>
                <a:r>
                  <a:rPr lang="en-US" sz="1200" i="1" dirty="0">
                    <a:solidFill>
                      <a:srgbClr val="0432FF"/>
                    </a:solidFill>
                  </a:rPr>
                  <a:t>Review progress of first 3 NBI for SOUP, implement backup plan if needed. </a:t>
                </a:r>
              </a:p>
            </p:txBody>
          </p:sp>
          <p:cxnSp>
            <p:nvCxnSpPr>
              <p:cNvPr id="53" name="Straight Arrow Connector 52">
                <a:extLst>
                  <a:ext uri="{FF2B5EF4-FFF2-40B4-BE49-F238E27FC236}">
                    <a16:creationId xmlns:a16="http://schemas.microsoft.com/office/drawing/2014/main" id="{42990729-8812-C347-951F-C59657E2B54D}"/>
                  </a:ext>
                </a:extLst>
              </p:cNvPr>
              <p:cNvCxnSpPr>
                <a:cxnSpLocks/>
                <a:stCxn id="52" idx="3"/>
              </p:cNvCxnSpPr>
              <p:nvPr/>
            </p:nvCxnSpPr>
            <p:spPr>
              <a:xfrm flipV="1">
                <a:off x="1276057" y="1500794"/>
                <a:ext cx="4600841" cy="4256407"/>
              </a:xfrm>
              <a:prstGeom prst="straightConnector1">
                <a:avLst/>
              </a:prstGeom>
              <a:ln w="22225">
                <a:solidFill>
                  <a:srgbClr val="0432FF"/>
                </a:solidFill>
                <a:tailEnd type="triangle" w="lg" len="lg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3" name="TextBox 2">
              <a:extLst>
                <a:ext uri="{FF2B5EF4-FFF2-40B4-BE49-F238E27FC236}">
                  <a16:creationId xmlns:a16="http://schemas.microsoft.com/office/drawing/2014/main" id="{63019DD0-6C23-D249-BB00-C84ED2CFC736}"/>
                </a:ext>
              </a:extLst>
            </p:cNvPr>
            <p:cNvSpPr txBox="1"/>
            <p:nvPr/>
          </p:nvSpPr>
          <p:spPr>
            <a:xfrm>
              <a:off x="6349089" y="1663346"/>
              <a:ext cx="348172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0000FF"/>
                  </a:solidFill>
                </a:rPr>
                <a:t>FS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4058639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87B8CD09-F5C0-C046-BCFF-17C1B69B99F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66000" y="2261250"/>
            <a:ext cx="4455000" cy="3611172"/>
          </a:xfrm>
          <a:prstGeom prst="rect">
            <a:avLst/>
          </a:prstGeom>
        </p:spPr>
      </p:pic>
      <p:sp>
        <p:nvSpPr>
          <p:cNvPr id="45" name="Rubrik 1"/>
          <p:cNvSpPr>
            <a:spLocks noGrp="1"/>
          </p:cNvSpPr>
          <p:nvPr>
            <p:ph type="title"/>
          </p:nvPr>
        </p:nvSpPr>
        <p:spPr>
          <a:xfrm>
            <a:off x="96130" y="250334"/>
            <a:ext cx="7344816" cy="857250"/>
          </a:xfrm>
        </p:spPr>
        <p:txBody>
          <a:bodyPr>
            <a:normAutofit/>
          </a:bodyPr>
          <a:lstStyle/>
          <a:p>
            <a:r>
              <a:rPr lang="sv-SE" sz="2700" dirty="0"/>
              <a:t>NSS Schedule </a:t>
            </a:r>
            <a:r>
              <a:rPr lang="sv-SE" sz="2700" dirty="0" err="1"/>
              <a:t>detail</a:t>
            </a:r>
            <a:r>
              <a:rPr lang="sv-SE" sz="2700" dirty="0"/>
              <a:t> (Bunker, &amp; </a:t>
            </a:r>
            <a:r>
              <a:rPr lang="sv-SE" sz="2700" dirty="0" err="1"/>
              <a:t>first</a:t>
            </a:r>
            <a:r>
              <a:rPr lang="sv-SE" sz="2700" dirty="0"/>
              <a:t> instruments)</a:t>
            </a:r>
            <a:endParaRPr lang="en-US" sz="1650" dirty="0">
              <a:solidFill>
                <a:srgbClr val="FFFF00"/>
              </a:solidFill>
            </a:endParaRP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187CB1B4-C049-9C43-A881-38C888E6AA35}"/>
              </a:ext>
            </a:extLst>
          </p:cNvPr>
          <p:cNvGrpSpPr/>
          <p:nvPr/>
        </p:nvGrpSpPr>
        <p:grpSpPr>
          <a:xfrm>
            <a:off x="34130" y="1964249"/>
            <a:ext cx="2261761" cy="1278594"/>
            <a:chOff x="18008" y="3186166"/>
            <a:chExt cx="2033043" cy="1404819"/>
          </a:xfrm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D1152FC8-72AC-2347-9A90-69FEDE0C580C}"/>
                </a:ext>
              </a:extLst>
            </p:cNvPr>
            <p:cNvPicPr>
              <a:picLocks/>
            </p:cNvPicPr>
            <p:nvPr/>
          </p:nvPicPr>
          <p:blipFill rotWithShape="1"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-1" b="6121"/>
            <a:stretch/>
          </p:blipFill>
          <p:spPr>
            <a:xfrm>
              <a:off x="1682025" y="3186166"/>
              <a:ext cx="364045" cy="1364612"/>
            </a:xfrm>
            <a:prstGeom prst="rect">
              <a:avLst/>
            </a:prstGeom>
          </p:spPr>
        </p:pic>
        <p:grpSp>
          <p:nvGrpSpPr>
            <p:cNvPr id="16" name="Group 15">
              <a:extLst>
                <a:ext uri="{FF2B5EF4-FFF2-40B4-BE49-F238E27FC236}">
                  <a16:creationId xmlns:a16="http://schemas.microsoft.com/office/drawing/2014/main" id="{74FA27EA-9341-FB4B-B0DB-F4F074B3CF7D}"/>
                </a:ext>
              </a:extLst>
            </p:cNvPr>
            <p:cNvGrpSpPr/>
            <p:nvPr/>
          </p:nvGrpSpPr>
          <p:grpSpPr>
            <a:xfrm>
              <a:off x="18008" y="3212979"/>
              <a:ext cx="2033043" cy="1378006"/>
              <a:chOff x="43032" y="4869160"/>
              <a:chExt cx="2033043" cy="1623897"/>
            </a:xfrm>
          </p:grpSpPr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EB7C13A3-42CC-2C41-8D5C-8A4BA1C7B57A}"/>
                  </a:ext>
                </a:extLst>
              </p:cNvPr>
              <p:cNvSpPr txBox="1"/>
              <p:nvPr/>
            </p:nvSpPr>
            <p:spPr>
              <a:xfrm>
                <a:off x="43032" y="4869161"/>
                <a:ext cx="1708439" cy="1623896"/>
              </a:xfrm>
              <a:prstGeom prst="rect">
                <a:avLst/>
              </a:prstGeom>
              <a:noFill/>
            </p:spPr>
            <p:txBody>
              <a:bodyPr wrap="square" lIns="27000" rIns="27000" rtlCol="0">
                <a:spAutoFit/>
              </a:bodyPr>
              <a:lstStyle/>
              <a:p>
                <a:pPr algn="r" defTabSz="685814">
                  <a:spcAft>
                    <a:spcPts val="300"/>
                  </a:spcAft>
                </a:pPr>
                <a:r>
                  <a:rPr lang="en-US" sz="1050" dirty="0">
                    <a:solidFill>
                      <a:prstClr val="black"/>
                    </a:solidFill>
                  </a:rPr>
                  <a:t>Preliminary Design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050" dirty="0">
                    <a:solidFill>
                      <a:prstClr val="black"/>
                    </a:solidFill>
                  </a:rPr>
                  <a:t>Detailed Design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050" dirty="0">
                    <a:solidFill>
                      <a:prstClr val="black"/>
                    </a:solidFill>
                  </a:rPr>
                  <a:t>Manufacturing &amp; Procurement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050" dirty="0">
                    <a:solidFill>
                      <a:prstClr val="black"/>
                    </a:solidFill>
                  </a:rPr>
                  <a:t>Installation &amp; Integration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050" dirty="0">
                    <a:solidFill>
                      <a:prstClr val="black"/>
                    </a:solidFill>
                  </a:rPr>
                  <a:t>Hot Commission/Early science </a:t>
                </a:r>
              </a:p>
              <a:p>
                <a:pPr algn="r" defTabSz="685814">
                  <a:spcAft>
                    <a:spcPts val="300"/>
                  </a:spcAft>
                </a:pPr>
                <a:r>
                  <a:rPr lang="en-US" sz="1050" dirty="0">
                    <a:solidFill>
                      <a:prstClr val="black"/>
                    </a:solidFill>
                  </a:rPr>
                  <a:t>Operation</a:t>
                </a:r>
              </a:p>
            </p:txBody>
          </p:sp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43F4A914-CD13-B545-A99C-452F00BD2ED7}"/>
                  </a:ext>
                </a:extLst>
              </p:cNvPr>
              <p:cNvSpPr/>
              <p:nvPr/>
            </p:nvSpPr>
            <p:spPr>
              <a:xfrm>
                <a:off x="60116" y="4869160"/>
                <a:ext cx="2015959" cy="1620000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685814"/>
                <a:endParaRPr lang="en-US" sz="965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grpSp>
        <p:nvGrpSpPr>
          <p:cNvPr id="29" name="Group 28">
            <a:extLst>
              <a:ext uri="{FF2B5EF4-FFF2-40B4-BE49-F238E27FC236}">
                <a16:creationId xmlns:a16="http://schemas.microsoft.com/office/drawing/2014/main" id="{8B224608-BB21-4246-92BF-003363A36B45}"/>
              </a:ext>
            </a:extLst>
          </p:cNvPr>
          <p:cNvGrpSpPr/>
          <p:nvPr/>
        </p:nvGrpSpPr>
        <p:grpSpPr>
          <a:xfrm>
            <a:off x="2427434" y="2134162"/>
            <a:ext cx="2052481" cy="3424156"/>
            <a:chOff x="2170488" y="1662460"/>
            <a:chExt cx="2736641" cy="4565542"/>
          </a:xfrm>
        </p:grpSpPr>
        <p:grpSp>
          <p:nvGrpSpPr>
            <p:cNvPr id="28" name="Group 27">
              <a:extLst>
                <a:ext uri="{FF2B5EF4-FFF2-40B4-BE49-F238E27FC236}">
                  <a16:creationId xmlns:a16="http://schemas.microsoft.com/office/drawing/2014/main" id="{0F84552F-2504-BB49-821A-AB8657B2CF84}"/>
                </a:ext>
              </a:extLst>
            </p:cNvPr>
            <p:cNvGrpSpPr/>
            <p:nvPr/>
          </p:nvGrpSpPr>
          <p:grpSpPr>
            <a:xfrm>
              <a:off x="2170488" y="1662460"/>
              <a:ext cx="2736641" cy="4565542"/>
              <a:chOff x="3585182" y="1725252"/>
              <a:chExt cx="2736641" cy="4565542"/>
            </a:xfrm>
          </p:grpSpPr>
          <p:grpSp>
            <p:nvGrpSpPr>
              <p:cNvPr id="13" name="Group 12">
                <a:extLst>
                  <a:ext uri="{FF2B5EF4-FFF2-40B4-BE49-F238E27FC236}">
                    <a16:creationId xmlns:a16="http://schemas.microsoft.com/office/drawing/2014/main" id="{FB529321-216D-CA4E-BE67-E673BE00280B}"/>
                  </a:ext>
                </a:extLst>
              </p:cNvPr>
              <p:cNvGrpSpPr/>
              <p:nvPr/>
            </p:nvGrpSpPr>
            <p:grpSpPr>
              <a:xfrm>
                <a:off x="3996331" y="1725252"/>
                <a:ext cx="2184272" cy="954109"/>
                <a:chOff x="862464" y="2060955"/>
                <a:chExt cx="2184272" cy="954109"/>
              </a:xfrm>
            </p:grpSpPr>
            <p:sp>
              <p:nvSpPr>
                <p:cNvPr id="6" name="TextBox 5">
                  <a:extLst>
                    <a:ext uri="{FF2B5EF4-FFF2-40B4-BE49-F238E27FC236}">
                      <a16:creationId xmlns:a16="http://schemas.microsoft.com/office/drawing/2014/main" id="{04894BF4-E58B-6144-A16C-A9388F6070A2}"/>
                    </a:ext>
                  </a:extLst>
                </p:cNvPr>
                <p:cNvSpPr txBox="1"/>
                <p:nvPr/>
              </p:nvSpPr>
              <p:spPr>
                <a:xfrm>
                  <a:off x="862464" y="2060955"/>
                  <a:ext cx="2016224" cy="954109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350" dirty="0"/>
                    <a:t>Bunker Installation: </a:t>
                  </a:r>
                </a:p>
                <a:p>
                  <a:r>
                    <a:rPr lang="en-US" sz="1350" b="1" dirty="0"/>
                    <a:t>CP for BOT</a:t>
                  </a:r>
                  <a:endParaRPr lang="en-US" sz="1350" dirty="0"/>
                </a:p>
              </p:txBody>
            </p:sp>
            <p:cxnSp>
              <p:nvCxnSpPr>
                <p:cNvPr id="19" name="Straight Arrow Connector 18">
                  <a:extLst>
                    <a:ext uri="{FF2B5EF4-FFF2-40B4-BE49-F238E27FC236}">
                      <a16:creationId xmlns:a16="http://schemas.microsoft.com/office/drawing/2014/main" id="{6875F345-7E3C-2141-93A9-93FFC5961975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2686736" y="2520163"/>
                  <a:ext cx="360000" cy="0"/>
                </a:xfrm>
                <a:prstGeom prst="straightConnector1">
                  <a:avLst/>
                </a:prstGeom>
                <a:ln w="25400"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grpSp>
            <p:nvGrpSpPr>
              <p:cNvPr id="20" name="Group 19">
                <a:extLst>
                  <a:ext uri="{FF2B5EF4-FFF2-40B4-BE49-F238E27FC236}">
                    <a16:creationId xmlns:a16="http://schemas.microsoft.com/office/drawing/2014/main" id="{BE4B476A-22DC-BD40-B5D4-80AD72587B90}"/>
                  </a:ext>
                </a:extLst>
              </p:cNvPr>
              <p:cNvGrpSpPr/>
              <p:nvPr/>
            </p:nvGrpSpPr>
            <p:grpSpPr>
              <a:xfrm>
                <a:off x="3585182" y="2824933"/>
                <a:ext cx="2736641" cy="677108"/>
                <a:chOff x="2392126" y="2784402"/>
                <a:chExt cx="2736641" cy="677108"/>
              </a:xfrm>
            </p:grpSpPr>
            <p:sp>
              <p:nvSpPr>
                <p:cNvPr id="11" name="TextBox 10">
                  <a:extLst>
                    <a:ext uri="{FF2B5EF4-FFF2-40B4-BE49-F238E27FC236}">
                      <a16:creationId xmlns:a16="http://schemas.microsoft.com/office/drawing/2014/main" id="{CE2771FC-04F5-1747-BC0C-26B601D03D89}"/>
                    </a:ext>
                  </a:extLst>
                </p:cNvPr>
                <p:cNvSpPr txBox="1"/>
                <p:nvPr/>
              </p:nvSpPr>
              <p:spPr>
                <a:xfrm>
                  <a:off x="2392126" y="2784402"/>
                  <a:ext cx="2736641" cy="677108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r>
                    <a:rPr lang="en-US" sz="1350" dirty="0">
                      <a:solidFill>
                        <a:schemeClr val="tx1">
                          <a:lumMod val="50000"/>
                          <a:lumOff val="50000"/>
                        </a:schemeClr>
                      </a:solidFill>
                    </a:rPr>
                    <a:t>Test Beamline Installation: </a:t>
                  </a:r>
                </a:p>
                <a:p>
                  <a:r>
                    <a:rPr lang="en-US" sz="1350" b="1" dirty="0">
                      <a:solidFill>
                        <a:schemeClr val="tx1">
                          <a:lumMod val="50000"/>
                          <a:lumOff val="50000"/>
                        </a:schemeClr>
                      </a:solidFill>
                    </a:rPr>
                    <a:t>116 days float for BOT</a:t>
                  </a:r>
                  <a:endParaRPr lang="en-US" sz="1350" dirty="0">
                    <a:solidFill>
                      <a:schemeClr val="tx1">
                        <a:lumMod val="50000"/>
                        <a:lumOff val="50000"/>
                      </a:schemeClr>
                    </a:solidFill>
                  </a:endParaRPr>
                </a:p>
              </p:txBody>
            </p:sp>
            <p:cxnSp>
              <p:nvCxnSpPr>
                <p:cNvPr id="23" name="Straight Arrow Connector 22">
                  <a:extLst>
                    <a:ext uri="{FF2B5EF4-FFF2-40B4-BE49-F238E27FC236}">
                      <a16:creationId xmlns:a16="http://schemas.microsoft.com/office/drawing/2014/main" id="{6FC3FB13-BD18-4C48-9FC6-653B48CFBA13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4627547" y="2836849"/>
                  <a:ext cx="360000" cy="0"/>
                </a:xfrm>
                <a:prstGeom prst="straightConnector1">
                  <a:avLst/>
                </a:prstGeom>
                <a:ln w="25400"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8EC46ED5-ABF5-0246-BC81-8817B7E160A5}"/>
                  </a:ext>
                </a:extLst>
              </p:cNvPr>
              <p:cNvSpPr txBox="1"/>
              <p:nvPr/>
            </p:nvSpPr>
            <p:spPr>
              <a:xfrm>
                <a:off x="4068339" y="5059687"/>
                <a:ext cx="1935713" cy="12311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350" dirty="0"/>
                  <a:t>Instrument 1-3 Commissioning:</a:t>
                </a:r>
              </a:p>
              <a:p>
                <a:r>
                  <a:rPr lang="en-US" sz="1350" b="1" dirty="0"/>
                  <a:t>CP for First Science &amp; SOUP</a:t>
                </a:r>
                <a:endParaRPr lang="en-US" sz="1350" dirty="0"/>
              </a:p>
            </p:txBody>
          </p:sp>
        </p:grpSp>
        <p:cxnSp>
          <p:nvCxnSpPr>
            <p:cNvPr id="42" name="Straight Arrow Connector 41">
              <a:extLst>
                <a:ext uri="{FF2B5EF4-FFF2-40B4-BE49-F238E27FC236}">
                  <a16:creationId xmlns:a16="http://schemas.microsoft.com/office/drawing/2014/main" id="{00A99353-7CAE-CE46-B2BA-991B61EC7C48}"/>
                </a:ext>
              </a:extLst>
            </p:cNvPr>
            <p:cNvCxnSpPr>
              <a:cxnSpLocks/>
            </p:cNvCxnSpPr>
            <p:nvPr/>
          </p:nvCxnSpPr>
          <p:spPr>
            <a:xfrm>
              <a:off x="4405908" y="4927911"/>
              <a:ext cx="360000" cy="0"/>
            </a:xfrm>
            <a:prstGeom prst="straightConnector1">
              <a:avLst/>
            </a:prstGeom>
            <a:ln w="254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Straight Arrow Connector 42">
              <a:extLst>
                <a:ext uri="{FF2B5EF4-FFF2-40B4-BE49-F238E27FC236}">
                  <a16:creationId xmlns:a16="http://schemas.microsoft.com/office/drawing/2014/main" id="{7935D6E7-9ECE-F34D-94CE-06E57A901298}"/>
                </a:ext>
              </a:extLst>
            </p:cNvPr>
            <p:cNvCxnSpPr>
              <a:cxnSpLocks/>
            </p:cNvCxnSpPr>
            <p:nvPr/>
          </p:nvCxnSpPr>
          <p:spPr>
            <a:xfrm>
              <a:off x="4405909" y="5791911"/>
              <a:ext cx="360000" cy="0"/>
            </a:xfrm>
            <a:prstGeom prst="straightConnector1">
              <a:avLst/>
            </a:prstGeom>
            <a:ln w="254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Arrow Connector 43">
              <a:extLst>
                <a:ext uri="{FF2B5EF4-FFF2-40B4-BE49-F238E27FC236}">
                  <a16:creationId xmlns:a16="http://schemas.microsoft.com/office/drawing/2014/main" id="{7381B2CA-296C-0747-9E1D-919FBD6A66A7}"/>
                </a:ext>
              </a:extLst>
            </p:cNvPr>
            <p:cNvCxnSpPr>
              <a:cxnSpLocks/>
            </p:cNvCxnSpPr>
            <p:nvPr/>
          </p:nvCxnSpPr>
          <p:spPr>
            <a:xfrm>
              <a:off x="4405909" y="6197223"/>
              <a:ext cx="360000" cy="0"/>
            </a:xfrm>
            <a:prstGeom prst="straightConnector1">
              <a:avLst/>
            </a:prstGeom>
            <a:ln w="254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9" name="Group 48">
            <a:extLst>
              <a:ext uri="{FF2B5EF4-FFF2-40B4-BE49-F238E27FC236}">
                <a16:creationId xmlns:a16="http://schemas.microsoft.com/office/drawing/2014/main" id="{FDD7D384-ED8A-1947-88DA-D4C6959EDDC1}"/>
              </a:ext>
            </a:extLst>
          </p:cNvPr>
          <p:cNvGrpSpPr/>
          <p:nvPr/>
        </p:nvGrpSpPr>
        <p:grpSpPr>
          <a:xfrm>
            <a:off x="4617000" y="1916519"/>
            <a:ext cx="3875104" cy="444333"/>
            <a:chOff x="6473811" y="1412360"/>
            <a:chExt cx="5166805" cy="592444"/>
          </a:xfrm>
        </p:grpSpPr>
        <p:grpSp>
          <p:nvGrpSpPr>
            <p:cNvPr id="36" name="Group 35">
              <a:extLst>
                <a:ext uri="{FF2B5EF4-FFF2-40B4-BE49-F238E27FC236}">
                  <a16:creationId xmlns:a16="http://schemas.microsoft.com/office/drawing/2014/main" id="{78776CEE-E7F4-D549-A8EB-76EADD965C19}"/>
                </a:ext>
              </a:extLst>
            </p:cNvPr>
            <p:cNvGrpSpPr/>
            <p:nvPr/>
          </p:nvGrpSpPr>
          <p:grpSpPr>
            <a:xfrm>
              <a:off x="6473811" y="1412360"/>
              <a:ext cx="5166805" cy="592444"/>
              <a:chOff x="2652838" y="1893905"/>
              <a:chExt cx="5166805" cy="592444"/>
            </a:xfrm>
          </p:grpSpPr>
          <p:sp>
            <p:nvSpPr>
              <p:cNvPr id="37" name="TextBox 36">
                <a:extLst>
                  <a:ext uri="{FF2B5EF4-FFF2-40B4-BE49-F238E27FC236}">
                    <a16:creationId xmlns:a16="http://schemas.microsoft.com/office/drawing/2014/main" id="{85B47C0C-4929-384A-A63E-29F045CB346F}"/>
                  </a:ext>
                </a:extLst>
              </p:cNvPr>
              <p:cNvSpPr txBox="1"/>
              <p:nvPr/>
            </p:nvSpPr>
            <p:spPr>
              <a:xfrm>
                <a:off x="2652838" y="1932352"/>
                <a:ext cx="846325" cy="55399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 defTabSz="685814"/>
                <a:r>
                  <a:rPr lang="en-US" sz="1050" b="1" dirty="0">
                    <a:solidFill>
                      <a:srgbClr val="0070C0"/>
                    </a:solidFill>
                  </a:rPr>
                  <a:t>Current  date</a:t>
                </a:r>
              </a:p>
            </p:txBody>
          </p:sp>
          <p:sp>
            <p:nvSpPr>
              <p:cNvPr id="39" name="TextBox 38">
                <a:extLst>
                  <a:ext uri="{FF2B5EF4-FFF2-40B4-BE49-F238E27FC236}">
                    <a16:creationId xmlns:a16="http://schemas.microsoft.com/office/drawing/2014/main" id="{D13E033E-8402-4B4A-9F25-9C9860A93F3A}"/>
                  </a:ext>
                </a:extLst>
              </p:cNvPr>
              <p:cNvSpPr txBox="1"/>
              <p:nvPr/>
            </p:nvSpPr>
            <p:spPr>
              <a:xfrm>
                <a:off x="7096899" y="1893905"/>
                <a:ext cx="722744" cy="553997"/>
              </a:xfrm>
              <a:prstGeom prst="rect">
                <a:avLst/>
              </a:prstGeom>
              <a:noFill/>
            </p:spPr>
            <p:txBody>
              <a:bodyPr wrap="square" lIns="19286" rIns="19286" rtlCol="0">
                <a:spAutoFit/>
              </a:bodyPr>
              <a:lstStyle/>
              <a:p>
                <a:pPr algn="ctr" defTabSz="685814"/>
                <a:r>
                  <a:rPr lang="en-US" sz="1050" b="1" dirty="0">
                    <a:solidFill>
                      <a:srgbClr val="00B050"/>
                    </a:solidFill>
                  </a:rPr>
                  <a:t>SOUP</a:t>
                </a:r>
              </a:p>
              <a:p>
                <a:pPr algn="ctr" defTabSz="685814"/>
                <a:r>
                  <a:rPr lang="en-US" sz="1050" b="1" dirty="0">
                    <a:solidFill>
                      <a:srgbClr val="00B050"/>
                    </a:solidFill>
                  </a:rPr>
                  <a:t>(3NBI*)</a:t>
                </a:r>
              </a:p>
            </p:txBody>
          </p:sp>
          <p:sp>
            <p:nvSpPr>
              <p:cNvPr id="40" name="TextBox 39">
                <a:extLst>
                  <a:ext uri="{FF2B5EF4-FFF2-40B4-BE49-F238E27FC236}">
                    <a16:creationId xmlns:a16="http://schemas.microsoft.com/office/drawing/2014/main" id="{C3548EB5-38CB-6A42-AE27-C79523154443}"/>
                  </a:ext>
                </a:extLst>
              </p:cNvPr>
              <p:cNvSpPr txBox="1"/>
              <p:nvPr/>
            </p:nvSpPr>
            <p:spPr>
              <a:xfrm>
                <a:off x="5587395" y="1966329"/>
                <a:ext cx="721497" cy="439779"/>
              </a:xfrm>
              <a:prstGeom prst="rect">
                <a:avLst/>
              </a:prstGeom>
              <a:noFill/>
            </p:spPr>
            <p:txBody>
              <a:bodyPr wrap="square" lIns="19286" rIns="19286" rtlCol="0">
                <a:spAutoFit/>
              </a:bodyPr>
              <a:lstStyle/>
              <a:p>
                <a:pPr algn="ctr" defTabSz="685814">
                  <a:lnSpc>
                    <a:spcPts val="930"/>
                  </a:lnSpc>
                </a:pPr>
                <a:r>
                  <a:rPr lang="en-US" sz="1050" b="1" dirty="0">
                    <a:solidFill>
                      <a:srgbClr val="FF0000"/>
                    </a:solidFill>
                  </a:rPr>
                  <a:t>BOT </a:t>
                </a:r>
              </a:p>
              <a:p>
                <a:pPr algn="ctr" defTabSz="685814">
                  <a:lnSpc>
                    <a:spcPts val="930"/>
                  </a:lnSpc>
                </a:pPr>
                <a:r>
                  <a:rPr lang="en-US" sz="1050" b="1" dirty="0">
                    <a:solidFill>
                      <a:srgbClr val="FF0000"/>
                    </a:solidFill>
                  </a:rPr>
                  <a:t>&amp; HC</a:t>
                </a:r>
              </a:p>
            </p:txBody>
          </p:sp>
        </p:grpSp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3ABF8AD7-006C-DC47-A452-A1E9CDF17B1D}"/>
                </a:ext>
              </a:extLst>
            </p:cNvPr>
            <p:cNvSpPr txBox="1"/>
            <p:nvPr/>
          </p:nvSpPr>
          <p:spPr>
            <a:xfrm>
              <a:off x="10239073" y="1506271"/>
              <a:ext cx="537448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350" b="1" dirty="0">
                  <a:solidFill>
                    <a:srgbClr val="0000FB"/>
                  </a:solidFill>
                </a:rPr>
                <a:t>FS</a:t>
              </a:r>
            </a:p>
          </p:txBody>
        </p:sp>
      </p:grpSp>
      <p:sp>
        <p:nvSpPr>
          <p:cNvPr id="4" name="TextBox 3">
            <a:extLst>
              <a:ext uri="{FF2B5EF4-FFF2-40B4-BE49-F238E27FC236}">
                <a16:creationId xmlns:a16="http://schemas.microsoft.com/office/drawing/2014/main" id="{2143A585-9AE6-F849-9E30-DE007291B64E}"/>
              </a:ext>
            </a:extLst>
          </p:cNvPr>
          <p:cNvSpPr txBox="1"/>
          <p:nvPr/>
        </p:nvSpPr>
        <p:spPr>
          <a:xfrm>
            <a:off x="380638" y="3552111"/>
            <a:ext cx="1909711" cy="1384995"/>
          </a:xfrm>
          <a:prstGeom prst="rect">
            <a:avLst/>
          </a:prstGeom>
          <a:noFill/>
          <a:ln w="3175">
            <a:solidFill>
              <a:schemeClr val="accent1">
                <a:shade val="95000"/>
                <a:satMod val="10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rgbClr val="002060"/>
                </a:solidFill>
              </a:rPr>
              <a:t>Schedules updated for LOKI, ODIN, DREAM, CSPEC, MAGIC &amp; ESTIA all updated with new TA agreements and/or monthly reports  </a:t>
            </a: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E71ED826-287F-D943-9B22-9EA1C99D9364}"/>
              </a:ext>
            </a:extLst>
          </p:cNvPr>
          <p:cNvGrpSpPr/>
          <p:nvPr/>
        </p:nvGrpSpPr>
        <p:grpSpPr>
          <a:xfrm>
            <a:off x="327630" y="3126569"/>
            <a:ext cx="6953194" cy="3286548"/>
            <a:chOff x="327630" y="3126569"/>
            <a:chExt cx="6953194" cy="3286548"/>
          </a:xfrm>
        </p:grpSpPr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6D845892-0669-8D47-A29F-D1FB2AC60539}"/>
                </a:ext>
              </a:extLst>
            </p:cNvPr>
            <p:cNvSpPr txBox="1"/>
            <p:nvPr/>
          </p:nvSpPr>
          <p:spPr>
            <a:xfrm>
              <a:off x="327630" y="6105340"/>
              <a:ext cx="4661814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i="1" dirty="0">
                  <a:solidFill>
                    <a:srgbClr val="002060"/>
                  </a:solidFill>
                </a:rPr>
                <a:t>Detailed Schedules for BEER &amp; BIFROST currently under review</a:t>
              </a:r>
            </a:p>
          </p:txBody>
        </p:sp>
        <p:sp>
          <p:nvSpPr>
            <p:cNvPr id="3" name="Oval 2">
              <a:extLst>
                <a:ext uri="{FF2B5EF4-FFF2-40B4-BE49-F238E27FC236}">
                  <a16:creationId xmlns:a16="http://schemas.microsoft.com/office/drawing/2014/main" id="{5D122B16-0AD1-8345-82C6-745673BC5F1C}"/>
                </a:ext>
              </a:extLst>
            </p:cNvPr>
            <p:cNvSpPr/>
            <p:nvPr/>
          </p:nvSpPr>
          <p:spPr>
            <a:xfrm>
              <a:off x="4241588" y="3126569"/>
              <a:ext cx="3039236" cy="340186"/>
            </a:xfrm>
            <a:prstGeom prst="ellipse">
              <a:avLst/>
            </a:prstGeom>
            <a:noFill/>
            <a:ln w="254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5F1D5C81-6DEF-FA4C-822D-7AB85D934BE7}"/>
                </a:ext>
              </a:extLst>
            </p:cNvPr>
            <p:cNvSpPr/>
            <p:nvPr/>
          </p:nvSpPr>
          <p:spPr>
            <a:xfrm>
              <a:off x="4238998" y="3757167"/>
              <a:ext cx="3041825" cy="340186"/>
            </a:xfrm>
            <a:prstGeom prst="ellipse">
              <a:avLst/>
            </a:prstGeom>
            <a:noFill/>
            <a:ln w="25400">
              <a:solidFill>
                <a:srgbClr val="00206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329808865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685800" y="2609918"/>
            <a:ext cx="7772400" cy="1470025"/>
          </a:xfrm>
        </p:spPr>
        <p:txBody>
          <a:bodyPr>
            <a:normAutofit/>
          </a:bodyPr>
          <a:lstStyle/>
          <a:p>
            <a:pPr algn="ctr"/>
            <a:r>
              <a:rPr lang="en-US" sz="5400" dirty="0"/>
              <a:t>Budget Overview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6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672184291"/>
      </p:ext>
    </p:extLst>
  </p:cSld>
  <p:clrMapOvr>
    <a:masterClrMapping/>
  </p:clrMapOvr>
  <p:transition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8854" y="-27384"/>
            <a:ext cx="7425474" cy="1303911"/>
          </a:xfrm>
        </p:spPr>
        <p:txBody>
          <a:bodyPr>
            <a:normAutofit/>
          </a:bodyPr>
          <a:lstStyle/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en-US" sz="3600" dirty="0"/>
              <a:t>The NSS Project Neutron Instruments </a:t>
            </a:r>
            <a:endParaRPr lang="en-US" sz="3200" i="1" dirty="0">
              <a:solidFill>
                <a:srgbClr val="FFFF00"/>
              </a:solidFill>
            </a:endParaRP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427318817"/>
              </p:ext>
            </p:extLst>
          </p:nvPr>
        </p:nvGraphicFramePr>
        <p:xfrm>
          <a:off x="14239" y="1182209"/>
          <a:ext cx="9144002" cy="543289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4360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67417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72580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3700416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533244">
                <a:tc>
                  <a:txBody>
                    <a:bodyPr/>
                    <a:lstStyle/>
                    <a:p>
                      <a:pPr algn="ctr"/>
                      <a:r>
                        <a:rPr lang="en-US" sz="1400" b="0" dirty="0"/>
                        <a:t>Instrument Class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dirty="0"/>
                        <a:t>Neutron Instrument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dirty="0"/>
                        <a:t>Budget </a:t>
                      </a:r>
                      <a:r>
                        <a:rPr lang="en-US" sz="1400" b="0" baseline="0" dirty="0"/>
                        <a:t>(M€)</a:t>
                      </a:r>
                      <a:endParaRPr lang="en-US" sz="1400" b="0" dirty="0"/>
                    </a:p>
                  </a:txBody>
                  <a:tcPr marL="0" marR="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b="0" dirty="0"/>
                        <a:t>Partners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45647">
                <a:tc rowSpan="4">
                  <a:txBody>
                    <a:bodyPr/>
                    <a:lstStyle/>
                    <a:p>
                      <a:pPr algn="ctr"/>
                      <a:r>
                        <a:rPr lang="en-US" sz="1400" dirty="0"/>
                        <a:t>Large Scale Structures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400" b="1" dirty="0"/>
                        <a:t>LOKI</a:t>
                      </a:r>
                      <a:r>
                        <a:rPr lang="en-US" sz="1400" b="1" baseline="0" dirty="0"/>
                        <a:t> (Broad band SANS)</a:t>
                      </a:r>
                      <a:endParaRPr lang="en-US" sz="1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b="1" dirty="0"/>
                        <a:t>12.85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b="1" dirty="0"/>
                        <a:t>ISIS (81 %) + ESS (19 %)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25191">
                <a:tc v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SKADI (General Purpose SANS) </a:t>
                      </a:r>
                      <a:r>
                        <a:rPr lang="en-US" sz="1400" i="1" dirty="0"/>
                        <a:t>(+SONDE</a:t>
                      </a:r>
                      <a:r>
                        <a:rPr lang="en-US" sz="1400" i="1" baseline="0" dirty="0"/>
                        <a:t> funds)</a:t>
                      </a:r>
                      <a:endParaRPr lang="en-US" sz="1400" i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dirty="0"/>
                        <a:t>11.50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FZJ (50 %) &amp; LLB (50 %)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0">
                <a:tc v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b="1" dirty="0"/>
                        <a:t>ESTIA (Focusing </a:t>
                      </a:r>
                      <a:r>
                        <a:rPr lang="en-US" sz="1400" b="1" dirty="0" err="1"/>
                        <a:t>Reflectometer</a:t>
                      </a:r>
                      <a:r>
                        <a:rPr lang="en-US" sz="1400" b="1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b="1" dirty="0"/>
                        <a:t>11.80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b="1" dirty="0"/>
                        <a:t>PSI (100 %)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0">
                <a:tc v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FREIA (Liquids </a:t>
                      </a:r>
                      <a:r>
                        <a:rPr lang="en-US" sz="1400" dirty="0" err="1"/>
                        <a:t>Reflectometer</a:t>
                      </a:r>
                      <a:r>
                        <a:rPr lang="en-US" sz="1400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i="0" dirty="0"/>
                        <a:t>13.20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ISIS (100 %)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08488">
                <a:tc rowSpan="4">
                  <a:txBody>
                    <a:bodyPr/>
                    <a:lstStyle/>
                    <a:p>
                      <a:pPr algn="ctr"/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Diffraction</a:t>
                      </a: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b="1" dirty="0"/>
                        <a:t>DREAM</a:t>
                      </a:r>
                      <a:r>
                        <a:rPr lang="en-US" sz="1400" b="1" baseline="0" dirty="0"/>
                        <a:t> (</a:t>
                      </a:r>
                      <a:r>
                        <a:rPr lang="en-US" sz="1400" b="1" baseline="0" dirty="0" err="1"/>
                        <a:t>Bispectral</a:t>
                      </a:r>
                      <a:r>
                        <a:rPr lang="en-US" sz="1400" b="1" baseline="0" dirty="0"/>
                        <a:t> powder </a:t>
                      </a:r>
                      <a:r>
                        <a:rPr lang="en-US" sz="1400" b="1" baseline="0" dirty="0" err="1"/>
                        <a:t>diffractometer</a:t>
                      </a:r>
                      <a:r>
                        <a:rPr lang="en-US" sz="1400" b="1" baseline="0" dirty="0"/>
                        <a:t>)</a:t>
                      </a:r>
                      <a:endParaRPr lang="en-US" sz="1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b="1" dirty="0"/>
                        <a:t>13.66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1" dirty="0"/>
                        <a:t>FZJ (76 %), LLB (20 %) + ESS (4 %)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08488">
                <a:tc vMerge="1">
                  <a:txBody>
                    <a:bodyPr/>
                    <a:lstStyle/>
                    <a:p>
                      <a:endParaRPr lang="en-US" sz="1600" dirty="0">
                        <a:solidFill>
                          <a:srgbClr val="E9EEF4"/>
                        </a:solidFill>
                      </a:endParaRPr>
                    </a:p>
                  </a:txBody>
                  <a:tcPr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HEIMDAL (Hybrid </a:t>
                      </a:r>
                      <a:r>
                        <a:rPr lang="en-US" sz="1400" dirty="0" err="1"/>
                        <a:t>diffractometer</a:t>
                      </a:r>
                      <a:r>
                        <a:rPr lang="en-US" sz="1400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dirty="0"/>
                        <a:t>13.55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 err="1"/>
                        <a:t>Åarhus</a:t>
                      </a:r>
                      <a:r>
                        <a:rPr lang="en-US" sz="1400" dirty="0"/>
                        <a:t> U. (30%), PSI (35%), IFE (35%) 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08488">
                <a:tc vMerge="1">
                  <a:txBody>
                    <a:bodyPr/>
                    <a:lstStyle/>
                    <a:p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b="1" dirty="0"/>
                        <a:t>MAGIC (</a:t>
                      </a:r>
                      <a:r>
                        <a:rPr lang="en-US" sz="1300" b="1" dirty="0"/>
                        <a:t>magnetism single crystal </a:t>
                      </a:r>
                      <a:r>
                        <a:rPr lang="en-US" sz="1300" b="1" dirty="0" err="1"/>
                        <a:t>diffractometer</a:t>
                      </a:r>
                      <a:r>
                        <a:rPr lang="en-US" sz="1300" b="1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b="1" dirty="0"/>
                        <a:t>13.10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b="1" dirty="0"/>
                        <a:t>LLB (52 %), FZJ (24 %), PSI (16 %) + ESS (8 %)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146471">
                <a:tc vMerge="1">
                  <a:txBody>
                    <a:bodyPr/>
                    <a:lstStyle/>
                    <a:p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NMX (Macromolecular crystallography)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dirty="0"/>
                        <a:t>11.67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ESS (33%), WI/IER(38%), Bergen (22%), LLB (7%) 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08488">
                <a:tc rowSpan="2">
                  <a:txBody>
                    <a:bodyPr/>
                    <a:lstStyle/>
                    <a:p>
                      <a:pPr algn="ctr"/>
                      <a:r>
                        <a:rPr lang="en-US" sz="1400" dirty="0"/>
                        <a:t>Engineering &amp; Industrial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BEER (Engineering </a:t>
                      </a:r>
                      <a:r>
                        <a:rPr lang="en-US" sz="1400" dirty="0" err="1"/>
                        <a:t>diffractometer</a:t>
                      </a:r>
                      <a:r>
                        <a:rPr lang="en-US" sz="1400" dirty="0"/>
                        <a:t>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dirty="0"/>
                        <a:t>14.99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NPI (50%) &amp; HZG (50%)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0">
                <a:tc vMerge="1">
                  <a:txBody>
                    <a:bodyPr/>
                    <a:lstStyle/>
                    <a:p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b="1" dirty="0"/>
                        <a:t>ODIN (multi-purpose imaging)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b="1" dirty="0"/>
                        <a:t>11.77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indent="0">
                        <a:buFont typeface="Arial"/>
                        <a:buNone/>
                      </a:pPr>
                      <a:r>
                        <a:rPr lang="en-US" sz="1400" b="1" dirty="0"/>
                        <a:t>TUM (60 %), PSI (36 %) + ESS (4 %)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0">
                <a:tc rowSpan="5">
                  <a:txBody>
                    <a:bodyPr/>
                    <a:lstStyle/>
                    <a:p>
                      <a:pPr algn="ctr"/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Spectroscopy</a:t>
                      </a:r>
                    </a:p>
                  </a:txBody>
                  <a:tcPr marL="36000" marR="36000"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BIFROST (extreme environment</a:t>
                      </a:r>
                      <a:r>
                        <a:rPr lang="en-US" sz="1400" baseline="0" dirty="0"/>
                        <a:t> </a:t>
                      </a:r>
                      <a:r>
                        <a:rPr lang="en-US" sz="1400" dirty="0"/>
                        <a:t>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dirty="0"/>
                        <a:t>13.45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DTU/KU (26%), PSI (32%), IFE(22%), LLB (20%)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  <a:tr h="147719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b="1" dirty="0"/>
                        <a:t>C-SPEC (cold chopper 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b="1" dirty="0"/>
                        <a:t>16.50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400" b="1" dirty="0"/>
                        <a:t>TUM (50%), LLB (40%) + ESS (10 %)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2"/>
                  </a:ext>
                </a:extLst>
              </a:tr>
              <a:tr h="130951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dirty="0"/>
                        <a:t>T-REX (</a:t>
                      </a:r>
                      <a:r>
                        <a:rPr lang="en-US" sz="1400" dirty="0" err="1"/>
                        <a:t>bispectral</a:t>
                      </a:r>
                      <a:r>
                        <a:rPr lang="en-US" sz="1400" dirty="0"/>
                        <a:t> chopper 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dirty="0"/>
                        <a:t>16.85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FZJ ( 75%) &amp; Perugia U. (25%)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3"/>
                  </a:ext>
                </a:extLst>
              </a:tr>
              <a:tr h="0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VESPA (vibrational</a:t>
                      </a:r>
                      <a:r>
                        <a:rPr lang="en-US" sz="1400" baseline="0" dirty="0"/>
                        <a:t> </a:t>
                      </a:r>
                      <a:r>
                        <a:rPr lang="en-US" sz="1400" dirty="0"/>
                        <a:t>spectroscopy)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i="0" dirty="0"/>
                        <a:t>12.00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CNR  (100%)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4"/>
                  </a:ext>
                </a:extLst>
              </a:tr>
              <a:tr h="0">
                <a:tc vMerge="1"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solidFill>
                      <a:srgbClr val="E9EE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MIRACLES (backscattering spectrometer)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dirty="0"/>
                        <a:t>13.40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dirty="0"/>
                        <a:t>ESS-Bilbao (98%), KU (1%), ESS (1%)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5"/>
                  </a:ext>
                </a:extLst>
              </a:tr>
              <a:tr h="312895">
                <a:tc gridSpan="2">
                  <a:txBody>
                    <a:bodyPr/>
                    <a:lstStyle/>
                    <a:p>
                      <a:pPr algn="ctr"/>
                      <a:r>
                        <a:rPr lang="en-US" sz="1400" b="1" dirty="0">
                          <a:solidFill>
                            <a:schemeClr val="tx1"/>
                          </a:solidFill>
                        </a:rPr>
                        <a:t>Total cost book value (M€)</a:t>
                      </a:r>
                    </a:p>
                  </a:txBody>
                  <a:tcPr anchor="ctr"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1400" b="1" dirty="0"/>
                        <a:t>200.28</a:t>
                      </a:r>
                    </a:p>
                  </a:txBody>
                  <a:tcP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1400" b="1" dirty="0"/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16"/>
                  </a:ext>
                </a:extLst>
              </a:tr>
            </a:tbl>
          </a:graphicData>
        </a:graphic>
      </p:graphicFrame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647270" y="6516273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637190361"/>
      </p:ext>
    </p:extLst>
  </p:cSld>
  <p:clrMapOvr>
    <a:masterClrMapping/>
  </p:clrMapOvr>
  <p:transition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2ABE16-F6BA-B542-8654-CC3A08D39D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8904" y="11"/>
            <a:ext cx="6467439" cy="1441531"/>
          </a:xfrm>
        </p:spPr>
        <p:txBody>
          <a:bodyPr>
            <a:normAutofit/>
          </a:bodyPr>
          <a:lstStyle/>
          <a:p>
            <a:r>
              <a:rPr lang="en-US" i="1" dirty="0"/>
              <a:t>NSS </a:t>
            </a:r>
            <a:r>
              <a:rPr lang="en-US" sz="2800" i="1" dirty="0"/>
              <a:t>major non instrument IK work packages: </a:t>
            </a:r>
            <a:br>
              <a:rPr lang="en-US" sz="2800" i="1" dirty="0">
                <a:solidFill>
                  <a:srgbClr val="FFFF00"/>
                </a:solidFill>
              </a:rPr>
            </a:br>
            <a:r>
              <a:rPr lang="en-US" sz="2800" i="1" dirty="0">
                <a:solidFill>
                  <a:srgbClr val="FFFF00"/>
                </a:solidFill>
              </a:rPr>
              <a:t>(total value 20.3 M€)</a:t>
            </a:r>
            <a:endParaRPr lang="en-US" i="1" dirty="0">
              <a:solidFill>
                <a:srgbClr val="FFFF00"/>
              </a:solidFill>
            </a:endParaRP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A0A402B-FEE7-174A-A10F-BA28ACE4ED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8</a:t>
            </a:fld>
            <a:endParaRPr lang="en-GB" noProof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8F4AB86-6475-554D-82AF-F35E75307805}"/>
              </a:ext>
            </a:extLst>
          </p:cNvPr>
          <p:cNvSpPr txBox="1"/>
          <p:nvPr/>
        </p:nvSpPr>
        <p:spPr>
          <a:xfrm>
            <a:off x="-19396" y="6582986"/>
            <a:ext cx="96409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200" i="1" dirty="0">
                <a:solidFill>
                  <a:schemeClr val="bg1">
                    <a:lumMod val="50000"/>
                  </a:schemeClr>
                </a:solidFill>
              </a:rPr>
              <a:t>Sept 2019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EBFDC274-EE5B-B54C-A09C-9B18EBFB6A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360" y="1326538"/>
            <a:ext cx="9028724" cy="493043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07F9AF64-EA5C-6D4F-BAEB-4D07B54F09ED}"/>
              </a:ext>
            </a:extLst>
          </p:cNvPr>
          <p:cNvSpPr txBox="1"/>
          <p:nvPr/>
        </p:nvSpPr>
        <p:spPr>
          <a:xfrm>
            <a:off x="1934818" y="6356361"/>
            <a:ext cx="4914384" cy="338554"/>
          </a:xfrm>
          <a:prstGeom prst="rect">
            <a:avLst/>
          </a:prstGeom>
          <a:noFill/>
          <a:ln w="12700">
            <a:solidFill>
              <a:srgbClr val="002060"/>
            </a:solidFill>
          </a:ln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002060"/>
                </a:solidFill>
              </a:rPr>
              <a:t>Current total value (including planned work) = 20.3 M €</a:t>
            </a:r>
          </a:p>
        </p:txBody>
      </p:sp>
    </p:spTree>
    <p:extLst>
      <p:ext uri="{BB962C8B-B14F-4D97-AF65-F5344CB8AC3E}">
        <p14:creationId xmlns:p14="http://schemas.microsoft.com/office/powerpoint/2010/main" val="379781776"/>
      </p:ext>
    </p:extLst>
  </p:cSld>
  <p:clrMapOvr>
    <a:masterClrMapping/>
  </p:clrMapOvr>
  <p:transition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009" y="83730"/>
            <a:ext cx="5738127" cy="785700"/>
          </a:xfrm>
        </p:spPr>
        <p:txBody>
          <a:bodyPr>
            <a:noAutofit/>
          </a:bodyPr>
          <a:lstStyle/>
          <a:p>
            <a:pPr algn="ctr"/>
            <a:r>
              <a:rPr lang="en-US" sz="2800" b="1" dirty="0"/>
              <a:t>NSS In-Kind Contributions:  </a:t>
            </a:r>
            <a:br>
              <a:rPr lang="en-US" sz="2800" b="1" dirty="0"/>
            </a:br>
            <a:r>
              <a:rPr lang="en-US" sz="2800" b="1" dirty="0"/>
              <a:t>Summary by Country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7092280" y="6389824"/>
            <a:ext cx="1600200" cy="273844"/>
          </a:xfrm>
        </p:spPr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 dirty="0"/>
          </a:p>
        </p:txBody>
      </p:sp>
      <p:sp>
        <p:nvSpPr>
          <p:cNvPr id="8" name="TextBox 7"/>
          <p:cNvSpPr txBox="1"/>
          <p:nvPr/>
        </p:nvSpPr>
        <p:spPr>
          <a:xfrm>
            <a:off x="7397650" y="6455919"/>
            <a:ext cx="814628" cy="2077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750" dirty="0">
                <a:solidFill>
                  <a:srgbClr val="7F7F7F"/>
                </a:solidFill>
              </a:rPr>
              <a:t>August  2019</a:t>
            </a: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96ED3092-8752-4B40-B08E-C77038F1DADD}"/>
              </a:ext>
            </a:extLst>
          </p:cNvPr>
          <p:cNvSpPr/>
          <p:nvPr/>
        </p:nvSpPr>
        <p:spPr>
          <a:xfrm>
            <a:off x="179511" y="6432835"/>
            <a:ext cx="6056283" cy="2462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spcAft>
                <a:spcPts val="450"/>
              </a:spcAft>
            </a:pPr>
            <a:r>
              <a:rPr lang="en-US" sz="1000" i="1" dirty="0">
                <a:solidFill>
                  <a:srgbClr val="002060"/>
                </a:solidFill>
              </a:rPr>
              <a:t>* Proposed split of IT (90%) &amp; UK (10%) contributions to VESPA under review - could shift further to UK &amp; ESS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BA0C023-3C72-8341-94C4-047D5C79C78D}"/>
              </a:ext>
            </a:extLst>
          </p:cNvPr>
          <p:cNvSpPr txBox="1"/>
          <p:nvPr/>
        </p:nvSpPr>
        <p:spPr>
          <a:xfrm>
            <a:off x="1259632" y="5665890"/>
            <a:ext cx="604524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solidFill>
                  <a:srgbClr val="002060"/>
                </a:solidFill>
              </a:rPr>
              <a:t>Total IK contributions (approved, planned &amp; potential): 210.4 M€ (92.5 % of the NSS IK target)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6F09F31-11C7-AA48-A98F-3CBF3B5B0C4E}"/>
              </a:ext>
            </a:extLst>
          </p:cNvPr>
          <p:cNvSpPr txBox="1"/>
          <p:nvPr/>
        </p:nvSpPr>
        <p:spPr>
          <a:xfrm>
            <a:off x="4099172" y="1043444"/>
            <a:ext cx="38164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FF00"/>
                </a:solidFill>
              </a:rPr>
              <a:t>IKC constitutes &gt; 61 % of NSS scope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9B20E85-2011-E84D-B7D5-FE74EC86A1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6871" y="1565772"/>
            <a:ext cx="4185167" cy="3887173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D44CE71B-AA3A-304D-A281-9D3CC9C9EC1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64316" y="1565772"/>
            <a:ext cx="4089388" cy="3903215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DA09FBCF-FF95-9B4B-84BF-FC0F45A80ACE}"/>
              </a:ext>
            </a:extLst>
          </p:cNvPr>
          <p:cNvSpPr txBox="1"/>
          <p:nvPr/>
        </p:nvSpPr>
        <p:spPr>
          <a:xfrm>
            <a:off x="3057035" y="6049362"/>
            <a:ext cx="3108543" cy="276999"/>
          </a:xfrm>
          <a:prstGeom prst="rect">
            <a:avLst/>
          </a:prstGeom>
          <a:noFill/>
          <a:ln>
            <a:solidFill>
              <a:srgbClr val="002060"/>
            </a:solidFill>
          </a:ln>
        </p:spPr>
        <p:txBody>
          <a:bodyPr wrap="none" rtlCol="0">
            <a:spAutoFit/>
          </a:bodyPr>
          <a:lstStyle/>
          <a:p>
            <a:r>
              <a:rPr lang="en-US" sz="1200" i="1" dirty="0">
                <a:solidFill>
                  <a:srgbClr val="002060"/>
                </a:solidFill>
              </a:rPr>
              <a:t>There is still some potential for IK contributions</a:t>
            </a:r>
          </a:p>
        </p:txBody>
      </p:sp>
    </p:spTree>
    <p:extLst>
      <p:ext uri="{BB962C8B-B14F-4D97-AF65-F5344CB8AC3E}">
        <p14:creationId xmlns:p14="http://schemas.microsoft.com/office/powerpoint/2010/main" val="2114991729"/>
      </p:ext>
    </p:extLst>
  </p:cSld>
  <p:clrMapOvr>
    <a:masterClrMapping/>
  </p:clrMapOvr>
  <p:transition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B959A8E8-EEF4-154A-98B6-5780892567B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7667" y="1970838"/>
            <a:ext cx="5833238" cy="281218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3474" y="188595"/>
            <a:ext cx="7288268" cy="1103247"/>
          </a:xfrm>
        </p:spPr>
        <p:txBody>
          <a:bodyPr>
            <a:noAutofit/>
          </a:bodyPr>
          <a:lstStyle/>
          <a:p>
            <a:r>
              <a:rPr lang="en-US" dirty="0"/>
              <a:t>Construction project: NSS performance </a:t>
            </a:r>
            <a:r>
              <a:rPr lang="en-GB" dirty="0"/>
              <a:t>progress </a:t>
            </a:r>
            <a:br>
              <a:rPr lang="en-GB" dirty="0"/>
            </a:br>
            <a:r>
              <a:rPr lang="en-GB" dirty="0"/>
              <a:t>(July 2019)</a:t>
            </a:r>
            <a:endParaRPr lang="en-GB" i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05810" y="5585509"/>
            <a:ext cx="6496178" cy="690917"/>
          </a:xfrm>
        </p:spPr>
        <p:txBody>
          <a:bodyPr>
            <a:noAutofit/>
          </a:bodyPr>
          <a:lstStyle/>
          <a:p>
            <a:pPr marL="104478" indent="-104478">
              <a:lnSpc>
                <a:spcPts val="2000"/>
              </a:lnSpc>
              <a:spcBef>
                <a:spcPts val="0"/>
              </a:spcBef>
              <a:spcAft>
                <a:spcPts val="600"/>
              </a:spcAft>
              <a:buFont typeface="Arial" charset="0"/>
              <a:buChar char="•"/>
            </a:pPr>
            <a:r>
              <a:rPr lang="en-GB" sz="1600" dirty="0">
                <a:solidFill>
                  <a:srgbClr val="002060"/>
                </a:solidFill>
              </a:rPr>
              <a:t>Schedule Variance (SV): -2,1 M€ &amp; </a:t>
            </a:r>
            <a:r>
              <a:rPr lang="en-GB" sz="1600" b="1" dirty="0">
                <a:solidFill>
                  <a:srgbClr val="002060"/>
                </a:solidFill>
              </a:rPr>
              <a:t>SPI = 0,98	</a:t>
            </a:r>
            <a:endParaRPr lang="en-GB" sz="1600" dirty="0">
              <a:solidFill>
                <a:srgbClr val="002060"/>
              </a:solidFill>
            </a:endParaRPr>
          </a:p>
          <a:p>
            <a:pPr marL="104478" indent="-104478">
              <a:lnSpc>
                <a:spcPts val="2000"/>
              </a:lnSpc>
              <a:spcBef>
                <a:spcPts val="0"/>
              </a:spcBef>
              <a:spcAft>
                <a:spcPts val="600"/>
              </a:spcAft>
              <a:buFont typeface="Arial" charset="0"/>
              <a:buChar char="•"/>
            </a:pPr>
            <a:r>
              <a:rPr lang="en-GB" sz="1600" dirty="0">
                <a:solidFill>
                  <a:srgbClr val="002060"/>
                </a:solidFill>
              </a:rPr>
              <a:t>Cost Variance  (CV):      2,78 M€ &amp; </a:t>
            </a:r>
            <a:r>
              <a:rPr lang="en-GB" sz="1600" b="1" dirty="0">
                <a:solidFill>
                  <a:srgbClr val="002060"/>
                </a:solidFill>
              </a:rPr>
              <a:t>CPI = 1,03	</a:t>
            </a:r>
            <a:endParaRPr lang="en-US" sz="1600" dirty="0">
              <a:solidFill>
                <a:srgbClr val="00206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7315504" y="6409630"/>
            <a:ext cx="1200150" cy="205383"/>
          </a:xfrm>
          <a:prstGeom prst="rect">
            <a:avLst/>
          </a:prstGeom>
        </p:spPr>
        <p:txBody>
          <a:bodyPr/>
          <a:lstStyle/>
          <a:p>
            <a:fld id="{551115BC-487E-4422-894C-CB7CD3E79223}" type="slidenum">
              <a:rPr lang="en-GB" smtClean="0"/>
              <a:t>10</a:t>
            </a:fld>
            <a:endParaRPr lang="en-GB" dirty="0"/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CA832A36-F6E7-7F4A-BA1B-F9179B606025}"/>
              </a:ext>
            </a:extLst>
          </p:cNvPr>
          <p:cNvSpPr txBox="1"/>
          <p:nvPr/>
        </p:nvSpPr>
        <p:spPr>
          <a:xfrm>
            <a:off x="6551502" y="1991184"/>
            <a:ext cx="2448991" cy="30008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lIns="20250" rIns="20250" rtlCol="0">
            <a:spAutoFit/>
          </a:bodyPr>
          <a:lstStyle/>
          <a:p>
            <a:pPr algn="ctr"/>
            <a:r>
              <a:rPr lang="en-US" sz="1125" dirty="0">
                <a:solidFill>
                  <a:srgbClr val="002060"/>
                </a:solidFill>
              </a:rPr>
              <a:t> </a:t>
            </a:r>
            <a:r>
              <a:rPr lang="en-US" sz="1350" dirty="0">
                <a:solidFill>
                  <a:srgbClr val="002060"/>
                </a:solidFill>
              </a:rPr>
              <a:t>NSS budget = 361 M€ </a:t>
            </a:r>
            <a:r>
              <a:rPr lang="en-US" sz="1200" i="1" dirty="0">
                <a:solidFill>
                  <a:srgbClr val="002060"/>
                </a:solidFill>
              </a:rPr>
              <a:t>(Ringfenced)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6551502" y="2348880"/>
            <a:ext cx="2448991" cy="1746632"/>
          </a:xfrm>
          <a:prstGeom prst="rect">
            <a:avLst/>
          </a:prstGeom>
          <a:solidFill>
            <a:schemeClr val="bg1"/>
          </a:solidFill>
          <a:ln>
            <a:solidFill>
              <a:srgbClr val="363636"/>
            </a:solidFill>
          </a:ln>
        </p:spPr>
        <p:txBody>
          <a:bodyPr wrap="square" lIns="81000" rIns="81000" rtlCol="0">
            <a:spAutoFit/>
          </a:bodyPr>
          <a:lstStyle/>
          <a:p>
            <a:pPr>
              <a:spcAft>
                <a:spcPts val="338"/>
              </a:spcAft>
            </a:pPr>
            <a:r>
              <a:rPr lang="en-US" sz="1350" b="1" dirty="0"/>
              <a:t>NSS Project is 30 % complete</a:t>
            </a:r>
          </a:p>
          <a:p>
            <a:pPr>
              <a:spcAft>
                <a:spcPts val="338"/>
              </a:spcAft>
            </a:pPr>
            <a:r>
              <a:rPr lang="en-US" sz="1050" dirty="0"/>
              <a:t>Preliminary design complete, detailed design ongoing, bunker under construction</a:t>
            </a:r>
          </a:p>
          <a:p>
            <a:pPr>
              <a:spcAft>
                <a:spcPts val="338"/>
              </a:spcAft>
            </a:pPr>
            <a:r>
              <a:rPr lang="en-US" sz="1050" dirty="0"/>
              <a:t>Instrument IK: 7/15 instruments (</a:t>
            </a:r>
            <a:r>
              <a:rPr lang="en-US" sz="1050" dirty="0" err="1"/>
              <a:t>incl</a:t>
            </a:r>
            <a:r>
              <a:rPr lang="en-US" sz="1050" dirty="0"/>
              <a:t> all of first three) have all TAs in place, procurements and manufacturing starting</a:t>
            </a:r>
          </a:p>
          <a:p>
            <a:pPr>
              <a:spcAft>
                <a:spcPts val="338"/>
              </a:spcAft>
            </a:pPr>
            <a:r>
              <a:rPr lang="en-US" sz="1050" dirty="0"/>
              <a:t>Cash Spent     =  86.14 M€  </a:t>
            </a:r>
          </a:p>
          <a:p>
            <a:pPr>
              <a:spcAft>
                <a:spcPts val="338"/>
              </a:spcAft>
            </a:pPr>
            <a:r>
              <a:rPr lang="en-US" sz="1050" dirty="0"/>
              <a:t>In Kind Spent =  15.04 M€ 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6551502" y="4191057"/>
            <a:ext cx="2448991" cy="41549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lIns="20250" rIns="20250" rtlCol="0">
            <a:spAutoFit/>
          </a:bodyPr>
          <a:lstStyle/>
          <a:p>
            <a:pPr algn="ctr"/>
            <a:r>
              <a:rPr lang="en-US" sz="1050" dirty="0">
                <a:solidFill>
                  <a:srgbClr val="002060"/>
                </a:solidFill>
              </a:rPr>
              <a:t> </a:t>
            </a:r>
            <a:r>
              <a:rPr lang="en-US" sz="1050" dirty="0"/>
              <a:t> 210.4 M€ by IK partners </a:t>
            </a:r>
          </a:p>
          <a:p>
            <a:pPr algn="ctr"/>
            <a:r>
              <a:rPr lang="en-US" sz="1050" dirty="0"/>
              <a:t>- In part treated as cash IK</a:t>
            </a:r>
          </a:p>
        </p:txBody>
      </p:sp>
      <p:grpSp>
        <p:nvGrpSpPr>
          <p:cNvPr id="13" name="Group 12">
            <a:extLst>
              <a:ext uri="{FF2B5EF4-FFF2-40B4-BE49-F238E27FC236}">
                <a16:creationId xmlns:a16="http://schemas.microsoft.com/office/drawing/2014/main" id="{98A5C7B4-9D17-7541-BEF1-DF2D3AE55DA4}"/>
              </a:ext>
            </a:extLst>
          </p:cNvPr>
          <p:cNvGrpSpPr/>
          <p:nvPr/>
        </p:nvGrpSpPr>
        <p:grpSpPr>
          <a:xfrm rot="256872">
            <a:off x="2626961" y="2886141"/>
            <a:ext cx="2719458" cy="681064"/>
            <a:chOff x="616502" y="2061916"/>
            <a:chExt cx="4834573" cy="829798"/>
          </a:xfrm>
        </p:grpSpPr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27B39109-3F77-BD44-ADED-EEE489D00E3D}"/>
                </a:ext>
              </a:extLst>
            </p:cNvPr>
            <p:cNvSpPr txBox="1"/>
            <p:nvPr/>
          </p:nvSpPr>
          <p:spPr>
            <a:xfrm rot="19690107">
              <a:off x="1231745" y="2272016"/>
              <a:ext cx="3644869" cy="31874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100" dirty="0"/>
                <a:t>Manufacturing &amp; Procurement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0D553EE4-6DD7-7949-87D0-B1DC4129C0FF}"/>
                </a:ext>
              </a:extLst>
            </p:cNvPr>
            <p:cNvSpPr/>
            <p:nvPr/>
          </p:nvSpPr>
          <p:spPr>
            <a:xfrm rot="19660610">
              <a:off x="616502" y="2061916"/>
              <a:ext cx="4834573" cy="829798"/>
            </a:xfrm>
            <a:prstGeom prst="ellipse">
              <a:avLst/>
            </a:prstGeom>
            <a:noFill/>
            <a:ln w="2540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013" dirty="0"/>
            </a:p>
          </p:txBody>
        </p:sp>
      </p:grpSp>
      <p:sp>
        <p:nvSpPr>
          <p:cNvPr id="17" name="Rectangle 16"/>
          <p:cNvSpPr/>
          <p:nvPr/>
        </p:nvSpPr>
        <p:spPr>
          <a:xfrm>
            <a:off x="4166955" y="3753036"/>
            <a:ext cx="162018" cy="81009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13"/>
          </a:p>
        </p:txBody>
      </p:sp>
      <p:graphicFrame>
        <p:nvGraphicFramePr>
          <p:cNvPr id="18" name="Table 17">
            <a:extLst>
              <a:ext uri="{FF2B5EF4-FFF2-40B4-BE49-F238E27FC236}">
                <a16:creationId xmlns:a16="http://schemas.microsoft.com/office/drawing/2014/main" id="{F8EF41D5-4231-3649-A171-929831A0A8C4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362075" y="4833156"/>
          <a:ext cx="5614080" cy="373015"/>
        </p:xfrm>
        <a:graphic>
          <a:graphicData uri="http://schemas.openxmlformats.org/drawingml/2006/table">
            <a:tbl>
              <a:tblPr firstRow="1" bandRow="1">
                <a:effectLst>
                  <a:outerShdw blurRad="50800" dist="38100" dir="13500000" algn="br" rotWithShape="0">
                    <a:prstClr val="black">
                      <a:alpha val="40000"/>
                    </a:prstClr>
                  </a:outerShdw>
                </a:effectLst>
                <a:tableStyleId>{073A0DAA-6AF3-43AB-8588-CEC1D06C72B9}</a:tableStyleId>
              </a:tblPr>
              <a:tblGrid>
                <a:gridCol w="84934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84934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84934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849348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849348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68367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683670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</a:tblGrid>
              <a:tr h="171450">
                <a:tc>
                  <a:txBody>
                    <a:bodyPr/>
                    <a:lstStyle/>
                    <a:p>
                      <a:pPr algn="ctr" fontAlgn="b"/>
                      <a:r>
                        <a:rPr lang="sv-SE" sz="900" b="1" i="0" u="none">
                          <a:solidFill>
                            <a:srgbClr val="333333"/>
                          </a:solidFill>
                          <a:latin typeface="Calibri"/>
                        </a:rPr>
                        <a:t>Planned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5F5F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v-SE" sz="900" b="1" i="0" u="none">
                          <a:solidFill>
                            <a:srgbClr val="333333"/>
                          </a:solidFill>
                          <a:latin typeface="Calibri"/>
                        </a:rPr>
                        <a:t>Earned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5F5F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v-SE" sz="900" b="1" i="0" u="none">
                          <a:solidFill>
                            <a:srgbClr val="333333"/>
                          </a:solidFill>
                          <a:latin typeface="Calibri"/>
                        </a:rPr>
                        <a:t>Actual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5F5F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v-SE" sz="900" b="1" i="0" u="none" dirty="0">
                          <a:solidFill>
                            <a:srgbClr val="333333"/>
                          </a:solidFill>
                          <a:latin typeface="Calibri"/>
                        </a:rPr>
                        <a:t>SV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5F5F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v-SE" sz="900" b="1" i="0" u="none">
                          <a:solidFill>
                            <a:srgbClr val="333333"/>
                          </a:solidFill>
                          <a:latin typeface="Calibri"/>
                        </a:rPr>
                        <a:t>CV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5F5F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v-SE" sz="900" b="1" i="0" u="none" dirty="0">
                          <a:solidFill>
                            <a:srgbClr val="333333"/>
                          </a:solidFill>
                          <a:latin typeface="Calibri"/>
                        </a:rPr>
                        <a:t>SPI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5F5F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sv-SE" sz="900" b="1" i="0" u="none">
                          <a:solidFill>
                            <a:srgbClr val="333333"/>
                          </a:solidFill>
                          <a:latin typeface="Calibri"/>
                        </a:rPr>
                        <a:t>CPI*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5F5F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01565">
                <a:tc>
                  <a:txBody>
                    <a:bodyPr/>
                    <a:lstStyle/>
                    <a:p>
                      <a:pPr algn="r" fontAlgn="b"/>
                      <a:r>
                        <a:rPr lang="sv-SE" sz="900" b="0" i="0" u="none">
                          <a:solidFill>
                            <a:srgbClr val="333333"/>
                          </a:solidFill>
                          <a:latin typeface="Calibri"/>
                        </a:rPr>
                        <a:t>106 048 845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sv-SE" sz="900" b="0" i="0" u="none">
                          <a:solidFill>
                            <a:srgbClr val="333333"/>
                          </a:solidFill>
                          <a:latin typeface="Calibri"/>
                        </a:rPr>
                        <a:t>103 960 161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sv-SE" sz="900" b="0" i="0" u="none">
                          <a:solidFill>
                            <a:srgbClr val="333333"/>
                          </a:solidFill>
                          <a:latin typeface="Calibri"/>
                        </a:rPr>
                        <a:t>101 180 131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sv-SE" sz="900" b="0" i="0" u="none">
                          <a:solidFill>
                            <a:srgbClr val="333333"/>
                          </a:solidFill>
                          <a:latin typeface="Calibri"/>
                        </a:rPr>
                        <a:t>-2 088 683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sv-SE" sz="900" b="0" i="0" u="none" dirty="0">
                          <a:solidFill>
                            <a:srgbClr val="333333"/>
                          </a:solidFill>
                          <a:latin typeface="Calibri"/>
                        </a:rPr>
                        <a:t>2 780 031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sv-SE" sz="900" b="0" i="0" u="none">
                          <a:solidFill>
                            <a:srgbClr val="333333"/>
                          </a:solidFill>
                          <a:latin typeface="Calibri"/>
                        </a:rPr>
                        <a:t>0,98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sv-SE" sz="900" b="0" i="0" u="none" dirty="0">
                          <a:solidFill>
                            <a:srgbClr val="333333"/>
                          </a:solidFill>
                          <a:latin typeface="Calibri"/>
                        </a:rPr>
                        <a:t>1,03</a:t>
                      </a:r>
                    </a:p>
                  </a:txBody>
                  <a:tcPr marL="0" marR="0" marT="34290" marB="0">
                    <a:lnL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D3D3D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pic>
        <p:nvPicPr>
          <p:cNvPr id="12" name="Picture 11">
            <a:extLst>
              <a:ext uri="{FF2B5EF4-FFF2-40B4-BE49-F238E27FC236}">
                <a16:creationId xmlns:a16="http://schemas.microsoft.com/office/drawing/2014/main" id="{B4DE03BA-9819-5F4F-A2EF-FAAE8BDE07D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6234" y="2132856"/>
            <a:ext cx="2827665" cy="949361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grpSp>
        <p:nvGrpSpPr>
          <p:cNvPr id="11" name="Group 10">
            <a:extLst>
              <a:ext uri="{FF2B5EF4-FFF2-40B4-BE49-F238E27FC236}">
                <a16:creationId xmlns:a16="http://schemas.microsoft.com/office/drawing/2014/main" id="{152A6C3C-E254-9E4F-BD41-B2DB4D8F0049}"/>
              </a:ext>
            </a:extLst>
          </p:cNvPr>
          <p:cNvGrpSpPr/>
          <p:nvPr/>
        </p:nvGrpSpPr>
        <p:grpSpPr>
          <a:xfrm>
            <a:off x="6497496" y="4681293"/>
            <a:ext cx="2502997" cy="1335104"/>
            <a:chOff x="8663327" y="4272951"/>
            <a:chExt cx="3337329" cy="1780138"/>
          </a:xfrm>
        </p:grpSpPr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800861E3-5604-9742-82A8-A87807514025}"/>
                </a:ext>
              </a:extLst>
            </p:cNvPr>
            <p:cNvSpPr txBox="1"/>
            <p:nvPr/>
          </p:nvSpPr>
          <p:spPr>
            <a:xfrm>
              <a:off x="8735336" y="4272951"/>
              <a:ext cx="3265320" cy="1138774"/>
            </a:xfrm>
            <a:prstGeom prst="rect">
              <a:avLst/>
            </a:prstGeom>
            <a:noFill/>
            <a:ln w="9525">
              <a:solidFill>
                <a:schemeClr val="tx1"/>
              </a:solidFill>
            </a:ln>
          </p:spPr>
          <p:txBody>
            <a:bodyPr wrap="square" lIns="40500" rIns="40500" rtlCol="0">
              <a:spAutoFit/>
            </a:bodyPr>
            <a:lstStyle/>
            <a:p>
              <a:pPr>
                <a:spcBef>
                  <a:spcPts val="338"/>
                </a:spcBef>
              </a:pPr>
              <a:r>
                <a:rPr lang="en-US" sz="1050" b="1" dirty="0"/>
                <a:t>NSS central contingency</a:t>
              </a:r>
            </a:p>
            <a:p>
              <a:pPr>
                <a:spcBef>
                  <a:spcPts val="338"/>
                </a:spcBef>
              </a:pPr>
              <a:r>
                <a:rPr lang="en-US" sz="1050" dirty="0"/>
                <a:t>Estimated need* = 27.08 M€ </a:t>
              </a:r>
            </a:p>
            <a:p>
              <a:pPr>
                <a:spcBef>
                  <a:spcPts val="338"/>
                </a:spcBef>
              </a:pPr>
              <a:r>
                <a:rPr lang="en-US" sz="1050" dirty="0"/>
                <a:t>Available funds  = 17.66 M€ </a:t>
              </a:r>
            </a:p>
            <a:p>
              <a:pPr>
                <a:spcBef>
                  <a:spcPts val="338"/>
                </a:spcBef>
              </a:pPr>
              <a:r>
                <a:rPr lang="en-US" sz="1050" dirty="0"/>
                <a:t>Shortfall </a:t>
              </a:r>
              <a:r>
                <a:rPr lang="en-US" sz="1050" i="1" dirty="0"/>
                <a:t>(EAC – BAC) </a:t>
              </a:r>
              <a:r>
                <a:rPr lang="en-US" sz="1050" dirty="0"/>
                <a:t>= 9.42 M€</a:t>
              </a:r>
            </a:p>
          </p:txBody>
        </p:sp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B5622A79-F172-A247-B23C-04AC4374F5C3}"/>
                </a:ext>
              </a:extLst>
            </p:cNvPr>
            <p:cNvSpPr txBox="1"/>
            <p:nvPr/>
          </p:nvSpPr>
          <p:spPr>
            <a:xfrm>
              <a:off x="8663327" y="5478573"/>
              <a:ext cx="3337329" cy="574516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pPr indent="-423900"/>
              <a:r>
                <a:rPr lang="en-US" sz="1100" dirty="0"/>
                <a:t>* Contingency Need = Uncertainty risk</a:t>
              </a:r>
            </a:p>
            <a:p>
              <a:pPr indent="-423900"/>
              <a:r>
                <a:rPr lang="en-US" sz="1100" dirty="0"/>
                <a:t>             + forecast changes + event risks 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546984408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685800" y="2476113"/>
            <a:ext cx="7772400" cy="1683292"/>
          </a:xfrm>
        </p:spPr>
        <p:txBody>
          <a:bodyPr>
            <a:normAutofit/>
          </a:bodyPr>
          <a:lstStyle/>
          <a:p>
            <a:pPr algn="ctr"/>
            <a:r>
              <a:rPr lang="en-US" sz="5400" dirty="0"/>
              <a:t>NSS major procurements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11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4265102643"/>
      </p:ext>
    </p:extLst>
  </p:cSld>
  <p:clrMapOvr>
    <a:masterClrMapping/>
  </p:clrMapOvr>
  <p:transition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691FC2-89CB-0146-B8C9-E2501D7822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Neutron Bunker: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DFE6EC3-3BDF-F740-A261-4F8F14A860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12</a:t>
            </a:fld>
            <a:endParaRPr lang="sv-SE">
              <a:latin typeface="Calibri"/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33CC9865-EDBD-BF4C-A614-06A39BBCECF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127349" y="2651004"/>
            <a:ext cx="3524894" cy="198239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B7F58CFC-28EA-454D-936B-31960D52C44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53398" y="1509764"/>
            <a:ext cx="3127596" cy="1758956"/>
          </a:xfrm>
          <a:prstGeom prst="rect">
            <a:avLst/>
          </a:prstGeom>
        </p:spPr>
      </p:pic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439DD673-F08E-DF40-8B9F-1D24B5E0B0E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82065" y="3328179"/>
            <a:ext cx="2820908" cy="2115681"/>
          </a:xfr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41CBD1A0-4F2A-E348-BC79-3F59A216F660}"/>
              </a:ext>
            </a:extLst>
          </p:cNvPr>
          <p:cNvSpPr/>
          <p:nvPr/>
        </p:nvSpPr>
        <p:spPr>
          <a:xfrm>
            <a:off x="180947" y="1647678"/>
            <a:ext cx="4896464" cy="13388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600"/>
              </a:spcAft>
            </a:pPr>
            <a:r>
              <a:rPr lang="en-US" dirty="0">
                <a:solidFill>
                  <a:srgbClr val="002060"/>
                </a:solidFill>
              </a:rPr>
              <a:t>Neutron Bunker </a:t>
            </a:r>
            <a:r>
              <a:rPr lang="en-US" i="1" dirty="0">
                <a:solidFill>
                  <a:srgbClr val="0000FF"/>
                </a:solidFill>
              </a:rPr>
              <a:t>(Total Budget = 18 M€)</a:t>
            </a:r>
          </a:p>
          <a:p>
            <a:pPr marL="285750" indent="-285750">
              <a:spcAft>
                <a:spcPts val="600"/>
              </a:spcAft>
              <a:buFont typeface="System Font"/>
              <a:buChar char="-"/>
            </a:pPr>
            <a:r>
              <a:rPr lang="en-US" sz="1600" dirty="0">
                <a:solidFill>
                  <a:srgbClr val="002060"/>
                </a:solidFill>
              </a:rPr>
              <a:t>Now in manufacturing, </a:t>
            </a:r>
          </a:p>
          <a:p>
            <a:pPr marL="285750" indent="-285750">
              <a:spcAft>
                <a:spcPts val="600"/>
              </a:spcAft>
              <a:buFont typeface="System Font"/>
              <a:buChar char="-"/>
            </a:pPr>
            <a:r>
              <a:rPr lang="en-US" sz="1600" dirty="0">
                <a:solidFill>
                  <a:srgbClr val="002060"/>
                </a:solidFill>
              </a:rPr>
              <a:t>first deliveries in November</a:t>
            </a:r>
          </a:p>
          <a:p>
            <a:pPr marL="285750" indent="-285750">
              <a:spcAft>
                <a:spcPts val="600"/>
              </a:spcAft>
              <a:buFont typeface="System Font"/>
              <a:buChar char="-"/>
            </a:pPr>
            <a:r>
              <a:rPr lang="en-US" sz="1600" dirty="0">
                <a:solidFill>
                  <a:srgbClr val="002060"/>
                </a:solidFill>
              </a:rPr>
              <a:t>Start installation Feb 2020 (R6).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28AF953-8E1F-E744-A8F8-F597BA53E173}"/>
              </a:ext>
            </a:extLst>
          </p:cNvPr>
          <p:cNvSpPr/>
          <p:nvPr/>
        </p:nvSpPr>
        <p:spPr>
          <a:xfrm>
            <a:off x="3686850" y="5443860"/>
            <a:ext cx="5918985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rgbClr val="002060"/>
                </a:solidFill>
              </a:rPr>
              <a:t>Inspection of pilot block manufacturing (Hungary, 28 August):</a:t>
            </a:r>
          </a:p>
          <a:p>
            <a:r>
              <a:rPr lang="en-US" sz="1600" i="1" dirty="0">
                <a:solidFill>
                  <a:srgbClr val="002060"/>
                </a:solidFill>
              </a:rPr>
              <a:t>“most block dimensions are either correct, or within +/- 2 mm”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3A22E98-B34B-E545-B37A-E0B3DA2AFD13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9886" y="3328179"/>
            <a:ext cx="3776554" cy="1877104"/>
          </a:xfrm>
          <a:prstGeom prst="roundRect">
            <a:avLst>
              <a:gd name="adj" fmla="val 0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</p:spTree>
    <p:extLst>
      <p:ext uri="{BB962C8B-B14F-4D97-AF65-F5344CB8AC3E}">
        <p14:creationId xmlns:p14="http://schemas.microsoft.com/office/powerpoint/2010/main" val="2108009017"/>
      </p:ext>
    </p:extLst>
  </p:cSld>
  <p:clrMapOvr>
    <a:masterClrMapping/>
  </p:clrMapOvr>
  <p:transition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8993" y="242586"/>
            <a:ext cx="7121007" cy="1025524"/>
          </a:xfrm>
        </p:spPr>
        <p:txBody>
          <a:bodyPr>
            <a:noAutofit/>
          </a:bodyPr>
          <a:lstStyle/>
          <a:p>
            <a:r>
              <a:rPr lang="en-US" dirty="0"/>
              <a:t>Other NSS major work for Neutron Instrument Construction: </a:t>
            </a:r>
            <a:r>
              <a:rPr lang="en-US" i="1" dirty="0">
                <a:solidFill>
                  <a:srgbClr val="FFFF00"/>
                </a:solidFill>
              </a:rPr>
              <a:t>(~ 25 - 30 M€)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BE82CD64-51F2-EB4E-B8FA-8518D04ADB49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-1740" b="6587"/>
          <a:stretch/>
        </p:blipFill>
        <p:spPr>
          <a:xfrm>
            <a:off x="7452320" y="2669032"/>
            <a:ext cx="1765416" cy="1497356"/>
          </a:xfrm>
          <a:prstGeom prst="rect">
            <a:avLst/>
          </a:prstGeom>
        </p:spPr>
      </p:pic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713B437C-FED2-D840-AC2F-D39EE7729E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13</a:t>
            </a:fld>
            <a:endParaRPr lang="sv-SE" dirty="0"/>
          </a:p>
        </p:txBody>
      </p:sp>
      <p:sp>
        <p:nvSpPr>
          <p:cNvPr id="9" name="Content Placeholder 2">
            <a:extLst>
              <a:ext uri="{FF2B5EF4-FFF2-40B4-BE49-F238E27FC236}">
                <a16:creationId xmlns:a16="http://schemas.microsoft.com/office/drawing/2014/main" id="{632440E6-455E-1345-A3E0-47472B0C0DC3}"/>
              </a:ext>
            </a:extLst>
          </p:cNvPr>
          <p:cNvSpPr txBox="1">
            <a:spLocks/>
          </p:cNvSpPr>
          <p:nvPr/>
        </p:nvSpPr>
        <p:spPr>
          <a:xfrm>
            <a:off x="59160" y="1454307"/>
            <a:ext cx="7560840" cy="322343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indent="-228600">
              <a:buFont typeface="+mj-lt"/>
              <a:buAutoNum type="arabicPeriod"/>
            </a:pPr>
            <a:r>
              <a:rPr lang="en-US" sz="1600" i="1" dirty="0">
                <a:solidFill>
                  <a:srgbClr val="002060"/>
                </a:solidFill>
              </a:rPr>
              <a:t>Common guide shielding  (value ~ 10 - 12 M€)</a:t>
            </a:r>
          </a:p>
          <a:p>
            <a:pPr marL="446088" lvl="1" indent="-306388">
              <a:spcBef>
                <a:spcPts val="500"/>
              </a:spcBef>
              <a:buFont typeface="+mj-lt"/>
              <a:buAutoNum type="alphaLcParenR"/>
            </a:pPr>
            <a:r>
              <a:rPr lang="en-US" sz="1400" dirty="0">
                <a:solidFill>
                  <a:srgbClr val="002060"/>
                </a:solidFill>
              </a:rPr>
              <a:t>9 instruments: BIFROST, C-SPEC, DREAM, HEIMDAL, MAGIC, MIRACLES, ODIN, T-REX &amp; VESPA - </a:t>
            </a:r>
            <a:r>
              <a:rPr lang="en-US" sz="1400" i="1" dirty="0">
                <a:solidFill>
                  <a:srgbClr val="0000FF"/>
                </a:solidFill>
              </a:rPr>
              <a:t>tenders for first 3-6 close 15</a:t>
            </a:r>
            <a:r>
              <a:rPr lang="en-US" sz="1400" i="1" baseline="30000" dirty="0">
                <a:solidFill>
                  <a:srgbClr val="0000FF"/>
                </a:solidFill>
              </a:rPr>
              <a:t>th</a:t>
            </a:r>
            <a:r>
              <a:rPr lang="en-US" sz="1400" i="1" dirty="0">
                <a:solidFill>
                  <a:srgbClr val="0000FF"/>
                </a:solidFill>
              </a:rPr>
              <a:t> September</a:t>
            </a:r>
          </a:p>
          <a:p>
            <a:pPr marL="446088" lvl="1" indent="-306388">
              <a:spcBef>
                <a:spcPts val="500"/>
              </a:spcBef>
              <a:buFont typeface="+mj-lt"/>
              <a:buAutoNum type="alphaLcParenR"/>
            </a:pPr>
            <a:r>
              <a:rPr lang="en-US" sz="1400" dirty="0">
                <a:solidFill>
                  <a:srgbClr val="002060"/>
                </a:solidFill>
              </a:rPr>
              <a:t>NMX &amp;/or BEER may join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1600" i="1" dirty="0">
                <a:solidFill>
                  <a:srgbClr val="002060"/>
                </a:solidFill>
              </a:rPr>
              <a:t>Neutron detectors (value ~ 10 M€)</a:t>
            </a:r>
          </a:p>
          <a:p>
            <a:pPr marL="134937" lvl="1" indent="0">
              <a:spcBef>
                <a:spcPts val="500"/>
              </a:spcBef>
              <a:buNone/>
            </a:pPr>
            <a:r>
              <a:rPr lang="en-US" sz="1400" dirty="0">
                <a:solidFill>
                  <a:srgbClr val="002060"/>
                </a:solidFill>
              </a:rPr>
              <a:t>Five Instruments: C-SPEC, ESTIA, FREIA, NMX &amp; T-REX,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1600" i="1" dirty="0">
                <a:solidFill>
                  <a:srgbClr val="002060"/>
                </a:solidFill>
              </a:rPr>
              <a:t>Beam monitors (value ~ 1.5 M€)</a:t>
            </a:r>
          </a:p>
          <a:p>
            <a:pPr marL="400050" lvl="1" indent="0">
              <a:buNone/>
            </a:pPr>
            <a:r>
              <a:rPr lang="en-US" sz="1400" dirty="0">
                <a:solidFill>
                  <a:srgbClr val="002060"/>
                </a:solidFill>
              </a:rPr>
              <a:t>Potentially most instruments will join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1600" i="1" dirty="0">
                <a:solidFill>
                  <a:srgbClr val="002060"/>
                </a:solidFill>
              </a:rPr>
              <a:t>Installation &amp; cold commissioning (value ~ 2 - 3 M€)</a:t>
            </a:r>
          </a:p>
          <a:p>
            <a:pPr marL="477837" lvl="1" indent="-342900">
              <a:spcBef>
                <a:spcPts val="500"/>
              </a:spcBef>
              <a:buFont typeface="+mj-lt"/>
              <a:buAutoNum type="alphaLcParenR"/>
            </a:pPr>
            <a:r>
              <a:rPr lang="en-US" sz="1400" dirty="0">
                <a:solidFill>
                  <a:srgbClr val="002060"/>
                </a:solidFill>
              </a:rPr>
              <a:t>2 instruments: LOKI, FREIA </a:t>
            </a:r>
          </a:p>
          <a:p>
            <a:pPr marL="477837" lvl="1" indent="-342900">
              <a:spcBef>
                <a:spcPts val="500"/>
              </a:spcBef>
              <a:buFont typeface="+mj-lt"/>
              <a:buAutoNum type="alphaLcParenR"/>
            </a:pPr>
            <a:r>
              <a:rPr lang="en-US" sz="1400" dirty="0">
                <a:solidFill>
                  <a:srgbClr val="002060"/>
                </a:solidFill>
              </a:rPr>
              <a:t>VESPA may join</a:t>
            </a:r>
          </a:p>
          <a:p>
            <a:pPr marL="228600" indent="-228600">
              <a:buFont typeface="+mj-lt"/>
              <a:buAutoNum type="arabicPeriod"/>
            </a:pPr>
            <a:r>
              <a:rPr lang="en-US" sz="1600" i="1" dirty="0">
                <a:solidFill>
                  <a:srgbClr val="002060"/>
                </a:solidFill>
              </a:rPr>
              <a:t>Common slow choppers (value ~ 3 - 5 M€) </a:t>
            </a:r>
            <a:r>
              <a:rPr lang="en-US" sz="1600" i="1" dirty="0">
                <a:solidFill>
                  <a:srgbClr val="FF0000"/>
                </a:solidFill>
              </a:rPr>
              <a:t>- Preliminary offers made</a:t>
            </a:r>
          </a:p>
          <a:p>
            <a:pPr marL="134937" lvl="1" indent="0">
              <a:spcBef>
                <a:spcPts val="500"/>
              </a:spcBef>
              <a:buNone/>
            </a:pPr>
            <a:r>
              <a:rPr lang="en-US" sz="1400" dirty="0">
                <a:solidFill>
                  <a:srgbClr val="002060"/>
                </a:solidFill>
              </a:rPr>
              <a:t>Potentially 9 instruments: BEER, BIFROST, C-SPEC, HEIMDAL, LOKI, MAGIC, MIRACLES, NMX, &amp; SKADI</a:t>
            </a:r>
          </a:p>
          <a:p>
            <a:pPr marL="450850" lvl="1" indent="-315913">
              <a:spcBef>
                <a:spcPts val="500"/>
              </a:spcBef>
              <a:buFont typeface="+mj-lt"/>
              <a:buAutoNum type="alphaLcParenR"/>
            </a:pPr>
            <a:endParaRPr lang="en-US" sz="1400" dirty="0">
              <a:solidFill>
                <a:srgbClr val="002060"/>
              </a:solidFill>
            </a:endParaRPr>
          </a:p>
          <a:p>
            <a:pPr marL="0" indent="0">
              <a:buFont typeface="Arial" panose="020B0604020202020204" pitchFamily="34" charset="0"/>
              <a:buNone/>
            </a:pPr>
            <a:endParaRPr lang="en-US" sz="1200" i="1" dirty="0">
              <a:solidFill>
                <a:srgbClr val="0000FF"/>
              </a:solidFill>
            </a:endParaRPr>
          </a:p>
          <a:p>
            <a:pPr marL="228600" indent="-228600">
              <a:buFont typeface="+mj-lt"/>
              <a:buAutoNum type="arabicPeriod"/>
            </a:pPr>
            <a:endParaRPr lang="en-US" sz="1200" i="1" dirty="0">
              <a:solidFill>
                <a:srgbClr val="0000FF"/>
              </a:solidFill>
            </a:endParaRPr>
          </a:p>
          <a:p>
            <a:pPr marL="0" indent="0">
              <a:buFont typeface="Arial" panose="020B0604020202020204" pitchFamily="34" charset="0"/>
              <a:buNone/>
            </a:pPr>
            <a:endParaRPr lang="en-US" sz="1200" dirty="0">
              <a:solidFill>
                <a:srgbClr val="002060"/>
              </a:solidFill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B7560F4A-AAB0-A948-82D5-2751ECD90C2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35924" y="4477796"/>
            <a:ext cx="1306959" cy="1629855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4842F967-E4B8-ED4F-8DC9-E267C344F3A7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2849"/>
          <a:stretch/>
        </p:blipFill>
        <p:spPr>
          <a:xfrm rot="5400000">
            <a:off x="4449400" y="5279038"/>
            <a:ext cx="1284444" cy="1105358"/>
          </a:xfrm>
          <a:prstGeom prst="rect">
            <a:avLst/>
          </a:prstGeom>
        </p:spPr>
      </p:pic>
      <p:pic>
        <p:nvPicPr>
          <p:cNvPr id="14" name="Picture 2">
            <a:extLst>
              <a:ext uri="{FF2B5EF4-FFF2-40B4-BE49-F238E27FC236}">
                <a16:creationId xmlns:a16="http://schemas.microsoft.com/office/drawing/2014/main" id="{6D0A59FA-01AA-9B40-8A80-4C52DE81E2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5935" y="5189495"/>
            <a:ext cx="1656385" cy="12844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9009F2F-A48E-8246-BA78-E2981D6B5E0C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6726" b="9272"/>
          <a:stretch/>
        </p:blipFill>
        <p:spPr>
          <a:xfrm>
            <a:off x="5881793" y="2635555"/>
            <a:ext cx="1375055" cy="1529476"/>
          </a:xfrm>
          <a:prstGeom prst="roundRect">
            <a:avLst>
              <a:gd name="adj" fmla="val 0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/>
        </p:spPr>
      </p:pic>
    </p:spTree>
    <p:extLst>
      <p:ext uri="{BB962C8B-B14F-4D97-AF65-F5344CB8AC3E}">
        <p14:creationId xmlns:p14="http://schemas.microsoft.com/office/powerpoint/2010/main" val="950947668"/>
      </p:ext>
    </p:extLst>
  </p:cSld>
  <p:clrMapOvr>
    <a:masterClrMapping/>
  </p:clrMapOvr>
  <p:transition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685799" y="2509567"/>
            <a:ext cx="7772400" cy="1470025"/>
          </a:xfrm>
        </p:spPr>
        <p:txBody>
          <a:bodyPr>
            <a:normAutofit fontScale="90000"/>
          </a:bodyPr>
          <a:lstStyle/>
          <a:p>
            <a:pPr algn="ctr"/>
            <a:r>
              <a:rPr lang="en-US" sz="5400" dirty="0"/>
              <a:t>Project IK Status &amp; planned Activities -next 6 months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14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289883746"/>
      </p:ext>
    </p:extLst>
  </p:cSld>
  <p:clrMapOvr>
    <a:masterClrMapping/>
  </p:clrMapOvr>
  <p:transition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8BB64F-F0C8-E943-94DD-D6F724D4B7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002" y="116760"/>
            <a:ext cx="7128285" cy="1152000"/>
          </a:xfrm>
        </p:spPr>
        <p:txBody>
          <a:bodyPr/>
          <a:lstStyle/>
          <a:p>
            <a:r>
              <a:rPr lang="sv-SE" sz="3600" b="0" dirty="0"/>
              <a:t>Status </a:t>
            </a:r>
            <a:r>
              <a:rPr lang="sv-SE" sz="3600" b="0" dirty="0" err="1"/>
              <a:t>of</a:t>
            </a:r>
            <a:r>
              <a:rPr lang="sv-SE" sz="3600" b="0" dirty="0"/>
              <a:t> In Kind </a:t>
            </a:r>
            <a:r>
              <a:rPr lang="sv-SE" sz="3600" b="0" dirty="0" err="1"/>
              <a:t>documentation</a:t>
            </a:r>
            <a:r>
              <a:rPr lang="sv-SE" sz="3600" b="0" dirty="0"/>
              <a:t> for neutron instruments</a:t>
            </a:r>
          </a:p>
        </p:txBody>
      </p:sp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546FC6B2-AC26-2741-B8A8-EDE12514F1F6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400544113"/>
              </p:ext>
            </p:extLst>
          </p:nvPr>
        </p:nvGraphicFramePr>
        <p:xfrm>
          <a:off x="36509" y="1469007"/>
          <a:ext cx="9071995" cy="527236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95331">
                  <a:extLst>
                    <a:ext uri="{9D8B030D-6E8A-4147-A177-3AD203B41FA5}">
                      <a16:colId xmlns:a16="http://schemas.microsoft.com/office/drawing/2014/main" val="3772561282"/>
                    </a:ext>
                  </a:extLst>
                </a:gridCol>
                <a:gridCol w="721093">
                  <a:extLst>
                    <a:ext uri="{9D8B030D-6E8A-4147-A177-3AD203B41FA5}">
                      <a16:colId xmlns:a16="http://schemas.microsoft.com/office/drawing/2014/main" val="3435804149"/>
                    </a:ext>
                  </a:extLst>
                </a:gridCol>
                <a:gridCol w="1296144">
                  <a:extLst>
                    <a:ext uri="{9D8B030D-6E8A-4147-A177-3AD203B41FA5}">
                      <a16:colId xmlns:a16="http://schemas.microsoft.com/office/drawing/2014/main" val="52608822"/>
                    </a:ext>
                  </a:extLst>
                </a:gridCol>
                <a:gridCol w="1080120">
                  <a:extLst>
                    <a:ext uri="{9D8B030D-6E8A-4147-A177-3AD203B41FA5}">
                      <a16:colId xmlns:a16="http://schemas.microsoft.com/office/drawing/2014/main" val="2101545290"/>
                    </a:ext>
                  </a:extLst>
                </a:gridCol>
                <a:gridCol w="720080">
                  <a:extLst>
                    <a:ext uri="{9D8B030D-6E8A-4147-A177-3AD203B41FA5}">
                      <a16:colId xmlns:a16="http://schemas.microsoft.com/office/drawing/2014/main" val="170147588"/>
                    </a:ext>
                  </a:extLst>
                </a:gridCol>
                <a:gridCol w="936104">
                  <a:extLst>
                    <a:ext uri="{9D8B030D-6E8A-4147-A177-3AD203B41FA5}">
                      <a16:colId xmlns:a16="http://schemas.microsoft.com/office/drawing/2014/main" val="1781202172"/>
                    </a:ext>
                  </a:extLst>
                </a:gridCol>
                <a:gridCol w="1223123">
                  <a:extLst>
                    <a:ext uri="{9D8B030D-6E8A-4147-A177-3AD203B41FA5}">
                      <a16:colId xmlns:a16="http://schemas.microsoft.com/office/drawing/2014/main" val="2555344046"/>
                    </a:ext>
                  </a:extLst>
                </a:gridCol>
              </a:tblGrid>
              <a:tr h="436475">
                <a:tc rowSpan="2">
                  <a:txBody>
                    <a:bodyPr/>
                    <a:lstStyle/>
                    <a:p>
                      <a:pPr algn="ctr"/>
                      <a:r>
                        <a:rPr lang="en-US" sz="1400" b="1" dirty="0"/>
                        <a:t>Neutron Instrument</a:t>
                      </a:r>
                      <a:endParaRPr lang="sv-SE" sz="1400" b="1" dirty="0"/>
                    </a:p>
                  </a:txBody>
                  <a:tcPr marL="68580" marR="68580" marT="34290" marB="34290" anchor="ctr"/>
                </a:tc>
                <a:tc rowSpan="2"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1" dirty="0"/>
                        <a:t>Budget</a:t>
                      </a:r>
                    </a:p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1" baseline="0" dirty="0"/>
                        <a:t>M€</a:t>
                      </a:r>
                      <a:endParaRPr lang="en-US" sz="1400" b="1" dirty="0"/>
                    </a:p>
                  </a:txBody>
                  <a:tcPr marL="68580" marR="68580" marT="34290" marB="34290" anchor="ctr"/>
                </a:tc>
                <a:tc rowSpan="2"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1" dirty="0"/>
                        <a:t>IK Partners</a:t>
                      </a:r>
                    </a:p>
                  </a:txBody>
                  <a:tcPr marL="68580" marR="68580" marT="34290" marB="34290" anchor="ctr"/>
                </a:tc>
                <a:tc rowSpan="2">
                  <a:txBody>
                    <a:bodyPr/>
                    <a:lstStyle/>
                    <a:p>
                      <a:pPr algn="ctr"/>
                      <a:r>
                        <a:rPr lang="sv-SE" sz="1400" dirty="0" err="1"/>
                        <a:t>MoU</a:t>
                      </a:r>
                      <a:endParaRPr lang="sv-SE" sz="1400" dirty="0"/>
                    </a:p>
                  </a:txBody>
                  <a:tcPr marL="68580" marR="68580" marT="34290" marB="34290" anchor="ctr"/>
                </a:tc>
                <a:tc rowSpan="2"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1" dirty="0">
                          <a:ln>
                            <a:noFill/>
                          </a:ln>
                        </a:rPr>
                        <a:t>Phase I</a:t>
                      </a:r>
                    </a:p>
                  </a:txBody>
                  <a:tcPr marL="68580" marR="68580" marT="34290" marB="34290" anchor="ctr"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sv-SE" sz="1400" dirty="0" err="1"/>
                        <a:t>Phases</a:t>
                      </a:r>
                      <a:r>
                        <a:rPr lang="sv-SE" sz="1400" dirty="0"/>
                        <a:t> II-IV</a:t>
                      </a:r>
                    </a:p>
                  </a:txBody>
                  <a:tcPr marL="68580" marR="68580" marT="34290" marB="34290" anchor="ctr"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sv-SE" sz="14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3149111074"/>
                  </a:ext>
                </a:extLst>
              </a:tr>
              <a:tr h="454386">
                <a:tc vMerge="1">
                  <a:txBody>
                    <a:bodyPr/>
                    <a:lstStyle/>
                    <a:p>
                      <a:pPr algn="ctr"/>
                      <a:endParaRPr lang="sv-SE" sz="1400" b="1" dirty="0"/>
                    </a:p>
                  </a:txBody>
                  <a:tcPr marL="68580" marR="68580" marT="34290" marB="34290"/>
                </a:tc>
                <a:tc vMerge="1"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400" b="1" dirty="0"/>
                    </a:p>
                  </a:txBody>
                  <a:tcPr marL="68580" marR="68580" marT="34290" marB="34290"/>
                </a:tc>
                <a:tc vMerge="1"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400" b="1" dirty="0"/>
                    </a:p>
                  </a:txBody>
                  <a:tcPr marL="68580" marR="68580" marT="34290" marB="34290"/>
                </a:tc>
                <a:tc vMerge="1">
                  <a:txBody>
                    <a:bodyPr/>
                    <a:lstStyle/>
                    <a:p>
                      <a:pPr algn="ctr"/>
                      <a:endParaRPr lang="sv-SE" sz="1400" dirty="0"/>
                    </a:p>
                  </a:txBody>
                  <a:tcPr marL="68580" marR="68580" marT="34290" marB="34290"/>
                </a:tc>
                <a:tc vMerge="1"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400" b="1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b="1" dirty="0">
                          <a:solidFill>
                            <a:schemeClr val="bg1"/>
                          </a:solidFill>
                        </a:rPr>
                        <a:t>No. of TAs</a:t>
                      </a:r>
                    </a:p>
                  </a:txBody>
                  <a:tcPr marL="68580" marR="68580" marT="34290" marB="34290" anchor="ctr"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v-SE" sz="1400" dirty="0">
                          <a:solidFill>
                            <a:schemeClr val="bg1"/>
                          </a:solidFill>
                        </a:rPr>
                        <a:t>Status </a:t>
                      </a:r>
                      <a:r>
                        <a:rPr lang="sv-SE" sz="1400" dirty="0" err="1">
                          <a:solidFill>
                            <a:schemeClr val="bg1"/>
                          </a:solidFill>
                        </a:rPr>
                        <a:t>of</a:t>
                      </a:r>
                      <a:r>
                        <a:rPr lang="sv-SE" sz="1400" dirty="0">
                          <a:solidFill>
                            <a:schemeClr val="bg1"/>
                          </a:solidFill>
                        </a:rPr>
                        <a:t> TA</a:t>
                      </a:r>
                    </a:p>
                  </a:txBody>
                  <a:tcPr marL="68580" marR="68580" marT="34290" marB="34290"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accent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74566095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LOKI</a:t>
                      </a:r>
                      <a:r>
                        <a:rPr lang="en-US" sz="1200" baseline="0" dirty="0"/>
                        <a:t> (Broad band SANS)</a:t>
                      </a:r>
                      <a:endParaRPr lang="en-US" sz="12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12.85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UKRI/STFC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1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1 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88590017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ESTIA</a:t>
                      </a:r>
                      <a:r>
                        <a:rPr lang="en-US" sz="1200" dirty="0"/>
                        <a:t> (Focusing Reflectometer)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11.80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PSI</a:t>
                      </a:r>
                    </a:p>
                  </a:txBody>
                  <a:tcPr marL="68580" marR="68580" marT="34290" marB="34290"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DRAFT</a:t>
                      </a:r>
                    </a:p>
                  </a:txBody>
                  <a:tcPr marL="68580" marR="68580" marT="34290" marB="34290"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1</a:t>
                      </a:r>
                    </a:p>
                  </a:txBody>
                  <a:tcPr marL="68580" marR="68580" marT="34290" marB="34290"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1 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3782759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DREAM</a:t>
                      </a:r>
                      <a:r>
                        <a:rPr lang="en-US" sz="1200" baseline="0" dirty="0"/>
                        <a:t> (</a:t>
                      </a:r>
                      <a:r>
                        <a:rPr lang="en-US" sz="1200" baseline="0" dirty="0" err="1"/>
                        <a:t>Bispectral</a:t>
                      </a:r>
                      <a:r>
                        <a:rPr lang="en-US" sz="1200" baseline="0" dirty="0"/>
                        <a:t> powder diffractometer)</a:t>
                      </a:r>
                      <a:endParaRPr lang="en-US" sz="12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13.66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FZJ and LLB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DRAFT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2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2 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65626659"/>
                  </a:ext>
                </a:extLst>
              </a:tr>
              <a:tr h="226967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MAGIC</a:t>
                      </a:r>
                      <a:r>
                        <a:rPr lang="en-US" sz="1200" dirty="0"/>
                        <a:t> (magnetism single </a:t>
                      </a:r>
                      <a:r>
                        <a:rPr lang="en-US" sz="1200" dirty="0" err="1"/>
                        <a:t>xtal</a:t>
                      </a:r>
                      <a:r>
                        <a:rPr lang="en-US" sz="1200" dirty="0"/>
                        <a:t> diffractometer)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13.10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FZJ, LLB and PSI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3</a:t>
                      </a:r>
                    </a:p>
                  </a:txBody>
                  <a:tcPr marL="68580" marR="68580" marT="34290" marB="34290"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3 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42817207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BEER</a:t>
                      </a:r>
                      <a:r>
                        <a:rPr lang="en-US" sz="1200" dirty="0"/>
                        <a:t> (Engineering diffractometer)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14.99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NPI and HZG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NO DRAFT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2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2 UNDER REVIEW</a:t>
                      </a:r>
                    </a:p>
                  </a:txBody>
                  <a:tcPr marL="68580" marR="68580" marT="34290" marB="34290">
                    <a:solidFill>
                      <a:srgbClr val="FFC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83239201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ODIN</a:t>
                      </a:r>
                      <a:r>
                        <a:rPr lang="en-US" sz="1200" dirty="0"/>
                        <a:t> (multi-purpose imaging)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11.77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TUM and PSI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SIGNED</a:t>
                      </a:r>
                      <a:endParaRPr lang="sv-SE" sz="1100" kern="1200" dirty="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indent="0" algn="ctr">
                        <a:buFont typeface="Arial"/>
                        <a:buNone/>
                      </a:pPr>
                      <a:r>
                        <a:rPr lang="en-US" sz="1100" dirty="0"/>
                        <a:t>2</a:t>
                      </a:r>
                    </a:p>
                  </a:txBody>
                  <a:tcPr marL="68580" marR="68580" marT="34290" marB="34290"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2</a:t>
                      </a:r>
                      <a:r>
                        <a:rPr lang="en-US" sz="1100" dirty="0"/>
                        <a:t> SIGNED</a:t>
                      </a:r>
                      <a:endParaRPr lang="sv-SE" sz="1100" dirty="0"/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14349488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C-SPEC</a:t>
                      </a:r>
                      <a:r>
                        <a:rPr lang="en-US" sz="1200" dirty="0"/>
                        <a:t> (cold chopper spectrometer)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16.50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TUM and LLB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NO DRAFT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2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2 SIGNED</a:t>
                      </a:r>
                      <a:endParaRPr lang="sv-SE" sz="1100" dirty="0"/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35316443"/>
                  </a:ext>
                </a:extLst>
              </a:tr>
              <a:tr h="231122">
                <a:tc rowSpan="2"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b="1" dirty="0">
                          <a:solidFill>
                            <a:srgbClr val="7030A0"/>
                          </a:solidFill>
                        </a:rPr>
                        <a:t>BIFROST</a:t>
                      </a:r>
                      <a:r>
                        <a:rPr lang="en-US" sz="1200" dirty="0"/>
                        <a:t> (extreme environment</a:t>
                      </a:r>
                      <a:r>
                        <a:rPr lang="en-US" sz="1200" baseline="0" dirty="0"/>
                        <a:t> </a:t>
                      </a:r>
                      <a:r>
                        <a:rPr lang="en-US" sz="1200" dirty="0"/>
                        <a:t>spectrometer)</a:t>
                      </a:r>
                    </a:p>
                  </a:txBody>
                  <a:tcPr marL="68580" marR="68580" marT="34290" marB="34290" anchor="ctr"/>
                </a:tc>
                <a:tc rowSpan="2"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13.45</a:t>
                      </a:r>
                    </a:p>
                  </a:txBody>
                  <a:tcPr marL="68580" marR="68580" marT="34290" marB="34290" anchor="ctr"/>
                </a:tc>
                <a:tc rowSpan="2"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DTU, KU, IFE, LLB and PSI</a:t>
                      </a:r>
                    </a:p>
                  </a:txBody>
                  <a:tcPr marL="68580" marR="68580" marT="34290" marB="34290" anchor="ctr"/>
                </a:tc>
                <a:tc rowSpan="2"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SIGNED</a:t>
                      </a:r>
                    </a:p>
                  </a:txBody>
                  <a:tcPr marL="68580" marR="68580" marT="34290" marB="34290" anchor="ctr">
                    <a:solidFill>
                      <a:srgbClr val="92D050"/>
                    </a:solidFill>
                  </a:tcPr>
                </a:tc>
                <a:tc rowSpan="2"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 anchor="ctr">
                    <a:solidFill>
                      <a:srgbClr val="92D050"/>
                    </a:solidFill>
                  </a:tcPr>
                </a:tc>
                <a:tc rowSpan="2"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5</a:t>
                      </a:r>
                    </a:p>
                  </a:txBody>
                  <a:tcPr marL="68580" marR="68580" marT="34290" marB="34290" anchor="ctr"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1</a:t>
                      </a:r>
                      <a:r>
                        <a:rPr lang="en-US" sz="1100" dirty="0"/>
                        <a:t> 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06265547"/>
                  </a:ext>
                </a:extLst>
              </a:tr>
              <a:tr h="231122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4 UNDER REVIEW</a:t>
                      </a:r>
                    </a:p>
                  </a:txBody>
                  <a:tcPr marL="68580" marR="68580" marT="34290" marB="34290">
                    <a:solidFill>
                      <a:srgbClr val="FFC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12926914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200" dirty="0"/>
                        <a:t>HEIMDAL (Hybrid </a:t>
                      </a:r>
                      <a:r>
                        <a:rPr lang="en-US" sz="1200" dirty="0" err="1"/>
                        <a:t>diffractometer</a:t>
                      </a:r>
                      <a:r>
                        <a:rPr lang="en-US" sz="1200" dirty="0"/>
                        <a:t>)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13.55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ÅU, IFE and PSI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3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3</a:t>
                      </a:r>
                      <a:r>
                        <a:rPr lang="en-US" sz="1100" dirty="0"/>
                        <a:t> UNDER REVIEW</a:t>
                      </a:r>
                    </a:p>
                  </a:txBody>
                  <a:tcPr marL="68580" marR="68580" marT="34290" marB="34290">
                    <a:solidFill>
                      <a:srgbClr val="FFC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20179722"/>
                  </a:ext>
                </a:extLst>
              </a:tr>
              <a:tr h="395144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200" dirty="0"/>
                        <a:t>NMX (Macromolecular crystallography)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11.67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Wigner, EK, LLB, Bergen U.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11</a:t>
                      </a:r>
                    </a:p>
                  </a:txBody>
                  <a:tcPr marL="68580" marR="68580" marT="34290" marB="34290"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8 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05438975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200" dirty="0"/>
                        <a:t>SKADI (General Purpose SANS) </a:t>
                      </a:r>
                      <a:r>
                        <a:rPr lang="en-US" sz="1200" i="1" dirty="0"/>
                        <a:t>(+SONDE</a:t>
                      </a:r>
                      <a:r>
                        <a:rPr lang="en-US" sz="1200" i="1" baseline="0" dirty="0"/>
                        <a:t> funds)</a:t>
                      </a:r>
                      <a:endParaRPr lang="en-US" sz="1200" i="1" dirty="0"/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11.50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FZJ and LLB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NO DRAFT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2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2 UNDER REVIEW</a:t>
                      </a:r>
                    </a:p>
                  </a:txBody>
                  <a:tcPr marL="68580" marR="68580" marT="34290" marB="34290">
                    <a:solidFill>
                      <a:srgbClr val="FFC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04595487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200" dirty="0"/>
                        <a:t>FREIA (Liquids Reflectometer)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i="0" dirty="0"/>
                        <a:t>13.2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UKRI/STFC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kern="1200" dirty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1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DRAFT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3730081811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200" dirty="0"/>
                        <a:t>T-REX (</a:t>
                      </a:r>
                      <a:r>
                        <a:rPr lang="en-US" sz="1200" dirty="0" err="1"/>
                        <a:t>bispectral</a:t>
                      </a:r>
                      <a:r>
                        <a:rPr lang="en-US" sz="1200" dirty="0"/>
                        <a:t> chopper spectrometer)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16.85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FZJ and CNR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NO DRAFT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2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/>
                        <a:t>DRAFT</a:t>
                      </a:r>
                      <a:endParaRPr lang="en-US" sz="1100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207409663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/>
                        <a:t>VESPA (vibrational</a:t>
                      </a:r>
                      <a:r>
                        <a:rPr lang="en-US" sz="1200" baseline="0" dirty="0"/>
                        <a:t> </a:t>
                      </a:r>
                      <a:r>
                        <a:rPr lang="en-US" sz="1200" dirty="0"/>
                        <a:t>spectroscopy)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i="0" dirty="0"/>
                        <a:t>12.0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CNR and UKRI/STFC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SIGNED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2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NO DRAFT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439747380"/>
                  </a:ext>
                </a:extLst>
              </a:tr>
              <a:tr h="246033">
                <a:tc>
                  <a:txBody>
                    <a:bodyPr/>
                    <a:lstStyle/>
                    <a:p>
                      <a:pPr marL="0" marR="0" indent="0" algn="l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200" dirty="0"/>
                        <a:t>MIRACLES (backscattering spectrometer)</a:t>
                      </a:r>
                    </a:p>
                  </a:txBody>
                  <a:tcPr marL="68580" marR="68580" marT="34290" marB="34290"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100" dirty="0"/>
                        <a:t>13.40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ESS Bilbao and KU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DRAFT</a:t>
                      </a:r>
                    </a:p>
                  </a:txBody>
                  <a:tcPr marL="68580" marR="68580" marT="34290" marB="34290"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>
                          <a:solidFill>
                            <a:schemeClr val="tx1"/>
                          </a:solidFill>
                        </a:rPr>
                        <a:t>Passed</a:t>
                      </a:r>
                    </a:p>
                  </a:txBody>
                  <a:tcPr marL="68580" marR="68580" marT="34290" marB="34290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1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ctr" defTabSz="914319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dirty="0"/>
                        <a:t>1 UNDER REVIEW</a:t>
                      </a:r>
                    </a:p>
                  </a:txBody>
                  <a:tcPr marL="68580" marR="68580" marT="34290" marB="34290">
                    <a:solidFill>
                      <a:srgbClr val="FFC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46928439"/>
                  </a:ext>
                </a:extLst>
              </a:tr>
              <a:tr h="231122">
                <a:tc>
                  <a:txBody>
                    <a:bodyPr/>
                    <a:lstStyle/>
                    <a:p>
                      <a:r>
                        <a:rPr lang="sv-SE" sz="1100" i="1" dirty="0">
                          <a:solidFill>
                            <a:schemeClr val="bg1">
                              <a:lumMod val="50000"/>
                            </a:schemeClr>
                          </a:solidFill>
                        </a:rPr>
                        <a:t>IK-total CBV = 190.10 M€, </a:t>
                      </a:r>
                      <a:r>
                        <a:rPr lang="sv-SE" sz="1100" i="1" dirty="0" err="1">
                          <a:solidFill>
                            <a:schemeClr val="bg1">
                              <a:lumMod val="50000"/>
                            </a:schemeClr>
                          </a:solidFill>
                        </a:rPr>
                        <a:t>ESS+total</a:t>
                      </a:r>
                      <a:r>
                        <a:rPr lang="sv-SE" sz="1100" i="1" dirty="0">
                          <a:solidFill>
                            <a:schemeClr val="bg1">
                              <a:lumMod val="50000"/>
                            </a:schemeClr>
                          </a:solidFill>
                        </a:rPr>
                        <a:t> </a:t>
                      </a:r>
                      <a:r>
                        <a:rPr lang="sv-SE" sz="1100" i="1" dirty="0" err="1">
                          <a:solidFill>
                            <a:schemeClr val="bg1">
                              <a:lumMod val="50000"/>
                            </a:schemeClr>
                          </a:solidFill>
                        </a:rPr>
                        <a:t>value</a:t>
                      </a:r>
                      <a:r>
                        <a:rPr lang="sv-SE" sz="1100" i="1" dirty="0">
                          <a:solidFill>
                            <a:schemeClr val="bg1">
                              <a:lumMod val="50000"/>
                            </a:schemeClr>
                          </a:solidFill>
                        </a:rPr>
                        <a:t> =10.2 M€ 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marL="0" marR="0" lvl="0" indent="0" algn="ctr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100" b="1" dirty="0"/>
                        <a:t>200.28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endParaRPr lang="sv-SE" sz="1100" dirty="0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sv-SE" sz="1100" dirty="0"/>
                        <a:t>7/15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sv-SE" sz="1100" b="1" i="1" dirty="0"/>
                        <a:t>DONE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sv-SE" sz="1100" b="1" dirty="0"/>
                        <a:t>40</a:t>
                      </a:r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sv-SE" sz="1100" dirty="0"/>
                        <a:t>20/40</a:t>
                      </a:r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2492037625"/>
                  </a:ext>
                </a:extLst>
              </a:tr>
            </a:tbl>
          </a:graphicData>
        </a:graphic>
      </p:graphicFrame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03DBC23-5C8E-D348-BF22-CA5085801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15</a:t>
            </a:fld>
            <a:endParaRPr lang="en-GB"/>
          </a:p>
        </p:txBody>
      </p:sp>
      <p:sp>
        <p:nvSpPr>
          <p:cNvPr id="8" name="Text Placeholder 4">
            <a:extLst>
              <a:ext uri="{FF2B5EF4-FFF2-40B4-BE49-F238E27FC236}">
                <a16:creationId xmlns:a16="http://schemas.microsoft.com/office/drawing/2014/main" id="{3C65A12D-93DC-F443-9553-E53596A02BDB}"/>
              </a:ext>
            </a:extLst>
          </p:cNvPr>
          <p:cNvSpPr txBox="1">
            <a:spLocks/>
          </p:cNvSpPr>
          <p:nvPr/>
        </p:nvSpPr>
        <p:spPr>
          <a:xfrm>
            <a:off x="4560803" y="1069050"/>
            <a:ext cx="4320000" cy="442800"/>
          </a:xfrm>
          <a:prstGeom prst="rect">
            <a:avLst/>
          </a:prstGeom>
        </p:spPr>
        <p:txBody>
          <a:bodyPr vert="horz" lIns="90000" tIns="45720" rIns="91440" bIns="45720" rtlCol="0">
            <a:noAutofit/>
          </a:bodyPr>
          <a:lstStyle>
            <a:lvl1pPr marL="0" indent="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lang="sv-SE" sz="18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i="1" dirty="0">
                <a:solidFill>
                  <a:srgbClr val="FFFF00"/>
                </a:solidFill>
              </a:rPr>
              <a:t>First eight instruments shown at top of table</a:t>
            </a:r>
            <a:endParaRPr lang="en-GB" b="1" i="1" dirty="0">
              <a:solidFill>
                <a:srgbClr val="FFFF00"/>
              </a:solidFill>
            </a:endParaRPr>
          </a:p>
        </p:txBody>
      </p:sp>
      <p:sp>
        <p:nvSpPr>
          <p:cNvPr id="3" name="Rounded Rectangle 2">
            <a:extLst>
              <a:ext uri="{FF2B5EF4-FFF2-40B4-BE49-F238E27FC236}">
                <a16:creationId xmlns:a16="http://schemas.microsoft.com/office/drawing/2014/main" id="{5C82DE84-881B-7946-BDB3-4092070115BC}"/>
              </a:ext>
            </a:extLst>
          </p:cNvPr>
          <p:cNvSpPr/>
          <p:nvPr/>
        </p:nvSpPr>
        <p:spPr>
          <a:xfrm>
            <a:off x="56828" y="2348880"/>
            <a:ext cx="9087172" cy="2232248"/>
          </a:xfrm>
          <a:prstGeom prst="roundRect">
            <a:avLst>
              <a:gd name="adj" fmla="val 5367"/>
            </a:avLst>
          </a:prstGeom>
          <a:noFill/>
          <a:ln w="63500"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825359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Table">
            <a:extLst>
              <a:ext uri="{FF2B5EF4-FFF2-40B4-BE49-F238E27FC236}">
                <a16:creationId xmlns:a16="http://schemas.microsoft.com/office/drawing/2014/main" id="{3D51AF3E-1EBC-A447-9079-5576CD0C1B77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2974032" y="1742648"/>
          <a:ext cx="5990453" cy="499872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84164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20010"/>
                    </a:ext>
                  </a:extLst>
                </a:gridCol>
                <a:gridCol w="471268">
                  <a:extLst>
                    <a:ext uri="{9D8B030D-6E8A-4147-A177-3AD203B41FA5}">
                      <a16:colId xmlns:a16="http://schemas.microsoft.com/office/drawing/2014/main" val="20011"/>
                    </a:ext>
                  </a:extLst>
                </a:gridCol>
                <a:gridCol w="386866">
                  <a:extLst>
                    <a:ext uri="{9D8B030D-6E8A-4147-A177-3AD203B41FA5}">
                      <a16:colId xmlns:a16="http://schemas.microsoft.com/office/drawing/2014/main" val="20012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20013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20014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20015"/>
                    </a:ext>
                  </a:extLst>
                </a:gridCol>
                <a:gridCol w="486173">
                  <a:extLst>
                    <a:ext uri="{9D8B030D-6E8A-4147-A177-3AD203B41FA5}">
                      <a16:colId xmlns:a16="http://schemas.microsoft.com/office/drawing/2014/main" val="837214324"/>
                    </a:ext>
                  </a:extLst>
                </a:gridCol>
                <a:gridCol w="371961">
                  <a:extLst>
                    <a:ext uri="{9D8B030D-6E8A-4147-A177-3AD203B41FA5}">
                      <a16:colId xmlns:a16="http://schemas.microsoft.com/office/drawing/2014/main" val="3423582543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377678908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2633848143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3854433633"/>
                    </a:ext>
                  </a:extLst>
                </a:gridCol>
                <a:gridCol w="429067">
                  <a:extLst>
                    <a:ext uri="{9D8B030D-6E8A-4147-A177-3AD203B41FA5}">
                      <a16:colId xmlns:a16="http://schemas.microsoft.com/office/drawing/2014/main" val="3607277240"/>
                    </a:ext>
                  </a:extLst>
                </a:gridCol>
              </a:tblGrid>
              <a:tr h="350044">
                <a:tc>
                  <a:txBody>
                    <a:bodyPr/>
                    <a:lstStyle/>
                    <a:p>
                      <a:r>
                        <a:rPr lang="en-US" sz="1400" b="1" dirty="0">
                          <a:solidFill>
                            <a:schemeClr val="tx1"/>
                          </a:solidFill>
                        </a:rPr>
                        <a:t>2018-2019</a:t>
                      </a:r>
                    </a:p>
                  </a:txBody>
                  <a:tcPr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Apr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May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Jun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Jul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Aug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Sep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Oct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Nov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Dec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Jan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Feb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</a:rPr>
                        <a:t>Mar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LOKI</a:t>
                      </a:r>
                    </a:p>
                  </a:txBody>
                  <a:tcPr marL="36000" marR="36000" marT="36000" marB="3600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SKADI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ESTIA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FREIA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NMX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MAGIC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HEIMDAL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DREAM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BEER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ODIN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220098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CSPEC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BIFROST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12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MIRACLES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13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T-REX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14"/>
                  </a:ext>
                </a:extLst>
              </a:tr>
              <a:tr h="304626">
                <a:tc>
                  <a:txBody>
                    <a:bodyPr/>
                    <a:lstStyle/>
                    <a:p>
                      <a:r>
                        <a:rPr lang="en-US" sz="1400" dirty="0">
                          <a:solidFill>
                            <a:schemeClr val="tx1"/>
                          </a:solidFill>
                        </a:rPr>
                        <a:t>VESPA</a:t>
                      </a:r>
                    </a:p>
                  </a:txBody>
                  <a:tcPr marL="36000" marR="3600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1400" dirty="0">
                        <a:solidFill>
                          <a:schemeClr val="tx1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>
                          <a:lumMod val="7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</a:tcPr>
                </a:tc>
                <a:extLst>
                  <a:ext uri="{0D108BD9-81ED-4DB2-BD59-A6C34878D82A}">
                    <a16:rowId xmlns:a16="http://schemas.microsoft.com/office/drawing/2014/main" val="10015"/>
                  </a:ext>
                </a:extLst>
              </a:tr>
            </a:tbl>
          </a:graphicData>
        </a:graphic>
      </p:graphicFrame>
      <p:sp>
        <p:nvSpPr>
          <p:cNvPr id="85" name="Title 3">
            <a:extLst>
              <a:ext uri="{FF2B5EF4-FFF2-40B4-BE49-F238E27FC236}">
                <a16:creationId xmlns:a16="http://schemas.microsoft.com/office/drawing/2014/main" id="{FBA2C2B4-A110-D446-B435-EE42E4EE4E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2363" y="86602"/>
            <a:ext cx="7473973" cy="1321331"/>
          </a:xfrm>
        </p:spPr>
        <p:txBody>
          <a:bodyPr>
            <a:noAutofit/>
          </a:bodyPr>
          <a:lstStyle/>
          <a:p>
            <a:pPr>
              <a:lnSpc>
                <a:spcPct val="90000"/>
              </a:lnSpc>
            </a:pPr>
            <a:r>
              <a:rPr lang="en-US" dirty="0"/>
              <a:t>Next Six Months:  </a:t>
            </a:r>
            <a:br>
              <a:rPr lang="en-US" sz="2000" dirty="0"/>
            </a:br>
            <a:r>
              <a:rPr lang="en-US" sz="2000" dirty="0"/>
              <a:t>	•</a:t>
            </a:r>
            <a:r>
              <a:rPr lang="en-US" sz="2200" dirty="0"/>
              <a:t> Manufacturing progressing for First 8 instruments* </a:t>
            </a:r>
            <a:br>
              <a:rPr lang="en-US" sz="2200" dirty="0"/>
            </a:br>
            <a:r>
              <a:rPr lang="en-US" sz="2200" dirty="0"/>
              <a:t>	• First Installations in E01 &amp; E02</a:t>
            </a:r>
          </a:p>
        </p:txBody>
      </p:sp>
      <p:grpSp>
        <p:nvGrpSpPr>
          <p:cNvPr id="99" name="Final TG3 label" hidden="1">
            <a:extLst>
              <a:ext uri="{FF2B5EF4-FFF2-40B4-BE49-F238E27FC236}">
                <a16:creationId xmlns:a16="http://schemas.microsoft.com/office/drawing/2014/main" id="{F49ABF4D-0135-C14D-B824-F3FBB25A6628}"/>
              </a:ext>
            </a:extLst>
          </p:cNvPr>
          <p:cNvGrpSpPr/>
          <p:nvPr/>
        </p:nvGrpSpPr>
        <p:grpSpPr>
          <a:xfrm>
            <a:off x="323528" y="3933056"/>
            <a:ext cx="1239313" cy="338494"/>
            <a:chOff x="7506872" y="6632522"/>
            <a:chExt cx="1239313" cy="338494"/>
          </a:xfrm>
        </p:grpSpPr>
        <p:sp>
          <p:nvSpPr>
            <p:cNvPr id="100" name="Oval 99">
              <a:extLst>
                <a:ext uri="{FF2B5EF4-FFF2-40B4-BE49-F238E27FC236}">
                  <a16:creationId xmlns:a16="http://schemas.microsoft.com/office/drawing/2014/main" id="{DA40D16F-928F-EE40-AD09-7EF1691980E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506872" y="6662713"/>
              <a:ext cx="255600" cy="255600"/>
            </a:xfrm>
            <a:prstGeom prst="ellipse">
              <a:avLst/>
            </a:prstGeom>
            <a:solidFill>
              <a:srgbClr val="00B050"/>
            </a:solidFill>
            <a:ln w="38100">
              <a:solidFill>
                <a:schemeClr val="tx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lIns="91374" tIns="45690" rIns="91374" bIns="45690" rtlCol="0" anchor="ctr"/>
            <a:lstStyle/>
            <a:p>
              <a:pPr algn="ctr" defTabSz="456870"/>
              <a:endParaRPr lang="en-US" sz="1600">
                <a:solidFill>
                  <a:prstClr val="white"/>
                </a:solidFill>
                <a:sym typeface="Calibri"/>
              </a:endParaRPr>
            </a:p>
          </p:txBody>
        </p:sp>
        <p:sp>
          <p:nvSpPr>
            <p:cNvPr id="101" name="TextBox 100">
              <a:extLst>
                <a:ext uri="{FF2B5EF4-FFF2-40B4-BE49-F238E27FC236}">
                  <a16:creationId xmlns:a16="http://schemas.microsoft.com/office/drawing/2014/main" id="{755E497E-E885-FA49-B374-FA6CE95DCFCB}"/>
                </a:ext>
              </a:extLst>
            </p:cNvPr>
            <p:cNvSpPr txBox="1"/>
            <p:nvPr/>
          </p:nvSpPr>
          <p:spPr>
            <a:xfrm>
              <a:off x="7794904" y="6632522"/>
              <a:ext cx="951281" cy="338494"/>
            </a:xfrm>
            <a:prstGeom prst="rect">
              <a:avLst/>
            </a:prstGeom>
            <a:noFill/>
          </p:spPr>
          <p:txBody>
            <a:bodyPr wrap="none" lIns="91374" tIns="45690" rIns="91374" bIns="45690" rtlCol="0">
              <a:spAutoFit/>
            </a:bodyPr>
            <a:lstStyle/>
            <a:p>
              <a:pPr defTabSz="456870"/>
              <a:r>
                <a:rPr lang="en-US" sz="1600" dirty="0">
                  <a:solidFill>
                    <a:srgbClr val="002060"/>
                  </a:solidFill>
                  <a:sym typeface="Calibri"/>
                </a:rPr>
                <a:t>Final TG3</a:t>
              </a:r>
            </a:p>
          </p:txBody>
        </p:sp>
      </p:grpSp>
      <p:grpSp>
        <p:nvGrpSpPr>
          <p:cNvPr id="211" name="IKON, ICB, SAC, Council, IKRC">
            <a:extLst>
              <a:ext uri="{FF2B5EF4-FFF2-40B4-BE49-F238E27FC236}">
                <a16:creationId xmlns:a16="http://schemas.microsoft.com/office/drawing/2014/main" id="{FEF6230D-E5BA-7644-A54D-8E622E7CEC06}"/>
              </a:ext>
            </a:extLst>
          </p:cNvPr>
          <p:cNvGrpSpPr/>
          <p:nvPr/>
        </p:nvGrpSpPr>
        <p:grpSpPr>
          <a:xfrm>
            <a:off x="3993073" y="2163175"/>
            <a:ext cx="694820" cy="4578193"/>
            <a:chOff x="6952616" y="2163175"/>
            <a:chExt cx="694820" cy="4578193"/>
          </a:xfrm>
        </p:grpSpPr>
        <p:cxnSp>
          <p:nvCxnSpPr>
            <p:cNvPr id="80" name="Straight Connector 79">
              <a:extLst>
                <a:ext uri="{FF2B5EF4-FFF2-40B4-BE49-F238E27FC236}">
                  <a16:creationId xmlns:a16="http://schemas.microsoft.com/office/drawing/2014/main" id="{8FEB7823-F7C8-864E-9A22-7A3ADE9CDFC4}"/>
                </a:ext>
              </a:extLst>
            </p:cNvPr>
            <p:cNvCxnSpPr/>
            <p:nvPr/>
          </p:nvCxnSpPr>
          <p:spPr>
            <a:xfrm>
              <a:off x="7524326" y="2169368"/>
              <a:ext cx="0" cy="4572000"/>
            </a:xfrm>
            <a:prstGeom prst="line">
              <a:avLst/>
            </a:prstGeom>
            <a:ln>
              <a:solidFill>
                <a:srgbClr val="FF00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5" name="Straight Connector 204">
              <a:extLst>
                <a:ext uri="{FF2B5EF4-FFF2-40B4-BE49-F238E27FC236}">
                  <a16:creationId xmlns:a16="http://schemas.microsoft.com/office/drawing/2014/main" id="{31778854-3871-C545-BDE0-48D6C66DF515}"/>
                </a:ext>
              </a:extLst>
            </p:cNvPr>
            <p:cNvCxnSpPr/>
            <p:nvPr/>
          </p:nvCxnSpPr>
          <p:spPr>
            <a:xfrm>
              <a:off x="7014978" y="2163175"/>
              <a:ext cx="0" cy="4572000"/>
            </a:xfrm>
            <a:prstGeom prst="line">
              <a:avLst/>
            </a:prstGeom>
            <a:ln>
              <a:solidFill>
                <a:srgbClr val="FF7D0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81" name="TextBox 80">
              <a:extLst>
                <a:ext uri="{FF2B5EF4-FFF2-40B4-BE49-F238E27FC236}">
                  <a16:creationId xmlns:a16="http://schemas.microsoft.com/office/drawing/2014/main" id="{AAF09F61-12CB-F649-8261-78406D5FB4EF}"/>
                </a:ext>
              </a:extLst>
            </p:cNvPr>
            <p:cNvSpPr txBox="1"/>
            <p:nvPr/>
          </p:nvSpPr>
          <p:spPr>
            <a:xfrm rot="16200000">
              <a:off x="7260503" y="6010228"/>
              <a:ext cx="527645" cy="246221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 anchor="ctr" anchorCtr="0">
              <a:spAutoFit/>
            </a:bodyPr>
            <a:lstStyle/>
            <a:p>
              <a:pPr defTabSz="456870"/>
              <a:r>
                <a:rPr lang="en-US" sz="1600" dirty="0">
                  <a:solidFill>
                    <a:srgbClr val="FF0000"/>
                  </a:solidFill>
                  <a:sym typeface="Calibri"/>
                </a:rPr>
                <a:t>SAC22</a:t>
              </a:r>
            </a:p>
          </p:txBody>
        </p:sp>
        <p:cxnSp>
          <p:nvCxnSpPr>
            <p:cNvPr id="82" name="Straight Connector 81">
              <a:extLst>
                <a:ext uri="{FF2B5EF4-FFF2-40B4-BE49-F238E27FC236}">
                  <a16:creationId xmlns:a16="http://schemas.microsoft.com/office/drawing/2014/main" id="{A24A2797-8584-0D42-8FAF-DB5D1CF11FA8}"/>
                </a:ext>
              </a:extLst>
            </p:cNvPr>
            <p:cNvCxnSpPr/>
            <p:nvPr/>
          </p:nvCxnSpPr>
          <p:spPr>
            <a:xfrm>
              <a:off x="7380310" y="2169368"/>
              <a:ext cx="0" cy="4572000"/>
            </a:xfrm>
            <a:prstGeom prst="line">
              <a:avLst/>
            </a:prstGeom>
            <a:ln>
              <a:solidFill>
                <a:srgbClr val="0000FF"/>
              </a:solidFill>
              <a:prstDash val="sysDash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83" name="TextBox 82">
              <a:extLst>
                <a:ext uri="{FF2B5EF4-FFF2-40B4-BE49-F238E27FC236}">
                  <a16:creationId xmlns:a16="http://schemas.microsoft.com/office/drawing/2014/main" id="{F637910E-0477-1D42-AC2E-DCB98075B09D}"/>
                </a:ext>
              </a:extLst>
            </p:cNvPr>
            <p:cNvSpPr txBox="1"/>
            <p:nvPr/>
          </p:nvSpPr>
          <p:spPr>
            <a:xfrm rot="16200000">
              <a:off x="7124756" y="3599686"/>
              <a:ext cx="480901" cy="246221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 anchor="ctr" anchorCtr="0">
              <a:spAutoFit/>
            </a:bodyPr>
            <a:lstStyle/>
            <a:p>
              <a:pPr defTabSz="456870"/>
              <a:r>
                <a:rPr lang="en-US" sz="1600" dirty="0">
                  <a:solidFill>
                    <a:srgbClr val="0000FF"/>
                  </a:solidFill>
                  <a:sym typeface="Calibri"/>
                </a:rPr>
                <a:t>ICB12</a:t>
              </a:r>
            </a:p>
          </p:txBody>
        </p:sp>
        <p:sp>
          <p:nvSpPr>
            <p:cNvPr id="206" name="TextBox 205">
              <a:extLst>
                <a:ext uri="{FF2B5EF4-FFF2-40B4-BE49-F238E27FC236}">
                  <a16:creationId xmlns:a16="http://schemas.microsoft.com/office/drawing/2014/main" id="{06B90548-4EAF-C34A-848C-646F6801BFC6}"/>
                </a:ext>
              </a:extLst>
            </p:cNvPr>
            <p:cNvSpPr txBox="1"/>
            <p:nvPr/>
          </p:nvSpPr>
          <p:spPr>
            <a:xfrm rot="16200000">
              <a:off x="6782473" y="5111312"/>
              <a:ext cx="586507" cy="246221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 anchor="ctr" anchorCtr="0">
              <a:spAutoFit/>
            </a:bodyPr>
            <a:lstStyle/>
            <a:p>
              <a:pPr defTabSz="456870"/>
              <a:r>
                <a:rPr lang="en-US" sz="1600" dirty="0">
                  <a:solidFill>
                    <a:srgbClr val="FF7D00"/>
                  </a:solidFill>
                  <a:sym typeface="Calibri"/>
                </a:rPr>
                <a:t>IKRC16</a:t>
              </a:r>
            </a:p>
          </p:txBody>
        </p:sp>
      </p:grpSp>
      <p:sp>
        <p:nvSpPr>
          <p:cNvPr id="209" name="Oval 208">
            <a:extLst>
              <a:ext uri="{FF2B5EF4-FFF2-40B4-BE49-F238E27FC236}">
                <a16:creationId xmlns:a16="http://schemas.microsoft.com/office/drawing/2014/main" id="{C5489A59-D2CD-6E4A-95C0-DCF7EE9CD40B}"/>
              </a:ext>
            </a:extLst>
          </p:cNvPr>
          <p:cNvSpPr/>
          <p:nvPr/>
        </p:nvSpPr>
        <p:spPr>
          <a:xfrm>
            <a:off x="4075455" y="2899145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29</a:t>
            </a:r>
          </a:p>
        </p:txBody>
      </p:sp>
      <p:cxnSp>
        <p:nvCxnSpPr>
          <p:cNvPr id="213" name="Straight Connector 212">
            <a:extLst>
              <a:ext uri="{FF2B5EF4-FFF2-40B4-BE49-F238E27FC236}">
                <a16:creationId xmlns:a16="http://schemas.microsoft.com/office/drawing/2014/main" id="{377126A3-EF6C-3347-9FB5-1834CBFAF6BC}"/>
              </a:ext>
            </a:extLst>
          </p:cNvPr>
          <p:cNvCxnSpPr/>
          <p:nvPr/>
        </p:nvCxnSpPr>
        <p:spPr>
          <a:xfrm>
            <a:off x="6167178" y="2178819"/>
            <a:ext cx="0" cy="4572000"/>
          </a:xfrm>
          <a:prstGeom prst="line">
            <a:avLst/>
          </a:prstGeom>
          <a:ln>
            <a:solidFill>
              <a:srgbClr val="B40096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0" name="TextBox 219">
            <a:extLst>
              <a:ext uri="{FF2B5EF4-FFF2-40B4-BE49-F238E27FC236}">
                <a16:creationId xmlns:a16="http://schemas.microsoft.com/office/drawing/2014/main" id="{2112B708-D563-3541-9AA9-8246DD69358F}"/>
              </a:ext>
            </a:extLst>
          </p:cNvPr>
          <p:cNvSpPr txBox="1"/>
          <p:nvPr/>
        </p:nvSpPr>
        <p:spPr>
          <a:xfrm rot="16200000">
            <a:off x="5755194" y="5833767"/>
            <a:ext cx="626646" cy="246221"/>
          </a:xfrm>
          <a:prstGeom prst="rect">
            <a:avLst/>
          </a:prstGeom>
          <a:solidFill>
            <a:schemeClr val="bg1"/>
          </a:solidFill>
        </p:spPr>
        <p:txBody>
          <a:bodyPr wrap="none" lIns="0" tIns="0" rIns="0" bIns="0" rtlCol="0" anchor="ctr" anchorCtr="0">
            <a:spAutoFit/>
          </a:bodyPr>
          <a:lstStyle/>
          <a:p>
            <a:pPr defTabSz="456870"/>
            <a:r>
              <a:rPr lang="en-US" sz="1600" dirty="0">
                <a:solidFill>
                  <a:srgbClr val="B40096"/>
                </a:solidFill>
              </a:rPr>
              <a:t>IKON17</a:t>
            </a:r>
          </a:p>
        </p:txBody>
      </p:sp>
      <p:grpSp>
        <p:nvGrpSpPr>
          <p:cNvPr id="86" name="Group 85">
            <a:extLst>
              <a:ext uri="{FF2B5EF4-FFF2-40B4-BE49-F238E27FC236}">
                <a16:creationId xmlns:a16="http://schemas.microsoft.com/office/drawing/2014/main" id="{2C21AB0A-2765-324D-963E-39C39764DB4A}"/>
              </a:ext>
            </a:extLst>
          </p:cNvPr>
          <p:cNvGrpSpPr/>
          <p:nvPr/>
        </p:nvGrpSpPr>
        <p:grpSpPr>
          <a:xfrm>
            <a:off x="260932" y="2178819"/>
            <a:ext cx="3786683" cy="4572000"/>
            <a:chOff x="4820257" y="2163507"/>
            <a:chExt cx="3786683" cy="4572000"/>
          </a:xfrm>
        </p:grpSpPr>
        <p:sp>
          <p:nvSpPr>
            <p:cNvPr id="87" name="Oval 86">
              <a:extLst>
                <a:ext uri="{FF2B5EF4-FFF2-40B4-BE49-F238E27FC236}">
                  <a16:creationId xmlns:a16="http://schemas.microsoft.com/office/drawing/2014/main" id="{D7BE9EB0-3154-624E-9992-7BBEF45B1AA9}"/>
                </a:ext>
              </a:extLst>
            </p:cNvPr>
            <p:cNvSpPr/>
            <p:nvPr/>
          </p:nvSpPr>
          <p:spPr>
            <a:xfrm>
              <a:off x="4820257" y="2241638"/>
              <a:ext cx="320842" cy="240632"/>
            </a:xfrm>
            <a:prstGeom prst="ellipse">
              <a:avLst/>
            </a:prstGeom>
            <a:solidFill>
              <a:srgbClr val="0000FF"/>
            </a:solidFill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lIns="91374" tIns="45690" rIns="91374" bIns="45690" rtlCol="0" anchor="ctr"/>
            <a:lstStyle/>
            <a:p>
              <a:pPr algn="ctr" defTabSz="456870"/>
              <a:endParaRPr lang="en-US">
                <a:solidFill>
                  <a:prstClr val="white"/>
                </a:solidFill>
                <a:sym typeface="Calibri"/>
              </a:endParaRPr>
            </a:p>
          </p:txBody>
        </p:sp>
        <p:sp>
          <p:nvSpPr>
            <p:cNvPr id="88" name="TextBox 87">
              <a:extLst>
                <a:ext uri="{FF2B5EF4-FFF2-40B4-BE49-F238E27FC236}">
                  <a16:creationId xmlns:a16="http://schemas.microsoft.com/office/drawing/2014/main" id="{A787161C-89D0-F944-BCD7-A40A542CB8B3}"/>
                </a:ext>
              </a:extLst>
            </p:cNvPr>
            <p:cNvSpPr txBox="1"/>
            <p:nvPr/>
          </p:nvSpPr>
          <p:spPr>
            <a:xfrm>
              <a:off x="5170885" y="2205519"/>
              <a:ext cx="738286" cy="338494"/>
            </a:xfrm>
            <a:prstGeom prst="rect">
              <a:avLst/>
            </a:prstGeom>
            <a:noFill/>
          </p:spPr>
          <p:txBody>
            <a:bodyPr wrap="square" lIns="91374" tIns="45690" rIns="91374" bIns="45690" rtlCol="0">
              <a:spAutoFit/>
            </a:bodyPr>
            <a:lstStyle/>
            <a:p>
              <a:pPr defTabSz="456870"/>
              <a:r>
                <a:rPr lang="en-US" sz="1600" dirty="0">
                  <a:solidFill>
                    <a:srgbClr val="002060"/>
                  </a:solidFill>
                  <a:sym typeface="Calibri"/>
                </a:rPr>
                <a:t>STAP</a:t>
              </a:r>
            </a:p>
          </p:txBody>
        </p:sp>
        <p:cxnSp>
          <p:nvCxnSpPr>
            <p:cNvPr id="92" name="Straight Connector 91">
              <a:extLst>
                <a:ext uri="{FF2B5EF4-FFF2-40B4-BE49-F238E27FC236}">
                  <a16:creationId xmlns:a16="http://schemas.microsoft.com/office/drawing/2014/main" id="{CA8256E2-5994-824B-86E8-7B064EEC10A4}"/>
                </a:ext>
              </a:extLst>
            </p:cNvPr>
            <p:cNvCxnSpPr/>
            <p:nvPr/>
          </p:nvCxnSpPr>
          <p:spPr>
            <a:xfrm>
              <a:off x="8471015" y="2163507"/>
              <a:ext cx="0" cy="4572000"/>
            </a:xfrm>
            <a:prstGeom prst="line">
              <a:avLst/>
            </a:prstGeom>
            <a:ln>
              <a:solidFill>
                <a:srgbClr val="0070C0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93" name="TextBox 92">
              <a:extLst>
                <a:ext uri="{FF2B5EF4-FFF2-40B4-BE49-F238E27FC236}">
                  <a16:creationId xmlns:a16="http://schemas.microsoft.com/office/drawing/2014/main" id="{C64F4869-11FE-F94D-9779-E6C8E048AF7C}"/>
                </a:ext>
              </a:extLst>
            </p:cNvPr>
            <p:cNvSpPr txBox="1"/>
            <p:nvPr/>
          </p:nvSpPr>
          <p:spPr>
            <a:xfrm rot="16200000">
              <a:off x="8007546" y="2706483"/>
              <a:ext cx="952568" cy="246221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lIns="0" tIns="0" rIns="0" bIns="0" rtlCol="0" anchor="ctr" anchorCtr="0">
              <a:spAutoFit/>
            </a:bodyPr>
            <a:lstStyle/>
            <a:p>
              <a:pPr defTabSz="456870"/>
              <a:r>
                <a:rPr lang="en-US" sz="1600" dirty="0">
                  <a:solidFill>
                    <a:srgbClr val="0070C0"/>
                  </a:solidFill>
                  <a:sym typeface="Calibri"/>
                </a:rPr>
                <a:t>DMSC STAP</a:t>
              </a:r>
            </a:p>
          </p:txBody>
        </p:sp>
      </p:grpSp>
      <p:grpSp>
        <p:nvGrpSpPr>
          <p:cNvPr id="226" name="Sub-TG3s">
            <a:extLst>
              <a:ext uri="{FF2B5EF4-FFF2-40B4-BE49-F238E27FC236}">
                <a16:creationId xmlns:a16="http://schemas.microsoft.com/office/drawing/2014/main" id="{D47A8E03-4E29-BF41-8B95-0298BECA70BC}"/>
              </a:ext>
            </a:extLst>
          </p:cNvPr>
          <p:cNvGrpSpPr/>
          <p:nvPr/>
        </p:nvGrpSpPr>
        <p:grpSpPr>
          <a:xfrm>
            <a:off x="346502" y="3055450"/>
            <a:ext cx="4318677" cy="3307565"/>
            <a:chOff x="3326953" y="3055450"/>
            <a:chExt cx="4318677" cy="3307565"/>
          </a:xfrm>
        </p:grpSpPr>
        <p:grpSp>
          <p:nvGrpSpPr>
            <p:cNvPr id="191" name="Group 190">
              <a:extLst>
                <a:ext uri="{FF2B5EF4-FFF2-40B4-BE49-F238E27FC236}">
                  <a16:creationId xmlns:a16="http://schemas.microsoft.com/office/drawing/2014/main" id="{B5D57534-E3E3-2241-A7B9-DFE7359B2D46}"/>
                </a:ext>
              </a:extLst>
            </p:cNvPr>
            <p:cNvGrpSpPr/>
            <p:nvPr/>
          </p:nvGrpSpPr>
          <p:grpSpPr>
            <a:xfrm>
              <a:off x="3326953" y="3284984"/>
              <a:ext cx="1728192" cy="584715"/>
              <a:chOff x="12562399" y="6461118"/>
              <a:chExt cx="1728192" cy="584715"/>
            </a:xfrm>
          </p:grpSpPr>
          <p:sp>
            <p:nvSpPr>
              <p:cNvPr id="193" name="Oval 192">
                <a:extLst>
                  <a:ext uri="{FF2B5EF4-FFF2-40B4-BE49-F238E27FC236}">
                    <a16:creationId xmlns:a16="http://schemas.microsoft.com/office/drawing/2014/main" id="{A2082D52-5F1C-A747-9352-1A6C21F7E982}"/>
                  </a:ext>
                </a:extLst>
              </p:cNvPr>
              <p:cNvSpPr/>
              <p:nvPr/>
            </p:nvSpPr>
            <p:spPr>
              <a:xfrm>
                <a:off x="12562399" y="6541801"/>
                <a:ext cx="216000" cy="216000"/>
              </a:xfrm>
              <a:prstGeom prst="ellipse">
                <a:avLst/>
              </a:prstGeom>
              <a:solidFill>
                <a:srgbClr val="00B050"/>
              </a:solidFill>
              <a:ln w="38100"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lIns="91374" tIns="0" rIns="91374" bIns="45690" rtlCol="0" anchor="ctr"/>
              <a:lstStyle/>
              <a:p>
                <a:pPr algn="ctr"/>
                <a:r>
                  <a:rPr lang="en-GB" sz="1600" dirty="0">
                    <a:solidFill>
                      <a:schemeClr val="bg1">
                        <a:lumMod val="85000"/>
                      </a:schemeClr>
                    </a:solidFill>
                  </a:rPr>
                  <a:t>s</a:t>
                </a:r>
              </a:p>
            </p:txBody>
          </p:sp>
          <p:sp>
            <p:nvSpPr>
              <p:cNvPr id="194" name="TextBox 193">
                <a:extLst>
                  <a:ext uri="{FF2B5EF4-FFF2-40B4-BE49-F238E27FC236}">
                    <a16:creationId xmlns:a16="http://schemas.microsoft.com/office/drawing/2014/main" id="{D45B3148-1F8B-FB47-91BC-D789ED93385B}"/>
                  </a:ext>
                </a:extLst>
              </p:cNvPr>
              <p:cNvSpPr txBox="1"/>
              <p:nvPr/>
            </p:nvSpPr>
            <p:spPr>
              <a:xfrm>
                <a:off x="12845520" y="6461118"/>
                <a:ext cx="1445071" cy="584715"/>
              </a:xfrm>
              <a:prstGeom prst="rect">
                <a:avLst/>
              </a:prstGeom>
              <a:noFill/>
            </p:spPr>
            <p:txBody>
              <a:bodyPr wrap="none" lIns="91374" tIns="45690" rIns="91374" bIns="45690" rtlCol="0">
                <a:spAutoFit/>
              </a:bodyPr>
              <a:lstStyle/>
              <a:p>
                <a:pPr defTabSz="456870"/>
                <a:r>
                  <a:rPr lang="en-US" sz="1600" dirty="0">
                    <a:solidFill>
                      <a:srgbClr val="002060"/>
                    </a:solidFill>
                    <a:sym typeface="Calibri"/>
                  </a:rPr>
                  <a:t>Subsystem TG3</a:t>
                </a:r>
                <a:br>
                  <a:rPr lang="en-US" sz="1600" dirty="0">
                    <a:solidFill>
                      <a:srgbClr val="002060"/>
                    </a:solidFill>
                    <a:sym typeface="Calibri"/>
                  </a:rPr>
                </a:br>
                <a:r>
                  <a:rPr lang="en-US" sz="1600" dirty="0">
                    <a:solidFill>
                      <a:srgbClr val="002060"/>
                    </a:solidFill>
                    <a:sym typeface="Calibri"/>
                  </a:rPr>
                  <a:t>(intermediate)</a:t>
                </a:r>
              </a:p>
            </p:txBody>
          </p:sp>
        </p:grpSp>
        <p:grpSp>
          <p:nvGrpSpPr>
            <p:cNvPr id="124" name="Group 123">
              <a:extLst>
                <a:ext uri="{FF2B5EF4-FFF2-40B4-BE49-F238E27FC236}">
                  <a16:creationId xmlns:a16="http://schemas.microsoft.com/office/drawing/2014/main" id="{8F0D532F-522B-B749-95F3-53D25456ECE7}"/>
                </a:ext>
              </a:extLst>
            </p:cNvPr>
            <p:cNvGrpSpPr/>
            <p:nvPr/>
          </p:nvGrpSpPr>
          <p:grpSpPr>
            <a:xfrm>
              <a:off x="6986673" y="3959679"/>
              <a:ext cx="252000" cy="318924"/>
              <a:chOff x="7192729" y="2457678"/>
              <a:chExt cx="252000" cy="318924"/>
            </a:xfrm>
          </p:grpSpPr>
          <p:sp>
            <p:nvSpPr>
              <p:cNvPr id="155" name="Oval 154">
                <a:extLst>
                  <a:ext uri="{FF2B5EF4-FFF2-40B4-BE49-F238E27FC236}">
                    <a16:creationId xmlns:a16="http://schemas.microsoft.com/office/drawing/2014/main" id="{5E0BD8DA-4990-7E4A-8506-7E9C42273128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208030" y="2532610"/>
                <a:ext cx="214168" cy="216000"/>
              </a:xfrm>
              <a:prstGeom prst="ellipse">
                <a:avLst/>
              </a:prstGeom>
              <a:solidFill>
                <a:srgbClr val="00B05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lIns="91374" tIns="45690" rIns="91374" bIns="45690" rtlCol="0" anchor="ctr"/>
              <a:lstStyle/>
              <a:p>
                <a:pPr algn="ctr" defTabSz="456870"/>
                <a:endParaRPr lang="en-US" sz="1600">
                  <a:solidFill>
                    <a:prstClr val="white"/>
                  </a:solidFill>
                  <a:sym typeface="Calibri"/>
                </a:endParaRPr>
              </a:p>
            </p:txBody>
          </p:sp>
          <p:sp>
            <p:nvSpPr>
              <p:cNvPr id="156" name="TextBox 155">
                <a:extLst>
                  <a:ext uri="{FF2B5EF4-FFF2-40B4-BE49-F238E27FC236}">
                    <a16:creationId xmlns:a16="http://schemas.microsoft.com/office/drawing/2014/main" id="{B50078F3-4CED-B044-A36E-D0580862C11A}"/>
                  </a:ext>
                </a:extLst>
              </p:cNvPr>
              <p:cNvSpPr txBox="1"/>
              <p:nvPr/>
            </p:nvSpPr>
            <p:spPr>
              <a:xfrm>
                <a:off x="7192729" y="2457678"/>
                <a:ext cx="252000" cy="318924"/>
              </a:xfrm>
              <a:prstGeom prst="rect">
                <a:avLst/>
              </a:prstGeom>
              <a:noFill/>
            </p:spPr>
            <p:txBody>
              <a:bodyPr wrap="square" lIns="36000" tIns="36000" rIns="36000" bIns="36000" rtlCol="0" anchor="ctr">
                <a:spAutoFit/>
              </a:bodyPr>
              <a:lstStyle/>
              <a:p>
                <a:pPr algn="ctr"/>
                <a:r>
                  <a:rPr lang="en-GB" sz="1600" dirty="0">
                    <a:solidFill>
                      <a:schemeClr val="bg1">
                        <a:lumMod val="85000"/>
                      </a:schemeClr>
                    </a:solidFill>
                  </a:rPr>
                  <a:t>s</a:t>
                </a:r>
              </a:p>
            </p:txBody>
          </p:sp>
        </p:grpSp>
        <p:grpSp>
          <p:nvGrpSpPr>
            <p:cNvPr id="127" name="Group 126">
              <a:extLst>
                <a:ext uri="{FF2B5EF4-FFF2-40B4-BE49-F238E27FC236}">
                  <a16:creationId xmlns:a16="http://schemas.microsoft.com/office/drawing/2014/main" id="{A450F202-A877-6F44-9F0F-39299FDC962A}"/>
                </a:ext>
              </a:extLst>
            </p:cNvPr>
            <p:cNvGrpSpPr/>
            <p:nvPr/>
          </p:nvGrpSpPr>
          <p:grpSpPr>
            <a:xfrm>
              <a:off x="7393630" y="3055450"/>
              <a:ext cx="252000" cy="318924"/>
              <a:chOff x="7192729" y="2457678"/>
              <a:chExt cx="252000" cy="318924"/>
            </a:xfrm>
          </p:grpSpPr>
          <p:sp>
            <p:nvSpPr>
              <p:cNvPr id="149" name="Oval 148">
                <a:extLst>
                  <a:ext uri="{FF2B5EF4-FFF2-40B4-BE49-F238E27FC236}">
                    <a16:creationId xmlns:a16="http://schemas.microsoft.com/office/drawing/2014/main" id="{158FFFA1-2863-C64A-B93E-19D8A48487F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7208030" y="2532610"/>
                <a:ext cx="214168" cy="216000"/>
              </a:xfrm>
              <a:prstGeom prst="ellipse">
                <a:avLst/>
              </a:prstGeom>
              <a:solidFill>
                <a:srgbClr val="00B050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lIns="91374" tIns="45690" rIns="91374" bIns="45690" rtlCol="0" anchor="ctr"/>
              <a:lstStyle/>
              <a:p>
                <a:pPr algn="ctr" defTabSz="456870"/>
                <a:endParaRPr lang="en-US" sz="1600">
                  <a:solidFill>
                    <a:prstClr val="white"/>
                  </a:solidFill>
                  <a:sym typeface="Calibri"/>
                </a:endParaRPr>
              </a:p>
            </p:txBody>
          </p:sp>
          <p:sp>
            <p:nvSpPr>
              <p:cNvPr id="150" name="TextBox 149">
                <a:extLst>
                  <a:ext uri="{FF2B5EF4-FFF2-40B4-BE49-F238E27FC236}">
                    <a16:creationId xmlns:a16="http://schemas.microsoft.com/office/drawing/2014/main" id="{A64054E9-56CE-264E-ADC2-6497D355A008}"/>
                  </a:ext>
                </a:extLst>
              </p:cNvPr>
              <p:cNvSpPr txBox="1"/>
              <p:nvPr/>
            </p:nvSpPr>
            <p:spPr>
              <a:xfrm>
                <a:off x="7192729" y="2457678"/>
                <a:ext cx="252000" cy="318924"/>
              </a:xfrm>
              <a:prstGeom prst="rect">
                <a:avLst/>
              </a:prstGeom>
              <a:noFill/>
            </p:spPr>
            <p:txBody>
              <a:bodyPr wrap="square" lIns="36000" tIns="36000" rIns="36000" bIns="36000" rtlCol="0" anchor="ctr">
                <a:spAutoFit/>
              </a:bodyPr>
              <a:lstStyle/>
              <a:p>
                <a:pPr algn="ctr"/>
                <a:r>
                  <a:rPr lang="en-GB" sz="1600" dirty="0">
                    <a:solidFill>
                      <a:schemeClr val="bg1">
                        <a:lumMod val="85000"/>
                      </a:schemeClr>
                    </a:solidFill>
                  </a:rPr>
                  <a:t>s</a:t>
                </a:r>
              </a:p>
            </p:txBody>
          </p:sp>
        </p:grpSp>
        <p:sp>
          <p:nvSpPr>
            <p:cNvPr id="145" name="Oval 144">
              <a:extLst>
                <a:ext uri="{FF2B5EF4-FFF2-40B4-BE49-F238E27FC236}">
                  <a16:creationId xmlns:a16="http://schemas.microsoft.com/office/drawing/2014/main" id="{16B91822-ADFC-AE4C-AD02-4497090339E3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7338283" y="4941168"/>
              <a:ext cx="214168" cy="216000"/>
            </a:xfrm>
            <a:prstGeom prst="ellipse">
              <a:avLst/>
            </a:prstGeom>
            <a:solidFill>
              <a:srgbClr val="00B05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wrap="none" lIns="91374" tIns="0" rIns="91374" bIns="45690" rtlCol="0" anchor="ctr"/>
            <a:lstStyle/>
            <a:p>
              <a:pPr algn="ctr" defTabSz="456870"/>
              <a:r>
                <a:rPr lang="en-GB" sz="1600" dirty="0">
                  <a:solidFill>
                    <a:schemeClr val="bg1">
                      <a:lumMod val="85000"/>
                    </a:schemeClr>
                  </a:solidFill>
                </a:rPr>
                <a:t>s</a:t>
              </a:r>
              <a:endParaRPr lang="en-US" sz="1600" dirty="0">
                <a:solidFill>
                  <a:prstClr val="white"/>
                </a:solidFill>
                <a:sym typeface="Calibri"/>
              </a:endParaRPr>
            </a:p>
          </p:txBody>
        </p:sp>
        <p:sp>
          <p:nvSpPr>
            <p:cNvPr id="139" name="Oval 138">
              <a:extLst>
                <a:ext uri="{FF2B5EF4-FFF2-40B4-BE49-F238E27FC236}">
                  <a16:creationId xmlns:a16="http://schemas.microsoft.com/office/drawing/2014/main" id="{D8F6E7B3-A50E-944B-A578-CE3B95F73598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6785057" y="6147015"/>
              <a:ext cx="214168" cy="216000"/>
            </a:xfrm>
            <a:prstGeom prst="ellipse">
              <a:avLst/>
            </a:prstGeom>
            <a:solidFill>
              <a:srgbClr val="00B05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wrap="none" lIns="91374" tIns="0" rIns="91374" bIns="45690" rtlCol="0" anchor="ctr"/>
            <a:lstStyle/>
            <a:p>
              <a:pPr algn="ctr" defTabSz="456870"/>
              <a:r>
                <a:rPr lang="en-GB" sz="1600" dirty="0">
                  <a:solidFill>
                    <a:schemeClr val="bg1">
                      <a:lumMod val="85000"/>
                    </a:schemeClr>
                  </a:solidFill>
                </a:rPr>
                <a:t>s</a:t>
              </a:r>
              <a:endParaRPr lang="en-US" sz="1600" dirty="0">
                <a:solidFill>
                  <a:prstClr val="white"/>
                </a:solidFill>
                <a:sym typeface="Calibri"/>
              </a:endParaRPr>
            </a:p>
          </p:txBody>
        </p:sp>
        <p:sp>
          <p:nvSpPr>
            <p:cNvPr id="208" name="Oval 207">
              <a:extLst>
                <a:ext uri="{FF2B5EF4-FFF2-40B4-BE49-F238E27FC236}">
                  <a16:creationId xmlns:a16="http://schemas.microsoft.com/office/drawing/2014/main" id="{FACB269D-165C-EB4F-B07F-6D1044E36EF9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6975632" y="4637029"/>
              <a:ext cx="214168" cy="216000"/>
            </a:xfrm>
            <a:prstGeom prst="ellipse">
              <a:avLst/>
            </a:prstGeom>
            <a:solidFill>
              <a:srgbClr val="00B05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wrap="none" lIns="91374" tIns="0" rIns="91374" bIns="45690" rtlCol="0" anchor="ctr"/>
            <a:lstStyle/>
            <a:p>
              <a:pPr algn="ctr" defTabSz="456870"/>
              <a:r>
                <a:rPr lang="en-GB" sz="1600" dirty="0">
                  <a:solidFill>
                    <a:schemeClr val="bg1">
                      <a:lumMod val="85000"/>
                    </a:schemeClr>
                  </a:solidFill>
                </a:rPr>
                <a:t>s</a:t>
              </a:r>
              <a:endParaRPr lang="en-US" sz="1600" dirty="0">
                <a:solidFill>
                  <a:prstClr val="white"/>
                </a:solidFill>
                <a:sym typeface="Calibri"/>
              </a:endParaRPr>
            </a:p>
          </p:txBody>
        </p:sp>
      </p:grpSp>
      <p:sp>
        <p:nvSpPr>
          <p:cNvPr id="202" name="Oval 201">
            <a:extLst>
              <a:ext uri="{FF2B5EF4-FFF2-40B4-BE49-F238E27FC236}">
                <a16:creationId xmlns:a16="http://schemas.microsoft.com/office/drawing/2014/main" id="{FC4ED97B-4C90-544F-B3CD-7EB12833CF38}"/>
              </a:ext>
            </a:extLst>
          </p:cNvPr>
          <p:cNvSpPr/>
          <p:nvPr/>
        </p:nvSpPr>
        <p:spPr>
          <a:xfrm>
            <a:off x="3841820" y="3975274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12</a:t>
            </a:r>
          </a:p>
        </p:txBody>
      </p:sp>
      <p:sp>
        <p:nvSpPr>
          <p:cNvPr id="198" name="Oval 197">
            <a:extLst>
              <a:ext uri="{FF2B5EF4-FFF2-40B4-BE49-F238E27FC236}">
                <a16:creationId xmlns:a16="http://schemas.microsoft.com/office/drawing/2014/main" id="{A53DF741-1026-134B-8B88-6F222B2CE803}"/>
              </a:ext>
            </a:extLst>
          </p:cNvPr>
          <p:cNvSpPr/>
          <p:nvPr/>
        </p:nvSpPr>
        <p:spPr>
          <a:xfrm>
            <a:off x="3843607" y="5372710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8</a:t>
            </a:r>
          </a:p>
        </p:txBody>
      </p:sp>
      <p:sp>
        <p:nvSpPr>
          <p:cNvPr id="172" name="Oval 171">
            <a:extLst>
              <a:ext uri="{FF2B5EF4-FFF2-40B4-BE49-F238E27FC236}">
                <a16:creationId xmlns:a16="http://schemas.microsoft.com/office/drawing/2014/main" id="{AF4D98E0-072A-B749-ACE0-79163E1D34B8}"/>
              </a:ext>
            </a:extLst>
          </p:cNvPr>
          <p:cNvSpPr/>
          <p:nvPr/>
        </p:nvSpPr>
        <p:spPr>
          <a:xfrm>
            <a:off x="3838112" y="4694142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2-3</a:t>
            </a:r>
          </a:p>
        </p:txBody>
      </p:sp>
      <p:sp>
        <p:nvSpPr>
          <p:cNvPr id="176" name="Oval 175">
            <a:extLst>
              <a:ext uri="{FF2B5EF4-FFF2-40B4-BE49-F238E27FC236}">
                <a16:creationId xmlns:a16="http://schemas.microsoft.com/office/drawing/2014/main" id="{17224318-FB84-0444-8A9F-D0C73FEAAF68}"/>
              </a:ext>
            </a:extLst>
          </p:cNvPr>
          <p:cNvSpPr/>
          <p:nvPr/>
        </p:nvSpPr>
        <p:spPr>
          <a:xfrm>
            <a:off x="4039515" y="2168059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30</a:t>
            </a:r>
          </a:p>
        </p:txBody>
      </p:sp>
      <p:sp>
        <p:nvSpPr>
          <p:cNvPr id="183" name="Oval 182">
            <a:extLst>
              <a:ext uri="{FF2B5EF4-FFF2-40B4-BE49-F238E27FC236}">
                <a16:creationId xmlns:a16="http://schemas.microsoft.com/office/drawing/2014/main" id="{A0A0EE29-01E5-AE45-A6CF-C978120B090B}"/>
              </a:ext>
            </a:extLst>
          </p:cNvPr>
          <p:cNvSpPr/>
          <p:nvPr/>
        </p:nvSpPr>
        <p:spPr>
          <a:xfrm>
            <a:off x="5954410" y="2706149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24-25</a:t>
            </a:r>
          </a:p>
        </p:txBody>
      </p:sp>
      <p:sp>
        <p:nvSpPr>
          <p:cNvPr id="184" name="Oval 183">
            <a:extLst>
              <a:ext uri="{FF2B5EF4-FFF2-40B4-BE49-F238E27FC236}">
                <a16:creationId xmlns:a16="http://schemas.microsoft.com/office/drawing/2014/main" id="{7D864731-A718-C047-802C-D1274E720EDD}"/>
              </a:ext>
            </a:extLst>
          </p:cNvPr>
          <p:cNvSpPr/>
          <p:nvPr/>
        </p:nvSpPr>
        <p:spPr>
          <a:xfrm>
            <a:off x="6128949" y="2183146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25-26</a:t>
            </a:r>
          </a:p>
        </p:txBody>
      </p:sp>
      <p:cxnSp>
        <p:nvCxnSpPr>
          <p:cNvPr id="186" name="Straight Connector 185">
            <a:extLst>
              <a:ext uri="{FF2B5EF4-FFF2-40B4-BE49-F238E27FC236}">
                <a16:creationId xmlns:a16="http://schemas.microsoft.com/office/drawing/2014/main" id="{8CA44121-A84F-E846-9F44-040FFA3C9BA6}"/>
              </a:ext>
            </a:extLst>
          </p:cNvPr>
          <p:cNvCxnSpPr/>
          <p:nvPr/>
        </p:nvCxnSpPr>
        <p:spPr>
          <a:xfrm>
            <a:off x="6560558" y="2162840"/>
            <a:ext cx="0" cy="4572000"/>
          </a:xfrm>
          <a:prstGeom prst="line">
            <a:avLst/>
          </a:prstGeom>
          <a:ln>
            <a:solidFill>
              <a:srgbClr val="0000FF"/>
            </a:solidFill>
            <a:prstDash val="sys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5" name="Straight Connector 234">
            <a:extLst>
              <a:ext uri="{FF2B5EF4-FFF2-40B4-BE49-F238E27FC236}">
                <a16:creationId xmlns:a16="http://schemas.microsoft.com/office/drawing/2014/main" id="{E7F59370-B0E9-DC4D-BC91-B2608042DFE9}"/>
              </a:ext>
            </a:extLst>
          </p:cNvPr>
          <p:cNvCxnSpPr/>
          <p:nvPr/>
        </p:nvCxnSpPr>
        <p:spPr>
          <a:xfrm>
            <a:off x="6697650" y="2156312"/>
            <a:ext cx="0" cy="4572000"/>
          </a:xfrm>
          <a:prstGeom prst="line">
            <a:avLst/>
          </a:prstGeom>
          <a:ln>
            <a:solidFill>
              <a:srgbClr val="FF0000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36" name="TextBox 235">
            <a:extLst>
              <a:ext uri="{FF2B5EF4-FFF2-40B4-BE49-F238E27FC236}">
                <a16:creationId xmlns:a16="http://schemas.microsoft.com/office/drawing/2014/main" id="{F7F37E89-A05E-B249-A8C3-175872A63F29}"/>
              </a:ext>
            </a:extLst>
          </p:cNvPr>
          <p:cNvSpPr txBox="1"/>
          <p:nvPr/>
        </p:nvSpPr>
        <p:spPr>
          <a:xfrm rot="16200000">
            <a:off x="6425498" y="2325274"/>
            <a:ext cx="574132" cy="246221"/>
          </a:xfrm>
          <a:prstGeom prst="rect">
            <a:avLst/>
          </a:prstGeom>
          <a:solidFill>
            <a:schemeClr val="bg1"/>
          </a:solidFill>
        </p:spPr>
        <p:txBody>
          <a:bodyPr wrap="none" lIns="0" tIns="0" rIns="0" bIns="0" rtlCol="0" anchor="ctr" anchorCtr="0">
            <a:spAutoFit/>
          </a:bodyPr>
          <a:lstStyle/>
          <a:p>
            <a:pPr defTabSz="456870"/>
            <a:r>
              <a:rPr lang="en-US" sz="1600" dirty="0">
                <a:solidFill>
                  <a:srgbClr val="FF0000"/>
                </a:solidFill>
                <a:sym typeface="Calibri"/>
              </a:rPr>
              <a:t>SAC 23</a:t>
            </a:r>
          </a:p>
        </p:txBody>
      </p:sp>
      <p:sp>
        <p:nvSpPr>
          <p:cNvPr id="238" name="Oval 237">
            <a:extLst>
              <a:ext uri="{FF2B5EF4-FFF2-40B4-BE49-F238E27FC236}">
                <a16:creationId xmlns:a16="http://schemas.microsoft.com/office/drawing/2014/main" id="{C13CC42C-E3F5-1644-AB06-00F2A506F4F9}"/>
              </a:ext>
            </a:extLst>
          </p:cNvPr>
          <p:cNvSpPr>
            <a:spLocks noChangeAspect="1"/>
          </p:cNvSpPr>
          <p:nvPr/>
        </p:nvSpPr>
        <p:spPr>
          <a:xfrm>
            <a:off x="5189626" y="2826285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43" name="Oval 242">
            <a:extLst>
              <a:ext uri="{FF2B5EF4-FFF2-40B4-BE49-F238E27FC236}">
                <a16:creationId xmlns:a16="http://schemas.microsoft.com/office/drawing/2014/main" id="{C8200C1E-5A66-2D44-AE86-D9B336001AD8}"/>
              </a:ext>
            </a:extLst>
          </p:cNvPr>
          <p:cNvSpPr>
            <a:spLocks noChangeAspect="1"/>
          </p:cNvSpPr>
          <p:nvPr/>
        </p:nvSpPr>
        <p:spPr>
          <a:xfrm>
            <a:off x="5965121" y="2189492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50" name="Oval 249">
            <a:extLst>
              <a:ext uri="{FF2B5EF4-FFF2-40B4-BE49-F238E27FC236}">
                <a16:creationId xmlns:a16="http://schemas.microsoft.com/office/drawing/2014/main" id="{5CEE73E0-1319-B444-9456-D6B26F7D6F65}"/>
              </a:ext>
            </a:extLst>
          </p:cNvPr>
          <p:cNvSpPr>
            <a:spLocks noChangeAspect="1"/>
          </p:cNvSpPr>
          <p:nvPr/>
        </p:nvSpPr>
        <p:spPr>
          <a:xfrm>
            <a:off x="6880955" y="3398970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51" name="Oval 250">
            <a:extLst>
              <a:ext uri="{FF2B5EF4-FFF2-40B4-BE49-F238E27FC236}">
                <a16:creationId xmlns:a16="http://schemas.microsoft.com/office/drawing/2014/main" id="{A630AA85-642A-3547-BD1B-5ACC9C55371A}"/>
              </a:ext>
            </a:extLst>
          </p:cNvPr>
          <p:cNvSpPr>
            <a:spLocks/>
          </p:cNvSpPr>
          <p:nvPr/>
        </p:nvSpPr>
        <p:spPr>
          <a:xfrm>
            <a:off x="7024945" y="3529119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252" name="Oval 251">
            <a:extLst>
              <a:ext uri="{FF2B5EF4-FFF2-40B4-BE49-F238E27FC236}">
                <a16:creationId xmlns:a16="http://schemas.microsoft.com/office/drawing/2014/main" id="{ADCE7DB9-297B-264D-82AA-71FA3A11FA6D}"/>
              </a:ext>
            </a:extLst>
          </p:cNvPr>
          <p:cNvSpPr>
            <a:spLocks/>
          </p:cNvSpPr>
          <p:nvPr/>
        </p:nvSpPr>
        <p:spPr>
          <a:xfrm>
            <a:off x="6581494" y="6261011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255" name="Oval 254">
            <a:extLst>
              <a:ext uri="{FF2B5EF4-FFF2-40B4-BE49-F238E27FC236}">
                <a16:creationId xmlns:a16="http://schemas.microsoft.com/office/drawing/2014/main" id="{4D64D6D6-F1BD-A54D-8878-B448A2FBEEE2}"/>
              </a:ext>
            </a:extLst>
          </p:cNvPr>
          <p:cNvSpPr>
            <a:spLocks noChangeAspect="1"/>
          </p:cNvSpPr>
          <p:nvPr/>
        </p:nvSpPr>
        <p:spPr>
          <a:xfrm>
            <a:off x="6581494" y="2867047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56" name="Oval 255">
            <a:extLst>
              <a:ext uri="{FF2B5EF4-FFF2-40B4-BE49-F238E27FC236}">
                <a16:creationId xmlns:a16="http://schemas.microsoft.com/office/drawing/2014/main" id="{BB967AB1-B539-D948-A483-394CD4382ED5}"/>
              </a:ext>
            </a:extLst>
          </p:cNvPr>
          <p:cNvSpPr>
            <a:spLocks/>
          </p:cNvSpPr>
          <p:nvPr/>
        </p:nvSpPr>
        <p:spPr>
          <a:xfrm>
            <a:off x="8623885" y="2832516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257" name="Oval 256">
            <a:extLst>
              <a:ext uri="{FF2B5EF4-FFF2-40B4-BE49-F238E27FC236}">
                <a16:creationId xmlns:a16="http://schemas.microsoft.com/office/drawing/2014/main" id="{74697148-4A9E-E943-AAFB-20230A6EB39D}"/>
              </a:ext>
            </a:extLst>
          </p:cNvPr>
          <p:cNvSpPr>
            <a:spLocks/>
          </p:cNvSpPr>
          <p:nvPr/>
        </p:nvSpPr>
        <p:spPr>
          <a:xfrm>
            <a:off x="6937453" y="4973404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260" name="Oval 259">
            <a:extLst>
              <a:ext uri="{FF2B5EF4-FFF2-40B4-BE49-F238E27FC236}">
                <a16:creationId xmlns:a16="http://schemas.microsoft.com/office/drawing/2014/main" id="{E3E3C211-3CB0-FC44-8681-C608636986AE}"/>
              </a:ext>
            </a:extLst>
          </p:cNvPr>
          <p:cNvSpPr>
            <a:spLocks noChangeAspect="1"/>
          </p:cNvSpPr>
          <p:nvPr/>
        </p:nvSpPr>
        <p:spPr>
          <a:xfrm>
            <a:off x="6516216" y="3717032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61" name="Oval 260">
            <a:extLst>
              <a:ext uri="{FF2B5EF4-FFF2-40B4-BE49-F238E27FC236}">
                <a16:creationId xmlns:a16="http://schemas.microsoft.com/office/drawing/2014/main" id="{78159388-A74F-DA43-9C75-B682C45DFF7D}"/>
              </a:ext>
            </a:extLst>
          </p:cNvPr>
          <p:cNvSpPr>
            <a:spLocks noChangeAspect="1"/>
          </p:cNvSpPr>
          <p:nvPr/>
        </p:nvSpPr>
        <p:spPr>
          <a:xfrm>
            <a:off x="6594461" y="5594613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62" name="Oval 261">
            <a:extLst>
              <a:ext uri="{FF2B5EF4-FFF2-40B4-BE49-F238E27FC236}">
                <a16:creationId xmlns:a16="http://schemas.microsoft.com/office/drawing/2014/main" id="{A8EC0FAD-F6EB-F84E-A7DD-F6D69A1EFE44}"/>
              </a:ext>
            </a:extLst>
          </p:cNvPr>
          <p:cNvSpPr>
            <a:spLocks/>
          </p:cNvSpPr>
          <p:nvPr/>
        </p:nvSpPr>
        <p:spPr>
          <a:xfrm>
            <a:off x="6388729" y="5534182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88" name="Oval 187">
            <a:extLst>
              <a:ext uri="{FF2B5EF4-FFF2-40B4-BE49-F238E27FC236}">
                <a16:creationId xmlns:a16="http://schemas.microsoft.com/office/drawing/2014/main" id="{B3BFA965-501C-D14B-ACFD-EA3C5D70806F}"/>
              </a:ext>
            </a:extLst>
          </p:cNvPr>
          <p:cNvSpPr>
            <a:spLocks noChangeAspect="1"/>
          </p:cNvSpPr>
          <p:nvPr/>
        </p:nvSpPr>
        <p:spPr>
          <a:xfrm>
            <a:off x="3979120" y="2814516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01" name="Oval 200">
            <a:extLst>
              <a:ext uri="{FF2B5EF4-FFF2-40B4-BE49-F238E27FC236}">
                <a16:creationId xmlns:a16="http://schemas.microsoft.com/office/drawing/2014/main" id="{AC6AF9B8-FCC1-C74F-9D3B-78E4A13F7E63}"/>
              </a:ext>
            </a:extLst>
          </p:cNvPr>
          <p:cNvSpPr>
            <a:spLocks/>
          </p:cNvSpPr>
          <p:nvPr/>
        </p:nvSpPr>
        <p:spPr>
          <a:xfrm>
            <a:off x="6390667" y="4651387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214" name="Oval 213">
            <a:extLst>
              <a:ext uri="{FF2B5EF4-FFF2-40B4-BE49-F238E27FC236}">
                <a16:creationId xmlns:a16="http://schemas.microsoft.com/office/drawing/2014/main" id="{35E3B2D0-2A21-684A-B699-655A752183FB}"/>
              </a:ext>
            </a:extLst>
          </p:cNvPr>
          <p:cNvSpPr>
            <a:spLocks noChangeAspect="1"/>
          </p:cNvSpPr>
          <p:nvPr/>
        </p:nvSpPr>
        <p:spPr>
          <a:xfrm>
            <a:off x="6950120" y="4653136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217" name="Oval 216">
            <a:extLst>
              <a:ext uri="{FF2B5EF4-FFF2-40B4-BE49-F238E27FC236}">
                <a16:creationId xmlns:a16="http://schemas.microsoft.com/office/drawing/2014/main" id="{10AB34AA-71FE-8645-90E2-B906EA67E363}"/>
              </a:ext>
            </a:extLst>
          </p:cNvPr>
          <p:cNvSpPr>
            <a:spLocks noChangeAspect="1"/>
          </p:cNvSpPr>
          <p:nvPr/>
        </p:nvSpPr>
        <p:spPr>
          <a:xfrm>
            <a:off x="4015471" y="5567235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543F3F40-3E30-C847-BDDF-8F593FBBCCAF}"/>
              </a:ext>
            </a:extLst>
          </p:cNvPr>
          <p:cNvGrpSpPr/>
          <p:nvPr/>
        </p:nvGrpSpPr>
        <p:grpSpPr>
          <a:xfrm>
            <a:off x="333776" y="2580795"/>
            <a:ext cx="7643095" cy="4135247"/>
            <a:chOff x="2882179" y="2580795"/>
            <a:chExt cx="7643095" cy="4135247"/>
          </a:xfrm>
        </p:grpSpPr>
        <p:grpSp>
          <p:nvGrpSpPr>
            <p:cNvPr id="223" name="IDRs">
              <a:extLst>
                <a:ext uri="{FF2B5EF4-FFF2-40B4-BE49-F238E27FC236}">
                  <a16:creationId xmlns:a16="http://schemas.microsoft.com/office/drawing/2014/main" id="{2EBBA61E-EFCA-D042-8F75-35204CFE6049}"/>
                </a:ext>
              </a:extLst>
            </p:cNvPr>
            <p:cNvGrpSpPr/>
            <p:nvPr/>
          </p:nvGrpSpPr>
          <p:grpSpPr>
            <a:xfrm>
              <a:off x="2882179" y="2580795"/>
              <a:ext cx="3885976" cy="3854220"/>
              <a:chOff x="3314227" y="2580795"/>
              <a:chExt cx="3885976" cy="3854220"/>
            </a:xfrm>
          </p:grpSpPr>
          <p:sp>
            <p:nvSpPr>
              <p:cNvPr id="84" name="TextBox 83">
                <a:extLst>
                  <a:ext uri="{FF2B5EF4-FFF2-40B4-BE49-F238E27FC236}">
                    <a16:creationId xmlns:a16="http://schemas.microsoft.com/office/drawing/2014/main" id="{7A46A334-5724-3043-A9C3-400D852F0AC4}"/>
                  </a:ext>
                </a:extLst>
              </p:cNvPr>
              <p:cNvSpPr txBox="1"/>
              <p:nvPr/>
            </p:nvSpPr>
            <p:spPr>
              <a:xfrm>
                <a:off x="3586773" y="2580795"/>
                <a:ext cx="1599638" cy="58477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rgbClr val="002060"/>
                    </a:solidFill>
                  </a:rPr>
                  <a:t>Intermediate </a:t>
                </a:r>
                <a:br>
                  <a:rPr lang="en-US" sz="1600" dirty="0">
                    <a:solidFill>
                      <a:srgbClr val="002060"/>
                    </a:solidFill>
                  </a:rPr>
                </a:br>
                <a:r>
                  <a:rPr lang="en-US" sz="1600" dirty="0">
                    <a:solidFill>
                      <a:srgbClr val="002060"/>
                    </a:solidFill>
                  </a:rPr>
                  <a:t>Design Review</a:t>
                </a:r>
              </a:p>
            </p:txBody>
          </p:sp>
          <p:grpSp>
            <p:nvGrpSpPr>
              <p:cNvPr id="9" name="Group 8">
                <a:extLst>
                  <a:ext uri="{FF2B5EF4-FFF2-40B4-BE49-F238E27FC236}">
                    <a16:creationId xmlns:a16="http://schemas.microsoft.com/office/drawing/2014/main" id="{D55D760D-4EF7-F645-8483-CCF1A8D170A6}"/>
                  </a:ext>
                </a:extLst>
              </p:cNvPr>
              <p:cNvGrpSpPr/>
              <p:nvPr/>
            </p:nvGrpSpPr>
            <p:grpSpPr>
              <a:xfrm>
                <a:off x="3314227" y="2780928"/>
                <a:ext cx="3885976" cy="3654087"/>
                <a:chOff x="3749577" y="2427872"/>
                <a:chExt cx="3885976" cy="3654087"/>
              </a:xfrm>
            </p:grpSpPr>
            <p:sp>
              <p:nvSpPr>
                <p:cNvPr id="11" name="Oval 10">
                  <a:extLst>
                    <a:ext uri="{FF2B5EF4-FFF2-40B4-BE49-F238E27FC236}">
                      <a16:creationId xmlns:a16="http://schemas.microsoft.com/office/drawing/2014/main" id="{EEF37A09-0C8C-684E-9EF6-10E615C68A51}"/>
                    </a:ext>
                  </a:extLst>
                </p:cNvPr>
                <p:cNvSpPr>
                  <a:spLocks/>
                </p:cNvSpPr>
                <p:nvPr/>
              </p:nvSpPr>
              <p:spPr>
                <a:xfrm>
                  <a:off x="3749577" y="2427872"/>
                  <a:ext cx="216000" cy="200264"/>
                </a:xfrm>
                <a:prstGeom prst="ellipse">
                  <a:avLst/>
                </a:prstGeom>
                <a:solidFill>
                  <a:srgbClr val="92D05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lIns="91374" tIns="45690" rIns="91374" bIns="45690" rtlCol="0" anchor="ctr"/>
                <a:lstStyle/>
                <a:p>
                  <a:pPr algn="ctr" defTabSz="456870"/>
                  <a:endParaRPr lang="en-US">
                    <a:solidFill>
                      <a:prstClr val="white"/>
                    </a:solidFill>
                    <a:sym typeface="Calibri"/>
                  </a:endParaRPr>
                </a:p>
              </p:txBody>
            </p:sp>
            <p:sp>
              <p:nvSpPr>
                <p:cNvPr id="46" name="Oval 45">
                  <a:extLst>
                    <a:ext uri="{FF2B5EF4-FFF2-40B4-BE49-F238E27FC236}">
                      <a16:creationId xmlns:a16="http://schemas.microsoft.com/office/drawing/2014/main" id="{EF473D5F-4E23-F34F-BC8F-ADF679B0FA58}"/>
                    </a:ext>
                  </a:extLst>
                </p:cNvPr>
                <p:cNvSpPr>
                  <a:spLocks/>
                </p:cNvSpPr>
                <p:nvPr/>
              </p:nvSpPr>
              <p:spPr>
                <a:xfrm>
                  <a:off x="7419553" y="5901959"/>
                  <a:ext cx="216000" cy="180000"/>
                </a:xfrm>
                <a:prstGeom prst="ellipse">
                  <a:avLst/>
                </a:prstGeom>
                <a:solidFill>
                  <a:srgbClr val="92D050"/>
                </a:solidFill>
                <a:ln>
                  <a:noFill/>
                </a:ln>
                <a:effectLst/>
              </p:spPr>
              <p:style>
                <a:lnRef idx="1">
                  <a:schemeClr val="accent1"/>
                </a:lnRef>
                <a:fillRef idx="3">
                  <a:schemeClr val="accent1"/>
                </a:fillRef>
                <a:effectRef idx="2">
                  <a:schemeClr val="accent1"/>
                </a:effectRef>
                <a:fontRef idx="minor">
                  <a:schemeClr val="lt1"/>
                </a:fontRef>
              </p:style>
              <p:txBody>
                <a:bodyPr lIns="91374" tIns="45690" rIns="91374" bIns="45690" rtlCol="0" anchor="ctr"/>
                <a:lstStyle/>
                <a:p>
                  <a:pPr algn="ctr" defTabSz="456870"/>
                  <a:endParaRPr lang="en-US">
                    <a:solidFill>
                      <a:prstClr val="white"/>
                    </a:solidFill>
                    <a:sym typeface="Calibri"/>
                  </a:endParaRPr>
                </a:p>
              </p:txBody>
            </p:sp>
          </p:grpSp>
        </p:grpSp>
        <p:sp>
          <p:nvSpPr>
            <p:cNvPr id="225" name="Oval 224">
              <a:extLst>
                <a:ext uri="{FF2B5EF4-FFF2-40B4-BE49-F238E27FC236}">
                  <a16:creationId xmlns:a16="http://schemas.microsoft.com/office/drawing/2014/main" id="{A8CE7CAC-2AAA-2746-9846-622C1FC1642D}"/>
                </a:ext>
              </a:extLst>
            </p:cNvPr>
            <p:cNvSpPr>
              <a:spLocks/>
            </p:cNvSpPr>
            <p:nvPr/>
          </p:nvSpPr>
          <p:spPr>
            <a:xfrm>
              <a:off x="8628050" y="3749193"/>
              <a:ext cx="216000" cy="180000"/>
            </a:xfrm>
            <a:prstGeom prst="ellipse">
              <a:avLst/>
            </a:prstGeom>
            <a:solidFill>
              <a:srgbClr val="92D05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lIns="91374" tIns="45690" rIns="91374" bIns="45690" rtlCol="0" anchor="ctr"/>
            <a:lstStyle/>
            <a:p>
              <a:pPr algn="ctr" defTabSz="456870"/>
              <a:endParaRPr lang="en-US">
                <a:solidFill>
                  <a:prstClr val="white"/>
                </a:solidFill>
                <a:sym typeface="Calibri"/>
              </a:endParaRPr>
            </a:p>
          </p:txBody>
        </p:sp>
        <p:sp>
          <p:nvSpPr>
            <p:cNvPr id="233" name="Oval 232">
              <a:extLst>
                <a:ext uri="{FF2B5EF4-FFF2-40B4-BE49-F238E27FC236}">
                  <a16:creationId xmlns:a16="http://schemas.microsoft.com/office/drawing/2014/main" id="{B5A39C7A-0247-3147-9467-8D8A6AF0C212}"/>
                </a:ext>
              </a:extLst>
            </p:cNvPr>
            <p:cNvSpPr>
              <a:spLocks/>
            </p:cNvSpPr>
            <p:nvPr/>
          </p:nvSpPr>
          <p:spPr>
            <a:xfrm>
              <a:off x="10309274" y="6536042"/>
              <a:ext cx="216000" cy="180000"/>
            </a:xfrm>
            <a:prstGeom prst="ellipse">
              <a:avLst/>
            </a:prstGeom>
            <a:solidFill>
              <a:srgbClr val="92D050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lIns="91374" tIns="45690" rIns="91374" bIns="45690" rtlCol="0" anchor="ctr"/>
            <a:lstStyle/>
            <a:p>
              <a:pPr algn="ctr" defTabSz="456870"/>
              <a:endParaRPr lang="en-US">
                <a:solidFill>
                  <a:prstClr val="white"/>
                </a:solidFill>
                <a:sym typeface="Calibri"/>
              </a:endParaRPr>
            </a:p>
          </p:txBody>
        </p:sp>
      </p:grpSp>
      <p:sp>
        <p:nvSpPr>
          <p:cNvPr id="111" name="Oval 110">
            <a:extLst>
              <a:ext uri="{FF2B5EF4-FFF2-40B4-BE49-F238E27FC236}">
                <a16:creationId xmlns:a16="http://schemas.microsoft.com/office/drawing/2014/main" id="{D2789015-F3F5-894E-8D6E-338068DEDDDF}"/>
              </a:ext>
            </a:extLst>
          </p:cNvPr>
          <p:cNvSpPr>
            <a:spLocks noChangeAspect="1"/>
          </p:cNvSpPr>
          <p:nvPr/>
        </p:nvSpPr>
        <p:spPr>
          <a:xfrm>
            <a:off x="7354777" y="5561093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13" name="Oval 112">
            <a:extLst>
              <a:ext uri="{FF2B5EF4-FFF2-40B4-BE49-F238E27FC236}">
                <a16:creationId xmlns:a16="http://schemas.microsoft.com/office/drawing/2014/main" id="{D1DACF3A-0A10-5A4A-A9A7-E1837C2C262D}"/>
              </a:ext>
            </a:extLst>
          </p:cNvPr>
          <p:cNvSpPr>
            <a:spLocks noChangeAspect="1"/>
          </p:cNvSpPr>
          <p:nvPr/>
        </p:nvSpPr>
        <p:spPr>
          <a:xfrm>
            <a:off x="8206953" y="5561093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14" name="Oval 113">
            <a:extLst>
              <a:ext uri="{FF2B5EF4-FFF2-40B4-BE49-F238E27FC236}">
                <a16:creationId xmlns:a16="http://schemas.microsoft.com/office/drawing/2014/main" id="{62AA5CC8-DFAA-6F49-A917-E8AB3A3717F2}"/>
              </a:ext>
            </a:extLst>
          </p:cNvPr>
          <p:cNvSpPr>
            <a:spLocks noChangeAspect="1"/>
          </p:cNvSpPr>
          <p:nvPr/>
        </p:nvSpPr>
        <p:spPr>
          <a:xfrm>
            <a:off x="6044044" y="4653136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15" name="Oval 114">
            <a:extLst>
              <a:ext uri="{FF2B5EF4-FFF2-40B4-BE49-F238E27FC236}">
                <a16:creationId xmlns:a16="http://schemas.microsoft.com/office/drawing/2014/main" id="{1A69AE7B-001A-404A-97D5-6AF65088CFC3}"/>
              </a:ext>
            </a:extLst>
          </p:cNvPr>
          <p:cNvSpPr>
            <a:spLocks/>
          </p:cNvSpPr>
          <p:nvPr/>
        </p:nvSpPr>
        <p:spPr>
          <a:xfrm>
            <a:off x="7869977" y="4728775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16" name="Oval 115">
            <a:extLst>
              <a:ext uri="{FF2B5EF4-FFF2-40B4-BE49-F238E27FC236}">
                <a16:creationId xmlns:a16="http://schemas.microsoft.com/office/drawing/2014/main" id="{2226C8C2-D2CA-D34A-9822-5142547C362A}"/>
              </a:ext>
            </a:extLst>
          </p:cNvPr>
          <p:cNvSpPr>
            <a:spLocks/>
          </p:cNvSpPr>
          <p:nvPr/>
        </p:nvSpPr>
        <p:spPr>
          <a:xfrm>
            <a:off x="8115300" y="3709119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 rtl="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18" name="Oval 117">
            <a:extLst>
              <a:ext uri="{FF2B5EF4-FFF2-40B4-BE49-F238E27FC236}">
                <a16:creationId xmlns:a16="http://schemas.microsoft.com/office/drawing/2014/main" id="{EC291CF6-C941-6043-ABB0-479357043055}"/>
              </a:ext>
            </a:extLst>
          </p:cNvPr>
          <p:cNvSpPr>
            <a:spLocks noChangeAspect="1"/>
          </p:cNvSpPr>
          <p:nvPr/>
        </p:nvSpPr>
        <p:spPr>
          <a:xfrm>
            <a:off x="8315374" y="3785845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19" name="Oval 118">
            <a:extLst>
              <a:ext uri="{FF2B5EF4-FFF2-40B4-BE49-F238E27FC236}">
                <a16:creationId xmlns:a16="http://schemas.microsoft.com/office/drawing/2014/main" id="{D0EAEEAD-40C4-4B4E-9E0F-4301FC63DD56}"/>
              </a:ext>
            </a:extLst>
          </p:cNvPr>
          <p:cNvSpPr>
            <a:spLocks/>
          </p:cNvSpPr>
          <p:nvPr/>
        </p:nvSpPr>
        <p:spPr>
          <a:xfrm>
            <a:off x="7671668" y="4918503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20" name="Oval 119">
            <a:extLst>
              <a:ext uri="{FF2B5EF4-FFF2-40B4-BE49-F238E27FC236}">
                <a16:creationId xmlns:a16="http://schemas.microsoft.com/office/drawing/2014/main" id="{2CB259BE-FDEE-8544-8A3B-49A727A74A24}"/>
              </a:ext>
            </a:extLst>
          </p:cNvPr>
          <p:cNvSpPr>
            <a:spLocks noChangeAspect="1"/>
          </p:cNvSpPr>
          <p:nvPr/>
        </p:nvSpPr>
        <p:spPr>
          <a:xfrm>
            <a:off x="7872919" y="5008503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21" name="Oval 120">
            <a:extLst>
              <a:ext uri="{FF2B5EF4-FFF2-40B4-BE49-F238E27FC236}">
                <a16:creationId xmlns:a16="http://schemas.microsoft.com/office/drawing/2014/main" id="{A1657994-D24A-914C-9BA1-B689FECC81F8}"/>
              </a:ext>
            </a:extLst>
          </p:cNvPr>
          <p:cNvSpPr>
            <a:spLocks noChangeAspect="1"/>
          </p:cNvSpPr>
          <p:nvPr/>
        </p:nvSpPr>
        <p:spPr>
          <a:xfrm>
            <a:off x="8640991" y="4955404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22" name="Oval 121">
            <a:extLst>
              <a:ext uri="{FF2B5EF4-FFF2-40B4-BE49-F238E27FC236}">
                <a16:creationId xmlns:a16="http://schemas.microsoft.com/office/drawing/2014/main" id="{1FD52502-0687-A844-AF51-DD739139097C}"/>
              </a:ext>
            </a:extLst>
          </p:cNvPr>
          <p:cNvSpPr>
            <a:spLocks noChangeAspect="1"/>
          </p:cNvSpPr>
          <p:nvPr/>
        </p:nvSpPr>
        <p:spPr>
          <a:xfrm>
            <a:off x="7780886" y="2204888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23" name="Oval 122">
            <a:extLst>
              <a:ext uri="{FF2B5EF4-FFF2-40B4-BE49-F238E27FC236}">
                <a16:creationId xmlns:a16="http://schemas.microsoft.com/office/drawing/2014/main" id="{826B13EC-DC06-7A4A-8E22-29C3AD2C9860}"/>
              </a:ext>
            </a:extLst>
          </p:cNvPr>
          <p:cNvSpPr>
            <a:spLocks/>
          </p:cNvSpPr>
          <p:nvPr/>
        </p:nvSpPr>
        <p:spPr>
          <a:xfrm>
            <a:off x="8198969" y="4352312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25" name="Oval 124">
            <a:extLst>
              <a:ext uri="{FF2B5EF4-FFF2-40B4-BE49-F238E27FC236}">
                <a16:creationId xmlns:a16="http://schemas.microsoft.com/office/drawing/2014/main" id="{B5F69944-91CE-594A-8CFB-B816A90C1458}"/>
              </a:ext>
            </a:extLst>
          </p:cNvPr>
          <p:cNvSpPr>
            <a:spLocks noChangeAspect="1"/>
          </p:cNvSpPr>
          <p:nvPr/>
        </p:nvSpPr>
        <p:spPr>
          <a:xfrm>
            <a:off x="7245303" y="3379552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26" name="Oval 125">
            <a:extLst>
              <a:ext uri="{FF2B5EF4-FFF2-40B4-BE49-F238E27FC236}">
                <a16:creationId xmlns:a16="http://schemas.microsoft.com/office/drawing/2014/main" id="{689A9D8A-F6BF-D048-B84C-EB9265ABF3A3}"/>
              </a:ext>
            </a:extLst>
          </p:cNvPr>
          <p:cNvSpPr>
            <a:spLocks/>
          </p:cNvSpPr>
          <p:nvPr/>
        </p:nvSpPr>
        <p:spPr>
          <a:xfrm>
            <a:off x="7456523" y="3482346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28" name="Oval 127">
            <a:extLst>
              <a:ext uri="{FF2B5EF4-FFF2-40B4-BE49-F238E27FC236}">
                <a16:creationId xmlns:a16="http://schemas.microsoft.com/office/drawing/2014/main" id="{DA48BA44-678C-BA49-B714-F8AB2EFB122F}"/>
              </a:ext>
            </a:extLst>
          </p:cNvPr>
          <p:cNvSpPr>
            <a:spLocks/>
          </p:cNvSpPr>
          <p:nvPr/>
        </p:nvSpPr>
        <p:spPr>
          <a:xfrm>
            <a:off x="7779054" y="3449378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29" name="Oval 128">
            <a:extLst>
              <a:ext uri="{FF2B5EF4-FFF2-40B4-BE49-F238E27FC236}">
                <a16:creationId xmlns:a16="http://schemas.microsoft.com/office/drawing/2014/main" id="{13231CF5-0EF2-DA42-95F4-8D82F404A1D6}"/>
              </a:ext>
            </a:extLst>
          </p:cNvPr>
          <p:cNvSpPr>
            <a:spLocks noChangeAspect="1"/>
          </p:cNvSpPr>
          <p:nvPr/>
        </p:nvSpPr>
        <p:spPr>
          <a:xfrm>
            <a:off x="8541623" y="3379552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30" name="Oval 129">
            <a:extLst>
              <a:ext uri="{FF2B5EF4-FFF2-40B4-BE49-F238E27FC236}">
                <a16:creationId xmlns:a16="http://schemas.microsoft.com/office/drawing/2014/main" id="{ECE4E646-E3F4-8F4E-AD94-84B90EAEABE8}"/>
              </a:ext>
            </a:extLst>
          </p:cNvPr>
          <p:cNvSpPr>
            <a:spLocks/>
          </p:cNvSpPr>
          <p:nvPr/>
        </p:nvSpPr>
        <p:spPr>
          <a:xfrm>
            <a:off x="8752843" y="3482346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31" name="Oval 130">
            <a:extLst>
              <a:ext uri="{FF2B5EF4-FFF2-40B4-BE49-F238E27FC236}">
                <a16:creationId xmlns:a16="http://schemas.microsoft.com/office/drawing/2014/main" id="{5D2D72DC-80DA-1841-8E99-1D1A5B82BE49}"/>
              </a:ext>
            </a:extLst>
          </p:cNvPr>
          <p:cNvSpPr>
            <a:spLocks noChangeAspect="1"/>
          </p:cNvSpPr>
          <p:nvPr/>
        </p:nvSpPr>
        <p:spPr>
          <a:xfrm>
            <a:off x="6152496" y="5869515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sp>
        <p:nvSpPr>
          <p:cNvPr id="132" name="Oval 131">
            <a:extLst>
              <a:ext uri="{FF2B5EF4-FFF2-40B4-BE49-F238E27FC236}">
                <a16:creationId xmlns:a16="http://schemas.microsoft.com/office/drawing/2014/main" id="{342A5AC6-EBE0-F346-849A-AB2EC7E64C01}"/>
              </a:ext>
            </a:extLst>
          </p:cNvPr>
          <p:cNvSpPr>
            <a:spLocks noChangeAspect="1"/>
          </p:cNvSpPr>
          <p:nvPr/>
        </p:nvSpPr>
        <p:spPr>
          <a:xfrm>
            <a:off x="6662088" y="4061323"/>
            <a:ext cx="214168" cy="216000"/>
          </a:xfrm>
          <a:prstGeom prst="ellipse">
            <a:avLst/>
          </a:prstGeom>
          <a:solidFill>
            <a:srgbClr val="00B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wrap="none" lIns="91374" tIns="0" rIns="91374" bIns="45690" rtlCol="0" anchor="ctr"/>
          <a:lstStyle/>
          <a:p>
            <a:pPr algn="ctr" defTabSz="456870"/>
            <a:r>
              <a:rPr lang="en-GB" sz="1600" dirty="0">
                <a:solidFill>
                  <a:schemeClr val="bg1">
                    <a:lumMod val="85000"/>
                  </a:schemeClr>
                </a:solidFill>
              </a:rPr>
              <a:t>s</a:t>
            </a:r>
            <a:endParaRPr lang="en-US" sz="1600" dirty="0">
              <a:solidFill>
                <a:prstClr val="white"/>
              </a:solidFill>
              <a:sym typeface="Calibri"/>
            </a:endParaRPr>
          </a:p>
        </p:txBody>
      </p:sp>
      <p:cxnSp>
        <p:nvCxnSpPr>
          <p:cNvPr id="136" name="Straight Connector 135">
            <a:extLst>
              <a:ext uri="{FF2B5EF4-FFF2-40B4-BE49-F238E27FC236}">
                <a16:creationId xmlns:a16="http://schemas.microsoft.com/office/drawing/2014/main" id="{5244AC74-24B8-0146-B4FC-DC292B926380}"/>
              </a:ext>
            </a:extLst>
          </p:cNvPr>
          <p:cNvCxnSpPr/>
          <p:nvPr/>
        </p:nvCxnSpPr>
        <p:spPr>
          <a:xfrm>
            <a:off x="6473481" y="2163383"/>
            <a:ext cx="0" cy="4572000"/>
          </a:xfrm>
          <a:prstGeom prst="line">
            <a:avLst/>
          </a:prstGeom>
          <a:ln>
            <a:solidFill>
              <a:srgbClr val="FF7D00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3" name="Oval 132">
            <a:extLst>
              <a:ext uri="{FF2B5EF4-FFF2-40B4-BE49-F238E27FC236}">
                <a16:creationId xmlns:a16="http://schemas.microsoft.com/office/drawing/2014/main" id="{172BE8CE-CEF8-A345-9C60-20A42A219423}"/>
              </a:ext>
            </a:extLst>
          </p:cNvPr>
          <p:cNvSpPr>
            <a:spLocks/>
          </p:cNvSpPr>
          <p:nvPr/>
        </p:nvSpPr>
        <p:spPr>
          <a:xfrm>
            <a:off x="6456356" y="4000892"/>
            <a:ext cx="216000" cy="180000"/>
          </a:xfrm>
          <a:prstGeom prst="ellipse">
            <a:avLst/>
          </a:prstGeom>
          <a:solidFill>
            <a:srgbClr val="92D05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34" name="Oval 133">
            <a:extLst>
              <a:ext uri="{FF2B5EF4-FFF2-40B4-BE49-F238E27FC236}">
                <a16:creationId xmlns:a16="http://schemas.microsoft.com/office/drawing/2014/main" id="{E619893D-89E3-2244-8972-6A78FEA58615}"/>
              </a:ext>
            </a:extLst>
          </p:cNvPr>
          <p:cNvSpPr/>
          <p:nvPr/>
        </p:nvSpPr>
        <p:spPr>
          <a:xfrm>
            <a:off x="6467366" y="5692826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7-8</a:t>
            </a:r>
          </a:p>
        </p:txBody>
      </p:sp>
      <p:sp>
        <p:nvSpPr>
          <p:cNvPr id="137" name="TextBox 136">
            <a:extLst>
              <a:ext uri="{FF2B5EF4-FFF2-40B4-BE49-F238E27FC236}">
                <a16:creationId xmlns:a16="http://schemas.microsoft.com/office/drawing/2014/main" id="{F8ED97F2-038C-2944-BA36-1216F03E9DF9}"/>
              </a:ext>
            </a:extLst>
          </p:cNvPr>
          <p:cNvSpPr txBox="1"/>
          <p:nvPr/>
        </p:nvSpPr>
        <p:spPr>
          <a:xfrm rot="16200000">
            <a:off x="6143312" y="3044285"/>
            <a:ext cx="586507" cy="246221"/>
          </a:xfrm>
          <a:prstGeom prst="rect">
            <a:avLst/>
          </a:prstGeom>
          <a:solidFill>
            <a:schemeClr val="bg1"/>
          </a:solidFill>
        </p:spPr>
        <p:txBody>
          <a:bodyPr wrap="none" lIns="0" tIns="0" rIns="0" bIns="0" rtlCol="0" anchor="ctr" anchorCtr="0">
            <a:spAutoFit/>
          </a:bodyPr>
          <a:lstStyle/>
          <a:p>
            <a:pPr defTabSz="456870"/>
            <a:r>
              <a:rPr lang="en-US" sz="1600" dirty="0">
                <a:solidFill>
                  <a:srgbClr val="FF7D00"/>
                </a:solidFill>
                <a:sym typeface="Calibri"/>
              </a:rPr>
              <a:t>IKRC19</a:t>
            </a:r>
          </a:p>
        </p:txBody>
      </p:sp>
      <p:sp>
        <p:nvSpPr>
          <p:cNvPr id="185" name="Oval 184">
            <a:extLst>
              <a:ext uri="{FF2B5EF4-FFF2-40B4-BE49-F238E27FC236}">
                <a16:creationId xmlns:a16="http://schemas.microsoft.com/office/drawing/2014/main" id="{3749C931-0E06-5645-B79C-D0B17578A706}"/>
              </a:ext>
            </a:extLst>
          </p:cNvPr>
          <p:cNvSpPr/>
          <p:nvPr/>
        </p:nvSpPr>
        <p:spPr>
          <a:xfrm>
            <a:off x="6382842" y="4084911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10-11</a:t>
            </a:r>
          </a:p>
        </p:txBody>
      </p:sp>
      <p:sp>
        <p:nvSpPr>
          <p:cNvPr id="234" name="TextBox 233">
            <a:extLst>
              <a:ext uri="{FF2B5EF4-FFF2-40B4-BE49-F238E27FC236}">
                <a16:creationId xmlns:a16="http://schemas.microsoft.com/office/drawing/2014/main" id="{B72513FA-8433-CF47-A855-11CD3ED753F8}"/>
              </a:ext>
            </a:extLst>
          </p:cNvPr>
          <p:cNvSpPr txBox="1"/>
          <p:nvPr/>
        </p:nvSpPr>
        <p:spPr>
          <a:xfrm rot="16200000">
            <a:off x="6296671" y="5152910"/>
            <a:ext cx="480901" cy="246221"/>
          </a:xfrm>
          <a:prstGeom prst="rect">
            <a:avLst/>
          </a:prstGeom>
          <a:solidFill>
            <a:schemeClr val="bg1"/>
          </a:solidFill>
        </p:spPr>
        <p:txBody>
          <a:bodyPr wrap="none" lIns="0" tIns="0" rIns="0" bIns="0" rtlCol="0" anchor="ctr" anchorCtr="0">
            <a:spAutoFit/>
          </a:bodyPr>
          <a:lstStyle/>
          <a:p>
            <a:pPr defTabSz="456870"/>
            <a:r>
              <a:rPr lang="en-US" sz="1600" dirty="0">
                <a:solidFill>
                  <a:srgbClr val="0000FF"/>
                </a:solidFill>
                <a:sym typeface="Calibri"/>
              </a:rPr>
              <a:t>ICB13</a:t>
            </a:r>
          </a:p>
        </p:txBody>
      </p:sp>
      <p:sp>
        <p:nvSpPr>
          <p:cNvPr id="135" name="Oval 134">
            <a:extLst>
              <a:ext uri="{FF2B5EF4-FFF2-40B4-BE49-F238E27FC236}">
                <a16:creationId xmlns:a16="http://schemas.microsoft.com/office/drawing/2014/main" id="{4E3B0F9C-9073-F344-B08C-47209D769F9F}"/>
              </a:ext>
            </a:extLst>
          </p:cNvPr>
          <p:cNvSpPr/>
          <p:nvPr/>
        </p:nvSpPr>
        <p:spPr>
          <a:xfrm>
            <a:off x="6619627" y="4612038"/>
            <a:ext cx="203162" cy="640233"/>
          </a:xfrm>
          <a:prstGeom prst="ellipse">
            <a:avLst/>
          </a:prstGeom>
          <a:solidFill>
            <a:srgbClr val="0000FF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vert="vert270" lIns="91374" tIns="45690" rIns="91374" bIns="45690" rtlCol="0" anchor="ctr"/>
          <a:lstStyle/>
          <a:p>
            <a:pPr algn="ctr" defTabSz="456870"/>
            <a:r>
              <a:rPr lang="en-US" sz="1200" dirty="0">
                <a:solidFill>
                  <a:prstClr val="white"/>
                </a:solidFill>
                <a:sym typeface="Calibri"/>
              </a:rPr>
              <a:t>15-16</a:t>
            </a:r>
          </a:p>
        </p:txBody>
      </p:sp>
      <p:sp>
        <p:nvSpPr>
          <p:cNvPr id="96" name="TextBox 95">
            <a:extLst>
              <a:ext uri="{FF2B5EF4-FFF2-40B4-BE49-F238E27FC236}">
                <a16:creationId xmlns:a16="http://schemas.microsoft.com/office/drawing/2014/main" id="{7A1FF1BC-70AD-3842-A855-63FF720C6C46}"/>
              </a:ext>
            </a:extLst>
          </p:cNvPr>
          <p:cNvSpPr txBox="1"/>
          <p:nvPr/>
        </p:nvSpPr>
        <p:spPr>
          <a:xfrm>
            <a:off x="598986" y="1722294"/>
            <a:ext cx="211214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002060"/>
                </a:solidFill>
              </a:rPr>
              <a:t>TG4 (to be confirmed)</a:t>
            </a:r>
          </a:p>
        </p:txBody>
      </p:sp>
      <p:sp>
        <p:nvSpPr>
          <p:cNvPr id="97" name="Oval 96">
            <a:extLst>
              <a:ext uri="{FF2B5EF4-FFF2-40B4-BE49-F238E27FC236}">
                <a16:creationId xmlns:a16="http://schemas.microsoft.com/office/drawing/2014/main" id="{0564048C-02A5-D142-B490-F01226680EE1}"/>
              </a:ext>
            </a:extLst>
          </p:cNvPr>
          <p:cNvSpPr>
            <a:spLocks/>
          </p:cNvSpPr>
          <p:nvPr/>
        </p:nvSpPr>
        <p:spPr>
          <a:xfrm>
            <a:off x="323528" y="1814881"/>
            <a:ext cx="216000" cy="200264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98" name="Oval 97">
            <a:extLst>
              <a:ext uri="{FF2B5EF4-FFF2-40B4-BE49-F238E27FC236}">
                <a16:creationId xmlns:a16="http://schemas.microsoft.com/office/drawing/2014/main" id="{B7200146-3112-0E4D-8F66-6B8CE6EB342F}"/>
              </a:ext>
            </a:extLst>
          </p:cNvPr>
          <p:cNvSpPr>
            <a:spLocks/>
          </p:cNvSpPr>
          <p:nvPr/>
        </p:nvSpPr>
        <p:spPr>
          <a:xfrm>
            <a:off x="7311283" y="3498388"/>
            <a:ext cx="216000" cy="200264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02" name="Oval 101">
            <a:extLst>
              <a:ext uri="{FF2B5EF4-FFF2-40B4-BE49-F238E27FC236}">
                <a16:creationId xmlns:a16="http://schemas.microsoft.com/office/drawing/2014/main" id="{294808DF-5668-E741-B733-0DA7065F2DB9}"/>
              </a:ext>
            </a:extLst>
          </p:cNvPr>
          <p:cNvSpPr>
            <a:spLocks/>
          </p:cNvSpPr>
          <p:nvPr/>
        </p:nvSpPr>
        <p:spPr>
          <a:xfrm>
            <a:off x="7654522" y="4605162"/>
            <a:ext cx="216000" cy="200264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sp>
        <p:nvSpPr>
          <p:cNvPr id="103" name="Oval 102">
            <a:extLst>
              <a:ext uri="{FF2B5EF4-FFF2-40B4-BE49-F238E27FC236}">
                <a16:creationId xmlns:a16="http://schemas.microsoft.com/office/drawing/2014/main" id="{C3F4FD12-C23E-4342-972B-59EF74EE2A80}"/>
              </a:ext>
            </a:extLst>
          </p:cNvPr>
          <p:cNvSpPr>
            <a:spLocks/>
          </p:cNvSpPr>
          <p:nvPr/>
        </p:nvSpPr>
        <p:spPr>
          <a:xfrm>
            <a:off x="8623885" y="5590575"/>
            <a:ext cx="216000" cy="200264"/>
          </a:xfrm>
          <a:prstGeom prst="ellipse">
            <a:avLst/>
          </a:prstGeom>
          <a:solidFill>
            <a:srgbClr val="C00000"/>
          </a:solidFill>
          <a:ln>
            <a:solidFill>
              <a:srgbClr val="C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91374" tIns="45690" rIns="91374" bIns="45690" rtlCol="0" anchor="ctr"/>
          <a:lstStyle/>
          <a:p>
            <a:pPr algn="ctr" defTabSz="456870"/>
            <a:endParaRPr lang="en-US">
              <a:solidFill>
                <a:prstClr val="white"/>
              </a:solidFill>
              <a:sym typeface="Calibri"/>
            </a:endParaRPr>
          </a:p>
        </p:txBody>
      </p:sp>
      <p:cxnSp>
        <p:nvCxnSpPr>
          <p:cNvPr id="104" name="Straight Connector 103">
            <a:extLst>
              <a:ext uri="{FF2B5EF4-FFF2-40B4-BE49-F238E27FC236}">
                <a16:creationId xmlns:a16="http://schemas.microsoft.com/office/drawing/2014/main" id="{2522D366-6A40-804D-8707-6E3C5A379C15}"/>
              </a:ext>
            </a:extLst>
          </p:cNvPr>
          <p:cNvCxnSpPr/>
          <p:nvPr/>
        </p:nvCxnSpPr>
        <p:spPr>
          <a:xfrm>
            <a:off x="8318481" y="2167849"/>
            <a:ext cx="0" cy="4572000"/>
          </a:xfrm>
          <a:prstGeom prst="line">
            <a:avLst/>
          </a:prstGeom>
          <a:ln>
            <a:solidFill>
              <a:srgbClr val="B40096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5" name="TextBox 104">
            <a:extLst>
              <a:ext uri="{FF2B5EF4-FFF2-40B4-BE49-F238E27FC236}">
                <a16:creationId xmlns:a16="http://schemas.microsoft.com/office/drawing/2014/main" id="{1571EAF4-520F-2E40-A06D-AAEAD4D81BA6}"/>
              </a:ext>
            </a:extLst>
          </p:cNvPr>
          <p:cNvSpPr txBox="1"/>
          <p:nvPr/>
        </p:nvSpPr>
        <p:spPr>
          <a:xfrm rot="16200000">
            <a:off x="7895765" y="2621733"/>
            <a:ext cx="626646" cy="246221"/>
          </a:xfrm>
          <a:prstGeom prst="rect">
            <a:avLst/>
          </a:prstGeom>
          <a:solidFill>
            <a:schemeClr val="bg1"/>
          </a:solidFill>
        </p:spPr>
        <p:txBody>
          <a:bodyPr wrap="none" lIns="0" tIns="0" rIns="0" bIns="0" rtlCol="0" anchor="ctr" anchorCtr="0">
            <a:spAutoFit/>
          </a:bodyPr>
          <a:lstStyle/>
          <a:p>
            <a:pPr defTabSz="456870"/>
            <a:r>
              <a:rPr lang="en-US" sz="1600" dirty="0">
                <a:solidFill>
                  <a:srgbClr val="B40096"/>
                </a:solidFill>
              </a:rPr>
              <a:t>IKON18</a:t>
            </a:r>
          </a:p>
        </p:txBody>
      </p:sp>
      <p:sp>
        <p:nvSpPr>
          <p:cNvPr id="106" name="6 Neutron...">
            <a:extLst>
              <a:ext uri="{FF2B5EF4-FFF2-40B4-BE49-F238E27FC236}">
                <a16:creationId xmlns:a16="http://schemas.microsoft.com/office/drawing/2014/main" id="{D88B819E-AC74-C543-BA3C-0A28D4E6F7B2}"/>
              </a:ext>
            </a:extLst>
          </p:cNvPr>
          <p:cNvSpPr txBox="1"/>
          <p:nvPr/>
        </p:nvSpPr>
        <p:spPr>
          <a:xfrm>
            <a:off x="39162" y="6401791"/>
            <a:ext cx="2749404" cy="415498"/>
          </a:xfrm>
          <a:prstGeom prst="rect">
            <a:avLst/>
          </a:prstGeom>
          <a:solidFill>
            <a:schemeClr val="bg1">
              <a:alpha val="58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1050" i="1" dirty="0">
                <a:solidFill>
                  <a:srgbClr val="002060"/>
                </a:solidFill>
              </a:rPr>
              <a:t>* 13/14 NBOA are in manufacturing: </a:t>
            </a:r>
          </a:p>
          <a:p>
            <a:r>
              <a:rPr lang="en-US" sz="1050" i="1" dirty="0">
                <a:solidFill>
                  <a:srgbClr val="002060"/>
                </a:solidFill>
              </a:rPr>
              <a:t>9 with SNAG and 4 with SDH</a:t>
            </a:r>
          </a:p>
        </p:txBody>
      </p:sp>
    </p:spTree>
    <p:extLst>
      <p:ext uri="{BB962C8B-B14F-4D97-AF65-F5344CB8AC3E}">
        <p14:creationId xmlns:p14="http://schemas.microsoft.com/office/powerpoint/2010/main" val="2769998868"/>
      </p:ext>
    </p:extLst>
  </p:cSld>
  <p:clrMapOvr>
    <a:masterClrMapping/>
  </p:clrMapOvr>
  <p:transition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>
          <a:xfrm>
            <a:off x="685799" y="2509567"/>
            <a:ext cx="7772400" cy="1470025"/>
          </a:xfrm>
        </p:spPr>
        <p:txBody>
          <a:bodyPr>
            <a:normAutofit/>
          </a:bodyPr>
          <a:lstStyle/>
          <a:p>
            <a:pPr algn="ctr"/>
            <a:r>
              <a:rPr lang="en-US" sz="5400" dirty="0">
                <a:solidFill>
                  <a:srgbClr val="FFFF00"/>
                </a:solidFill>
              </a:rPr>
              <a:t>Questions ?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17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1020563043"/>
      </p:ext>
    </p:extLst>
  </p:cSld>
  <p:clrMapOvr>
    <a:masterClrMapping/>
  </p:clrMapOvr>
</p:sld>
</file>

<file path=ppt/theme/theme1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NSS ILO_meeting_24Feb17-final" id="{1EC4DF3C-8347-5B48-929D-3FDDEB39A462}" vid="{021A9CF6-9072-8741-B23F-3A039658DC5C}"/>
    </a:ext>
  </a:extLst>
</a:theme>
</file>

<file path=ppt/theme/theme2.xml><?xml version="1.0" encoding="utf-8"?>
<a:theme xmlns:a="http://schemas.openxmlformats.org/drawingml/2006/main" name="3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NSS ILO_meeting_24Feb17-final" id="{1EC4DF3C-8347-5B48-929D-3FDDEB39A462}" vid="{0BCCAA17-0400-6E40-824E-E7D84CF694DF}"/>
    </a:ext>
  </a:extLst>
</a:theme>
</file>

<file path=ppt/theme/theme3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FF00FF"/>
      </a:folHlink>
    </a:clrScheme>
    <a:fontScheme name="Default">
      <a:majorFont>
        <a:latin typeface="Helvetica"/>
        <a:ea typeface="Helvetica"/>
        <a:cs typeface="Helvetica"/>
      </a:majorFont>
      <a:minorFont>
        <a:latin typeface="Avenir Roman"/>
        <a:ea typeface="Avenir Roman"/>
        <a:cs typeface="Avenir Roman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  <a:sp3d/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114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114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NSS ILO_meeting_24Feb17-final</Template>
  <TotalTime>1151</TotalTime>
  <Words>1612</Words>
  <Application>Microsoft Macintosh PowerPoint</Application>
  <PresentationFormat>On-screen Show (4:3)</PresentationFormat>
  <Paragraphs>440</Paragraphs>
  <Slides>17</Slides>
  <Notes>6</Notes>
  <HiddenSlides>4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17</vt:i4>
      </vt:variant>
    </vt:vector>
  </HeadingPairs>
  <TitlesOfParts>
    <vt:vector size="25" baseType="lpstr">
      <vt:lpstr>Arial</vt:lpstr>
      <vt:lpstr>Avenir Roman</vt:lpstr>
      <vt:lpstr>Calibri</vt:lpstr>
      <vt:lpstr>Lucida Grande</vt:lpstr>
      <vt:lpstr>System Font</vt:lpstr>
      <vt:lpstr>Wingdings</vt:lpstr>
      <vt:lpstr>1_Office-tema</vt:lpstr>
      <vt:lpstr>3_Office-tema</vt:lpstr>
      <vt:lpstr>NSS Project status update</vt:lpstr>
      <vt:lpstr>NSS Project scope: 15 neutron instruments + test beamline + support labs </vt:lpstr>
      <vt:lpstr>NSS Schedule Overview</vt:lpstr>
      <vt:lpstr>Baseline schedule for Neutron Beam Instruments  (NSS MS V4.2) </vt:lpstr>
      <vt:lpstr>NSS Schedule detail (Bunker, &amp; first instruments)</vt:lpstr>
      <vt:lpstr>Budget Overview</vt:lpstr>
      <vt:lpstr>The NSS Project Neutron Instruments </vt:lpstr>
      <vt:lpstr>NSS major non instrument IK work packages:  (total value 20.3 M€)</vt:lpstr>
      <vt:lpstr>NSS In-Kind Contributions:   Summary by Country </vt:lpstr>
      <vt:lpstr>Construction project: NSS performance progress  (July 2019)</vt:lpstr>
      <vt:lpstr>NSS major procurements</vt:lpstr>
      <vt:lpstr>Neutron Bunker: </vt:lpstr>
      <vt:lpstr>Other NSS major work for Neutron Instrument Construction: (~ 25 - 30 M€)</vt:lpstr>
      <vt:lpstr>Project IK Status &amp; planned Activities -next 6 months</vt:lpstr>
      <vt:lpstr>Status of In Kind documentation for neutron instruments</vt:lpstr>
      <vt:lpstr>Next Six Months:    • Manufacturing progressing for First 8 instruments*   • First Installations in E01 &amp; E02</vt:lpstr>
      <vt:lpstr>Questions ?</vt:lpstr>
    </vt:vector>
  </TitlesOfParts>
  <Manager/>
  <Company/>
  <LinksUpToDate>false</LinksUpToDate>
  <SharedDoc>false</SharedDoc>
  <HyperlinkBase/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NSS Status Update  8th ILO Network Meeting </dc:title>
  <dc:subject/>
  <dc:creator>Shane Kennedy</dc:creator>
  <cp:keywords/>
  <dc:description/>
  <cp:lastModifiedBy>Microsoft Office User</cp:lastModifiedBy>
  <cp:revision>127</cp:revision>
  <cp:lastPrinted>2016-07-20T04:38:31Z</cp:lastPrinted>
  <dcterms:created xsi:type="dcterms:W3CDTF">2017-09-13T06:24:28Z</dcterms:created>
  <dcterms:modified xsi:type="dcterms:W3CDTF">2019-09-09T10:27:27Z</dcterms:modified>
  <cp:category/>
</cp:coreProperties>
</file>