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wdp" ContentType="image/vnd.ms-photo"/>
  <Default Extension="gif" ContentType="image/gif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</p:sldMasterIdLst>
  <p:notesMasterIdLst>
    <p:notesMasterId r:id="rId46"/>
  </p:notesMasterIdLst>
  <p:sldIdLst>
    <p:sldId id="349" r:id="rId3"/>
    <p:sldId id="580" r:id="rId4"/>
    <p:sldId id="778" r:id="rId5"/>
    <p:sldId id="369" r:id="rId6"/>
    <p:sldId id="366" r:id="rId7"/>
    <p:sldId id="368" r:id="rId8"/>
    <p:sldId id="434" r:id="rId9"/>
    <p:sldId id="436" r:id="rId10"/>
    <p:sldId id="298" r:id="rId11"/>
    <p:sldId id="491" r:id="rId12"/>
    <p:sldId id="492" r:id="rId13"/>
    <p:sldId id="258" r:id="rId14"/>
    <p:sldId id="748" r:id="rId15"/>
    <p:sldId id="464" r:id="rId16"/>
    <p:sldId id="775" r:id="rId17"/>
    <p:sldId id="466" r:id="rId18"/>
    <p:sldId id="465" r:id="rId19"/>
    <p:sldId id="781" r:id="rId20"/>
    <p:sldId id="776" r:id="rId21"/>
    <p:sldId id="371" r:id="rId22"/>
    <p:sldId id="779" r:id="rId23"/>
    <p:sldId id="478" r:id="rId24"/>
    <p:sldId id="372" r:id="rId25"/>
    <p:sldId id="724" r:id="rId26"/>
    <p:sldId id="777" r:id="rId27"/>
    <p:sldId id="481" r:id="rId28"/>
    <p:sldId id="482" r:id="rId29"/>
    <p:sldId id="483" r:id="rId30"/>
    <p:sldId id="484" r:id="rId31"/>
    <p:sldId id="485" r:id="rId32"/>
    <p:sldId id="486" r:id="rId33"/>
    <p:sldId id="487" r:id="rId34"/>
    <p:sldId id="488" r:id="rId35"/>
    <p:sldId id="406" r:id="rId36"/>
    <p:sldId id="739" r:id="rId37"/>
    <p:sldId id="734" r:id="rId38"/>
    <p:sldId id="780" r:id="rId39"/>
    <p:sldId id="771" r:id="rId40"/>
    <p:sldId id="705" r:id="rId41"/>
    <p:sldId id="773" r:id="rId42"/>
    <p:sldId id="774" r:id="rId43"/>
    <p:sldId id="706" r:id="rId44"/>
    <p:sldId id="782" r:id="rId45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D9D9D9"/>
    <a:srgbClr val="BFBFBF"/>
    <a:srgbClr val="1E9FDB"/>
    <a:srgbClr val="76D6FF"/>
    <a:srgbClr val="0094CA"/>
    <a:srgbClr val="13A1DD"/>
    <a:srgbClr val="FFFFFF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6844" autoAdjust="0"/>
    <p:restoredTop sz="93243" autoAdjust="0"/>
  </p:normalViewPr>
  <p:slideViewPr>
    <p:cSldViewPr>
      <p:cViewPr varScale="1">
        <p:scale>
          <a:sx n="139" d="100"/>
          <a:sy n="139" d="100"/>
        </p:scale>
        <p:origin x="184" y="800"/>
      </p:cViewPr>
      <p:guideLst>
        <p:guide pos="384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9" Type="http://schemas.openxmlformats.org/officeDocument/2006/relationships/slide" Target="slides/slide37.xml"/><Relationship Id="rId21" Type="http://schemas.openxmlformats.org/officeDocument/2006/relationships/slide" Target="slides/slide19.xml"/><Relationship Id="rId34" Type="http://schemas.openxmlformats.org/officeDocument/2006/relationships/slide" Target="slides/slide32.xml"/><Relationship Id="rId42" Type="http://schemas.openxmlformats.org/officeDocument/2006/relationships/slide" Target="slides/slide40.xml"/><Relationship Id="rId47" Type="http://schemas.openxmlformats.org/officeDocument/2006/relationships/presProps" Target="presProps.xml"/><Relationship Id="rId50" Type="http://schemas.openxmlformats.org/officeDocument/2006/relationships/tableStyles" Target="tableStyles.xml"/><Relationship Id="rId7" Type="http://schemas.openxmlformats.org/officeDocument/2006/relationships/slide" Target="slides/slide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9" Type="http://schemas.openxmlformats.org/officeDocument/2006/relationships/slide" Target="slides/slide27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49" Type="http://schemas.openxmlformats.org/officeDocument/2006/relationships/theme" Target="theme/theme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slide" Target="slides/slide29.xml"/><Relationship Id="rId44" Type="http://schemas.openxmlformats.org/officeDocument/2006/relationships/slide" Target="slides/slide42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43" Type="http://schemas.openxmlformats.org/officeDocument/2006/relationships/slide" Target="slides/slide41.xml"/><Relationship Id="rId48" Type="http://schemas.openxmlformats.org/officeDocument/2006/relationships/viewProps" Target="viewProps.xml"/><Relationship Id="rId8" Type="http://schemas.openxmlformats.org/officeDocument/2006/relationships/slide" Target="slides/slide6.xml"/><Relationship Id="rId3" Type="http://schemas.openxmlformats.org/officeDocument/2006/relationships/slide" Target="slides/slide1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46" Type="http://schemas.openxmlformats.org/officeDocument/2006/relationships/notesMaster" Target="notesMasters/notesMaster1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2019-09-09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12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52136532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24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444131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09/09/2019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800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sv-SE" smtClean="0"/>
              <a:t>2019-09-09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125344" y="319530"/>
            <a:ext cx="1827307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741094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4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9.xml"/><Relationship Id="rId7" Type="http://schemas.openxmlformats.org/officeDocument/2006/relationships/slideLayout" Target="../slideLayouts/slideLayout13.xml"/><Relationship Id="rId12" Type="http://schemas.openxmlformats.org/officeDocument/2006/relationships/slideLayout" Target="../slideLayouts/slideLayout18.xml"/><Relationship Id="rId2" Type="http://schemas.openxmlformats.org/officeDocument/2006/relationships/slideLayout" Target="../slideLayouts/slideLayout8.xml"/><Relationship Id="rId1" Type="http://schemas.openxmlformats.org/officeDocument/2006/relationships/slideLayout" Target="../slideLayouts/slideLayout7.xml"/><Relationship Id="rId6" Type="http://schemas.openxmlformats.org/officeDocument/2006/relationships/slideLayout" Target="../slideLayouts/slideLayout12.xml"/><Relationship Id="rId11" Type="http://schemas.openxmlformats.org/officeDocument/2006/relationships/slideLayout" Target="../slideLayouts/slideLayout17.xml"/><Relationship Id="rId5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0.xml"/><Relationship Id="rId9" Type="http://schemas.openxmlformats.org/officeDocument/2006/relationships/slideLayout" Target="../slideLayouts/slideLayout1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  <p:sldLayoutId id="2147483670" r:id="rId6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gif"/><Relationship Id="rId11" Type="http://schemas.openxmlformats.org/officeDocument/2006/relationships/image" Target="../media/image13.png"/><Relationship Id="rId5" Type="http://schemas.openxmlformats.org/officeDocument/2006/relationships/image" Target="../media/image7.gif"/><Relationship Id="rId10" Type="http://schemas.openxmlformats.org/officeDocument/2006/relationships/image" Target="../media/image12.png"/><Relationship Id="rId4" Type="http://schemas.openxmlformats.org/officeDocument/2006/relationships/image" Target="../media/image6.png"/><Relationship Id="rId9" Type="http://schemas.openxmlformats.org/officeDocument/2006/relationships/image" Target="../media/image11.pn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9.png"/><Relationship Id="rId4" Type="http://schemas.openxmlformats.org/officeDocument/2006/relationships/image" Target="../media/image28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Relationship Id="rId5" Type="http://schemas.openxmlformats.org/officeDocument/2006/relationships/image" Target="file:////var/folders/d0/t7x3tmr51nl80dh0hmg2pdv5m38zmg/T/com.microsoft.Word/WebArchiveCopyPasteTempFiles/cidimage006.jpg@01D55BED.B1A5AF60" TargetMode="External"/><Relationship Id="rId4" Type="http://schemas.openxmlformats.org/officeDocument/2006/relationships/image" Target="../media/image32.jpe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g"/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7" Type="http://schemas.openxmlformats.org/officeDocument/2006/relationships/image" Target="../media/image12.png"/><Relationship Id="rId2" Type="http://schemas.openxmlformats.org/officeDocument/2006/relationships/image" Target="../media/image35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.png"/><Relationship Id="rId5" Type="http://schemas.openxmlformats.org/officeDocument/2006/relationships/image" Target="../media/image8.gif"/><Relationship Id="rId4" Type="http://schemas.openxmlformats.org/officeDocument/2006/relationships/image" Target="../media/image9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emf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2.png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3" Type="http://schemas.openxmlformats.org/officeDocument/2006/relationships/image" Target="../media/image7.gif"/><Relationship Id="rId7" Type="http://schemas.openxmlformats.org/officeDocument/2006/relationships/image" Target="../media/image46.png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5.jpeg"/><Relationship Id="rId5" Type="http://schemas.microsoft.com/office/2007/relationships/hdphoto" Target="../media/hdphoto1.wdp"/><Relationship Id="rId4" Type="http://schemas.openxmlformats.org/officeDocument/2006/relationships/image" Target="../media/image44.png"/><Relationship Id="rId9" Type="http://schemas.openxmlformats.org/officeDocument/2006/relationships/image" Target="../media/image6.png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emf"/><Relationship Id="rId1" Type="http://schemas.openxmlformats.org/officeDocument/2006/relationships/slideLayout" Target="../slideLayouts/slideLayout6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emf"/><Relationship Id="rId1" Type="http://schemas.openxmlformats.org/officeDocument/2006/relationships/slideLayout" Target="../slideLayouts/slideLayout6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emf"/><Relationship Id="rId1" Type="http://schemas.openxmlformats.org/officeDocument/2006/relationships/slideLayout" Target="../slideLayouts/slideLayout6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emf"/><Relationship Id="rId1" Type="http://schemas.openxmlformats.org/officeDocument/2006/relationships/slideLayout" Target="../slideLayouts/slideLayout6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emf"/><Relationship Id="rId1" Type="http://schemas.openxmlformats.org/officeDocument/2006/relationships/slideLayout" Target="../slideLayouts/slideLayout6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emf"/><Relationship Id="rId1" Type="http://schemas.openxmlformats.org/officeDocument/2006/relationships/slideLayout" Target="../slideLayouts/slideLayout6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3.emf"/><Relationship Id="rId1" Type="http://schemas.openxmlformats.org/officeDocument/2006/relationships/slideLayout" Target="../slideLayouts/slideLayout6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emf"/><Relationship Id="rId1" Type="http://schemas.openxmlformats.org/officeDocument/2006/relationships/slideLayout" Target="../slideLayouts/slideLayout6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jpeg"/><Relationship Id="rId2" Type="http://schemas.openxmlformats.org/officeDocument/2006/relationships/image" Target="../media/image55.tiff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tiff"/><Relationship Id="rId2" Type="http://schemas.openxmlformats.org/officeDocument/2006/relationships/image" Target="../media/image57.tiff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tiff"/><Relationship Id="rId2" Type="http://schemas.openxmlformats.org/officeDocument/2006/relationships/image" Target="../media/image59.tiff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9.tiff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eg"/><Relationship Id="rId2" Type="http://schemas.openxmlformats.org/officeDocument/2006/relationships/image" Target="../media/image61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3.jpe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file:////var/folders/d0/t7x3tmr51nl80dh0hmg2pdv5m38zmg/T/com.microsoft.Word/WebArchiveCopyPasteTempFiles/cidimage001.png@01D55BED.B1A5AF60" TargetMode="External"/><Relationship Id="rId2" Type="http://schemas.openxmlformats.org/officeDocument/2006/relationships/image" Target="../media/image64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6.jpeg"/><Relationship Id="rId5" Type="http://schemas.openxmlformats.org/officeDocument/2006/relationships/image" Target="file:////var/folders/d0/t7x3tmr51nl80dh0hmg2pdv5m38zmg/T/com.microsoft.Word/WebArchiveCopyPasteTempFiles/cidimage002.png@01D55BED.B1A5AF60" TargetMode="External"/><Relationship Id="rId4" Type="http://schemas.openxmlformats.org/officeDocument/2006/relationships/image" Target="../media/image65.tiff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G"/><Relationship Id="rId2" Type="http://schemas.openxmlformats.org/officeDocument/2006/relationships/image" Target="../media/image67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9.jpe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jpeg"/><Relationship Id="rId2" Type="http://schemas.openxmlformats.org/officeDocument/2006/relationships/image" Target="../media/image70.jpe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file:////var/folders/d0/t7x3tmr51nl80dh0hmg2pdv5m38zmg/T/com.microsoft.Word/WebArchiveCopyPasteTempFiles/cidimage004.jpg@01D55BED.B1A5AF60" TargetMode="External"/><Relationship Id="rId2" Type="http://schemas.openxmlformats.org/officeDocument/2006/relationships/image" Target="../media/image72.jpeg"/><Relationship Id="rId1" Type="http://schemas.openxmlformats.org/officeDocument/2006/relationships/slideLayout" Target="../slideLayouts/slideLayout2.xml"/><Relationship Id="rId5" Type="http://schemas.openxmlformats.org/officeDocument/2006/relationships/image" Target="file:////var/folders/d0/t7x3tmr51nl80dh0hmg2pdv5m38zmg/T/com.microsoft.Word/WebArchiveCopyPasteTempFiles/cidimage005.jpg@01D55BED.B1A5AF60" TargetMode="External"/><Relationship Id="rId4" Type="http://schemas.openxmlformats.org/officeDocument/2006/relationships/image" Target="../media/image73.jpeg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62CE98-D5A2-0648-AD18-116338EADBE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defTabSz="315314"/>
            <a:r>
              <a:rPr lang="en-GB" sz="4000" b="1" dirty="0">
                <a:solidFill>
                  <a:srgbClr val="FFFFFF"/>
                </a:solidFill>
              </a:rPr>
              <a:t>Target Sub-project Update</a:t>
            </a:r>
            <a:br>
              <a:rPr lang="en-GB" b="1" dirty="0">
                <a:solidFill>
                  <a:srgbClr val="FFFFFF"/>
                </a:solidFill>
              </a:rPr>
            </a:br>
            <a:r>
              <a:rPr lang="en-GB" b="1" dirty="0">
                <a:solidFill>
                  <a:srgbClr val="FFFFFF"/>
                </a:solidFill>
              </a:rPr>
              <a:t>IKON17</a:t>
            </a:r>
            <a:endParaRPr lang="sv-SE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547BB3A-0D99-9D43-ADAF-EC7E12B7F5F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defTabSz="315314"/>
            <a:endParaRPr lang="en-GB" sz="2400" b="1">
              <a:solidFill>
                <a:prstClr val="white"/>
              </a:solidFill>
            </a:endParaRPr>
          </a:p>
          <a:p>
            <a:pPr defTabSz="315314"/>
            <a:r>
              <a:rPr lang="en-GB" sz="1800">
                <a:solidFill>
                  <a:srgbClr val="FFFFFF"/>
                </a:solidFill>
              </a:rPr>
              <a:t>Rikard Linander </a:t>
            </a:r>
          </a:p>
          <a:p>
            <a:pPr defTabSz="315314"/>
            <a:r>
              <a:rPr lang="en-GB" sz="1800">
                <a:solidFill>
                  <a:srgbClr val="FFFFFF"/>
                </a:solidFill>
              </a:rPr>
              <a:t>Acting Head of Target Division</a:t>
            </a:r>
            <a:endParaRPr lang="en-GB" sz="1400">
              <a:solidFill>
                <a:prstClr val="white"/>
              </a:solidFill>
            </a:endParaRPr>
          </a:p>
          <a:p>
            <a:pPr defTabSz="315314"/>
            <a:r>
              <a:rPr lang="en-GB" sz="1400">
                <a:solidFill>
                  <a:srgbClr val="FFFFFF"/>
                </a:solidFill>
              </a:rPr>
              <a:t>European Spallation Source ERIC</a:t>
            </a:r>
          </a:p>
          <a:p>
            <a:pPr defTabSz="315314"/>
            <a:r>
              <a:rPr lang="en-GB" sz="1400">
                <a:solidFill>
                  <a:srgbClr val="FFFFFF"/>
                </a:solidFill>
              </a:rPr>
              <a:t>9</a:t>
            </a:r>
            <a:r>
              <a:rPr lang="en-GB" sz="1400" baseline="30000">
                <a:solidFill>
                  <a:srgbClr val="FFFFFF"/>
                </a:solidFill>
              </a:rPr>
              <a:t>th</a:t>
            </a:r>
            <a:r>
              <a:rPr lang="en-GB" sz="1400">
                <a:solidFill>
                  <a:srgbClr val="FFFFFF"/>
                </a:solidFill>
              </a:rPr>
              <a:t> September 2019</a:t>
            </a:r>
            <a:endParaRPr lang="en-GB" sz="1200">
              <a:solidFill>
                <a:srgbClr val="FFFFFF"/>
              </a:solidFill>
            </a:endParaRPr>
          </a:p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638474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x-none" dirty="0">
                <a:ea typeface="ＭＳ Ｐゴシック" charset="-128"/>
              </a:rPr>
              <a:t>Target sub-project is 45% complete</a:t>
            </a:r>
          </a:p>
        </p:txBody>
      </p:sp>
      <p:sp>
        <p:nvSpPr>
          <p:cNvPr id="7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eaLnBrk="1" hangingPunct="1">
              <a:defRPr/>
            </a:pPr>
            <a:r>
              <a:rPr lang="en-US" sz="2400" dirty="0">
                <a:solidFill>
                  <a:schemeClr val="tx1"/>
                </a:solidFill>
              </a:rPr>
              <a:t>Current budget at completion for the ESS Target Sub-project is 222M€</a:t>
            </a:r>
          </a:p>
          <a:p>
            <a:pPr eaLnBrk="1" hangingPunct="1">
              <a:defRPr/>
            </a:pPr>
            <a:r>
              <a:rPr lang="en-US" sz="2400" dirty="0">
                <a:solidFill>
                  <a:schemeClr val="tx1"/>
                </a:solidFill>
              </a:rPr>
              <a:t>Earned value end of July 2019 is 100M€</a:t>
            </a:r>
          </a:p>
          <a:p>
            <a:r>
              <a:rPr lang="en-US" altLang="sv-SE" sz="2400" dirty="0">
                <a:ea typeface="ＭＳ Ｐゴシック" panose="020B0600070205080204" pitchFamily="34" charset="-128"/>
                <a:cs typeface="ＭＳ Ｐゴシック" panose="020B0600070205080204" pitchFamily="34" charset="-128"/>
              </a:rPr>
              <a:t>Since the re-baseline mid 2018 CF has held the site early access dates</a:t>
            </a:r>
          </a:p>
          <a:p>
            <a:r>
              <a:rPr lang="en-GB" altLang="sv-SE" sz="2400" dirty="0">
                <a:ea typeface="ＭＳ Ｐゴシック" panose="020B0600070205080204" pitchFamily="34" charset="-128"/>
                <a:cs typeface="ＭＳ Ｐゴシック" panose="020B0600070205080204" pitchFamily="34" charset="-128"/>
              </a:rPr>
              <a:t>Target Ready for Beam milestone is March 2022 </a:t>
            </a:r>
          </a:p>
          <a:p>
            <a:pPr lvl="1"/>
            <a:r>
              <a:rPr lang="en-US" altLang="sv-SE" sz="2000" dirty="0">
                <a:ea typeface="ＭＳ Ｐゴシック" panose="020B0600070205080204" pitchFamily="34" charset="-128"/>
                <a:cs typeface="ＭＳ Ｐゴシック" panose="020B0600070205080204" pitchFamily="34" charset="-128"/>
              </a:rPr>
              <a:t>Currently the sub-project is carrying a negative float of about 6 months.</a:t>
            </a:r>
          </a:p>
          <a:p>
            <a:pPr lvl="1"/>
            <a:r>
              <a:rPr lang="en-US" altLang="sv-SE" sz="2000" dirty="0">
                <a:ea typeface="ＭＳ Ｐゴシック" panose="020B0600070205080204" pitchFamily="34" charset="-128"/>
                <a:cs typeface="ＭＳ Ｐゴシック" panose="020B0600070205080204" pitchFamily="34" charset="-128"/>
              </a:rPr>
              <a:t>Most Target WP installations are with &lt; 40 days float to Critical Path.</a:t>
            </a:r>
          </a:p>
          <a:p>
            <a:r>
              <a:rPr lang="en-US" sz="2400" dirty="0"/>
              <a:t>Several heavy steel structures (~700 </a:t>
            </a:r>
            <a:r>
              <a:rPr lang="en-US" sz="2400" dirty="0" err="1"/>
              <a:t>tonnes</a:t>
            </a:r>
            <a:r>
              <a:rPr lang="en-US" sz="2400" dirty="0"/>
              <a:t>) have been installed, including monolith vessel supports, baseplate, ground shielding, and D2T shielding</a:t>
            </a:r>
          </a:p>
          <a:p>
            <a:r>
              <a:rPr lang="en-GB" sz="2400" dirty="0"/>
              <a:t>Raw material for monolith vessel delivered to manufacturer. </a:t>
            </a:r>
            <a:br>
              <a:rPr lang="en-GB" sz="2400" dirty="0"/>
            </a:br>
            <a:r>
              <a:rPr lang="en-GB" sz="2400" dirty="0"/>
              <a:t>On track for delivery of this in-kind element by end of this year.</a:t>
            </a:r>
            <a:endParaRPr lang="sv-SE" sz="2400" dirty="0"/>
          </a:p>
        </p:txBody>
      </p:sp>
      <p:sp>
        <p:nvSpPr>
          <p:cNvPr id="13314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ts val="554"/>
              </a:spcBef>
              <a:buFont typeface="Arial" charset="0"/>
              <a:buChar char="•"/>
              <a:defRPr sz="2585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685835" indent="-263782">
              <a:spcBef>
                <a:spcPct val="20000"/>
              </a:spcBef>
              <a:buFont typeface="Arial" charset="0"/>
              <a:buChar char="–"/>
              <a:defRPr sz="2215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055129" indent="-211026">
              <a:spcBef>
                <a:spcPct val="20000"/>
              </a:spcBef>
              <a:buFont typeface="Arial" charset="0"/>
              <a:buChar char="•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477182" indent="-211026">
              <a:spcBef>
                <a:spcPct val="20000"/>
              </a:spcBef>
              <a:buFont typeface="Arial" charset="0"/>
              <a:buChar char="–"/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1899234" indent="-211026">
              <a:spcBef>
                <a:spcPct val="20000"/>
              </a:spcBef>
              <a:buFont typeface="Arial" charset="0"/>
              <a:buChar char="»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321285" indent="-211026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743337" indent="-211026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165389" indent="-211026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587441" indent="-211026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8C8619F5-0E6A-E14E-86D1-E42AE1DB5408}" type="slidenum">
              <a:rPr lang="sv-SE" altLang="x-none" sz="1108"/>
              <a:pPr>
                <a:spcBef>
                  <a:spcPct val="0"/>
                </a:spcBef>
                <a:buFontTx/>
                <a:buNone/>
              </a:pPr>
              <a:t>2</a:t>
            </a:fld>
            <a:endParaRPr lang="sv-SE" altLang="x-none" sz="1108" dirty="0"/>
          </a:p>
        </p:txBody>
      </p:sp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48EB7BF0-6609-9042-86F9-455542E54BA7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70252790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71E2671F-85D6-7645-A87B-A8BAA8934670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GB" dirty="0"/>
              <a:t>The Target Sub-Project Context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9D17F42-96A9-6246-9AD9-F2031868B7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6335525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ESS Target Station Collaborators</a:t>
            </a:r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43872" y="3334850"/>
            <a:ext cx="2304256" cy="1237638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4</a:t>
            </a:fld>
            <a:endParaRPr lang="en-GB" noProof="0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89B9F263-E891-5E42-BB1B-F7C10251E3F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v-SE" dirty="0"/>
              <a:t>- In-kind partners</a:t>
            </a: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99991" y="1992366"/>
            <a:ext cx="768373" cy="111935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63451" y="5363771"/>
            <a:ext cx="4862444" cy="740098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0" y="3874262"/>
            <a:ext cx="2819400" cy="1016000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28654" y="2707171"/>
            <a:ext cx="698559" cy="1326511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03545" y="4594207"/>
            <a:ext cx="2044700" cy="812800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50232" y="2215291"/>
            <a:ext cx="945769" cy="603191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7768" y="1592840"/>
            <a:ext cx="2868432" cy="626439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51770" y="2496709"/>
            <a:ext cx="1979712" cy="498887"/>
          </a:xfrm>
          <a:prstGeom prst="rect">
            <a:avLst/>
          </a:prstGeom>
        </p:spPr>
      </p:pic>
      <p:pic>
        <p:nvPicPr>
          <p:cNvPr id="17" name="Picture 16"/>
          <p:cNvPicPr>
            <a:picLocks noChangeAspect="1"/>
          </p:cNvPicPr>
          <p:nvPr/>
        </p:nvPicPr>
        <p:blipFill rotWithShape="1"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626" t="41437" r="39605" b="41183"/>
          <a:stretch/>
        </p:blipFill>
        <p:spPr>
          <a:xfrm>
            <a:off x="8792740" y="3057422"/>
            <a:ext cx="655192" cy="7753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601137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ounded Rectangle 6"/>
          <p:cNvSpPr/>
          <p:nvPr/>
        </p:nvSpPr>
        <p:spPr>
          <a:xfrm>
            <a:off x="9578131" y="1773238"/>
            <a:ext cx="2417762" cy="1676400"/>
          </a:xfrm>
          <a:prstGeom prst="round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/>
          <a:lstStyle/>
          <a:p>
            <a:pPr algn="ctr">
              <a:defRPr/>
            </a:pPr>
            <a:r>
              <a:rPr lang="en-GB" dirty="0"/>
              <a:t>Helium cooling of target material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Mass flow 3 kg/s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Pressure 11 bar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Temperature inlet/outlet 40 °C/240 °C</a:t>
            </a:r>
          </a:p>
        </p:txBody>
      </p:sp>
      <p:grpSp>
        <p:nvGrpSpPr>
          <p:cNvPr id="41986" name="Group 10"/>
          <p:cNvGrpSpPr>
            <a:grpSpLocks/>
          </p:cNvGrpSpPr>
          <p:nvPr/>
        </p:nvGrpSpPr>
        <p:grpSpPr bwMode="auto">
          <a:xfrm>
            <a:off x="2843956" y="1492251"/>
            <a:ext cx="4114801" cy="4498975"/>
            <a:chOff x="3980464" y="1484783"/>
            <a:chExt cx="4865843" cy="5321491"/>
          </a:xfrm>
        </p:grpSpPr>
        <p:pic>
          <p:nvPicPr>
            <p:cNvPr id="41993" name="Content Placeholder 4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368550" y="1484783"/>
              <a:ext cx="3963170" cy="532149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grpSp>
          <p:nvGrpSpPr>
            <p:cNvPr id="41994" name="Group 12"/>
            <p:cNvGrpSpPr>
              <a:grpSpLocks/>
            </p:cNvGrpSpPr>
            <p:nvPr/>
          </p:nvGrpSpPr>
          <p:grpSpPr bwMode="auto">
            <a:xfrm>
              <a:off x="3980464" y="4772306"/>
              <a:ext cx="936104" cy="546068"/>
              <a:chOff x="3887239" y="4793472"/>
              <a:chExt cx="936104" cy="546068"/>
            </a:xfrm>
          </p:grpSpPr>
          <p:cxnSp>
            <p:nvCxnSpPr>
              <p:cNvPr id="28" name="Straight Arrow Connector 27"/>
              <p:cNvCxnSpPr>
                <a:cxnSpLocks noChangeShapeType="1"/>
              </p:cNvCxnSpPr>
              <p:nvPr/>
            </p:nvCxnSpPr>
            <p:spPr bwMode="auto">
              <a:xfrm flipV="1">
                <a:off x="4152526" y="5013176"/>
                <a:ext cx="576064" cy="140400"/>
              </a:xfrm>
              <a:prstGeom prst="straightConnector1">
                <a:avLst/>
              </a:prstGeom>
              <a:noFill/>
              <a:ln w="25400">
                <a:solidFill>
                  <a:srgbClr val="FF0000"/>
                </a:solidFill>
                <a:round/>
                <a:headEnd/>
                <a:tailEnd type="arrow" w="med" len="med"/>
              </a:ln>
              <a:effectLst>
                <a:outerShdw blurRad="40005" dist="19939" dir="5400000" algn="tl" rotWithShape="0">
                  <a:srgbClr val="000000">
                    <a:alpha val="37999"/>
                  </a:srgbClr>
                </a:outerShdw>
              </a:effectLst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</p:cxnSp>
          <p:sp>
            <p:nvSpPr>
              <p:cNvPr id="42010" name="TextBox 28"/>
              <p:cNvSpPr txBox="1">
                <a:spLocks noChangeArrowheads="1"/>
              </p:cNvSpPr>
              <p:nvPr/>
            </p:nvSpPr>
            <p:spPr bwMode="auto">
              <a:xfrm rot="20791870">
                <a:off x="3887239" y="4793472"/>
                <a:ext cx="936104" cy="54606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>
                  <a:defRPr>
                    <a:solidFill>
                      <a:schemeClr val="tx1"/>
                    </a:solidFill>
                    <a:latin typeface="Calibri" charset="0"/>
                    <a:ea typeface="ＭＳ Ｐゴシック" charset="-128"/>
                  </a:defRPr>
                </a:lvl1pPr>
                <a:lvl2pPr marL="742950" indent="-285750">
                  <a:defRPr>
                    <a:solidFill>
                      <a:schemeClr val="tx1"/>
                    </a:solidFill>
                    <a:latin typeface="Calibri" charset="0"/>
                    <a:ea typeface="ＭＳ Ｐゴシック" charset="-128"/>
                  </a:defRPr>
                </a:lvl2pPr>
                <a:lvl3pPr marL="1143000" indent="-228600">
                  <a:defRPr>
                    <a:solidFill>
                      <a:schemeClr val="tx1"/>
                    </a:solidFill>
                    <a:latin typeface="Calibri" charset="0"/>
                    <a:ea typeface="ＭＳ Ｐゴシック" charset="-128"/>
                  </a:defRPr>
                </a:lvl3pPr>
                <a:lvl4pPr marL="1600200" indent="-228600">
                  <a:defRPr>
                    <a:solidFill>
                      <a:schemeClr val="tx1"/>
                    </a:solidFill>
                    <a:latin typeface="Calibri" charset="0"/>
                    <a:ea typeface="ＭＳ Ｐゴシック" charset="-128"/>
                  </a:defRPr>
                </a:lvl4pPr>
                <a:lvl5pPr marL="2057400" indent="-228600">
                  <a:defRPr>
                    <a:solidFill>
                      <a:schemeClr val="tx1"/>
                    </a:solidFill>
                    <a:latin typeface="Calibri" charset="0"/>
                    <a:ea typeface="ＭＳ Ｐゴシック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Calibri" charset="0"/>
                    <a:ea typeface="ＭＳ Ｐゴシック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Calibri" charset="0"/>
                    <a:ea typeface="ＭＳ Ｐゴシック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Calibri" charset="0"/>
                    <a:ea typeface="ＭＳ Ｐゴシック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Calibri" charset="0"/>
                    <a:ea typeface="ＭＳ Ｐゴシック" charset="-128"/>
                  </a:defRPr>
                </a:lvl9pPr>
              </a:lstStyle>
              <a:p>
                <a:r>
                  <a:rPr lang="en-US" altLang="x-none" sz="1200"/>
                  <a:t>proton</a:t>
                </a:r>
                <a:br>
                  <a:rPr lang="en-US" altLang="x-none" sz="1200"/>
                </a:br>
                <a:r>
                  <a:rPr lang="en-US" altLang="x-none" sz="1200"/>
                  <a:t>beam</a:t>
                </a:r>
              </a:p>
            </p:txBody>
          </p:sp>
        </p:grpSp>
        <p:sp>
          <p:nvSpPr>
            <p:cNvPr id="41995" name="TextBox 13"/>
            <p:cNvSpPr txBox="1">
              <a:spLocks noChangeArrowheads="1"/>
            </p:cNvSpPr>
            <p:nvPr/>
          </p:nvSpPr>
          <p:spPr bwMode="auto">
            <a:xfrm>
              <a:off x="5029196" y="5053977"/>
              <a:ext cx="936105" cy="76449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9pPr>
            </a:lstStyle>
            <a:p>
              <a:r>
                <a:rPr lang="en-US" altLang="x-none" sz="1200"/>
                <a:t>proton</a:t>
              </a:r>
              <a:br>
                <a:rPr lang="en-US" altLang="x-none" sz="1200"/>
              </a:br>
              <a:r>
                <a:rPr lang="en-US" altLang="x-none" sz="1200"/>
                <a:t>beam window</a:t>
              </a:r>
            </a:p>
          </p:txBody>
        </p:sp>
        <p:sp>
          <p:nvSpPr>
            <p:cNvPr id="41996" name="TextBox 14"/>
            <p:cNvSpPr txBox="1">
              <a:spLocks noChangeArrowheads="1"/>
            </p:cNvSpPr>
            <p:nvPr/>
          </p:nvSpPr>
          <p:spPr bwMode="auto">
            <a:xfrm>
              <a:off x="4929610" y="1902293"/>
              <a:ext cx="1465432" cy="76456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9pPr>
            </a:lstStyle>
            <a:p>
              <a:r>
                <a:rPr lang="en-US" altLang="x-none" sz="1200">
                  <a:solidFill>
                    <a:schemeClr val="bg1"/>
                  </a:solidFill>
                </a:rPr>
                <a:t>proton beam instrumentation plug</a:t>
              </a:r>
            </a:p>
          </p:txBody>
        </p:sp>
        <p:sp>
          <p:nvSpPr>
            <p:cNvPr id="41997" name="TextBox 15"/>
            <p:cNvSpPr txBox="1">
              <a:spLocks noChangeArrowheads="1"/>
            </p:cNvSpPr>
            <p:nvPr/>
          </p:nvSpPr>
          <p:spPr bwMode="auto">
            <a:xfrm>
              <a:off x="6118273" y="1526536"/>
              <a:ext cx="1228523" cy="54611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9pPr>
            </a:lstStyle>
            <a:p>
              <a:r>
                <a:rPr lang="en-US" altLang="x-none" sz="1200">
                  <a:solidFill>
                    <a:schemeClr val="bg1"/>
                  </a:solidFill>
                </a:rPr>
                <a:t>Moderator and reflector</a:t>
              </a:r>
            </a:p>
          </p:txBody>
        </p:sp>
        <p:sp>
          <p:nvSpPr>
            <p:cNvPr id="41998" name="TextBox 16"/>
            <p:cNvSpPr txBox="1">
              <a:spLocks noChangeArrowheads="1"/>
            </p:cNvSpPr>
            <p:nvPr/>
          </p:nvSpPr>
          <p:spPr bwMode="auto">
            <a:xfrm>
              <a:off x="6664782" y="4934498"/>
              <a:ext cx="682014" cy="54611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9pPr>
            </a:lstStyle>
            <a:p>
              <a:r>
                <a:rPr lang="en-US" altLang="x-none" sz="1200"/>
                <a:t>target wheel </a:t>
              </a:r>
            </a:p>
          </p:txBody>
        </p:sp>
        <p:sp>
          <p:nvSpPr>
            <p:cNvPr id="41999" name="TextBox 17"/>
            <p:cNvSpPr txBox="1">
              <a:spLocks noChangeArrowheads="1"/>
            </p:cNvSpPr>
            <p:nvPr/>
          </p:nvSpPr>
          <p:spPr bwMode="auto">
            <a:xfrm>
              <a:off x="7663266" y="3776267"/>
              <a:ext cx="1183041" cy="98301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9pPr>
            </a:lstStyle>
            <a:p>
              <a:r>
                <a:rPr lang="en-US" altLang="x-none" sz="1200"/>
                <a:t>neutron beam extraction port</a:t>
              </a:r>
            </a:p>
          </p:txBody>
        </p:sp>
        <p:sp>
          <p:nvSpPr>
            <p:cNvPr id="42000" name="TextBox 18"/>
            <p:cNvSpPr txBox="1">
              <a:spLocks noChangeArrowheads="1"/>
            </p:cNvSpPr>
            <p:nvPr/>
          </p:nvSpPr>
          <p:spPr bwMode="auto">
            <a:xfrm>
              <a:off x="7185614" y="2098693"/>
              <a:ext cx="1080121" cy="54611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9pPr>
            </a:lstStyle>
            <a:p>
              <a:r>
                <a:rPr lang="en-US" altLang="x-none" sz="1200">
                  <a:solidFill>
                    <a:schemeClr val="bg1"/>
                  </a:solidFill>
                </a:rPr>
                <a:t>monolith vessel</a:t>
              </a:r>
            </a:p>
          </p:txBody>
        </p:sp>
        <p:sp>
          <p:nvSpPr>
            <p:cNvPr id="42001" name="TextBox 19"/>
            <p:cNvSpPr txBox="1">
              <a:spLocks noChangeArrowheads="1"/>
            </p:cNvSpPr>
            <p:nvPr/>
          </p:nvSpPr>
          <p:spPr bwMode="auto">
            <a:xfrm>
              <a:off x="7685162" y="4810734"/>
              <a:ext cx="1161144" cy="76456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Calibri" charset="0"/>
                  <a:ea typeface="ＭＳ Ｐゴシック" charset="-128"/>
                </a:defRPr>
              </a:lvl9pPr>
            </a:lstStyle>
            <a:p>
              <a:r>
                <a:rPr lang="en-US" altLang="x-none" sz="1200"/>
                <a:t>target monitoring plug</a:t>
              </a:r>
            </a:p>
          </p:txBody>
        </p:sp>
        <p:cxnSp>
          <p:nvCxnSpPr>
            <p:cNvPr id="21" name="Straight Connector 20"/>
            <p:cNvCxnSpPr/>
            <p:nvPr/>
          </p:nvCxnSpPr>
          <p:spPr>
            <a:xfrm flipV="1">
              <a:off x="5399669" y="4904133"/>
              <a:ext cx="101372" cy="326725"/>
            </a:xfrm>
            <a:prstGeom prst="line">
              <a:avLst/>
            </a:prstGeom>
            <a:ln w="15875">
              <a:solidFill>
                <a:schemeClr val="tx1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2" name="Straight Connector 21"/>
            <p:cNvCxnSpPr/>
            <p:nvPr/>
          </p:nvCxnSpPr>
          <p:spPr>
            <a:xfrm flipH="1" flipV="1">
              <a:off x="5450354" y="2617056"/>
              <a:ext cx="555667" cy="1704980"/>
            </a:xfrm>
            <a:prstGeom prst="line">
              <a:avLst/>
            </a:prstGeom>
            <a:ln w="15875">
              <a:solidFill>
                <a:schemeClr val="bg1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/>
          </p:nvCxnSpPr>
          <p:spPr>
            <a:xfrm flipH="1">
              <a:off x="6439668" y="2072514"/>
              <a:ext cx="103248" cy="2486116"/>
            </a:xfrm>
            <a:prstGeom prst="line">
              <a:avLst/>
            </a:prstGeom>
            <a:ln w="15875">
              <a:solidFill>
                <a:schemeClr val="bg1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Straight Connector 23"/>
            <p:cNvCxnSpPr>
              <a:stCxn id="41998" idx="0"/>
            </p:cNvCxnSpPr>
            <p:nvPr/>
          </p:nvCxnSpPr>
          <p:spPr>
            <a:xfrm flipH="1" flipV="1">
              <a:off x="6910858" y="4558630"/>
              <a:ext cx="95741" cy="375546"/>
            </a:xfrm>
            <a:prstGeom prst="line">
              <a:avLst/>
            </a:prstGeom>
            <a:ln w="15875">
              <a:solidFill>
                <a:schemeClr val="tx1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Straight Connector 24"/>
            <p:cNvCxnSpPr/>
            <p:nvPr/>
          </p:nvCxnSpPr>
          <p:spPr>
            <a:xfrm flipH="1" flipV="1">
              <a:off x="7320099" y="4149285"/>
              <a:ext cx="405487" cy="153974"/>
            </a:xfrm>
            <a:prstGeom prst="line">
              <a:avLst/>
            </a:prstGeom>
            <a:ln w="15875">
              <a:solidFill>
                <a:schemeClr val="tx1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Straight Connector 25"/>
            <p:cNvCxnSpPr/>
            <p:nvPr/>
          </p:nvCxnSpPr>
          <p:spPr>
            <a:xfrm flipH="1" flipV="1">
              <a:off x="7248763" y="4365223"/>
              <a:ext cx="476822" cy="499477"/>
            </a:xfrm>
            <a:prstGeom prst="line">
              <a:avLst/>
            </a:prstGeom>
            <a:ln w="15875">
              <a:solidFill>
                <a:schemeClr val="tx1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Straight Connector 26"/>
            <p:cNvCxnSpPr/>
            <p:nvPr/>
          </p:nvCxnSpPr>
          <p:spPr>
            <a:xfrm flipH="1">
              <a:off x="7320099" y="2639588"/>
              <a:ext cx="245921" cy="501354"/>
            </a:xfrm>
            <a:prstGeom prst="line">
              <a:avLst/>
            </a:prstGeom>
            <a:ln w="15875">
              <a:solidFill>
                <a:schemeClr val="bg1"/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1991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x-none">
                <a:ea typeface="ＭＳ Ｐゴシック" charset="-128"/>
              </a:rPr>
              <a:t>Key features of the ESS Target Station</a:t>
            </a:r>
          </a:p>
        </p:txBody>
      </p:sp>
      <p:sp>
        <p:nvSpPr>
          <p:cNvPr id="41987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fld id="{A57855AA-C5C2-FE41-B7FD-29F847F4DA3F}" type="slidenum">
              <a:rPr lang="en-GB" altLang="x-none"/>
              <a:pPr/>
              <a:t>5</a:t>
            </a:fld>
            <a:endParaRPr lang="en-GB" altLang="x-non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6A1C92E-E84B-234F-B5D4-73309172152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Rounded Rectangle 5"/>
          <p:cNvSpPr/>
          <p:nvPr/>
        </p:nvSpPr>
        <p:spPr>
          <a:xfrm>
            <a:off x="6833343" y="3645024"/>
            <a:ext cx="5157788" cy="1133475"/>
          </a:xfrm>
          <a:prstGeom prst="roundRect">
            <a:avLst/>
          </a:prstGeom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/>
          <a:lstStyle/>
          <a:p>
            <a:pPr algn="ctr">
              <a:defRPr/>
            </a:pPr>
            <a:r>
              <a:rPr lang="en-GB" dirty="0"/>
              <a:t>Rotating solid tungsten target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36 sectors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Mass, total 11 tonnes, whereof 3 tonnes of W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Rotates 23.3 rpm, synchronized with pulsed proton beam 14 Hz</a:t>
            </a:r>
          </a:p>
        </p:txBody>
      </p:sp>
      <p:sp>
        <p:nvSpPr>
          <p:cNvPr id="8" name="Rounded Rectangle 7"/>
          <p:cNvSpPr/>
          <p:nvPr/>
        </p:nvSpPr>
        <p:spPr>
          <a:xfrm>
            <a:off x="973782" y="5122863"/>
            <a:ext cx="4402138" cy="1663700"/>
          </a:xfrm>
          <a:prstGeom prst="roundRect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/>
          <a:lstStyle/>
          <a:p>
            <a:pPr algn="ctr">
              <a:defRPr/>
            </a:pPr>
            <a:r>
              <a:rPr lang="en-GB" dirty="0"/>
              <a:t>Moderators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Provisional locations of moderators above and beneath the target wheel, i.e. monolith centre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1</a:t>
            </a:r>
            <a:r>
              <a:rPr lang="en-GB" sz="1400" baseline="30000" dirty="0"/>
              <a:t>st</a:t>
            </a:r>
            <a:r>
              <a:rPr lang="en-GB" sz="1400" dirty="0"/>
              <a:t> MR plug exploits the upper space, offering:</a:t>
            </a:r>
          </a:p>
          <a:p>
            <a:pPr marL="742950" lvl="1" indent="-285750" algn="ctr">
              <a:buFont typeface="Wingdings" charset="2"/>
              <a:buChar char="ü"/>
              <a:defRPr/>
            </a:pPr>
            <a:r>
              <a:rPr lang="en-GB" sz="1400" dirty="0"/>
              <a:t>Cold, 30 mm high, liquid H</a:t>
            </a:r>
            <a:r>
              <a:rPr lang="en-GB" sz="1400" baseline="-25000" dirty="0"/>
              <a:t>2</a:t>
            </a:r>
            <a:r>
              <a:rPr lang="en-GB" sz="1400" dirty="0"/>
              <a:t> moderators, 17 K</a:t>
            </a:r>
          </a:p>
          <a:p>
            <a:pPr marL="742950" lvl="1" indent="-285750" algn="ctr">
              <a:buFont typeface="Wingdings" charset="2"/>
              <a:buChar char="ü"/>
              <a:defRPr/>
            </a:pPr>
            <a:r>
              <a:rPr lang="en-GB" sz="1400" dirty="0"/>
              <a:t>Thermal, 30 mm high, H</a:t>
            </a:r>
            <a:r>
              <a:rPr lang="en-GB" sz="1400" baseline="-25000" dirty="0"/>
              <a:t>2</a:t>
            </a:r>
            <a:r>
              <a:rPr lang="en-GB" sz="1400" dirty="0"/>
              <a:t>O moderator, 300 K</a:t>
            </a:r>
          </a:p>
        </p:txBody>
      </p:sp>
      <p:sp>
        <p:nvSpPr>
          <p:cNvPr id="9" name="Rounded Rectangle 8"/>
          <p:cNvSpPr/>
          <p:nvPr/>
        </p:nvSpPr>
        <p:spPr>
          <a:xfrm>
            <a:off x="6369436" y="4949826"/>
            <a:ext cx="5631220" cy="1831975"/>
          </a:xfrm>
          <a:prstGeom prst="round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/>
          <a:lstStyle/>
          <a:p>
            <a:pPr algn="ctr">
              <a:defRPr/>
            </a:pPr>
            <a:r>
              <a:rPr lang="en-GB" dirty="0"/>
              <a:t>Diagnostics and instrumentation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US" sz="1400" dirty="0"/>
              <a:t>Controlled and integrated commissioning and operation of the accelerator and target 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US" sz="1400" dirty="0"/>
              <a:t>Fluorescent coating of PBW and target front face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US" sz="1400" dirty="0"/>
              <a:t>Optical paths, grid profile monitor, aperture monitor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US" sz="1400" dirty="0"/>
              <a:t>Wheel monitoring including position, temperature, vibration, as well as internal structure </a:t>
            </a:r>
          </a:p>
        </p:txBody>
      </p:sp>
      <p:sp>
        <p:nvSpPr>
          <p:cNvPr id="48" name="Rounded Rectangle 47"/>
          <p:cNvSpPr/>
          <p:nvPr/>
        </p:nvSpPr>
        <p:spPr>
          <a:xfrm>
            <a:off x="448922" y="1916832"/>
            <a:ext cx="2374867" cy="2888705"/>
          </a:xfrm>
          <a:prstGeom prst="round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/>
          <a:lstStyle/>
          <a:p>
            <a:pPr algn="ctr">
              <a:defRPr/>
            </a:pPr>
            <a:r>
              <a:rPr lang="en-GB" dirty="0"/>
              <a:t>Target Safety System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Monitors target coolant flow, pressure and temperature, monolith pressure, </a:t>
            </a:r>
            <a:br>
              <a:rPr lang="en-GB" sz="1400" dirty="0"/>
            </a:br>
            <a:r>
              <a:rPr lang="en-GB" sz="1400" dirty="0"/>
              <a:t>&amp; target wheel rotation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Prohibit beam on target if parameters are outside specified limits</a:t>
            </a:r>
          </a:p>
        </p:txBody>
      </p:sp>
      <p:sp>
        <p:nvSpPr>
          <p:cNvPr id="30" name="Rounded Rectangle 29">
            <a:extLst>
              <a:ext uri="{FF2B5EF4-FFF2-40B4-BE49-F238E27FC236}">
                <a16:creationId xmlns:a16="http://schemas.microsoft.com/office/drawing/2014/main" id="{5D3D6984-032A-734C-BA23-A8627F3E2000}"/>
              </a:ext>
            </a:extLst>
          </p:cNvPr>
          <p:cNvSpPr/>
          <p:nvPr/>
        </p:nvSpPr>
        <p:spPr>
          <a:xfrm>
            <a:off x="6637284" y="1769240"/>
            <a:ext cx="2837609" cy="1689924"/>
          </a:xfrm>
          <a:prstGeom prst="round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/>
          <a:lstStyle/>
          <a:p>
            <a:pPr algn="ctr">
              <a:defRPr/>
            </a:pPr>
            <a:r>
              <a:rPr lang="en-GB" dirty="0"/>
              <a:t>Neutron beam extraction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Offers 42 neutron beam ports 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Allows neutron science instruments to view either upper or lower moderator position</a:t>
            </a:r>
          </a:p>
        </p:txBody>
      </p:sp>
    </p:spTree>
    <p:extLst>
      <p:ext uri="{BB962C8B-B14F-4D97-AF65-F5344CB8AC3E}">
        <p14:creationId xmlns:p14="http://schemas.microsoft.com/office/powerpoint/2010/main" val="28193203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7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2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6" grpId="0" animBg="1"/>
      <p:bldP spid="8" grpId="0" animBg="1"/>
      <p:bldP spid="9" grpId="0" animBg="1"/>
      <p:bldP spid="48" grpId="0" animBg="1"/>
      <p:bldP spid="30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403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718"/>
          <a:stretch>
            <a:fillRect/>
          </a:stretch>
        </p:blipFill>
        <p:spPr bwMode="auto">
          <a:xfrm>
            <a:off x="1558926" y="3573464"/>
            <a:ext cx="8893175" cy="3259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3863976" y="1219201"/>
            <a:ext cx="6710363" cy="1679575"/>
          </a:xfrm>
          <a:prstGeom prst="roundRect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/>
          <a:lstStyle/>
          <a:p>
            <a:pPr algn="ctr">
              <a:defRPr/>
            </a:pPr>
            <a:r>
              <a:rPr lang="en-GB" dirty="0"/>
              <a:t>Utilities and cooling plant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Helium cooling of target wheel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Water cooling of moderators, plugs and shielding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Intermediate water loops between primary circuits and conventional facility utilities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Helium </a:t>
            </a:r>
            <a:r>
              <a:rPr lang="en-GB" sz="1400" dirty="0" err="1"/>
              <a:t>cryoplant</a:t>
            </a:r>
            <a:r>
              <a:rPr lang="en-GB" sz="1400" dirty="0"/>
              <a:t> for refrigeration of cold moderator system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Nuclear grade HVAC system</a:t>
            </a:r>
          </a:p>
        </p:txBody>
      </p:sp>
      <p:sp>
        <p:nvSpPr>
          <p:cNvPr id="44035" name="TextBox 9"/>
          <p:cNvSpPr txBox="1">
            <a:spLocks noChangeArrowheads="1"/>
          </p:cNvSpPr>
          <p:nvPr/>
        </p:nvSpPr>
        <p:spPr bwMode="auto">
          <a:xfrm rot="-308205">
            <a:off x="6356351" y="3675064"/>
            <a:ext cx="708025" cy="338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r>
              <a:rPr lang="en-GB" altLang="x-none" sz="1600"/>
              <a:t>130 m</a:t>
            </a:r>
          </a:p>
        </p:txBody>
      </p:sp>
      <p:sp>
        <p:nvSpPr>
          <p:cNvPr id="44036" name="TextBox 10"/>
          <p:cNvSpPr txBox="1">
            <a:spLocks noChangeArrowheads="1"/>
          </p:cNvSpPr>
          <p:nvPr/>
        </p:nvSpPr>
        <p:spPr bwMode="auto">
          <a:xfrm rot="2434085">
            <a:off x="10056813" y="3482975"/>
            <a:ext cx="603250" cy="338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r>
              <a:rPr lang="en-GB" altLang="x-none" sz="1600"/>
              <a:t>22 m</a:t>
            </a:r>
          </a:p>
        </p:txBody>
      </p:sp>
      <p:sp>
        <p:nvSpPr>
          <p:cNvPr id="44037" name="TextBox 11"/>
          <p:cNvSpPr txBox="1">
            <a:spLocks noChangeArrowheads="1"/>
          </p:cNvSpPr>
          <p:nvPr/>
        </p:nvSpPr>
        <p:spPr bwMode="auto">
          <a:xfrm rot="5400000">
            <a:off x="10204451" y="4024313"/>
            <a:ext cx="603250" cy="339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r>
              <a:rPr lang="en-GB" altLang="x-none" sz="1600"/>
              <a:t>37 m</a:t>
            </a:r>
          </a:p>
        </p:txBody>
      </p:sp>
      <p:sp>
        <p:nvSpPr>
          <p:cNvPr id="44038" name="TextBox 18"/>
          <p:cNvSpPr txBox="1">
            <a:spLocks noChangeArrowheads="1"/>
          </p:cNvSpPr>
          <p:nvPr/>
        </p:nvSpPr>
        <p:spPr bwMode="auto">
          <a:xfrm>
            <a:off x="7345364" y="3362326"/>
            <a:ext cx="968375" cy="339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r>
              <a:rPr lang="en-GB" altLang="x-none" sz="1600"/>
              <a:t>High bay</a:t>
            </a:r>
          </a:p>
        </p:txBody>
      </p:sp>
      <p:cxnSp>
        <p:nvCxnSpPr>
          <p:cNvPr id="20" name="Straight Arrow Connector 19"/>
          <p:cNvCxnSpPr>
            <a:cxnSpLocks noChangeShapeType="1"/>
            <a:stCxn id="44038" idx="2"/>
          </p:cNvCxnSpPr>
          <p:nvPr/>
        </p:nvCxnSpPr>
        <p:spPr bwMode="auto">
          <a:xfrm flipH="1">
            <a:off x="6965950" y="3702050"/>
            <a:ext cx="863600" cy="1016000"/>
          </a:xfrm>
          <a:prstGeom prst="straightConnector1">
            <a:avLst/>
          </a:prstGeom>
          <a:noFill/>
          <a:ln w="38100">
            <a:solidFill>
              <a:srgbClr val="FF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00000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44040" name="TextBox 23"/>
          <p:cNvSpPr txBox="1">
            <a:spLocks noChangeArrowheads="1"/>
          </p:cNvSpPr>
          <p:nvPr/>
        </p:nvSpPr>
        <p:spPr bwMode="auto">
          <a:xfrm>
            <a:off x="1628775" y="4154489"/>
            <a:ext cx="1550988" cy="338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r>
              <a:rPr lang="en-GB" altLang="x-none" sz="1600"/>
              <a:t>Transport hall</a:t>
            </a:r>
          </a:p>
        </p:txBody>
      </p:sp>
      <p:cxnSp>
        <p:nvCxnSpPr>
          <p:cNvPr id="25" name="Straight Arrow Connector 24"/>
          <p:cNvCxnSpPr>
            <a:cxnSpLocks noChangeShapeType="1"/>
          </p:cNvCxnSpPr>
          <p:nvPr/>
        </p:nvCxnSpPr>
        <p:spPr bwMode="auto">
          <a:xfrm flipH="1">
            <a:off x="1862138" y="4465638"/>
            <a:ext cx="417512" cy="1579562"/>
          </a:xfrm>
          <a:prstGeom prst="straightConnector1">
            <a:avLst/>
          </a:prstGeom>
          <a:noFill/>
          <a:ln w="38100">
            <a:solidFill>
              <a:srgbClr val="FF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00000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440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x-none">
                <a:ea typeface="ＭＳ Ｐゴシック" charset="-128"/>
              </a:rPr>
              <a:t>Key features of the ESS Target Station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A2CEAF9-2908-724D-AAED-1CA715874CE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Rounded Rectangle 6"/>
          <p:cNvSpPr/>
          <p:nvPr/>
        </p:nvSpPr>
        <p:spPr>
          <a:xfrm>
            <a:off x="1624014" y="2630488"/>
            <a:ext cx="4256087" cy="1446212"/>
          </a:xfrm>
          <a:prstGeom prst="roundRect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/>
          <a:lstStyle/>
          <a:p>
            <a:pPr algn="ctr">
              <a:defRPr/>
            </a:pPr>
            <a:r>
              <a:rPr lang="en-GB" dirty="0"/>
              <a:t>Remote handling systems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Large active cells for safe storage and processing of spent radioactive target components</a:t>
            </a:r>
          </a:p>
          <a:p>
            <a:pPr marL="285750" indent="-285750" algn="ctr">
              <a:buFont typeface="Wingdings" charset="2"/>
              <a:buChar char="Ø"/>
              <a:defRPr/>
            </a:pPr>
            <a:r>
              <a:rPr lang="en-GB" sz="1400" dirty="0"/>
              <a:t>Shielded casks for transfer of spent components from monolith to active cells</a:t>
            </a:r>
          </a:p>
        </p:txBody>
      </p:sp>
      <p:sp>
        <p:nvSpPr>
          <p:cNvPr id="44044" name="TextBox 12"/>
          <p:cNvSpPr txBox="1">
            <a:spLocks noChangeArrowheads="1"/>
          </p:cNvSpPr>
          <p:nvPr/>
        </p:nvSpPr>
        <p:spPr bwMode="auto">
          <a:xfrm>
            <a:off x="8620125" y="6513514"/>
            <a:ext cx="1943100" cy="338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r>
              <a:rPr lang="en-GB" altLang="x-none" sz="1600"/>
              <a:t>Beam expander hall</a:t>
            </a:r>
          </a:p>
        </p:txBody>
      </p:sp>
      <p:cxnSp>
        <p:nvCxnSpPr>
          <p:cNvPr id="14" name="Straight Arrow Connector 13"/>
          <p:cNvCxnSpPr>
            <a:cxnSpLocks noChangeShapeType="1"/>
          </p:cNvCxnSpPr>
          <p:nvPr/>
        </p:nvCxnSpPr>
        <p:spPr bwMode="auto">
          <a:xfrm flipH="1" flipV="1">
            <a:off x="9358314" y="5699125"/>
            <a:ext cx="46037" cy="757238"/>
          </a:xfrm>
          <a:prstGeom prst="straightConnector1">
            <a:avLst/>
          </a:prstGeom>
          <a:noFill/>
          <a:ln w="38100">
            <a:solidFill>
              <a:srgbClr val="FF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00000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44046" name="TextBox 14"/>
          <p:cNvSpPr txBox="1">
            <a:spLocks noChangeArrowheads="1"/>
          </p:cNvSpPr>
          <p:nvPr/>
        </p:nvSpPr>
        <p:spPr bwMode="auto">
          <a:xfrm>
            <a:off x="7478713" y="6273800"/>
            <a:ext cx="1008062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pPr algn="ctr"/>
            <a:r>
              <a:rPr lang="en-GB" altLang="x-none" sz="1600"/>
              <a:t>Target </a:t>
            </a:r>
            <a:br>
              <a:rPr lang="en-GB" altLang="x-none" sz="1600"/>
            </a:br>
            <a:r>
              <a:rPr lang="en-GB" altLang="x-none" sz="1600"/>
              <a:t>monolith</a:t>
            </a:r>
          </a:p>
        </p:txBody>
      </p:sp>
      <p:cxnSp>
        <p:nvCxnSpPr>
          <p:cNvPr id="16" name="Straight Arrow Connector 15"/>
          <p:cNvCxnSpPr>
            <a:cxnSpLocks noChangeShapeType="1"/>
          </p:cNvCxnSpPr>
          <p:nvPr/>
        </p:nvCxnSpPr>
        <p:spPr bwMode="auto">
          <a:xfrm flipH="1" flipV="1">
            <a:off x="7343775" y="6045201"/>
            <a:ext cx="355600" cy="468313"/>
          </a:xfrm>
          <a:prstGeom prst="straightConnector1">
            <a:avLst/>
          </a:prstGeom>
          <a:noFill/>
          <a:ln w="38100">
            <a:solidFill>
              <a:srgbClr val="FF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00000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44048" name="TextBox 16"/>
          <p:cNvSpPr txBox="1">
            <a:spLocks noChangeArrowheads="1"/>
          </p:cNvSpPr>
          <p:nvPr/>
        </p:nvSpPr>
        <p:spPr bwMode="auto">
          <a:xfrm>
            <a:off x="6024564" y="6519864"/>
            <a:ext cx="1404937" cy="338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pPr algn="ctr"/>
            <a:r>
              <a:rPr lang="en-GB" altLang="x-none" sz="1600"/>
              <a:t>Utilities block</a:t>
            </a:r>
          </a:p>
        </p:txBody>
      </p:sp>
      <p:cxnSp>
        <p:nvCxnSpPr>
          <p:cNvPr id="18" name="Straight Arrow Connector 17"/>
          <p:cNvCxnSpPr>
            <a:cxnSpLocks noChangeShapeType="1"/>
            <a:stCxn id="44048" idx="1"/>
          </p:cNvCxnSpPr>
          <p:nvPr/>
        </p:nvCxnSpPr>
        <p:spPr bwMode="auto">
          <a:xfrm flipH="1" flipV="1">
            <a:off x="5913439" y="6253164"/>
            <a:ext cx="111125" cy="434975"/>
          </a:xfrm>
          <a:prstGeom prst="straightConnector1">
            <a:avLst/>
          </a:prstGeom>
          <a:noFill/>
          <a:ln w="38100">
            <a:solidFill>
              <a:srgbClr val="FF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00000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44050" name="TextBox 20"/>
          <p:cNvSpPr txBox="1">
            <a:spLocks noChangeArrowheads="1"/>
          </p:cNvSpPr>
          <p:nvPr/>
        </p:nvSpPr>
        <p:spPr bwMode="auto">
          <a:xfrm>
            <a:off x="4729164" y="6519864"/>
            <a:ext cx="1303337" cy="338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r>
              <a:rPr lang="en-GB" altLang="x-none" sz="1600"/>
              <a:t>Active cells</a:t>
            </a:r>
          </a:p>
        </p:txBody>
      </p:sp>
      <p:cxnSp>
        <p:nvCxnSpPr>
          <p:cNvPr id="22" name="Straight Arrow Connector 21"/>
          <p:cNvCxnSpPr>
            <a:cxnSpLocks noChangeShapeType="1"/>
            <a:stCxn id="44050" idx="1"/>
          </p:cNvCxnSpPr>
          <p:nvPr/>
        </p:nvCxnSpPr>
        <p:spPr bwMode="auto">
          <a:xfrm flipH="1" flipV="1">
            <a:off x="3865563" y="6442076"/>
            <a:ext cx="863600" cy="246063"/>
          </a:xfrm>
          <a:prstGeom prst="straightConnector1">
            <a:avLst/>
          </a:prstGeom>
          <a:noFill/>
          <a:ln w="38100">
            <a:solidFill>
              <a:srgbClr val="FF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00000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</p:spTree>
    <p:extLst>
      <p:ext uri="{BB962C8B-B14F-4D97-AF65-F5344CB8AC3E}">
        <p14:creationId xmlns:p14="http://schemas.microsoft.com/office/powerpoint/2010/main" val="15076912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7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1F42F1-2C70-F340-974F-E6F3FFA115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/>
              <a:t>Monolith</a:t>
            </a:r>
            <a:r>
              <a:rPr lang="sv-SE" dirty="0"/>
              <a:t> </a:t>
            </a:r>
            <a:r>
              <a:rPr lang="sv-SE" dirty="0" err="1"/>
              <a:t>foundation</a:t>
            </a:r>
            <a:endParaRPr lang="sv-SE" dirty="0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99D685C3-EC56-1A46-A5A9-87670140FAB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75984" y="1484784"/>
            <a:ext cx="7040032" cy="5287366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3526943-BEF7-174C-AFE6-633384D36C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7</a:t>
            </a:fld>
            <a:endParaRPr lang="sv-S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2141282-4678-F14D-931C-64671EE03BBB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14608765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1F42F1-2C70-F340-974F-E6F3FFA115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/>
              <a:t>Monolith</a:t>
            </a:r>
            <a:r>
              <a:rPr lang="sv-SE" dirty="0"/>
              <a:t> space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3526943-BEF7-174C-AFE6-633384D36C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8</a:t>
            </a:fld>
            <a:endParaRPr lang="sv-S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4F05B89-37B3-1641-AA95-4667D7F41A0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45922F4-ABDB-E04F-A103-F54991A36DB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60142" y="1463832"/>
            <a:ext cx="6720234" cy="53941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9512215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/>
              <a:t>Monolith</a:t>
            </a:r>
            <a:r>
              <a:rPr lang="sv-SE" dirty="0"/>
              <a:t> </a:t>
            </a:r>
            <a:r>
              <a:rPr lang="sv-SE" dirty="0" err="1"/>
              <a:t>vessel</a:t>
            </a:r>
            <a:r>
              <a:rPr lang="sv-SE" dirty="0"/>
              <a:t>, </a:t>
            </a:r>
            <a:r>
              <a:rPr lang="sv-SE" dirty="0" err="1"/>
              <a:t>outer</a:t>
            </a:r>
            <a:r>
              <a:rPr lang="sv-SE" dirty="0"/>
              <a:t> </a:t>
            </a:r>
            <a:r>
              <a:rPr lang="sv-SE" dirty="0" err="1"/>
              <a:t>shielding</a:t>
            </a:r>
            <a:r>
              <a:rPr lang="sv-SE" dirty="0"/>
              <a:t>, and inner </a:t>
            </a:r>
            <a:r>
              <a:rPr lang="sv-SE" dirty="0" err="1"/>
              <a:t>shielding</a:t>
            </a:r>
            <a:endParaRPr lang="sv-S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9</a:t>
            </a:fld>
            <a:endParaRPr lang="en-GB" noProof="0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0D8DA476-DD59-5648-98C8-76CB76261DDC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85863" y="1494691"/>
            <a:ext cx="4889898" cy="5363308"/>
          </a:xfrm>
          <a:prstGeom prst="rect">
            <a:avLst/>
          </a:prstGeom>
        </p:spPr>
      </p:pic>
      <p:sp>
        <p:nvSpPr>
          <p:cNvPr id="6" name="Rectangular Callout 5"/>
          <p:cNvSpPr/>
          <p:nvPr/>
        </p:nvSpPr>
        <p:spPr>
          <a:xfrm>
            <a:off x="6924230" y="5013176"/>
            <a:ext cx="1122230" cy="612648"/>
          </a:xfrm>
          <a:prstGeom prst="wedgeRectCallout">
            <a:avLst>
              <a:gd name="adj1" fmla="val -251620"/>
              <a:gd name="adj2" fmla="val 36473"/>
            </a:avLst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/>
              <a:t>Monolith Puck</a:t>
            </a:r>
            <a:endParaRPr lang="sv-SE" dirty="0"/>
          </a:p>
        </p:txBody>
      </p:sp>
      <p:sp>
        <p:nvSpPr>
          <p:cNvPr id="7" name="Rectangular Callout 6"/>
          <p:cNvSpPr/>
          <p:nvPr/>
        </p:nvSpPr>
        <p:spPr>
          <a:xfrm>
            <a:off x="6924230" y="4035265"/>
            <a:ext cx="1122230" cy="612648"/>
          </a:xfrm>
          <a:prstGeom prst="wedgeRectCallout">
            <a:avLst>
              <a:gd name="adj1" fmla="val -206909"/>
              <a:gd name="adj2" fmla="val -50857"/>
            </a:avLst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/>
              <a:t>Monolith vessel</a:t>
            </a:r>
            <a:endParaRPr lang="sv-SE" dirty="0"/>
          </a:p>
        </p:txBody>
      </p:sp>
      <p:sp>
        <p:nvSpPr>
          <p:cNvPr id="8" name="Rectangular Callout 7"/>
          <p:cNvSpPr/>
          <p:nvPr/>
        </p:nvSpPr>
        <p:spPr>
          <a:xfrm>
            <a:off x="6924230" y="2113804"/>
            <a:ext cx="1122230" cy="1556199"/>
          </a:xfrm>
          <a:prstGeom prst="wedgeRectCallout">
            <a:avLst>
              <a:gd name="adj1" fmla="val -139820"/>
              <a:gd name="adj2" fmla="val 49275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Monolith Port Block Package (360°)</a:t>
            </a:r>
            <a:endParaRPr lang="sv-SE" dirty="0"/>
          </a:p>
        </p:txBody>
      </p:sp>
      <p:sp>
        <p:nvSpPr>
          <p:cNvPr id="9" name="Rectangular Callout 8"/>
          <p:cNvSpPr/>
          <p:nvPr/>
        </p:nvSpPr>
        <p:spPr>
          <a:xfrm>
            <a:off x="119336" y="1547696"/>
            <a:ext cx="1308981" cy="1089217"/>
          </a:xfrm>
          <a:prstGeom prst="wedgeRectCallout">
            <a:avLst>
              <a:gd name="adj1" fmla="val 136257"/>
              <a:gd name="adj2" fmla="val 48281"/>
            </a:avLst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/>
              <a:t>Outer Shielding (360°)</a:t>
            </a:r>
          </a:p>
          <a:p>
            <a:pPr algn="ctr"/>
            <a:endParaRPr lang="sv-SE" dirty="0"/>
          </a:p>
        </p:txBody>
      </p:sp>
      <p:sp>
        <p:nvSpPr>
          <p:cNvPr id="10" name="Rectangular Callout 9"/>
          <p:cNvSpPr/>
          <p:nvPr/>
        </p:nvSpPr>
        <p:spPr>
          <a:xfrm>
            <a:off x="119336" y="2900291"/>
            <a:ext cx="1286633" cy="1326345"/>
          </a:xfrm>
          <a:prstGeom prst="wedgeRectCallout">
            <a:avLst>
              <a:gd name="adj1" fmla="val 269685"/>
              <a:gd name="adj2" fmla="val 11933"/>
            </a:avLst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/>
              <a:t>Neutron Beam Port Inserts</a:t>
            </a:r>
            <a:br>
              <a:rPr lang="en-US" dirty="0"/>
            </a:br>
            <a:r>
              <a:rPr lang="en-US" dirty="0"/>
              <a:t>(42x)</a:t>
            </a:r>
          </a:p>
          <a:p>
            <a:pPr algn="ctr"/>
            <a:endParaRPr lang="sv-SE" dirty="0"/>
          </a:p>
        </p:txBody>
      </p:sp>
      <p:sp>
        <p:nvSpPr>
          <p:cNvPr id="13" name="Rectangular Callout 12"/>
          <p:cNvSpPr/>
          <p:nvPr/>
        </p:nvSpPr>
        <p:spPr>
          <a:xfrm>
            <a:off x="119336" y="1547375"/>
            <a:ext cx="1308981" cy="1089217"/>
          </a:xfrm>
          <a:prstGeom prst="wedgeRectCallout">
            <a:avLst>
              <a:gd name="adj1" fmla="val 134913"/>
              <a:gd name="adj2" fmla="val 96175"/>
            </a:avLst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/>
              <a:t>Outer Shielding (360°)</a:t>
            </a:r>
          </a:p>
          <a:p>
            <a:pPr algn="ctr"/>
            <a:endParaRPr lang="sv-SE" dirty="0"/>
          </a:p>
        </p:txBody>
      </p:sp>
      <p:sp>
        <p:nvSpPr>
          <p:cNvPr id="14" name="Rectangular Callout 13"/>
          <p:cNvSpPr/>
          <p:nvPr/>
        </p:nvSpPr>
        <p:spPr>
          <a:xfrm>
            <a:off x="119336" y="1547375"/>
            <a:ext cx="1308981" cy="1089217"/>
          </a:xfrm>
          <a:prstGeom prst="wedgeRectCallout">
            <a:avLst>
              <a:gd name="adj1" fmla="val 127301"/>
              <a:gd name="adj2" fmla="val 131692"/>
            </a:avLst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/>
              <a:t>Outer Shielding (360°)</a:t>
            </a:r>
          </a:p>
          <a:p>
            <a:pPr algn="ctr"/>
            <a:endParaRPr lang="sv-SE" dirty="0"/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28C1CC35-D130-A64F-989E-772EC52CBC5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72264" y="1445071"/>
            <a:ext cx="3629519" cy="50082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673807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44D05E2-6A43-BE44-BFF2-78A0A7F5D5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/>
              <a:t>Monolith</a:t>
            </a:r>
            <a:r>
              <a:rPr lang="sv-SE" dirty="0"/>
              <a:t> </a:t>
            </a:r>
            <a:r>
              <a:rPr lang="sv-SE" dirty="0" err="1"/>
              <a:t>vessel</a:t>
            </a:r>
            <a:endParaRPr lang="sv-SE" dirty="0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980380C4-4028-5349-BF27-00E442A390C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59696" y="1544459"/>
            <a:ext cx="5112567" cy="5183452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DC5E097-3E7D-0F4B-BC97-4EDE7A3796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10</a:t>
            </a:fld>
            <a:endParaRPr lang="sv-S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5CD9185-2DB9-3F48-983A-AECCEDDCDC2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89706907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675305F-C6A1-184F-A46E-157812C5C08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/>
              <a:t>Monolith</a:t>
            </a:r>
            <a:r>
              <a:rPr lang="sv-SE" dirty="0"/>
              <a:t> </a:t>
            </a:r>
            <a:r>
              <a:rPr lang="sv-SE" dirty="0" err="1"/>
              <a:t>vessel</a:t>
            </a:r>
            <a:endParaRPr lang="sv-SE" dirty="0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63811BF2-573B-934C-8E13-1B926ADEAD9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63753" y="1522268"/>
            <a:ext cx="4645072" cy="5228137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F860368-2743-6B45-922F-9EF0EDC209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11</a:t>
            </a:fld>
            <a:endParaRPr lang="sv-S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1476877-27B1-104E-B4CB-8786A995231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28751598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016181" y="2335225"/>
            <a:ext cx="5807000" cy="3821701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Monolith Port Block Package</a:t>
            </a: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t>12</a:t>
            </a:fld>
            <a:endParaRPr lang="en-GB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BDB372BB-99A9-D74E-8234-64A9C487F98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10" name="Rectangular Callout 9"/>
          <p:cNvSpPr/>
          <p:nvPr/>
        </p:nvSpPr>
        <p:spPr>
          <a:xfrm>
            <a:off x="3166304" y="1699339"/>
            <a:ext cx="914400" cy="612648"/>
          </a:xfrm>
          <a:prstGeom prst="wedgeRectCallout">
            <a:avLst>
              <a:gd name="adj1" fmla="val 79167"/>
              <a:gd name="adj2" fmla="val 227060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East Block</a:t>
            </a:r>
          </a:p>
        </p:txBody>
      </p:sp>
      <p:sp>
        <p:nvSpPr>
          <p:cNvPr id="11" name="Rectangular Callout 10"/>
          <p:cNvSpPr/>
          <p:nvPr/>
        </p:nvSpPr>
        <p:spPr>
          <a:xfrm>
            <a:off x="5310513" y="1699339"/>
            <a:ext cx="914400" cy="612648"/>
          </a:xfrm>
          <a:prstGeom prst="wedgeRectCallout">
            <a:avLst>
              <a:gd name="adj1" fmla="val -4166"/>
              <a:gd name="adj2" fmla="val 154349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South Block</a:t>
            </a:r>
          </a:p>
        </p:txBody>
      </p:sp>
      <p:sp>
        <p:nvSpPr>
          <p:cNvPr id="12" name="Rectangular Callout 11"/>
          <p:cNvSpPr/>
          <p:nvPr/>
        </p:nvSpPr>
        <p:spPr>
          <a:xfrm>
            <a:off x="8954915" y="3041610"/>
            <a:ext cx="914400" cy="612648"/>
          </a:xfrm>
          <a:prstGeom prst="wedgeRectCallout">
            <a:avLst>
              <a:gd name="adj1" fmla="val -223396"/>
              <a:gd name="adj2" fmla="val 137127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West Block</a:t>
            </a:r>
            <a:endParaRPr lang="sv-SE" dirty="0"/>
          </a:p>
        </p:txBody>
      </p:sp>
      <p:sp>
        <p:nvSpPr>
          <p:cNvPr id="13" name="Rectangular Callout 12"/>
          <p:cNvSpPr/>
          <p:nvPr/>
        </p:nvSpPr>
        <p:spPr>
          <a:xfrm>
            <a:off x="5310513" y="5875139"/>
            <a:ext cx="914400" cy="612648"/>
          </a:xfrm>
          <a:prstGeom prst="wedgeRectCallout">
            <a:avLst>
              <a:gd name="adj1" fmla="val -962"/>
              <a:gd name="adj2" fmla="val -197737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North Block</a:t>
            </a:r>
            <a:endParaRPr lang="sv-SE" dirty="0"/>
          </a:p>
        </p:txBody>
      </p:sp>
      <p:sp>
        <p:nvSpPr>
          <p:cNvPr id="14" name="Rectangular Callout 13"/>
          <p:cNvSpPr/>
          <p:nvPr/>
        </p:nvSpPr>
        <p:spPr>
          <a:xfrm>
            <a:off x="7640331" y="5877726"/>
            <a:ext cx="914400" cy="612648"/>
          </a:xfrm>
          <a:prstGeom prst="wedgeRectCallout">
            <a:avLst>
              <a:gd name="adj1" fmla="val -97755"/>
              <a:gd name="adj2" fmla="val -160424"/>
            </a:avLst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sv-SE" dirty="0"/>
              <a:t>NN-Bar </a:t>
            </a:r>
            <a:r>
              <a:rPr lang="sv-SE" dirty="0" err="1"/>
              <a:t>Frame</a:t>
            </a:r>
            <a:endParaRPr lang="sv-SE" dirty="0"/>
          </a:p>
        </p:txBody>
      </p:sp>
      <p:sp>
        <p:nvSpPr>
          <p:cNvPr id="15" name="Rectangular Callout 14"/>
          <p:cNvSpPr/>
          <p:nvPr/>
        </p:nvSpPr>
        <p:spPr>
          <a:xfrm>
            <a:off x="7279329" y="1699339"/>
            <a:ext cx="1274440" cy="769086"/>
          </a:xfrm>
          <a:prstGeom prst="wedgeRectCallout">
            <a:avLst>
              <a:gd name="adj1" fmla="val -68205"/>
              <a:gd name="adj2" fmla="val 165390"/>
            </a:avLst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/>
              <a:t>Shielding beam level</a:t>
            </a:r>
            <a:endParaRPr lang="sv-SE" dirty="0"/>
          </a:p>
        </p:txBody>
      </p:sp>
      <p:sp>
        <p:nvSpPr>
          <p:cNvPr id="16" name="Rectangular Callout 15"/>
          <p:cNvSpPr/>
          <p:nvPr/>
        </p:nvSpPr>
        <p:spPr>
          <a:xfrm>
            <a:off x="1786372" y="3041611"/>
            <a:ext cx="1274440" cy="1395501"/>
          </a:xfrm>
          <a:prstGeom prst="wedgeRectCallout">
            <a:avLst>
              <a:gd name="adj1" fmla="val 146121"/>
              <a:gd name="adj2" fmla="val 45692"/>
            </a:avLst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/>
              <a:t>Shielding beam level</a:t>
            </a:r>
            <a:br>
              <a:rPr lang="en-US" dirty="0"/>
            </a:br>
            <a:r>
              <a:rPr lang="en-US" dirty="0"/>
              <a:t>Proton Beam Section</a:t>
            </a:r>
            <a:endParaRPr lang="sv-SE" dirty="0"/>
          </a:p>
        </p:txBody>
      </p:sp>
      <p:sp>
        <p:nvSpPr>
          <p:cNvPr id="18" name="Rectangular Callout 17"/>
          <p:cNvSpPr/>
          <p:nvPr/>
        </p:nvSpPr>
        <p:spPr>
          <a:xfrm>
            <a:off x="2877516" y="5661702"/>
            <a:ext cx="1203189" cy="828672"/>
          </a:xfrm>
          <a:prstGeom prst="wedgeRectCallout">
            <a:avLst>
              <a:gd name="adj1" fmla="val 47370"/>
              <a:gd name="adj2" fmla="val -159605"/>
            </a:avLst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sv-SE" dirty="0"/>
              <a:t>PBW Port Block – </a:t>
            </a:r>
            <a:r>
              <a:rPr lang="sv-SE" dirty="0" err="1"/>
              <a:t>Shielding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95849337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71E2671F-85D6-7645-A87B-A8BAA8934670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GB" dirty="0"/>
              <a:t>Site Installation Progress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9D17F42-96A9-6246-9AD9-F2031868B7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5195131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B896052A-D356-4973-BE52-DDE066C9151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Site installations</a:t>
            </a:r>
          </a:p>
        </p:txBody>
      </p:sp>
      <p:sp>
        <p:nvSpPr>
          <p:cNvPr id="4" name="Platshållare för bildnummer 3">
            <a:extLst>
              <a:ext uri="{FF2B5EF4-FFF2-40B4-BE49-F238E27FC236}">
                <a16:creationId xmlns:a16="http://schemas.microsoft.com/office/drawing/2014/main" id="{48AED7CA-9F4A-49A4-9D07-8862A7F836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14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17D51148-497D-FD43-AAF5-546FE887A1B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/>
              <a:t>- Ground Shielding</a:t>
            </a:r>
          </a:p>
        </p:txBody>
      </p:sp>
      <p:pic>
        <p:nvPicPr>
          <p:cNvPr id="7" name="Bildobjekt 6">
            <a:extLst>
              <a:ext uri="{FF2B5EF4-FFF2-40B4-BE49-F238E27FC236}">
                <a16:creationId xmlns:a16="http://schemas.microsoft.com/office/drawing/2014/main" id="{140BFA5B-A4EC-48EC-B399-0A1951ED2C6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21122"/>
          <a:stretch/>
        </p:blipFill>
        <p:spPr>
          <a:xfrm>
            <a:off x="342558" y="1435566"/>
            <a:ext cx="4025250" cy="5422434"/>
          </a:xfrm>
          <a:prstGeom prst="rect">
            <a:avLst/>
          </a:prstGeom>
        </p:spPr>
      </p:pic>
      <p:pic>
        <p:nvPicPr>
          <p:cNvPr id="8" name="Bildobjekt 7">
            <a:extLst>
              <a:ext uri="{FF2B5EF4-FFF2-40B4-BE49-F238E27FC236}">
                <a16:creationId xmlns:a16="http://schemas.microsoft.com/office/drawing/2014/main" id="{527CFE0E-D498-4CB8-B08C-6C6D0858907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40069" y="1435566"/>
            <a:ext cx="7316571" cy="54224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3256212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B896052A-D356-4973-BE52-DDE066C9151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Site installations</a:t>
            </a:r>
          </a:p>
        </p:txBody>
      </p:sp>
      <p:sp>
        <p:nvSpPr>
          <p:cNvPr id="4" name="Platshållare för bildnummer 3">
            <a:extLst>
              <a:ext uri="{FF2B5EF4-FFF2-40B4-BE49-F238E27FC236}">
                <a16:creationId xmlns:a16="http://schemas.microsoft.com/office/drawing/2014/main" id="{48AED7CA-9F4A-49A4-9D07-8862A7F836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15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17D51148-497D-FD43-AAF5-546FE887A1B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sz="2000" dirty="0"/>
              <a:t>- Monolith Vessel Supports, Monolith Baseplate, Ground Shielding, and Wall </a:t>
            </a:r>
            <a:r>
              <a:rPr lang="en-GB" sz="2000" dirty="0" err="1"/>
              <a:t>Embedments</a:t>
            </a:r>
            <a:endParaRPr lang="en-GB" sz="2000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421C014E-116E-A743-86E3-E0B6DEE4EF52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99792" y="1435636"/>
            <a:ext cx="5760504" cy="54223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284199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928A96A4-BB73-4685-B65A-3195F936BF2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Site installations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472C14-D4CF-C944-8273-C5B5D21466A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4" name="Platshållare för bildnummer 3">
            <a:extLst>
              <a:ext uri="{FF2B5EF4-FFF2-40B4-BE49-F238E27FC236}">
                <a16:creationId xmlns:a16="http://schemas.microsoft.com/office/drawing/2014/main" id="{CAE6030F-D38F-4D0A-91B2-E4F65F9EBC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16</a:t>
            </a:fld>
            <a:endParaRPr lang="sv-SE"/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C511EBCD-3F0F-E54C-B6FA-72BC5F660CD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/>
              <a:t>- Bulk Shielding above D2T</a:t>
            </a:r>
          </a:p>
        </p:txBody>
      </p:sp>
      <p:pic>
        <p:nvPicPr>
          <p:cNvPr id="5" name="Bildobjekt 4">
            <a:extLst>
              <a:ext uri="{FF2B5EF4-FFF2-40B4-BE49-F238E27FC236}">
                <a16:creationId xmlns:a16="http://schemas.microsoft.com/office/drawing/2014/main" id="{9C99BAA4-6A89-48D8-B020-CB2D120C66F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84524" y="1458298"/>
            <a:ext cx="3827699" cy="2502196"/>
          </a:xfrm>
          <a:prstGeom prst="rect">
            <a:avLst/>
          </a:prstGeom>
        </p:spPr>
      </p:pic>
      <p:pic>
        <p:nvPicPr>
          <p:cNvPr id="6" name="Bildobjekt 5">
            <a:extLst>
              <a:ext uri="{FF2B5EF4-FFF2-40B4-BE49-F238E27FC236}">
                <a16:creationId xmlns:a16="http://schemas.microsoft.com/office/drawing/2014/main" id="{A528DFAF-5814-474C-B5E0-DD5F193810C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17323" y="1453626"/>
            <a:ext cx="3859832" cy="5267849"/>
          </a:xfrm>
          <a:prstGeom prst="rect">
            <a:avLst/>
          </a:prstGeom>
        </p:spPr>
      </p:pic>
      <p:pic>
        <p:nvPicPr>
          <p:cNvPr id="7" name="Bildobjekt 6">
            <a:extLst>
              <a:ext uri="{FF2B5EF4-FFF2-40B4-BE49-F238E27FC236}">
                <a16:creationId xmlns:a16="http://schemas.microsoft.com/office/drawing/2014/main" id="{3F561BBE-F4F6-4D49-B37F-12908DFA7A7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84525" y="4013683"/>
            <a:ext cx="3827699" cy="2707793"/>
          </a:xfrm>
          <a:prstGeom prst="rect">
            <a:avLst/>
          </a:prstGeom>
        </p:spPr>
      </p:pic>
      <p:pic>
        <p:nvPicPr>
          <p:cNvPr id="8" name="Bildobjekt 7">
            <a:extLst>
              <a:ext uri="{FF2B5EF4-FFF2-40B4-BE49-F238E27FC236}">
                <a16:creationId xmlns:a16="http://schemas.microsoft.com/office/drawing/2014/main" id="{165DCDBF-3497-4594-9DC0-3BE6430D123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92834" y="1453627"/>
            <a:ext cx="3926474" cy="52678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315639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B463380E-633D-466B-9ED6-DE2E3C90778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Site installations</a:t>
            </a:r>
          </a:p>
        </p:txBody>
      </p:sp>
      <p:sp>
        <p:nvSpPr>
          <p:cNvPr id="4" name="Platshållare för bildnummer 3">
            <a:extLst>
              <a:ext uri="{FF2B5EF4-FFF2-40B4-BE49-F238E27FC236}">
                <a16:creationId xmlns:a16="http://schemas.microsoft.com/office/drawing/2014/main" id="{43B0EAB4-9BF7-45F0-9A4E-AFEA34C2F7D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17</a:t>
            </a:fld>
            <a:endParaRPr lang="sv-SE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A01764D6-C232-974F-8567-363807CD2B7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/>
              <a:t>- Embedments for Neutron Shield wall</a:t>
            </a:r>
          </a:p>
        </p:txBody>
      </p:sp>
      <p:pic>
        <p:nvPicPr>
          <p:cNvPr id="3" name="Bildobjekt 2">
            <a:extLst>
              <a:ext uri="{FF2B5EF4-FFF2-40B4-BE49-F238E27FC236}">
                <a16:creationId xmlns:a16="http://schemas.microsoft.com/office/drawing/2014/main" id="{301A57EE-729B-4F91-AAD8-6F83EDF81F7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9336" y="1484784"/>
            <a:ext cx="5558130" cy="4517934"/>
          </a:xfrm>
          <a:prstGeom prst="rect">
            <a:avLst/>
          </a:prstGeom>
        </p:spPr>
      </p:pic>
      <p:pic>
        <p:nvPicPr>
          <p:cNvPr id="6" name="Bildobjekt 5">
            <a:extLst>
              <a:ext uri="{FF2B5EF4-FFF2-40B4-BE49-F238E27FC236}">
                <a16:creationId xmlns:a16="http://schemas.microsoft.com/office/drawing/2014/main" id="{63B063E5-D048-400D-A659-62F2676F0A8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43872" y="3187979"/>
            <a:ext cx="4090942" cy="3637954"/>
          </a:xfrm>
          <a:prstGeom prst="rect">
            <a:avLst/>
          </a:prstGeom>
        </p:spPr>
      </p:pic>
      <p:sp>
        <p:nvSpPr>
          <p:cNvPr id="5" name="Rectangle 2">
            <a:extLst>
              <a:ext uri="{FF2B5EF4-FFF2-40B4-BE49-F238E27FC236}">
                <a16:creationId xmlns:a16="http://schemas.microsoft.com/office/drawing/2014/main" id="{11594B96-D06D-C04F-8D2A-D093F82F8C71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sv-SE"/>
          </a:p>
        </p:txBody>
      </p:sp>
      <p:pic>
        <p:nvPicPr>
          <p:cNvPr id="14337" name="Picture 6" descr="cid:image006.jpg@01D55906.BDE51340">
            <a:extLst>
              <a:ext uri="{FF2B5EF4-FFF2-40B4-BE49-F238E27FC236}">
                <a16:creationId xmlns:a16="http://schemas.microsoft.com/office/drawing/2014/main" id="{5280205A-AD2E-FA48-BC3B-9C6D8FD2D0C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 r:link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4583" b="9832"/>
          <a:stretch>
            <a:fillRect/>
          </a:stretch>
        </p:blipFill>
        <p:spPr bwMode="auto">
          <a:xfrm>
            <a:off x="7645400" y="1484784"/>
            <a:ext cx="4546600" cy="22322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5412126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7266D4-BCBC-9F45-A7A5-3DFA18533B6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altLang="sv-SE" dirty="0">
                <a:ea typeface="ＭＳ Ｐゴシック" panose="020B0600070205080204" pitchFamily="34" charset="-128"/>
                <a:cs typeface="ＭＳ Ｐゴシック" panose="020B0600070205080204" pitchFamily="34" charset="-128"/>
              </a:rPr>
              <a:t>So, Target has entered installation phase!</a:t>
            </a:r>
            <a:endParaRPr lang="sv-SE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4678680-63E6-A54C-B584-95672579782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7368" y="1700808"/>
            <a:ext cx="6638528" cy="2440088"/>
          </a:xfrm>
        </p:spPr>
        <p:txBody>
          <a:bodyPr/>
          <a:lstStyle/>
          <a:p>
            <a:r>
              <a:rPr lang="en-GB" altLang="sv-SE" sz="2200" dirty="0">
                <a:ea typeface="ＭＳ Ｐゴシック" panose="020B0600070205080204" pitchFamily="34" charset="-128"/>
                <a:cs typeface="ＭＳ Ｐゴシック" panose="020B0600070205080204" pitchFamily="34" charset="-128"/>
              </a:rPr>
              <a:t>ACF liner plates will start being installed September</a:t>
            </a:r>
          </a:p>
          <a:p>
            <a:r>
              <a:rPr lang="en-GB" altLang="sv-SE" sz="2200" dirty="0">
                <a:ea typeface="ＭＳ Ｐゴシック" panose="020B0600070205080204" pitchFamily="34" charset="-128"/>
                <a:cs typeface="ＭＳ Ｐゴシック" panose="020B0600070205080204" pitchFamily="34" charset="-128"/>
              </a:rPr>
              <a:t>Tuning Beam Dump is scheduled for installation in October/November</a:t>
            </a:r>
          </a:p>
          <a:p>
            <a:r>
              <a:rPr lang="en-GB" altLang="sv-SE" sz="2200" dirty="0">
                <a:ea typeface="ＭＳ Ｐゴシック" panose="020B0600070205080204" pitchFamily="34" charset="-128"/>
                <a:cs typeface="ＭＳ Ｐゴシック" panose="020B0600070205080204" pitchFamily="34" charset="-128"/>
              </a:rPr>
              <a:t>Monolith Vessel installation activities begin in December/January.</a:t>
            </a:r>
          </a:p>
          <a:p>
            <a:r>
              <a:rPr lang="en-GB" altLang="sv-SE" sz="2200" dirty="0">
                <a:ea typeface="ＭＳ Ｐゴシック" panose="020B0600070205080204" pitchFamily="34" charset="-128"/>
                <a:cs typeface="ＭＳ Ｐゴシック" panose="020B0600070205080204" pitchFamily="34" charset="-128"/>
              </a:rPr>
              <a:t>Cooling systems and HVAC installation starts 2019 Q1</a:t>
            </a:r>
          </a:p>
          <a:p>
            <a:endParaRPr lang="sv-SE" sz="22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663EF0B-6BBE-BC41-99C0-87A0EF7E4F4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18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5EC5A6F-EEA4-1E4D-8088-063787809FC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v-SE" dirty="0"/>
              <a:t>- </a:t>
            </a:r>
            <a:r>
              <a:rPr lang="sv-SE" dirty="0" err="1"/>
              <a:t>What’s</a:t>
            </a:r>
            <a:r>
              <a:rPr lang="sv-SE" dirty="0"/>
              <a:t> </a:t>
            </a:r>
            <a:r>
              <a:rPr lang="sv-SE" dirty="0" err="1"/>
              <a:t>next</a:t>
            </a:r>
            <a:r>
              <a:rPr lang="sv-SE" dirty="0"/>
              <a:t>?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1043637D-CBE3-544E-A39E-664D9ECE6733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70652" y="1963745"/>
            <a:ext cx="4930004" cy="3697503"/>
          </a:xfrm>
          <a:prstGeom prst="rect">
            <a:avLst/>
          </a:prstGeom>
        </p:spPr>
      </p:pic>
      <p:pic>
        <p:nvPicPr>
          <p:cNvPr id="7" name="Content Placeholder 9">
            <a:extLst>
              <a:ext uri="{FF2B5EF4-FFF2-40B4-BE49-F238E27FC236}">
                <a16:creationId xmlns:a16="http://schemas.microsoft.com/office/drawing/2014/main" id="{E835F209-12DE-E946-9D6B-1CACC0A8D52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1827" b="20324"/>
          <a:stretch/>
        </p:blipFill>
        <p:spPr>
          <a:xfrm>
            <a:off x="648072" y="4149080"/>
            <a:ext cx="5807968" cy="25161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0306049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71E2671F-85D6-7645-A87B-A8BAA8934670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GB" dirty="0"/>
              <a:t>Target Deliveries Progress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9D17F42-96A9-6246-9AD9-F2031868B7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19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63121858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51" t="8286" r="3538" b="40349"/>
          <a:stretch/>
        </p:blipFill>
        <p:spPr>
          <a:xfrm>
            <a:off x="1522210" y="4295418"/>
            <a:ext cx="9135039" cy="255484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Target Systems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96418" y="1556792"/>
            <a:ext cx="8885981" cy="4477664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chemeClr val="tx1"/>
                </a:solidFill>
                <a:latin typeface="Calibri" charset="0"/>
              </a:rPr>
              <a:t>Target wheel and drive unit</a:t>
            </a:r>
          </a:p>
          <a:p>
            <a:endParaRPr lang="en-GB" dirty="0">
              <a:solidFill>
                <a:schemeClr val="tx1"/>
              </a:solidFill>
            </a:endParaRPr>
          </a:p>
          <a:p>
            <a:r>
              <a:rPr lang="en-GB" dirty="0">
                <a:solidFill>
                  <a:schemeClr val="tx1"/>
                </a:solidFill>
              </a:rPr>
              <a:t>Progress on Target Helium Cooling System</a:t>
            </a:r>
          </a:p>
          <a:p>
            <a:endParaRPr lang="en-GB" dirty="0">
              <a:solidFill>
                <a:schemeClr val="tx1"/>
              </a:solidFill>
            </a:endParaRPr>
          </a:p>
          <a:p>
            <a:r>
              <a:rPr lang="en-GB" dirty="0">
                <a:solidFill>
                  <a:schemeClr val="tx1"/>
                </a:solidFill>
              </a:rPr>
              <a:t>Target monitoring plug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pPr/>
              <a:t>20</a:t>
            </a:fld>
            <a:endParaRPr lang="sv-SE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185AA839-DBED-D644-A3FF-5E58B5A04AF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11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68613" y="1484785"/>
            <a:ext cx="2232248" cy="2408123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TextBox 8"/>
          <p:cNvSpPr txBox="1">
            <a:spLocks noChangeArrowheads="1"/>
          </p:cNvSpPr>
          <p:nvPr/>
        </p:nvSpPr>
        <p:spPr bwMode="auto">
          <a:xfrm>
            <a:off x="8377543" y="3739018"/>
            <a:ext cx="2014398" cy="292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charset="0"/>
                <a:ea typeface="ＭＳ Ｐゴシック" charset="0"/>
              </a:defRPr>
            </a:lvl9pPr>
          </a:lstStyle>
          <a:p>
            <a:pPr algn="ctr" eaLnBrk="1" hangingPunct="1"/>
            <a:r>
              <a:rPr lang="en-US" sz="1300" dirty="0"/>
              <a:t>Tungsten Bricks in Cassette</a:t>
            </a:r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35205" y="1677298"/>
            <a:ext cx="783724" cy="311542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19536" y="2132857"/>
            <a:ext cx="313166" cy="594679"/>
          </a:xfrm>
          <a:prstGeom prst="rect">
            <a:avLst/>
          </a:prstGeom>
        </p:spPr>
      </p:pic>
      <p:pic>
        <p:nvPicPr>
          <p:cNvPr id="16" name="Content Placeholder 4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6102"/>
          <a:stretch/>
        </p:blipFill>
        <p:spPr>
          <a:xfrm>
            <a:off x="1919537" y="3068960"/>
            <a:ext cx="487481" cy="486676"/>
          </a:xfrm>
          <a:prstGeom prst="rect">
            <a:avLst/>
          </a:prstGeom>
        </p:spPr>
      </p:pic>
      <p:pic>
        <p:nvPicPr>
          <p:cNvPr id="17" name="Picture 16"/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2064" r="73646" b="1"/>
          <a:stretch/>
        </p:blipFill>
        <p:spPr>
          <a:xfrm>
            <a:off x="2208937" y="2472782"/>
            <a:ext cx="298800" cy="3201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69794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7" name="Title 1">
            <a:extLst>
              <a:ext uri="{FF2B5EF4-FFF2-40B4-BE49-F238E27FC236}">
                <a16:creationId xmlns:a16="http://schemas.microsoft.com/office/drawing/2014/main" id="{67E84E48-3534-D440-AC19-4B88A4AA26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altLang="sv-SE">
                <a:ea typeface="ＭＳ Ｐゴシック" panose="020B0600070205080204" pitchFamily="34" charset="-128"/>
                <a:cs typeface="ＭＳ Ｐゴシック" panose="020B0600070205080204" pitchFamily="34" charset="-128"/>
              </a:rPr>
              <a:t>Target Wheel</a:t>
            </a:r>
          </a:p>
        </p:txBody>
      </p:sp>
      <p:sp>
        <p:nvSpPr>
          <p:cNvPr id="10244" name="Slide Number Placeholder 3">
            <a:extLst>
              <a:ext uri="{FF2B5EF4-FFF2-40B4-BE49-F238E27FC236}">
                <a16:creationId xmlns:a16="http://schemas.microsoft.com/office/drawing/2014/main" id="{FD93770E-862B-5A4D-B3B0-453EE52D76E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 bwMode="auto"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ts val="600"/>
              </a:spcBef>
              <a:buFont typeface="Arial" charset="0"/>
              <a:buChar char="•"/>
              <a:defRPr sz="28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1pPr>
            <a:lvl2pPr marL="742950" indent="-285750">
              <a:spcBef>
                <a:spcPct val="20000"/>
              </a:spcBef>
              <a:buFont typeface="Arial" charset="0"/>
              <a:buChar char="–"/>
              <a:defRPr sz="24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2pPr>
            <a:lvl3pPr marL="1143000" indent="-228600">
              <a:spcBef>
                <a:spcPct val="20000"/>
              </a:spcBef>
              <a:buFont typeface="Arial" charset="0"/>
              <a:buChar char="•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3pPr>
            <a:lvl4pPr marL="1600200" indent="-228600">
              <a:spcBef>
                <a:spcPct val="20000"/>
              </a:spcBef>
              <a:buFont typeface="Arial" charset="0"/>
              <a:buChar char="–"/>
              <a:defRPr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4pPr>
            <a:lvl5pPr marL="2057400" indent="-228600">
              <a:spcBef>
                <a:spcPct val="20000"/>
              </a:spcBef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9pPr>
          </a:lstStyle>
          <a:p>
            <a:pPr>
              <a:spcBef>
                <a:spcPct val="0"/>
              </a:spcBef>
              <a:buFontTx/>
              <a:buNone/>
              <a:defRPr/>
            </a:pPr>
            <a:fld id="{3AF84435-8AF5-B747-9F71-311174130698}" type="slidenum">
              <a:rPr lang="sv-SE" altLang="sv-SE" sz="1200"/>
              <a:pPr>
                <a:spcBef>
                  <a:spcPct val="0"/>
                </a:spcBef>
                <a:buFontTx/>
                <a:buNone/>
                <a:defRPr/>
              </a:pPr>
              <a:t>21</a:t>
            </a:fld>
            <a:endParaRPr lang="sv-SE" altLang="sv-SE" sz="120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6B92B1E-E432-3547-9E1B-BB4B93D5DE3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- Tungsten bricks received, awaiting assembly</a:t>
            </a:r>
          </a:p>
        </p:txBody>
      </p:sp>
      <p:pic>
        <p:nvPicPr>
          <p:cNvPr id="29699" name="Picture 4">
            <a:extLst>
              <a:ext uri="{FF2B5EF4-FFF2-40B4-BE49-F238E27FC236}">
                <a16:creationId xmlns:a16="http://schemas.microsoft.com/office/drawing/2014/main" id="{0B4B9085-A76D-4F42-B92C-1E2311C2FF0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145" b="5746"/>
          <a:stretch/>
        </p:blipFill>
        <p:spPr bwMode="auto">
          <a:xfrm>
            <a:off x="1775520" y="1461441"/>
            <a:ext cx="4247852" cy="53570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9700" name="Picture 6">
            <a:extLst>
              <a:ext uri="{FF2B5EF4-FFF2-40B4-BE49-F238E27FC236}">
                <a16:creationId xmlns:a16="http://schemas.microsoft.com/office/drawing/2014/main" id="{10383A9A-6170-F949-8BBA-F221A6F9440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66" b="1719"/>
          <a:stretch/>
        </p:blipFill>
        <p:spPr bwMode="auto">
          <a:xfrm>
            <a:off x="6154739" y="1556792"/>
            <a:ext cx="3844925" cy="526167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33910617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0F7B7E-033A-1D4A-B912-4264A36D434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Target Wheel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BF9F4AB-0ED3-C640-88DB-3F6E3E0425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22</a:t>
            </a:fld>
            <a:endParaRPr lang="sv-S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F20E41B-F3CE-1044-86F1-04F18DDB036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/>
              <a:t>- Tungsten bricks mounted in cassette</a:t>
            </a:r>
          </a:p>
        </p:txBody>
      </p:sp>
      <p:pic>
        <p:nvPicPr>
          <p:cNvPr id="9" name="Content Placeholder 14">
            <a:extLst>
              <a:ext uri="{FF2B5EF4-FFF2-40B4-BE49-F238E27FC236}">
                <a16:creationId xmlns:a16="http://schemas.microsoft.com/office/drawing/2014/main" id="{41719C4E-472B-F54D-8F04-8A97912E275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180" t="48031" r="51160" b="13224"/>
          <a:stretch/>
        </p:blipFill>
        <p:spPr>
          <a:xfrm>
            <a:off x="1991544" y="1479450"/>
            <a:ext cx="8280920" cy="5383204"/>
          </a:xfrm>
        </p:spPr>
      </p:pic>
    </p:spTree>
    <p:extLst>
      <p:ext uri="{BB962C8B-B14F-4D97-AF65-F5344CB8AC3E}">
        <p14:creationId xmlns:p14="http://schemas.microsoft.com/office/powerpoint/2010/main" val="24208807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sv-SE" dirty="0"/>
              <a:t>Target Wheel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609600" y="1628800"/>
            <a:ext cx="10972800" cy="4345166"/>
          </a:xfrm>
        </p:spPr>
        <p:txBody>
          <a:bodyPr/>
          <a:lstStyle/>
          <a:p>
            <a:pPr marL="0" lvl="1" indent="0">
              <a:lnSpc>
                <a:spcPct val="80000"/>
              </a:lnSpc>
              <a:spcBef>
                <a:spcPts val="600"/>
              </a:spcBef>
              <a:buNone/>
            </a:pPr>
            <a:r>
              <a:rPr lang="en-US" sz="2000" dirty="0"/>
              <a:t>One Tungsten Cassette finally fitted into the Target Wheel Prototype. </a:t>
            </a:r>
            <a:endParaRPr lang="en-US" altLang="sv-SE" sz="2000" dirty="0"/>
          </a:p>
        </p:txBody>
      </p:sp>
      <p:sp>
        <p:nvSpPr>
          <p:cNvPr id="11268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ts val="600"/>
              </a:spcBef>
              <a:buFont typeface="Arial" charset="0"/>
              <a:buChar char="•"/>
              <a:defRPr sz="28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1pPr>
            <a:lvl2pPr marL="742950" indent="-285750">
              <a:spcBef>
                <a:spcPct val="20000"/>
              </a:spcBef>
              <a:buFont typeface="Arial" charset="0"/>
              <a:buChar char="–"/>
              <a:defRPr sz="24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2pPr>
            <a:lvl3pPr marL="1143000" indent="-228600">
              <a:spcBef>
                <a:spcPct val="20000"/>
              </a:spcBef>
              <a:buFont typeface="Arial" charset="0"/>
              <a:buChar char="•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3pPr>
            <a:lvl4pPr marL="1600200" indent="-228600">
              <a:spcBef>
                <a:spcPct val="20000"/>
              </a:spcBef>
              <a:buFont typeface="Arial" charset="0"/>
              <a:buChar char="–"/>
              <a:defRPr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4pPr>
            <a:lvl5pPr marL="2057400" indent="-228600">
              <a:spcBef>
                <a:spcPct val="20000"/>
              </a:spcBef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2000">
                <a:solidFill>
                  <a:schemeClr val="tx1"/>
                </a:solidFill>
                <a:latin typeface="Calibri" pitchFamily="34" charset="0"/>
                <a:ea typeface="MS PGothic" pitchFamily="34" charset="-128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68469156-30AE-40C3-B714-5F112698C133}" type="slidenum">
              <a:rPr lang="sv-SE" altLang="sv-SE" sz="1200"/>
              <a:pPr>
                <a:spcBef>
                  <a:spcPct val="0"/>
                </a:spcBef>
                <a:buFontTx/>
                <a:buNone/>
              </a:pPr>
              <a:t>23</a:t>
            </a:fld>
            <a:endParaRPr lang="sv-SE" altLang="sv-SE" sz="120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759E64B-1AB1-CE45-92E4-21CAF914A50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v-SE" dirty="0"/>
              <a:t>- </a:t>
            </a:r>
            <a:r>
              <a:rPr lang="en-US" altLang="sv-SE" dirty="0"/>
              <a:t>Prototype #1 &amp; #2 Problems</a:t>
            </a:r>
            <a:endParaRPr lang="sv-SE" dirty="0"/>
          </a:p>
        </p:txBody>
      </p:sp>
      <p:pic>
        <p:nvPicPr>
          <p:cNvPr id="6" name="Picture 5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552601" y="2063242"/>
            <a:ext cx="6096677" cy="4572508"/>
          </a:xfrm>
          <a:prstGeom prst="rect">
            <a:avLst/>
          </a:prstGeom>
          <a:noFill/>
          <a:ln>
            <a:noFill/>
          </a:ln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67EAE903-CE09-3649-BF7A-BDAF7FC61257}"/>
              </a:ext>
            </a:extLst>
          </p:cNvPr>
          <p:cNvSpPr/>
          <p:nvPr/>
        </p:nvSpPr>
        <p:spPr>
          <a:xfrm>
            <a:off x="8077200" y="2131618"/>
            <a:ext cx="3505200" cy="31393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0000"/>
                </a:solidFill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Key accomplishment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0000"/>
                </a:solidFill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Very narrow tolerance between the cassette and the wheel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0000"/>
                </a:solidFill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Challenged by the wheel manufacturing welding.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0000"/>
                </a:solidFill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The heat transferred during welding tends to deform the wheel structure.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0000"/>
                </a:solidFill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Mitigations needs to be applied for the final wheel manufacturing</a:t>
            </a:r>
            <a:r>
              <a:rPr lang="sv-SE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1420349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noProof="0" dirty="0"/>
              <a:t>Target Wheel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t>24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D830ADE-7779-9740-BF0D-7AC90A08C5A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sv-SE" dirty="0"/>
              <a:t>- </a:t>
            </a:r>
            <a:r>
              <a:rPr lang="en-GB" dirty="0"/>
              <a:t>Prototype #3 success</a:t>
            </a:r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FF61CB63-FB21-C84F-ACA2-E05951CC6C8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895498" y="1563923"/>
            <a:ext cx="6439106" cy="2344157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D2031B3C-6317-B44C-AFF3-E32D29A639F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389686" y="4005065"/>
            <a:ext cx="7450730" cy="27164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7413934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2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20176" r="22172" b="2633"/>
          <a:stretch/>
        </p:blipFill>
        <p:spPr bwMode="auto">
          <a:xfrm>
            <a:off x="1559496" y="1484784"/>
            <a:ext cx="1306488" cy="486557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" name="Picture 19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611" r="6714"/>
          <a:stretch/>
        </p:blipFill>
        <p:spPr>
          <a:xfrm>
            <a:off x="5447928" y="5199812"/>
            <a:ext cx="828600" cy="389428"/>
          </a:xfrm>
          <a:prstGeom prst="rect">
            <a:avLst/>
          </a:prstGeom>
        </p:spPr>
      </p:pic>
      <p:pic>
        <p:nvPicPr>
          <p:cNvPr id="10" name="Inhaltsplatzhalter 5"/>
          <p:cNvPicPr>
            <a:picLocks noChangeAspect="1"/>
          </p:cNvPicPr>
          <p:nvPr/>
        </p:nvPicPr>
        <p:blipFill rotWithShape="1">
          <a:blip r:embed="rId4" cstate="print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0" b="100000" l="0" r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13001" r="10986"/>
          <a:stretch/>
        </p:blipFill>
        <p:spPr>
          <a:xfrm>
            <a:off x="2423592" y="955076"/>
            <a:ext cx="6084168" cy="5863836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Moderator / Reflector Systems, Irradiation Module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52192" y="1781000"/>
            <a:ext cx="8330208" cy="4345166"/>
          </a:xfrm>
        </p:spPr>
        <p:txBody>
          <a:bodyPr>
            <a:normAutofit/>
          </a:bodyPr>
          <a:lstStyle/>
          <a:p>
            <a:pPr>
              <a:lnSpc>
                <a:spcPct val="120000"/>
              </a:lnSpc>
              <a:spcBef>
                <a:spcPts val="400"/>
              </a:spcBef>
            </a:pPr>
            <a:r>
              <a:rPr lang="en-US" dirty="0">
                <a:solidFill>
                  <a:schemeClr val="tx1"/>
                </a:solidFill>
              </a:rPr>
              <a:t>Helium </a:t>
            </a:r>
            <a:r>
              <a:rPr lang="en-US" dirty="0" err="1">
                <a:solidFill>
                  <a:schemeClr val="tx1"/>
                </a:solidFill>
              </a:rPr>
              <a:t>Cryoplant</a:t>
            </a:r>
            <a:endParaRPr lang="en-US" dirty="0">
              <a:solidFill>
                <a:schemeClr val="tx1"/>
              </a:solidFill>
            </a:endParaRPr>
          </a:p>
          <a:p>
            <a:pPr>
              <a:lnSpc>
                <a:spcPct val="120000"/>
              </a:lnSpc>
              <a:spcBef>
                <a:spcPts val="400"/>
              </a:spcBef>
            </a:pPr>
            <a:r>
              <a:rPr lang="en-US" dirty="0">
                <a:solidFill>
                  <a:schemeClr val="tx1"/>
                </a:solidFill>
              </a:rPr>
              <a:t>Cryogenic Hydrogen System</a:t>
            </a:r>
          </a:p>
          <a:p>
            <a:pPr>
              <a:lnSpc>
                <a:spcPct val="120000"/>
              </a:lnSpc>
              <a:spcBef>
                <a:spcPts val="400"/>
              </a:spcBef>
            </a:pPr>
            <a:r>
              <a:rPr lang="en-US" dirty="0">
                <a:solidFill>
                  <a:schemeClr val="tx1"/>
                </a:solidFill>
              </a:rPr>
              <a:t>Irradiation module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25</a:t>
            </a:fld>
            <a:endParaRPr lang="en-GB" noProof="0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1AFF2146-AC5F-194B-BAC6-53615F85F32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9" name="Textfeld 15"/>
          <p:cNvSpPr txBox="1"/>
          <p:nvPr/>
        </p:nvSpPr>
        <p:spPr>
          <a:xfrm rot="16200000">
            <a:off x="1902653" y="3481379"/>
            <a:ext cx="87536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MR Plug</a:t>
            </a:r>
          </a:p>
        </p:txBody>
      </p:sp>
      <p:pic>
        <p:nvPicPr>
          <p:cNvPr id="12" name="Grafik 3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17910" y="0"/>
            <a:ext cx="2186603" cy="278092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4" name="Picture 9"/>
          <p:cNvPicPr>
            <a:picLocks noChangeAspect="1" noChangeArrowheads="1"/>
          </p:cNvPicPr>
          <p:nvPr/>
        </p:nvPicPr>
        <p:blipFill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24192" y="2924944"/>
            <a:ext cx="2880320" cy="192289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5" name="Content Placeholder 2"/>
          <p:cNvSpPr txBox="1">
            <a:spLocks/>
          </p:cNvSpPr>
          <p:nvPr/>
        </p:nvSpPr>
        <p:spPr>
          <a:xfrm>
            <a:off x="6168008" y="5157192"/>
            <a:ext cx="4536504" cy="1728866"/>
          </a:xfrm>
          <a:prstGeom prst="rect">
            <a:avLst/>
          </a:prstGeom>
        </p:spPr>
        <p:txBody>
          <a:bodyPr vert="horz" lIns="91440" tIns="45720" rIns="91440" bIns="45720" rtlCol="0">
            <a:normAutofit fontScale="70000" lnSpcReduction="20000"/>
          </a:bodyPr>
          <a:lstStyle>
            <a:lvl1pPr marL="270000" indent="-270000" algn="l" defTabSz="914400" rtl="0" eaLnBrk="1" latinLnBrk="0" hangingPunct="1">
              <a:spcBef>
                <a:spcPct val="20000"/>
              </a:spcBef>
              <a:buFont typeface="ZapfDingbatsITC" charset="0"/>
              <a:buChar char="➠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40000" indent="-285750" algn="l" defTabSz="914400" rtl="0" eaLnBrk="1" latinLnBrk="0" hangingPunct="1">
              <a:spcBef>
                <a:spcPct val="20000"/>
              </a:spcBef>
              <a:buFont typeface="Wingdings" charset="2"/>
              <a:buChar char="Ø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20000"/>
              </a:lnSpc>
              <a:spcBef>
                <a:spcPts val="400"/>
              </a:spcBef>
            </a:pPr>
            <a:r>
              <a:rPr lang="en-US" dirty="0"/>
              <a:t>Moderator and reflector plug</a:t>
            </a:r>
          </a:p>
          <a:p>
            <a:pPr lvl="1">
              <a:lnSpc>
                <a:spcPct val="120000"/>
              </a:lnSpc>
              <a:spcBef>
                <a:spcPts val="400"/>
              </a:spcBef>
            </a:pPr>
            <a:r>
              <a:rPr lang="en-US" dirty="0"/>
              <a:t>Detailed design completed for all parts of MR plug, fabrication imminent</a:t>
            </a:r>
          </a:p>
          <a:p>
            <a:pPr lvl="1">
              <a:lnSpc>
                <a:spcPct val="120000"/>
              </a:lnSpc>
              <a:spcBef>
                <a:spcPts val="400"/>
              </a:spcBef>
            </a:pPr>
            <a:r>
              <a:rPr lang="en-US" dirty="0"/>
              <a:t>Order for beryllium placed</a:t>
            </a:r>
          </a:p>
          <a:p>
            <a:pPr lvl="1">
              <a:lnSpc>
                <a:spcPct val="120000"/>
              </a:lnSpc>
              <a:spcBef>
                <a:spcPts val="400"/>
              </a:spcBef>
            </a:pPr>
            <a:r>
              <a:rPr lang="en-US" dirty="0"/>
              <a:t>Extensive prototyping and testing on-going</a:t>
            </a:r>
          </a:p>
        </p:txBody>
      </p:sp>
      <p:sp>
        <p:nvSpPr>
          <p:cNvPr id="16" name="Textfeld 15"/>
          <p:cNvSpPr txBox="1"/>
          <p:nvPr/>
        </p:nvSpPr>
        <p:spPr>
          <a:xfrm>
            <a:off x="8760297" y="2586390"/>
            <a:ext cx="164756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/>
              <a:t>Cryostat internals</a:t>
            </a:r>
            <a:endParaRPr lang="en-US" sz="1600" dirty="0"/>
          </a:p>
        </p:txBody>
      </p:sp>
      <p:sp>
        <p:nvSpPr>
          <p:cNvPr id="17" name="Textfeld 15"/>
          <p:cNvSpPr txBox="1"/>
          <p:nvPr/>
        </p:nvSpPr>
        <p:spPr>
          <a:xfrm>
            <a:off x="7896201" y="4581128"/>
            <a:ext cx="280831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Cryogenic </a:t>
            </a:r>
            <a:r>
              <a:rPr lang="en-US" sz="1600"/>
              <a:t>moderator prototype</a:t>
            </a:r>
            <a:endParaRPr lang="en-US" sz="1600" dirty="0"/>
          </a:p>
        </p:txBody>
      </p:sp>
      <p:sp>
        <p:nvSpPr>
          <p:cNvPr id="18" name="Textfeld 15"/>
          <p:cNvSpPr txBox="1"/>
          <p:nvPr/>
        </p:nvSpPr>
        <p:spPr>
          <a:xfrm rot="16200000">
            <a:off x="6626949" y="3768174"/>
            <a:ext cx="163403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/>
              <a:t>Hydrogen </a:t>
            </a:r>
            <a:r>
              <a:rPr lang="en-US" sz="1600" dirty="0"/>
              <a:t>System</a:t>
            </a:r>
          </a:p>
        </p:txBody>
      </p:sp>
      <p:sp>
        <p:nvSpPr>
          <p:cNvPr id="19" name="Textfeld 15"/>
          <p:cNvSpPr txBox="1"/>
          <p:nvPr/>
        </p:nvSpPr>
        <p:spPr>
          <a:xfrm rot="21349831">
            <a:off x="6467021" y="4638573"/>
            <a:ext cx="100392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/>
              <a:t>Cryogenic</a:t>
            </a:r>
            <a:endParaRPr lang="en-US" sz="1600" dirty="0"/>
          </a:p>
        </p:txBody>
      </p:sp>
      <p:pic>
        <p:nvPicPr>
          <p:cNvPr id="21" name="Picture 20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611" r="6714"/>
          <a:stretch/>
        </p:blipFill>
        <p:spPr>
          <a:xfrm>
            <a:off x="2207568" y="2175476"/>
            <a:ext cx="828600" cy="389428"/>
          </a:xfrm>
          <a:prstGeom prst="rect">
            <a:avLst/>
          </a:prstGeom>
        </p:spPr>
      </p:pic>
      <p:pic>
        <p:nvPicPr>
          <p:cNvPr id="22" name="Content Placeholder 4"/>
          <p:cNvPicPr>
            <a:picLocks noChangeAspect="1"/>
          </p:cNvPicPr>
          <p:nvPr/>
        </p:nvPicPr>
        <p:blipFill rotWithShape="1"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6102"/>
          <a:stretch/>
        </p:blipFill>
        <p:spPr>
          <a:xfrm>
            <a:off x="2486516" y="1484784"/>
            <a:ext cx="487481" cy="486676"/>
          </a:xfrm>
          <a:prstGeom prst="rect">
            <a:avLst/>
          </a:prstGeom>
        </p:spPr>
      </p:pic>
      <p:pic>
        <p:nvPicPr>
          <p:cNvPr id="23" name="Picture 22"/>
          <p:cNvPicPr>
            <a:picLocks noChangeAspect="1"/>
          </p:cNvPicPr>
          <p:nvPr/>
        </p:nvPicPr>
        <p:blipFill rotWithShape="1"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4999" b="3928"/>
          <a:stretch/>
        </p:blipFill>
        <p:spPr>
          <a:xfrm>
            <a:off x="2567608" y="2708920"/>
            <a:ext cx="439628" cy="4285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6736135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D48DDE9-5D89-7D4B-85E5-65A831C2E34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E5EC8B19-09D3-EE4A-9211-97B9DF86230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5400" y="1"/>
            <a:ext cx="9144000" cy="6858001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629E5AB-0E1C-754E-AA5D-87640537152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26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147258144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E22897C-C7AD-3549-B403-F954638499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60EE8A11-C4E6-A346-BC83-CE20324687F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5400" y="1"/>
            <a:ext cx="9144000" cy="6858001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4417DB3-4878-8048-9CAF-5C152218AC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27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62805547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8E8F4F3-C430-664E-867A-54D37AFAAC0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2B3AFB4C-E281-1745-9508-811AC1F91AFF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5400" y="1"/>
            <a:ext cx="9144000" cy="6858001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1A21E4F-A52D-414A-8992-568ED278512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28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931297162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DDE2B67-8125-2D4A-BCD4-684BD104A6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50EA4553-99E0-A844-9FEB-DC5D0BCF478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5400" y="0"/>
            <a:ext cx="9144000" cy="6858000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BF4FA83-D613-A948-8AF4-9147B9B0C3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29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642968180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329903-596A-5741-93D6-6901769EC0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9DD9DCFD-172A-A347-9CD2-2789813E7521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5400" y="0"/>
            <a:ext cx="9144000" cy="6858000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A7A62E-C198-0644-BD9C-B49658C6BC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30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711368354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EA5A1E0-0510-A645-8D57-6C60F5CA4F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838384A5-18CA-CD4E-B87E-C67B7592C1CF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5400" y="0"/>
            <a:ext cx="9144000" cy="6858000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31588B3-5B08-5A42-AA7B-C17D8BB4CB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31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591416441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CF4B2C-8778-7540-BBA1-A547F4A63AF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1D540319-BDC1-0544-B2E3-48677A58BF0F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5400" y="0"/>
            <a:ext cx="9144000" cy="6858000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AE7E3F9-71D2-3A40-882D-EED62C3995D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32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93926016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0FAC087-0B6A-0C44-A762-547AE3EB63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v-SE"/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CA2DEF85-8305-2142-8930-555B122A5F7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0" y="0"/>
            <a:ext cx="9144000" cy="6858000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C955F43-7713-5F47-81F2-76A0CE4997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33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715907033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altLang="sv-SE" dirty="0"/>
              <a:t>Moderator / Reflector</a:t>
            </a:r>
            <a:endParaRPr lang="sv-SE" b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551115BC-487E-4422-894C-CB7CD3E79223}" type="slidenum">
              <a:rPr lang="sv-SE">
                <a:solidFill>
                  <a:prstClr val="black">
                    <a:tint val="75000"/>
                  </a:prstClr>
                </a:solidFill>
                <a:latin typeface="Calibri"/>
              </a:rPr>
              <a:pPr>
                <a:defRPr/>
              </a:pPr>
              <a:t>34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E267B12F-90F2-6A47-B1E8-B30D1E95ADD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- Shaft ready for assembly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2E46A393-94A8-1949-B6D4-8E2C2D16A4AC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581" t="-415" r="2441" b="415"/>
          <a:stretch/>
        </p:blipFill>
        <p:spPr>
          <a:xfrm>
            <a:off x="47328" y="1506565"/>
            <a:ext cx="6634783" cy="5190598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A2173285-9496-5443-A491-48DD4793FD29}"/>
              </a:ext>
            </a:extLst>
          </p:cNvPr>
          <p:cNvSpPr txBox="1"/>
          <p:nvPr/>
        </p:nvSpPr>
        <p:spPr>
          <a:xfrm>
            <a:off x="10934328" y="1176783"/>
            <a:ext cx="1296144" cy="288032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lnSpcReduction="10000"/>
          </a:bodyPr>
          <a:lstStyle/>
          <a:p>
            <a:pPr algn="l"/>
            <a:r>
              <a:rPr lang="en-GB" sz="1400" dirty="0"/>
              <a:t>Courtesy of FZJ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1967DB83-7BA4-8040-AA21-15EEC41513F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97" r="20075"/>
          <a:stretch/>
        </p:blipFill>
        <p:spPr>
          <a:xfrm>
            <a:off x="6772159" y="1506565"/>
            <a:ext cx="5339372" cy="51905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7461865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>
            <a:extLst>
              <a:ext uri="{FF2B5EF4-FFF2-40B4-BE49-F238E27FC236}">
                <a16:creationId xmlns:a16="http://schemas.microsoft.com/office/drawing/2014/main" id="{5BE0D24C-7B50-A446-BB8C-E56DE3B845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Steel supply challenges</a:t>
            </a:r>
          </a:p>
        </p:txBody>
      </p:sp>
      <p:sp>
        <p:nvSpPr>
          <p:cNvPr id="7172" name="Espace réservé du numéro de diapositive 4">
            <a:extLst>
              <a:ext uri="{FF2B5EF4-FFF2-40B4-BE49-F238E27FC236}">
                <a16:creationId xmlns:a16="http://schemas.microsoft.com/office/drawing/2014/main" id="{11C97F37-8FE1-014F-9667-7105719B87C4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603647" indent="-232172"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928688" indent="-185738"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300163" indent="-185738"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1671638" indent="-185738"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043113" indent="-185738" eaLnBrk="0" fontAlgn="base" hangingPunct="0">
              <a:spcBef>
                <a:spcPct val="0"/>
              </a:spcBef>
              <a:spcAft>
                <a:spcPct val="0"/>
              </a:spcAft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414588" indent="-185738" eaLnBrk="0" fontAlgn="base" hangingPunct="0">
              <a:spcBef>
                <a:spcPct val="0"/>
              </a:spcBef>
              <a:spcAft>
                <a:spcPct val="0"/>
              </a:spcAft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2786063" indent="-185738" eaLnBrk="0" fontAlgn="base" hangingPunct="0">
              <a:spcBef>
                <a:spcPct val="0"/>
              </a:spcBef>
              <a:spcAft>
                <a:spcPct val="0"/>
              </a:spcAft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157538" indent="-185738" eaLnBrk="0" fontAlgn="base" hangingPunct="0">
              <a:spcBef>
                <a:spcPct val="0"/>
              </a:spcBef>
              <a:spcAft>
                <a:spcPct val="0"/>
              </a:spcAft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B81D0B55-F121-5D43-B176-0C8F6D9E01CA}" type="slidenum">
              <a:rPr lang="en-US" altLang="fr-FR" sz="894">
                <a:solidFill>
                  <a:srgbClr val="000000"/>
                </a:solidFill>
              </a:rPr>
              <a:pPr/>
              <a:t>35</a:t>
            </a:fld>
            <a:endParaRPr lang="en-US" altLang="fr-FR" sz="894" dirty="0">
              <a:solidFill>
                <a:srgbClr val="000000"/>
              </a:solidFill>
            </a:endParaRPr>
          </a:p>
        </p:txBody>
      </p:sp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492B8C8C-F0AA-BE4B-8356-011DD208ADA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/>
              <a:t>- Ingot surface cracking</a:t>
            </a:r>
            <a:endParaRPr lang="sv-SE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0FFAE361-F321-E34F-AE40-5BB02665547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0641" y="1966336"/>
            <a:ext cx="5853355" cy="4390016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C91F52D6-6C2C-FE44-BB62-5B3E7FD2465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19311" y="1966339"/>
            <a:ext cx="5853353" cy="43900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88836858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6E197A-A84C-B740-AA16-D4FB28C2F1E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Steel supply challenges</a:t>
            </a:r>
          </a:p>
        </p:txBody>
      </p:sp>
      <p:sp>
        <p:nvSpPr>
          <p:cNvPr id="7172" name="Espace réservé du numéro de diapositive 4">
            <a:extLst>
              <a:ext uri="{FF2B5EF4-FFF2-40B4-BE49-F238E27FC236}">
                <a16:creationId xmlns:a16="http://schemas.microsoft.com/office/drawing/2014/main" id="{11C97F37-8FE1-014F-9667-7105719B87C4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603647" indent="-232172"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928688" indent="-185738"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300163" indent="-185738"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1671638" indent="-185738"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043113" indent="-185738" eaLnBrk="0" fontAlgn="base" hangingPunct="0">
              <a:spcBef>
                <a:spcPct val="0"/>
              </a:spcBef>
              <a:spcAft>
                <a:spcPct val="0"/>
              </a:spcAft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414588" indent="-185738" eaLnBrk="0" fontAlgn="base" hangingPunct="0">
              <a:spcBef>
                <a:spcPct val="0"/>
              </a:spcBef>
              <a:spcAft>
                <a:spcPct val="0"/>
              </a:spcAft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2786063" indent="-185738" eaLnBrk="0" fontAlgn="base" hangingPunct="0">
              <a:spcBef>
                <a:spcPct val="0"/>
              </a:spcBef>
              <a:spcAft>
                <a:spcPct val="0"/>
              </a:spcAft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157538" indent="-185738" eaLnBrk="0" fontAlgn="base" hangingPunct="0">
              <a:spcBef>
                <a:spcPct val="0"/>
              </a:spcBef>
              <a:spcAft>
                <a:spcPct val="0"/>
              </a:spcAft>
              <a:defRPr sz="195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B81D0B55-F121-5D43-B176-0C8F6D9E01CA}" type="slidenum">
              <a:rPr lang="en-US" altLang="fr-FR" sz="894">
                <a:solidFill>
                  <a:srgbClr val="000000"/>
                </a:solidFill>
              </a:rPr>
              <a:pPr/>
              <a:t>36</a:t>
            </a:fld>
            <a:endParaRPr lang="en-US" altLang="fr-FR" sz="894" dirty="0">
              <a:solidFill>
                <a:srgbClr val="000000"/>
              </a:solidFill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98E5B92-1619-5144-9E58-9C3147C82BA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/>
              <a:t>- Ingot surface cracking</a:t>
            </a:r>
            <a:endParaRPr lang="sv-SE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72C564ED-39B7-3648-92B8-F4339277B3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5400000">
            <a:off x="488376" y="2357881"/>
            <a:ext cx="4680521" cy="351039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A199A6B-5AD1-C247-AED7-3CA4F285F29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183899" y="1772815"/>
            <a:ext cx="6240693" cy="46805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1092358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>
            <a:extLst>
              <a:ext uri="{FF2B5EF4-FFF2-40B4-BE49-F238E27FC236}">
                <a16:creationId xmlns:a16="http://schemas.microsoft.com/office/drawing/2014/main" id="{DDF21934-73AD-E74A-92B2-F55BB222C66D}"/>
              </a:ext>
            </a:extLst>
          </p:cNvPr>
          <p:cNvGrpSpPr/>
          <p:nvPr/>
        </p:nvGrpSpPr>
        <p:grpSpPr>
          <a:xfrm>
            <a:off x="8472264" y="1522921"/>
            <a:ext cx="3654407" cy="4761422"/>
            <a:chOff x="8472264" y="1522921"/>
            <a:chExt cx="3654407" cy="4761422"/>
          </a:xfrm>
        </p:grpSpPr>
        <p:pic>
          <p:nvPicPr>
            <p:cNvPr id="5" name="Picture 4">
              <a:extLst>
                <a:ext uri="{FF2B5EF4-FFF2-40B4-BE49-F238E27FC236}">
                  <a16:creationId xmlns:a16="http://schemas.microsoft.com/office/drawing/2014/main" id="{4B54E1B6-F07B-E94B-AFAA-810B0B21E50C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 rot="5400000">
              <a:off x="8031215" y="2107987"/>
              <a:ext cx="4680521" cy="3510390"/>
            </a:xfrm>
            <a:prstGeom prst="rect">
              <a:avLst/>
            </a:prstGeom>
          </p:spPr>
        </p:pic>
        <p:sp>
          <p:nvSpPr>
            <p:cNvPr id="6" name="Right Triangle 5">
              <a:extLst>
                <a:ext uri="{FF2B5EF4-FFF2-40B4-BE49-F238E27FC236}">
                  <a16:creationId xmlns:a16="http://schemas.microsoft.com/office/drawing/2014/main" id="{BFC2EB31-7618-7540-823B-919461DBC2C6}"/>
                </a:ext>
              </a:extLst>
            </p:cNvPr>
            <p:cNvSpPr/>
            <p:nvPr/>
          </p:nvSpPr>
          <p:spPr>
            <a:xfrm>
              <a:off x="8472264" y="2564904"/>
              <a:ext cx="2664296" cy="3719439"/>
            </a:xfrm>
            <a:prstGeom prst="rtTriangle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v-SE"/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323DF1B2-4277-764C-A63A-7CD6D42447D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Steel supply challenges</a:t>
            </a:r>
            <a:endParaRPr lang="sv-SE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E83A08F-3BEE-0445-BE6F-EA2A68434B0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91344" y="1916832"/>
            <a:ext cx="10526960" cy="4345166"/>
          </a:xfrm>
        </p:spPr>
        <p:txBody>
          <a:bodyPr>
            <a:normAutofit/>
          </a:bodyPr>
          <a:lstStyle/>
          <a:p>
            <a:r>
              <a:rPr lang="en-GB" dirty="0"/>
              <a:t>Neutron Beam Port Blocks</a:t>
            </a:r>
          </a:p>
          <a:p>
            <a:pPr lvl="1"/>
            <a:r>
              <a:rPr lang="en-GB" dirty="0"/>
              <a:t>Start of installation currently carrying a </a:t>
            </a:r>
            <a:r>
              <a:rPr lang="en-GB" b="1" dirty="0"/>
              <a:t>negative float of 132 days to Target RBOT</a:t>
            </a:r>
          </a:p>
          <a:p>
            <a:pPr lvl="1"/>
            <a:r>
              <a:rPr lang="en-GB" dirty="0"/>
              <a:t>The lessons learned are that complicated, non-standard production requires </a:t>
            </a:r>
            <a:br>
              <a:rPr lang="en-GB" dirty="0"/>
            </a:br>
            <a:r>
              <a:rPr lang="en-GB" dirty="0"/>
              <a:t>more schedule contingency, and large industries are less agile and adaptive.</a:t>
            </a:r>
          </a:p>
          <a:p>
            <a:pPr lvl="1"/>
            <a:r>
              <a:rPr lang="en-GB" dirty="0"/>
              <a:t>Material quality issues, with </a:t>
            </a:r>
            <a:r>
              <a:rPr lang="en-GB" b="1" dirty="0"/>
              <a:t>severe edge cracking</a:t>
            </a:r>
            <a:r>
              <a:rPr lang="en-GB" dirty="0"/>
              <a:t>, were encountered and </a:t>
            </a:r>
            <a:r>
              <a:rPr lang="en-GB" b="1" dirty="0"/>
              <a:t>caused delays</a:t>
            </a:r>
            <a:r>
              <a:rPr lang="en-GB" dirty="0"/>
              <a:t>.</a:t>
            </a:r>
          </a:p>
          <a:p>
            <a:pPr lvl="1"/>
            <a:r>
              <a:rPr lang="en-GB" dirty="0"/>
              <a:t>The measures taken to mitigate further delays are </a:t>
            </a:r>
            <a:r>
              <a:rPr lang="en-GB" b="1" dirty="0"/>
              <a:t>weekly video meetings focusing on </a:t>
            </a:r>
            <a:br>
              <a:rPr lang="en-GB" b="1" dirty="0"/>
            </a:br>
            <a:r>
              <a:rPr lang="en-GB" b="1" dirty="0"/>
              <a:t>schedule, site visits, top management intervention, and enforcing agile decision making</a:t>
            </a:r>
            <a:r>
              <a:rPr lang="en-GB" dirty="0"/>
              <a:t>.</a:t>
            </a:r>
          </a:p>
          <a:p>
            <a:pPr lvl="1"/>
            <a:r>
              <a:rPr lang="en-GB" dirty="0"/>
              <a:t>The manufacturer’s remedy for schedule recovery is to </a:t>
            </a:r>
            <a:r>
              <a:rPr lang="en-GB" b="1" dirty="0"/>
              <a:t>redistribute some production between </a:t>
            </a:r>
            <a:br>
              <a:rPr lang="en-GB" b="1" dirty="0"/>
            </a:br>
            <a:r>
              <a:rPr lang="en-GB" b="1" dirty="0"/>
              <a:t>different facilities</a:t>
            </a:r>
            <a:r>
              <a:rPr lang="en-GB" dirty="0"/>
              <a:t>. We see more stability in their plan and </a:t>
            </a:r>
            <a:r>
              <a:rPr lang="en-GB" b="1" dirty="0"/>
              <a:t>recovery of two weeks</a:t>
            </a:r>
            <a:r>
              <a:rPr lang="en-GB" dirty="0"/>
              <a:t>. Without </a:t>
            </a:r>
            <a:br>
              <a:rPr lang="en-GB" dirty="0"/>
            </a:br>
            <a:r>
              <a:rPr lang="en-GB" dirty="0"/>
              <a:t>actions, the delay could easily have become doubled from the original 13 weeks instead.</a:t>
            </a:r>
          </a:p>
          <a:p>
            <a:pPr lvl="1"/>
            <a:r>
              <a:rPr lang="en-GB" dirty="0"/>
              <a:t>Further measures will be to secure flexible planning and coordination of the the subsequent </a:t>
            </a:r>
            <a:br>
              <a:rPr lang="en-GB" dirty="0"/>
            </a:br>
            <a:r>
              <a:rPr lang="en-GB" dirty="0"/>
              <a:t>workshop machining phase with the manufacturing company.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963230D-D0CD-2C43-B950-E4B0DDF8C2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37</a:t>
            </a:fld>
            <a:endParaRPr lang="sv-SE" dirty="0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43A44931-199A-D14E-921D-7207A934117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- Current main Target sub-project schedule concern</a:t>
            </a:r>
          </a:p>
        </p:txBody>
      </p:sp>
    </p:spTree>
    <p:extLst>
      <p:ext uri="{BB962C8B-B14F-4D97-AF65-F5344CB8AC3E}">
        <p14:creationId xmlns:p14="http://schemas.microsoft.com/office/powerpoint/2010/main" val="1800896334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>
            <a:extLst>
              <a:ext uri="{FF2B5EF4-FFF2-40B4-BE49-F238E27FC236}">
                <a16:creationId xmlns:a16="http://schemas.microsoft.com/office/drawing/2014/main" id="{CD9656AE-6C1F-EC4B-A4D3-0E05CA1C38B0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068" t="28958" r="9930"/>
          <a:stretch/>
        </p:blipFill>
        <p:spPr>
          <a:xfrm>
            <a:off x="0" y="1424993"/>
            <a:ext cx="6120680" cy="4593096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73BA0F42-4AAB-7445-B22D-6A8416B2DB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Neutron Beam Port Tubes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63238B6-EE59-474C-AB04-45AF167615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38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9DF7E07-9231-FF46-84AF-F87DAA8C5B7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- In manufacturing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0E5A4E37-9A1E-7841-AE58-85063E40D52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084" t="19463" b="17538"/>
          <a:stretch/>
        </p:blipFill>
        <p:spPr>
          <a:xfrm>
            <a:off x="5193987" y="2537520"/>
            <a:ext cx="4161910" cy="4320480"/>
          </a:xfrm>
          <a:prstGeom prst="rect">
            <a:avLst/>
          </a:prstGeom>
        </p:spPr>
      </p:pic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8FF89A5C-376D-0F47-B7C3-D5DF6172B75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516" t="24668" b="8746"/>
          <a:stretch/>
        </p:blipFill>
        <p:spPr>
          <a:xfrm>
            <a:off x="8429203" y="1430441"/>
            <a:ext cx="3762797" cy="4546164"/>
          </a:xfr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15A9ACDC-86B3-AC4A-946A-CA48344FFCE2}"/>
              </a:ext>
            </a:extLst>
          </p:cNvPr>
          <p:cNvSpPr txBox="1"/>
          <p:nvPr/>
        </p:nvSpPr>
        <p:spPr>
          <a:xfrm>
            <a:off x="119336" y="6054752"/>
            <a:ext cx="4104456" cy="707886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/>
          <a:p>
            <a:pPr algn="l"/>
            <a:r>
              <a:rPr lang="en-GB" sz="2000" dirty="0"/>
              <a:t>Bottom part of port tube, with insert alignment features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47473863-40BF-B445-AFBD-EE9F57FCE41C}"/>
              </a:ext>
            </a:extLst>
          </p:cNvPr>
          <p:cNvSpPr txBox="1"/>
          <p:nvPr/>
        </p:nvSpPr>
        <p:spPr>
          <a:xfrm>
            <a:off x="6369835" y="1829634"/>
            <a:ext cx="1728192" cy="707886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/>
          <a:p>
            <a:pPr algn="l"/>
            <a:r>
              <a:rPr lang="sv-SE" sz="2000" dirty="0"/>
              <a:t>Port </a:t>
            </a:r>
            <a:r>
              <a:rPr lang="sv-SE" sz="2000" dirty="0" err="1"/>
              <a:t>flange</a:t>
            </a:r>
            <a:r>
              <a:rPr lang="sv-SE" sz="2000" dirty="0"/>
              <a:t> </a:t>
            </a:r>
            <a:r>
              <a:rPr lang="sv-SE" sz="2000" dirty="0" err="1"/>
              <a:t>raw</a:t>
            </a:r>
            <a:r>
              <a:rPr lang="sv-SE" sz="2000" dirty="0"/>
              <a:t> material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CE7931F0-7B23-7543-99CD-CBC697ABDFDC}"/>
              </a:ext>
            </a:extLst>
          </p:cNvPr>
          <p:cNvSpPr txBox="1"/>
          <p:nvPr/>
        </p:nvSpPr>
        <p:spPr>
          <a:xfrm>
            <a:off x="9552384" y="6054752"/>
            <a:ext cx="2582877" cy="400110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/>
          <a:p>
            <a:pPr algn="l"/>
            <a:r>
              <a:rPr lang="en-GB" sz="2000" dirty="0"/>
              <a:t>Top parts of port tubes</a:t>
            </a:r>
          </a:p>
        </p:txBody>
      </p:sp>
    </p:spTree>
    <p:extLst>
      <p:ext uri="{BB962C8B-B14F-4D97-AF65-F5344CB8AC3E}">
        <p14:creationId xmlns:p14="http://schemas.microsoft.com/office/powerpoint/2010/main" val="1034002437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6C5D30-F03A-7247-BE6E-76236D46A7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Neutron Beam Port Insert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295A4B7-C589-1747-9CD9-FDECD1C797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39</a:t>
            </a:fld>
            <a:endParaRPr lang="sv-S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FC717EA-3D0A-D248-88EF-284D92EA038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/>
              <a:t>- Manufacturing Prototype</a:t>
            </a:r>
          </a:p>
        </p:txBody>
      </p:sp>
      <p:pic>
        <p:nvPicPr>
          <p:cNvPr id="15361" name="Picture 12" descr="cid:image001.png@01D55906.BDE51340">
            <a:extLst>
              <a:ext uri="{FF2B5EF4-FFF2-40B4-BE49-F238E27FC236}">
                <a16:creationId xmlns:a16="http://schemas.microsoft.com/office/drawing/2014/main" id="{33FBA9BA-B30B-1947-BAEB-09FFA53B9B54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 r:link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227"/>
          <a:stretch>
            <a:fillRect/>
          </a:stretch>
        </p:blipFill>
        <p:spPr bwMode="auto">
          <a:xfrm>
            <a:off x="0" y="2863928"/>
            <a:ext cx="5868652" cy="39872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363" name="Picture 11" descr="cid:image002.png@01D55906.BDE51340">
            <a:extLst>
              <a:ext uri="{FF2B5EF4-FFF2-40B4-BE49-F238E27FC236}">
                <a16:creationId xmlns:a16="http://schemas.microsoft.com/office/drawing/2014/main" id="{F6E11794-DA56-D542-AD6D-69B1DC0BCE10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 r:link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559" r="3855" b="46966"/>
          <a:stretch>
            <a:fillRect/>
          </a:stretch>
        </p:blipFill>
        <p:spPr bwMode="auto">
          <a:xfrm>
            <a:off x="-10814" y="1412776"/>
            <a:ext cx="5879466" cy="15121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E0C64BBE-D354-8340-8F6A-FD441EF047D8}"/>
              </a:ext>
            </a:extLst>
          </p:cNvPr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024" t="28934" r="17593" b="11943"/>
          <a:stretch/>
        </p:blipFill>
        <p:spPr>
          <a:xfrm>
            <a:off x="5860147" y="2159956"/>
            <a:ext cx="6331854" cy="39333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4669604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295A4B7-C589-1747-9CD9-FDECD1C797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40</a:t>
            </a:fld>
            <a:endParaRPr lang="sv-SE"/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3622B121-047F-074D-A5AC-8F3561177AA2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4423" b="20649"/>
          <a:stretch/>
        </p:blipFill>
        <p:spPr>
          <a:xfrm>
            <a:off x="7715375" y="1446586"/>
            <a:ext cx="4476625" cy="3278557"/>
          </a:xfrm>
          <a:prstGeom prst="rect">
            <a:avLst/>
          </a:prstGeom>
        </p:spPr>
      </p:pic>
      <p:sp>
        <p:nvSpPr>
          <p:cNvPr id="18" name="Title 1">
            <a:extLst>
              <a:ext uri="{FF2B5EF4-FFF2-40B4-BE49-F238E27FC236}">
                <a16:creationId xmlns:a16="http://schemas.microsoft.com/office/drawing/2014/main" id="{A6FD679D-07F3-D048-A3EC-5C0202C4893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346646"/>
            <a:ext cx="9518848" cy="562074"/>
          </a:xfrm>
        </p:spPr>
        <p:txBody>
          <a:bodyPr/>
          <a:lstStyle/>
          <a:p>
            <a:r>
              <a:rPr lang="en-GB" dirty="0"/>
              <a:t>Neutron Beam Port Insert</a:t>
            </a:r>
          </a:p>
        </p:txBody>
      </p:sp>
      <p:sp>
        <p:nvSpPr>
          <p:cNvPr id="20" name="Text Placeholder 4">
            <a:extLst>
              <a:ext uri="{FF2B5EF4-FFF2-40B4-BE49-F238E27FC236}">
                <a16:creationId xmlns:a16="http://schemas.microsoft.com/office/drawing/2014/main" id="{625F549C-BC33-664C-B58A-97FF2A12844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09600" y="797780"/>
            <a:ext cx="9518848" cy="590550"/>
          </a:xfrm>
        </p:spPr>
        <p:txBody>
          <a:bodyPr/>
          <a:lstStyle/>
          <a:p>
            <a:r>
              <a:rPr lang="en-GB"/>
              <a:t>- Manufacturing Prototype</a:t>
            </a:r>
          </a:p>
        </p:txBody>
      </p:sp>
      <p:pic>
        <p:nvPicPr>
          <p:cNvPr id="11" name="Content Placeholder 10">
            <a:extLst>
              <a:ext uri="{FF2B5EF4-FFF2-40B4-BE49-F238E27FC236}">
                <a16:creationId xmlns:a16="http://schemas.microsoft.com/office/drawing/2014/main" id="{C3E57258-5E9E-FD44-8B93-305F723FDEC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8535" b="22887"/>
          <a:stretch/>
        </p:blipFill>
        <p:spPr>
          <a:xfrm>
            <a:off x="8291" y="1446587"/>
            <a:ext cx="4719557" cy="3350565"/>
          </a:xfr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7FB66DE2-198F-D047-969C-799EEE9963D9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995" b="16924"/>
          <a:stretch/>
        </p:blipFill>
        <p:spPr>
          <a:xfrm>
            <a:off x="2854905" y="3514839"/>
            <a:ext cx="5545351" cy="3330598"/>
          </a:xfrm>
          <a:prstGeom prst="rect">
            <a:avLst/>
          </a:prstGeom>
        </p:spPr>
      </p:pic>
      <p:sp>
        <p:nvSpPr>
          <p:cNvPr id="25" name="TextBox 24">
            <a:extLst>
              <a:ext uri="{FF2B5EF4-FFF2-40B4-BE49-F238E27FC236}">
                <a16:creationId xmlns:a16="http://schemas.microsoft.com/office/drawing/2014/main" id="{E1E3EEFA-0B3B-C64E-8B1F-531B59E4D7B5}"/>
              </a:ext>
            </a:extLst>
          </p:cNvPr>
          <p:cNvSpPr txBox="1"/>
          <p:nvPr/>
        </p:nvSpPr>
        <p:spPr>
          <a:xfrm>
            <a:off x="8291" y="4823023"/>
            <a:ext cx="2952328" cy="707886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/>
          <a:p>
            <a:pPr algn="l"/>
            <a:r>
              <a:rPr lang="en-GB" sz="2000" dirty="0"/>
              <a:t>Void for Neutron Beam Optics Assembly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90261A69-D7F1-3A40-A5BC-9398E83E0195}"/>
              </a:ext>
            </a:extLst>
          </p:cNvPr>
          <p:cNvSpPr txBox="1"/>
          <p:nvPr/>
        </p:nvSpPr>
        <p:spPr>
          <a:xfrm>
            <a:off x="3935760" y="5621239"/>
            <a:ext cx="1800200" cy="400110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/>
          <a:p>
            <a:pPr algn="l"/>
            <a:r>
              <a:rPr lang="en-GB" sz="2000" dirty="0">
                <a:solidFill>
                  <a:schemeClr val="bg1"/>
                </a:solidFill>
              </a:rPr>
              <a:t>Neutrons here!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D30BB0D0-F46A-4B44-931B-248FE1D3BCCF}"/>
              </a:ext>
            </a:extLst>
          </p:cNvPr>
          <p:cNvSpPr txBox="1"/>
          <p:nvPr/>
        </p:nvSpPr>
        <p:spPr>
          <a:xfrm>
            <a:off x="9048328" y="4776856"/>
            <a:ext cx="2952328" cy="400110"/>
          </a:xfrm>
          <a:prstGeom prst="rect">
            <a:avLst/>
          </a:prstGeom>
        </p:spPr>
        <p:txBody>
          <a:bodyPr vert="horz" wrap="square" lIns="91440" tIns="45720" rIns="91440" bIns="45720" rtlCol="0" anchor="t">
            <a:spAutoFit/>
          </a:bodyPr>
          <a:lstStyle/>
          <a:p>
            <a:pPr algn="l"/>
            <a:r>
              <a:rPr lang="en-GB" sz="2000" dirty="0"/>
              <a:t>Cut-out for rollers</a:t>
            </a:r>
          </a:p>
        </p:txBody>
      </p:sp>
    </p:spTree>
    <p:extLst>
      <p:ext uri="{BB962C8B-B14F-4D97-AF65-F5344CB8AC3E}">
        <p14:creationId xmlns:p14="http://schemas.microsoft.com/office/powerpoint/2010/main" val="3052880771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5A7A160-9A6B-3540-8527-8BE3D589D8C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Insert Installation Tool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2773A07-620D-5740-9D50-E8098FE53A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41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5C034E2-8073-904B-BD0A-0A3378A0B37C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/>
              <a:t>- In manufacturing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B1BB1F48-072B-A740-A4F3-79F5AD2ED0D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36160" y="1441600"/>
            <a:ext cx="4054263" cy="5405684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B0B24550-B569-0E4E-85BA-FFD216E9EC5E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444" r="24540"/>
          <a:stretch/>
        </p:blipFill>
        <p:spPr>
          <a:xfrm>
            <a:off x="1121813" y="1441600"/>
            <a:ext cx="4830172" cy="54056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5309148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3FCA77-6A02-9949-9FBB-3839ED6D34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Neutron Beam Extraction System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C9BFB42-D496-0642-A82F-D1962DBF51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42</a:t>
            </a:fld>
            <a:endParaRPr lang="sv-S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CCF588C-1DE0-EF46-8249-B7CB49954F9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/>
              <a:t>- Test Stand Frames</a:t>
            </a:r>
          </a:p>
        </p:txBody>
      </p:sp>
      <p:pic>
        <p:nvPicPr>
          <p:cNvPr id="16385" name="Picture 9" descr="cid:image004.jpg@01D55906.BDE51340">
            <a:extLst>
              <a:ext uri="{FF2B5EF4-FFF2-40B4-BE49-F238E27FC236}">
                <a16:creationId xmlns:a16="http://schemas.microsoft.com/office/drawing/2014/main" id="{392B78AD-E490-4D48-B83B-BD6E58F5A80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r:link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9781" y="1556792"/>
            <a:ext cx="5953625" cy="44698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387" name="Picture 8" descr="cid:image005.jpg@01D55906.BDE51340">
            <a:extLst>
              <a:ext uri="{FF2B5EF4-FFF2-40B4-BE49-F238E27FC236}">
                <a16:creationId xmlns:a16="http://schemas.microsoft.com/office/drawing/2014/main" id="{8ADC7E9D-D21C-904F-A49D-9A08397626B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r:link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3275" y="1557106"/>
            <a:ext cx="5959389" cy="446954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85EF0E05-A8B4-CD49-9936-534A5327F9CF}"/>
              </a:ext>
            </a:extLst>
          </p:cNvPr>
          <p:cNvSpPr txBox="1"/>
          <p:nvPr/>
        </p:nvSpPr>
        <p:spPr>
          <a:xfrm>
            <a:off x="1271464" y="6093296"/>
            <a:ext cx="3600400" cy="432048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algn="l"/>
            <a:r>
              <a:rPr lang="en-GB" sz="2000" dirty="0"/>
              <a:t>Horizontal test stand frame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A177D7DC-DC9D-8D4B-9282-BCD3846A640F}"/>
              </a:ext>
            </a:extLst>
          </p:cNvPr>
          <p:cNvSpPr txBox="1"/>
          <p:nvPr/>
        </p:nvSpPr>
        <p:spPr>
          <a:xfrm>
            <a:off x="7536160" y="6093296"/>
            <a:ext cx="3600400" cy="432048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algn="l"/>
            <a:r>
              <a:rPr lang="en-GB" sz="2000" dirty="0"/>
              <a:t>Vertical test stand frame</a:t>
            </a:r>
          </a:p>
        </p:txBody>
      </p:sp>
    </p:spTree>
    <p:extLst>
      <p:ext uri="{BB962C8B-B14F-4D97-AF65-F5344CB8AC3E}">
        <p14:creationId xmlns:p14="http://schemas.microsoft.com/office/powerpoint/2010/main" val="1555776531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x-none" dirty="0">
                <a:ea typeface="ＭＳ Ｐゴシック" charset="-128"/>
              </a:rPr>
              <a:t>Concluding remarks</a:t>
            </a:r>
          </a:p>
        </p:txBody>
      </p:sp>
      <p:sp>
        <p:nvSpPr>
          <p:cNvPr id="7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dirty="0"/>
              <a:t>Several heavy steel structures (~700 </a:t>
            </a:r>
            <a:r>
              <a:rPr lang="en-US" sz="2400" dirty="0" err="1"/>
              <a:t>tonnes</a:t>
            </a:r>
            <a:r>
              <a:rPr lang="en-US" sz="2400" dirty="0"/>
              <a:t>) have been installed, including monolith vessel supports, baseplate, ground shielding, and D2T shielding.</a:t>
            </a:r>
          </a:p>
          <a:p>
            <a:endParaRPr lang="en-GB" sz="2400" dirty="0"/>
          </a:p>
          <a:p>
            <a:r>
              <a:rPr lang="en-GB" sz="2400" dirty="0"/>
              <a:t>Hardware deliveries are arriving continuously and are kept in storage, awaiting installation.</a:t>
            </a:r>
          </a:p>
          <a:p>
            <a:endParaRPr lang="en-GB" sz="2400" dirty="0"/>
          </a:p>
          <a:p>
            <a:r>
              <a:rPr lang="en-GB" sz="2400" dirty="0"/>
              <a:t>Main installations will ramp up to full speed by end of 2019.</a:t>
            </a:r>
          </a:p>
          <a:p>
            <a:endParaRPr lang="en-GB" altLang="sv-SE" sz="2400" dirty="0">
              <a:ea typeface="ＭＳ Ｐゴシック" panose="020B0600070205080204" pitchFamily="34" charset="-128"/>
              <a:cs typeface="ＭＳ Ｐゴシック" panose="020B0600070205080204" pitchFamily="34" charset="-128"/>
            </a:endParaRPr>
          </a:p>
          <a:p>
            <a:r>
              <a:rPr lang="en-GB" altLang="sv-SE" sz="2400" dirty="0">
                <a:ea typeface="ＭＳ Ｐゴシック" panose="020B0600070205080204" pitchFamily="34" charset="-128"/>
                <a:cs typeface="ＭＳ Ｐゴシック" panose="020B0600070205080204" pitchFamily="34" charset="-128"/>
              </a:rPr>
              <a:t>Target Ready for Beam milestone is March 2022.</a:t>
            </a:r>
            <a:endParaRPr lang="en-GB" altLang="sv-SE" dirty="0">
              <a:ea typeface="ＭＳ Ｐゴシック" panose="020B0600070205080204" pitchFamily="34" charset="-128"/>
              <a:cs typeface="ＭＳ Ｐゴシック" panose="020B0600070205080204" pitchFamily="34" charset="-128"/>
            </a:endParaRPr>
          </a:p>
        </p:txBody>
      </p:sp>
      <p:sp>
        <p:nvSpPr>
          <p:cNvPr id="13314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ts val="554"/>
              </a:spcBef>
              <a:buFont typeface="Arial" charset="0"/>
              <a:buChar char="•"/>
              <a:defRPr sz="2585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685835" indent="-263782">
              <a:spcBef>
                <a:spcPct val="20000"/>
              </a:spcBef>
              <a:buFont typeface="Arial" charset="0"/>
              <a:buChar char="–"/>
              <a:defRPr sz="2215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 marL="1055129" indent="-211026">
              <a:spcBef>
                <a:spcPct val="20000"/>
              </a:spcBef>
              <a:buFont typeface="Arial" charset="0"/>
              <a:buChar char="•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 marL="1477182" indent="-211026">
              <a:spcBef>
                <a:spcPct val="20000"/>
              </a:spcBef>
              <a:buFont typeface="Arial" charset="0"/>
              <a:buChar char="–"/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 marL="1899234" indent="-211026">
              <a:spcBef>
                <a:spcPct val="20000"/>
              </a:spcBef>
              <a:buFont typeface="Arial" charset="0"/>
              <a:buChar char="»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2321285" indent="-211026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2743337" indent="-211026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3165389" indent="-211026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3587441" indent="-211026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»"/>
              <a:defRPr sz="1846"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8C8619F5-0E6A-E14E-86D1-E42AE1DB5408}" type="slidenum">
              <a:rPr lang="sv-SE" altLang="x-none" sz="1108"/>
              <a:pPr>
                <a:spcBef>
                  <a:spcPct val="0"/>
                </a:spcBef>
                <a:buFontTx/>
                <a:buNone/>
              </a:pPr>
              <a:t>43</a:t>
            </a:fld>
            <a:endParaRPr lang="sv-SE" altLang="x-none" sz="1108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A6B3637-E70A-D947-BBD5-C57EBC479DF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47825116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814</TotalTime>
  <Words>1001</Words>
  <Application>Microsoft Macintosh PowerPoint</Application>
  <PresentationFormat>Widescreen</PresentationFormat>
  <Paragraphs>226</Paragraphs>
  <Slides>43</Slides>
  <Notes>2</Notes>
  <HiddenSlides>10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43</vt:i4>
      </vt:variant>
    </vt:vector>
  </HeadingPairs>
  <TitlesOfParts>
    <vt:vector size="52" baseType="lpstr">
      <vt:lpstr>ＭＳ Ｐゴシック</vt:lpstr>
      <vt:lpstr>ＭＳ Ｐゴシック</vt:lpstr>
      <vt:lpstr>Arial</vt:lpstr>
      <vt:lpstr>Calibri</vt:lpstr>
      <vt:lpstr>Times New Roman</vt:lpstr>
      <vt:lpstr>Wingdings</vt:lpstr>
      <vt:lpstr>ZapfDingbatsITC</vt:lpstr>
      <vt:lpstr>Office-tema</vt:lpstr>
      <vt:lpstr>2_Anpassad formgivning</vt:lpstr>
      <vt:lpstr>Target Sub-project Update IKON17</vt:lpstr>
      <vt:lpstr>Target sub-project is 45% complete</vt:lpstr>
      <vt:lpstr>The Target Sub-Project Context</vt:lpstr>
      <vt:lpstr>ESS Target Station Collaborators</vt:lpstr>
      <vt:lpstr>Key features of the ESS Target Station</vt:lpstr>
      <vt:lpstr>Key features of the ESS Target Station</vt:lpstr>
      <vt:lpstr>Monolith foundation</vt:lpstr>
      <vt:lpstr>Monolith space</vt:lpstr>
      <vt:lpstr>Monolith vessel, outer shielding, and inner shielding</vt:lpstr>
      <vt:lpstr>Monolith vessel</vt:lpstr>
      <vt:lpstr>Monolith vessel</vt:lpstr>
      <vt:lpstr>Monolith Port Block Package</vt:lpstr>
      <vt:lpstr>Site Installation Progress</vt:lpstr>
      <vt:lpstr>Site installations</vt:lpstr>
      <vt:lpstr>Site installations</vt:lpstr>
      <vt:lpstr>Site installations</vt:lpstr>
      <vt:lpstr>Site installations</vt:lpstr>
      <vt:lpstr>So, Target has entered installation phase!</vt:lpstr>
      <vt:lpstr>Target Deliveries Progress</vt:lpstr>
      <vt:lpstr>Target Systems</vt:lpstr>
      <vt:lpstr>Target Wheel</vt:lpstr>
      <vt:lpstr>Target Wheel</vt:lpstr>
      <vt:lpstr>Target Wheel</vt:lpstr>
      <vt:lpstr>Target Wheel</vt:lpstr>
      <vt:lpstr>Moderator / Reflector Systems, Irradiation Module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Moderator / Reflector</vt:lpstr>
      <vt:lpstr>Steel supply challenges</vt:lpstr>
      <vt:lpstr>Steel supply challenges</vt:lpstr>
      <vt:lpstr>Steel supply challenges</vt:lpstr>
      <vt:lpstr>Neutron Beam Port Tubes</vt:lpstr>
      <vt:lpstr>Neutron Beam Port Insert</vt:lpstr>
      <vt:lpstr>Neutron Beam Port Insert</vt:lpstr>
      <vt:lpstr>Insert Installation Tool</vt:lpstr>
      <vt:lpstr>Neutron Beam Extraction System</vt:lpstr>
      <vt:lpstr>Concluding remarks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European Spallation Source  </dc:title>
  <dc:creator>Rikard Linander</dc:creator>
  <cp:lastModifiedBy>Rikard Linander</cp:lastModifiedBy>
  <cp:revision>38</cp:revision>
  <dcterms:created xsi:type="dcterms:W3CDTF">2019-09-08T18:57:06Z</dcterms:created>
  <dcterms:modified xsi:type="dcterms:W3CDTF">2019-09-09T08:52:56Z</dcterms:modified>
</cp:coreProperties>
</file>