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23"/>
  </p:notesMasterIdLst>
  <p:sldIdLst>
    <p:sldId id="349" r:id="rId3"/>
    <p:sldId id="350" r:id="rId4"/>
    <p:sldId id="362" r:id="rId5"/>
    <p:sldId id="363" r:id="rId6"/>
    <p:sldId id="377" r:id="rId7"/>
    <p:sldId id="369" r:id="rId8"/>
    <p:sldId id="361" r:id="rId9"/>
    <p:sldId id="364" r:id="rId10"/>
    <p:sldId id="375" r:id="rId11"/>
    <p:sldId id="365" r:id="rId12"/>
    <p:sldId id="360" r:id="rId13"/>
    <p:sldId id="367" r:id="rId14"/>
    <p:sldId id="376" r:id="rId15"/>
    <p:sldId id="368" r:id="rId16"/>
    <p:sldId id="378" r:id="rId17"/>
    <p:sldId id="370" r:id="rId18"/>
    <p:sldId id="371" r:id="rId19"/>
    <p:sldId id="372" r:id="rId20"/>
    <p:sldId id="374" r:id="rId21"/>
    <p:sldId id="373" r:id="rId22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FBFBF"/>
    <a:srgbClr val="FFFFFF"/>
    <a:srgbClr val="1E9FDB"/>
    <a:srgbClr val="D9D9D9"/>
    <a:srgbClr val="76D6FF"/>
    <a:srgbClr val="0094CA"/>
    <a:srgbClr val="13A1DD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28" autoAdjust="0"/>
    <p:restoredTop sz="93243" autoAdjust="0"/>
  </p:normalViewPr>
  <p:slideViewPr>
    <p:cSldViewPr>
      <p:cViewPr varScale="1">
        <p:scale>
          <a:sx n="127" d="100"/>
          <a:sy n="127" d="100"/>
        </p:scale>
        <p:origin x="235" y="82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heme" Target="theme/theme1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presProps" Target="pres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2019-09-09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09/09/2019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8.jpeg"/><Relationship Id="rId4" Type="http://schemas.openxmlformats.org/officeDocument/2006/relationships/image" Target="../media/image17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pPr algn="ctr" defTabSz="315314"/>
            <a:r>
              <a:rPr lang="en-GB" sz="4000" b="1" dirty="0" smtClean="0">
                <a:solidFill>
                  <a:srgbClr val="FFFFFF"/>
                </a:solidFill>
              </a:rPr>
              <a:t>Update on NBOA progress</a:t>
            </a:r>
            <a:br>
              <a:rPr lang="en-GB" sz="4000" b="1" dirty="0" smtClean="0">
                <a:solidFill>
                  <a:srgbClr val="FFFFFF"/>
                </a:solidFill>
              </a:rPr>
            </a:br>
            <a:r>
              <a:rPr lang="en-GB" sz="4000" b="1" dirty="0" smtClean="0">
                <a:solidFill>
                  <a:srgbClr val="FFFFFF"/>
                </a:solidFill>
              </a:rPr>
              <a:t/>
            </a:r>
            <a:br>
              <a:rPr lang="en-GB" sz="4000" b="1" dirty="0" smtClean="0">
                <a:solidFill>
                  <a:srgbClr val="FFFFFF"/>
                </a:solidFill>
              </a:rPr>
            </a:br>
            <a:r>
              <a:rPr lang="en-GB" sz="2200" b="1" dirty="0" smtClean="0">
                <a:solidFill>
                  <a:srgbClr val="FFFFFF"/>
                </a:solidFill>
              </a:rPr>
              <a:t>NBOA = </a:t>
            </a:r>
            <a:r>
              <a:rPr lang="en-GB" sz="2200" b="1" u="sng" dirty="0" smtClean="0">
                <a:solidFill>
                  <a:srgbClr val="FFFFFF"/>
                </a:solidFill>
              </a:rPr>
              <a:t>N</a:t>
            </a:r>
            <a:r>
              <a:rPr lang="en-GB" sz="2200" b="1" dirty="0" smtClean="0">
                <a:solidFill>
                  <a:srgbClr val="FFFFFF"/>
                </a:solidFill>
              </a:rPr>
              <a:t>eutron </a:t>
            </a:r>
            <a:r>
              <a:rPr lang="en-GB" sz="2200" b="1" u="sng" dirty="0" smtClean="0">
                <a:solidFill>
                  <a:srgbClr val="FFFFFF"/>
                </a:solidFill>
              </a:rPr>
              <a:t>B</a:t>
            </a:r>
            <a:r>
              <a:rPr lang="en-GB" sz="2200" b="1" dirty="0" smtClean="0">
                <a:solidFill>
                  <a:srgbClr val="FFFFFF"/>
                </a:solidFill>
              </a:rPr>
              <a:t>eam </a:t>
            </a:r>
            <a:r>
              <a:rPr lang="en-GB" sz="2200" b="1" u="sng" dirty="0" smtClean="0">
                <a:solidFill>
                  <a:srgbClr val="FFFFFF"/>
                </a:solidFill>
              </a:rPr>
              <a:t>O</a:t>
            </a:r>
            <a:r>
              <a:rPr lang="en-GB" sz="2200" b="1" dirty="0" smtClean="0">
                <a:solidFill>
                  <a:srgbClr val="FFFFFF"/>
                </a:solidFill>
              </a:rPr>
              <a:t>ptics </a:t>
            </a:r>
            <a:r>
              <a:rPr lang="en-GB" sz="2200" b="1" u="sng" dirty="0" smtClean="0">
                <a:solidFill>
                  <a:srgbClr val="FFFFFF"/>
                </a:solidFill>
              </a:rPr>
              <a:t>A</a:t>
            </a:r>
            <a:r>
              <a:rPr lang="en-GB" sz="2200" b="1" dirty="0" smtClean="0">
                <a:solidFill>
                  <a:srgbClr val="FFFFFF"/>
                </a:solidFill>
              </a:rPr>
              <a:t>ssembly (in-Monolith optics)</a:t>
            </a:r>
            <a:r>
              <a:rPr lang="en-GB" sz="4000" b="1" dirty="0" smtClean="0">
                <a:solidFill>
                  <a:srgbClr val="FFFFFF"/>
                </a:solidFill>
              </a:rPr>
              <a:t/>
            </a:r>
            <a:br>
              <a:rPr lang="en-GB" sz="4000" b="1" dirty="0" smtClean="0">
                <a:solidFill>
                  <a:srgbClr val="FFFFFF"/>
                </a:solidFill>
              </a:rPr>
            </a:b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endParaRPr lang="en-GB" sz="2400" b="1" dirty="0">
              <a:solidFill>
                <a:prstClr val="white"/>
              </a:solidFill>
            </a:endParaRPr>
          </a:p>
          <a:p>
            <a:pPr defTabSz="315314"/>
            <a:r>
              <a:rPr lang="sv-SE" sz="1800" dirty="0" smtClean="0">
                <a:solidFill>
                  <a:srgbClr val="FFFFFF"/>
                </a:solidFill>
              </a:rPr>
              <a:t>Hansdieter </a:t>
            </a:r>
            <a:r>
              <a:rPr lang="sv-SE" sz="1800" dirty="0">
                <a:solidFill>
                  <a:srgbClr val="FFFFFF"/>
                </a:solidFill>
              </a:rPr>
              <a:t>SCHWEIGER</a:t>
            </a:r>
          </a:p>
          <a:p>
            <a:pPr defTabSz="315314"/>
            <a:r>
              <a:rPr lang="en-US" sz="1800" dirty="0">
                <a:solidFill>
                  <a:srgbClr val="FFFFFF"/>
                </a:solidFill>
              </a:rPr>
              <a:t>o</a:t>
            </a:r>
            <a:r>
              <a:rPr lang="en-US" sz="1800" dirty="0" smtClean="0">
                <a:solidFill>
                  <a:srgbClr val="FFFFFF"/>
                </a:solidFill>
              </a:rPr>
              <a:t>n behalf of NSS Technical Coordination</a:t>
            </a:r>
            <a:endParaRPr lang="en-US" sz="1400" dirty="0">
              <a:solidFill>
                <a:prstClr val="white"/>
              </a:solidFill>
            </a:endParaRP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European Spallation Source ERIC</a:t>
            </a:r>
          </a:p>
          <a:p>
            <a:pPr defTabSz="315314"/>
            <a:r>
              <a:rPr lang="en-US" sz="1400" dirty="0" smtClean="0">
                <a:solidFill>
                  <a:srgbClr val="FFFFFF"/>
                </a:solidFill>
              </a:rPr>
              <a:t>IKON17, September 2019</a:t>
            </a:r>
            <a:endParaRPr lang="en-GB" sz="1200" dirty="0">
              <a:solidFill>
                <a:srgbClr val="FFFFFF"/>
              </a:solidFill>
            </a:endParaRPr>
          </a:p>
          <a:p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Content – </a:t>
            </a:r>
            <a:r>
              <a:rPr lang="en-US" dirty="0" smtClean="0"/>
              <a:t>Update on NBOA progress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4600328"/>
          </a:xfrm>
        </p:spPr>
        <p:txBody>
          <a:bodyPr/>
          <a:lstStyle/>
          <a:p>
            <a:r>
              <a:rPr lang="en-US" dirty="0" smtClean="0"/>
              <a:t>Status quo</a:t>
            </a:r>
            <a:endParaRPr lang="en-US" dirty="0"/>
          </a:p>
          <a:p>
            <a:pPr lvl="1"/>
            <a:r>
              <a:rPr lang="en-US" dirty="0" smtClean="0"/>
              <a:t>Stakeholders and Responsibilities</a:t>
            </a:r>
          </a:p>
          <a:p>
            <a:pPr lvl="1"/>
            <a:r>
              <a:rPr lang="en-US" dirty="0" smtClean="0"/>
              <a:t>Review and approval procedure</a:t>
            </a:r>
          </a:p>
          <a:p>
            <a:pPr lvl="1"/>
            <a:r>
              <a:rPr lang="en-US" dirty="0"/>
              <a:t>Schedule and </a:t>
            </a:r>
            <a:r>
              <a:rPr lang="en-US" dirty="0" smtClean="0"/>
              <a:t>Milestones</a:t>
            </a:r>
            <a:endParaRPr lang="en-GB" dirty="0"/>
          </a:p>
          <a:p>
            <a:r>
              <a:rPr lang="en-US" dirty="0" smtClean="0"/>
              <a:t>Integration and Installation</a:t>
            </a:r>
            <a:endParaRPr lang="en-US" dirty="0"/>
          </a:p>
          <a:p>
            <a:pPr lvl="1"/>
            <a:r>
              <a:rPr lang="en-US" dirty="0" smtClean="0"/>
              <a:t>Location and Infrastructure</a:t>
            </a:r>
          </a:p>
          <a:p>
            <a:pPr lvl="1"/>
            <a:r>
              <a:rPr lang="en-US" dirty="0" smtClean="0"/>
              <a:t>Process and Responsibilities</a:t>
            </a:r>
            <a:endParaRPr lang="en-US" dirty="0"/>
          </a:p>
          <a:p>
            <a:r>
              <a:rPr lang="en-US" dirty="0" smtClean="0"/>
              <a:t>Summary and Outlook</a:t>
            </a:r>
          </a:p>
          <a:p>
            <a:pPr lvl="1"/>
            <a:r>
              <a:rPr lang="en-US" dirty="0" smtClean="0"/>
              <a:t>Lessons Learned</a:t>
            </a:r>
          </a:p>
          <a:p>
            <a:pPr lvl="1"/>
            <a:r>
              <a:rPr lang="en-US" dirty="0" smtClean="0"/>
              <a:t>Questions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</a:t>
            </a:fld>
            <a:endParaRPr lang="en-GB" noProof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55840" y="1844824"/>
            <a:ext cx="7408499" cy="4325566"/>
          </a:xfrm>
          <a:prstGeom prst="rect">
            <a:avLst/>
          </a:prstGeom>
        </p:spPr>
      </p:pic>
      <p:sp>
        <p:nvSpPr>
          <p:cNvPr id="6" name="Oval 5"/>
          <p:cNvSpPr/>
          <p:nvPr/>
        </p:nvSpPr>
        <p:spPr>
          <a:xfrm>
            <a:off x="8146655" y="3058233"/>
            <a:ext cx="1080120" cy="504056"/>
          </a:xfrm>
          <a:prstGeom prst="ellipse">
            <a:avLst/>
          </a:prstGeom>
          <a:solidFill>
            <a:schemeClr val="bg1"/>
          </a:solid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Oval 6"/>
          <p:cNvSpPr/>
          <p:nvPr/>
        </p:nvSpPr>
        <p:spPr>
          <a:xfrm>
            <a:off x="8251305" y="3773021"/>
            <a:ext cx="65182" cy="60926"/>
          </a:xfrm>
          <a:prstGeom prst="ellipse">
            <a:avLst/>
          </a:prstGeom>
          <a:solidFill>
            <a:schemeClr val="bg1"/>
          </a:solid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Oval 8"/>
          <p:cNvSpPr/>
          <p:nvPr/>
        </p:nvSpPr>
        <p:spPr>
          <a:xfrm>
            <a:off x="8276950" y="3551554"/>
            <a:ext cx="166278" cy="83290"/>
          </a:xfrm>
          <a:prstGeom prst="ellipse">
            <a:avLst/>
          </a:prstGeom>
          <a:solidFill>
            <a:schemeClr val="bg1"/>
          </a:solid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Oval 9"/>
          <p:cNvSpPr/>
          <p:nvPr/>
        </p:nvSpPr>
        <p:spPr>
          <a:xfrm>
            <a:off x="8251305" y="3662114"/>
            <a:ext cx="112091" cy="72008"/>
          </a:xfrm>
          <a:prstGeom prst="ellipse">
            <a:avLst/>
          </a:prstGeom>
          <a:solidFill>
            <a:schemeClr val="bg1"/>
          </a:solid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TextBox 10"/>
          <p:cNvSpPr txBox="1"/>
          <p:nvPr/>
        </p:nvSpPr>
        <p:spPr>
          <a:xfrm>
            <a:off x="8166677" y="3158608"/>
            <a:ext cx="1057424" cy="36004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92500" lnSpcReduction="10000"/>
          </a:bodyPr>
          <a:lstStyle/>
          <a:p>
            <a:pPr algn="l"/>
            <a:r>
              <a:rPr lang="en-US" sz="1000" dirty="0" smtClean="0">
                <a:latin typeface="Comic Sans MS" panose="030F0702030302020204" pitchFamily="66" charset="0"/>
              </a:rPr>
              <a:t>Why is everybody</a:t>
            </a:r>
          </a:p>
          <a:p>
            <a:pPr algn="l"/>
            <a:r>
              <a:rPr lang="en-US" sz="1000" dirty="0" smtClean="0">
                <a:latin typeface="Comic Sans MS" panose="030F0702030302020204" pitchFamily="66" charset="0"/>
              </a:rPr>
              <a:t>pointing at me??</a:t>
            </a:r>
            <a:endParaRPr lang="en-GB" sz="1000" dirty="0" smtClean="0">
              <a:latin typeface="Comic Sans MS" panose="030F0702030302020204" pitchFamily="66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4583832" y="6175454"/>
            <a:ext cx="2808312" cy="36004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000" dirty="0" smtClean="0">
                <a:latin typeface="Comic Sans MS" panose="030F0702030302020204" pitchFamily="66" charset="0"/>
              </a:rPr>
              <a:t>Sketch of NBOAs and the scared moderator</a:t>
            </a:r>
            <a:endParaRPr lang="en-GB" sz="1000" dirty="0" smtClean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2737494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7"/>
          <p:cNvSpPr/>
          <p:nvPr/>
        </p:nvSpPr>
        <p:spPr>
          <a:xfrm>
            <a:off x="8764795" y="5204224"/>
            <a:ext cx="2817605" cy="1076323"/>
          </a:xfrm>
          <a:prstGeom prst="rect">
            <a:avLst/>
          </a:prstGeom>
          <a:solidFill>
            <a:srgbClr val="FFFF00"/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Rectangle 16"/>
          <p:cNvSpPr/>
          <p:nvPr/>
        </p:nvSpPr>
        <p:spPr>
          <a:xfrm>
            <a:off x="7342030" y="3693877"/>
            <a:ext cx="3897526" cy="106349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" name="Rectangle 15"/>
          <p:cNvSpPr/>
          <p:nvPr/>
        </p:nvSpPr>
        <p:spPr>
          <a:xfrm>
            <a:off x="5366627" y="1683035"/>
            <a:ext cx="5098776" cy="156039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" name="Rectangle 14"/>
          <p:cNvSpPr/>
          <p:nvPr/>
        </p:nvSpPr>
        <p:spPr>
          <a:xfrm>
            <a:off x="349376" y="4092741"/>
            <a:ext cx="3354551" cy="130450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" name="Rectangle 13"/>
          <p:cNvSpPr/>
          <p:nvPr/>
        </p:nvSpPr>
        <p:spPr>
          <a:xfrm>
            <a:off x="349152" y="2308027"/>
            <a:ext cx="2866528" cy="1224136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Status quo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9152" y="1607258"/>
            <a:ext cx="4910336" cy="423864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What we all do for earning our money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3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Stakeholders and Responsibilities</a:t>
            </a:r>
            <a:endParaRPr lang="en-GB" dirty="0"/>
          </a:p>
        </p:txBody>
      </p:sp>
      <p:sp>
        <p:nvSpPr>
          <p:cNvPr id="8" name="Rectangle 7"/>
          <p:cNvSpPr/>
          <p:nvPr/>
        </p:nvSpPr>
        <p:spPr>
          <a:xfrm>
            <a:off x="407368" y="2308027"/>
            <a:ext cx="3004912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In-kind </a:t>
            </a:r>
            <a:r>
              <a:rPr lang="en-US" dirty="0" smtClean="0">
                <a:solidFill>
                  <a:schemeClr val="bg1"/>
                </a:solidFill>
              </a:rPr>
              <a:t>partner - YOU:</a:t>
            </a:r>
          </a:p>
          <a:p>
            <a:pPr marL="285750" indent="-285750">
              <a:buFontTx/>
              <a:buChar char="-"/>
            </a:pPr>
            <a:r>
              <a:rPr lang="en-US" dirty="0" smtClean="0">
                <a:solidFill>
                  <a:schemeClr val="bg1"/>
                </a:solidFill>
              </a:rPr>
              <a:t>Conceptual </a:t>
            </a:r>
            <a:r>
              <a:rPr lang="en-US" dirty="0">
                <a:solidFill>
                  <a:schemeClr val="bg1"/>
                </a:solidFill>
              </a:rPr>
              <a:t>NBOA </a:t>
            </a:r>
            <a:r>
              <a:rPr lang="en-US" dirty="0" smtClean="0">
                <a:solidFill>
                  <a:schemeClr val="bg1"/>
                </a:solidFill>
              </a:rPr>
              <a:t>design</a:t>
            </a:r>
          </a:p>
          <a:p>
            <a:pPr marL="285750" indent="-285750">
              <a:buFontTx/>
              <a:buChar char="-"/>
            </a:pPr>
            <a:r>
              <a:rPr lang="en-US" dirty="0" smtClean="0">
                <a:solidFill>
                  <a:schemeClr val="bg1"/>
                </a:solidFill>
              </a:rPr>
              <a:t>Procurement </a:t>
            </a:r>
            <a:r>
              <a:rPr lang="en-US" dirty="0">
                <a:solidFill>
                  <a:schemeClr val="bg1"/>
                </a:solidFill>
              </a:rPr>
              <a:t>of </a:t>
            </a:r>
            <a:r>
              <a:rPr lang="en-US" dirty="0" smtClean="0">
                <a:solidFill>
                  <a:schemeClr val="bg1"/>
                </a:solidFill>
              </a:rPr>
              <a:t>NBOA</a:t>
            </a:r>
          </a:p>
          <a:p>
            <a:pPr marL="285750" indent="-285750">
              <a:buFontTx/>
              <a:buChar char="-"/>
            </a:pPr>
            <a:r>
              <a:rPr lang="en-US" dirty="0" smtClean="0">
                <a:solidFill>
                  <a:schemeClr val="bg1"/>
                </a:solidFill>
              </a:rPr>
              <a:t>Approvals </a:t>
            </a:r>
            <a:r>
              <a:rPr lang="en-US" dirty="0">
                <a:solidFill>
                  <a:schemeClr val="bg1"/>
                </a:solidFill>
              </a:rPr>
              <a:t>of </a:t>
            </a:r>
            <a:r>
              <a:rPr lang="en-US" dirty="0" smtClean="0">
                <a:solidFill>
                  <a:schemeClr val="bg1"/>
                </a:solidFill>
              </a:rPr>
              <a:t>Deliverables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37818" y="4153602"/>
            <a:ext cx="3467851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NBOA manufacturer – SDH, SNAG: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Detailed NBOA design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Fabrication of NBOA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Integration of NBOA into NBPI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5424843" y="1708972"/>
            <a:ext cx="54006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ESS NSS – Hans, Beniamino:</a:t>
            </a:r>
          </a:p>
          <a:p>
            <a:pPr marL="285750" indent="-285750">
              <a:buFontTx/>
              <a:buChar char="-"/>
            </a:pPr>
            <a:r>
              <a:rPr lang="en-US" dirty="0" smtClean="0">
                <a:solidFill>
                  <a:schemeClr val="bg1"/>
                </a:solidFill>
              </a:rPr>
              <a:t>Responsibility over reference drawings/models</a:t>
            </a:r>
          </a:p>
          <a:p>
            <a:pPr marL="285750" indent="-285750">
              <a:buFontTx/>
              <a:buChar char="-"/>
            </a:pPr>
            <a:r>
              <a:rPr lang="en-US" dirty="0" smtClean="0">
                <a:solidFill>
                  <a:schemeClr val="bg1"/>
                </a:solidFill>
              </a:rPr>
              <a:t>Technical coordination and interface control</a:t>
            </a:r>
          </a:p>
          <a:p>
            <a:pPr marL="285750" indent="-285750">
              <a:buFontTx/>
              <a:buChar char="-"/>
            </a:pPr>
            <a:r>
              <a:rPr lang="en-US" dirty="0" smtClean="0">
                <a:solidFill>
                  <a:schemeClr val="bg1"/>
                </a:solidFill>
              </a:rPr>
              <a:t>Quality control standardization/harmonization</a:t>
            </a:r>
          </a:p>
          <a:p>
            <a:pPr marL="285750" indent="-285750">
              <a:buFontTx/>
              <a:buChar char="-"/>
            </a:pPr>
            <a:r>
              <a:rPr lang="en-US" dirty="0" smtClean="0">
                <a:solidFill>
                  <a:schemeClr val="bg1"/>
                </a:solidFill>
              </a:rPr>
              <a:t>NBOA procurements (if applicable)</a:t>
            </a:r>
          </a:p>
          <a:p>
            <a:pPr marL="285750" indent="-285750">
              <a:buFontTx/>
              <a:buChar char="-"/>
            </a:pP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7397819" y="3781013"/>
            <a:ext cx="3785948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ESS Target Division – </a:t>
            </a:r>
            <a:r>
              <a:rPr lang="en-US" dirty="0" err="1" smtClean="0"/>
              <a:t>Naja</a:t>
            </a:r>
            <a:r>
              <a:rPr lang="en-US" dirty="0" smtClean="0"/>
              <a:t>, Bengt: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System responsibility of NBEX</a:t>
            </a:r>
            <a:r>
              <a:rPr lang="en-US" baseline="30000" dirty="0" smtClean="0"/>
              <a:t>2</a:t>
            </a:r>
            <a:r>
              <a:rPr lang="en-US" dirty="0" smtClean="0"/>
              <a:t> and all related interface documents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8882100" y="5289391"/>
            <a:ext cx="3021991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NBPI</a:t>
            </a:r>
            <a:r>
              <a:rPr lang="en-US" baseline="30000" dirty="0" smtClean="0"/>
              <a:t>1</a:t>
            </a:r>
            <a:r>
              <a:rPr lang="en-US" dirty="0" smtClean="0"/>
              <a:t> manufacturer - FZJ: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Detailed NBPI design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Fabrication of NBPI</a:t>
            </a:r>
          </a:p>
        </p:txBody>
      </p:sp>
      <p:sp>
        <p:nvSpPr>
          <p:cNvPr id="13" name="Rectangle 12"/>
          <p:cNvSpPr/>
          <p:nvPr/>
        </p:nvSpPr>
        <p:spPr>
          <a:xfrm>
            <a:off x="243974" y="5559246"/>
            <a:ext cx="3232389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baseline="30000" dirty="0" smtClean="0"/>
              <a:t>1</a:t>
            </a:r>
            <a:r>
              <a:rPr lang="en-US" sz="1200" dirty="0" smtClean="0"/>
              <a:t>NBPI = </a:t>
            </a:r>
            <a:r>
              <a:rPr lang="en-US" sz="1200" u="sng" dirty="0" smtClean="0"/>
              <a:t>N</a:t>
            </a:r>
            <a:r>
              <a:rPr lang="en-US" sz="1200" dirty="0" smtClean="0"/>
              <a:t>eutron </a:t>
            </a:r>
            <a:r>
              <a:rPr lang="en-US" sz="1200" u="sng" dirty="0" smtClean="0"/>
              <a:t>B</a:t>
            </a:r>
            <a:r>
              <a:rPr lang="en-US" sz="1200" dirty="0" smtClean="0"/>
              <a:t>eam </a:t>
            </a:r>
            <a:r>
              <a:rPr lang="en-US" sz="1200" u="sng" dirty="0" smtClean="0"/>
              <a:t>P</a:t>
            </a:r>
            <a:r>
              <a:rPr lang="en-US" sz="1200" dirty="0" smtClean="0"/>
              <a:t>ort </a:t>
            </a:r>
            <a:r>
              <a:rPr lang="en-US" sz="1200" u="sng" dirty="0" smtClean="0"/>
              <a:t>I</a:t>
            </a:r>
            <a:r>
              <a:rPr lang="en-US" sz="1200" dirty="0" smtClean="0"/>
              <a:t>nsert</a:t>
            </a:r>
          </a:p>
          <a:p>
            <a:r>
              <a:rPr lang="en-US" sz="1200" dirty="0" smtClean="0"/>
              <a:t>              (Steel plug that will contain NBOA)</a:t>
            </a:r>
          </a:p>
          <a:p>
            <a:r>
              <a:rPr lang="en-US" sz="1200" baseline="30000" dirty="0" smtClean="0"/>
              <a:t>2</a:t>
            </a:r>
            <a:r>
              <a:rPr lang="en-US" sz="1200" dirty="0" smtClean="0"/>
              <a:t>NBEX = </a:t>
            </a:r>
            <a:r>
              <a:rPr lang="en-US" sz="1200" u="sng" dirty="0" smtClean="0"/>
              <a:t>N</a:t>
            </a:r>
            <a:r>
              <a:rPr lang="en-US" sz="1200" dirty="0" smtClean="0"/>
              <a:t>eutron </a:t>
            </a:r>
            <a:r>
              <a:rPr lang="en-US" sz="1200" u="sng" dirty="0" smtClean="0"/>
              <a:t>B</a:t>
            </a:r>
            <a:r>
              <a:rPr lang="en-US" sz="1200" dirty="0" smtClean="0"/>
              <a:t>eam </a:t>
            </a:r>
            <a:r>
              <a:rPr lang="en-US" sz="1200" u="sng" dirty="0" smtClean="0"/>
              <a:t>Ex</a:t>
            </a:r>
            <a:r>
              <a:rPr lang="en-US" sz="1200" dirty="0" smtClean="0"/>
              <a:t>traction System</a:t>
            </a:r>
          </a:p>
          <a:p>
            <a:r>
              <a:rPr lang="en-US" sz="1200" dirty="0" smtClean="0"/>
              <a:t>               (NBPI + NBOA + other stuff)</a:t>
            </a:r>
          </a:p>
          <a:p>
            <a:r>
              <a:rPr lang="en-US" sz="1200" dirty="0"/>
              <a:t>***</a:t>
            </a:r>
            <a:r>
              <a:rPr lang="en-US" sz="1200" dirty="0" smtClean="0"/>
              <a:t> = sneaky communication path</a:t>
            </a:r>
          </a:p>
          <a:p>
            <a:r>
              <a:rPr lang="en-US" sz="1200" dirty="0"/>
              <a:t> </a:t>
            </a:r>
            <a:r>
              <a:rPr lang="en-US" sz="1200" dirty="0" smtClean="0"/>
              <a:t>          (can be very efficient)</a:t>
            </a:r>
            <a:endParaRPr lang="en-US" sz="1200" dirty="0"/>
          </a:p>
        </p:txBody>
      </p:sp>
      <p:sp>
        <p:nvSpPr>
          <p:cNvPr id="6" name="Up-Down Arrow 5"/>
          <p:cNvSpPr/>
          <p:nvPr/>
        </p:nvSpPr>
        <p:spPr>
          <a:xfrm>
            <a:off x="1658536" y="3553561"/>
            <a:ext cx="268608" cy="517782"/>
          </a:xfrm>
          <a:prstGeom prst="upDownArrow">
            <a:avLst/>
          </a:prstGeom>
          <a:solidFill>
            <a:schemeClr val="bg1">
              <a:lumMod val="6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9" name="Up-Down Arrow 18"/>
          <p:cNvSpPr/>
          <p:nvPr/>
        </p:nvSpPr>
        <p:spPr>
          <a:xfrm rot="5400000">
            <a:off x="4156849" y="1522061"/>
            <a:ext cx="268608" cy="2150947"/>
          </a:xfrm>
          <a:prstGeom prst="upDownArrow">
            <a:avLst/>
          </a:prstGeom>
          <a:solidFill>
            <a:schemeClr val="bg1">
              <a:lumMod val="6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0" name="Up-Down Arrow 19"/>
          <p:cNvSpPr/>
          <p:nvPr/>
        </p:nvSpPr>
        <p:spPr>
          <a:xfrm>
            <a:off x="8683484" y="3244167"/>
            <a:ext cx="268608" cy="450452"/>
          </a:xfrm>
          <a:prstGeom prst="upDownArrow">
            <a:avLst/>
          </a:prstGeom>
          <a:solidFill>
            <a:schemeClr val="bg1">
              <a:lumMod val="6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ight Arrow 6"/>
          <p:cNvSpPr/>
          <p:nvPr/>
        </p:nvSpPr>
        <p:spPr>
          <a:xfrm rot="16200000">
            <a:off x="9860027" y="4871812"/>
            <a:ext cx="382042" cy="232284"/>
          </a:xfrm>
          <a:prstGeom prst="rightArrow">
            <a:avLst/>
          </a:prstGeom>
          <a:solidFill>
            <a:schemeClr val="bg1">
              <a:lumMod val="6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8" name="Elbow Connector 27"/>
          <p:cNvCxnSpPr>
            <a:stCxn id="16" idx="3"/>
            <a:endCxn id="18" idx="3"/>
          </p:cNvCxnSpPr>
          <p:nvPr/>
        </p:nvCxnSpPr>
        <p:spPr>
          <a:xfrm>
            <a:off x="10465403" y="2463230"/>
            <a:ext cx="1116997" cy="3279156"/>
          </a:xfrm>
          <a:prstGeom prst="bentConnector3">
            <a:avLst>
              <a:gd name="adj1" fmla="val 120466"/>
            </a:avLst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ctangle 30"/>
          <p:cNvSpPr/>
          <p:nvPr/>
        </p:nvSpPr>
        <p:spPr>
          <a:xfrm>
            <a:off x="6605996" y="6280547"/>
            <a:ext cx="53091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***</a:t>
            </a:r>
            <a:endParaRPr lang="en-GB" dirty="0"/>
          </a:p>
        </p:txBody>
      </p:sp>
      <p:sp>
        <p:nvSpPr>
          <p:cNvPr id="32" name="Rectangle 31"/>
          <p:cNvSpPr/>
          <p:nvPr/>
        </p:nvSpPr>
        <p:spPr>
          <a:xfrm rot="5400000">
            <a:off x="11623255" y="3958194"/>
            <a:ext cx="53091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***</a:t>
            </a:r>
            <a:endParaRPr lang="en-GB" dirty="0"/>
          </a:p>
        </p:txBody>
      </p:sp>
      <p:pic>
        <p:nvPicPr>
          <p:cNvPr id="39" name="Picture 38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49599" y="4146262"/>
            <a:ext cx="2784703" cy="2065425"/>
          </a:xfrm>
          <a:prstGeom prst="rect">
            <a:avLst/>
          </a:prstGeom>
        </p:spPr>
      </p:pic>
      <p:cxnSp>
        <p:nvCxnSpPr>
          <p:cNvPr id="41" name="Elbow Connector 40"/>
          <p:cNvCxnSpPr>
            <a:endCxn id="18" idx="2"/>
          </p:cNvCxnSpPr>
          <p:nvPr/>
        </p:nvCxnSpPr>
        <p:spPr>
          <a:xfrm>
            <a:off x="3569311" y="5414792"/>
            <a:ext cx="6604287" cy="865755"/>
          </a:xfrm>
          <a:prstGeom prst="bentConnector4">
            <a:avLst>
              <a:gd name="adj1" fmla="val 43"/>
              <a:gd name="adj2" fmla="val 126405"/>
            </a:avLst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Arrow Connector 51"/>
          <p:cNvCxnSpPr/>
          <p:nvPr/>
        </p:nvCxnSpPr>
        <p:spPr>
          <a:xfrm flipV="1">
            <a:off x="3703927" y="3243425"/>
            <a:ext cx="1662700" cy="827918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Rectangle 52"/>
          <p:cNvSpPr/>
          <p:nvPr/>
        </p:nvSpPr>
        <p:spPr>
          <a:xfrm rot="19971449">
            <a:off x="4269820" y="3406680"/>
            <a:ext cx="53091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***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7008735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/>
          <p:nvPr/>
        </p:nvSpPr>
        <p:spPr>
          <a:xfrm>
            <a:off x="8205754" y="6138246"/>
            <a:ext cx="2146448" cy="405458"/>
          </a:xfrm>
          <a:prstGeom prst="rect">
            <a:avLst/>
          </a:prstGeom>
          <a:solidFill>
            <a:srgbClr val="FFFF00"/>
          </a:solidFill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Status quo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4600328"/>
          </a:xfrm>
        </p:spPr>
        <p:txBody>
          <a:bodyPr/>
          <a:lstStyle/>
          <a:p>
            <a:r>
              <a:rPr lang="en-US" dirty="0" smtClean="0"/>
              <a:t>And yet another diagram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4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Review and Approval procedure</a:t>
            </a:r>
            <a:endParaRPr lang="en-GB" dirty="0"/>
          </a:p>
        </p:txBody>
      </p:sp>
      <p:sp>
        <p:nvSpPr>
          <p:cNvPr id="6" name="Rectangle 5"/>
          <p:cNvSpPr/>
          <p:nvPr/>
        </p:nvSpPr>
        <p:spPr>
          <a:xfrm>
            <a:off x="5921262" y="6138245"/>
            <a:ext cx="2030016" cy="397370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ectangle 6"/>
          <p:cNvSpPr/>
          <p:nvPr/>
        </p:nvSpPr>
        <p:spPr>
          <a:xfrm>
            <a:off x="2446190" y="6140740"/>
            <a:ext cx="994320" cy="40042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" name="Rectangle 7"/>
          <p:cNvSpPr/>
          <p:nvPr/>
        </p:nvSpPr>
        <p:spPr>
          <a:xfrm>
            <a:off x="3636770" y="6140740"/>
            <a:ext cx="2088232" cy="402963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Rectangle 8"/>
          <p:cNvSpPr/>
          <p:nvPr/>
        </p:nvSpPr>
        <p:spPr>
          <a:xfrm>
            <a:off x="593746" y="6140740"/>
            <a:ext cx="1656184" cy="400866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Rectangle 9"/>
          <p:cNvSpPr/>
          <p:nvPr/>
        </p:nvSpPr>
        <p:spPr>
          <a:xfrm>
            <a:off x="642087" y="6140740"/>
            <a:ext cx="181399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/>
              <a:t>In-kind </a:t>
            </a:r>
            <a:r>
              <a:rPr lang="en-US" dirty="0" smtClean="0"/>
              <a:t>partner</a:t>
            </a:r>
          </a:p>
        </p:txBody>
      </p:sp>
      <p:sp>
        <p:nvSpPr>
          <p:cNvPr id="11" name="Rectangle 10"/>
          <p:cNvSpPr/>
          <p:nvPr/>
        </p:nvSpPr>
        <p:spPr>
          <a:xfrm>
            <a:off x="3654055" y="6160108"/>
            <a:ext cx="216024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NBOA manufacturer</a:t>
            </a: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2456079" y="6156288"/>
            <a:ext cx="1125569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ESS NSS</a:t>
            </a: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5962402" y="6150217"/>
            <a:ext cx="19718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ESS Target Division</a:t>
            </a:r>
            <a:endParaRPr lang="en-US" dirty="0"/>
          </a:p>
        </p:txBody>
      </p:sp>
      <p:sp>
        <p:nvSpPr>
          <p:cNvPr id="14" name="Rectangle 13"/>
          <p:cNvSpPr/>
          <p:nvPr/>
        </p:nvSpPr>
        <p:spPr>
          <a:xfrm>
            <a:off x="8298016" y="6160108"/>
            <a:ext cx="223224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NBPI manufacturer</a:t>
            </a:r>
            <a:endParaRPr lang="en-US" dirty="0"/>
          </a:p>
        </p:txBody>
      </p:sp>
      <p:cxnSp>
        <p:nvCxnSpPr>
          <p:cNvPr id="50" name="Straight Arrow Connector 49"/>
          <p:cNvCxnSpPr/>
          <p:nvPr/>
        </p:nvCxnSpPr>
        <p:spPr>
          <a:xfrm flipH="1">
            <a:off x="7782225" y="2500096"/>
            <a:ext cx="340847" cy="26571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TextBox 52"/>
          <p:cNvSpPr txBox="1"/>
          <p:nvPr/>
        </p:nvSpPr>
        <p:spPr>
          <a:xfrm>
            <a:off x="8094799" y="2369671"/>
            <a:ext cx="1922025" cy="39266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Symbol for the “sea of desperation”</a:t>
            </a:r>
          </a:p>
          <a:p>
            <a:pPr algn="l"/>
            <a:r>
              <a:rPr lang="en-US" sz="1600" dirty="0" smtClean="0"/>
              <a:t>in order to get there</a:t>
            </a:r>
          </a:p>
        </p:txBody>
      </p:sp>
      <p:sp>
        <p:nvSpPr>
          <p:cNvPr id="74" name="TextBox 73"/>
          <p:cNvSpPr txBox="1"/>
          <p:nvPr/>
        </p:nvSpPr>
        <p:spPr>
          <a:xfrm>
            <a:off x="507916" y="5729531"/>
            <a:ext cx="4003908" cy="39266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600" dirty="0" smtClean="0"/>
              <a:t>Color coding showing major involvement of:</a:t>
            </a:r>
          </a:p>
        </p:txBody>
      </p:sp>
      <p:sp>
        <p:nvSpPr>
          <p:cNvPr id="90" name="Rectangle 89"/>
          <p:cNvSpPr/>
          <p:nvPr/>
        </p:nvSpPr>
        <p:spPr>
          <a:xfrm>
            <a:off x="1185690" y="4801485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1" name="Rectangle 90"/>
          <p:cNvSpPr/>
          <p:nvPr/>
        </p:nvSpPr>
        <p:spPr>
          <a:xfrm>
            <a:off x="2972473" y="4787138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2" name="Rectangle 91"/>
          <p:cNvSpPr/>
          <p:nvPr/>
        </p:nvSpPr>
        <p:spPr>
          <a:xfrm>
            <a:off x="4635011" y="4783281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3" name="Rectangle 92"/>
          <p:cNvSpPr/>
          <p:nvPr/>
        </p:nvSpPr>
        <p:spPr>
          <a:xfrm>
            <a:off x="5570583" y="4787138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4" name="Rectangle 93"/>
          <p:cNvSpPr/>
          <p:nvPr/>
        </p:nvSpPr>
        <p:spPr>
          <a:xfrm>
            <a:off x="6967051" y="4785414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5" name="Rectangle 94"/>
          <p:cNvSpPr/>
          <p:nvPr/>
        </p:nvSpPr>
        <p:spPr>
          <a:xfrm>
            <a:off x="8117829" y="4780343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6" name="Rectangle 95"/>
          <p:cNvSpPr/>
          <p:nvPr/>
        </p:nvSpPr>
        <p:spPr>
          <a:xfrm>
            <a:off x="9456603" y="4783281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7" name="Rectangle 96"/>
          <p:cNvSpPr/>
          <p:nvPr/>
        </p:nvSpPr>
        <p:spPr>
          <a:xfrm>
            <a:off x="6973580" y="4991724"/>
            <a:ext cx="2908451" cy="29557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8" name="TextBox 97"/>
          <p:cNvSpPr txBox="1"/>
          <p:nvPr/>
        </p:nvSpPr>
        <p:spPr>
          <a:xfrm rot="18993066">
            <a:off x="-77999" y="3925060"/>
            <a:ext cx="1782640" cy="40238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NBOA conceptual design:</a:t>
            </a:r>
          </a:p>
          <a:p>
            <a:pPr algn="l"/>
            <a:r>
              <a:rPr lang="en-US" sz="1600" dirty="0" smtClean="0"/>
              <a:t>Technical specifications</a:t>
            </a:r>
            <a:endParaRPr lang="en-GB" sz="1600" dirty="0" smtClean="0"/>
          </a:p>
        </p:txBody>
      </p:sp>
      <p:sp>
        <p:nvSpPr>
          <p:cNvPr id="99" name="TextBox 98"/>
          <p:cNvSpPr txBox="1"/>
          <p:nvPr/>
        </p:nvSpPr>
        <p:spPr>
          <a:xfrm rot="18993066">
            <a:off x="896915" y="3812705"/>
            <a:ext cx="1782640" cy="53257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NBOA conceptual design:</a:t>
            </a:r>
          </a:p>
          <a:p>
            <a:pPr algn="l"/>
            <a:r>
              <a:rPr lang="en-US" sz="1600" dirty="0" smtClean="0"/>
              <a:t>Conceptual drawings </a:t>
            </a:r>
          </a:p>
          <a:p>
            <a:pPr algn="l"/>
            <a:r>
              <a:rPr lang="en-US" sz="1600" dirty="0" smtClean="0"/>
              <a:t>(“released for procurement”)</a:t>
            </a:r>
          </a:p>
        </p:txBody>
      </p:sp>
      <p:sp>
        <p:nvSpPr>
          <p:cNvPr id="100" name="TextBox 99"/>
          <p:cNvSpPr txBox="1"/>
          <p:nvPr/>
        </p:nvSpPr>
        <p:spPr>
          <a:xfrm rot="18993066">
            <a:off x="1647255" y="3810664"/>
            <a:ext cx="2380725" cy="40980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NBOA procurement:</a:t>
            </a:r>
          </a:p>
          <a:p>
            <a:pPr algn="l"/>
            <a:r>
              <a:rPr lang="en-US" sz="1600" dirty="0" smtClean="0"/>
              <a:t>Release, offers, bidder selection</a:t>
            </a:r>
          </a:p>
        </p:txBody>
      </p:sp>
      <p:sp>
        <p:nvSpPr>
          <p:cNvPr id="101" name="TextBox 100"/>
          <p:cNvSpPr txBox="1"/>
          <p:nvPr/>
        </p:nvSpPr>
        <p:spPr>
          <a:xfrm rot="18993066">
            <a:off x="2691976" y="3778884"/>
            <a:ext cx="2047096" cy="572117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Contract signature/kick-off:</a:t>
            </a:r>
          </a:p>
          <a:p>
            <a:pPr algn="l"/>
            <a:r>
              <a:rPr lang="en-US" sz="1600" dirty="0" smtClean="0"/>
              <a:t>Updated conceptual drawings</a:t>
            </a:r>
          </a:p>
          <a:p>
            <a:pPr algn="l"/>
            <a:r>
              <a:rPr lang="en-US" sz="1600" dirty="0" smtClean="0"/>
              <a:t>(“released for detailed design”)</a:t>
            </a:r>
          </a:p>
        </p:txBody>
      </p:sp>
      <p:sp>
        <p:nvSpPr>
          <p:cNvPr id="102" name="TextBox 101"/>
          <p:cNvSpPr txBox="1"/>
          <p:nvPr/>
        </p:nvSpPr>
        <p:spPr>
          <a:xfrm rot="18993066">
            <a:off x="3430858" y="3938740"/>
            <a:ext cx="2273374" cy="25105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Preliminary NBOA design (PDR)</a:t>
            </a:r>
          </a:p>
        </p:txBody>
      </p:sp>
      <p:sp>
        <p:nvSpPr>
          <p:cNvPr id="103" name="TextBox 102"/>
          <p:cNvSpPr txBox="1"/>
          <p:nvPr/>
        </p:nvSpPr>
        <p:spPr>
          <a:xfrm rot="18993066">
            <a:off x="4174992" y="3601251"/>
            <a:ext cx="2743142" cy="42044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Manufacturability Check of NBPI:</a:t>
            </a:r>
          </a:p>
          <a:p>
            <a:pPr algn="l"/>
            <a:r>
              <a:rPr lang="en-US" sz="1600" dirty="0" smtClean="0"/>
              <a:t>“Model hand-over” to ESS Target Division</a:t>
            </a:r>
          </a:p>
        </p:txBody>
      </p:sp>
      <p:sp>
        <p:nvSpPr>
          <p:cNvPr id="104" name="TextBox 103"/>
          <p:cNvSpPr txBox="1"/>
          <p:nvPr/>
        </p:nvSpPr>
        <p:spPr>
          <a:xfrm rot="18993066">
            <a:off x="5006385" y="3983712"/>
            <a:ext cx="1922025" cy="41783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Final NBOA design (FDR)</a:t>
            </a:r>
          </a:p>
          <a:p>
            <a:pPr algn="l"/>
            <a:r>
              <a:rPr lang="en-US" sz="1600" dirty="0" smtClean="0"/>
              <a:t>~ Toll Gate 3 (TG3)</a:t>
            </a:r>
          </a:p>
        </p:txBody>
      </p:sp>
      <p:sp>
        <p:nvSpPr>
          <p:cNvPr id="105" name="TextBox 104"/>
          <p:cNvSpPr txBox="1"/>
          <p:nvPr/>
        </p:nvSpPr>
        <p:spPr>
          <a:xfrm rot="18993066">
            <a:off x="5857817" y="3935100"/>
            <a:ext cx="1922025" cy="41757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NBOA manufacturing</a:t>
            </a:r>
          </a:p>
          <a:p>
            <a:pPr algn="l"/>
            <a:r>
              <a:rPr lang="en-US" sz="1600" dirty="0" smtClean="0"/>
              <a:t>(what a surprise!)</a:t>
            </a:r>
          </a:p>
        </p:txBody>
      </p:sp>
      <p:sp>
        <p:nvSpPr>
          <p:cNvPr id="106" name="TextBox 105"/>
          <p:cNvSpPr txBox="1"/>
          <p:nvPr/>
        </p:nvSpPr>
        <p:spPr>
          <a:xfrm rot="18993066">
            <a:off x="6552623" y="4008130"/>
            <a:ext cx="1922025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Factory acceptance Test (FAT)</a:t>
            </a:r>
          </a:p>
        </p:txBody>
      </p:sp>
      <p:sp>
        <p:nvSpPr>
          <p:cNvPr id="107" name="TextBox 106"/>
          <p:cNvSpPr txBox="1"/>
          <p:nvPr/>
        </p:nvSpPr>
        <p:spPr>
          <a:xfrm rot="18993066">
            <a:off x="7154284" y="4126071"/>
            <a:ext cx="1683731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Site acceptance check</a:t>
            </a:r>
          </a:p>
        </p:txBody>
      </p:sp>
      <p:sp>
        <p:nvSpPr>
          <p:cNvPr id="108" name="TextBox 107"/>
          <p:cNvSpPr txBox="1"/>
          <p:nvPr/>
        </p:nvSpPr>
        <p:spPr>
          <a:xfrm rot="18993066">
            <a:off x="7683915" y="3963880"/>
            <a:ext cx="2078284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Integration readiness review</a:t>
            </a:r>
          </a:p>
        </p:txBody>
      </p:sp>
      <p:sp>
        <p:nvSpPr>
          <p:cNvPr id="109" name="TextBox 108"/>
          <p:cNvSpPr txBox="1"/>
          <p:nvPr/>
        </p:nvSpPr>
        <p:spPr>
          <a:xfrm rot="18993066">
            <a:off x="8418579" y="3881274"/>
            <a:ext cx="2197788" cy="24587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Integration and adjustment</a:t>
            </a:r>
          </a:p>
        </p:txBody>
      </p:sp>
      <p:sp>
        <p:nvSpPr>
          <p:cNvPr id="110" name="TextBox 109"/>
          <p:cNvSpPr txBox="1"/>
          <p:nvPr/>
        </p:nvSpPr>
        <p:spPr>
          <a:xfrm rot="18993066">
            <a:off x="9159402" y="3787835"/>
            <a:ext cx="2197788" cy="39598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Sealing of NBPI, Project Termination</a:t>
            </a:r>
          </a:p>
          <a:p>
            <a:pPr algn="l"/>
            <a:r>
              <a:rPr lang="en-US" sz="1600" dirty="0" smtClean="0"/>
              <a:t>Handover to ESS Target Division</a:t>
            </a:r>
          </a:p>
        </p:txBody>
      </p:sp>
      <p:sp>
        <p:nvSpPr>
          <p:cNvPr id="111" name="TextBox 110"/>
          <p:cNvSpPr txBox="1"/>
          <p:nvPr/>
        </p:nvSpPr>
        <p:spPr>
          <a:xfrm rot="18993066">
            <a:off x="9923654" y="3881205"/>
            <a:ext cx="2197788" cy="24595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(NBPI installation into monolith)</a:t>
            </a:r>
          </a:p>
        </p:txBody>
      </p:sp>
      <p:sp>
        <p:nvSpPr>
          <p:cNvPr id="112" name="Striped Right Arrow 111"/>
          <p:cNvSpPr/>
          <p:nvPr/>
        </p:nvSpPr>
        <p:spPr>
          <a:xfrm>
            <a:off x="1119562" y="3984320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3" name="Striped Right Arrow 112"/>
          <p:cNvSpPr/>
          <p:nvPr/>
        </p:nvSpPr>
        <p:spPr>
          <a:xfrm>
            <a:off x="2123749" y="4015705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4" name="Striped Right Arrow 113"/>
          <p:cNvSpPr/>
          <p:nvPr/>
        </p:nvSpPr>
        <p:spPr>
          <a:xfrm>
            <a:off x="2981904" y="4024782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5" name="Striped Right Arrow 114"/>
          <p:cNvSpPr/>
          <p:nvPr/>
        </p:nvSpPr>
        <p:spPr>
          <a:xfrm>
            <a:off x="3986272" y="4040470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6" name="Striped Right Arrow 115"/>
          <p:cNvSpPr/>
          <p:nvPr/>
        </p:nvSpPr>
        <p:spPr>
          <a:xfrm>
            <a:off x="4613388" y="404885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7" name="Striped Right Arrow 116"/>
          <p:cNvSpPr/>
          <p:nvPr/>
        </p:nvSpPr>
        <p:spPr>
          <a:xfrm>
            <a:off x="5415590" y="404885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8" name="Striped Right Arrow 117"/>
          <p:cNvSpPr/>
          <p:nvPr/>
        </p:nvSpPr>
        <p:spPr>
          <a:xfrm>
            <a:off x="6249553" y="404885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9" name="Striped Right Arrow 118"/>
          <p:cNvSpPr/>
          <p:nvPr/>
        </p:nvSpPr>
        <p:spPr>
          <a:xfrm>
            <a:off x="7066762" y="4024782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0" name="Striped Right Arrow 119"/>
          <p:cNvSpPr/>
          <p:nvPr/>
        </p:nvSpPr>
        <p:spPr>
          <a:xfrm>
            <a:off x="7678764" y="4024782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1" name="Striped Right Arrow 120"/>
          <p:cNvSpPr/>
          <p:nvPr/>
        </p:nvSpPr>
        <p:spPr>
          <a:xfrm>
            <a:off x="8270767" y="4012444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2" name="Striped Right Arrow 121"/>
          <p:cNvSpPr/>
          <p:nvPr/>
        </p:nvSpPr>
        <p:spPr>
          <a:xfrm>
            <a:off x="8860006" y="4008493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3" name="Striped Right Arrow 122"/>
          <p:cNvSpPr/>
          <p:nvPr/>
        </p:nvSpPr>
        <p:spPr>
          <a:xfrm>
            <a:off x="9542247" y="402478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4" name="Striped Right Arrow 123"/>
          <p:cNvSpPr/>
          <p:nvPr/>
        </p:nvSpPr>
        <p:spPr>
          <a:xfrm>
            <a:off x="10355551" y="4024800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25" name="Picture 2" descr="Bildresultat fÃ¶r werewolf freeclip art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581" y="3231574"/>
            <a:ext cx="413031" cy="7222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6" name="Picture 4" descr="Bildresultat fÃ¶r cat freeclip art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28344" y="4374845"/>
            <a:ext cx="608374" cy="5543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7" name="Picture 6" descr="Bildresultat fÃ¶r cat freeclip art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2807" y="3945648"/>
            <a:ext cx="710223" cy="6628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8" name="Rectangle 127"/>
          <p:cNvSpPr/>
          <p:nvPr/>
        </p:nvSpPr>
        <p:spPr>
          <a:xfrm>
            <a:off x="70032" y="4994962"/>
            <a:ext cx="637519" cy="292337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9" name="Rectangle 128"/>
          <p:cNvSpPr/>
          <p:nvPr/>
        </p:nvSpPr>
        <p:spPr>
          <a:xfrm>
            <a:off x="728325" y="4994962"/>
            <a:ext cx="1391609" cy="292337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0" name="Rectangle 129"/>
          <p:cNvSpPr/>
          <p:nvPr/>
        </p:nvSpPr>
        <p:spPr>
          <a:xfrm>
            <a:off x="2131740" y="4985181"/>
            <a:ext cx="1041872" cy="146873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1" name="Rectangle 130"/>
          <p:cNvSpPr/>
          <p:nvPr/>
        </p:nvSpPr>
        <p:spPr>
          <a:xfrm>
            <a:off x="2125264" y="5141131"/>
            <a:ext cx="1046523" cy="14616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2" name="Rectangle 131"/>
          <p:cNvSpPr/>
          <p:nvPr/>
        </p:nvSpPr>
        <p:spPr>
          <a:xfrm>
            <a:off x="3171788" y="4993524"/>
            <a:ext cx="186323" cy="29377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3" name="Rectangle 132"/>
          <p:cNvSpPr/>
          <p:nvPr/>
        </p:nvSpPr>
        <p:spPr>
          <a:xfrm>
            <a:off x="3373835" y="4997110"/>
            <a:ext cx="1226444" cy="290189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4" name="Rectangle 133"/>
          <p:cNvSpPr/>
          <p:nvPr/>
        </p:nvSpPr>
        <p:spPr>
          <a:xfrm>
            <a:off x="4600279" y="4993524"/>
            <a:ext cx="593339" cy="293775"/>
          </a:xfrm>
          <a:prstGeom prst="rect">
            <a:avLst/>
          </a:prstGeom>
          <a:solidFill>
            <a:srgbClr val="FFFF00"/>
          </a:solidFill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5" name="Rectangle 134"/>
          <p:cNvSpPr/>
          <p:nvPr/>
        </p:nvSpPr>
        <p:spPr>
          <a:xfrm>
            <a:off x="5193618" y="4994962"/>
            <a:ext cx="272191" cy="292337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6" name="Rectangle 135"/>
          <p:cNvSpPr/>
          <p:nvPr/>
        </p:nvSpPr>
        <p:spPr>
          <a:xfrm>
            <a:off x="5464967" y="5153878"/>
            <a:ext cx="396706" cy="13586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7" name="Rectangle 136"/>
          <p:cNvSpPr/>
          <p:nvPr/>
        </p:nvSpPr>
        <p:spPr>
          <a:xfrm>
            <a:off x="4449004" y="5152196"/>
            <a:ext cx="738139" cy="129325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8" name="Rectangle 137"/>
          <p:cNvSpPr/>
          <p:nvPr/>
        </p:nvSpPr>
        <p:spPr>
          <a:xfrm>
            <a:off x="5813913" y="4991723"/>
            <a:ext cx="1168514" cy="296577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9" name="Rectangle 138"/>
          <p:cNvSpPr/>
          <p:nvPr/>
        </p:nvSpPr>
        <p:spPr>
          <a:xfrm>
            <a:off x="6982427" y="4991723"/>
            <a:ext cx="1068494" cy="150232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0" name="Rectangle 139"/>
          <p:cNvSpPr/>
          <p:nvPr/>
        </p:nvSpPr>
        <p:spPr>
          <a:xfrm>
            <a:off x="5464967" y="4985182"/>
            <a:ext cx="344036" cy="146873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1" name="Rectangle 140"/>
          <p:cNvSpPr/>
          <p:nvPr/>
        </p:nvSpPr>
        <p:spPr>
          <a:xfrm>
            <a:off x="8485544" y="5146614"/>
            <a:ext cx="987393" cy="129324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2" name="Rectangle 141"/>
          <p:cNvSpPr/>
          <p:nvPr/>
        </p:nvSpPr>
        <p:spPr>
          <a:xfrm>
            <a:off x="9479413" y="5146613"/>
            <a:ext cx="390813" cy="140686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3" name="Rectangle 142"/>
          <p:cNvSpPr/>
          <p:nvPr/>
        </p:nvSpPr>
        <p:spPr>
          <a:xfrm>
            <a:off x="9882031" y="4985182"/>
            <a:ext cx="731777" cy="302118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44" name="Picture 14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597624" y="2670267"/>
            <a:ext cx="1164900" cy="972653"/>
          </a:xfrm>
          <a:prstGeom prst="rect">
            <a:avLst/>
          </a:prstGeom>
        </p:spPr>
      </p:pic>
      <p:sp>
        <p:nvSpPr>
          <p:cNvPr id="80" name="Rectangle 79"/>
          <p:cNvSpPr/>
          <p:nvPr/>
        </p:nvSpPr>
        <p:spPr>
          <a:xfrm>
            <a:off x="70032" y="4917662"/>
            <a:ext cx="10541910" cy="72646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5706403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Status quo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4600328"/>
          </a:xfrm>
        </p:spPr>
        <p:txBody>
          <a:bodyPr/>
          <a:lstStyle/>
          <a:p>
            <a:r>
              <a:rPr lang="en-US" dirty="0" smtClean="0"/>
              <a:t>And yet another diagram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5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Review and Approval procedure</a:t>
            </a:r>
            <a:endParaRPr lang="en-GB" dirty="0"/>
          </a:p>
        </p:txBody>
      </p:sp>
      <p:sp>
        <p:nvSpPr>
          <p:cNvPr id="69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 txBox="1">
            <a:spLocks/>
          </p:cNvSpPr>
          <p:nvPr/>
        </p:nvSpPr>
        <p:spPr>
          <a:xfrm>
            <a:off x="921576" y="2313267"/>
            <a:ext cx="3702482" cy="427161"/>
          </a:xfrm>
          <a:prstGeom prst="rect">
            <a:avLst/>
          </a:prstGeom>
        </p:spPr>
        <p:txBody>
          <a:bodyPr vert="horz" lIns="90000" tIns="45720" rIns="91440" bIns="45720" rtlCol="0">
            <a:noAutofit/>
          </a:bodyPr>
          <a:lstStyle>
            <a:lvl1pPr marL="342900" indent="-34290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1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57213" indent="-214313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572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2001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35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5430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dirty="0" smtClean="0">
                <a:solidFill>
                  <a:srgbClr val="FF0000"/>
                </a:solidFill>
              </a:rPr>
              <a:t>Red arrows </a:t>
            </a:r>
            <a:r>
              <a:rPr lang="en-US" dirty="0" smtClean="0"/>
              <a:t>= Points of interest</a:t>
            </a:r>
          </a:p>
          <a:p>
            <a:endParaRPr lang="en-US" dirty="0"/>
          </a:p>
        </p:txBody>
      </p:sp>
      <p:cxnSp>
        <p:nvCxnSpPr>
          <p:cNvPr id="70" name="Straight Arrow Connector 69"/>
          <p:cNvCxnSpPr/>
          <p:nvPr/>
        </p:nvCxnSpPr>
        <p:spPr>
          <a:xfrm>
            <a:off x="1028010" y="2369671"/>
            <a:ext cx="1296144" cy="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Arrow Connector 70"/>
          <p:cNvCxnSpPr/>
          <p:nvPr/>
        </p:nvCxnSpPr>
        <p:spPr>
          <a:xfrm flipH="1">
            <a:off x="6407403" y="3449277"/>
            <a:ext cx="227789" cy="20343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5" name="Straight Arrow Connector 74"/>
          <p:cNvCxnSpPr/>
          <p:nvPr/>
        </p:nvCxnSpPr>
        <p:spPr>
          <a:xfrm flipH="1">
            <a:off x="8215904" y="3225749"/>
            <a:ext cx="227789" cy="20343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6" name="Straight Arrow Connector 75"/>
          <p:cNvCxnSpPr/>
          <p:nvPr/>
        </p:nvCxnSpPr>
        <p:spPr>
          <a:xfrm flipH="1">
            <a:off x="11174165" y="2839307"/>
            <a:ext cx="227789" cy="20343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7" name="Straight Arrow Connector 76"/>
          <p:cNvCxnSpPr/>
          <p:nvPr/>
        </p:nvCxnSpPr>
        <p:spPr>
          <a:xfrm flipH="1">
            <a:off x="3452592" y="3145533"/>
            <a:ext cx="227789" cy="20343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0" name="Rectangle 89"/>
          <p:cNvSpPr/>
          <p:nvPr/>
        </p:nvSpPr>
        <p:spPr>
          <a:xfrm>
            <a:off x="1185690" y="4801485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1" name="Rectangle 90"/>
          <p:cNvSpPr/>
          <p:nvPr/>
        </p:nvSpPr>
        <p:spPr>
          <a:xfrm>
            <a:off x="2972473" y="4787138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2" name="Rectangle 91"/>
          <p:cNvSpPr/>
          <p:nvPr/>
        </p:nvSpPr>
        <p:spPr>
          <a:xfrm>
            <a:off x="4635011" y="4783281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3" name="Rectangle 92"/>
          <p:cNvSpPr/>
          <p:nvPr/>
        </p:nvSpPr>
        <p:spPr>
          <a:xfrm>
            <a:off x="5570583" y="4787138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4" name="Rectangle 93"/>
          <p:cNvSpPr/>
          <p:nvPr/>
        </p:nvSpPr>
        <p:spPr>
          <a:xfrm>
            <a:off x="6967051" y="4785414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5" name="Rectangle 94"/>
          <p:cNvSpPr/>
          <p:nvPr/>
        </p:nvSpPr>
        <p:spPr>
          <a:xfrm>
            <a:off x="8117829" y="4780343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6" name="Rectangle 95"/>
          <p:cNvSpPr/>
          <p:nvPr/>
        </p:nvSpPr>
        <p:spPr>
          <a:xfrm>
            <a:off x="9456603" y="4783281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8" name="TextBox 97"/>
          <p:cNvSpPr txBox="1"/>
          <p:nvPr/>
        </p:nvSpPr>
        <p:spPr>
          <a:xfrm rot="18993066">
            <a:off x="-77999" y="3925060"/>
            <a:ext cx="1782640" cy="40238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NBOA conceptual design: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Technical specifications</a:t>
            </a:r>
            <a:endParaRPr lang="en-GB" sz="1600" dirty="0" smtClean="0">
              <a:solidFill>
                <a:schemeClr val="bg1">
                  <a:lumMod val="85000"/>
                </a:schemeClr>
              </a:solidFill>
            </a:endParaRPr>
          </a:p>
        </p:txBody>
      </p:sp>
      <p:sp>
        <p:nvSpPr>
          <p:cNvPr id="99" name="TextBox 98"/>
          <p:cNvSpPr txBox="1"/>
          <p:nvPr/>
        </p:nvSpPr>
        <p:spPr>
          <a:xfrm rot="18993066">
            <a:off x="896915" y="3812705"/>
            <a:ext cx="1782640" cy="53257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NBOA conceptual design: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Conceptual drawings 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(“released for procurement”)</a:t>
            </a:r>
          </a:p>
        </p:txBody>
      </p:sp>
      <p:sp>
        <p:nvSpPr>
          <p:cNvPr id="100" name="TextBox 99"/>
          <p:cNvSpPr txBox="1"/>
          <p:nvPr/>
        </p:nvSpPr>
        <p:spPr>
          <a:xfrm rot="18993066">
            <a:off x="1647255" y="3810664"/>
            <a:ext cx="2380725" cy="40980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NBOA procurement:</a:t>
            </a:r>
          </a:p>
          <a:p>
            <a:pPr algn="l"/>
            <a:r>
              <a:rPr lang="en-US" sz="1600" dirty="0" smtClean="0"/>
              <a:t>Release, offers, bidder selection</a:t>
            </a:r>
          </a:p>
        </p:txBody>
      </p:sp>
      <p:sp>
        <p:nvSpPr>
          <p:cNvPr id="101" name="TextBox 100"/>
          <p:cNvSpPr txBox="1"/>
          <p:nvPr/>
        </p:nvSpPr>
        <p:spPr>
          <a:xfrm rot="18993066">
            <a:off x="2691976" y="3778884"/>
            <a:ext cx="2047096" cy="572117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Contract signature/kick-off: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Updated conceptual drawings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(“released for detailed design”)</a:t>
            </a:r>
          </a:p>
        </p:txBody>
      </p:sp>
      <p:sp>
        <p:nvSpPr>
          <p:cNvPr id="102" name="TextBox 101"/>
          <p:cNvSpPr txBox="1"/>
          <p:nvPr/>
        </p:nvSpPr>
        <p:spPr>
          <a:xfrm rot="18993066">
            <a:off x="3430858" y="3938740"/>
            <a:ext cx="2273374" cy="25105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Preliminary NBOA design (PDR)</a:t>
            </a:r>
          </a:p>
        </p:txBody>
      </p:sp>
      <p:sp>
        <p:nvSpPr>
          <p:cNvPr id="103" name="TextBox 102"/>
          <p:cNvSpPr txBox="1"/>
          <p:nvPr/>
        </p:nvSpPr>
        <p:spPr>
          <a:xfrm rot="18993066">
            <a:off x="4174992" y="3601251"/>
            <a:ext cx="2743142" cy="42044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Manufacturability Check of NBPI: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“Model hand-over” to ESS Target Division</a:t>
            </a:r>
          </a:p>
        </p:txBody>
      </p:sp>
      <p:sp>
        <p:nvSpPr>
          <p:cNvPr id="104" name="TextBox 103"/>
          <p:cNvSpPr txBox="1"/>
          <p:nvPr/>
        </p:nvSpPr>
        <p:spPr>
          <a:xfrm rot="18993066">
            <a:off x="5006385" y="3983712"/>
            <a:ext cx="1922025" cy="41783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Final NBOA design (FDR)</a:t>
            </a:r>
          </a:p>
          <a:p>
            <a:pPr algn="l"/>
            <a:r>
              <a:rPr lang="en-US" sz="1600" dirty="0" smtClean="0"/>
              <a:t>~ Toll Gate 3 (TG3)</a:t>
            </a:r>
          </a:p>
        </p:txBody>
      </p:sp>
      <p:sp>
        <p:nvSpPr>
          <p:cNvPr id="105" name="TextBox 104"/>
          <p:cNvSpPr txBox="1"/>
          <p:nvPr/>
        </p:nvSpPr>
        <p:spPr>
          <a:xfrm rot="18993066">
            <a:off x="5857817" y="3935100"/>
            <a:ext cx="1922025" cy="41757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NBOA manufacturing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(what a surprise!)</a:t>
            </a:r>
          </a:p>
        </p:txBody>
      </p:sp>
      <p:sp>
        <p:nvSpPr>
          <p:cNvPr id="106" name="TextBox 105"/>
          <p:cNvSpPr txBox="1"/>
          <p:nvPr/>
        </p:nvSpPr>
        <p:spPr>
          <a:xfrm rot="18993066">
            <a:off x="6552623" y="4008130"/>
            <a:ext cx="1922025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Factory acceptance Test (FAT)</a:t>
            </a:r>
          </a:p>
        </p:txBody>
      </p:sp>
      <p:sp>
        <p:nvSpPr>
          <p:cNvPr id="107" name="TextBox 106"/>
          <p:cNvSpPr txBox="1"/>
          <p:nvPr/>
        </p:nvSpPr>
        <p:spPr>
          <a:xfrm rot="18993066">
            <a:off x="7154284" y="4126071"/>
            <a:ext cx="1683731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Site acceptance check</a:t>
            </a:r>
          </a:p>
        </p:txBody>
      </p:sp>
      <p:sp>
        <p:nvSpPr>
          <p:cNvPr id="108" name="TextBox 107"/>
          <p:cNvSpPr txBox="1"/>
          <p:nvPr/>
        </p:nvSpPr>
        <p:spPr>
          <a:xfrm rot="18993066">
            <a:off x="7683915" y="3963880"/>
            <a:ext cx="2078284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Integration readiness review</a:t>
            </a:r>
          </a:p>
        </p:txBody>
      </p:sp>
      <p:sp>
        <p:nvSpPr>
          <p:cNvPr id="109" name="TextBox 108"/>
          <p:cNvSpPr txBox="1"/>
          <p:nvPr/>
        </p:nvSpPr>
        <p:spPr>
          <a:xfrm rot="18993066">
            <a:off x="8418579" y="3881274"/>
            <a:ext cx="2197788" cy="24587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Integration and adjustment</a:t>
            </a:r>
          </a:p>
        </p:txBody>
      </p:sp>
      <p:sp>
        <p:nvSpPr>
          <p:cNvPr id="110" name="TextBox 109"/>
          <p:cNvSpPr txBox="1"/>
          <p:nvPr/>
        </p:nvSpPr>
        <p:spPr>
          <a:xfrm rot="18993066">
            <a:off x="9159402" y="3787835"/>
            <a:ext cx="2197788" cy="39598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Sealing of NBPI, Project Termination</a:t>
            </a:r>
          </a:p>
          <a:p>
            <a:pPr algn="l"/>
            <a:r>
              <a:rPr lang="en-US" sz="1600" dirty="0" smtClean="0"/>
              <a:t>Handover to ESS Target Division</a:t>
            </a:r>
          </a:p>
        </p:txBody>
      </p:sp>
      <p:sp>
        <p:nvSpPr>
          <p:cNvPr id="111" name="TextBox 110"/>
          <p:cNvSpPr txBox="1"/>
          <p:nvPr/>
        </p:nvSpPr>
        <p:spPr>
          <a:xfrm rot="18993066">
            <a:off x="9923654" y="3881205"/>
            <a:ext cx="2197788" cy="24595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(NBPI installation into monolith)</a:t>
            </a:r>
          </a:p>
        </p:txBody>
      </p:sp>
      <p:sp>
        <p:nvSpPr>
          <p:cNvPr id="112" name="Striped Right Arrow 111"/>
          <p:cNvSpPr/>
          <p:nvPr/>
        </p:nvSpPr>
        <p:spPr>
          <a:xfrm>
            <a:off x="1119562" y="3984320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3" name="Striped Right Arrow 112"/>
          <p:cNvSpPr/>
          <p:nvPr/>
        </p:nvSpPr>
        <p:spPr>
          <a:xfrm>
            <a:off x="2123749" y="4015705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4" name="Striped Right Arrow 113"/>
          <p:cNvSpPr/>
          <p:nvPr/>
        </p:nvSpPr>
        <p:spPr>
          <a:xfrm>
            <a:off x="2981904" y="4024782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5" name="Striped Right Arrow 114"/>
          <p:cNvSpPr/>
          <p:nvPr/>
        </p:nvSpPr>
        <p:spPr>
          <a:xfrm>
            <a:off x="3986272" y="4040470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6" name="Striped Right Arrow 115"/>
          <p:cNvSpPr/>
          <p:nvPr/>
        </p:nvSpPr>
        <p:spPr>
          <a:xfrm>
            <a:off x="4613388" y="404885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7" name="Striped Right Arrow 116"/>
          <p:cNvSpPr/>
          <p:nvPr/>
        </p:nvSpPr>
        <p:spPr>
          <a:xfrm>
            <a:off x="5415590" y="404885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8" name="Striped Right Arrow 117"/>
          <p:cNvSpPr/>
          <p:nvPr/>
        </p:nvSpPr>
        <p:spPr>
          <a:xfrm>
            <a:off x="6249553" y="404885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9" name="Striped Right Arrow 118"/>
          <p:cNvSpPr/>
          <p:nvPr/>
        </p:nvSpPr>
        <p:spPr>
          <a:xfrm>
            <a:off x="7066762" y="4024782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0" name="Striped Right Arrow 119"/>
          <p:cNvSpPr/>
          <p:nvPr/>
        </p:nvSpPr>
        <p:spPr>
          <a:xfrm>
            <a:off x="7678764" y="4024782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1" name="Striped Right Arrow 120"/>
          <p:cNvSpPr/>
          <p:nvPr/>
        </p:nvSpPr>
        <p:spPr>
          <a:xfrm>
            <a:off x="8270767" y="4012444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2" name="Striped Right Arrow 121"/>
          <p:cNvSpPr/>
          <p:nvPr/>
        </p:nvSpPr>
        <p:spPr>
          <a:xfrm>
            <a:off x="8860006" y="4008493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3" name="Striped Right Arrow 122"/>
          <p:cNvSpPr/>
          <p:nvPr/>
        </p:nvSpPr>
        <p:spPr>
          <a:xfrm>
            <a:off x="9542247" y="4024781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4" name="Striped Right Arrow 123"/>
          <p:cNvSpPr/>
          <p:nvPr/>
        </p:nvSpPr>
        <p:spPr>
          <a:xfrm>
            <a:off x="10355551" y="4024800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25" name="Picture 2" descr="Bildresultat fÃ¶r werewolf freeclip art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581" y="3231574"/>
            <a:ext cx="413031" cy="7222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6" name="Picture 4" descr="Bildresultat fÃ¶r cat freeclip art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28344" y="4374845"/>
            <a:ext cx="608374" cy="5543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7" name="Picture 6" descr="Bildresultat fÃ¶r cat freeclip art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2807" y="3945648"/>
            <a:ext cx="710223" cy="6628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4" name="Picture 14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597624" y="2670267"/>
            <a:ext cx="1164900" cy="972653"/>
          </a:xfrm>
          <a:prstGeom prst="rect">
            <a:avLst/>
          </a:prstGeom>
        </p:spPr>
      </p:pic>
      <p:sp>
        <p:nvSpPr>
          <p:cNvPr id="80" name="Rectangle 79"/>
          <p:cNvSpPr/>
          <p:nvPr/>
        </p:nvSpPr>
        <p:spPr>
          <a:xfrm>
            <a:off x="54132" y="5014273"/>
            <a:ext cx="10541910" cy="72646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3389287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Status quo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5858" y="1781000"/>
            <a:ext cx="10972800" cy="471751"/>
          </a:xfrm>
        </p:spPr>
        <p:txBody>
          <a:bodyPr/>
          <a:lstStyle/>
          <a:p>
            <a:r>
              <a:rPr lang="en-US" dirty="0" smtClean="0"/>
              <a:t>Where the instruments currently are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6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Review and Approval procedure</a:t>
            </a:r>
            <a:endParaRPr lang="en-GB" dirty="0"/>
          </a:p>
        </p:txBody>
      </p:sp>
      <p:sp>
        <p:nvSpPr>
          <p:cNvPr id="17" name="Rectangle 16"/>
          <p:cNvSpPr/>
          <p:nvPr/>
        </p:nvSpPr>
        <p:spPr>
          <a:xfrm>
            <a:off x="910849" y="4509581"/>
            <a:ext cx="685939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rgbClr val="FF0000"/>
                </a:solidFill>
              </a:rPr>
              <a:t>BEER</a:t>
            </a:r>
            <a:endParaRPr lang="en-GB" dirty="0">
              <a:solidFill>
                <a:srgbClr val="FF0000"/>
              </a:solidFill>
            </a:endParaRPr>
          </a:p>
        </p:txBody>
      </p:sp>
      <p:sp>
        <p:nvSpPr>
          <p:cNvPr id="80" name="Rectangle 79"/>
          <p:cNvSpPr/>
          <p:nvPr/>
        </p:nvSpPr>
        <p:spPr>
          <a:xfrm>
            <a:off x="1885360" y="5007019"/>
            <a:ext cx="1086521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rgbClr val="FF0000"/>
                </a:solidFill>
              </a:rPr>
              <a:t>HEIMDAL</a:t>
            </a:r>
            <a:endParaRPr lang="en-GB" dirty="0">
              <a:solidFill>
                <a:srgbClr val="FF0000"/>
              </a:solidFill>
            </a:endParaRPr>
          </a:p>
        </p:txBody>
      </p:sp>
      <p:sp>
        <p:nvSpPr>
          <p:cNvPr id="82" name="Rectangle 81"/>
          <p:cNvSpPr/>
          <p:nvPr/>
        </p:nvSpPr>
        <p:spPr>
          <a:xfrm>
            <a:off x="6377399" y="4397206"/>
            <a:ext cx="636890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LOKI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83" name="Rectangle 82"/>
          <p:cNvSpPr/>
          <p:nvPr/>
        </p:nvSpPr>
        <p:spPr>
          <a:xfrm>
            <a:off x="6258015" y="4761778"/>
            <a:ext cx="852868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VESPA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84" name="Rectangle 83"/>
          <p:cNvSpPr/>
          <p:nvPr/>
        </p:nvSpPr>
        <p:spPr>
          <a:xfrm>
            <a:off x="6155791" y="5141936"/>
            <a:ext cx="88617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DREAM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85" name="Rectangle 84"/>
          <p:cNvSpPr/>
          <p:nvPr/>
        </p:nvSpPr>
        <p:spPr>
          <a:xfrm>
            <a:off x="5773113" y="5519890"/>
            <a:ext cx="76535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NMX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87" name="Rectangle 86"/>
          <p:cNvSpPr/>
          <p:nvPr/>
        </p:nvSpPr>
        <p:spPr>
          <a:xfrm>
            <a:off x="3650382" y="5687579"/>
            <a:ext cx="76535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T-REX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88" name="Rectangle 87"/>
          <p:cNvSpPr/>
          <p:nvPr/>
        </p:nvSpPr>
        <p:spPr>
          <a:xfrm>
            <a:off x="2319575" y="5734374"/>
            <a:ext cx="89037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C-SPEC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89" name="Rectangle 88"/>
          <p:cNvSpPr/>
          <p:nvPr/>
        </p:nvSpPr>
        <p:spPr>
          <a:xfrm>
            <a:off x="5595033" y="5898665"/>
            <a:ext cx="76535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ODIN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90" name="Rectangle 89"/>
          <p:cNvSpPr/>
          <p:nvPr/>
        </p:nvSpPr>
        <p:spPr>
          <a:xfrm>
            <a:off x="2900807" y="6122095"/>
            <a:ext cx="76535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FREIA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91" name="TextBox 90"/>
          <p:cNvSpPr txBox="1"/>
          <p:nvPr/>
        </p:nvSpPr>
        <p:spPr>
          <a:xfrm>
            <a:off x="805676" y="6191836"/>
            <a:ext cx="1781943" cy="295892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 smtClean="0"/>
              <a:t>Pascale just loves the dash</a:t>
            </a:r>
          </a:p>
        </p:txBody>
      </p:sp>
      <p:sp>
        <p:nvSpPr>
          <p:cNvPr id="92" name="Rectangle 91"/>
          <p:cNvSpPr/>
          <p:nvPr/>
        </p:nvSpPr>
        <p:spPr>
          <a:xfrm>
            <a:off x="4625653" y="5688523"/>
            <a:ext cx="76535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ESTIA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93" name="Rectangle 92"/>
          <p:cNvSpPr/>
          <p:nvPr/>
        </p:nvSpPr>
        <p:spPr>
          <a:xfrm>
            <a:off x="3979350" y="6100025"/>
            <a:ext cx="1037444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BIFROST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94" name="Rectangle 93"/>
          <p:cNvSpPr/>
          <p:nvPr/>
        </p:nvSpPr>
        <p:spPr>
          <a:xfrm>
            <a:off x="7824664" y="4688068"/>
            <a:ext cx="1037444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MAGIC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95" name="TextBox 94"/>
          <p:cNvSpPr txBox="1"/>
          <p:nvPr/>
        </p:nvSpPr>
        <p:spPr>
          <a:xfrm>
            <a:off x="7935941" y="5002175"/>
            <a:ext cx="820027" cy="247717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92500" lnSpcReduction="10000"/>
          </a:bodyPr>
          <a:lstStyle/>
          <a:p>
            <a:pPr algn="l"/>
            <a:r>
              <a:rPr lang="en-US" sz="1200" dirty="0" smtClean="0"/>
              <a:t>(No NBOA)</a:t>
            </a:r>
          </a:p>
        </p:txBody>
      </p:sp>
      <p:sp>
        <p:nvSpPr>
          <p:cNvPr id="96" name="Rectangle 95"/>
          <p:cNvSpPr/>
          <p:nvPr/>
        </p:nvSpPr>
        <p:spPr>
          <a:xfrm>
            <a:off x="2225007" y="5370739"/>
            <a:ext cx="890375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SKADI</a:t>
            </a:r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97" name="Rectangle 96"/>
          <p:cNvSpPr/>
          <p:nvPr/>
        </p:nvSpPr>
        <p:spPr>
          <a:xfrm>
            <a:off x="1654087" y="4640649"/>
            <a:ext cx="1204174" cy="314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MIRACLES</a:t>
            </a:r>
            <a:endParaRPr lang="en-GB" dirty="0">
              <a:solidFill>
                <a:schemeClr val="tx1"/>
              </a:solidFill>
            </a:endParaRPr>
          </a:p>
        </p:txBody>
      </p:sp>
      <p:cxnSp>
        <p:nvCxnSpPr>
          <p:cNvPr id="49" name="Straight Connector 48"/>
          <p:cNvCxnSpPr/>
          <p:nvPr/>
        </p:nvCxnSpPr>
        <p:spPr>
          <a:xfrm flipH="1" flipV="1">
            <a:off x="5695232" y="4332593"/>
            <a:ext cx="456643" cy="827319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8" name="Straight Connector 97"/>
          <p:cNvCxnSpPr/>
          <p:nvPr/>
        </p:nvCxnSpPr>
        <p:spPr>
          <a:xfrm flipH="1" flipV="1">
            <a:off x="5888132" y="4337594"/>
            <a:ext cx="369883" cy="432237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0" name="Straight Connector 99"/>
          <p:cNvCxnSpPr/>
          <p:nvPr/>
        </p:nvCxnSpPr>
        <p:spPr>
          <a:xfrm flipH="1" flipV="1">
            <a:off x="5025342" y="4330155"/>
            <a:ext cx="747771" cy="1184366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Straight Connector 100"/>
          <p:cNvCxnSpPr>
            <a:stCxn id="87" idx="0"/>
          </p:cNvCxnSpPr>
          <p:nvPr/>
        </p:nvCxnSpPr>
        <p:spPr>
          <a:xfrm flipV="1">
            <a:off x="4033060" y="4337593"/>
            <a:ext cx="369961" cy="1349986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3" name="Straight Connector 102"/>
          <p:cNvCxnSpPr>
            <a:stCxn id="90" idx="0"/>
          </p:cNvCxnSpPr>
          <p:nvPr/>
        </p:nvCxnSpPr>
        <p:spPr>
          <a:xfrm flipV="1">
            <a:off x="3283485" y="4337595"/>
            <a:ext cx="918764" cy="1784500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5" name="Straight Connector 104"/>
          <p:cNvCxnSpPr>
            <a:stCxn id="93" idx="0"/>
          </p:cNvCxnSpPr>
          <p:nvPr/>
        </p:nvCxnSpPr>
        <p:spPr>
          <a:xfrm flipH="1" flipV="1">
            <a:off x="4480916" y="4259714"/>
            <a:ext cx="17156" cy="1840311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7" name="Straight Connector 106"/>
          <p:cNvCxnSpPr>
            <a:stCxn id="92" idx="0"/>
          </p:cNvCxnSpPr>
          <p:nvPr/>
        </p:nvCxnSpPr>
        <p:spPr>
          <a:xfrm flipH="1" flipV="1">
            <a:off x="4665676" y="4330154"/>
            <a:ext cx="342655" cy="1358369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1" name="Straight Connector 110"/>
          <p:cNvCxnSpPr/>
          <p:nvPr/>
        </p:nvCxnSpPr>
        <p:spPr>
          <a:xfrm flipV="1">
            <a:off x="3210175" y="4330154"/>
            <a:ext cx="808794" cy="1404220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9" name="Straight Connector 118"/>
          <p:cNvCxnSpPr/>
          <p:nvPr/>
        </p:nvCxnSpPr>
        <p:spPr>
          <a:xfrm flipH="1" flipV="1">
            <a:off x="4849986" y="4324376"/>
            <a:ext cx="745047" cy="1574289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3" name="Straight Connector 192"/>
          <p:cNvCxnSpPr/>
          <p:nvPr/>
        </p:nvCxnSpPr>
        <p:spPr>
          <a:xfrm flipV="1">
            <a:off x="3120919" y="4337594"/>
            <a:ext cx="694549" cy="1033144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2" name="Straight Connector 211"/>
          <p:cNvCxnSpPr/>
          <p:nvPr/>
        </p:nvCxnSpPr>
        <p:spPr>
          <a:xfrm flipV="1">
            <a:off x="2968910" y="4333840"/>
            <a:ext cx="692277" cy="665590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4" name="Straight Connector 213"/>
          <p:cNvCxnSpPr/>
          <p:nvPr/>
        </p:nvCxnSpPr>
        <p:spPr>
          <a:xfrm flipV="1">
            <a:off x="2885172" y="4337593"/>
            <a:ext cx="656975" cy="290623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9" name="Straight Connector 218"/>
          <p:cNvCxnSpPr/>
          <p:nvPr/>
        </p:nvCxnSpPr>
        <p:spPr>
          <a:xfrm flipV="1">
            <a:off x="1575231" y="4337594"/>
            <a:ext cx="704758" cy="170628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7" name="Straight Arrow Connector 226"/>
          <p:cNvCxnSpPr/>
          <p:nvPr/>
        </p:nvCxnSpPr>
        <p:spPr>
          <a:xfrm flipV="1">
            <a:off x="2351825" y="5989668"/>
            <a:ext cx="235794" cy="26741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6" name="Rectangle 235"/>
          <p:cNvSpPr/>
          <p:nvPr/>
        </p:nvSpPr>
        <p:spPr>
          <a:xfrm>
            <a:off x="1235368" y="4048050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37" name="Rectangle 236"/>
          <p:cNvSpPr/>
          <p:nvPr/>
        </p:nvSpPr>
        <p:spPr>
          <a:xfrm>
            <a:off x="3022151" y="4033703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38" name="Rectangle 237"/>
          <p:cNvSpPr/>
          <p:nvPr/>
        </p:nvSpPr>
        <p:spPr>
          <a:xfrm>
            <a:off x="4684689" y="4029846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39" name="Rectangle 238"/>
          <p:cNvSpPr/>
          <p:nvPr/>
        </p:nvSpPr>
        <p:spPr>
          <a:xfrm>
            <a:off x="5620261" y="4033703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40" name="Rectangle 239"/>
          <p:cNvSpPr/>
          <p:nvPr/>
        </p:nvSpPr>
        <p:spPr>
          <a:xfrm>
            <a:off x="7016729" y="4031979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41" name="Rectangle 240"/>
          <p:cNvSpPr/>
          <p:nvPr/>
        </p:nvSpPr>
        <p:spPr>
          <a:xfrm>
            <a:off x="8167507" y="4026908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42" name="Rectangle 241"/>
          <p:cNvSpPr/>
          <p:nvPr/>
        </p:nvSpPr>
        <p:spPr>
          <a:xfrm>
            <a:off x="9506281" y="4029846"/>
            <a:ext cx="91288" cy="285434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44" name="TextBox 243"/>
          <p:cNvSpPr txBox="1"/>
          <p:nvPr/>
        </p:nvSpPr>
        <p:spPr>
          <a:xfrm rot="18993066">
            <a:off x="-28321" y="3171625"/>
            <a:ext cx="1782640" cy="40238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NBOA conceptual design: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Technical specifications</a:t>
            </a:r>
            <a:endParaRPr lang="en-GB" sz="1600" dirty="0" smtClean="0">
              <a:solidFill>
                <a:schemeClr val="bg1">
                  <a:lumMod val="85000"/>
                </a:schemeClr>
              </a:solidFill>
            </a:endParaRPr>
          </a:p>
        </p:txBody>
      </p:sp>
      <p:sp>
        <p:nvSpPr>
          <p:cNvPr id="245" name="TextBox 244"/>
          <p:cNvSpPr txBox="1"/>
          <p:nvPr/>
        </p:nvSpPr>
        <p:spPr>
          <a:xfrm rot="18993066">
            <a:off x="946593" y="3059270"/>
            <a:ext cx="1782640" cy="53257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NBOA conceptual design: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Conceptual drawings 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(“released for procurement”)</a:t>
            </a:r>
          </a:p>
        </p:txBody>
      </p:sp>
      <p:sp>
        <p:nvSpPr>
          <p:cNvPr id="246" name="TextBox 245"/>
          <p:cNvSpPr txBox="1"/>
          <p:nvPr/>
        </p:nvSpPr>
        <p:spPr>
          <a:xfrm rot="18993066">
            <a:off x="1696933" y="3057229"/>
            <a:ext cx="2380725" cy="40980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NBOA procurement:</a:t>
            </a:r>
          </a:p>
          <a:p>
            <a:pPr algn="l"/>
            <a:r>
              <a:rPr lang="en-US" sz="1600" dirty="0" smtClean="0"/>
              <a:t>Release, offers, bidder selection</a:t>
            </a:r>
          </a:p>
        </p:txBody>
      </p:sp>
      <p:sp>
        <p:nvSpPr>
          <p:cNvPr id="247" name="TextBox 246"/>
          <p:cNvSpPr txBox="1"/>
          <p:nvPr/>
        </p:nvSpPr>
        <p:spPr>
          <a:xfrm rot="18993066">
            <a:off x="2741654" y="3025449"/>
            <a:ext cx="2047096" cy="572117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Contract signature/kick-off: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Updated conceptual drawings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(“released for detailed design”)</a:t>
            </a:r>
          </a:p>
        </p:txBody>
      </p:sp>
      <p:sp>
        <p:nvSpPr>
          <p:cNvPr id="248" name="TextBox 247"/>
          <p:cNvSpPr txBox="1"/>
          <p:nvPr/>
        </p:nvSpPr>
        <p:spPr>
          <a:xfrm rot="18993066">
            <a:off x="3480536" y="3185305"/>
            <a:ext cx="2273374" cy="25105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Preliminary NBOA design (PDR)</a:t>
            </a:r>
          </a:p>
        </p:txBody>
      </p:sp>
      <p:sp>
        <p:nvSpPr>
          <p:cNvPr id="249" name="TextBox 248"/>
          <p:cNvSpPr txBox="1"/>
          <p:nvPr/>
        </p:nvSpPr>
        <p:spPr>
          <a:xfrm rot="18993066">
            <a:off x="4224670" y="2847816"/>
            <a:ext cx="2743142" cy="42044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Manufacturability Check of NBPI: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“Model hand-over” to ESS Target Division</a:t>
            </a:r>
          </a:p>
        </p:txBody>
      </p:sp>
      <p:sp>
        <p:nvSpPr>
          <p:cNvPr id="250" name="TextBox 249"/>
          <p:cNvSpPr txBox="1"/>
          <p:nvPr/>
        </p:nvSpPr>
        <p:spPr>
          <a:xfrm rot="18993066">
            <a:off x="5056063" y="3230277"/>
            <a:ext cx="1922025" cy="41783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Final NBOA design (FDR)</a:t>
            </a:r>
          </a:p>
          <a:p>
            <a:pPr algn="l"/>
            <a:r>
              <a:rPr lang="en-US" sz="1600" dirty="0" smtClean="0"/>
              <a:t>~ Toll Gate 3 (TG3)</a:t>
            </a:r>
          </a:p>
        </p:txBody>
      </p:sp>
      <p:sp>
        <p:nvSpPr>
          <p:cNvPr id="251" name="TextBox 250"/>
          <p:cNvSpPr txBox="1"/>
          <p:nvPr/>
        </p:nvSpPr>
        <p:spPr>
          <a:xfrm rot="18993066">
            <a:off x="5907495" y="3181665"/>
            <a:ext cx="1922025" cy="41757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NBOA manufacturing</a:t>
            </a:r>
          </a:p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(what a surprise!)</a:t>
            </a:r>
          </a:p>
        </p:txBody>
      </p:sp>
      <p:sp>
        <p:nvSpPr>
          <p:cNvPr id="252" name="TextBox 251"/>
          <p:cNvSpPr txBox="1"/>
          <p:nvPr/>
        </p:nvSpPr>
        <p:spPr>
          <a:xfrm rot="18993066">
            <a:off x="6602301" y="3254695"/>
            <a:ext cx="1922025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Factory acceptance Test (FAT)</a:t>
            </a:r>
          </a:p>
        </p:txBody>
      </p:sp>
      <p:sp>
        <p:nvSpPr>
          <p:cNvPr id="253" name="TextBox 252"/>
          <p:cNvSpPr txBox="1"/>
          <p:nvPr/>
        </p:nvSpPr>
        <p:spPr>
          <a:xfrm rot="18993066">
            <a:off x="7203962" y="3372636"/>
            <a:ext cx="1683731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Site acceptance check</a:t>
            </a:r>
          </a:p>
        </p:txBody>
      </p:sp>
      <p:sp>
        <p:nvSpPr>
          <p:cNvPr id="254" name="TextBox 253"/>
          <p:cNvSpPr txBox="1"/>
          <p:nvPr/>
        </p:nvSpPr>
        <p:spPr>
          <a:xfrm rot="18993066">
            <a:off x="7733593" y="3210445"/>
            <a:ext cx="2078284" cy="23960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Integration readiness review</a:t>
            </a:r>
          </a:p>
        </p:txBody>
      </p:sp>
      <p:sp>
        <p:nvSpPr>
          <p:cNvPr id="255" name="TextBox 254"/>
          <p:cNvSpPr txBox="1"/>
          <p:nvPr/>
        </p:nvSpPr>
        <p:spPr>
          <a:xfrm rot="18993066">
            <a:off x="8468257" y="3127839"/>
            <a:ext cx="2197788" cy="24587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Integration and adjustment</a:t>
            </a:r>
          </a:p>
        </p:txBody>
      </p:sp>
      <p:sp>
        <p:nvSpPr>
          <p:cNvPr id="256" name="TextBox 255"/>
          <p:cNvSpPr txBox="1"/>
          <p:nvPr/>
        </p:nvSpPr>
        <p:spPr>
          <a:xfrm rot="18993066">
            <a:off x="9209080" y="3034400"/>
            <a:ext cx="2197788" cy="39598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/>
              <a:t>Sealing of NBPI, Project Termination</a:t>
            </a:r>
          </a:p>
          <a:p>
            <a:pPr algn="l"/>
            <a:r>
              <a:rPr lang="en-US" sz="1600" dirty="0" smtClean="0"/>
              <a:t>Handover to ESS Target Division</a:t>
            </a:r>
          </a:p>
        </p:txBody>
      </p:sp>
      <p:sp>
        <p:nvSpPr>
          <p:cNvPr id="257" name="TextBox 256"/>
          <p:cNvSpPr txBox="1"/>
          <p:nvPr/>
        </p:nvSpPr>
        <p:spPr>
          <a:xfrm rot="18993066">
            <a:off x="9973332" y="3127770"/>
            <a:ext cx="2197788" cy="24595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77500" lnSpcReduction="20000"/>
          </a:bodyPr>
          <a:lstStyle/>
          <a:p>
            <a:pPr algn="l"/>
            <a:r>
              <a:rPr lang="en-US" sz="1600" dirty="0" smtClean="0">
                <a:solidFill>
                  <a:schemeClr val="bg1">
                    <a:lumMod val="85000"/>
                  </a:schemeClr>
                </a:solidFill>
              </a:rPr>
              <a:t>(NBPI installation into monolith)</a:t>
            </a:r>
          </a:p>
        </p:txBody>
      </p:sp>
      <p:sp>
        <p:nvSpPr>
          <p:cNvPr id="258" name="Striped Right Arrow 257"/>
          <p:cNvSpPr/>
          <p:nvPr/>
        </p:nvSpPr>
        <p:spPr>
          <a:xfrm>
            <a:off x="1169240" y="3230885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59" name="Striped Right Arrow 258"/>
          <p:cNvSpPr/>
          <p:nvPr/>
        </p:nvSpPr>
        <p:spPr>
          <a:xfrm>
            <a:off x="2173427" y="3262270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0" name="Striped Right Arrow 259"/>
          <p:cNvSpPr/>
          <p:nvPr/>
        </p:nvSpPr>
        <p:spPr>
          <a:xfrm>
            <a:off x="3031582" y="3271347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1" name="Striped Right Arrow 260"/>
          <p:cNvSpPr/>
          <p:nvPr/>
        </p:nvSpPr>
        <p:spPr>
          <a:xfrm>
            <a:off x="4035950" y="3287035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2" name="Striped Right Arrow 261"/>
          <p:cNvSpPr/>
          <p:nvPr/>
        </p:nvSpPr>
        <p:spPr>
          <a:xfrm>
            <a:off x="4663066" y="3295416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3" name="Striped Right Arrow 262"/>
          <p:cNvSpPr/>
          <p:nvPr/>
        </p:nvSpPr>
        <p:spPr>
          <a:xfrm>
            <a:off x="5465268" y="3295416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4" name="Striped Right Arrow 263"/>
          <p:cNvSpPr/>
          <p:nvPr/>
        </p:nvSpPr>
        <p:spPr>
          <a:xfrm>
            <a:off x="6299231" y="3295416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5" name="Striped Right Arrow 264"/>
          <p:cNvSpPr/>
          <p:nvPr/>
        </p:nvSpPr>
        <p:spPr>
          <a:xfrm>
            <a:off x="7116440" y="3271347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6" name="Striped Right Arrow 265"/>
          <p:cNvSpPr/>
          <p:nvPr/>
        </p:nvSpPr>
        <p:spPr>
          <a:xfrm>
            <a:off x="7728442" y="3271347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7" name="Striped Right Arrow 266"/>
          <p:cNvSpPr/>
          <p:nvPr/>
        </p:nvSpPr>
        <p:spPr>
          <a:xfrm>
            <a:off x="8320445" y="3259009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8" name="Striped Right Arrow 267"/>
          <p:cNvSpPr/>
          <p:nvPr/>
        </p:nvSpPr>
        <p:spPr>
          <a:xfrm>
            <a:off x="8909684" y="3255058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9" name="Striped Right Arrow 268"/>
          <p:cNvSpPr/>
          <p:nvPr/>
        </p:nvSpPr>
        <p:spPr>
          <a:xfrm>
            <a:off x="9591925" y="3271346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70" name="Striped Right Arrow 269"/>
          <p:cNvSpPr/>
          <p:nvPr/>
        </p:nvSpPr>
        <p:spPr>
          <a:xfrm>
            <a:off x="10405229" y="3271365"/>
            <a:ext cx="276424" cy="221092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271" name="Picture 2" descr="Bildresultat fÃ¶r werewolf freeclip art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5259" y="2478139"/>
            <a:ext cx="413031" cy="7222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72" name="Picture 4" descr="Bildresultat fÃ¶r cat freeclip art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78022" y="3621410"/>
            <a:ext cx="608374" cy="5543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73" name="Picture 6" descr="Bildresultat fÃ¶r cat freeclip art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82485" y="3192213"/>
            <a:ext cx="710223" cy="6628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0" name="Picture 289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647302" y="1916832"/>
            <a:ext cx="1164900" cy="972653"/>
          </a:xfrm>
          <a:prstGeom prst="rect">
            <a:avLst/>
          </a:prstGeom>
        </p:spPr>
      </p:pic>
      <p:cxnSp>
        <p:nvCxnSpPr>
          <p:cNvPr id="291" name="Straight Connector 290"/>
          <p:cNvCxnSpPr/>
          <p:nvPr/>
        </p:nvCxnSpPr>
        <p:spPr>
          <a:xfrm flipH="1" flipV="1">
            <a:off x="6178786" y="4337593"/>
            <a:ext cx="181602" cy="59613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9" name="Rectangle 98"/>
          <p:cNvSpPr/>
          <p:nvPr/>
        </p:nvSpPr>
        <p:spPr>
          <a:xfrm>
            <a:off x="54132" y="4254866"/>
            <a:ext cx="10541910" cy="72646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360751" y="4845121"/>
            <a:ext cx="2088955" cy="11737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785027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5800" y="1487074"/>
            <a:ext cx="7704856" cy="502303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Status quo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3614192" cy="4600328"/>
          </a:xfrm>
        </p:spPr>
        <p:txBody>
          <a:bodyPr/>
          <a:lstStyle/>
          <a:p>
            <a:r>
              <a:rPr lang="en-US" dirty="0" smtClean="0"/>
              <a:t>Where we currently are, shown in a more complicated way</a:t>
            </a:r>
          </a:p>
          <a:p>
            <a:r>
              <a:rPr lang="en-US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Blue</a:t>
            </a:r>
            <a:r>
              <a:rPr lang="en-US" dirty="0" smtClean="0"/>
              <a:t> = </a:t>
            </a:r>
            <a:r>
              <a:rPr lang="en-US" dirty="0" smtClean="0"/>
              <a:t>Delays</a:t>
            </a:r>
          </a:p>
          <a:p>
            <a:r>
              <a:rPr lang="en-US" dirty="0" smtClean="0">
                <a:solidFill>
                  <a:srgbClr val="C00000"/>
                </a:solidFill>
              </a:rPr>
              <a:t>Red</a:t>
            </a:r>
            <a:r>
              <a:rPr lang="en-US" dirty="0" smtClean="0"/>
              <a:t> = Design Phase</a:t>
            </a:r>
          </a:p>
          <a:p>
            <a:r>
              <a:rPr lang="en-US" dirty="0" smtClean="0">
                <a:solidFill>
                  <a:srgbClr val="FFC000"/>
                </a:solidFill>
              </a:rPr>
              <a:t>Yellow</a:t>
            </a:r>
            <a:r>
              <a:rPr lang="en-US" dirty="0" smtClean="0"/>
              <a:t> = Manufacturing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dirty="0" smtClean="0"/>
              <a:t>Note:</a:t>
            </a:r>
          </a:p>
          <a:p>
            <a:pPr marL="0" indent="0">
              <a:buNone/>
            </a:pPr>
            <a:r>
              <a:rPr lang="en-US" dirty="0" smtClean="0"/>
              <a:t>The integration/installation </a:t>
            </a:r>
            <a:r>
              <a:rPr lang="en-US" dirty="0" smtClean="0"/>
              <a:t>schedule (</a:t>
            </a:r>
            <a:r>
              <a:rPr lang="en-US" dirty="0" smtClean="0">
                <a:solidFill>
                  <a:schemeClr val="accent3">
                    <a:lumMod val="75000"/>
                  </a:schemeClr>
                </a:solidFill>
              </a:rPr>
              <a:t>Green</a:t>
            </a:r>
            <a:r>
              <a:rPr lang="en-US" dirty="0" smtClean="0"/>
              <a:t>) </a:t>
            </a:r>
            <a:r>
              <a:rPr lang="en-US" dirty="0" smtClean="0"/>
              <a:t>will be revised end of </a:t>
            </a:r>
            <a:r>
              <a:rPr lang="en-US" dirty="0" smtClean="0"/>
              <a:t>September. </a:t>
            </a:r>
            <a:r>
              <a:rPr lang="en-US" dirty="0" smtClean="0"/>
              <a:t>Also SAT milestone dates will be updated then.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7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Schedule and Milestones</a:t>
            </a:r>
            <a:endParaRPr lang="en-GB" dirty="0"/>
          </a:p>
        </p:txBody>
      </p:sp>
      <p:cxnSp>
        <p:nvCxnSpPr>
          <p:cNvPr id="9" name="Straight Arrow Connector 8"/>
          <p:cNvCxnSpPr/>
          <p:nvPr/>
        </p:nvCxnSpPr>
        <p:spPr>
          <a:xfrm>
            <a:off x="9114474" y="1190445"/>
            <a:ext cx="15999" cy="472141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7458290" y="777842"/>
            <a:ext cx="1800200" cy="412603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2000" dirty="0" smtClean="0"/>
              <a:t>Friday last week</a:t>
            </a:r>
            <a:endParaRPr lang="en-GB" sz="2000" dirty="0" smtClean="0"/>
          </a:p>
        </p:txBody>
      </p:sp>
    </p:spTree>
    <p:extLst>
      <p:ext uri="{BB962C8B-B14F-4D97-AF65-F5344CB8AC3E}">
        <p14:creationId xmlns:p14="http://schemas.microsoft.com/office/powerpoint/2010/main" val="353296224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Integration and Installation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0999"/>
            <a:ext cx="3758208" cy="1918153"/>
          </a:xfrm>
        </p:spPr>
        <p:txBody>
          <a:bodyPr/>
          <a:lstStyle/>
          <a:p>
            <a:r>
              <a:rPr lang="en-US" dirty="0" smtClean="0"/>
              <a:t>NBOA comes to ESS</a:t>
            </a:r>
          </a:p>
          <a:p>
            <a:r>
              <a:rPr lang="en-US" dirty="0" smtClean="0"/>
              <a:t>NBPI comes to ESS</a:t>
            </a:r>
          </a:p>
          <a:p>
            <a:r>
              <a:rPr lang="en-US" dirty="0" smtClean="0"/>
              <a:t>NBOA goes into NBPI</a:t>
            </a:r>
          </a:p>
          <a:p>
            <a:r>
              <a:rPr lang="en-US" dirty="0" smtClean="0"/>
              <a:t>NBPI goes into experiment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8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Location and Infrastructure</a:t>
            </a:r>
            <a:endParaRPr lang="en-GB" dirty="0"/>
          </a:p>
        </p:txBody>
      </p:sp>
      <p:pic>
        <p:nvPicPr>
          <p:cNvPr id="6" name="Picture 5"/>
          <p:cNvPicPr/>
          <p:nvPr/>
        </p:nvPicPr>
        <p:blipFill>
          <a:blip r:embed="rId2"/>
          <a:stretch>
            <a:fillRect/>
          </a:stretch>
        </p:blipFill>
        <p:spPr>
          <a:xfrm>
            <a:off x="7691660" y="1734671"/>
            <a:ext cx="3870554" cy="2187927"/>
          </a:xfrm>
          <a:prstGeom prst="rect">
            <a:avLst/>
          </a:prstGeom>
          <a:ln>
            <a:solidFill>
              <a:schemeClr val="accent2">
                <a:lumMod val="75000"/>
              </a:schemeClr>
            </a:solidFill>
          </a:ln>
        </p:spPr>
      </p:pic>
      <p:pic>
        <p:nvPicPr>
          <p:cNvPr id="7" name="Picture 2" descr="ESS instrument layout 2018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55840" y="2564904"/>
            <a:ext cx="4248472" cy="40215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ectangle 7"/>
          <p:cNvSpPr/>
          <p:nvPr/>
        </p:nvSpPr>
        <p:spPr>
          <a:xfrm>
            <a:off x="6251500" y="2743222"/>
            <a:ext cx="504056" cy="384486"/>
          </a:xfrm>
          <a:prstGeom prst="rect">
            <a:avLst/>
          </a:prstGeom>
          <a:noFill/>
          <a:ln>
            <a:solidFill>
              <a:schemeClr val="accent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9" name="Straight Connector 8"/>
          <p:cNvCxnSpPr/>
          <p:nvPr/>
        </p:nvCxnSpPr>
        <p:spPr>
          <a:xfrm flipV="1">
            <a:off x="6755556" y="1734672"/>
            <a:ext cx="936104" cy="1008550"/>
          </a:xfrm>
          <a:prstGeom prst="line">
            <a:avLst/>
          </a:prstGeom>
          <a:ln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>
            <a:off x="6755556" y="3127708"/>
            <a:ext cx="936104" cy="811254"/>
          </a:xfrm>
          <a:prstGeom prst="line">
            <a:avLst/>
          </a:prstGeom>
          <a:ln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Rectangle 10"/>
          <p:cNvSpPr/>
          <p:nvPr/>
        </p:nvSpPr>
        <p:spPr>
          <a:xfrm>
            <a:off x="4583832" y="2420888"/>
            <a:ext cx="2385066" cy="2498543"/>
          </a:xfrm>
          <a:prstGeom prst="rect">
            <a:avLst/>
          </a:prstGeom>
          <a:noFill/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TextBox 12"/>
          <p:cNvSpPr txBox="1"/>
          <p:nvPr/>
        </p:nvSpPr>
        <p:spPr>
          <a:xfrm>
            <a:off x="1062636" y="4178763"/>
            <a:ext cx="3512957" cy="746684"/>
          </a:xfrm>
          <a:prstGeom prst="rect">
            <a:avLst/>
          </a:prstGeom>
          <a:ln>
            <a:solidFill>
              <a:srgbClr val="FFC000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r"/>
            <a:r>
              <a:rPr lang="en-US" sz="2000" dirty="0" smtClean="0"/>
              <a:t>This is where you party tonight.</a:t>
            </a:r>
          </a:p>
          <a:p>
            <a:pPr algn="r"/>
            <a:r>
              <a:rPr lang="en-US" sz="2000" dirty="0" smtClean="0"/>
              <a:t>(E01 instrument hall)</a:t>
            </a:r>
            <a:endParaRPr lang="en-GB" sz="2000" dirty="0" smtClean="0"/>
          </a:p>
        </p:txBody>
      </p:sp>
      <p:sp>
        <p:nvSpPr>
          <p:cNvPr id="14" name="TextBox 13"/>
          <p:cNvSpPr txBox="1"/>
          <p:nvPr/>
        </p:nvSpPr>
        <p:spPr>
          <a:xfrm>
            <a:off x="8855778" y="3927175"/>
            <a:ext cx="2711784" cy="809587"/>
          </a:xfrm>
          <a:prstGeom prst="rect">
            <a:avLst/>
          </a:prstGeom>
          <a:ln>
            <a:solidFill>
              <a:schemeClr val="accent2">
                <a:lumMod val="75000"/>
              </a:schemeClr>
            </a:solidFill>
          </a:ln>
        </p:spPr>
        <p:txBody>
          <a:bodyPr vert="horz" wrap="none" lIns="91440" tIns="45720" rIns="91440" bIns="45720" rtlCol="0" anchor="t">
            <a:normAutofit fontScale="92500" lnSpcReduction="20000"/>
          </a:bodyPr>
          <a:lstStyle/>
          <a:p>
            <a:pPr algn="r"/>
            <a:r>
              <a:rPr lang="en-US" sz="2000" dirty="0" smtClean="0"/>
              <a:t>This is where we integrate</a:t>
            </a:r>
          </a:p>
          <a:p>
            <a:pPr algn="r"/>
            <a:r>
              <a:rPr lang="en-US" sz="2000" dirty="0" smtClean="0"/>
              <a:t>the NBOA into the NBPI.</a:t>
            </a:r>
          </a:p>
          <a:p>
            <a:pPr algn="r"/>
            <a:r>
              <a:rPr lang="en-US" sz="2000" dirty="0" smtClean="0"/>
              <a:t>(“HEIMDAL corner”)</a:t>
            </a:r>
            <a:endParaRPr lang="en-GB" sz="2000" dirty="0" smtClean="0"/>
          </a:p>
        </p:txBody>
      </p:sp>
      <p:sp>
        <p:nvSpPr>
          <p:cNvPr id="15" name="Oval 14"/>
          <p:cNvSpPr/>
          <p:nvPr/>
        </p:nvSpPr>
        <p:spPr>
          <a:xfrm>
            <a:off x="6861510" y="4826090"/>
            <a:ext cx="936104" cy="955653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7" name="Straight Arrow Connector 16"/>
          <p:cNvCxnSpPr/>
          <p:nvPr/>
        </p:nvCxnSpPr>
        <p:spPr>
          <a:xfrm flipV="1">
            <a:off x="5519936" y="5373216"/>
            <a:ext cx="1341574" cy="72008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/>
          <p:cNvSpPr txBox="1"/>
          <p:nvPr/>
        </p:nvSpPr>
        <p:spPr>
          <a:xfrm>
            <a:off x="609600" y="5794590"/>
            <a:ext cx="4910336" cy="746684"/>
          </a:xfrm>
          <a:prstGeom prst="rect">
            <a:avLst/>
          </a:prstGeom>
          <a:ln>
            <a:solidFill>
              <a:srgbClr val="FF0000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r"/>
            <a:r>
              <a:rPr lang="en-US" sz="2000" dirty="0" smtClean="0"/>
              <a:t>This is where the NBPI goes into the monolith.</a:t>
            </a:r>
          </a:p>
          <a:p>
            <a:pPr algn="r"/>
            <a:r>
              <a:rPr lang="en-US" sz="2000" dirty="0" smtClean="0"/>
              <a:t>(Monolith area)</a:t>
            </a:r>
            <a:endParaRPr lang="en-GB" sz="2000" dirty="0" smtClean="0"/>
          </a:p>
        </p:txBody>
      </p:sp>
      <p:pic>
        <p:nvPicPr>
          <p:cNvPr id="1026" name="Picture 2" descr="Related imag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79624" y="4826090"/>
            <a:ext cx="1982942" cy="13731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019579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Integration and Installation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3182144" cy="423864"/>
          </a:xfrm>
        </p:spPr>
        <p:txBody>
          <a:bodyPr/>
          <a:lstStyle/>
          <a:p>
            <a:r>
              <a:rPr lang="en-US" dirty="0" smtClean="0"/>
              <a:t>Temporary </a:t>
            </a:r>
            <a:r>
              <a:rPr lang="en-US" dirty="0" smtClean="0"/>
              <a:t>“clean” tent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9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Location and Infrastructure</a:t>
            </a:r>
            <a:endParaRPr lang="en-GB" dirty="0"/>
          </a:p>
        </p:txBody>
      </p:sp>
      <p:grpSp>
        <p:nvGrpSpPr>
          <p:cNvPr id="18" name="Group 17"/>
          <p:cNvGrpSpPr/>
          <p:nvPr/>
        </p:nvGrpSpPr>
        <p:grpSpPr>
          <a:xfrm rot="940515">
            <a:off x="7342807" y="2260270"/>
            <a:ext cx="4088529" cy="3928783"/>
            <a:chOff x="4821706" y="1805267"/>
            <a:chExt cx="4088529" cy="3928783"/>
          </a:xfrm>
        </p:grpSpPr>
        <p:sp>
          <p:nvSpPr>
            <p:cNvPr id="20" name="Rectangle 19"/>
            <p:cNvSpPr/>
            <p:nvPr/>
          </p:nvSpPr>
          <p:spPr>
            <a:xfrm rot="20626663">
              <a:off x="5028571" y="1824016"/>
              <a:ext cx="3881664" cy="3814464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21" name="Rectangle 20"/>
            <p:cNvSpPr/>
            <p:nvPr/>
          </p:nvSpPr>
          <p:spPr>
            <a:xfrm rot="20630720">
              <a:off x="6019178" y="4849398"/>
              <a:ext cx="283111" cy="791225"/>
            </a:xfrm>
            <a:prstGeom prst="rect">
              <a:avLst/>
            </a:prstGeom>
            <a:noFill/>
            <a:ln w="12700">
              <a:solidFill>
                <a:srgbClr val="92D05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cxnSp>
          <p:nvCxnSpPr>
            <p:cNvPr id="22" name="Straight Connector 21"/>
            <p:cNvCxnSpPr/>
            <p:nvPr/>
          </p:nvCxnSpPr>
          <p:spPr>
            <a:xfrm flipV="1">
              <a:off x="4821706" y="2450371"/>
              <a:ext cx="3731744" cy="1079500"/>
            </a:xfrm>
            <a:prstGeom prst="line">
              <a:avLst/>
            </a:prstGeom>
            <a:ln w="12700">
              <a:solidFill>
                <a:srgbClr val="FF0000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>
              <a:off x="6108700" y="3200400"/>
              <a:ext cx="723900" cy="2533650"/>
            </a:xfrm>
            <a:prstGeom prst="line">
              <a:avLst/>
            </a:prstGeom>
            <a:ln w="12700">
              <a:solidFill>
                <a:srgbClr val="FF0000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 rot="20630720">
              <a:off x="5280263" y="2381887"/>
              <a:ext cx="283111" cy="791225"/>
            </a:xfrm>
            <a:prstGeom prst="rect">
              <a:avLst/>
            </a:prstGeom>
            <a:noFill/>
            <a:ln w="12700">
              <a:solidFill>
                <a:srgbClr val="92D05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25" name="Rectangle 24"/>
            <p:cNvSpPr/>
            <p:nvPr/>
          </p:nvSpPr>
          <p:spPr>
            <a:xfrm rot="20630720">
              <a:off x="5657874" y="3595721"/>
              <a:ext cx="283111" cy="791225"/>
            </a:xfrm>
            <a:prstGeom prst="rect">
              <a:avLst/>
            </a:prstGeom>
            <a:noFill/>
            <a:ln w="12700">
              <a:solidFill>
                <a:srgbClr val="92D05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26" name="Rectangle 25"/>
            <p:cNvSpPr/>
            <p:nvPr/>
          </p:nvSpPr>
          <p:spPr>
            <a:xfrm rot="20666737">
              <a:off x="7037503" y="4308288"/>
              <a:ext cx="283111" cy="791225"/>
            </a:xfrm>
            <a:prstGeom prst="rect">
              <a:avLst/>
            </a:prstGeom>
            <a:noFill/>
            <a:ln w="12700">
              <a:solidFill>
                <a:srgbClr val="92D05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27" name="Rectangle 26"/>
            <p:cNvSpPr/>
            <p:nvPr/>
          </p:nvSpPr>
          <p:spPr>
            <a:xfrm rot="20666737">
              <a:off x="8248324" y="3950543"/>
              <a:ext cx="283111" cy="791225"/>
            </a:xfrm>
            <a:prstGeom prst="rect">
              <a:avLst/>
            </a:prstGeom>
            <a:noFill/>
            <a:ln w="12700">
              <a:solidFill>
                <a:srgbClr val="92D05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28" name="Rectangle 27"/>
            <p:cNvSpPr/>
            <p:nvPr/>
          </p:nvSpPr>
          <p:spPr>
            <a:xfrm rot="20666737">
              <a:off x="7334599" y="1805267"/>
              <a:ext cx="283111" cy="791225"/>
            </a:xfrm>
            <a:prstGeom prst="rect">
              <a:avLst/>
            </a:prstGeom>
            <a:noFill/>
            <a:ln w="12700">
              <a:solidFill>
                <a:srgbClr val="92D05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29" name="Rectangle 28"/>
            <p:cNvSpPr/>
            <p:nvPr/>
          </p:nvSpPr>
          <p:spPr>
            <a:xfrm rot="4440034">
              <a:off x="5584954" y="2559638"/>
              <a:ext cx="283111" cy="279012"/>
            </a:xfrm>
            <a:prstGeom prst="rect">
              <a:avLst/>
            </a:prstGeom>
            <a:noFill/>
            <a:ln w="12700">
              <a:solidFill>
                <a:srgbClr val="FFC00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30" name="Rectangle 29"/>
            <p:cNvSpPr/>
            <p:nvPr/>
          </p:nvSpPr>
          <p:spPr>
            <a:xfrm rot="4440034">
              <a:off x="6678358" y="3449224"/>
              <a:ext cx="283111" cy="279012"/>
            </a:xfrm>
            <a:prstGeom prst="rect">
              <a:avLst/>
            </a:prstGeom>
            <a:noFill/>
            <a:ln w="12700">
              <a:solidFill>
                <a:srgbClr val="FFC00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31" name="Rectangle 30"/>
            <p:cNvSpPr/>
            <p:nvPr/>
          </p:nvSpPr>
          <p:spPr>
            <a:xfrm rot="4440034">
              <a:off x="7332217" y="4471243"/>
              <a:ext cx="283111" cy="279012"/>
            </a:xfrm>
            <a:prstGeom prst="rect">
              <a:avLst/>
            </a:prstGeom>
            <a:noFill/>
            <a:ln w="12700">
              <a:solidFill>
                <a:srgbClr val="FFC00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32" name="Rectangle 31"/>
            <p:cNvSpPr/>
            <p:nvPr/>
          </p:nvSpPr>
          <p:spPr>
            <a:xfrm rot="4440034">
              <a:off x="8244463" y="4202430"/>
              <a:ext cx="283111" cy="279012"/>
            </a:xfrm>
            <a:prstGeom prst="rect">
              <a:avLst/>
            </a:prstGeom>
            <a:noFill/>
            <a:ln w="12700">
              <a:solidFill>
                <a:srgbClr val="FFC00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  <p:sp>
          <p:nvSpPr>
            <p:cNvPr id="33" name="Rectangle 32"/>
            <p:cNvSpPr/>
            <p:nvPr/>
          </p:nvSpPr>
          <p:spPr>
            <a:xfrm rot="4440034">
              <a:off x="7334644" y="2055242"/>
              <a:ext cx="283111" cy="279012"/>
            </a:xfrm>
            <a:prstGeom prst="rect">
              <a:avLst/>
            </a:prstGeom>
            <a:noFill/>
            <a:ln w="12700">
              <a:solidFill>
                <a:srgbClr val="FFC00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FF0000"/>
                </a:solidFill>
              </a:endParaRPr>
            </a:p>
          </p:txBody>
        </p:sp>
      </p:grpSp>
      <p:sp>
        <p:nvSpPr>
          <p:cNvPr id="34" name="TextBox 33"/>
          <p:cNvSpPr txBox="1"/>
          <p:nvPr/>
        </p:nvSpPr>
        <p:spPr>
          <a:xfrm>
            <a:off x="8719531" y="1521518"/>
            <a:ext cx="1342034" cy="369332"/>
          </a:xfrm>
          <a:prstGeom prst="rect">
            <a:avLst/>
          </a:prstGeom>
          <a:noFill/>
          <a:ln w="12700">
            <a:noFill/>
          </a:ln>
        </p:spPr>
        <p:txBody>
          <a:bodyPr wrap="none" rtlCol="0">
            <a:spAutoFit/>
          </a:bodyPr>
          <a:lstStyle/>
          <a:p>
            <a:r>
              <a:rPr lang="en-US" dirty="0" smtClean="0"/>
              <a:t>~15m </a:t>
            </a:r>
            <a:r>
              <a:rPr lang="en-US" dirty="0"/>
              <a:t>x 15m</a:t>
            </a:r>
            <a:endParaRPr lang="en-GB" dirty="0"/>
          </a:p>
        </p:txBody>
      </p:sp>
      <p:sp>
        <p:nvSpPr>
          <p:cNvPr id="35" name="Rectangle 34"/>
          <p:cNvSpPr/>
          <p:nvPr/>
        </p:nvSpPr>
        <p:spPr>
          <a:xfrm>
            <a:off x="7908982" y="2226834"/>
            <a:ext cx="711426" cy="119797"/>
          </a:xfrm>
          <a:prstGeom prst="rect">
            <a:avLst/>
          </a:prstGeom>
          <a:ln w="127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6" name="Rectangle 35"/>
          <p:cNvSpPr/>
          <p:nvPr/>
        </p:nvSpPr>
        <p:spPr>
          <a:xfrm>
            <a:off x="10134249" y="2200427"/>
            <a:ext cx="711426" cy="119797"/>
          </a:xfrm>
          <a:prstGeom prst="rect">
            <a:avLst/>
          </a:prstGeom>
          <a:ln w="127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7" name="TextBox 36"/>
          <p:cNvSpPr txBox="1"/>
          <p:nvPr/>
        </p:nvSpPr>
        <p:spPr>
          <a:xfrm>
            <a:off x="7757408" y="1849687"/>
            <a:ext cx="1014573" cy="369332"/>
          </a:xfrm>
          <a:prstGeom prst="rect">
            <a:avLst/>
          </a:prstGeom>
          <a:noFill/>
          <a:ln w="12700">
            <a:noFill/>
          </a:ln>
        </p:spPr>
        <p:txBody>
          <a:bodyPr wrap="none" rtlCol="0">
            <a:spAutoFit/>
          </a:bodyPr>
          <a:lstStyle/>
          <a:p>
            <a:r>
              <a:rPr lang="en-US" dirty="0"/>
              <a:t>Entrance</a:t>
            </a:r>
            <a:endParaRPr lang="en-GB" dirty="0"/>
          </a:p>
        </p:txBody>
      </p:sp>
      <p:sp>
        <p:nvSpPr>
          <p:cNvPr id="38" name="TextBox 37"/>
          <p:cNvSpPr txBox="1"/>
          <p:nvPr/>
        </p:nvSpPr>
        <p:spPr>
          <a:xfrm>
            <a:off x="10159149" y="1825764"/>
            <a:ext cx="526106" cy="369332"/>
          </a:xfrm>
          <a:prstGeom prst="rect">
            <a:avLst/>
          </a:prstGeom>
          <a:noFill/>
          <a:ln w="12700">
            <a:noFill/>
          </a:ln>
        </p:spPr>
        <p:txBody>
          <a:bodyPr wrap="none" rtlCol="0">
            <a:spAutoFit/>
          </a:bodyPr>
          <a:lstStyle/>
          <a:p>
            <a:r>
              <a:rPr lang="en-US" dirty="0"/>
              <a:t>Exit</a:t>
            </a:r>
            <a:endParaRPr lang="en-GB" dirty="0"/>
          </a:p>
        </p:txBody>
      </p:sp>
      <p:sp>
        <p:nvSpPr>
          <p:cNvPr id="39" name="Rectangle 38"/>
          <p:cNvSpPr/>
          <p:nvPr/>
        </p:nvSpPr>
        <p:spPr>
          <a:xfrm>
            <a:off x="7867799" y="3379928"/>
            <a:ext cx="711426" cy="119797"/>
          </a:xfrm>
          <a:prstGeom prst="rect">
            <a:avLst/>
          </a:prstGeom>
          <a:ln w="127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0" name="Rectangle 39"/>
          <p:cNvSpPr/>
          <p:nvPr/>
        </p:nvSpPr>
        <p:spPr>
          <a:xfrm>
            <a:off x="10097882" y="3369613"/>
            <a:ext cx="711426" cy="119797"/>
          </a:xfrm>
          <a:prstGeom prst="rect">
            <a:avLst/>
          </a:prstGeom>
          <a:ln w="127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1" name="Rectangle 40"/>
          <p:cNvSpPr/>
          <p:nvPr/>
        </p:nvSpPr>
        <p:spPr>
          <a:xfrm rot="5400000">
            <a:off x="8278052" y="5234256"/>
            <a:ext cx="1093755" cy="105899"/>
          </a:xfrm>
          <a:prstGeom prst="rect">
            <a:avLst/>
          </a:prstGeom>
          <a:ln w="127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2" name="Rectangle 41"/>
          <p:cNvSpPr/>
          <p:nvPr/>
        </p:nvSpPr>
        <p:spPr>
          <a:xfrm rot="21571235">
            <a:off x="8841152" y="4301616"/>
            <a:ext cx="1240717" cy="1794144"/>
          </a:xfrm>
          <a:prstGeom prst="rect">
            <a:avLst/>
          </a:prstGeom>
          <a:noFill/>
          <a:ln w="12700">
            <a:solidFill>
              <a:srgbClr val="00B0F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rgbClr val="FF0000"/>
              </a:solidFill>
            </a:endParaRPr>
          </a:p>
        </p:txBody>
      </p:sp>
      <p:sp>
        <p:nvSpPr>
          <p:cNvPr id="43" name="TextBox 42"/>
          <p:cNvSpPr txBox="1"/>
          <p:nvPr/>
        </p:nvSpPr>
        <p:spPr>
          <a:xfrm>
            <a:off x="10020656" y="5087401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>
                <a:solidFill>
                  <a:srgbClr val="1E9FDB"/>
                </a:solidFill>
              </a:rPr>
              <a:t>8</a:t>
            </a:r>
            <a:endParaRPr lang="en-GB" sz="1200" dirty="0">
              <a:solidFill>
                <a:srgbClr val="1E9FDB"/>
              </a:solidFill>
            </a:endParaRPr>
          </a:p>
        </p:txBody>
      </p:sp>
      <p:sp>
        <p:nvSpPr>
          <p:cNvPr id="44" name="TextBox 43"/>
          <p:cNvSpPr txBox="1"/>
          <p:nvPr/>
        </p:nvSpPr>
        <p:spPr>
          <a:xfrm>
            <a:off x="9300799" y="4269884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>
                <a:solidFill>
                  <a:srgbClr val="1E9FDB"/>
                </a:solidFill>
              </a:rPr>
              <a:t>5</a:t>
            </a:r>
            <a:endParaRPr lang="en-GB" sz="1200" dirty="0">
              <a:solidFill>
                <a:srgbClr val="1E9FDB"/>
              </a:solidFill>
            </a:endParaRPr>
          </a:p>
        </p:txBody>
      </p:sp>
      <p:sp>
        <p:nvSpPr>
          <p:cNvPr id="45" name="TextBox 44"/>
          <p:cNvSpPr txBox="1"/>
          <p:nvPr/>
        </p:nvSpPr>
        <p:spPr>
          <a:xfrm>
            <a:off x="7464152" y="4535136"/>
            <a:ext cx="1458268" cy="456265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Temporary NBPI</a:t>
            </a:r>
          </a:p>
          <a:p>
            <a:pPr algn="ctr"/>
            <a:r>
              <a:rPr lang="en-US" sz="800" dirty="0">
                <a:solidFill>
                  <a:srgbClr val="FF0000"/>
                </a:solidFill>
              </a:rPr>
              <a:t>Storage, Cleaning, Test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46" name="TextBox 45"/>
          <p:cNvSpPr txBox="1"/>
          <p:nvPr/>
        </p:nvSpPr>
        <p:spPr>
          <a:xfrm>
            <a:off x="8931350" y="5671330"/>
            <a:ext cx="1079644" cy="389555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Integration</a:t>
            </a:r>
          </a:p>
          <a:p>
            <a:pPr algn="ctr"/>
            <a:r>
              <a:rPr lang="en-US" sz="800" dirty="0">
                <a:solidFill>
                  <a:srgbClr val="FF0000"/>
                </a:solidFill>
              </a:rPr>
              <a:t>Survey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47" name="TextBox 46"/>
          <p:cNvSpPr txBox="1"/>
          <p:nvPr/>
        </p:nvSpPr>
        <p:spPr>
          <a:xfrm>
            <a:off x="10192917" y="5671330"/>
            <a:ext cx="1079644" cy="389555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Sealing</a:t>
            </a:r>
          </a:p>
          <a:p>
            <a:pPr algn="ctr"/>
            <a:r>
              <a:rPr lang="en-US" sz="800" dirty="0">
                <a:solidFill>
                  <a:srgbClr val="FF0000"/>
                </a:solidFill>
              </a:rPr>
              <a:t>Leak Test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48" name="TextBox 47"/>
          <p:cNvSpPr txBox="1"/>
          <p:nvPr/>
        </p:nvSpPr>
        <p:spPr>
          <a:xfrm>
            <a:off x="8508506" y="2838266"/>
            <a:ext cx="1079644" cy="389555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Unwrapping</a:t>
            </a:r>
          </a:p>
          <a:p>
            <a:pPr algn="ctr"/>
            <a:r>
              <a:rPr lang="en-US" sz="800" dirty="0">
                <a:solidFill>
                  <a:srgbClr val="FF0000"/>
                </a:solidFill>
              </a:rPr>
              <a:t>Rough cleaning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49" name="TextBox 48"/>
          <p:cNvSpPr txBox="1"/>
          <p:nvPr/>
        </p:nvSpPr>
        <p:spPr>
          <a:xfrm>
            <a:off x="9226963" y="2765227"/>
            <a:ext cx="1079644" cy="389555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Preparation for</a:t>
            </a:r>
          </a:p>
          <a:p>
            <a:pPr algn="ctr"/>
            <a:r>
              <a:rPr lang="en-US" sz="800" dirty="0">
                <a:solidFill>
                  <a:srgbClr val="FF0000"/>
                </a:solidFill>
              </a:rPr>
              <a:t>Logistics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50" name="TextBox 49"/>
          <p:cNvSpPr txBox="1"/>
          <p:nvPr/>
        </p:nvSpPr>
        <p:spPr>
          <a:xfrm rot="5400000">
            <a:off x="7594560" y="5439864"/>
            <a:ext cx="547464" cy="255203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STORAGE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51" name="TextBox 50"/>
          <p:cNvSpPr txBox="1"/>
          <p:nvPr/>
        </p:nvSpPr>
        <p:spPr>
          <a:xfrm rot="5400000">
            <a:off x="10738260" y="3728773"/>
            <a:ext cx="763770" cy="255203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WASTE DISPOSAL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52" name="TextBox 51"/>
          <p:cNvSpPr txBox="1"/>
          <p:nvPr/>
        </p:nvSpPr>
        <p:spPr>
          <a:xfrm rot="5400000">
            <a:off x="10670430" y="2735016"/>
            <a:ext cx="864096" cy="356196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CHEMICALS</a:t>
            </a:r>
          </a:p>
          <a:p>
            <a:pPr algn="ctr"/>
            <a:r>
              <a:rPr lang="en-US" sz="800" dirty="0">
                <a:solidFill>
                  <a:srgbClr val="FF0000"/>
                </a:solidFill>
              </a:rPr>
              <a:t>WASTE DISPOSAL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53" name="TextBox 52"/>
          <p:cNvSpPr txBox="1"/>
          <p:nvPr/>
        </p:nvSpPr>
        <p:spPr>
          <a:xfrm rot="5400000">
            <a:off x="7584995" y="2789876"/>
            <a:ext cx="547464" cy="255203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STORAGE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54" name="TextBox 53"/>
          <p:cNvSpPr txBox="1"/>
          <p:nvPr/>
        </p:nvSpPr>
        <p:spPr>
          <a:xfrm rot="5400000">
            <a:off x="8749020" y="3780722"/>
            <a:ext cx="547464" cy="255203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800" dirty="0">
                <a:solidFill>
                  <a:srgbClr val="FF0000"/>
                </a:solidFill>
              </a:rPr>
              <a:t>STORAGE</a:t>
            </a:r>
            <a:endParaRPr lang="en-GB" sz="800" dirty="0">
              <a:solidFill>
                <a:srgbClr val="FF0000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448263" y="4301906"/>
            <a:ext cx="720080" cy="26286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US" sz="1200" dirty="0" smtClean="0"/>
              <a:t>Storage</a:t>
            </a:r>
            <a:endParaRPr lang="en-GB" sz="1200" dirty="0" smtClean="0"/>
          </a:p>
        </p:txBody>
      </p:sp>
      <p:pic>
        <p:nvPicPr>
          <p:cNvPr id="56" name="Picture 5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29821" y="1647140"/>
            <a:ext cx="3027658" cy="1993209"/>
          </a:xfrm>
          <a:prstGeom prst="rect">
            <a:avLst/>
          </a:prstGeom>
        </p:spPr>
      </p:pic>
      <p:pic>
        <p:nvPicPr>
          <p:cNvPr id="57" name="Picture 5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4617" y="2913114"/>
            <a:ext cx="2105493" cy="1375589"/>
          </a:xfrm>
          <a:prstGeom prst="rect">
            <a:avLst/>
          </a:prstGeom>
        </p:spPr>
      </p:pic>
      <p:sp>
        <p:nvSpPr>
          <p:cNvPr id="58" name="TextBox 57"/>
          <p:cNvSpPr txBox="1"/>
          <p:nvPr/>
        </p:nvSpPr>
        <p:spPr>
          <a:xfrm>
            <a:off x="3662363" y="3621716"/>
            <a:ext cx="3000710" cy="26286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US" sz="1200" dirty="0" smtClean="0"/>
              <a:t>Temporary tent (Image credits: </a:t>
            </a:r>
            <a:r>
              <a:rPr lang="en-US" sz="1200" dirty="0" err="1" smtClean="0"/>
              <a:t>O.B.Wiik</a:t>
            </a:r>
            <a:r>
              <a:rPr lang="en-US" sz="1200" dirty="0" smtClean="0"/>
              <a:t>)</a:t>
            </a:r>
            <a:endParaRPr lang="en-GB" sz="1200" dirty="0" smtClean="0"/>
          </a:p>
        </p:txBody>
      </p:sp>
      <p:pic>
        <p:nvPicPr>
          <p:cNvPr id="59" name="Picture 5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48907" y="4312958"/>
            <a:ext cx="2107242" cy="1828342"/>
          </a:xfrm>
          <a:prstGeom prst="rect">
            <a:avLst/>
          </a:prstGeom>
        </p:spPr>
      </p:pic>
      <p:sp>
        <p:nvSpPr>
          <p:cNvPr id="60" name="TextBox 59"/>
          <p:cNvSpPr txBox="1"/>
          <p:nvPr/>
        </p:nvSpPr>
        <p:spPr>
          <a:xfrm>
            <a:off x="4246810" y="6141300"/>
            <a:ext cx="2238564" cy="26286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US" sz="1200" dirty="0" smtClean="0"/>
              <a:t>Small crane (WLL ~1000kg)</a:t>
            </a:r>
            <a:endParaRPr lang="en-GB" sz="1200" dirty="0" smtClean="0"/>
          </a:p>
        </p:txBody>
      </p:sp>
      <p:pic>
        <p:nvPicPr>
          <p:cNvPr id="61" name="Picture 2" descr="C:\Users\iainsutton\Pictures\Picasa\Exporter\BL5CVI\44LeakTest2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15995" y="4640229"/>
            <a:ext cx="2092754" cy="15697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2" name="TextBox 61"/>
          <p:cNvSpPr txBox="1"/>
          <p:nvPr/>
        </p:nvSpPr>
        <p:spPr>
          <a:xfrm>
            <a:off x="1415480" y="6233376"/>
            <a:ext cx="2214341" cy="49069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 smtClean="0"/>
              <a:t>Support structures for testing,</a:t>
            </a:r>
          </a:p>
          <a:p>
            <a:pPr algn="l"/>
            <a:r>
              <a:rPr lang="en-US" sz="1200" dirty="0" smtClean="0"/>
              <a:t>adjustment and integration</a:t>
            </a:r>
            <a:endParaRPr lang="en-GB" sz="1200" dirty="0" smtClean="0"/>
          </a:p>
        </p:txBody>
      </p:sp>
      <p:sp>
        <p:nvSpPr>
          <p:cNvPr id="63" name="TextBox 62"/>
          <p:cNvSpPr txBox="1"/>
          <p:nvPr/>
        </p:nvSpPr>
        <p:spPr>
          <a:xfrm>
            <a:off x="8771963" y="4512354"/>
            <a:ext cx="334585" cy="28219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 smtClean="0">
                <a:solidFill>
                  <a:srgbClr val="FF0000"/>
                </a:solidFill>
              </a:rPr>
              <a:t>10</a:t>
            </a:r>
            <a:endParaRPr lang="en-GB" sz="1200" dirty="0">
              <a:solidFill>
                <a:srgbClr val="FF0000"/>
              </a:solidFill>
            </a:endParaRPr>
          </a:p>
        </p:txBody>
      </p:sp>
      <p:sp>
        <p:nvSpPr>
          <p:cNvPr id="64" name="TextBox 63"/>
          <p:cNvSpPr txBox="1"/>
          <p:nvPr/>
        </p:nvSpPr>
        <p:spPr>
          <a:xfrm>
            <a:off x="9227119" y="6133551"/>
            <a:ext cx="334585" cy="28219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 smtClean="0">
                <a:solidFill>
                  <a:srgbClr val="FF0000"/>
                </a:solidFill>
              </a:rPr>
              <a:t>15</a:t>
            </a:r>
            <a:endParaRPr lang="en-GB" sz="1200" dirty="0">
              <a:solidFill>
                <a:srgbClr val="FF0000"/>
              </a:solidFill>
            </a:endParaRPr>
          </a:p>
        </p:txBody>
      </p:sp>
      <p:sp>
        <p:nvSpPr>
          <p:cNvPr id="65" name="TextBox 64"/>
          <p:cNvSpPr txBox="1"/>
          <p:nvPr/>
        </p:nvSpPr>
        <p:spPr>
          <a:xfrm>
            <a:off x="11402990" y="4361715"/>
            <a:ext cx="334585" cy="28219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 smtClean="0">
                <a:solidFill>
                  <a:srgbClr val="FF0000"/>
                </a:solidFill>
              </a:rPr>
              <a:t>15</a:t>
            </a:r>
            <a:endParaRPr lang="en-GB" sz="1200" dirty="0">
              <a:solidFill>
                <a:srgbClr val="FF0000"/>
              </a:solidFill>
            </a:endParaRPr>
          </a:p>
        </p:txBody>
      </p:sp>
      <p:sp>
        <p:nvSpPr>
          <p:cNvPr id="66" name="TextBox 65"/>
          <p:cNvSpPr txBox="1"/>
          <p:nvPr/>
        </p:nvSpPr>
        <p:spPr>
          <a:xfrm>
            <a:off x="9748768" y="3379928"/>
            <a:ext cx="334585" cy="28219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 smtClean="0">
                <a:solidFill>
                  <a:srgbClr val="FF0000"/>
                </a:solidFill>
              </a:rPr>
              <a:t>10</a:t>
            </a:r>
            <a:endParaRPr lang="en-GB" sz="1200" dirty="0">
              <a:solidFill>
                <a:srgbClr val="FF0000"/>
              </a:solidFill>
            </a:endParaRPr>
          </a:p>
        </p:txBody>
      </p:sp>
      <p:sp>
        <p:nvSpPr>
          <p:cNvPr id="67" name="TextBox 66"/>
          <p:cNvSpPr txBox="1"/>
          <p:nvPr/>
        </p:nvSpPr>
        <p:spPr>
          <a:xfrm>
            <a:off x="8004311" y="3445463"/>
            <a:ext cx="334585" cy="28219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200" dirty="0" smtClean="0">
                <a:solidFill>
                  <a:srgbClr val="FF0000"/>
                </a:solidFill>
              </a:rPr>
              <a:t>5</a:t>
            </a:r>
            <a:endParaRPr lang="en-GB" sz="1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5954216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Integration and Installation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5774432" cy="1792016"/>
          </a:xfrm>
        </p:spPr>
        <p:txBody>
          <a:bodyPr/>
          <a:lstStyle/>
          <a:p>
            <a:r>
              <a:rPr lang="en-US" dirty="0" smtClean="0"/>
              <a:t>NSS: Overall Coordination</a:t>
            </a:r>
          </a:p>
          <a:p>
            <a:r>
              <a:rPr lang="en-US" dirty="0" smtClean="0"/>
              <a:t>ESS Target: NBPI testing, sealing and logistics</a:t>
            </a:r>
          </a:p>
          <a:p>
            <a:r>
              <a:rPr lang="en-US" dirty="0" smtClean="0"/>
              <a:t>NBOA manufacturer: Adjustment &amp; integration</a:t>
            </a:r>
          </a:p>
          <a:p>
            <a:r>
              <a:rPr lang="en-US" dirty="0" smtClean="0"/>
              <a:t>ESS Survey team: Technical support</a:t>
            </a:r>
          </a:p>
          <a:p>
            <a:r>
              <a:rPr lang="en-US" dirty="0" smtClean="0"/>
              <a:t>Workflow (simplified):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10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Process and Responsibilities</a:t>
            </a:r>
            <a:endParaRPr lang="en-GB" dirty="0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 txBox="1">
            <a:spLocks/>
          </p:cNvSpPr>
          <p:nvPr/>
        </p:nvSpPr>
        <p:spPr>
          <a:xfrm>
            <a:off x="1415480" y="3789040"/>
            <a:ext cx="3470176" cy="2160240"/>
          </a:xfrm>
          <a:prstGeom prst="rect">
            <a:avLst/>
          </a:prstGeom>
        </p:spPr>
        <p:txBody>
          <a:bodyPr vert="horz" lIns="90000" tIns="45720" rIns="91440" bIns="45720" rtlCol="0">
            <a:noAutofit/>
          </a:bodyPr>
          <a:lstStyle>
            <a:lvl1pPr marL="342900" indent="-34290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1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57213" indent="-214313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572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2001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35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5430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(1) Arrival of NBPI and NBOA in crates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(2) Unpacking, transport into clean area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(3) Cleaning, unwrapping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(4) Transport/lifting on Survey station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(5) Integration, survey and NBOA alignment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(6) Sealing and leak test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(7) Wrapping and logistics preparation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1400" dirty="0" smtClean="0"/>
              <a:t>(8) Transport to storage/monolith</a:t>
            </a:r>
          </a:p>
          <a:p>
            <a:endParaRPr lang="en-US" sz="1400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600056" y="2348880"/>
            <a:ext cx="4873731" cy="3427190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121042082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 and Outlook </a:t>
            </a:r>
            <a:r>
              <a:rPr lang="en-US" sz="2000" dirty="0" smtClean="0"/>
              <a:t>(not the one by Microsoft)</a:t>
            </a:r>
            <a:endParaRPr lang="en-GB" sz="20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7430616" cy="4600328"/>
          </a:xfrm>
        </p:spPr>
        <p:txBody>
          <a:bodyPr/>
          <a:lstStyle/>
          <a:p>
            <a:r>
              <a:rPr lang="en-US" dirty="0" smtClean="0"/>
              <a:t>All NBOAs* have been procured. This is a major achievement. Thank you for your collaboration!</a:t>
            </a:r>
          </a:p>
          <a:p>
            <a:endParaRPr lang="en-US" dirty="0" smtClean="0"/>
          </a:p>
          <a:p>
            <a:r>
              <a:rPr lang="en-US" dirty="0" smtClean="0"/>
              <a:t>The most time-critical </a:t>
            </a:r>
            <a:r>
              <a:rPr lang="en-US" dirty="0" smtClean="0"/>
              <a:t>NBOAs </a:t>
            </a:r>
            <a:r>
              <a:rPr lang="en-US" dirty="0" smtClean="0"/>
              <a:t>for </a:t>
            </a:r>
            <a:r>
              <a:rPr lang="en-US" dirty="0" smtClean="0"/>
              <a:t>final </a:t>
            </a:r>
            <a:r>
              <a:rPr lang="en-US" dirty="0" smtClean="0"/>
              <a:t>design delivery (end of 2019) are HEIMDAL (complexity) and BEER (delay).</a:t>
            </a:r>
          </a:p>
          <a:p>
            <a:endParaRPr lang="en-US" dirty="0" smtClean="0"/>
          </a:p>
          <a:p>
            <a:r>
              <a:rPr lang="en-US" dirty="0"/>
              <a:t>The first NBOA is planned to be integrated in </a:t>
            </a:r>
            <a:r>
              <a:rPr lang="en-US" dirty="0" smtClean="0"/>
              <a:t>early/mid 2020, the rest is going to follow in the few months after this.</a:t>
            </a:r>
          </a:p>
          <a:p>
            <a:endParaRPr lang="en-US" dirty="0" smtClean="0"/>
          </a:p>
          <a:p>
            <a:r>
              <a:rPr lang="en-US" dirty="0" smtClean="0"/>
              <a:t>The temporary integration tent will be set up and filled with tools after the E01 building hand-over this evening.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11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GB" dirty="0"/>
          </a:p>
        </p:txBody>
      </p:sp>
      <p:sp>
        <p:nvSpPr>
          <p:cNvPr id="7" name="TextBox 6"/>
          <p:cNvSpPr txBox="1"/>
          <p:nvPr/>
        </p:nvSpPr>
        <p:spPr>
          <a:xfrm>
            <a:off x="1055440" y="6176156"/>
            <a:ext cx="5328592" cy="41034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r>
              <a:rPr lang="en-US" sz="1400" dirty="0" smtClean="0"/>
              <a:t>*except </a:t>
            </a:r>
            <a:r>
              <a:rPr lang="en-US" sz="1400" dirty="0"/>
              <a:t>BEER, but it </a:t>
            </a:r>
            <a:r>
              <a:rPr lang="en-US" sz="1400" dirty="0" smtClean="0"/>
              <a:t>has been published in the ESS system last week</a:t>
            </a:r>
            <a:endParaRPr lang="en-GB" sz="1400" dirty="0" smtClean="0"/>
          </a:p>
        </p:txBody>
      </p:sp>
      <p:pic>
        <p:nvPicPr>
          <p:cNvPr id="3074" name="Picture 2" descr="Bildresultat fÃ¶r seal of approval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82397" y="1916832"/>
            <a:ext cx="3016635" cy="20030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9330818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 and Outlook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9376" y="1700808"/>
            <a:ext cx="10972800" cy="4272918"/>
          </a:xfrm>
        </p:spPr>
        <p:txBody>
          <a:bodyPr/>
          <a:lstStyle/>
          <a:p>
            <a:r>
              <a:rPr lang="en-US" dirty="0" smtClean="0"/>
              <a:t>Technical Coordination within the current ESS in-kind collaboration model is tricky.</a:t>
            </a:r>
          </a:p>
          <a:p>
            <a:pPr lvl="1"/>
            <a:r>
              <a:rPr lang="en-US" dirty="0" smtClean="0"/>
              <a:t>No formal authority to impose ESS standards, envelopes and NBEX interface agreements.</a:t>
            </a:r>
          </a:p>
          <a:p>
            <a:endParaRPr lang="en-US" dirty="0" smtClean="0"/>
          </a:p>
          <a:p>
            <a:r>
              <a:rPr lang="en-US" dirty="0" smtClean="0"/>
              <a:t>Big delays due to incomplete interface definitions and unclear agreements.</a:t>
            </a:r>
          </a:p>
          <a:p>
            <a:pPr lvl="1"/>
            <a:r>
              <a:rPr lang="en-US" dirty="0" smtClean="0"/>
              <a:t>Some procurements were launched before framework (NBPI constraints) was fully understood.</a:t>
            </a:r>
          </a:p>
          <a:p>
            <a:pPr lvl="1"/>
            <a:r>
              <a:rPr lang="en-US" dirty="0" smtClean="0"/>
              <a:t>As a result, an appropriate structure had to be created on-the-fly, which did not make suppliers happy.</a:t>
            </a:r>
          </a:p>
          <a:p>
            <a:pPr lvl="1"/>
            <a:r>
              <a:rPr lang="en-US" dirty="0" smtClean="0"/>
              <a:t>Responsibility for NBPI design changed beginning of this year, which did not help either.</a:t>
            </a:r>
          </a:p>
          <a:p>
            <a:endParaRPr lang="en-US" dirty="0"/>
          </a:p>
          <a:p>
            <a:r>
              <a:rPr lang="en-US" dirty="0" smtClean="0"/>
              <a:t>There are not many specialized guide suppliers that were qualified to manufacture NBOAs.</a:t>
            </a:r>
          </a:p>
          <a:p>
            <a:pPr lvl="1"/>
            <a:r>
              <a:rPr lang="en-US" dirty="0" smtClean="0"/>
              <a:t>Small companies have small design teams </a:t>
            </a:r>
            <a:r>
              <a:rPr lang="en-US" dirty="0" smtClean="0">
                <a:sym typeface="Wingdings" panose="05000000000000000000" pitchFamily="2" charset="2"/>
              </a:rPr>
              <a:t> Extra-time needed for development of alignment features.</a:t>
            </a:r>
            <a:endParaRPr lang="en-US" dirty="0" smtClean="0"/>
          </a:p>
          <a:p>
            <a:pPr lvl="1"/>
            <a:r>
              <a:rPr lang="en-US" dirty="0" smtClean="0"/>
              <a:t>Market dictates the price of high-tech products that comes from limited resources.</a:t>
            </a:r>
          </a:p>
          <a:p>
            <a:pPr lvl="1"/>
            <a:r>
              <a:rPr lang="en-US" dirty="0" smtClean="0"/>
              <a:t>Coordination approach needs to be inclusive, by creating trust and </a:t>
            </a:r>
            <a:r>
              <a:rPr lang="en-US" b="1" dirty="0" smtClean="0"/>
              <a:t>investing time</a:t>
            </a:r>
            <a:r>
              <a:rPr lang="en-US" dirty="0" smtClean="0"/>
              <a:t>.</a:t>
            </a:r>
          </a:p>
          <a:p>
            <a:pPr lvl="1"/>
            <a:endParaRPr lang="en-US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12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Lessons learned</a:t>
            </a:r>
            <a:endParaRPr lang="en-GB" dirty="0"/>
          </a:p>
        </p:txBody>
      </p:sp>
      <p:pic>
        <p:nvPicPr>
          <p:cNvPr id="1026" name="Picture 2" descr="Image results for procurement funny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38942" y="1484784"/>
            <a:ext cx="2233722" cy="20882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7286954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9376" y="1700808"/>
            <a:ext cx="10972800" cy="4272918"/>
          </a:xfrm>
        </p:spPr>
        <p:txBody>
          <a:bodyPr/>
          <a:lstStyle/>
          <a:p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Technical Coordination within the current ESS in-kind collaboration model is tricky.</a:t>
            </a:r>
          </a:p>
          <a:p>
            <a:pPr lvl="1"/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No formal authority to impose ESS standards, envelopes and NBEX interface agreements.</a:t>
            </a:r>
          </a:p>
          <a:p>
            <a:endParaRPr lang="en-US" dirty="0" smtClean="0">
              <a:solidFill>
                <a:schemeClr val="bg1">
                  <a:lumMod val="75000"/>
                </a:schemeClr>
              </a:solidFill>
            </a:endParaRPr>
          </a:p>
          <a:p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Big delays due to incomplete interface definitions and unclear agreements.</a:t>
            </a:r>
          </a:p>
          <a:p>
            <a:pPr lvl="1"/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Some procurements were launched before framework (NBPI constraints) was fully understood.</a:t>
            </a:r>
          </a:p>
          <a:p>
            <a:pPr lvl="1"/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As a result, an appropriate structure had to be created on-the-fly, which did not make suppliers happy.</a:t>
            </a:r>
          </a:p>
          <a:p>
            <a:pPr lvl="1"/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Responsibility for NBPI design changed beginning of this year, which did not help either.</a:t>
            </a:r>
          </a:p>
          <a:p>
            <a:endParaRPr lang="en-US" dirty="0">
              <a:solidFill>
                <a:schemeClr val="bg1">
                  <a:lumMod val="75000"/>
                </a:schemeClr>
              </a:solidFill>
            </a:endParaRPr>
          </a:p>
          <a:p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There are not many specialized guide suppliers that were qualified to manufacture NBOAs.</a:t>
            </a:r>
          </a:p>
          <a:p>
            <a:pPr lvl="1"/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Small companies have small design teams </a:t>
            </a:r>
            <a:r>
              <a:rPr lang="en-US" dirty="0" smtClean="0">
                <a:solidFill>
                  <a:schemeClr val="bg1">
                    <a:lumMod val="75000"/>
                  </a:schemeClr>
                </a:solidFill>
                <a:sym typeface="Wingdings" panose="05000000000000000000" pitchFamily="2" charset="2"/>
              </a:rPr>
              <a:t> Extra-time needed for development of alignment features.</a:t>
            </a:r>
            <a:endParaRPr lang="en-US" dirty="0" smtClean="0">
              <a:solidFill>
                <a:schemeClr val="bg1">
                  <a:lumMod val="75000"/>
                </a:schemeClr>
              </a:solidFill>
            </a:endParaRPr>
          </a:p>
          <a:p>
            <a:pPr lvl="1"/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Market dictates the price of high-tech products that comes from limited resources.</a:t>
            </a:r>
          </a:p>
          <a:p>
            <a:pPr lvl="1"/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Coordination approach needs to be inclusive, by creating trust and </a:t>
            </a:r>
            <a:r>
              <a:rPr lang="en-US" b="1" dirty="0" smtClean="0">
                <a:solidFill>
                  <a:schemeClr val="bg1">
                    <a:lumMod val="75000"/>
                  </a:schemeClr>
                </a:solidFill>
              </a:rPr>
              <a:t>investing time</a:t>
            </a:r>
            <a:r>
              <a:rPr lang="en-US" dirty="0" smtClean="0">
                <a:solidFill>
                  <a:schemeClr val="bg1">
                    <a:lumMod val="75000"/>
                  </a:schemeClr>
                </a:solidFill>
              </a:rPr>
              <a:t>.</a:t>
            </a:r>
          </a:p>
          <a:p>
            <a:pPr lvl="1"/>
            <a:endParaRPr lang="en-US" dirty="0">
              <a:solidFill>
                <a:schemeClr val="bg1">
                  <a:lumMod val="75000"/>
                </a:schemeClr>
              </a:solidFill>
            </a:endParaRPr>
          </a:p>
          <a:p>
            <a:endParaRPr lang="en-US" dirty="0">
              <a:solidFill>
                <a:schemeClr val="bg1">
                  <a:lumMod val="75000"/>
                </a:schemeClr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 and Outlook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13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Lessons learned</a:t>
            </a:r>
            <a:endParaRPr lang="en-GB" dirty="0"/>
          </a:p>
        </p:txBody>
      </p:sp>
      <p:sp>
        <p:nvSpPr>
          <p:cNvPr id="8" name="Rectangle 7"/>
          <p:cNvSpPr/>
          <p:nvPr/>
        </p:nvSpPr>
        <p:spPr>
          <a:xfrm>
            <a:off x="3078504" y="2185550"/>
            <a:ext cx="5904656" cy="3944170"/>
          </a:xfrm>
          <a:prstGeom prst="rect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6" name="Right Arrow 5"/>
          <p:cNvSpPr/>
          <p:nvPr/>
        </p:nvSpPr>
        <p:spPr>
          <a:xfrm>
            <a:off x="3359696" y="5245470"/>
            <a:ext cx="504056" cy="288032"/>
          </a:xfrm>
          <a:prstGeom prst="rightArrow">
            <a:avLst/>
          </a:prstGeom>
          <a:solidFill>
            <a:srgbClr val="0070C0"/>
          </a:solidFill>
          <a:ln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bg1">
                  <a:lumMod val="95000"/>
                </a:schemeClr>
              </a:solidFill>
            </a:endParaRPr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 txBox="1">
            <a:spLocks/>
          </p:cNvSpPr>
          <p:nvPr/>
        </p:nvSpPr>
        <p:spPr>
          <a:xfrm>
            <a:off x="3935760" y="5232397"/>
            <a:ext cx="4511552" cy="665351"/>
          </a:xfrm>
          <a:prstGeom prst="rect">
            <a:avLst/>
          </a:prstGeom>
          <a:ln>
            <a:noFill/>
          </a:ln>
        </p:spPr>
        <p:txBody>
          <a:bodyPr vert="horz" lIns="90000" tIns="45720" rIns="91440" bIns="45720" rtlCol="0">
            <a:noAutofit/>
          </a:bodyPr>
          <a:lstStyle>
            <a:lvl1pPr marL="342900" indent="-34290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1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57213" indent="-214313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572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2001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35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5430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1600" dirty="0" smtClean="0">
                <a:solidFill>
                  <a:schemeClr val="bg1">
                    <a:lumMod val="95000"/>
                  </a:schemeClr>
                </a:solidFill>
              </a:rPr>
              <a:t>Good </a:t>
            </a:r>
            <a:r>
              <a:rPr lang="en-US" sz="1600" dirty="0" smtClean="0">
                <a:solidFill>
                  <a:schemeClr val="bg1">
                    <a:lumMod val="95000"/>
                  </a:schemeClr>
                </a:solidFill>
              </a:rPr>
              <a:t>luck with your guide procurements!</a:t>
            </a:r>
          </a:p>
          <a:p>
            <a:pPr marL="0" indent="0">
              <a:buNone/>
            </a:pPr>
            <a:r>
              <a:rPr lang="en-US" sz="1600" i="1" dirty="0" smtClean="0">
                <a:solidFill>
                  <a:schemeClr val="bg1">
                    <a:lumMod val="95000"/>
                  </a:schemeClr>
                </a:solidFill>
              </a:rPr>
              <a:t>A few meters done, a few km to go!</a:t>
            </a:r>
            <a:endParaRPr lang="en-US" sz="1600" dirty="0" smtClean="0">
              <a:solidFill>
                <a:schemeClr val="bg1">
                  <a:lumMod val="95000"/>
                </a:schemeClr>
              </a:solidFill>
            </a:endParaRPr>
          </a:p>
          <a:p>
            <a:pPr lvl="1"/>
            <a:endParaRPr lang="en-US" sz="1600" dirty="0" smtClean="0">
              <a:solidFill>
                <a:schemeClr val="bg1">
                  <a:lumMod val="95000"/>
                </a:schemeClr>
              </a:solidFill>
            </a:endParaRPr>
          </a:p>
          <a:p>
            <a:endParaRPr lang="en-US" sz="1600" dirty="0">
              <a:solidFill>
                <a:schemeClr val="bg1">
                  <a:lumMod val="95000"/>
                </a:schemeClr>
              </a:solidFill>
            </a:endParaRPr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04120" y="2409434"/>
            <a:ext cx="4171950" cy="2552700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7136360" y="3998707"/>
            <a:ext cx="917537" cy="317856"/>
          </a:xfrm>
          <a:prstGeom prst="rect">
            <a:avLst/>
          </a:prstGeom>
          <a:solidFill>
            <a:schemeClr val="bg1"/>
          </a:solidFill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US" sz="1200" b="1" dirty="0" smtClean="0">
                <a:latin typeface="Rockwell Extra Bold" panose="02060903040505020403" pitchFamily="18" charset="0"/>
              </a:rPr>
              <a:t>#@%§!!</a:t>
            </a:r>
            <a:endParaRPr lang="en-GB" sz="1200" b="1" dirty="0" smtClean="0">
              <a:latin typeface="Rockwell Extra Bold" panose="02060903040505020403" pitchFamily="18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3013448" y="5913696"/>
            <a:ext cx="2952328" cy="43204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1000" dirty="0" smtClean="0"/>
              <a:t>Image credits: SEMI_RAD</a:t>
            </a:r>
            <a:endParaRPr lang="en-GB" sz="1000" dirty="0" smtClean="0"/>
          </a:p>
        </p:txBody>
      </p:sp>
    </p:spTree>
    <p:extLst>
      <p:ext uri="{BB962C8B-B14F-4D97-AF65-F5344CB8AC3E}">
        <p14:creationId xmlns:p14="http://schemas.microsoft.com/office/powerpoint/2010/main" val="60218554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 and Outlook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19736" y="2564904"/>
            <a:ext cx="4536504" cy="567880"/>
          </a:xfrm>
        </p:spPr>
        <p:txBody>
          <a:bodyPr/>
          <a:lstStyle/>
          <a:p>
            <a:pPr marL="0" indent="0" algn="ctr">
              <a:buNone/>
            </a:pPr>
            <a:r>
              <a:rPr lang="en-US" b="1" dirty="0" smtClean="0"/>
              <a:t>Thank you for your attention!</a:t>
            </a:r>
          </a:p>
          <a:p>
            <a:pPr marL="0" indent="0" algn="ctr">
              <a:buNone/>
            </a:pPr>
            <a:endParaRPr lang="en-US" sz="1400" dirty="0" smtClean="0"/>
          </a:p>
          <a:p>
            <a:pPr marL="0" indent="0" algn="ctr">
              <a:buNone/>
            </a:pPr>
            <a:endParaRPr lang="en-US" sz="1400" dirty="0"/>
          </a:p>
          <a:p>
            <a:pPr marL="0" indent="0" algn="ctr">
              <a:buNone/>
            </a:pPr>
            <a:r>
              <a:rPr lang="en-US" sz="1400" dirty="0" smtClean="0"/>
              <a:t>Thanks also to Beniamino, Iain, </a:t>
            </a:r>
            <a:r>
              <a:rPr lang="en-US" sz="1400" dirty="0" err="1" smtClean="0"/>
              <a:t>Naja</a:t>
            </a:r>
            <a:r>
              <a:rPr lang="en-US" sz="1400" dirty="0" smtClean="0"/>
              <a:t>, Bengt, Chris and all stakeholders for the good collaboration in the last 1.5 years!</a:t>
            </a:r>
          </a:p>
          <a:p>
            <a:pPr marL="0" indent="0" algn="ctr">
              <a:buNone/>
            </a:pPr>
            <a:endParaRPr lang="en-US" sz="1400" dirty="0" smtClean="0"/>
          </a:p>
          <a:p>
            <a:pPr marL="0" indent="0" algn="ctr">
              <a:buNone/>
            </a:pPr>
            <a:endParaRPr lang="en-US" dirty="0"/>
          </a:p>
          <a:p>
            <a:pPr marL="0" indent="0" algn="ctr">
              <a:buNone/>
            </a:pPr>
            <a:r>
              <a:rPr lang="en-US" dirty="0" smtClean="0"/>
              <a:t>Any questions?</a:t>
            </a:r>
          </a:p>
          <a:p>
            <a:pPr marL="0" indent="0" algn="ctr">
              <a:buNone/>
            </a:pPr>
            <a:endParaRPr lang="en-US" dirty="0" smtClean="0"/>
          </a:p>
          <a:p>
            <a:pPr marL="0" indent="0" algn="ctr">
              <a:buNone/>
            </a:pPr>
            <a:endParaRPr lang="en-US" dirty="0" smtClean="0"/>
          </a:p>
          <a:p>
            <a:pPr marL="0" indent="0" algn="ctr">
              <a:buNone/>
            </a:pP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14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Questions</a:t>
            </a:r>
            <a:endParaRPr lang="en-GB" dirty="0"/>
          </a:p>
        </p:txBody>
      </p:sp>
      <p:sp>
        <p:nvSpPr>
          <p:cNvPr id="6" name="Rectangle 5"/>
          <p:cNvSpPr/>
          <p:nvPr/>
        </p:nvSpPr>
        <p:spPr>
          <a:xfrm>
            <a:off x="815752" y="5517232"/>
            <a:ext cx="60960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/>
              <a:t>Feel also free to contact me</a:t>
            </a:r>
          </a:p>
          <a:p>
            <a:r>
              <a:rPr lang="en-US" sz="1400" dirty="0">
                <a:sym typeface="Wingdings" panose="05000000000000000000" pitchFamily="2" charset="2"/>
              </a:rPr>
              <a:t> Hansdieter.Schweiger@esss.se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85781409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Backup slides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15</a:t>
            </a:fld>
            <a:endParaRPr lang="en-GB" noProof="0" dirty="0"/>
          </a:p>
        </p:txBody>
      </p:sp>
      <p:pic>
        <p:nvPicPr>
          <p:cNvPr id="10" name="Picture 2" descr="Relaterad bild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1824" y="2492896"/>
            <a:ext cx="3671555" cy="32055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1480369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Backup slides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16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Quality checks</a:t>
            </a:r>
            <a:endParaRPr lang="en-GB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4600328"/>
          </a:xfrm>
        </p:spPr>
        <p:txBody>
          <a:bodyPr/>
          <a:lstStyle/>
          <a:p>
            <a:r>
              <a:rPr lang="en-US" dirty="0" smtClean="0"/>
              <a:t>Check of completeness of Technical Specifications/Offers for Tender (TG3A)</a:t>
            </a:r>
            <a:endParaRPr lang="en-US" dirty="0"/>
          </a:p>
          <a:p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83832" y="2420888"/>
            <a:ext cx="7268984" cy="3672408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9184" y="2852936"/>
            <a:ext cx="3662585" cy="2817119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7" name="Right Arrow 6"/>
          <p:cNvSpPr/>
          <p:nvPr/>
        </p:nvSpPr>
        <p:spPr>
          <a:xfrm>
            <a:off x="4079776" y="4149080"/>
            <a:ext cx="432048" cy="432048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207043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Backup slides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17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Quality checks</a:t>
            </a:r>
            <a:endParaRPr lang="en-GB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4600328"/>
          </a:xfrm>
        </p:spPr>
        <p:txBody>
          <a:bodyPr/>
          <a:lstStyle/>
          <a:p>
            <a:r>
              <a:rPr lang="en-US" dirty="0" smtClean="0"/>
              <a:t>Technical check of reference models and drawings (Model Hand-over check)</a:t>
            </a:r>
            <a:endParaRPr lang="en-US" dirty="0"/>
          </a:p>
          <a:p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50935" y="2420888"/>
            <a:ext cx="7431465" cy="3661250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7368" y="2591271"/>
            <a:ext cx="3122712" cy="3320484"/>
          </a:xfrm>
          <a:prstGeom prst="rect">
            <a:avLst/>
          </a:prstGeom>
        </p:spPr>
      </p:pic>
      <p:sp>
        <p:nvSpPr>
          <p:cNvPr id="8" name="Right Arrow 7"/>
          <p:cNvSpPr/>
          <p:nvPr/>
        </p:nvSpPr>
        <p:spPr>
          <a:xfrm>
            <a:off x="3624483" y="3933056"/>
            <a:ext cx="432048" cy="432048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9932429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Backup slides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18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Quality checks</a:t>
            </a:r>
            <a:endParaRPr lang="en-GB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4600328"/>
          </a:xfrm>
        </p:spPr>
        <p:txBody>
          <a:bodyPr/>
          <a:lstStyle/>
          <a:p>
            <a:r>
              <a:rPr lang="en-US" dirty="0" smtClean="0"/>
              <a:t>TG3 review</a:t>
            </a:r>
            <a:endParaRPr lang="en-US" dirty="0"/>
          </a:p>
          <a:p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5400" y="2823641"/>
            <a:ext cx="6797183" cy="3590878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74104" y="1738456"/>
            <a:ext cx="6187339" cy="3598145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379111644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Backup slides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19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Model hand-over to Target Division</a:t>
            </a:r>
            <a:endParaRPr lang="en-GB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3326160" cy="1040091"/>
          </a:xfrm>
        </p:spPr>
        <p:txBody>
          <a:bodyPr/>
          <a:lstStyle/>
          <a:p>
            <a:r>
              <a:rPr lang="en-US" dirty="0" smtClean="0"/>
              <a:t>NBOA/NBEX interface document</a:t>
            </a:r>
            <a:endParaRPr lang="en-US" dirty="0"/>
          </a:p>
          <a:p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62062" y="1556792"/>
            <a:ext cx="7612519" cy="4489328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5360" y="2989553"/>
            <a:ext cx="4680520" cy="3368342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276337058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Backup slides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20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Model hand-over to Target Division</a:t>
            </a:r>
            <a:endParaRPr lang="en-GB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4600328"/>
          </a:xfrm>
        </p:spPr>
        <p:txBody>
          <a:bodyPr/>
          <a:lstStyle/>
          <a:p>
            <a:r>
              <a:rPr lang="en-US" dirty="0" smtClean="0"/>
              <a:t>Confirmed 3D model</a:t>
            </a:r>
          </a:p>
          <a:p>
            <a:r>
              <a:rPr lang="en-US" dirty="0" smtClean="0"/>
              <a:t>Interface drawing</a:t>
            </a:r>
            <a:endParaRPr lang="en-US" dirty="0"/>
          </a:p>
          <a:p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83832" y="1691861"/>
            <a:ext cx="6914032" cy="493509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27448" y="3183656"/>
            <a:ext cx="3122712" cy="33204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118399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ESS-0060907 - Chess Core Powerpoint</Template>
  <TotalTime>1108</TotalTime>
  <Words>1473</Words>
  <Application>Microsoft Office PowerPoint</Application>
  <PresentationFormat>Widescreen</PresentationFormat>
  <Paragraphs>319</Paragraphs>
  <Slides>20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20</vt:i4>
      </vt:variant>
    </vt:vector>
  </HeadingPairs>
  <TitlesOfParts>
    <vt:vector size="27" baseType="lpstr">
      <vt:lpstr>Arial</vt:lpstr>
      <vt:lpstr>Calibri</vt:lpstr>
      <vt:lpstr>Comic Sans MS</vt:lpstr>
      <vt:lpstr>Rockwell Extra Bold</vt:lpstr>
      <vt:lpstr>Wingdings</vt:lpstr>
      <vt:lpstr>Office-tema</vt:lpstr>
      <vt:lpstr>2_Anpassad formgivning</vt:lpstr>
      <vt:lpstr>Update on NBOA progress  NBOA = Neutron Beam Optics Assembly (in-Monolith optics) </vt:lpstr>
      <vt:lpstr>Content – Update on NBOA progress</vt:lpstr>
      <vt:lpstr>Status quo</vt:lpstr>
      <vt:lpstr>Status quo</vt:lpstr>
      <vt:lpstr>Status quo</vt:lpstr>
      <vt:lpstr>Status quo</vt:lpstr>
      <vt:lpstr>Status quo</vt:lpstr>
      <vt:lpstr>Integration and Installation</vt:lpstr>
      <vt:lpstr>Integration and Installation</vt:lpstr>
      <vt:lpstr>Integration and Installation</vt:lpstr>
      <vt:lpstr>Summary and Outlook (not the one by Microsoft)</vt:lpstr>
      <vt:lpstr>Summary and Outlook</vt:lpstr>
      <vt:lpstr>Summary and Outlook</vt:lpstr>
      <vt:lpstr>Summary and Outlook</vt:lpstr>
      <vt:lpstr>Backup slides</vt:lpstr>
      <vt:lpstr>Backup slides</vt:lpstr>
      <vt:lpstr>Backup slides</vt:lpstr>
      <vt:lpstr>Backup slides</vt:lpstr>
      <vt:lpstr>Backup slides</vt:lpstr>
      <vt:lpstr>Backup slides</vt:lpstr>
    </vt:vector>
  </TitlesOfParts>
  <Company>European Spallation Source ERIC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</dc:title>
  <dc:creator>Hansdieter Schweiger</dc:creator>
  <cp:lastModifiedBy>Hansdieter Schweiger</cp:lastModifiedBy>
  <cp:revision>89</cp:revision>
  <dcterms:created xsi:type="dcterms:W3CDTF">2019-03-14T13:57:12Z</dcterms:created>
  <dcterms:modified xsi:type="dcterms:W3CDTF">2019-09-09T08:35:10Z</dcterms:modified>
</cp:coreProperties>
</file>