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null)" ContentType="image/x-emf"/>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22"/>
  </p:notesMasterIdLst>
  <p:sldIdLst>
    <p:sldId id="256" r:id="rId2"/>
    <p:sldId id="291" r:id="rId3"/>
    <p:sldId id="299" r:id="rId4"/>
    <p:sldId id="323" r:id="rId5"/>
    <p:sldId id="322" r:id="rId6"/>
    <p:sldId id="318" r:id="rId7"/>
    <p:sldId id="324" r:id="rId8"/>
    <p:sldId id="288" r:id="rId9"/>
    <p:sldId id="282" r:id="rId10"/>
    <p:sldId id="325" r:id="rId11"/>
    <p:sldId id="311" r:id="rId12"/>
    <p:sldId id="302" r:id="rId13"/>
    <p:sldId id="274" r:id="rId14"/>
    <p:sldId id="305" r:id="rId15"/>
    <p:sldId id="319" r:id="rId16"/>
    <p:sldId id="320" r:id="rId17"/>
    <p:sldId id="321" r:id="rId18"/>
    <p:sldId id="327" r:id="rId19"/>
    <p:sldId id="326" r:id="rId20"/>
    <p:sldId id="290" r:id="rId21"/>
  </p:sldIdLst>
  <p:sldSz cx="9144000" cy="6858000" type="screen4x3"/>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51CF19"/>
    <a:srgbClr val="104DC0"/>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8435" autoAdjust="0"/>
    <p:restoredTop sz="94643" autoAdjust="0"/>
  </p:normalViewPr>
  <p:slideViewPr>
    <p:cSldViewPr snapToGrid="0">
      <p:cViewPr varScale="1">
        <p:scale>
          <a:sx n="120" d="100"/>
          <a:sy n="120" d="100"/>
        </p:scale>
        <p:origin x="1680" y="176"/>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sorterViewPr>
    <p:cViewPr>
      <p:scale>
        <a:sx n="66" d="100"/>
        <a:sy n="66" d="100"/>
      </p:scale>
      <p:origin x="0" y="0"/>
    </p:cViewPr>
  </p:sorterViewPr>
  <p:notesViewPr>
    <p:cSldViewPr snapToGrid="0" snapToObjects="1">
      <p:cViewPr varScale="1">
        <p:scale>
          <a:sx n="155" d="100"/>
          <a:sy n="155" d="100"/>
        </p:scale>
        <p:origin x="-6728" y="-10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2019-09-10</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61A53A7-64CD-4D0E-AAE8-1AC9C79D7085}" type="slidenum">
              <a:rPr lang="sv-SE" smtClean="0"/>
              <a:t>1</a:t>
            </a:fld>
            <a:endParaRPr lang="sv-SE"/>
          </a:p>
        </p:txBody>
      </p:sp>
    </p:spTree>
    <p:extLst>
      <p:ext uri="{BB962C8B-B14F-4D97-AF65-F5344CB8AC3E}">
        <p14:creationId xmlns:p14="http://schemas.microsoft.com/office/powerpoint/2010/main" val="10412639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sv-SE"/>
          </a:p>
        </p:txBody>
      </p:sp>
      <p:sp>
        <p:nvSpPr>
          <p:cNvPr id="4" name="Slide Number Placeholder 3"/>
          <p:cNvSpPr>
            <a:spLocks noGrp="1"/>
          </p:cNvSpPr>
          <p:nvPr>
            <p:ph type="sldNum" sz="quarter" idx="10"/>
          </p:nvPr>
        </p:nvSpPr>
        <p:spPr/>
        <p:txBody>
          <a:bodyPr/>
          <a:lstStyle/>
          <a:p>
            <a:fld id="{161A53A7-64CD-4D0E-AAE8-1AC9C79D7085}" type="slidenum">
              <a:rPr lang="sv-SE" smtClean="0"/>
              <a:t>2</a:t>
            </a:fld>
            <a:endParaRPr lang="sv-SE"/>
          </a:p>
        </p:txBody>
      </p:sp>
    </p:spTree>
    <p:extLst>
      <p:ext uri="{BB962C8B-B14F-4D97-AF65-F5344CB8AC3E}">
        <p14:creationId xmlns:p14="http://schemas.microsoft.com/office/powerpoint/2010/main" val="23624268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61A53A7-64CD-4D0E-AAE8-1AC9C79D7085}" type="slidenum">
              <a:rPr lang="sv-SE" smtClean="0"/>
              <a:t>3</a:t>
            </a:fld>
            <a:endParaRPr lang="sv-SE"/>
          </a:p>
        </p:txBody>
      </p:sp>
    </p:spTree>
    <p:extLst>
      <p:ext uri="{BB962C8B-B14F-4D97-AF65-F5344CB8AC3E}">
        <p14:creationId xmlns:p14="http://schemas.microsoft.com/office/powerpoint/2010/main" val="284845047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61A53A7-64CD-4D0E-AAE8-1AC9C79D7085}" type="slidenum">
              <a:rPr lang="sv-SE" smtClean="0"/>
              <a:t>4</a:t>
            </a:fld>
            <a:endParaRPr lang="sv-SE"/>
          </a:p>
        </p:txBody>
      </p:sp>
    </p:spTree>
    <p:extLst>
      <p:ext uri="{BB962C8B-B14F-4D97-AF65-F5344CB8AC3E}">
        <p14:creationId xmlns:p14="http://schemas.microsoft.com/office/powerpoint/2010/main" val="246736500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sv-SE"/>
          </a:p>
        </p:txBody>
      </p:sp>
      <p:sp>
        <p:nvSpPr>
          <p:cNvPr id="4" name="Slide Number Placeholder 3"/>
          <p:cNvSpPr>
            <a:spLocks noGrp="1"/>
          </p:cNvSpPr>
          <p:nvPr>
            <p:ph type="sldNum" sz="quarter" idx="10"/>
          </p:nvPr>
        </p:nvSpPr>
        <p:spPr/>
        <p:txBody>
          <a:bodyPr/>
          <a:lstStyle/>
          <a:p>
            <a:fld id="{161A53A7-64CD-4D0E-AAE8-1AC9C79D7085}" type="slidenum">
              <a:rPr lang="sv-SE" smtClean="0"/>
              <a:t>9</a:t>
            </a:fld>
            <a:endParaRPr lang="sv-SE"/>
          </a:p>
        </p:txBody>
      </p:sp>
    </p:spTree>
    <p:extLst>
      <p:ext uri="{BB962C8B-B14F-4D97-AF65-F5344CB8AC3E}">
        <p14:creationId xmlns:p14="http://schemas.microsoft.com/office/powerpoint/2010/main" val="172308850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sv-SE"/>
          </a:p>
        </p:txBody>
      </p:sp>
      <p:sp>
        <p:nvSpPr>
          <p:cNvPr id="4" name="Slide Number Placeholder 3"/>
          <p:cNvSpPr>
            <a:spLocks noGrp="1"/>
          </p:cNvSpPr>
          <p:nvPr>
            <p:ph type="sldNum" sz="quarter" idx="10"/>
          </p:nvPr>
        </p:nvSpPr>
        <p:spPr/>
        <p:txBody>
          <a:bodyPr/>
          <a:lstStyle/>
          <a:p>
            <a:fld id="{161A53A7-64CD-4D0E-AAE8-1AC9C79D7085}" type="slidenum">
              <a:rPr lang="sv-SE" smtClean="0"/>
              <a:t>10</a:t>
            </a:fld>
            <a:endParaRPr lang="sv-SE"/>
          </a:p>
        </p:txBody>
      </p:sp>
    </p:spTree>
    <p:extLst>
      <p:ext uri="{BB962C8B-B14F-4D97-AF65-F5344CB8AC3E}">
        <p14:creationId xmlns:p14="http://schemas.microsoft.com/office/powerpoint/2010/main" val="110844533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sv-SE" dirty="0"/>
          </a:p>
        </p:txBody>
      </p:sp>
      <p:sp>
        <p:nvSpPr>
          <p:cNvPr id="4" name="Slide Number Placeholder 3"/>
          <p:cNvSpPr>
            <a:spLocks noGrp="1"/>
          </p:cNvSpPr>
          <p:nvPr>
            <p:ph type="sldNum" sz="quarter" idx="10"/>
          </p:nvPr>
        </p:nvSpPr>
        <p:spPr/>
        <p:txBody>
          <a:bodyPr/>
          <a:lstStyle/>
          <a:p>
            <a:fld id="{161A53A7-64CD-4D0E-AAE8-1AC9C79D7085}" type="slidenum">
              <a:rPr lang="sv-SE" smtClean="0"/>
              <a:t>11</a:t>
            </a:fld>
            <a:endParaRPr lang="sv-SE"/>
          </a:p>
        </p:txBody>
      </p:sp>
    </p:spTree>
    <p:extLst>
      <p:ext uri="{BB962C8B-B14F-4D97-AF65-F5344CB8AC3E}">
        <p14:creationId xmlns:p14="http://schemas.microsoft.com/office/powerpoint/2010/main" val="1290164535"/>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noProof="0"/>
              <a:t>Click to edit Master title style</a:t>
            </a:r>
            <a:endParaRPr lang="en-GB" noProof="0"/>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noProof="0"/>
              <a:t>Click to edit Master subtitle style</a:t>
            </a:r>
            <a:endParaRPr lang="en-GB" noProof="0"/>
          </a:p>
        </p:txBody>
      </p:sp>
      <p:sp>
        <p:nvSpPr>
          <p:cNvPr id="4" name="Date Placeholder 3"/>
          <p:cNvSpPr>
            <a:spLocks noGrp="1"/>
          </p:cNvSpPr>
          <p:nvPr>
            <p:ph type="dt" sz="half" idx="10"/>
          </p:nvPr>
        </p:nvSpPr>
        <p:spPr/>
        <p:txBody>
          <a:bodyPr/>
          <a:lstStyle/>
          <a:p>
            <a:fld id="{5ED7AC81-318B-4D49-A602-9E30227C87EC}" type="datetime1">
              <a:rPr lang="en-GB" noProof="0" smtClean="0"/>
              <a:t>10/09/2019</a:t>
            </a:fld>
            <a:endParaRPr lang="en-GB" noProof="0"/>
          </a:p>
        </p:txBody>
      </p:sp>
      <p:sp>
        <p:nvSpPr>
          <p:cNvPr id="5" name="Footer Placeholder 4"/>
          <p:cNvSpPr>
            <a:spLocks noGrp="1"/>
          </p:cNvSpPr>
          <p:nvPr>
            <p:ph type="ftr" sz="quarter" idx="11"/>
          </p:nvPr>
        </p:nvSpPr>
        <p:spPr/>
        <p:txBody>
          <a:bodyPr/>
          <a:lstStyle/>
          <a:p>
            <a:endParaRPr lang="en-GB" noProof="0"/>
          </a:p>
        </p:txBody>
      </p:sp>
      <p:sp>
        <p:nvSpPr>
          <p:cNvPr id="6" name="Slide Number Placeholder 5"/>
          <p:cNvSpPr>
            <a:spLocks noGrp="1"/>
          </p:cNvSpPr>
          <p:nvPr>
            <p:ph type="sldNum" sz="quarter" idx="12"/>
          </p:nvPr>
        </p:nvSpPr>
        <p:spPr/>
        <p:txBody>
          <a:bodyPr/>
          <a:lstStyle/>
          <a:p>
            <a:fld id="{551115BC-487E-4422-894C-CB7CD3E79223}" type="slidenum">
              <a:rPr lang="en-GB" noProof="0" smtClean="0"/>
              <a:t>‹#›</a:t>
            </a:fld>
            <a:endParaRPr lang="en-GB" noProof="0"/>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noProof="0">
              <a:solidFill>
                <a:srgbClr val="0094CA"/>
              </a:solidFill>
            </a:endParaRPr>
          </a:p>
        </p:txBody>
      </p:sp>
      <p:sp>
        <p:nvSpPr>
          <p:cNvPr id="2" name="Title 1"/>
          <p:cNvSpPr>
            <a:spLocks noGrp="1"/>
          </p:cNvSpPr>
          <p:nvPr>
            <p:ph type="title"/>
          </p:nvPr>
        </p:nvSpPr>
        <p:spPr/>
        <p:txBody>
          <a:bodyPr/>
          <a:lstStyle/>
          <a:p>
            <a:r>
              <a:rPr lang="en-US" noProof="0"/>
              <a:t>Click to edit Master title style</a:t>
            </a:r>
            <a:endParaRPr lang="en-GB" noProof="0"/>
          </a:p>
        </p:txBody>
      </p:sp>
      <p:sp>
        <p:nvSpPr>
          <p:cNvPr id="3" name="Content Placeholder 2"/>
          <p:cNvSpPr>
            <a:spLocks noGrp="1"/>
          </p:cNvSpPr>
          <p:nvPr>
            <p:ph idx="1"/>
          </p:nvPr>
        </p:nvSpPr>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4" name="Date Placeholder 3"/>
          <p:cNvSpPr>
            <a:spLocks noGrp="1"/>
          </p:cNvSpPr>
          <p:nvPr>
            <p:ph type="dt" sz="half" idx="10"/>
          </p:nvPr>
        </p:nvSpPr>
        <p:spPr/>
        <p:txBody>
          <a:bodyPr/>
          <a:lstStyle/>
          <a:p>
            <a:fld id="{6EB99CB0-346B-43FA-9EE6-F90C3F3BC0BA}" type="datetime1">
              <a:rPr lang="en-GB" noProof="0" smtClean="0"/>
              <a:t>10/09/2019</a:t>
            </a:fld>
            <a:endParaRPr lang="en-GB" noProof="0"/>
          </a:p>
        </p:txBody>
      </p:sp>
      <p:sp>
        <p:nvSpPr>
          <p:cNvPr id="5" name="Footer Placeholder 4"/>
          <p:cNvSpPr>
            <a:spLocks noGrp="1"/>
          </p:cNvSpPr>
          <p:nvPr>
            <p:ph type="ftr" sz="quarter" idx="11"/>
          </p:nvPr>
        </p:nvSpPr>
        <p:spPr/>
        <p:txBody>
          <a:bodyPr/>
          <a:lstStyle/>
          <a:p>
            <a:endParaRPr lang="en-GB" noProof="0"/>
          </a:p>
        </p:txBody>
      </p:sp>
      <p:sp>
        <p:nvSpPr>
          <p:cNvPr id="6" name="Slide Number Placeholder 5"/>
          <p:cNvSpPr>
            <a:spLocks noGrp="1"/>
          </p:cNvSpPr>
          <p:nvPr>
            <p:ph type="sldNum" sz="quarter" idx="12"/>
          </p:nvPr>
        </p:nvSpPr>
        <p:spPr/>
        <p:txBody>
          <a:bodyPr/>
          <a:lstStyle/>
          <a:p>
            <a:fld id="{551115BC-487E-4422-894C-CB7CD3E79223}" type="slidenum">
              <a:rPr lang="en-GB" noProof="0" smtClean="0"/>
              <a:t>‹#›</a:t>
            </a:fld>
            <a:endParaRPr lang="en-GB" noProof="0"/>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noProof="0">
              <a:solidFill>
                <a:srgbClr val="0094CA"/>
              </a:solidFill>
            </a:endParaRPr>
          </a:p>
        </p:txBody>
      </p:sp>
      <p:sp>
        <p:nvSpPr>
          <p:cNvPr id="2" name="Title 1"/>
          <p:cNvSpPr>
            <a:spLocks noGrp="1"/>
          </p:cNvSpPr>
          <p:nvPr>
            <p:ph type="title"/>
          </p:nvPr>
        </p:nvSpPr>
        <p:spPr/>
        <p:txBody>
          <a:bodyPr/>
          <a:lstStyle/>
          <a:p>
            <a:r>
              <a:rPr lang="en-US" noProof="0"/>
              <a:t>Click to edit Master title style</a:t>
            </a:r>
            <a:endParaRPr lang="en-GB" noProof="0"/>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p:txBody>
      </p:sp>
      <p:sp>
        <p:nvSpPr>
          <p:cNvPr id="5" name="Date Placeholder 4"/>
          <p:cNvSpPr>
            <a:spLocks noGrp="1"/>
          </p:cNvSpPr>
          <p:nvPr>
            <p:ph type="dt" sz="half" idx="10"/>
          </p:nvPr>
        </p:nvSpPr>
        <p:spPr/>
        <p:txBody>
          <a:bodyPr/>
          <a:lstStyle/>
          <a:p>
            <a:fld id="{42E66B7F-8271-49DA-A25A-F4BB9F476347}" type="datetime1">
              <a:rPr lang="en-GB" noProof="0" smtClean="0"/>
              <a:t>10/09/2019</a:t>
            </a:fld>
            <a:endParaRPr lang="en-GB" noProof="0"/>
          </a:p>
        </p:txBody>
      </p:sp>
      <p:sp>
        <p:nvSpPr>
          <p:cNvPr id="6" name="Footer Placeholder 5"/>
          <p:cNvSpPr>
            <a:spLocks noGrp="1"/>
          </p:cNvSpPr>
          <p:nvPr>
            <p:ph type="ftr" sz="quarter" idx="11"/>
          </p:nvPr>
        </p:nvSpPr>
        <p:spPr/>
        <p:txBody>
          <a:bodyPr/>
          <a:lstStyle/>
          <a:p>
            <a:endParaRPr lang="en-GB" noProof="0"/>
          </a:p>
        </p:txBody>
      </p:sp>
      <p:sp>
        <p:nvSpPr>
          <p:cNvPr id="7" name="Slide Number Placeholder 6"/>
          <p:cNvSpPr>
            <a:spLocks noGrp="1"/>
          </p:cNvSpPr>
          <p:nvPr>
            <p:ph type="sldNum" sz="quarter" idx="12"/>
          </p:nvPr>
        </p:nvSpPr>
        <p:spPr/>
        <p:txBody>
          <a:bodyPr/>
          <a:lstStyle/>
          <a:p>
            <a:fld id="{551115BC-487E-4422-894C-CB7CD3E79223}" type="slidenum">
              <a:rPr lang="en-GB" noProof="0" smtClean="0"/>
              <a:t>‹#›</a:t>
            </a:fld>
            <a:endParaRPr lang="en-GB" noProof="0"/>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noProof="0"/>
              <a:t>Click to edit Master title style</a:t>
            </a:r>
            <a:endParaRPr lang="en-GB" noProof="0"/>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7" name="Date Placeholder 6"/>
          <p:cNvSpPr>
            <a:spLocks noGrp="1"/>
          </p:cNvSpPr>
          <p:nvPr>
            <p:ph type="dt" sz="half" idx="10"/>
          </p:nvPr>
        </p:nvSpPr>
        <p:spPr/>
        <p:txBody>
          <a:bodyPr/>
          <a:lstStyle/>
          <a:p>
            <a:fld id="{3C7D23FA-05C4-4CC1-B281-2F815585BC1C}" type="datetime1">
              <a:rPr lang="en-GB" noProof="0" smtClean="0"/>
              <a:t>10/09/2019</a:t>
            </a:fld>
            <a:endParaRPr lang="en-GB" noProof="0"/>
          </a:p>
        </p:txBody>
      </p:sp>
      <p:sp>
        <p:nvSpPr>
          <p:cNvPr id="8" name="Footer Placeholder 7"/>
          <p:cNvSpPr>
            <a:spLocks noGrp="1"/>
          </p:cNvSpPr>
          <p:nvPr>
            <p:ph type="ftr" sz="quarter" idx="11"/>
          </p:nvPr>
        </p:nvSpPr>
        <p:spPr/>
        <p:txBody>
          <a:bodyPr/>
          <a:lstStyle/>
          <a:p>
            <a:endParaRPr lang="en-GB" noProof="0"/>
          </a:p>
        </p:txBody>
      </p:sp>
      <p:sp>
        <p:nvSpPr>
          <p:cNvPr id="9" name="Slide Number Placeholder 8"/>
          <p:cNvSpPr>
            <a:spLocks noGrp="1"/>
          </p:cNvSpPr>
          <p:nvPr>
            <p:ph type="sldNum" sz="quarter" idx="12"/>
          </p:nvPr>
        </p:nvSpPr>
        <p:spPr/>
        <p:txBody>
          <a:bodyPr/>
          <a:lstStyle/>
          <a:p>
            <a:fld id="{551115BC-487E-4422-894C-CB7CD3E79223}" type="slidenum">
              <a:rPr lang="en-GB" noProof="0" smtClean="0"/>
              <a:t>‹#›</a:t>
            </a:fld>
            <a:endParaRPr lang="en-GB" noProof="0"/>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noProof="0">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en-US" noProof="0"/>
              <a:t>Click to edit Master title style</a:t>
            </a:r>
            <a:endParaRPr lang="en-GB" noProof="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en-GB" noProof="0" smtClean="0"/>
              <a:t>10/09/2019</a:t>
            </a:fld>
            <a:endParaRPr lang="en-GB" noProof="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noProof="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en-GB" noProof="0" smtClean="0"/>
              <a:t>‹#›</a:t>
            </a:fld>
            <a:endParaRPr lang="en-GB" noProof="0"/>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emf"/></Relationships>
</file>

<file path=ppt/slides/_rels/slide2.xml.rels><?xml version="1.0" encoding="UTF-8" standalone="yes"?>
<Relationships xmlns="http://schemas.openxmlformats.org/package/2006/relationships"><Relationship Id="rId8" Type="http://schemas.openxmlformats.org/officeDocument/2006/relationships/image" Target="../media/image7.emf"/><Relationship Id="rId3" Type="http://schemas.openxmlformats.org/officeDocument/2006/relationships/hyperlink" Target="https://www.google.se/imgres?imgurl=https://www.timemaps.com/wp-content/uploads/2016/10/scandinavia_copy9.jpg&amp;imgrefurl=https://www.timemaps.com/history/scandinavia-750ad/&amp;docid=QFPMppQYE9EKPM&amp;tbnid=w66aA1CdfvN2wM:&amp;vet=10ahUKEwjuobvL_-XWAhWJYpoKHWG7CJcQMwiBAigFMAU..i&amp;w=500&amp;h=438&amp;bih=1263&amp;biw=1263&amp;q=scandinavia%20map&amp;ved=0ahUKEwjuobvL_-XWAhWJYpoKHWG7CJcQMwiBAigFMAU&amp;iact=mrc&amp;uact=8" TargetMode="External"/><Relationship Id="rId7"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5.png"/><Relationship Id="rId5" Type="http://schemas.microsoft.com/office/2007/relationships/hdphoto" Target="../media/hdphoto1.wdp"/><Relationship Id="rId4" Type="http://schemas.openxmlformats.org/officeDocument/2006/relationships/image" Target="../media/image4.png"/><Relationship Id="rId9" Type="http://schemas.openxmlformats.org/officeDocument/2006/relationships/image" Target="../media/image8.emf"/></Relationships>
</file>

<file path=ppt/slides/_rels/slide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11.emf"/><Relationship Id="rId4" Type="http://schemas.openxmlformats.org/officeDocument/2006/relationships/image" Target="../media/image10.png"/></Relationships>
</file>

<file path=ppt/slides/_rels/slide4.xml.rels><?xml version="1.0" encoding="UTF-8" standalone="yes"?>
<Relationships xmlns="http://schemas.openxmlformats.org/package/2006/relationships"><Relationship Id="rId3" Type="http://schemas.openxmlformats.org/officeDocument/2006/relationships/image" Target="../media/image12.emf"/><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14.png"/><Relationship Id="rId4" Type="http://schemas.openxmlformats.org/officeDocument/2006/relationships/image" Target="../media/image13.png"/></Relationships>
</file>

<file path=ppt/slides/_rels/slide5.xml.rels><?xml version="1.0" encoding="UTF-8" standalone="yes"?>
<Relationships xmlns="http://schemas.openxmlformats.org/package/2006/relationships"><Relationship Id="rId3" Type="http://schemas.openxmlformats.org/officeDocument/2006/relationships/image" Target="../media/image16.emf"/><Relationship Id="rId2" Type="http://schemas.openxmlformats.org/officeDocument/2006/relationships/image" Target="../media/image15.em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7.em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8.em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emf"/><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22.emf"/></Relationships>
</file>

<file path=ppt/slides/_rels/slide10.xml.rels><?xml version="1.0" encoding="UTF-8" standalone="yes"?>
<Relationships xmlns="http://schemas.openxmlformats.org/package/2006/relationships"><Relationship Id="rId3" Type="http://schemas.openxmlformats.org/officeDocument/2006/relationships/image" Target="../media/image23.emf"/><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24.emf"/></Relationships>
</file>

<file path=ppt/slides/_rels/slide11.xml.rels><?xml version="1.0" encoding="UTF-8" standalone="yes"?>
<Relationships xmlns="http://schemas.openxmlformats.org/package/2006/relationships"><Relationship Id="rId3" Type="http://schemas.openxmlformats.org/officeDocument/2006/relationships/image" Target="../media/image25.(null)"/><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26.emf"/></Relationships>
</file>

<file path=ppt/slides/_rels/slide12.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0.emf"/><Relationship Id="rId2" Type="http://schemas.openxmlformats.org/officeDocument/2006/relationships/image" Target="../media/image29.emf"/><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31.emf"/><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32.em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33.emf"/><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3.emf"/><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5.emf"/><Relationship Id="rId2" Type="http://schemas.openxmlformats.org/officeDocument/2006/relationships/image" Target="../media/image34.emf"/><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51AF72F0-3FDB-F345-9CC7-CE2371845ACF}"/>
              </a:ext>
            </a:extLst>
          </p:cNvPr>
          <p:cNvPicPr>
            <a:picLocks noChangeAspect="1"/>
          </p:cNvPicPr>
          <p:nvPr/>
        </p:nvPicPr>
        <p:blipFill>
          <a:blip r:embed="rId3"/>
          <a:stretch>
            <a:fillRect/>
          </a:stretch>
        </p:blipFill>
        <p:spPr>
          <a:xfrm>
            <a:off x="921936" y="934106"/>
            <a:ext cx="7056120" cy="5117958"/>
          </a:xfrm>
          <a:prstGeom prst="rect">
            <a:avLst/>
          </a:prstGeom>
        </p:spPr>
      </p:pic>
      <p:pic>
        <p:nvPicPr>
          <p:cNvPr id="10" name="Picture 9">
            <a:extLst>
              <a:ext uri="{FF2B5EF4-FFF2-40B4-BE49-F238E27FC236}">
                <a16:creationId xmlns:a16="http://schemas.microsoft.com/office/drawing/2014/main" id="{C4DFB45A-C105-CC48-A0CF-E0EB5C4F8F7C}"/>
              </a:ext>
            </a:extLst>
          </p:cNvPr>
          <p:cNvPicPr>
            <a:picLocks noChangeAspect="1"/>
          </p:cNvPicPr>
          <p:nvPr/>
        </p:nvPicPr>
        <p:blipFill>
          <a:blip r:embed="rId4"/>
          <a:stretch>
            <a:fillRect/>
          </a:stretch>
        </p:blipFill>
        <p:spPr>
          <a:xfrm rot="5400000">
            <a:off x="2875498" y="-2332534"/>
            <a:ext cx="419099" cy="5524487"/>
          </a:xfrm>
          <a:prstGeom prst="rect">
            <a:avLst/>
          </a:prstGeom>
          <a:solidFill>
            <a:schemeClr val="bg1"/>
          </a:solidFill>
        </p:spPr>
      </p:pic>
      <p:sp>
        <p:nvSpPr>
          <p:cNvPr id="11" name="TextBox 10">
            <a:extLst>
              <a:ext uri="{FF2B5EF4-FFF2-40B4-BE49-F238E27FC236}">
                <a16:creationId xmlns:a16="http://schemas.microsoft.com/office/drawing/2014/main" id="{3DE27464-905F-E74B-8F5F-D195AC03EB83}"/>
              </a:ext>
            </a:extLst>
          </p:cNvPr>
          <p:cNvSpPr txBox="1"/>
          <p:nvPr/>
        </p:nvSpPr>
        <p:spPr>
          <a:xfrm>
            <a:off x="100483" y="6488668"/>
            <a:ext cx="5174901" cy="369332"/>
          </a:xfrm>
          <a:prstGeom prst="rect">
            <a:avLst/>
          </a:prstGeom>
          <a:noFill/>
        </p:spPr>
        <p:txBody>
          <a:bodyPr wrap="square" rtlCol="0">
            <a:spAutoFit/>
          </a:bodyPr>
          <a:lstStyle/>
          <a:p>
            <a:r>
              <a:rPr lang="en-GB" dirty="0"/>
              <a:t>Accepted for publication JINST, September 2019</a:t>
            </a:r>
          </a:p>
        </p:txBody>
      </p:sp>
    </p:spTree>
    <p:extLst>
      <p:ext uri="{BB962C8B-B14F-4D97-AF65-F5344CB8AC3E}">
        <p14:creationId xmlns:p14="http://schemas.microsoft.com/office/powerpoint/2010/main" val="13946133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Title 1">
            <a:extLst>
              <a:ext uri="{FF2B5EF4-FFF2-40B4-BE49-F238E27FC236}">
                <a16:creationId xmlns:a16="http://schemas.microsoft.com/office/drawing/2014/main" id="{07D1A568-D096-9547-9373-9E7349D22FEF}"/>
              </a:ext>
            </a:extLst>
          </p:cNvPr>
          <p:cNvSpPr>
            <a:spLocks noGrp="1"/>
          </p:cNvSpPr>
          <p:nvPr>
            <p:ph type="title"/>
          </p:nvPr>
        </p:nvSpPr>
        <p:spPr>
          <a:xfrm>
            <a:off x="457200" y="274638"/>
            <a:ext cx="7139136" cy="1143000"/>
          </a:xfrm>
        </p:spPr>
        <p:txBody>
          <a:bodyPr/>
          <a:lstStyle/>
          <a:p>
            <a:r>
              <a:rPr lang="en-GB"/>
              <a:t>HEIMDAL@ESS</a:t>
            </a:r>
          </a:p>
        </p:txBody>
      </p:sp>
      <p:sp>
        <p:nvSpPr>
          <p:cNvPr id="42" name="AutoShape 2" descr="mage result for scandinavia map">
            <a:hlinkClick r:id="rId3" invalidUrl="https://www.google.se/imgres?imgurl=https://www.timemaps.com/wp-content/uploads/2016/10/scandinavia_copy9.jpg&amp;imgrefurl=https://www.timemaps.com/history/scandinavia-750ad/&amp;docid=QFPMppQYE9EKPM&amp;tbnid=w66aA1CdfvN2wM:&amp;vet=10ahUKEwjuobvL_-XWAhWJYpoKHWG7CJcQMwiBAigFMAU..i&amp;w=500&amp;h=438&amp;bih=1263&amp;biw=1263&amp;q=scandinavia map&amp;ved=0ahUKEwjuobvL_-XWAhWJYpoKHWG7CJcQMwiBAigFMAU&amp;iact=mrc&amp;uact=8"/>
            <a:extLst>
              <a:ext uri="{FF2B5EF4-FFF2-40B4-BE49-F238E27FC236}">
                <a16:creationId xmlns:a16="http://schemas.microsoft.com/office/drawing/2014/main" id="{1D16617D-6685-C243-A4E4-0D6D88CC7DEA}"/>
              </a:ext>
            </a:extLst>
          </p:cNvPr>
          <p:cNvSpPr>
            <a:spLocks noChangeAspect="1" noChangeArrowheads="1"/>
          </p:cNvSpPr>
          <p:nvPr/>
        </p:nvSpPr>
        <p:spPr bwMode="auto">
          <a:xfrm>
            <a:off x="0" y="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grpSp>
        <p:nvGrpSpPr>
          <p:cNvPr id="33" name="Group 32">
            <a:extLst>
              <a:ext uri="{FF2B5EF4-FFF2-40B4-BE49-F238E27FC236}">
                <a16:creationId xmlns:a16="http://schemas.microsoft.com/office/drawing/2014/main" id="{90FD842B-0E2C-FD44-9218-C277B6C4C582}"/>
              </a:ext>
            </a:extLst>
          </p:cNvPr>
          <p:cNvGrpSpPr/>
          <p:nvPr/>
        </p:nvGrpSpPr>
        <p:grpSpPr>
          <a:xfrm>
            <a:off x="160256" y="1630838"/>
            <a:ext cx="8369803" cy="5139178"/>
            <a:chOff x="434893" y="1986024"/>
            <a:chExt cx="8047458" cy="4831699"/>
          </a:xfrm>
        </p:grpSpPr>
        <p:pic>
          <p:nvPicPr>
            <p:cNvPr id="40" name="Picture 39">
              <a:extLst>
                <a:ext uri="{FF2B5EF4-FFF2-40B4-BE49-F238E27FC236}">
                  <a16:creationId xmlns:a16="http://schemas.microsoft.com/office/drawing/2014/main" id="{E1003D17-159E-0A41-8A6E-6493FB2B20F7}"/>
                </a:ext>
              </a:extLst>
            </p:cNvPr>
            <p:cNvPicPr>
              <a:picLocks noChangeAspect="1"/>
            </p:cNvPicPr>
            <p:nvPr/>
          </p:nvPicPr>
          <p:blipFill rotWithShape="1">
            <a:blip r:embed="rId4">
              <a:extLst>
                <a:ext uri="{BEBA8EAE-BF5A-486C-A8C5-ECC9F3942E4B}">
                  <a14:imgProps xmlns:a14="http://schemas.microsoft.com/office/drawing/2010/main">
                    <a14:imgLayer r:embed="rId5">
                      <a14:imgEffect>
                        <a14:sharpenSoften amount="50000"/>
                      </a14:imgEffect>
                      <a14:imgEffect>
                        <a14:brightnessContrast bright="40000" contrast="40000"/>
                      </a14:imgEffect>
                    </a14:imgLayer>
                  </a14:imgProps>
                </a:ext>
                <a:ext uri="{28A0092B-C50C-407E-A947-70E740481C1C}">
                  <a14:useLocalDpi xmlns:a14="http://schemas.microsoft.com/office/drawing/2010/main"/>
                </a:ext>
              </a:extLst>
            </a:blip>
            <a:srcRect/>
            <a:stretch/>
          </p:blipFill>
          <p:spPr>
            <a:xfrm>
              <a:off x="434893" y="1986024"/>
              <a:ext cx="6212184" cy="4831699"/>
            </a:xfrm>
            <a:prstGeom prst="rect">
              <a:avLst/>
            </a:prstGeom>
          </p:spPr>
        </p:pic>
        <p:sp>
          <p:nvSpPr>
            <p:cNvPr id="58" name="TextBox 57">
              <a:extLst>
                <a:ext uri="{FF2B5EF4-FFF2-40B4-BE49-F238E27FC236}">
                  <a16:creationId xmlns:a16="http://schemas.microsoft.com/office/drawing/2014/main" id="{3B309961-940A-3140-8815-EA7FBDC30B50}"/>
                </a:ext>
              </a:extLst>
            </p:cNvPr>
            <p:cNvSpPr txBox="1"/>
            <p:nvPr/>
          </p:nvSpPr>
          <p:spPr>
            <a:xfrm>
              <a:off x="6585357" y="3181219"/>
              <a:ext cx="1120750" cy="307777"/>
            </a:xfrm>
            <a:prstGeom prst="rect">
              <a:avLst/>
            </a:prstGeom>
            <a:noFill/>
          </p:spPr>
          <p:txBody>
            <a:bodyPr wrap="square" rtlCol="0">
              <a:spAutoFit/>
            </a:bodyPr>
            <a:lstStyle/>
            <a:p>
              <a:r>
                <a:rPr lang="en-GB" sz="1400" b="1" dirty="0"/>
                <a:t>HEIMDAL</a:t>
              </a:r>
            </a:p>
          </p:txBody>
        </p:sp>
        <p:cxnSp>
          <p:nvCxnSpPr>
            <p:cNvPr id="63" name="Straight Arrow Connector 62">
              <a:extLst>
                <a:ext uri="{FF2B5EF4-FFF2-40B4-BE49-F238E27FC236}">
                  <a16:creationId xmlns:a16="http://schemas.microsoft.com/office/drawing/2014/main" id="{BDC7FBDE-B73E-934D-BD03-ABFCD9430536}"/>
                </a:ext>
              </a:extLst>
            </p:cNvPr>
            <p:cNvCxnSpPr>
              <a:cxnSpLocks/>
            </p:cNvCxnSpPr>
            <p:nvPr/>
          </p:nvCxnSpPr>
          <p:spPr>
            <a:xfrm flipH="1">
              <a:off x="6094949" y="3459557"/>
              <a:ext cx="546463" cy="577958"/>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pic>
          <p:nvPicPr>
            <p:cNvPr id="27" name="Picture 26">
              <a:extLst>
                <a:ext uri="{FF2B5EF4-FFF2-40B4-BE49-F238E27FC236}">
                  <a16:creationId xmlns:a16="http://schemas.microsoft.com/office/drawing/2014/main" id="{A15B944B-CD0F-EB44-8703-1382EAC63C01}"/>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013788" y="2780776"/>
              <a:ext cx="698449" cy="259515"/>
            </a:xfrm>
            <a:prstGeom prst="rect">
              <a:avLst/>
            </a:prstGeom>
          </p:spPr>
        </p:pic>
        <p:pic>
          <p:nvPicPr>
            <p:cNvPr id="32" name="Picture 31">
              <a:extLst>
                <a:ext uri="{FF2B5EF4-FFF2-40B4-BE49-F238E27FC236}">
                  <a16:creationId xmlns:a16="http://schemas.microsoft.com/office/drawing/2014/main" id="{237EB5A6-B1A9-734D-B756-1E4EF6F7F65A}"/>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751283" y="2760071"/>
              <a:ext cx="1058552" cy="300926"/>
            </a:xfrm>
            <a:prstGeom prst="rect">
              <a:avLst/>
            </a:prstGeom>
          </p:spPr>
        </p:pic>
        <p:pic>
          <p:nvPicPr>
            <p:cNvPr id="72" name="Picture 71">
              <a:extLst>
                <a:ext uri="{FF2B5EF4-FFF2-40B4-BE49-F238E27FC236}">
                  <a16:creationId xmlns:a16="http://schemas.microsoft.com/office/drawing/2014/main" id="{AA047B98-4BEC-1442-8BB6-AB820FF34640}"/>
                </a:ext>
              </a:extLst>
            </p:cNvPr>
            <p:cNvPicPr>
              <a:picLocks noChangeAspect="1"/>
            </p:cNvPicPr>
            <p:nvPr/>
          </p:nvPicPr>
          <p:blipFill>
            <a:blip r:embed="rId8"/>
            <a:stretch>
              <a:fillRect/>
            </a:stretch>
          </p:blipFill>
          <p:spPr>
            <a:xfrm>
              <a:off x="7848879" y="2773343"/>
              <a:ext cx="633472" cy="290584"/>
            </a:xfrm>
            <a:prstGeom prst="rect">
              <a:avLst/>
            </a:prstGeom>
          </p:spPr>
        </p:pic>
      </p:grpSp>
      <p:sp>
        <p:nvSpPr>
          <p:cNvPr id="22" name="TextBox 21">
            <a:extLst>
              <a:ext uri="{FF2B5EF4-FFF2-40B4-BE49-F238E27FC236}">
                <a16:creationId xmlns:a16="http://schemas.microsoft.com/office/drawing/2014/main" id="{F52CCC4A-6C00-5C4A-A3E9-20FE93368E7C}"/>
              </a:ext>
            </a:extLst>
          </p:cNvPr>
          <p:cNvSpPr txBox="1"/>
          <p:nvPr/>
        </p:nvSpPr>
        <p:spPr>
          <a:xfrm>
            <a:off x="73284" y="1499852"/>
            <a:ext cx="8342170" cy="338554"/>
          </a:xfrm>
          <a:prstGeom prst="rect">
            <a:avLst/>
          </a:prstGeom>
          <a:noFill/>
        </p:spPr>
        <p:txBody>
          <a:bodyPr wrap="square" rtlCol="0">
            <a:spAutoFit/>
          </a:bodyPr>
          <a:lstStyle/>
          <a:p>
            <a:r>
              <a:rPr lang="en-GB" sz="1600" dirty="0"/>
              <a:t>Thermal powder diffractometer for chemistry, crystallography and material science studies</a:t>
            </a:r>
          </a:p>
        </p:txBody>
      </p:sp>
      <p:pic>
        <p:nvPicPr>
          <p:cNvPr id="3" name="Picture 2">
            <a:extLst>
              <a:ext uri="{FF2B5EF4-FFF2-40B4-BE49-F238E27FC236}">
                <a16:creationId xmlns:a16="http://schemas.microsoft.com/office/drawing/2014/main" id="{7D6880AA-CA8A-AB45-ACD1-BFD26FBBAC7B}"/>
              </a:ext>
            </a:extLst>
          </p:cNvPr>
          <p:cNvPicPr>
            <a:picLocks noChangeAspect="1"/>
          </p:cNvPicPr>
          <p:nvPr/>
        </p:nvPicPr>
        <p:blipFill>
          <a:blip r:embed="rId9"/>
          <a:stretch>
            <a:fillRect/>
          </a:stretch>
        </p:blipFill>
        <p:spPr>
          <a:xfrm>
            <a:off x="4172671" y="4632817"/>
            <a:ext cx="4858208" cy="2060792"/>
          </a:xfrm>
          <a:prstGeom prst="rect">
            <a:avLst/>
          </a:prstGeom>
        </p:spPr>
      </p:pic>
    </p:spTree>
    <p:extLst>
      <p:ext uri="{BB962C8B-B14F-4D97-AF65-F5344CB8AC3E}">
        <p14:creationId xmlns:p14="http://schemas.microsoft.com/office/powerpoint/2010/main" val="202143446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BEEED7-59A0-FD40-8059-A36F9EC3AA87}"/>
              </a:ext>
            </a:extLst>
          </p:cNvPr>
          <p:cNvSpPr>
            <a:spLocks noGrp="1"/>
          </p:cNvSpPr>
          <p:nvPr>
            <p:ph type="title"/>
          </p:nvPr>
        </p:nvSpPr>
        <p:spPr>
          <a:xfrm>
            <a:off x="165100" y="300038"/>
            <a:ext cx="7139136" cy="1143000"/>
          </a:xfrm>
        </p:spPr>
        <p:txBody>
          <a:bodyPr>
            <a:normAutofit/>
          </a:bodyPr>
          <a:lstStyle/>
          <a:p>
            <a:r>
              <a:rPr lang="sv-SE" sz="2800" dirty="0"/>
              <a:t>The HEIMDAL </a:t>
            </a:r>
            <a:r>
              <a:rPr lang="sv-SE" sz="2800" dirty="0" err="1"/>
              <a:t>powder</a:t>
            </a:r>
            <a:r>
              <a:rPr lang="sv-SE" sz="2800" dirty="0"/>
              <a:t> </a:t>
            </a:r>
            <a:r>
              <a:rPr lang="sv-SE" sz="2800" dirty="0" err="1"/>
              <a:t>diffraction</a:t>
            </a:r>
            <a:r>
              <a:rPr lang="sv-SE" sz="2800" dirty="0"/>
              <a:t> (PD) </a:t>
            </a:r>
            <a:r>
              <a:rPr lang="sv-SE" sz="2800" dirty="0" err="1"/>
              <a:t>detector</a:t>
            </a:r>
            <a:endParaRPr lang="sv-SE" sz="2800" dirty="0"/>
          </a:p>
        </p:txBody>
      </p:sp>
      <p:sp>
        <p:nvSpPr>
          <p:cNvPr id="4" name="Slide Number Placeholder 3">
            <a:extLst>
              <a:ext uri="{FF2B5EF4-FFF2-40B4-BE49-F238E27FC236}">
                <a16:creationId xmlns:a16="http://schemas.microsoft.com/office/drawing/2014/main" id="{AB27E1A7-AB3A-A941-B593-F769818A8C3D}"/>
              </a:ext>
            </a:extLst>
          </p:cNvPr>
          <p:cNvSpPr>
            <a:spLocks noGrp="1"/>
          </p:cNvSpPr>
          <p:nvPr>
            <p:ph type="sldNum" sz="quarter" idx="12"/>
          </p:nvPr>
        </p:nvSpPr>
        <p:spPr>
          <a:xfrm>
            <a:off x="6842568" y="6402648"/>
            <a:ext cx="2133600" cy="365125"/>
          </a:xfrm>
        </p:spPr>
        <p:txBody>
          <a:bodyPr/>
          <a:lstStyle/>
          <a:p>
            <a:fld id="{551115BC-487E-4422-894C-CB7CD3E79223}" type="slidenum">
              <a:rPr lang="en-GB" noProof="0" smtClean="0"/>
              <a:t>3</a:t>
            </a:fld>
            <a:endParaRPr lang="en-GB" noProof="0"/>
          </a:p>
        </p:txBody>
      </p:sp>
      <p:sp>
        <p:nvSpPr>
          <p:cNvPr id="6" name="TextBox 5">
            <a:extLst>
              <a:ext uri="{FF2B5EF4-FFF2-40B4-BE49-F238E27FC236}">
                <a16:creationId xmlns:a16="http://schemas.microsoft.com/office/drawing/2014/main" id="{0C2CB14B-B2ED-5745-8373-93243AB43CB2}"/>
              </a:ext>
            </a:extLst>
          </p:cNvPr>
          <p:cNvSpPr txBox="1"/>
          <p:nvPr/>
        </p:nvSpPr>
        <p:spPr>
          <a:xfrm>
            <a:off x="4597400" y="4188636"/>
            <a:ext cx="4432300" cy="1323439"/>
          </a:xfrm>
          <a:prstGeom prst="rect">
            <a:avLst/>
          </a:prstGeom>
          <a:noFill/>
        </p:spPr>
        <p:txBody>
          <a:bodyPr wrap="square" rtlCol="0">
            <a:spAutoFit/>
          </a:bodyPr>
          <a:lstStyle/>
          <a:p>
            <a:r>
              <a:rPr lang="sv-SE" sz="1600" dirty="0" err="1"/>
              <a:t>Requirements</a:t>
            </a:r>
            <a:r>
              <a:rPr lang="sv-SE" sz="1600" dirty="0"/>
              <a:t> for the </a:t>
            </a:r>
            <a:r>
              <a:rPr lang="sv-SE" sz="1600" dirty="0" err="1"/>
              <a:t>powder</a:t>
            </a:r>
            <a:r>
              <a:rPr lang="sv-SE" sz="1600" dirty="0"/>
              <a:t> </a:t>
            </a:r>
            <a:r>
              <a:rPr lang="sv-SE" sz="1600" dirty="0" err="1"/>
              <a:t>diffraction</a:t>
            </a:r>
            <a:r>
              <a:rPr lang="sv-SE" sz="1600" dirty="0"/>
              <a:t> </a:t>
            </a:r>
            <a:r>
              <a:rPr lang="sv-SE" sz="1600" dirty="0" err="1"/>
              <a:t>detectors</a:t>
            </a:r>
            <a:r>
              <a:rPr lang="sv-SE" sz="1600" dirty="0"/>
              <a:t>: </a:t>
            </a:r>
          </a:p>
          <a:p>
            <a:pPr marL="285750" indent="-285750">
              <a:buFont typeface="Arial" panose="020B0604020202020204" pitchFamily="34" charset="0"/>
              <a:buChar char="•"/>
            </a:pPr>
            <a:endParaRPr lang="sv-SE" sz="1600" dirty="0"/>
          </a:p>
          <a:p>
            <a:pPr marL="285750" indent="-285750">
              <a:buFont typeface="Arial" panose="020B0604020202020204" pitchFamily="34" charset="0"/>
              <a:buChar char="•"/>
            </a:pPr>
            <a:r>
              <a:rPr lang="sv-SE" sz="1600" dirty="0"/>
              <a:t>Position resolution: ~3 mm (H) x 7 mm (V)</a:t>
            </a:r>
          </a:p>
          <a:p>
            <a:pPr marL="285750" indent="-285750">
              <a:buFont typeface="Arial" panose="020B0604020202020204" pitchFamily="34" charset="0"/>
              <a:buChar char="•"/>
            </a:pPr>
            <a:r>
              <a:rPr lang="sv-SE" sz="1600" dirty="0" err="1"/>
              <a:t>High</a:t>
            </a:r>
            <a:r>
              <a:rPr lang="sv-SE" sz="1600" dirty="0"/>
              <a:t>-rate </a:t>
            </a:r>
            <a:r>
              <a:rPr lang="sv-SE" sz="1600" dirty="0" err="1"/>
              <a:t>capability</a:t>
            </a:r>
            <a:r>
              <a:rPr lang="sv-SE" sz="1600" dirty="0"/>
              <a:t> </a:t>
            </a:r>
          </a:p>
          <a:p>
            <a:pPr marL="285750" indent="-285750">
              <a:buFont typeface="Arial" panose="020B0604020202020204" pitchFamily="34" charset="0"/>
              <a:buChar char="•"/>
            </a:pPr>
            <a:r>
              <a:rPr lang="sv-SE" sz="1600" dirty="0" err="1"/>
              <a:t>Efficiency</a:t>
            </a:r>
            <a:r>
              <a:rPr lang="sv-SE" sz="1600" dirty="0"/>
              <a:t> &gt; 50% at 1.8 Å</a:t>
            </a:r>
          </a:p>
        </p:txBody>
      </p:sp>
      <p:pic>
        <p:nvPicPr>
          <p:cNvPr id="43" name="Shape 381">
            <a:extLst>
              <a:ext uri="{FF2B5EF4-FFF2-40B4-BE49-F238E27FC236}">
                <a16:creationId xmlns:a16="http://schemas.microsoft.com/office/drawing/2014/main" id="{5058580B-229D-7844-A945-89CA0C0546E5}"/>
              </a:ext>
            </a:extLst>
          </p:cNvPr>
          <p:cNvPicPr/>
          <p:nvPr/>
        </p:nvPicPr>
        <p:blipFill rotWithShape="1">
          <a:blip r:embed="rId3">
            <a:alphaModFix/>
          </a:blip>
          <a:srcRect r="19599"/>
          <a:stretch/>
        </p:blipFill>
        <p:spPr>
          <a:xfrm>
            <a:off x="0" y="1431585"/>
            <a:ext cx="4178461" cy="2434358"/>
          </a:xfrm>
          <a:prstGeom prst="rect">
            <a:avLst/>
          </a:prstGeom>
          <a:noFill/>
          <a:ln>
            <a:noFill/>
            <a:prstDash/>
          </a:ln>
        </p:spPr>
      </p:pic>
      <p:pic>
        <p:nvPicPr>
          <p:cNvPr id="44" name="Picture 43">
            <a:extLst>
              <a:ext uri="{FF2B5EF4-FFF2-40B4-BE49-F238E27FC236}">
                <a16:creationId xmlns:a16="http://schemas.microsoft.com/office/drawing/2014/main" id="{1AEA378B-DF92-9D47-A5F0-000AF42A1AC3}"/>
              </a:ext>
            </a:extLst>
          </p:cNvPr>
          <p:cNvPicPr/>
          <p:nvPr/>
        </p:nvPicPr>
        <p:blipFill>
          <a:blip r:embed="rId4"/>
          <a:stretch>
            <a:fillRect/>
          </a:stretch>
        </p:blipFill>
        <p:spPr>
          <a:xfrm>
            <a:off x="914401" y="4189431"/>
            <a:ext cx="3009418" cy="2373414"/>
          </a:xfrm>
          <a:prstGeom prst="rect">
            <a:avLst/>
          </a:prstGeom>
        </p:spPr>
      </p:pic>
      <p:sp>
        <p:nvSpPr>
          <p:cNvPr id="3" name="TextBox 2">
            <a:extLst>
              <a:ext uri="{FF2B5EF4-FFF2-40B4-BE49-F238E27FC236}">
                <a16:creationId xmlns:a16="http://schemas.microsoft.com/office/drawing/2014/main" id="{AD4C62D0-19EE-FA4B-BC37-51A45E21F7EB}"/>
              </a:ext>
            </a:extLst>
          </p:cNvPr>
          <p:cNvSpPr txBox="1"/>
          <p:nvPr/>
        </p:nvSpPr>
        <p:spPr>
          <a:xfrm>
            <a:off x="393982" y="6550223"/>
            <a:ext cx="4011202" cy="307777"/>
          </a:xfrm>
          <a:prstGeom prst="rect">
            <a:avLst/>
          </a:prstGeom>
          <a:noFill/>
        </p:spPr>
        <p:txBody>
          <a:bodyPr wrap="square" rtlCol="0">
            <a:spAutoFit/>
          </a:bodyPr>
          <a:lstStyle/>
          <a:p>
            <a:r>
              <a:rPr lang="en-GB" sz="1400" i="1" dirty="0"/>
              <a:t>HEIMDAL CTV document, courtesy Dan Mannix</a:t>
            </a:r>
          </a:p>
        </p:txBody>
      </p:sp>
      <p:sp>
        <p:nvSpPr>
          <p:cNvPr id="7" name="TextBox 6">
            <a:extLst>
              <a:ext uri="{FF2B5EF4-FFF2-40B4-BE49-F238E27FC236}">
                <a16:creationId xmlns:a16="http://schemas.microsoft.com/office/drawing/2014/main" id="{A104105A-39CF-A343-AF9C-BABF726522CC}"/>
              </a:ext>
            </a:extLst>
          </p:cNvPr>
          <p:cNvSpPr txBox="1"/>
          <p:nvPr/>
        </p:nvSpPr>
        <p:spPr>
          <a:xfrm>
            <a:off x="2704619" y="3918513"/>
            <a:ext cx="1689904" cy="523220"/>
          </a:xfrm>
          <a:prstGeom prst="rect">
            <a:avLst/>
          </a:prstGeom>
          <a:noFill/>
        </p:spPr>
        <p:txBody>
          <a:bodyPr wrap="square" rtlCol="0">
            <a:spAutoFit/>
          </a:bodyPr>
          <a:lstStyle/>
          <a:p>
            <a:pPr algn="ctr"/>
            <a:r>
              <a:rPr lang="en-GB" sz="1400" dirty="0"/>
              <a:t>Powder Diffraction detector</a:t>
            </a:r>
          </a:p>
        </p:txBody>
      </p:sp>
      <p:cxnSp>
        <p:nvCxnSpPr>
          <p:cNvPr id="9" name="Straight Arrow Connector 8">
            <a:extLst>
              <a:ext uri="{FF2B5EF4-FFF2-40B4-BE49-F238E27FC236}">
                <a16:creationId xmlns:a16="http://schemas.microsoft.com/office/drawing/2014/main" id="{CE9B714B-4D56-414F-B233-ECA4B426021B}"/>
              </a:ext>
            </a:extLst>
          </p:cNvPr>
          <p:cNvCxnSpPr>
            <a:cxnSpLocks/>
          </p:cNvCxnSpPr>
          <p:nvPr/>
        </p:nvCxnSpPr>
        <p:spPr>
          <a:xfrm flipH="1">
            <a:off x="2905246" y="4363656"/>
            <a:ext cx="266217" cy="13889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E484CB06-EEAF-5840-AAB2-E35FA3235653}"/>
              </a:ext>
            </a:extLst>
          </p:cNvPr>
          <p:cNvCxnSpPr>
            <a:cxnSpLocks/>
          </p:cNvCxnSpPr>
          <p:nvPr/>
        </p:nvCxnSpPr>
        <p:spPr>
          <a:xfrm>
            <a:off x="520861" y="4735975"/>
            <a:ext cx="696412" cy="0"/>
          </a:xfrm>
          <a:prstGeom prst="straightConnector1">
            <a:avLst/>
          </a:prstGeom>
          <a:ln w="444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7" name="TextBox 46">
            <a:extLst>
              <a:ext uri="{FF2B5EF4-FFF2-40B4-BE49-F238E27FC236}">
                <a16:creationId xmlns:a16="http://schemas.microsoft.com/office/drawing/2014/main" id="{051D01D2-E82B-DF4E-B160-BC6F589F3836}"/>
              </a:ext>
            </a:extLst>
          </p:cNvPr>
          <p:cNvSpPr txBox="1"/>
          <p:nvPr/>
        </p:nvSpPr>
        <p:spPr>
          <a:xfrm>
            <a:off x="289367" y="4435034"/>
            <a:ext cx="1099595" cy="307777"/>
          </a:xfrm>
          <a:prstGeom prst="rect">
            <a:avLst/>
          </a:prstGeom>
          <a:noFill/>
        </p:spPr>
        <p:txBody>
          <a:bodyPr wrap="square" rtlCol="0">
            <a:spAutoFit/>
          </a:bodyPr>
          <a:lstStyle/>
          <a:p>
            <a:r>
              <a:rPr lang="en-GB" sz="1400" dirty="0"/>
              <a:t>beam</a:t>
            </a:r>
          </a:p>
        </p:txBody>
      </p:sp>
      <p:sp>
        <p:nvSpPr>
          <p:cNvPr id="8" name="TextBox 7">
            <a:extLst>
              <a:ext uri="{FF2B5EF4-FFF2-40B4-BE49-F238E27FC236}">
                <a16:creationId xmlns:a16="http://schemas.microsoft.com/office/drawing/2014/main" id="{5429758A-EFF2-9942-94F9-09588BF7F3A7}"/>
              </a:ext>
            </a:extLst>
          </p:cNvPr>
          <p:cNvSpPr txBox="1"/>
          <p:nvPr/>
        </p:nvSpPr>
        <p:spPr>
          <a:xfrm>
            <a:off x="4818533" y="1945901"/>
            <a:ext cx="4036540" cy="646331"/>
          </a:xfrm>
          <a:prstGeom prst="rect">
            <a:avLst/>
          </a:prstGeom>
          <a:noFill/>
        </p:spPr>
        <p:txBody>
          <a:bodyPr wrap="square" rtlCol="0">
            <a:spAutoFit/>
          </a:bodyPr>
          <a:lstStyle/>
          <a:p>
            <a:r>
              <a:rPr lang="en-GB" dirty="0"/>
              <a:t>Jalousie technology selected for the PD detectors.  </a:t>
            </a:r>
          </a:p>
        </p:txBody>
      </p:sp>
      <p:pic>
        <p:nvPicPr>
          <p:cNvPr id="10" name="Picture 9">
            <a:extLst>
              <a:ext uri="{FF2B5EF4-FFF2-40B4-BE49-F238E27FC236}">
                <a16:creationId xmlns:a16="http://schemas.microsoft.com/office/drawing/2014/main" id="{A3FE2468-A044-6443-A551-EC5169F05DF8}"/>
              </a:ext>
            </a:extLst>
          </p:cNvPr>
          <p:cNvPicPr>
            <a:picLocks noChangeAspect="1"/>
          </p:cNvPicPr>
          <p:nvPr/>
        </p:nvPicPr>
        <p:blipFill>
          <a:blip r:embed="rId5"/>
          <a:stretch>
            <a:fillRect/>
          </a:stretch>
        </p:blipFill>
        <p:spPr>
          <a:xfrm>
            <a:off x="5533440" y="2663193"/>
            <a:ext cx="2056541" cy="730998"/>
          </a:xfrm>
          <a:prstGeom prst="rect">
            <a:avLst/>
          </a:prstGeom>
        </p:spPr>
      </p:pic>
      <p:sp>
        <p:nvSpPr>
          <p:cNvPr id="11" name="TextBox 10">
            <a:extLst>
              <a:ext uri="{FF2B5EF4-FFF2-40B4-BE49-F238E27FC236}">
                <a16:creationId xmlns:a16="http://schemas.microsoft.com/office/drawing/2014/main" id="{56631B59-1031-2449-9534-183D2C61671A}"/>
              </a:ext>
            </a:extLst>
          </p:cNvPr>
          <p:cNvSpPr txBox="1"/>
          <p:nvPr/>
        </p:nvSpPr>
        <p:spPr>
          <a:xfrm>
            <a:off x="4493603" y="6190005"/>
            <a:ext cx="3880625" cy="523220"/>
          </a:xfrm>
          <a:prstGeom prst="rect">
            <a:avLst/>
          </a:prstGeom>
          <a:noFill/>
          <a:ln w="15875" cmpd="thickThin">
            <a:solidFill>
              <a:schemeClr val="tx1"/>
            </a:solidFill>
          </a:ln>
        </p:spPr>
        <p:txBody>
          <a:bodyPr wrap="square" rtlCol="0">
            <a:spAutoFit/>
          </a:bodyPr>
          <a:lstStyle/>
          <a:p>
            <a:r>
              <a:rPr lang="en-GB" sz="1400" b="1" i="1" dirty="0"/>
              <a:t>Neutron detectors for the ESS diffractometers</a:t>
            </a:r>
          </a:p>
          <a:p>
            <a:r>
              <a:rPr lang="en-GB" sz="1400" i="1" dirty="0"/>
              <a:t>I. </a:t>
            </a:r>
            <a:r>
              <a:rPr lang="en-GB" sz="1400" i="1" dirty="0" err="1"/>
              <a:t>Stefanescu</a:t>
            </a:r>
            <a:r>
              <a:rPr lang="en-GB" sz="1400" i="1" dirty="0"/>
              <a:t> et al., JINST 12 P01019, 2017.</a:t>
            </a:r>
          </a:p>
        </p:txBody>
      </p:sp>
    </p:spTree>
    <p:extLst>
      <p:ext uri="{BB962C8B-B14F-4D97-AF65-F5344CB8AC3E}">
        <p14:creationId xmlns:p14="http://schemas.microsoft.com/office/powerpoint/2010/main" val="231574286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BEEED7-59A0-FD40-8059-A36F9EC3AA87}"/>
              </a:ext>
            </a:extLst>
          </p:cNvPr>
          <p:cNvSpPr>
            <a:spLocks noGrp="1"/>
          </p:cNvSpPr>
          <p:nvPr>
            <p:ph type="title"/>
          </p:nvPr>
        </p:nvSpPr>
        <p:spPr/>
        <p:txBody>
          <a:bodyPr/>
          <a:lstStyle/>
          <a:p>
            <a:r>
              <a:rPr lang="sv-SE" dirty="0"/>
              <a:t>The HEIMDAL PD </a:t>
            </a:r>
            <a:r>
              <a:rPr lang="sv-SE" dirty="0" err="1"/>
              <a:t>detector</a:t>
            </a:r>
            <a:endParaRPr lang="sv-SE" dirty="0"/>
          </a:p>
        </p:txBody>
      </p:sp>
      <p:sp>
        <p:nvSpPr>
          <p:cNvPr id="4" name="Slide Number Placeholder 3">
            <a:extLst>
              <a:ext uri="{FF2B5EF4-FFF2-40B4-BE49-F238E27FC236}">
                <a16:creationId xmlns:a16="http://schemas.microsoft.com/office/drawing/2014/main" id="{AB27E1A7-AB3A-A941-B593-F769818A8C3D}"/>
              </a:ext>
            </a:extLst>
          </p:cNvPr>
          <p:cNvSpPr>
            <a:spLocks noGrp="1"/>
          </p:cNvSpPr>
          <p:nvPr>
            <p:ph type="sldNum" sz="quarter" idx="12"/>
          </p:nvPr>
        </p:nvSpPr>
        <p:spPr>
          <a:xfrm>
            <a:off x="6842568" y="6402648"/>
            <a:ext cx="2133600" cy="365125"/>
          </a:xfrm>
        </p:spPr>
        <p:txBody>
          <a:bodyPr/>
          <a:lstStyle/>
          <a:p>
            <a:fld id="{551115BC-487E-4422-894C-CB7CD3E79223}" type="slidenum">
              <a:rPr lang="en-GB" noProof="0" smtClean="0"/>
              <a:t>4</a:t>
            </a:fld>
            <a:endParaRPr lang="en-GB" noProof="0"/>
          </a:p>
        </p:txBody>
      </p:sp>
      <p:pic>
        <p:nvPicPr>
          <p:cNvPr id="10" name="Picture 9">
            <a:extLst>
              <a:ext uri="{FF2B5EF4-FFF2-40B4-BE49-F238E27FC236}">
                <a16:creationId xmlns:a16="http://schemas.microsoft.com/office/drawing/2014/main" id="{A3FE2468-A044-6443-A551-EC5169F05DF8}"/>
              </a:ext>
            </a:extLst>
          </p:cNvPr>
          <p:cNvPicPr>
            <a:picLocks noChangeAspect="1"/>
          </p:cNvPicPr>
          <p:nvPr/>
        </p:nvPicPr>
        <p:blipFill>
          <a:blip r:embed="rId3"/>
          <a:stretch>
            <a:fillRect/>
          </a:stretch>
        </p:blipFill>
        <p:spPr>
          <a:xfrm>
            <a:off x="5051166" y="432087"/>
            <a:ext cx="2056541" cy="730998"/>
          </a:xfrm>
          <a:prstGeom prst="rect">
            <a:avLst/>
          </a:prstGeom>
        </p:spPr>
      </p:pic>
      <p:grpSp>
        <p:nvGrpSpPr>
          <p:cNvPr id="7" name="Group 6">
            <a:extLst>
              <a:ext uri="{FF2B5EF4-FFF2-40B4-BE49-F238E27FC236}">
                <a16:creationId xmlns:a16="http://schemas.microsoft.com/office/drawing/2014/main" id="{40BDE176-9E8B-634E-ABAF-9ECA7313631F}"/>
              </a:ext>
            </a:extLst>
          </p:cNvPr>
          <p:cNvGrpSpPr/>
          <p:nvPr/>
        </p:nvGrpSpPr>
        <p:grpSpPr>
          <a:xfrm>
            <a:off x="3497580" y="1520190"/>
            <a:ext cx="5148797" cy="4206866"/>
            <a:chOff x="125730" y="1760220"/>
            <a:chExt cx="5148797" cy="4206866"/>
          </a:xfrm>
        </p:grpSpPr>
        <p:grpSp>
          <p:nvGrpSpPr>
            <p:cNvPr id="23" name="Group 22">
              <a:extLst>
                <a:ext uri="{FF2B5EF4-FFF2-40B4-BE49-F238E27FC236}">
                  <a16:creationId xmlns:a16="http://schemas.microsoft.com/office/drawing/2014/main" id="{12AC22DE-BABA-7149-BA33-F71FD64F5697}"/>
                </a:ext>
              </a:extLst>
            </p:cNvPr>
            <p:cNvGrpSpPr/>
            <p:nvPr/>
          </p:nvGrpSpPr>
          <p:grpSpPr>
            <a:xfrm>
              <a:off x="546410" y="1760220"/>
              <a:ext cx="4728117" cy="4206866"/>
              <a:chOff x="1115122" y="1804825"/>
              <a:chExt cx="4728117" cy="4206866"/>
            </a:xfrm>
          </p:grpSpPr>
          <p:pic>
            <p:nvPicPr>
              <p:cNvPr id="12" name="Picture 11">
                <a:extLst>
                  <a:ext uri="{FF2B5EF4-FFF2-40B4-BE49-F238E27FC236}">
                    <a16:creationId xmlns:a16="http://schemas.microsoft.com/office/drawing/2014/main" id="{B81F9A0D-F130-2F4D-ABAD-B65B77666094}"/>
                  </a:ext>
                </a:extLst>
              </p:cNvPr>
              <p:cNvPicPr>
                <a:picLocks noChangeAspect="1"/>
              </p:cNvPicPr>
              <p:nvPr/>
            </p:nvPicPr>
            <p:blipFill rotWithShape="1">
              <a:blip r:embed="rId4">
                <a:extLst>
                  <a:ext uri="{28A0092B-C50C-407E-A947-70E740481C1C}">
                    <a14:useLocalDpi xmlns:a14="http://schemas.microsoft.com/office/drawing/2010/main" val="0"/>
                  </a:ext>
                </a:extLst>
              </a:blip>
              <a:srcRect l="18902" t="18655" r="53537" b="13538"/>
              <a:stretch/>
            </p:blipFill>
            <p:spPr>
              <a:xfrm>
                <a:off x="3010829" y="1804825"/>
                <a:ext cx="2832410" cy="4206866"/>
              </a:xfrm>
              <a:prstGeom prst="rect">
                <a:avLst/>
              </a:prstGeom>
            </p:spPr>
          </p:pic>
          <p:cxnSp>
            <p:nvCxnSpPr>
              <p:cNvPr id="14" name="Straight Arrow Connector 13">
                <a:extLst>
                  <a:ext uri="{FF2B5EF4-FFF2-40B4-BE49-F238E27FC236}">
                    <a16:creationId xmlns:a16="http://schemas.microsoft.com/office/drawing/2014/main" id="{2725D9E9-A66D-DA44-9C68-EE66C7486240}"/>
                  </a:ext>
                </a:extLst>
              </p:cNvPr>
              <p:cNvCxnSpPr/>
              <p:nvPr/>
            </p:nvCxnSpPr>
            <p:spPr>
              <a:xfrm flipV="1">
                <a:off x="1115122" y="3501483"/>
                <a:ext cx="2698595" cy="50180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a:extLst>
                  <a:ext uri="{FF2B5EF4-FFF2-40B4-BE49-F238E27FC236}">
                    <a16:creationId xmlns:a16="http://schemas.microsoft.com/office/drawing/2014/main" id="{12FFEB50-A419-A142-B66C-F33963B673C7}"/>
                  </a:ext>
                </a:extLst>
              </p:cNvPr>
              <p:cNvCxnSpPr>
                <a:cxnSpLocks/>
              </p:cNvCxnSpPr>
              <p:nvPr/>
            </p:nvCxnSpPr>
            <p:spPr>
              <a:xfrm>
                <a:off x="1115122" y="4014440"/>
                <a:ext cx="2653990" cy="21187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3A66DF35-87B7-F74D-97C7-D43845A05E4F}"/>
                  </a:ext>
                </a:extLst>
              </p:cNvPr>
              <p:cNvCxnSpPr>
                <a:cxnSpLocks/>
              </p:cNvCxnSpPr>
              <p:nvPr/>
            </p:nvCxnSpPr>
            <p:spPr>
              <a:xfrm>
                <a:off x="1148576" y="4003288"/>
                <a:ext cx="2776653" cy="0"/>
              </a:xfrm>
              <a:prstGeom prst="line">
                <a:avLst/>
              </a:prstGeom>
              <a:ln w="22225">
                <a:solidFill>
                  <a:schemeClr val="tx1"/>
                </a:solidFill>
                <a:prstDash val="sysDash"/>
              </a:ln>
            </p:spPr>
            <p:style>
              <a:lnRef idx="1">
                <a:schemeClr val="accent1"/>
              </a:lnRef>
              <a:fillRef idx="0">
                <a:schemeClr val="accent1"/>
              </a:fillRef>
              <a:effectRef idx="0">
                <a:schemeClr val="accent1"/>
              </a:effectRef>
              <a:fontRef idx="minor">
                <a:schemeClr val="tx1"/>
              </a:fontRef>
            </p:style>
          </p:cxnSp>
          <p:sp>
            <p:nvSpPr>
              <p:cNvPr id="22" name="TextBox 21">
                <a:extLst>
                  <a:ext uri="{FF2B5EF4-FFF2-40B4-BE49-F238E27FC236}">
                    <a16:creationId xmlns:a16="http://schemas.microsoft.com/office/drawing/2014/main" id="{3866D341-2236-EE44-8F16-1382B0368C1F}"/>
                  </a:ext>
                </a:extLst>
              </p:cNvPr>
              <p:cNvSpPr txBox="1"/>
              <p:nvPr/>
            </p:nvSpPr>
            <p:spPr>
              <a:xfrm>
                <a:off x="2430966" y="3668751"/>
                <a:ext cx="1683834" cy="369332"/>
              </a:xfrm>
              <a:prstGeom prst="rect">
                <a:avLst/>
              </a:prstGeom>
              <a:noFill/>
            </p:spPr>
            <p:txBody>
              <a:bodyPr wrap="square" rtlCol="0">
                <a:spAutoFit/>
              </a:bodyPr>
              <a:lstStyle/>
              <a:p>
                <a:r>
                  <a:rPr lang="en-GB" dirty="0"/>
                  <a:t>r = 80 cm</a:t>
                </a:r>
              </a:p>
            </p:txBody>
          </p:sp>
        </p:grpSp>
        <p:sp>
          <p:nvSpPr>
            <p:cNvPr id="3" name="Round Diagonal Corner Rectangle 2">
              <a:extLst>
                <a:ext uri="{FF2B5EF4-FFF2-40B4-BE49-F238E27FC236}">
                  <a16:creationId xmlns:a16="http://schemas.microsoft.com/office/drawing/2014/main" id="{F2238914-E549-E44F-A7CA-61840D4D4496}"/>
                </a:ext>
              </a:extLst>
            </p:cNvPr>
            <p:cNvSpPr/>
            <p:nvPr/>
          </p:nvSpPr>
          <p:spPr>
            <a:xfrm>
              <a:off x="465512" y="3915295"/>
              <a:ext cx="91440" cy="91440"/>
            </a:xfrm>
            <a:prstGeom prst="round2Diag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 name="TextBox 4">
              <a:extLst>
                <a:ext uri="{FF2B5EF4-FFF2-40B4-BE49-F238E27FC236}">
                  <a16:creationId xmlns:a16="http://schemas.microsoft.com/office/drawing/2014/main" id="{5A5F9D53-A565-444F-9A38-C6A7F3510074}"/>
                </a:ext>
              </a:extLst>
            </p:cNvPr>
            <p:cNvSpPr txBox="1"/>
            <p:nvPr/>
          </p:nvSpPr>
          <p:spPr>
            <a:xfrm>
              <a:off x="125730" y="4069080"/>
              <a:ext cx="1211580" cy="523220"/>
            </a:xfrm>
            <a:prstGeom prst="rect">
              <a:avLst/>
            </a:prstGeom>
            <a:noFill/>
          </p:spPr>
          <p:txBody>
            <a:bodyPr wrap="square" rtlCol="0">
              <a:spAutoFit/>
            </a:bodyPr>
            <a:lstStyle/>
            <a:p>
              <a:r>
                <a:rPr lang="en-GB" sz="1400" dirty="0">
                  <a:solidFill>
                    <a:srgbClr val="FF0000"/>
                  </a:solidFill>
                </a:rPr>
                <a:t>Powder sample</a:t>
              </a:r>
            </a:p>
          </p:txBody>
        </p:sp>
      </p:grpSp>
      <p:grpSp>
        <p:nvGrpSpPr>
          <p:cNvPr id="15" name="Group 14">
            <a:extLst>
              <a:ext uri="{FF2B5EF4-FFF2-40B4-BE49-F238E27FC236}">
                <a16:creationId xmlns:a16="http://schemas.microsoft.com/office/drawing/2014/main" id="{A9A331F5-0CC0-454E-AAAC-C177351E9CEE}"/>
              </a:ext>
            </a:extLst>
          </p:cNvPr>
          <p:cNvGrpSpPr/>
          <p:nvPr/>
        </p:nvGrpSpPr>
        <p:grpSpPr>
          <a:xfrm rot="5400000">
            <a:off x="-339462" y="2263088"/>
            <a:ext cx="3386367" cy="2112346"/>
            <a:chOff x="4856218" y="1669813"/>
            <a:chExt cx="3386367" cy="2112346"/>
          </a:xfrm>
        </p:grpSpPr>
        <p:pic>
          <p:nvPicPr>
            <p:cNvPr id="16" name="Picture 15">
              <a:extLst>
                <a:ext uri="{FF2B5EF4-FFF2-40B4-BE49-F238E27FC236}">
                  <a16:creationId xmlns:a16="http://schemas.microsoft.com/office/drawing/2014/main" id="{0E2F1D0D-4F85-924A-94DD-1A4209CDD97A}"/>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16200000">
              <a:off x="5694152" y="849966"/>
              <a:ext cx="1710500" cy="3386367"/>
            </a:xfrm>
            <a:prstGeom prst="rect">
              <a:avLst/>
            </a:prstGeom>
          </p:spPr>
        </p:pic>
        <p:sp>
          <p:nvSpPr>
            <p:cNvPr id="17" name="TextBox 16">
              <a:extLst>
                <a:ext uri="{FF2B5EF4-FFF2-40B4-BE49-F238E27FC236}">
                  <a16:creationId xmlns:a16="http://schemas.microsoft.com/office/drawing/2014/main" id="{25701465-BFCD-304A-8D40-CECE5FC17353}"/>
                </a:ext>
              </a:extLst>
            </p:cNvPr>
            <p:cNvSpPr txBox="1"/>
            <p:nvPr/>
          </p:nvSpPr>
          <p:spPr>
            <a:xfrm rot="16200000">
              <a:off x="6468452" y="2446028"/>
              <a:ext cx="757646" cy="307777"/>
            </a:xfrm>
            <a:prstGeom prst="rect">
              <a:avLst/>
            </a:prstGeom>
            <a:noFill/>
          </p:spPr>
          <p:txBody>
            <a:bodyPr wrap="square" rtlCol="0">
              <a:spAutoFit/>
            </a:bodyPr>
            <a:lstStyle/>
            <a:p>
              <a:r>
                <a:rPr lang="sv-SE" sz="1400" dirty="0">
                  <a:solidFill>
                    <a:srgbClr val="FFFF00"/>
                  </a:solidFill>
                </a:rPr>
                <a:t>52 cm</a:t>
              </a:r>
            </a:p>
          </p:txBody>
        </p:sp>
        <p:cxnSp>
          <p:nvCxnSpPr>
            <p:cNvPr id="18" name="Straight Arrow Connector 17">
              <a:extLst>
                <a:ext uri="{FF2B5EF4-FFF2-40B4-BE49-F238E27FC236}">
                  <a16:creationId xmlns:a16="http://schemas.microsoft.com/office/drawing/2014/main" id="{D00439C2-CE0A-2749-B77B-57157E7E59C4}"/>
                </a:ext>
              </a:extLst>
            </p:cNvPr>
            <p:cNvCxnSpPr>
              <a:cxnSpLocks/>
            </p:cNvCxnSpPr>
            <p:nvPr/>
          </p:nvCxnSpPr>
          <p:spPr>
            <a:xfrm flipH="1" flipV="1">
              <a:off x="6727813" y="1956789"/>
              <a:ext cx="3" cy="1403751"/>
            </a:xfrm>
            <a:prstGeom prst="straightConnector1">
              <a:avLst/>
            </a:prstGeom>
            <a:ln>
              <a:solidFill>
                <a:srgbClr val="FFFF00"/>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cxnSp>
          <p:nvCxnSpPr>
            <p:cNvPr id="20" name="Straight Arrow Connector 19">
              <a:extLst>
                <a:ext uri="{FF2B5EF4-FFF2-40B4-BE49-F238E27FC236}">
                  <a16:creationId xmlns:a16="http://schemas.microsoft.com/office/drawing/2014/main" id="{AC9B51A6-F3EC-6042-A562-111E9F5D12FC}"/>
                </a:ext>
              </a:extLst>
            </p:cNvPr>
            <p:cNvCxnSpPr>
              <a:cxnSpLocks/>
            </p:cNvCxnSpPr>
            <p:nvPr/>
          </p:nvCxnSpPr>
          <p:spPr>
            <a:xfrm flipH="1" flipV="1">
              <a:off x="5521350" y="3463960"/>
              <a:ext cx="2074986" cy="6440"/>
            </a:xfrm>
            <a:prstGeom prst="straightConnector1">
              <a:avLst/>
            </a:prstGeom>
            <a:ln w="15875">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sp>
          <p:nvSpPr>
            <p:cNvPr id="21" name="TextBox 20">
              <a:extLst>
                <a:ext uri="{FF2B5EF4-FFF2-40B4-BE49-F238E27FC236}">
                  <a16:creationId xmlns:a16="http://schemas.microsoft.com/office/drawing/2014/main" id="{DE0DD6C1-934E-0240-A4B2-FF080609F77A}"/>
                </a:ext>
              </a:extLst>
            </p:cNvPr>
            <p:cNvSpPr txBox="1"/>
            <p:nvPr/>
          </p:nvSpPr>
          <p:spPr>
            <a:xfrm>
              <a:off x="6248204" y="3474382"/>
              <a:ext cx="757646" cy="307777"/>
            </a:xfrm>
            <a:prstGeom prst="rect">
              <a:avLst/>
            </a:prstGeom>
            <a:noFill/>
          </p:spPr>
          <p:txBody>
            <a:bodyPr wrap="square" rtlCol="0">
              <a:spAutoFit/>
            </a:bodyPr>
            <a:lstStyle/>
            <a:p>
              <a:r>
                <a:rPr lang="sv-SE" sz="1400" b="1" dirty="0"/>
                <a:t>64 cm</a:t>
              </a:r>
            </a:p>
          </p:txBody>
        </p:sp>
        <p:sp>
          <p:nvSpPr>
            <p:cNvPr id="24" name="TextBox 23">
              <a:extLst>
                <a:ext uri="{FF2B5EF4-FFF2-40B4-BE49-F238E27FC236}">
                  <a16:creationId xmlns:a16="http://schemas.microsoft.com/office/drawing/2014/main" id="{E5A4CB83-6EEA-7A4F-9522-6070BF511BAC}"/>
                </a:ext>
              </a:extLst>
            </p:cNvPr>
            <p:cNvSpPr txBox="1"/>
            <p:nvPr/>
          </p:nvSpPr>
          <p:spPr>
            <a:xfrm rot="16200000">
              <a:off x="5359825" y="2180763"/>
              <a:ext cx="1282352" cy="523220"/>
            </a:xfrm>
            <a:prstGeom prst="rect">
              <a:avLst/>
            </a:prstGeom>
            <a:noFill/>
          </p:spPr>
          <p:txBody>
            <a:bodyPr wrap="square" rtlCol="0">
              <a:spAutoFit/>
            </a:bodyPr>
            <a:lstStyle/>
            <a:p>
              <a:r>
                <a:rPr lang="sv-SE" sz="1400" dirty="0">
                  <a:solidFill>
                    <a:srgbClr val="FFFF00"/>
                  </a:solidFill>
                </a:rPr>
                <a:t>(</a:t>
              </a:r>
              <a:r>
                <a:rPr lang="sv-SE" sz="1400" dirty="0" err="1">
                  <a:solidFill>
                    <a:srgbClr val="FFFF00"/>
                  </a:solidFill>
                </a:rPr>
                <a:t>Voxalized</a:t>
              </a:r>
              <a:r>
                <a:rPr lang="sv-SE" sz="1400" dirty="0">
                  <a:solidFill>
                    <a:srgbClr val="FFFF00"/>
                  </a:solidFill>
                </a:rPr>
                <a:t>) </a:t>
              </a:r>
              <a:r>
                <a:rPr lang="sv-SE" sz="1400" dirty="0" err="1">
                  <a:solidFill>
                    <a:srgbClr val="FFFF00"/>
                  </a:solidFill>
                </a:rPr>
                <a:t>active</a:t>
              </a:r>
              <a:r>
                <a:rPr lang="sv-SE" sz="1400" dirty="0">
                  <a:solidFill>
                    <a:srgbClr val="FFFF00"/>
                  </a:solidFill>
                </a:rPr>
                <a:t> area</a:t>
              </a:r>
            </a:p>
          </p:txBody>
        </p:sp>
        <p:sp>
          <p:nvSpPr>
            <p:cNvPr id="25" name="TextBox 24">
              <a:extLst>
                <a:ext uri="{FF2B5EF4-FFF2-40B4-BE49-F238E27FC236}">
                  <a16:creationId xmlns:a16="http://schemas.microsoft.com/office/drawing/2014/main" id="{DAA2968C-D085-CD4A-8DF0-1EAFD1504C63}"/>
                </a:ext>
              </a:extLst>
            </p:cNvPr>
            <p:cNvSpPr txBox="1"/>
            <p:nvPr/>
          </p:nvSpPr>
          <p:spPr>
            <a:xfrm>
              <a:off x="5927056" y="1669813"/>
              <a:ext cx="1955099" cy="276999"/>
            </a:xfrm>
            <a:prstGeom prst="rect">
              <a:avLst/>
            </a:prstGeom>
            <a:noFill/>
          </p:spPr>
          <p:txBody>
            <a:bodyPr wrap="square" rtlCol="0">
              <a:spAutoFit/>
            </a:bodyPr>
            <a:lstStyle/>
            <a:p>
              <a:r>
                <a:rPr lang="sv-SE" sz="1200" b="1" dirty="0" err="1"/>
                <a:t>Readout</a:t>
              </a:r>
              <a:r>
                <a:rPr lang="sv-SE" sz="1200" b="1" dirty="0"/>
                <a:t>, B</a:t>
              </a:r>
              <a:r>
                <a:rPr lang="sv-SE" sz="1200" b="1" baseline="-25000" dirty="0"/>
                <a:t>4</a:t>
              </a:r>
              <a:r>
                <a:rPr lang="sv-SE" sz="1200" b="1" dirty="0"/>
                <a:t>C </a:t>
              </a:r>
              <a:r>
                <a:rPr lang="sv-SE" sz="1200" b="1" dirty="0" err="1"/>
                <a:t>shielding</a:t>
              </a:r>
              <a:endParaRPr lang="sv-SE" sz="1200" b="1" dirty="0"/>
            </a:p>
          </p:txBody>
        </p:sp>
      </p:grpSp>
      <p:sp>
        <p:nvSpPr>
          <p:cNvPr id="8" name="TextBox 7">
            <a:extLst>
              <a:ext uri="{FF2B5EF4-FFF2-40B4-BE49-F238E27FC236}">
                <a16:creationId xmlns:a16="http://schemas.microsoft.com/office/drawing/2014/main" id="{3C6FD895-9467-734A-96D2-EF2604F1195F}"/>
              </a:ext>
            </a:extLst>
          </p:cNvPr>
          <p:cNvSpPr txBox="1"/>
          <p:nvPr/>
        </p:nvSpPr>
        <p:spPr>
          <a:xfrm>
            <a:off x="274320" y="5234940"/>
            <a:ext cx="2960370" cy="338554"/>
          </a:xfrm>
          <a:prstGeom prst="rect">
            <a:avLst/>
          </a:prstGeom>
          <a:noFill/>
        </p:spPr>
        <p:txBody>
          <a:bodyPr wrap="square" rtlCol="0">
            <a:spAutoFit/>
          </a:bodyPr>
          <a:lstStyle/>
          <a:p>
            <a:r>
              <a:rPr lang="en-GB" sz="1600" dirty="0"/>
              <a:t>HEIMDAL Jalousie segment</a:t>
            </a:r>
          </a:p>
        </p:txBody>
      </p:sp>
      <p:sp>
        <p:nvSpPr>
          <p:cNvPr id="9" name="TextBox 8">
            <a:extLst>
              <a:ext uri="{FF2B5EF4-FFF2-40B4-BE49-F238E27FC236}">
                <a16:creationId xmlns:a16="http://schemas.microsoft.com/office/drawing/2014/main" id="{9A5061AD-0361-5149-9421-39158218DA03}"/>
              </a:ext>
            </a:extLst>
          </p:cNvPr>
          <p:cNvSpPr txBox="1"/>
          <p:nvPr/>
        </p:nvSpPr>
        <p:spPr>
          <a:xfrm>
            <a:off x="4239491" y="5791199"/>
            <a:ext cx="3782291" cy="646331"/>
          </a:xfrm>
          <a:prstGeom prst="rect">
            <a:avLst/>
          </a:prstGeom>
          <a:noFill/>
        </p:spPr>
        <p:txBody>
          <a:bodyPr wrap="square" rtlCol="0">
            <a:spAutoFit/>
          </a:bodyPr>
          <a:lstStyle/>
          <a:p>
            <a:r>
              <a:rPr lang="en-GB" dirty="0"/>
              <a:t>200+ detector segments required for the full scope</a:t>
            </a:r>
          </a:p>
        </p:txBody>
      </p:sp>
    </p:spTree>
    <p:extLst>
      <p:ext uri="{BB962C8B-B14F-4D97-AF65-F5344CB8AC3E}">
        <p14:creationId xmlns:p14="http://schemas.microsoft.com/office/powerpoint/2010/main" val="71416471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69716613-F961-5349-A876-31886E12F24A}"/>
              </a:ext>
            </a:extLst>
          </p:cNvPr>
          <p:cNvSpPr>
            <a:spLocks noGrp="1"/>
          </p:cNvSpPr>
          <p:nvPr>
            <p:ph type="sldNum" sz="quarter" idx="12"/>
          </p:nvPr>
        </p:nvSpPr>
        <p:spPr/>
        <p:txBody>
          <a:bodyPr/>
          <a:lstStyle/>
          <a:p>
            <a:fld id="{551115BC-487E-4422-894C-CB7CD3E79223}" type="slidenum">
              <a:rPr lang="en-GB" noProof="0" smtClean="0"/>
              <a:t>5</a:t>
            </a:fld>
            <a:endParaRPr lang="en-GB" noProof="0"/>
          </a:p>
        </p:txBody>
      </p:sp>
      <p:sp>
        <p:nvSpPr>
          <p:cNvPr id="5" name="Title 1">
            <a:extLst>
              <a:ext uri="{FF2B5EF4-FFF2-40B4-BE49-F238E27FC236}">
                <a16:creationId xmlns:a16="http://schemas.microsoft.com/office/drawing/2014/main" id="{F179F4AF-A5C4-0F4B-B879-952B37FA3E6B}"/>
              </a:ext>
            </a:extLst>
          </p:cNvPr>
          <p:cNvSpPr>
            <a:spLocks noGrp="1"/>
          </p:cNvSpPr>
          <p:nvPr>
            <p:ph type="title"/>
          </p:nvPr>
        </p:nvSpPr>
        <p:spPr>
          <a:xfrm>
            <a:off x="130097" y="320346"/>
            <a:ext cx="7139136" cy="1143000"/>
          </a:xfrm>
        </p:spPr>
        <p:txBody>
          <a:bodyPr/>
          <a:lstStyle/>
          <a:p>
            <a:r>
              <a:rPr lang="en-US" dirty="0"/>
              <a:t>The HEIMDAL Jalousie detector</a:t>
            </a:r>
            <a:endParaRPr lang="sv-SE" dirty="0"/>
          </a:p>
        </p:txBody>
      </p:sp>
      <p:sp>
        <p:nvSpPr>
          <p:cNvPr id="6" name="Slide Number Placeholder 3">
            <a:extLst>
              <a:ext uri="{FF2B5EF4-FFF2-40B4-BE49-F238E27FC236}">
                <a16:creationId xmlns:a16="http://schemas.microsoft.com/office/drawing/2014/main" id="{033EA110-386B-2445-B79F-B2886364B35D}"/>
              </a:ext>
            </a:extLst>
          </p:cNvPr>
          <p:cNvSpPr txBox="1">
            <a:spLocks/>
          </p:cNvSpPr>
          <p:nvPr/>
        </p:nvSpPr>
        <p:spPr>
          <a:xfrm>
            <a:off x="6553200" y="6356350"/>
            <a:ext cx="2133600" cy="365125"/>
          </a:xfrm>
          <a:prstGeom prst="rect">
            <a:avLst/>
          </a:prstGeom>
        </p:spPr>
        <p:txBody>
          <a:bodyPr vert="horz" lIns="91440" tIns="45720" rIns="91440" bIns="45720" rtlCol="0" anchor="ctr"/>
          <a:lstStyle>
            <a:defPPr>
              <a:defRPr lang="sv-S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51115BC-487E-4422-894C-CB7CD3E79223}" type="slidenum">
              <a:rPr lang="en-GB" smtClean="0"/>
              <a:pPr/>
              <a:t>5</a:t>
            </a:fld>
            <a:endParaRPr lang="en-GB"/>
          </a:p>
        </p:txBody>
      </p:sp>
      <p:grpSp>
        <p:nvGrpSpPr>
          <p:cNvPr id="3" name="Group 2">
            <a:extLst>
              <a:ext uri="{FF2B5EF4-FFF2-40B4-BE49-F238E27FC236}">
                <a16:creationId xmlns:a16="http://schemas.microsoft.com/office/drawing/2014/main" id="{E449D095-39EF-114C-8939-ED1D70D09CD2}"/>
              </a:ext>
            </a:extLst>
          </p:cNvPr>
          <p:cNvGrpSpPr/>
          <p:nvPr/>
        </p:nvGrpSpPr>
        <p:grpSpPr>
          <a:xfrm>
            <a:off x="601362" y="3436389"/>
            <a:ext cx="7405817" cy="3038552"/>
            <a:chOff x="230659" y="1541686"/>
            <a:chExt cx="5022966" cy="1976718"/>
          </a:xfrm>
        </p:grpSpPr>
        <p:pic>
          <p:nvPicPr>
            <p:cNvPr id="59" name="Picture 58">
              <a:extLst>
                <a:ext uri="{FF2B5EF4-FFF2-40B4-BE49-F238E27FC236}">
                  <a16:creationId xmlns:a16="http://schemas.microsoft.com/office/drawing/2014/main" id="{E258A5C0-2D2E-6E4E-95B7-8891E3FAEC5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0659" y="1541686"/>
              <a:ext cx="5022966" cy="1976718"/>
            </a:xfrm>
            <a:prstGeom prst="rect">
              <a:avLst/>
            </a:prstGeom>
          </p:spPr>
        </p:pic>
        <p:sp>
          <p:nvSpPr>
            <p:cNvPr id="2" name="Rectangle 1">
              <a:extLst>
                <a:ext uri="{FF2B5EF4-FFF2-40B4-BE49-F238E27FC236}">
                  <a16:creationId xmlns:a16="http://schemas.microsoft.com/office/drawing/2014/main" id="{5AB370F5-264F-C244-B568-183F4BEEECDB}"/>
                </a:ext>
              </a:extLst>
            </p:cNvPr>
            <p:cNvSpPr/>
            <p:nvPr/>
          </p:nvSpPr>
          <p:spPr>
            <a:xfrm>
              <a:off x="3653508" y="3210587"/>
              <a:ext cx="661254" cy="240267"/>
            </a:xfrm>
            <a:prstGeom prst="rect">
              <a:avLst/>
            </a:prstGeom>
          </p:spPr>
          <p:txBody>
            <a:bodyPr wrap="none">
              <a:spAutoFit/>
            </a:bodyPr>
            <a:lstStyle/>
            <a:p>
              <a:r>
                <a:rPr lang="en-GB" dirty="0"/>
                <a:t>~ 52 cm </a:t>
              </a:r>
            </a:p>
          </p:txBody>
        </p:sp>
      </p:grpSp>
      <p:pic>
        <p:nvPicPr>
          <p:cNvPr id="62" name="Picture 61">
            <a:extLst>
              <a:ext uri="{FF2B5EF4-FFF2-40B4-BE49-F238E27FC236}">
                <a16:creationId xmlns:a16="http://schemas.microsoft.com/office/drawing/2014/main" id="{22123E0F-D990-7E48-94B2-7A8C428A851B}"/>
              </a:ext>
            </a:extLst>
          </p:cNvPr>
          <p:cNvPicPr>
            <a:picLocks noChangeAspect="1"/>
          </p:cNvPicPr>
          <p:nvPr/>
        </p:nvPicPr>
        <p:blipFill rotWithShape="1">
          <a:blip r:embed="rId3"/>
          <a:srcRect l="5297" t="44706" r="8967"/>
          <a:stretch/>
        </p:blipFill>
        <p:spPr>
          <a:xfrm>
            <a:off x="1967268" y="1666706"/>
            <a:ext cx="5150224" cy="1825812"/>
          </a:xfrm>
          <a:prstGeom prst="rect">
            <a:avLst/>
          </a:prstGeom>
        </p:spPr>
      </p:pic>
      <p:cxnSp>
        <p:nvCxnSpPr>
          <p:cNvPr id="9" name="Straight Arrow Connector 8">
            <a:extLst>
              <a:ext uri="{FF2B5EF4-FFF2-40B4-BE49-F238E27FC236}">
                <a16:creationId xmlns:a16="http://schemas.microsoft.com/office/drawing/2014/main" id="{FEA2EA18-5721-9641-866B-D4ECC67A1262}"/>
              </a:ext>
            </a:extLst>
          </p:cNvPr>
          <p:cNvCxnSpPr/>
          <p:nvPr/>
        </p:nvCxnSpPr>
        <p:spPr>
          <a:xfrm>
            <a:off x="4125951" y="3088888"/>
            <a:ext cx="379141" cy="1271239"/>
          </a:xfrm>
          <a:prstGeom prst="straightConnector1">
            <a:avLst/>
          </a:prstGeom>
          <a:ln w="22225">
            <a:solidFill>
              <a:schemeClr val="tx1"/>
            </a:solidFill>
            <a:headEnd type="stealth" w="lg" len="lg"/>
            <a:tailEnd type="triangle" w="lg" len="lg"/>
          </a:ln>
        </p:spPr>
        <p:style>
          <a:lnRef idx="1">
            <a:schemeClr val="accent1"/>
          </a:lnRef>
          <a:fillRef idx="0">
            <a:schemeClr val="accent1"/>
          </a:fillRef>
          <a:effectRef idx="0">
            <a:schemeClr val="accent1"/>
          </a:effectRef>
          <a:fontRef idx="minor">
            <a:schemeClr val="tx1"/>
          </a:fontRef>
        </p:style>
      </p:cxnSp>
      <p:sp>
        <p:nvSpPr>
          <p:cNvPr id="7" name="TextBox 6">
            <a:extLst>
              <a:ext uri="{FF2B5EF4-FFF2-40B4-BE49-F238E27FC236}">
                <a16:creationId xmlns:a16="http://schemas.microsoft.com/office/drawing/2014/main" id="{947A7684-392F-C446-8491-0A4A035022EF}"/>
              </a:ext>
            </a:extLst>
          </p:cNvPr>
          <p:cNvSpPr txBox="1"/>
          <p:nvPr/>
        </p:nvSpPr>
        <p:spPr>
          <a:xfrm>
            <a:off x="3208438" y="3481290"/>
            <a:ext cx="2487827" cy="307777"/>
          </a:xfrm>
          <a:prstGeom prst="rect">
            <a:avLst/>
          </a:prstGeom>
          <a:solidFill>
            <a:schemeClr val="bg1"/>
          </a:solidFill>
        </p:spPr>
        <p:txBody>
          <a:bodyPr wrap="square" rtlCol="0">
            <a:spAutoFit/>
          </a:bodyPr>
          <a:lstStyle/>
          <a:p>
            <a:r>
              <a:rPr lang="en-GB" sz="1400" dirty="0"/>
              <a:t>Common segmented cathode</a:t>
            </a:r>
          </a:p>
        </p:txBody>
      </p:sp>
      <p:sp>
        <p:nvSpPr>
          <p:cNvPr id="11" name="TextBox 10">
            <a:extLst>
              <a:ext uri="{FF2B5EF4-FFF2-40B4-BE49-F238E27FC236}">
                <a16:creationId xmlns:a16="http://schemas.microsoft.com/office/drawing/2014/main" id="{5B3F8F07-8E86-D64D-B026-3F73905FC881}"/>
              </a:ext>
            </a:extLst>
          </p:cNvPr>
          <p:cNvSpPr txBox="1"/>
          <p:nvPr/>
        </p:nvSpPr>
        <p:spPr>
          <a:xfrm>
            <a:off x="774358" y="6431003"/>
            <a:ext cx="8452019" cy="338554"/>
          </a:xfrm>
          <a:prstGeom prst="rect">
            <a:avLst/>
          </a:prstGeom>
          <a:noFill/>
        </p:spPr>
        <p:txBody>
          <a:bodyPr wrap="square" rtlCol="0">
            <a:spAutoFit/>
          </a:bodyPr>
          <a:lstStyle/>
          <a:p>
            <a:r>
              <a:rPr lang="en-GB" sz="1600" dirty="0"/>
              <a:t>10 nominal interactions of the incoming neutron with the </a:t>
            </a:r>
            <a:r>
              <a:rPr lang="en-GB" sz="1600" baseline="30000" dirty="0"/>
              <a:t>10</a:t>
            </a:r>
            <a:r>
              <a:rPr lang="en-GB" sz="1600" dirty="0"/>
              <a:t>B</a:t>
            </a:r>
            <a:r>
              <a:rPr lang="en-GB" sz="1600" baseline="-25000" dirty="0"/>
              <a:t>4</a:t>
            </a:r>
            <a:r>
              <a:rPr lang="en-GB" sz="1600" dirty="0"/>
              <a:t>C layer </a:t>
            </a:r>
            <a:r>
              <a:rPr lang="en-GB" sz="1600" dirty="0">
                <a:sym typeface="Wingdings" pitchFamily="2" charset="2"/>
              </a:rPr>
              <a:t> </a:t>
            </a:r>
            <a:r>
              <a:rPr lang="en-GB" sz="1600" dirty="0" err="1">
                <a:sym typeface="Wingdings" pitchFamily="2" charset="2"/>
              </a:rPr>
              <a:t>ε</a:t>
            </a:r>
            <a:r>
              <a:rPr lang="en-GB" sz="1600" dirty="0">
                <a:sym typeface="Wingdings" pitchFamily="2" charset="2"/>
              </a:rPr>
              <a:t>&gt;50% at 1.8 </a:t>
            </a:r>
            <a:r>
              <a:rPr lang="en-GB" sz="1600" dirty="0" err="1">
                <a:sym typeface="Wingdings" pitchFamily="2" charset="2"/>
              </a:rPr>
              <a:t>Å</a:t>
            </a:r>
            <a:r>
              <a:rPr lang="en-GB" sz="1600" dirty="0">
                <a:sym typeface="Wingdings" pitchFamily="2" charset="2"/>
              </a:rPr>
              <a:t>. </a:t>
            </a:r>
            <a:endParaRPr lang="en-GB" sz="1600" dirty="0"/>
          </a:p>
        </p:txBody>
      </p:sp>
      <p:cxnSp>
        <p:nvCxnSpPr>
          <p:cNvPr id="12" name="Straight Arrow Connector 11">
            <a:extLst>
              <a:ext uri="{FF2B5EF4-FFF2-40B4-BE49-F238E27FC236}">
                <a16:creationId xmlns:a16="http://schemas.microsoft.com/office/drawing/2014/main" id="{5883219F-BF38-E542-ADA7-413E85458873}"/>
              </a:ext>
            </a:extLst>
          </p:cNvPr>
          <p:cNvCxnSpPr>
            <a:cxnSpLocks/>
          </p:cNvCxnSpPr>
          <p:nvPr/>
        </p:nvCxnSpPr>
        <p:spPr>
          <a:xfrm flipH="1">
            <a:off x="5798634" y="3512634"/>
            <a:ext cx="379143" cy="301083"/>
          </a:xfrm>
          <a:prstGeom prst="straightConnector1">
            <a:avLst/>
          </a:prstGeom>
          <a:ln w="19050">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a:extLst>
              <a:ext uri="{FF2B5EF4-FFF2-40B4-BE49-F238E27FC236}">
                <a16:creationId xmlns:a16="http://schemas.microsoft.com/office/drawing/2014/main" id="{E8AF0FA4-D69E-E941-8F5C-E7AB20629B3D}"/>
              </a:ext>
            </a:extLst>
          </p:cNvPr>
          <p:cNvCxnSpPr>
            <a:cxnSpLocks/>
          </p:cNvCxnSpPr>
          <p:nvPr/>
        </p:nvCxnSpPr>
        <p:spPr>
          <a:xfrm flipH="1">
            <a:off x="6021658" y="3490332"/>
            <a:ext cx="178420" cy="602165"/>
          </a:xfrm>
          <a:prstGeom prst="straightConnector1">
            <a:avLst/>
          </a:prstGeom>
          <a:ln w="19050">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14" name="TextBox 13">
            <a:extLst>
              <a:ext uri="{FF2B5EF4-FFF2-40B4-BE49-F238E27FC236}">
                <a16:creationId xmlns:a16="http://schemas.microsoft.com/office/drawing/2014/main" id="{52D8DC14-4CA4-7441-AEB7-BCB5F40C1F9F}"/>
              </a:ext>
            </a:extLst>
          </p:cNvPr>
          <p:cNvSpPr txBox="1"/>
          <p:nvPr/>
        </p:nvSpPr>
        <p:spPr>
          <a:xfrm>
            <a:off x="5943599" y="3178099"/>
            <a:ext cx="2107581" cy="307777"/>
          </a:xfrm>
          <a:prstGeom prst="rect">
            <a:avLst/>
          </a:prstGeom>
          <a:noFill/>
        </p:spPr>
        <p:txBody>
          <a:bodyPr wrap="square" rtlCol="0">
            <a:spAutoFit/>
          </a:bodyPr>
          <a:lstStyle/>
          <a:p>
            <a:r>
              <a:rPr lang="en-GB" sz="1400" baseline="30000" dirty="0">
                <a:solidFill>
                  <a:srgbClr val="FF0000"/>
                </a:solidFill>
              </a:rPr>
              <a:t>10</a:t>
            </a:r>
            <a:r>
              <a:rPr lang="en-GB" sz="1400" dirty="0">
                <a:solidFill>
                  <a:srgbClr val="FF0000"/>
                </a:solidFill>
              </a:rPr>
              <a:t>B</a:t>
            </a:r>
            <a:r>
              <a:rPr lang="en-GB" sz="1400" baseline="-25000" dirty="0">
                <a:solidFill>
                  <a:srgbClr val="FF0000"/>
                </a:solidFill>
              </a:rPr>
              <a:t>4</a:t>
            </a:r>
            <a:r>
              <a:rPr lang="en-GB" sz="1400" dirty="0">
                <a:solidFill>
                  <a:srgbClr val="FF0000"/>
                </a:solidFill>
              </a:rPr>
              <a:t>C lining</a:t>
            </a:r>
          </a:p>
        </p:txBody>
      </p:sp>
    </p:spTree>
    <p:extLst>
      <p:ext uri="{BB962C8B-B14F-4D97-AF65-F5344CB8AC3E}">
        <p14:creationId xmlns:p14="http://schemas.microsoft.com/office/powerpoint/2010/main" val="9141027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69716613-F961-5349-A876-31886E12F24A}"/>
              </a:ext>
            </a:extLst>
          </p:cNvPr>
          <p:cNvSpPr>
            <a:spLocks noGrp="1"/>
          </p:cNvSpPr>
          <p:nvPr>
            <p:ph type="sldNum" sz="quarter" idx="12"/>
          </p:nvPr>
        </p:nvSpPr>
        <p:spPr/>
        <p:txBody>
          <a:bodyPr/>
          <a:lstStyle/>
          <a:p>
            <a:fld id="{551115BC-487E-4422-894C-CB7CD3E79223}" type="slidenum">
              <a:rPr lang="en-GB" noProof="0" smtClean="0"/>
              <a:t>6</a:t>
            </a:fld>
            <a:endParaRPr lang="en-GB" noProof="0"/>
          </a:p>
        </p:txBody>
      </p:sp>
      <p:sp>
        <p:nvSpPr>
          <p:cNvPr id="5" name="Title 1">
            <a:extLst>
              <a:ext uri="{FF2B5EF4-FFF2-40B4-BE49-F238E27FC236}">
                <a16:creationId xmlns:a16="http://schemas.microsoft.com/office/drawing/2014/main" id="{F179F4AF-A5C4-0F4B-B879-952B37FA3E6B}"/>
              </a:ext>
            </a:extLst>
          </p:cNvPr>
          <p:cNvSpPr>
            <a:spLocks noGrp="1"/>
          </p:cNvSpPr>
          <p:nvPr>
            <p:ph type="title"/>
          </p:nvPr>
        </p:nvSpPr>
        <p:spPr>
          <a:xfrm>
            <a:off x="130097" y="320346"/>
            <a:ext cx="7139136" cy="1143000"/>
          </a:xfrm>
        </p:spPr>
        <p:txBody>
          <a:bodyPr/>
          <a:lstStyle/>
          <a:p>
            <a:r>
              <a:rPr lang="en-US" dirty="0"/>
              <a:t>Spatial resolution of the HEIMDAL detector in the scattering plane (</a:t>
            </a:r>
            <a:r>
              <a:rPr lang="en-US" dirty="0" err="1"/>
              <a:t>θ</a:t>
            </a:r>
            <a:r>
              <a:rPr lang="en-US" dirty="0"/>
              <a:t>) </a:t>
            </a:r>
            <a:endParaRPr lang="sv-SE" dirty="0"/>
          </a:p>
        </p:txBody>
      </p:sp>
      <p:sp>
        <p:nvSpPr>
          <p:cNvPr id="6" name="Slide Number Placeholder 3">
            <a:extLst>
              <a:ext uri="{FF2B5EF4-FFF2-40B4-BE49-F238E27FC236}">
                <a16:creationId xmlns:a16="http://schemas.microsoft.com/office/drawing/2014/main" id="{033EA110-386B-2445-B79F-B2886364B35D}"/>
              </a:ext>
            </a:extLst>
          </p:cNvPr>
          <p:cNvSpPr txBox="1">
            <a:spLocks/>
          </p:cNvSpPr>
          <p:nvPr/>
        </p:nvSpPr>
        <p:spPr>
          <a:xfrm>
            <a:off x="6553200" y="6356350"/>
            <a:ext cx="2133600" cy="365125"/>
          </a:xfrm>
          <a:prstGeom prst="rect">
            <a:avLst/>
          </a:prstGeom>
        </p:spPr>
        <p:txBody>
          <a:bodyPr vert="horz" lIns="91440" tIns="45720" rIns="91440" bIns="45720" rtlCol="0" anchor="ctr"/>
          <a:lstStyle>
            <a:defPPr>
              <a:defRPr lang="sv-S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51115BC-487E-4422-894C-CB7CD3E79223}" type="slidenum">
              <a:rPr lang="en-GB" smtClean="0"/>
              <a:pPr/>
              <a:t>6</a:t>
            </a:fld>
            <a:endParaRPr lang="en-GB"/>
          </a:p>
        </p:txBody>
      </p:sp>
      <p:pic>
        <p:nvPicPr>
          <p:cNvPr id="3" name="Picture 2">
            <a:extLst>
              <a:ext uri="{FF2B5EF4-FFF2-40B4-BE49-F238E27FC236}">
                <a16:creationId xmlns:a16="http://schemas.microsoft.com/office/drawing/2014/main" id="{87A542EE-8B10-8A41-BAE5-366F6F73F7AC}"/>
              </a:ext>
            </a:extLst>
          </p:cNvPr>
          <p:cNvPicPr>
            <a:picLocks noChangeAspect="1"/>
          </p:cNvPicPr>
          <p:nvPr/>
        </p:nvPicPr>
        <p:blipFill>
          <a:blip r:embed="rId2"/>
          <a:stretch>
            <a:fillRect/>
          </a:stretch>
        </p:blipFill>
        <p:spPr>
          <a:xfrm>
            <a:off x="446049" y="1590703"/>
            <a:ext cx="7750701" cy="3756959"/>
          </a:xfrm>
          <a:prstGeom prst="rect">
            <a:avLst/>
          </a:prstGeom>
        </p:spPr>
      </p:pic>
    </p:spTree>
    <p:extLst>
      <p:ext uri="{BB962C8B-B14F-4D97-AF65-F5344CB8AC3E}">
        <p14:creationId xmlns:p14="http://schemas.microsoft.com/office/powerpoint/2010/main" val="138779256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69716613-F961-5349-A876-31886E12F24A}"/>
              </a:ext>
            </a:extLst>
          </p:cNvPr>
          <p:cNvSpPr>
            <a:spLocks noGrp="1"/>
          </p:cNvSpPr>
          <p:nvPr>
            <p:ph type="sldNum" sz="quarter" idx="12"/>
          </p:nvPr>
        </p:nvSpPr>
        <p:spPr/>
        <p:txBody>
          <a:bodyPr/>
          <a:lstStyle/>
          <a:p>
            <a:fld id="{551115BC-487E-4422-894C-CB7CD3E79223}" type="slidenum">
              <a:rPr lang="en-GB" noProof="0" smtClean="0"/>
              <a:t>7</a:t>
            </a:fld>
            <a:endParaRPr lang="en-GB" noProof="0"/>
          </a:p>
        </p:txBody>
      </p:sp>
      <p:sp>
        <p:nvSpPr>
          <p:cNvPr id="5" name="Title 1">
            <a:extLst>
              <a:ext uri="{FF2B5EF4-FFF2-40B4-BE49-F238E27FC236}">
                <a16:creationId xmlns:a16="http://schemas.microsoft.com/office/drawing/2014/main" id="{F179F4AF-A5C4-0F4B-B879-952B37FA3E6B}"/>
              </a:ext>
            </a:extLst>
          </p:cNvPr>
          <p:cNvSpPr>
            <a:spLocks noGrp="1"/>
          </p:cNvSpPr>
          <p:nvPr>
            <p:ph type="title"/>
          </p:nvPr>
        </p:nvSpPr>
        <p:spPr>
          <a:xfrm>
            <a:off x="130097" y="320346"/>
            <a:ext cx="7139136" cy="1143000"/>
          </a:xfrm>
        </p:spPr>
        <p:txBody>
          <a:bodyPr/>
          <a:lstStyle/>
          <a:p>
            <a:r>
              <a:rPr lang="en-US" dirty="0"/>
              <a:t>Spatial resolution of a MWPC</a:t>
            </a:r>
            <a:endParaRPr lang="sv-SE" dirty="0"/>
          </a:p>
        </p:txBody>
      </p:sp>
      <p:sp>
        <p:nvSpPr>
          <p:cNvPr id="6" name="Slide Number Placeholder 3">
            <a:extLst>
              <a:ext uri="{FF2B5EF4-FFF2-40B4-BE49-F238E27FC236}">
                <a16:creationId xmlns:a16="http://schemas.microsoft.com/office/drawing/2014/main" id="{033EA110-386B-2445-B79F-B2886364B35D}"/>
              </a:ext>
            </a:extLst>
          </p:cNvPr>
          <p:cNvSpPr txBox="1">
            <a:spLocks/>
          </p:cNvSpPr>
          <p:nvPr/>
        </p:nvSpPr>
        <p:spPr>
          <a:xfrm>
            <a:off x="6553200" y="6356350"/>
            <a:ext cx="2133600" cy="365125"/>
          </a:xfrm>
          <a:prstGeom prst="rect">
            <a:avLst/>
          </a:prstGeom>
        </p:spPr>
        <p:txBody>
          <a:bodyPr vert="horz" lIns="91440" tIns="45720" rIns="91440" bIns="45720" rtlCol="0" anchor="ctr"/>
          <a:lstStyle>
            <a:defPPr>
              <a:defRPr lang="sv-S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51115BC-487E-4422-894C-CB7CD3E79223}" type="slidenum">
              <a:rPr lang="en-GB" smtClean="0"/>
              <a:pPr/>
              <a:t>7</a:t>
            </a:fld>
            <a:endParaRPr lang="en-GB"/>
          </a:p>
        </p:txBody>
      </p:sp>
      <p:pic>
        <p:nvPicPr>
          <p:cNvPr id="8" name="Picture 7">
            <a:extLst>
              <a:ext uri="{FF2B5EF4-FFF2-40B4-BE49-F238E27FC236}">
                <a16:creationId xmlns:a16="http://schemas.microsoft.com/office/drawing/2014/main" id="{248BAA8A-0EC4-9C42-AAF3-7022A3EBC360}"/>
              </a:ext>
            </a:extLst>
          </p:cNvPr>
          <p:cNvPicPr>
            <a:picLocks noChangeAspect="1"/>
          </p:cNvPicPr>
          <p:nvPr/>
        </p:nvPicPr>
        <p:blipFill rotWithShape="1">
          <a:blip r:embed="rId2"/>
          <a:srcRect l="9083"/>
          <a:stretch/>
        </p:blipFill>
        <p:spPr>
          <a:xfrm rot="20616905">
            <a:off x="1552006" y="2612949"/>
            <a:ext cx="4347932" cy="2275840"/>
          </a:xfrm>
          <a:prstGeom prst="rect">
            <a:avLst/>
          </a:prstGeom>
        </p:spPr>
      </p:pic>
      <p:cxnSp>
        <p:nvCxnSpPr>
          <p:cNvPr id="10" name="Straight Connector 9">
            <a:extLst>
              <a:ext uri="{FF2B5EF4-FFF2-40B4-BE49-F238E27FC236}">
                <a16:creationId xmlns:a16="http://schemas.microsoft.com/office/drawing/2014/main" id="{0AD6CE43-8549-1F4C-9FFC-6B573B1D13F1}"/>
              </a:ext>
            </a:extLst>
          </p:cNvPr>
          <p:cNvCxnSpPr>
            <a:cxnSpLocks/>
          </p:cNvCxnSpPr>
          <p:nvPr/>
        </p:nvCxnSpPr>
        <p:spPr>
          <a:xfrm rot="20616905">
            <a:off x="1286257" y="2734875"/>
            <a:ext cx="421767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75AF1578-1942-0444-8E47-622B0A9CFE86}"/>
              </a:ext>
            </a:extLst>
          </p:cNvPr>
          <p:cNvCxnSpPr>
            <a:cxnSpLocks/>
          </p:cNvCxnSpPr>
          <p:nvPr/>
        </p:nvCxnSpPr>
        <p:spPr>
          <a:xfrm rot="20616905">
            <a:off x="1874073" y="4733770"/>
            <a:ext cx="422148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sp>
        <p:nvSpPr>
          <p:cNvPr id="14" name="Oval 13">
            <a:extLst>
              <a:ext uri="{FF2B5EF4-FFF2-40B4-BE49-F238E27FC236}">
                <a16:creationId xmlns:a16="http://schemas.microsoft.com/office/drawing/2014/main" id="{74A6B9C9-5DB0-044A-A3BB-1E8D4DD2D45C}"/>
              </a:ext>
            </a:extLst>
          </p:cNvPr>
          <p:cNvSpPr/>
          <p:nvPr/>
        </p:nvSpPr>
        <p:spPr>
          <a:xfrm rot="20616905">
            <a:off x="4946370" y="3310864"/>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5" name="Oval 14">
            <a:extLst>
              <a:ext uri="{FF2B5EF4-FFF2-40B4-BE49-F238E27FC236}">
                <a16:creationId xmlns:a16="http://schemas.microsoft.com/office/drawing/2014/main" id="{9C43265D-A831-8C40-986B-8B0775114E80}"/>
              </a:ext>
            </a:extLst>
          </p:cNvPr>
          <p:cNvSpPr/>
          <p:nvPr/>
        </p:nvSpPr>
        <p:spPr>
          <a:xfrm rot="20616905">
            <a:off x="4319600" y="3475297"/>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Oval 15">
            <a:extLst>
              <a:ext uri="{FF2B5EF4-FFF2-40B4-BE49-F238E27FC236}">
                <a16:creationId xmlns:a16="http://schemas.microsoft.com/office/drawing/2014/main" id="{5C64B2A8-F57C-3C49-8C26-DA650F130AC1}"/>
              </a:ext>
            </a:extLst>
          </p:cNvPr>
          <p:cNvSpPr/>
          <p:nvPr/>
        </p:nvSpPr>
        <p:spPr>
          <a:xfrm rot="20616905">
            <a:off x="3719705" y="3663598"/>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Oval 16">
            <a:extLst>
              <a:ext uri="{FF2B5EF4-FFF2-40B4-BE49-F238E27FC236}">
                <a16:creationId xmlns:a16="http://schemas.microsoft.com/office/drawing/2014/main" id="{B8FFBCCC-E5E4-0C49-A25D-4D868DA25BE1}"/>
              </a:ext>
            </a:extLst>
          </p:cNvPr>
          <p:cNvSpPr/>
          <p:nvPr/>
        </p:nvSpPr>
        <p:spPr>
          <a:xfrm rot="20616905">
            <a:off x="3119810" y="3851899"/>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8" name="Oval 17">
            <a:extLst>
              <a:ext uri="{FF2B5EF4-FFF2-40B4-BE49-F238E27FC236}">
                <a16:creationId xmlns:a16="http://schemas.microsoft.com/office/drawing/2014/main" id="{8B7C2367-A8E3-9B4E-BE1B-6BD5503EB5A0}"/>
              </a:ext>
            </a:extLst>
          </p:cNvPr>
          <p:cNvSpPr/>
          <p:nvPr/>
        </p:nvSpPr>
        <p:spPr>
          <a:xfrm rot="20616905">
            <a:off x="2505725" y="4032458"/>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9" name="Oval 18">
            <a:extLst>
              <a:ext uri="{FF2B5EF4-FFF2-40B4-BE49-F238E27FC236}">
                <a16:creationId xmlns:a16="http://schemas.microsoft.com/office/drawing/2014/main" id="{AF80FDCA-6422-664F-86D3-A2B23C86273E}"/>
              </a:ext>
            </a:extLst>
          </p:cNvPr>
          <p:cNvSpPr/>
          <p:nvPr/>
        </p:nvSpPr>
        <p:spPr>
          <a:xfrm rot="20616905">
            <a:off x="1902605" y="4209793"/>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0" name="Oval 19">
            <a:extLst>
              <a:ext uri="{FF2B5EF4-FFF2-40B4-BE49-F238E27FC236}">
                <a16:creationId xmlns:a16="http://schemas.microsoft.com/office/drawing/2014/main" id="{13D46C26-9137-BD42-9ED9-4711AA3AF637}"/>
              </a:ext>
            </a:extLst>
          </p:cNvPr>
          <p:cNvSpPr/>
          <p:nvPr/>
        </p:nvSpPr>
        <p:spPr>
          <a:xfrm rot="20616905">
            <a:off x="5554219" y="3136109"/>
            <a:ext cx="125730" cy="10287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1" name="TextBox 20">
            <a:extLst>
              <a:ext uri="{FF2B5EF4-FFF2-40B4-BE49-F238E27FC236}">
                <a16:creationId xmlns:a16="http://schemas.microsoft.com/office/drawing/2014/main" id="{606D34B2-3C80-1542-975E-8F2FBF90A994}"/>
              </a:ext>
            </a:extLst>
          </p:cNvPr>
          <p:cNvSpPr txBox="1"/>
          <p:nvPr/>
        </p:nvSpPr>
        <p:spPr>
          <a:xfrm>
            <a:off x="5736959" y="2219481"/>
            <a:ext cx="2457450" cy="369332"/>
          </a:xfrm>
          <a:prstGeom prst="rect">
            <a:avLst/>
          </a:prstGeom>
          <a:noFill/>
        </p:spPr>
        <p:txBody>
          <a:bodyPr wrap="square" rtlCol="0">
            <a:spAutoFit/>
          </a:bodyPr>
          <a:lstStyle/>
          <a:p>
            <a:r>
              <a:rPr lang="en-GB" b="1" dirty="0">
                <a:solidFill>
                  <a:schemeClr val="tx2">
                    <a:lumMod val="75000"/>
                  </a:schemeClr>
                </a:solidFill>
              </a:rPr>
              <a:t>Anode wires, &gt; 1 kV</a:t>
            </a:r>
          </a:p>
        </p:txBody>
      </p:sp>
      <p:cxnSp>
        <p:nvCxnSpPr>
          <p:cNvPr id="23" name="Straight Arrow Connector 22">
            <a:extLst>
              <a:ext uri="{FF2B5EF4-FFF2-40B4-BE49-F238E27FC236}">
                <a16:creationId xmlns:a16="http://schemas.microsoft.com/office/drawing/2014/main" id="{1219F89B-C13A-F14C-8925-315D9D9E542F}"/>
              </a:ext>
            </a:extLst>
          </p:cNvPr>
          <p:cNvCxnSpPr/>
          <p:nvPr/>
        </p:nvCxnSpPr>
        <p:spPr>
          <a:xfrm rot="20616905" flipH="1">
            <a:off x="4986734" y="2719144"/>
            <a:ext cx="1188720" cy="354330"/>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cxnSp>
        <p:nvCxnSpPr>
          <p:cNvPr id="24" name="Straight Arrow Connector 23">
            <a:extLst>
              <a:ext uri="{FF2B5EF4-FFF2-40B4-BE49-F238E27FC236}">
                <a16:creationId xmlns:a16="http://schemas.microsoft.com/office/drawing/2014/main" id="{397251ED-8DBB-FF4C-9F55-6AF59182128B}"/>
              </a:ext>
            </a:extLst>
          </p:cNvPr>
          <p:cNvCxnSpPr>
            <a:cxnSpLocks/>
          </p:cNvCxnSpPr>
          <p:nvPr/>
        </p:nvCxnSpPr>
        <p:spPr>
          <a:xfrm rot="20616905" flipH="1">
            <a:off x="5684460" y="2643200"/>
            <a:ext cx="468630" cy="331470"/>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sp>
        <p:nvSpPr>
          <p:cNvPr id="27" name="TextBox 26">
            <a:extLst>
              <a:ext uri="{FF2B5EF4-FFF2-40B4-BE49-F238E27FC236}">
                <a16:creationId xmlns:a16="http://schemas.microsoft.com/office/drawing/2014/main" id="{A26E8BC9-5C78-9945-B7E4-F3BE5D839FC1}"/>
              </a:ext>
            </a:extLst>
          </p:cNvPr>
          <p:cNvSpPr txBox="1"/>
          <p:nvPr/>
        </p:nvSpPr>
        <p:spPr>
          <a:xfrm>
            <a:off x="3451414" y="1588485"/>
            <a:ext cx="3215197" cy="369332"/>
          </a:xfrm>
          <a:prstGeom prst="rect">
            <a:avLst/>
          </a:prstGeom>
          <a:noFill/>
        </p:spPr>
        <p:txBody>
          <a:bodyPr wrap="square" rtlCol="0">
            <a:spAutoFit/>
          </a:bodyPr>
          <a:lstStyle/>
          <a:p>
            <a:r>
              <a:rPr lang="en-GB" b="1" baseline="30000" dirty="0"/>
              <a:t>10</a:t>
            </a:r>
            <a:r>
              <a:rPr lang="en-GB" b="1" dirty="0"/>
              <a:t>B</a:t>
            </a:r>
            <a:r>
              <a:rPr lang="en-GB" b="1" baseline="-25000" dirty="0"/>
              <a:t>4</a:t>
            </a:r>
            <a:r>
              <a:rPr lang="en-GB" b="1" dirty="0"/>
              <a:t>C-lined cathode plane,  0 V</a:t>
            </a:r>
          </a:p>
        </p:txBody>
      </p:sp>
      <p:sp>
        <p:nvSpPr>
          <p:cNvPr id="28" name="TextBox 27">
            <a:extLst>
              <a:ext uri="{FF2B5EF4-FFF2-40B4-BE49-F238E27FC236}">
                <a16:creationId xmlns:a16="http://schemas.microsoft.com/office/drawing/2014/main" id="{73A2BD44-2115-7549-8520-01C775BC8ADF}"/>
              </a:ext>
            </a:extLst>
          </p:cNvPr>
          <p:cNvSpPr txBox="1"/>
          <p:nvPr/>
        </p:nvSpPr>
        <p:spPr>
          <a:xfrm>
            <a:off x="5096520" y="4398514"/>
            <a:ext cx="2457450" cy="369332"/>
          </a:xfrm>
          <a:prstGeom prst="rect">
            <a:avLst/>
          </a:prstGeom>
          <a:noFill/>
        </p:spPr>
        <p:txBody>
          <a:bodyPr wrap="square" rtlCol="0">
            <a:spAutoFit/>
          </a:bodyPr>
          <a:lstStyle/>
          <a:p>
            <a:r>
              <a:rPr lang="en-GB" b="1" dirty="0"/>
              <a:t>Cathode plane,  0 V</a:t>
            </a:r>
          </a:p>
        </p:txBody>
      </p:sp>
      <p:sp>
        <p:nvSpPr>
          <p:cNvPr id="29" name="TextBox 28">
            <a:extLst>
              <a:ext uri="{FF2B5EF4-FFF2-40B4-BE49-F238E27FC236}">
                <a16:creationId xmlns:a16="http://schemas.microsoft.com/office/drawing/2014/main" id="{3E4A08AB-45CE-514D-A555-8D41443723C5}"/>
              </a:ext>
            </a:extLst>
          </p:cNvPr>
          <p:cNvSpPr txBox="1"/>
          <p:nvPr/>
        </p:nvSpPr>
        <p:spPr>
          <a:xfrm>
            <a:off x="6041079" y="3385718"/>
            <a:ext cx="2457450" cy="369332"/>
          </a:xfrm>
          <a:prstGeom prst="rect">
            <a:avLst/>
          </a:prstGeom>
          <a:noFill/>
        </p:spPr>
        <p:txBody>
          <a:bodyPr wrap="square" rtlCol="0">
            <a:spAutoFit/>
          </a:bodyPr>
          <a:lstStyle/>
          <a:p>
            <a:r>
              <a:rPr lang="en-GB" b="1" dirty="0"/>
              <a:t>Field wires, 0 V</a:t>
            </a:r>
          </a:p>
        </p:txBody>
      </p:sp>
      <p:cxnSp>
        <p:nvCxnSpPr>
          <p:cNvPr id="30" name="Straight Arrow Connector 29">
            <a:extLst>
              <a:ext uri="{FF2B5EF4-FFF2-40B4-BE49-F238E27FC236}">
                <a16:creationId xmlns:a16="http://schemas.microsoft.com/office/drawing/2014/main" id="{90A4B11A-65DC-614E-A99B-51FB736BE54B}"/>
              </a:ext>
            </a:extLst>
          </p:cNvPr>
          <p:cNvCxnSpPr>
            <a:cxnSpLocks/>
          </p:cNvCxnSpPr>
          <p:nvPr/>
        </p:nvCxnSpPr>
        <p:spPr>
          <a:xfrm rot="20616905" flipH="1" flipV="1">
            <a:off x="4751786" y="3339546"/>
            <a:ext cx="1257300" cy="422910"/>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a:extLst>
              <a:ext uri="{FF2B5EF4-FFF2-40B4-BE49-F238E27FC236}">
                <a16:creationId xmlns:a16="http://schemas.microsoft.com/office/drawing/2014/main" id="{AE535789-C96B-9D4A-B235-46260BBC634D}"/>
              </a:ext>
            </a:extLst>
          </p:cNvPr>
          <p:cNvCxnSpPr>
            <a:cxnSpLocks/>
          </p:cNvCxnSpPr>
          <p:nvPr/>
        </p:nvCxnSpPr>
        <p:spPr>
          <a:xfrm rot="20616905" flipH="1" flipV="1">
            <a:off x="5419405" y="3186799"/>
            <a:ext cx="590550" cy="476250"/>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6" name="Straight Arrow Connector 35">
            <a:extLst>
              <a:ext uri="{FF2B5EF4-FFF2-40B4-BE49-F238E27FC236}">
                <a16:creationId xmlns:a16="http://schemas.microsoft.com/office/drawing/2014/main" id="{9AB7ECFA-5EBF-3B4E-B41E-D00A075FBD0D}"/>
              </a:ext>
            </a:extLst>
          </p:cNvPr>
          <p:cNvCxnSpPr>
            <a:cxnSpLocks/>
          </p:cNvCxnSpPr>
          <p:nvPr/>
        </p:nvCxnSpPr>
        <p:spPr>
          <a:xfrm>
            <a:off x="680483" y="3009257"/>
            <a:ext cx="1740911" cy="0"/>
          </a:xfrm>
          <a:prstGeom prst="straightConnector1">
            <a:avLst/>
          </a:prstGeom>
          <a:ln w="38100">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37" name="TextBox 36">
            <a:extLst>
              <a:ext uri="{FF2B5EF4-FFF2-40B4-BE49-F238E27FC236}">
                <a16:creationId xmlns:a16="http://schemas.microsoft.com/office/drawing/2014/main" id="{AC70AA45-7047-3A4D-9175-4DE7C3AF6A35}"/>
              </a:ext>
            </a:extLst>
          </p:cNvPr>
          <p:cNvSpPr txBox="1"/>
          <p:nvPr/>
        </p:nvSpPr>
        <p:spPr>
          <a:xfrm>
            <a:off x="1054202" y="2601738"/>
            <a:ext cx="1828800" cy="365760"/>
          </a:xfrm>
          <a:prstGeom prst="rect">
            <a:avLst/>
          </a:prstGeom>
          <a:noFill/>
        </p:spPr>
        <p:txBody>
          <a:bodyPr wrap="square" rtlCol="0">
            <a:spAutoFit/>
          </a:bodyPr>
          <a:lstStyle/>
          <a:p>
            <a:r>
              <a:rPr lang="en-GB" dirty="0">
                <a:solidFill>
                  <a:srgbClr val="FF0000"/>
                </a:solidFill>
              </a:rPr>
              <a:t>neutron</a:t>
            </a:r>
          </a:p>
        </p:txBody>
      </p:sp>
      <p:cxnSp>
        <p:nvCxnSpPr>
          <p:cNvPr id="39" name="Straight Arrow Connector 38">
            <a:extLst>
              <a:ext uri="{FF2B5EF4-FFF2-40B4-BE49-F238E27FC236}">
                <a16:creationId xmlns:a16="http://schemas.microsoft.com/office/drawing/2014/main" id="{47772BEF-C23C-5B4D-B4C6-8073C7765796}"/>
              </a:ext>
            </a:extLst>
          </p:cNvPr>
          <p:cNvCxnSpPr>
            <a:cxnSpLocks/>
          </p:cNvCxnSpPr>
          <p:nvPr/>
        </p:nvCxnSpPr>
        <p:spPr>
          <a:xfrm rot="20616905">
            <a:off x="2474839" y="2991246"/>
            <a:ext cx="480060" cy="411480"/>
          </a:xfrm>
          <a:prstGeom prst="straightConnector1">
            <a:avLst/>
          </a:prstGeom>
          <a:ln w="47625">
            <a:solidFill>
              <a:srgbClr val="7030A0"/>
            </a:solidFill>
            <a:tailEnd type="triangle"/>
          </a:ln>
        </p:spPr>
        <p:style>
          <a:lnRef idx="1">
            <a:schemeClr val="accent1"/>
          </a:lnRef>
          <a:fillRef idx="0">
            <a:schemeClr val="accent1"/>
          </a:fillRef>
          <a:effectRef idx="0">
            <a:schemeClr val="accent1"/>
          </a:effectRef>
          <a:fontRef idx="minor">
            <a:schemeClr val="tx1"/>
          </a:fontRef>
        </p:style>
      </p:cxnSp>
      <p:sp>
        <p:nvSpPr>
          <p:cNvPr id="43" name="TextBox 42">
            <a:extLst>
              <a:ext uri="{FF2B5EF4-FFF2-40B4-BE49-F238E27FC236}">
                <a16:creationId xmlns:a16="http://schemas.microsoft.com/office/drawing/2014/main" id="{5AA339E5-9D90-134F-8AF3-BB20806D1466}"/>
              </a:ext>
            </a:extLst>
          </p:cNvPr>
          <p:cNvSpPr txBox="1"/>
          <p:nvPr/>
        </p:nvSpPr>
        <p:spPr>
          <a:xfrm rot="20616905">
            <a:off x="2850192" y="2987241"/>
            <a:ext cx="628650" cy="276999"/>
          </a:xfrm>
          <a:prstGeom prst="rect">
            <a:avLst/>
          </a:prstGeom>
          <a:noFill/>
        </p:spPr>
        <p:txBody>
          <a:bodyPr wrap="square" rtlCol="0">
            <a:spAutoFit/>
          </a:bodyPr>
          <a:lstStyle/>
          <a:p>
            <a:r>
              <a:rPr lang="en-GB" sz="1200" dirty="0"/>
              <a:t>⦵</a:t>
            </a:r>
          </a:p>
        </p:txBody>
      </p:sp>
      <p:sp>
        <p:nvSpPr>
          <p:cNvPr id="44" name="TextBox 43">
            <a:extLst>
              <a:ext uri="{FF2B5EF4-FFF2-40B4-BE49-F238E27FC236}">
                <a16:creationId xmlns:a16="http://schemas.microsoft.com/office/drawing/2014/main" id="{4D222A94-1AE0-A343-8749-26EBB48DA8A0}"/>
              </a:ext>
            </a:extLst>
          </p:cNvPr>
          <p:cNvSpPr txBox="1"/>
          <p:nvPr/>
        </p:nvSpPr>
        <p:spPr>
          <a:xfrm rot="20616905">
            <a:off x="2622726" y="2878767"/>
            <a:ext cx="556260" cy="307777"/>
          </a:xfrm>
          <a:prstGeom prst="rect">
            <a:avLst/>
          </a:prstGeom>
          <a:noFill/>
        </p:spPr>
        <p:txBody>
          <a:bodyPr wrap="square" rtlCol="0">
            <a:spAutoFit/>
          </a:bodyPr>
          <a:lstStyle/>
          <a:p>
            <a:r>
              <a:rPr lang="en-GB" sz="1400" dirty="0"/>
              <a:t>⨁</a:t>
            </a:r>
          </a:p>
        </p:txBody>
      </p:sp>
      <p:sp>
        <p:nvSpPr>
          <p:cNvPr id="45" name="TextBox 44">
            <a:extLst>
              <a:ext uri="{FF2B5EF4-FFF2-40B4-BE49-F238E27FC236}">
                <a16:creationId xmlns:a16="http://schemas.microsoft.com/office/drawing/2014/main" id="{C394815F-6D55-334B-BE44-13A351392C97}"/>
              </a:ext>
            </a:extLst>
          </p:cNvPr>
          <p:cNvSpPr txBox="1"/>
          <p:nvPr/>
        </p:nvSpPr>
        <p:spPr>
          <a:xfrm rot="20616905">
            <a:off x="2568732" y="3208374"/>
            <a:ext cx="556260" cy="307777"/>
          </a:xfrm>
          <a:prstGeom prst="rect">
            <a:avLst/>
          </a:prstGeom>
          <a:noFill/>
        </p:spPr>
        <p:txBody>
          <a:bodyPr wrap="square" rtlCol="0">
            <a:spAutoFit/>
          </a:bodyPr>
          <a:lstStyle/>
          <a:p>
            <a:r>
              <a:rPr lang="en-GB" sz="1400" dirty="0"/>
              <a:t>⨁</a:t>
            </a:r>
          </a:p>
        </p:txBody>
      </p:sp>
      <p:sp>
        <p:nvSpPr>
          <p:cNvPr id="46" name="TextBox 45">
            <a:extLst>
              <a:ext uri="{FF2B5EF4-FFF2-40B4-BE49-F238E27FC236}">
                <a16:creationId xmlns:a16="http://schemas.microsoft.com/office/drawing/2014/main" id="{415212A0-6B66-5B49-8372-CC326962E37F}"/>
              </a:ext>
            </a:extLst>
          </p:cNvPr>
          <p:cNvSpPr txBox="1"/>
          <p:nvPr/>
        </p:nvSpPr>
        <p:spPr>
          <a:xfrm rot="20616905">
            <a:off x="2298252" y="3082016"/>
            <a:ext cx="628650" cy="276999"/>
          </a:xfrm>
          <a:prstGeom prst="rect">
            <a:avLst/>
          </a:prstGeom>
          <a:noFill/>
        </p:spPr>
        <p:txBody>
          <a:bodyPr wrap="square" rtlCol="0">
            <a:spAutoFit/>
          </a:bodyPr>
          <a:lstStyle/>
          <a:p>
            <a:r>
              <a:rPr lang="en-GB" sz="1200" dirty="0"/>
              <a:t>⦵</a:t>
            </a:r>
          </a:p>
        </p:txBody>
      </p:sp>
      <p:sp>
        <p:nvSpPr>
          <p:cNvPr id="47" name="TextBox 46">
            <a:extLst>
              <a:ext uri="{FF2B5EF4-FFF2-40B4-BE49-F238E27FC236}">
                <a16:creationId xmlns:a16="http://schemas.microsoft.com/office/drawing/2014/main" id="{C6E1A0E4-679F-464F-AB16-F14C402DE2BD}"/>
              </a:ext>
            </a:extLst>
          </p:cNvPr>
          <p:cNvSpPr txBox="1"/>
          <p:nvPr/>
        </p:nvSpPr>
        <p:spPr>
          <a:xfrm>
            <a:off x="212243" y="5649344"/>
            <a:ext cx="8150264" cy="923330"/>
          </a:xfrm>
          <a:prstGeom prst="rect">
            <a:avLst/>
          </a:prstGeom>
          <a:noFill/>
        </p:spPr>
        <p:txBody>
          <a:bodyPr wrap="square" rtlCol="0">
            <a:spAutoFit/>
          </a:bodyPr>
          <a:lstStyle/>
          <a:p>
            <a:r>
              <a:rPr lang="en-GB" dirty="0"/>
              <a:t>Spatial resolution of a gas detector is determined by the geometry of the counter (wire pitch, strip size, anode-to-cathode distance, etc.), voltage,  physical and chemical properties of the gas </a:t>
            </a:r>
            <a:r>
              <a:rPr lang="en-GB" dirty="0">
                <a:sym typeface="Wingdings" pitchFamily="2" charset="2"/>
              </a:rPr>
              <a:t> interface GEANT4 - Garfield needed</a:t>
            </a:r>
            <a:endParaRPr lang="en-GB" dirty="0"/>
          </a:p>
        </p:txBody>
      </p:sp>
    </p:spTree>
    <p:extLst>
      <p:ext uri="{BB962C8B-B14F-4D97-AF65-F5344CB8AC3E}">
        <p14:creationId xmlns:p14="http://schemas.microsoft.com/office/powerpoint/2010/main" val="81734306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F7A9E5-B974-1C4E-8126-3ED8367F8384}"/>
              </a:ext>
            </a:extLst>
          </p:cNvPr>
          <p:cNvSpPr>
            <a:spLocks noGrp="1"/>
          </p:cNvSpPr>
          <p:nvPr>
            <p:ph type="title"/>
          </p:nvPr>
        </p:nvSpPr>
        <p:spPr>
          <a:xfrm>
            <a:off x="58116" y="252777"/>
            <a:ext cx="7139136" cy="1143000"/>
          </a:xfrm>
        </p:spPr>
        <p:txBody>
          <a:bodyPr>
            <a:normAutofit/>
          </a:bodyPr>
          <a:lstStyle/>
          <a:p>
            <a:r>
              <a:rPr lang="sv-SE" sz="2800" dirty="0"/>
              <a:t>The gas-</a:t>
            </a:r>
            <a:r>
              <a:rPr lang="sv-SE" sz="2800" dirty="0" err="1"/>
              <a:t>voxel</a:t>
            </a:r>
            <a:r>
              <a:rPr lang="sv-SE" sz="2800" dirty="0"/>
              <a:t> </a:t>
            </a:r>
            <a:r>
              <a:rPr lang="sv-SE" sz="2800" dirty="0" err="1"/>
              <a:t>model</a:t>
            </a:r>
            <a:r>
              <a:rPr lang="sv-SE" sz="2800" dirty="0"/>
              <a:t> for the Jalousie </a:t>
            </a:r>
            <a:r>
              <a:rPr lang="sv-SE" sz="2800" dirty="0" err="1"/>
              <a:t>detector</a:t>
            </a:r>
            <a:r>
              <a:rPr lang="sv-SE" sz="2800" dirty="0"/>
              <a:t> </a:t>
            </a:r>
          </a:p>
        </p:txBody>
      </p:sp>
      <p:sp>
        <p:nvSpPr>
          <p:cNvPr id="4" name="Slide Number Placeholder 3">
            <a:extLst>
              <a:ext uri="{FF2B5EF4-FFF2-40B4-BE49-F238E27FC236}">
                <a16:creationId xmlns:a16="http://schemas.microsoft.com/office/drawing/2014/main" id="{BA05485A-CADF-1348-BE32-946A9F1F308A}"/>
              </a:ext>
            </a:extLst>
          </p:cNvPr>
          <p:cNvSpPr>
            <a:spLocks noGrp="1"/>
          </p:cNvSpPr>
          <p:nvPr>
            <p:ph type="sldNum" sz="quarter" idx="12"/>
          </p:nvPr>
        </p:nvSpPr>
        <p:spPr/>
        <p:txBody>
          <a:bodyPr/>
          <a:lstStyle/>
          <a:p>
            <a:fld id="{551115BC-487E-4422-894C-CB7CD3E79223}" type="slidenum">
              <a:rPr lang="en-GB" noProof="0" smtClean="0"/>
              <a:t>8</a:t>
            </a:fld>
            <a:endParaRPr lang="en-GB" noProof="0" dirty="0"/>
          </a:p>
        </p:txBody>
      </p:sp>
      <p:grpSp>
        <p:nvGrpSpPr>
          <p:cNvPr id="9" name="Group 8">
            <a:extLst>
              <a:ext uri="{FF2B5EF4-FFF2-40B4-BE49-F238E27FC236}">
                <a16:creationId xmlns:a16="http://schemas.microsoft.com/office/drawing/2014/main" id="{6FDFC2A3-36A9-BC4B-A8F5-C2B39462AD6C}"/>
              </a:ext>
            </a:extLst>
          </p:cNvPr>
          <p:cNvGrpSpPr/>
          <p:nvPr/>
        </p:nvGrpSpPr>
        <p:grpSpPr>
          <a:xfrm>
            <a:off x="4802718" y="2609988"/>
            <a:ext cx="3840671" cy="1718962"/>
            <a:chOff x="5855729" y="3355134"/>
            <a:chExt cx="3840671" cy="1718962"/>
          </a:xfrm>
        </p:grpSpPr>
        <p:grpSp>
          <p:nvGrpSpPr>
            <p:cNvPr id="10" name="Group 9">
              <a:extLst>
                <a:ext uri="{FF2B5EF4-FFF2-40B4-BE49-F238E27FC236}">
                  <a16:creationId xmlns:a16="http://schemas.microsoft.com/office/drawing/2014/main" id="{5AE5D131-6D16-0E4F-9705-2B27634E5D05}"/>
                </a:ext>
              </a:extLst>
            </p:cNvPr>
            <p:cNvGrpSpPr/>
            <p:nvPr/>
          </p:nvGrpSpPr>
          <p:grpSpPr>
            <a:xfrm>
              <a:off x="6322904" y="3355134"/>
              <a:ext cx="3373496" cy="1718962"/>
              <a:chOff x="4592180" y="3327718"/>
              <a:chExt cx="3373496" cy="1718962"/>
            </a:xfrm>
          </p:grpSpPr>
          <p:sp>
            <p:nvSpPr>
              <p:cNvPr id="13" name="Freeform 12">
                <a:extLst>
                  <a:ext uri="{FF2B5EF4-FFF2-40B4-BE49-F238E27FC236}">
                    <a16:creationId xmlns:a16="http://schemas.microsoft.com/office/drawing/2014/main" id="{CC84F862-41A3-6040-B8AA-972251ADF760}"/>
                  </a:ext>
                </a:extLst>
              </p:cNvPr>
              <p:cNvSpPr/>
              <p:nvPr/>
            </p:nvSpPr>
            <p:spPr>
              <a:xfrm>
                <a:off x="5529233" y="4339027"/>
                <a:ext cx="514101" cy="63892"/>
              </a:xfrm>
              <a:custGeom>
                <a:avLst/>
                <a:gdLst>
                  <a:gd name="connsiteX0" fmla="*/ 0 w 854242"/>
                  <a:gd name="connsiteY0" fmla="*/ 0 h 168442"/>
                  <a:gd name="connsiteX1" fmla="*/ 144379 w 854242"/>
                  <a:gd name="connsiteY1" fmla="*/ 96252 h 168442"/>
                  <a:gd name="connsiteX2" fmla="*/ 168442 w 854242"/>
                  <a:gd name="connsiteY2" fmla="*/ 132347 h 168442"/>
                  <a:gd name="connsiteX3" fmla="*/ 192505 w 854242"/>
                  <a:gd name="connsiteY3" fmla="*/ 168442 h 168442"/>
                  <a:gd name="connsiteX4" fmla="*/ 252663 w 854242"/>
                  <a:gd name="connsiteY4" fmla="*/ 156410 h 168442"/>
                  <a:gd name="connsiteX5" fmla="*/ 300790 w 854242"/>
                  <a:gd name="connsiteY5" fmla="*/ 96252 h 168442"/>
                  <a:gd name="connsiteX6" fmla="*/ 336884 w 854242"/>
                  <a:gd name="connsiteY6" fmla="*/ 72189 h 168442"/>
                  <a:gd name="connsiteX7" fmla="*/ 397042 w 854242"/>
                  <a:gd name="connsiteY7" fmla="*/ 36094 h 168442"/>
                  <a:gd name="connsiteX8" fmla="*/ 469232 w 854242"/>
                  <a:gd name="connsiteY8" fmla="*/ 72189 h 168442"/>
                  <a:gd name="connsiteX9" fmla="*/ 481263 w 854242"/>
                  <a:gd name="connsiteY9" fmla="*/ 108284 h 168442"/>
                  <a:gd name="connsiteX10" fmla="*/ 553453 w 854242"/>
                  <a:gd name="connsiteY10" fmla="*/ 96252 h 168442"/>
                  <a:gd name="connsiteX11" fmla="*/ 577516 w 854242"/>
                  <a:gd name="connsiteY11" fmla="*/ 60158 h 168442"/>
                  <a:gd name="connsiteX12" fmla="*/ 673769 w 854242"/>
                  <a:gd name="connsiteY12" fmla="*/ 72189 h 168442"/>
                  <a:gd name="connsiteX13" fmla="*/ 709863 w 854242"/>
                  <a:gd name="connsiteY13" fmla="*/ 84221 h 168442"/>
                  <a:gd name="connsiteX14" fmla="*/ 782053 w 854242"/>
                  <a:gd name="connsiteY14" fmla="*/ 60158 h 168442"/>
                  <a:gd name="connsiteX15" fmla="*/ 842211 w 854242"/>
                  <a:gd name="connsiteY15" fmla="*/ 12031 h 168442"/>
                  <a:gd name="connsiteX16" fmla="*/ 854242 w 854242"/>
                  <a:gd name="connsiteY16" fmla="*/ 12031 h 1684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854242" h="168442">
                    <a:moveTo>
                      <a:pt x="0" y="0"/>
                    </a:moveTo>
                    <a:cubicBezTo>
                      <a:pt x="124309" y="31077"/>
                      <a:pt x="77908" y="-3454"/>
                      <a:pt x="144379" y="96252"/>
                    </a:cubicBezTo>
                    <a:lnTo>
                      <a:pt x="168442" y="132347"/>
                    </a:lnTo>
                    <a:lnTo>
                      <a:pt x="192505" y="168442"/>
                    </a:lnTo>
                    <a:cubicBezTo>
                      <a:pt x="212558" y="164431"/>
                      <a:pt x="233867" y="164466"/>
                      <a:pt x="252663" y="156410"/>
                    </a:cubicBezTo>
                    <a:cubicBezTo>
                      <a:pt x="273502" y="147479"/>
                      <a:pt x="287580" y="109462"/>
                      <a:pt x="300790" y="96252"/>
                    </a:cubicBezTo>
                    <a:cubicBezTo>
                      <a:pt x="311015" y="86027"/>
                      <a:pt x="325593" y="81222"/>
                      <a:pt x="336884" y="72189"/>
                    </a:cubicBezTo>
                    <a:cubicBezTo>
                      <a:pt x="384071" y="34440"/>
                      <a:pt x="334361" y="56989"/>
                      <a:pt x="397042" y="36094"/>
                    </a:cubicBezTo>
                    <a:cubicBezTo>
                      <a:pt x="420819" y="44020"/>
                      <a:pt x="452270" y="50987"/>
                      <a:pt x="469232" y="72189"/>
                    </a:cubicBezTo>
                    <a:cubicBezTo>
                      <a:pt x="477155" y="82092"/>
                      <a:pt x="477253" y="96252"/>
                      <a:pt x="481263" y="108284"/>
                    </a:cubicBezTo>
                    <a:cubicBezTo>
                      <a:pt x="505326" y="104273"/>
                      <a:pt x="531633" y="107162"/>
                      <a:pt x="553453" y="96252"/>
                    </a:cubicBezTo>
                    <a:cubicBezTo>
                      <a:pt x="566386" y="89785"/>
                      <a:pt x="563337" y="62994"/>
                      <a:pt x="577516" y="60158"/>
                    </a:cubicBezTo>
                    <a:cubicBezTo>
                      <a:pt x="609222" y="53817"/>
                      <a:pt x="641685" y="68179"/>
                      <a:pt x="673769" y="72189"/>
                    </a:cubicBezTo>
                    <a:cubicBezTo>
                      <a:pt x="685800" y="76200"/>
                      <a:pt x="697258" y="85621"/>
                      <a:pt x="709863" y="84221"/>
                    </a:cubicBezTo>
                    <a:cubicBezTo>
                      <a:pt x="735073" y="81420"/>
                      <a:pt x="782053" y="60158"/>
                      <a:pt x="782053" y="60158"/>
                    </a:cubicBezTo>
                    <a:cubicBezTo>
                      <a:pt x="804436" y="37774"/>
                      <a:pt x="811853" y="27210"/>
                      <a:pt x="842211" y="12031"/>
                    </a:cubicBezTo>
                    <a:cubicBezTo>
                      <a:pt x="845798" y="10238"/>
                      <a:pt x="850232" y="12031"/>
                      <a:pt x="854242" y="12031"/>
                    </a:cubicBezTo>
                  </a:path>
                </a:pathLst>
              </a:custGeom>
              <a:noFill/>
              <a:ln>
                <a:solidFill>
                  <a:srgbClr val="00B050"/>
                </a:solidFill>
                <a:tailEnd type="stealth"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E5494EF3-E594-8545-921C-3B151B999BF5}"/>
                  </a:ext>
                </a:extLst>
              </p:cNvPr>
              <p:cNvSpPr txBox="1"/>
              <p:nvPr/>
            </p:nvSpPr>
            <p:spPr>
              <a:xfrm>
                <a:off x="5190286" y="4537971"/>
                <a:ext cx="812576" cy="307777"/>
              </a:xfrm>
              <a:prstGeom prst="rect">
                <a:avLst/>
              </a:prstGeom>
              <a:noFill/>
            </p:spPr>
            <p:txBody>
              <a:bodyPr wrap="square" rtlCol="0">
                <a:spAutoFit/>
              </a:bodyPr>
              <a:lstStyle/>
              <a:p>
                <a:r>
                  <a:rPr lang="en-US" sz="1400" b="1" dirty="0" err="1"/>
                  <a:t>voxel</a:t>
                </a:r>
                <a:r>
                  <a:rPr lang="en-US" sz="1400" b="1" baseline="-25000" dirty="0" err="1"/>
                  <a:t>i</a:t>
                </a:r>
                <a:endParaRPr lang="en-US" sz="1400" b="1" baseline="-25000" dirty="0"/>
              </a:p>
            </p:txBody>
          </p:sp>
          <p:sp>
            <p:nvSpPr>
              <p:cNvPr id="18" name="TextBox 17">
                <a:extLst>
                  <a:ext uri="{FF2B5EF4-FFF2-40B4-BE49-F238E27FC236}">
                    <a16:creationId xmlns:a16="http://schemas.microsoft.com/office/drawing/2014/main" id="{0AF3F5AA-14AC-CB44-AFF4-9F6824C560AB}"/>
                  </a:ext>
                </a:extLst>
              </p:cNvPr>
              <p:cNvSpPr txBox="1"/>
              <p:nvPr/>
            </p:nvSpPr>
            <p:spPr>
              <a:xfrm>
                <a:off x="6939337" y="3508292"/>
                <a:ext cx="1026339" cy="307777"/>
              </a:xfrm>
              <a:prstGeom prst="rect">
                <a:avLst/>
              </a:prstGeom>
              <a:noFill/>
            </p:spPr>
            <p:txBody>
              <a:bodyPr wrap="square" rtlCol="0">
                <a:spAutoFit/>
              </a:bodyPr>
              <a:lstStyle/>
              <a:p>
                <a:r>
                  <a:rPr lang="en-US" sz="1400" b="1"/>
                  <a:t>voxel</a:t>
                </a:r>
                <a:r>
                  <a:rPr lang="en-US" sz="1400" b="1" baseline="-25000"/>
                  <a:t>i+1</a:t>
                </a:r>
              </a:p>
            </p:txBody>
          </p:sp>
          <p:grpSp>
            <p:nvGrpSpPr>
              <p:cNvPr id="19" name="Group 18">
                <a:extLst>
                  <a:ext uri="{FF2B5EF4-FFF2-40B4-BE49-F238E27FC236}">
                    <a16:creationId xmlns:a16="http://schemas.microsoft.com/office/drawing/2014/main" id="{F78B6022-4A21-E74E-B464-9BE7685DAA14}"/>
                  </a:ext>
                </a:extLst>
              </p:cNvPr>
              <p:cNvGrpSpPr/>
              <p:nvPr/>
            </p:nvGrpSpPr>
            <p:grpSpPr>
              <a:xfrm rot="20023139">
                <a:off x="4902353" y="3327718"/>
                <a:ext cx="3016184" cy="1627708"/>
                <a:chOff x="6369116" y="3014222"/>
                <a:chExt cx="2126231" cy="845121"/>
              </a:xfrm>
            </p:grpSpPr>
            <p:cxnSp>
              <p:nvCxnSpPr>
                <p:cNvPr id="26" name="Straight Connector 25">
                  <a:extLst>
                    <a:ext uri="{FF2B5EF4-FFF2-40B4-BE49-F238E27FC236}">
                      <a16:creationId xmlns:a16="http://schemas.microsoft.com/office/drawing/2014/main" id="{CB4420CB-F2A8-C042-8614-D6CBE036BDA1}"/>
                    </a:ext>
                  </a:extLst>
                </p:cNvPr>
                <p:cNvCxnSpPr/>
                <p:nvPr/>
              </p:nvCxnSpPr>
              <p:spPr>
                <a:xfrm rot="1231459">
                  <a:off x="6400374" y="3372315"/>
                  <a:ext cx="230755" cy="455936"/>
                </a:xfrm>
                <a:prstGeom prst="line">
                  <a:avLst/>
                </a:prstGeom>
                <a:ln>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0ABA96B0-5E44-984D-BF64-39346BEE34E5}"/>
                    </a:ext>
                  </a:extLst>
                </p:cNvPr>
                <p:cNvCxnSpPr/>
                <p:nvPr/>
              </p:nvCxnSpPr>
              <p:spPr>
                <a:xfrm>
                  <a:off x="7365945" y="3327591"/>
                  <a:ext cx="0" cy="523363"/>
                </a:xfrm>
                <a:prstGeom prst="line">
                  <a:avLst/>
                </a:prstGeom>
                <a:ln>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7C4B592A-8CC1-4743-B679-8F73219F8ED6}"/>
                    </a:ext>
                  </a:extLst>
                </p:cNvPr>
                <p:cNvCxnSpPr/>
                <p:nvPr/>
              </p:nvCxnSpPr>
              <p:spPr>
                <a:xfrm>
                  <a:off x="8279650" y="3285995"/>
                  <a:ext cx="0" cy="560746"/>
                </a:xfrm>
                <a:prstGeom prst="line">
                  <a:avLst/>
                </a:prstGeom>
                <a:ln>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5F17B80C-E18E-8C40-AC29-244BDEB96FB0}"/>
                    </a:ext>
                  </a:extLst>
                </p:cNvPr>
                <p:cNvCxnSpPr/>
                <p:nvPr/>
              </p:nvCxnSpPr>
              <p:spPr>
                <a:xfrm flipH="1">
                  <a:off x="6370054" y="3857961"/>
                  <a:ext cx="2125017" cy="1382"/>
                </a:xfrm>
                <a:prstGeom prst="line">
                  <a:avLst/>
                </a:prstGeom>
                <a:ln w="63500">
                  <a:solidFill>
                    <a:schemeClr val="accent1">
                      <a:shade val="95000"/>
                      <a:satMod val="105000"/>
                    </a:schemeClr>
                  </a:solidFill>
                </a:ln>
              </p:spPr>
              <p:style>
                <a:lnRef idx="1">
                  <a:schemeClr val="accent1"/>
                </a:lnRef>
                <a:fillRef idx="0">
                  <a:schemeClr val="accent1"/>
                </a:fillRef>
                <a:effectRef idx="0">
                  <a:schemeClr val="accent1"/>
                </a:effectRef>
                <a:fontRef idx="minor">
                  <a:schemeClr val="tx1"/>
                </a:fontRef>
              </p:style>
            </p:cxnSp>
            <p:grpSp>
              <p:nvGrpSpPr>
                <p:cNvPr id="30" name="Group 29">
                  <a:extLst>
                    <a:ext uri="{FF2B5EF4-FFF2-40B4-BE49-F238E27FC236}">
                      <a16:creationId xmlns:a16="http://schemas.microsoft.com/office/drawing/2014/main" id="{6CCA1575-56B0-7B45-99F8-4B2D1F197504}"/>
                    </a:ext>
                  </a:extLst>
                </p:cNvPr>
                <p:cNvGrpSpPr/>
                <p:nvPr/>
              </p:nvGrpSpPr>
              <p:grpSpPr>
                <a:xfrm>
                  <a:off x="6369116" y="3561861"/>
                  <a:ext cx="2126231" cy="75213"/>
                  <a:chOff x="6369116" y="3561861"/>
                  <a:chExt cx="2126231" cy="75213"/>
                </a:xfrm>
              </p:grpSpPr>
              <p:cxnSp>
                <p:nvCxnSpPr>
                  <p:cNvPr id="34" name="Straight Connector 33">
                    <a:extLst>
                      <a:ext uri="{FF2B5EF4-FFF2-40B4-BE49-F238E27FC236}">
                        <a16:creationId xmlns:a16="http://schemas.microsoft.com/office/drawing/2014/main" id="{09753F71-6EC0-704C-9D7B-1631429440B7}"/>
                      </a:ext>
                    </a:extLst>
                  </p:cNvPr>
                  <p:cNvCxnSpPr/>
                  <p:nvPr/>
                </p:nvCxnSpPr>
                <p:spPr>
                  <a:xfrm flipH="1">
                    <a:off x="6369116" y="3561861"/>
                    <a:ext cx="2126231" cy="49240"/>
                  </a:xfrm>
                  <a:prstGeom prst="line">
                    <a:avLst/>
                  </a:prstGeom>
                  <a:ln w="63500">
                    <a:solidFill>
                      <a:schemeClr val="accent6">
                        <a:lumMod val="50000"/>
                      </a:scheme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72083E5C-144B-8C4C-B63B-04268271EB13}"/>
                      </a:ext>
                    </a:extLst>
                  </p:cNvPr>
                  <p:cNvCxnSpPr/>
                  <p:nvPr/>
                </p:nvCxnSpPr>
                <p:spPr>
                  <a:xfrm flipH="1">
                    <a:off x="6376399" y="3584862"/>
                    <a:ext cx="2118566" cy="52212"/>
                  </a:xfrm>
                  <a:prstGeom prst="line">
                    <a:avLst/>
                  </a:prstGeom>
                  <a:ln w="31750">
                    <a:solidFill>
                      <a:srgbClr val="FF0000"/>
                    </a:solidFill>
                  </a:ln>
                </p:spPr>
                <p:style>
                  <a:lnRef idx="1">
                    <a:schemeClr val="accent1"/>
                  </a:lnRef>
                  <a:fillRef idx="0">
                    <a:schemeClr val="accent1"/>
                  </a:fillRef>
                  <a:effectRef idx="0">
                    <a:schemeClr val="accent1"/>
                  </a:effectRef>
                  <a:fontRef idx="minor">
                    <a:schemeClr val="tx1"/>
                  </a:fontRef>
                </p:style>
              </p:cxnSp>
            </p:grpSp>
            <p:grpSp>
              <p:nvGrpSpPr>
                <p:cNvPr id="31" name="Group 30">
                  <a:extLst>
                    <a:ext uri="{FF2B5EF4-FFF2-40B4-BE49-F238E27FC236}">
                      <a16:creationId xmlns:a16="http://schemas.microsoft.com/office/drawing/2014/main" id="{5A569C1B-6E2C-7C49-92B4-797D89AC539D}"/>
                    </a:ext>
                  </a:extLst>
                </p:cNvPr>
                <p:cNvGrpSpPr/>
                <p:nvPr/>
              </p:nvGrpSpPr>
              <p:grpSpPr>
                <a:xfrm>
                  <a:off x="6379301" y="3014222"/>
                  <a:ext cx="2105863" cy="626738"/>
                  <a:chOff x="6379301" y="3014222"/>
                  <a:chExt cx="2105863" cy="626738"/>
                </a:xfrm>
              </p:grpSpPr>
              <p:cxnSp>
                <p:nvCxnSpPr>
                  <p:cNvPr id="32" name="Straight Connector 31">
                    <a:extLst>
                      <a:ext uri="{FF2B5EF4-FFF2-40B4-BE49-F238E27FC236}">
                        <a16:creationId xmlns:a16="http://schemas.microsoft.com/office/drawing/2014/main" id="{1E105AE2-E9C6-974E-90CC-CC8EE1EF5C3E}"/>
                      </a:ext>
                    </a:extLst>
                  </p:cNvPr>
                  <p:cNvCxnSpPr/>
                  <p:nvPr/>
                </p:nvCxnSpPr>
                <p:spPr>
                  <a:xfrm flipV="1">
                    <a:off x="6379301" y="3265597"/>
                    <a:ext cx="2105863" cy="91687"/>
                  </a:xfrm>
                  <a:prstGeom prst="line">
                    <a:avLst/>
                  </a:prstGeom>
                  <a:ln w="63500">
                    <a:solidFill>
                      <a:schemeClr val="accent1">
                        <a:shade val="95000"/>
                        <a:satMod val="105000"/>
                      </a:scheme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1E3DDEB1-3732-404A-A505-DB2E945E6644}"/>
                      </a:ext>
                    </a:extLst>
                  </p:cNvPr>
                  <p:cNvCxnSpPr/>
                  <p:nvPr/>
                </p:nvCxnSpPr>
                <p:spPr>
                  <a:xfrm rot="1231459" flipV="1">
                    <a:off x="6469651" y="3014222"/>
                    <a:ext cx="1914433" cy="626738"/>
                  </a:xfrm>
                  <a:prstGeom prst="line">
                    <a:avLst/>
                  </a:prstGeom>
                  <a:ln w="31750">
                    <a:solidFill>
                      <a:srgbClr val="FF0000"/>
                    </a:solidFill>
                  </a:ln>
                </p:spPr>
                <p:style>
                  <a:lnRef idx="1">
                    <a:schemeClr val="accent1"/>
                  </a:lnRef>
                  <a:fillRef idx="0">
                    <a:schemeClr val="accent1"/>
                  </a:fillRef>
                  <a:effectRef idx="0">
                    <a:schemeClr val="accent1"/>
                  </a:effectRef>
                  <a:fontRef idx="minor">
                    <a:schemeClr val="tx1"/>
                  </a:fontRef>
                </p:style>
              </p:cxnSp>
            </p:grpSp>
          </p:grpSp>
          <p:cxnSp>
            <p:nvCxnSpPr>
              <p:cNvPr id="20" name="Straight Arrow Connector 19">
                <a:extLst>
                  <a:ext uri="{FF2B5EF4-FFF2-40B4-BE49-F238E27FC236}">
                    <a16:creationId xmlns:a16="http://schemas.microsoft.com/office/drawing/2014/main" id="{AF049EEC-6902-9345-9D3F-DBA69569FA93}"/>
                  </a:ext>
                </a:extLst>
              </p:cNvPr>
              <p:cNvCxnSpPr/>
              <p:nvPr/>
            </p:nvCxnSpPr>
            <p:spPr>
              <a:xfrm>
                <a:off x="4592180" y="4345123"/>
                <a:ext cx="792000" cy="0"/>
              </a:xfrm>
              <a:prstGeom prst="straightConnector1">
                <a:avLst/>
              </a:prstGeom>
              <a:ln w="31750" cmpd="tri">
                <a:solidFill>
                  <a:schemeClr val="tx1"/>
                </a:solidFill>
                <a:prstDash val="sysDash"/>
                <a:tailEnd type="triangle"/>
              </a:ln>
            </p:spPr>
            <p:style>
              <a:lnRef idx="1">
                <a:schemeClr val="accent1"/>
              </a:lnRef>
              <a:fillRef idx="0">
                <a:schemeClr val="accent1"/>
              </a:fillRef>
              <a:effectRef idx="0">
                <a:schemeClr val="accent1"/>
              </a:effectRef>
              <a:fontRef idx="minor">
                <a:schemeClr val="tx1"/>
              </a:fontRef>
            </p:style>
          </p:cxnSp>
          <p:sp>
            <p:nvSpPr>
              <p:cNvPr id="21" name="TextBox 20">
                <a:extLst>
                  <a:ext uri="{FF2B5EF4-FFF2-40B4-BE49-F238E27FC236}">
                    <a16:creationId xmlns:a16="http://schemas.microsoft.com/office/drawing/2014/main" id="{DFEB6DDB-0D8F-E24B-8810-1A12D10BF6B4}"/>
                  </a:ext>
                </a:extLst>
              </p:cNvPr>
              <p:cNvSpPr txBox="1"/>
              <p:nvPr/>
            </p:nvSpPr>
            <p:spPr>
              <a:xfrm rot="225827">
                <a:off x="5663289" y="4404881"/>
                <a:ext cx="422446" cy="215444"/>
              </a:xfrm>
              <a:prstGeom prst="rect">
                <a:avLst/>
              </a:prstGeom>
              <a:noFill/>
            </p:spPr>
            <p:txBody>
              <a:bodyPr wrap="square" rtlCol="0">
                <a:spAutoFit/>
              </a:bodyPr>
              <a:lstStyle/>
              <a:p>
                <a:r>
                  <a:rPr lang="en-US" sz="800">
                    <a:solidFill>
                      <a:schemeClr val="accent6">
                        <a:lumMod val="50000"/>
                      </a:schemeClr>
                    </a:solidFill>
                  </a:rPr>
                  <a:t>o</a:t>
                </a:r>
              </a:p>
            </p:txBody>
          </p:sp>
          <p:sp>
            <p:nvSpPr>
              <p:cNvPr id="22" name="TextBox 21">
                <a:extLst>
                  <a:ext uri="{FF2B5EF4-FFF2-40B4-BE49-F238E27FC236}">
                    <a16:creationId xmlns:a16="http://schemas.microsoft.com/office/drawing/2014/main" id="{8EE70169-264F-FD41-B9BC-908B3CA49FA6}"/>
                  </a:ext>
                </a:extLst>
              </p:cNvPr>
              <p:cNvSpPr txBox="1"/>
              <p:nvPr/>
            </p:nvSpPr>
            <p:spPr>
              <a:xfrm rot="225827">
                <a:off x="6994301" y="4317910"/>
                <a:ext cx="280646" cy="215444"/>
              </a:xfrm>
              <a:prstGeom prst="rect">
                <a:avLst/>
              </a:prstGeom>
              <a:noFill/>
            </p:spPr>
            <p:txBody>
              <a:bodyPr wrap="square" rtlCol="0">
                <a:spAutoFit/>
              </a:bodyPr>
              <a:lstStyle/>
              <a:p>
                <a:r>
                  <a:rPr lang="en-US" sz="800" dirty="0">
                    <a:solidFill>
                      <a:schemeClr val="accent6">
                        <a:lumMod val="50000"/>
                      </a:schemeClr>
                    </a:solidFill>
                  </a:rPr>
                  <a:t>o</a:t>
                </a:r>
              </a:p>
            </p:txBody>
          </p:sp>
          <p:sp>
            <p:nvSpPr>
              <p:cNvPr id="23" name="TextBox 22">
                <a:extLst>
                  <a:ext uri="{FF2B5EF4-FFF2-40B4-BE49-F238E27FC236}">
                    <a16:creationId xmlns:a16="http://schemas.microsoft.com/office/drawing/2014/main" id="{38F5883D-C8AC-F04A-AD24-8183F8BF7748}"/>
                  </a:ext>
                </a:extLst>
              </p:cNvPr>
              <p:cNvSpPr txBox="1"/>
              <p:nvPr/>
            </p:nvSpPr>
            <p:spPr>
              <a:xfrm rot="225827">
                <a:off x="6781979" y="3786099"/>
                <a:ext cx="280646" cy="215444"/>
              </a:xfrm>
              <a:prstGeom prst="rect">
                <a:avLst/>
              </a:prstGeom>
              <a:noFill/>
            </p:spPr>
            <p:txBody>
              <a:bodyPr wrap="square" rtlCol="0">
                <a:spAutoFit/>
              </a:bodyPr>
              <a:lstStyle/>
              <a:p>
                <a:r>
                  <a:rPr lang="en-US" sz="800">
                    <a:solidFill>
                      <a:schemeClr val="accent6">
                        <a:lumMod val="50000"/>
                      </a:schemeClr>
                    </a:solidFill>
                  </a:rPr>
                  <a:t>o</a:t>
                </a:r>
              </a:p>
            </p:txBody>
          </p:sp>
          <p:sp>
            <p:nvSpPr>
              <p:cNvPr id="24" name="TextBox 23">
                <a:extLst>
                  <a:ext uri="{FF2B5EF4-FFF2-40B4-BE49-F238E27FC236}">
                    <a16:creationId xmlns:a16="http://schemas.microsoft.com/office/drawing/2014/main" id="{ED08EE61-910A-854C-A3D0-E5DAED4DB74A}"/>
                  </a:ext>
                </a:extLst>
              </p:cNvPr>
              <p:cNvSpPr txBox="1"/>
              <p:nvPr/>
            </p:nvSpPr>
            <p:spPr>
              <a:xfrm rot="225827">
                <a:off x="5908798" y="4831236"/>
                <a:ext cx="280646" cy="215444"/>
              </a:xfrm>
              <a:prstGeom prst="rect">
                <a:avLst/>
              </a:prstGeom>
              <a:noFill/>
            </p:spPr>
            <p:txBody>
              <a:bodyPr wrap="square" rtlCol="0">
                <a:spAutoFit/>
              </a:bodyPr>
              <a:lstStyle/>
              <a:p>
                <a:r>
                  <a:rPr lang="en-US" sz="800">
                    <a:solidFill>
                      <a:schemeClr val="accent6">
                        <a:lumMod val="50000"/>
                      </a:schemeClr>
                    </a:solidFill>
                  </a:rPr>
                  <a:t>o</a:t>
                </a:r>
              </a:p>
            </p:txBody>
          </p:sp>
          <p:sp>
            <p:nvSpPr>
              <p:cNvPr id="25" name="Cloud 24">
                <a:extLst>
                  <a:ext uri="{FF2B5EF4-FFF2-40B4-BE49-F238E27FC236}">
                    <a16:creationId xmlns:a16="http://schemas.microsoft.com/office/drawing/2014/main" id="{E86EEA1E-6242-7C42-A01F-E9769E42AD88}"/>
                  </a:ext>
                </a:extLst>
              </p:cNvPr>
              <p:cNvSpPr/>
              <p:nvPr/>
            </p:nvSpPr>
            <p:spPr>
              <a:xfrm>
                <a:off x="5396713" y="4298837"/>
                <a:ext cx="216024" cy="137429"/>
              </a:xfrm>
              <a:prstGeom prst="cloud">
                <a:avLst/>
              </a:prstGeom>
              <a:solidFill>
                <a:srgbClr val="FFFF0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TextBox 11">
              <a:extLst>
                <a:ext uri="{FF2B5EF4-FFF2-40B4-BE49-F238E27FC236}">
                  <a16:creationId xmlns:a16="http://schemas.microsoft.com/office/drawing/2014/main" id="{3BB7B8BD-36AF-0249-8A08-B0006533E147}"/>
                </a:ext>
              </a:extLst>
            </p:cNvPr>
            <p:cNvSpPr txBox="1"/>
            <p:nvPr/>
          </p:nvSpPr>
          <p:spPr>
            <a:xfrm>
              <a:off x="5855729" y="3823156"/>
              <a:ext cx="1807268" cy="369332"/>
            </a:xfrm>
            <a:prstGeom prst="rect">
              <a:avLst/>
            </a:prstGeom>
            <a:noFill/>
          </p:spPr>
          <p:txBody>
            <a:bodyPr wrap="square" rtlCol="0">
              <a:spAutoFit/>
            </a:bodyPr>
            <a:lstStyle/>
            <a:p>
              <a:r>
                <a:rPr lang="en-US" b="1" dirty="0"/>
                <a:t>n + </a:t>
              </a:r>
              <a:r>
                <a:rPr lang="en-US" b="1" baseline="30000" dirty="0"/>
                <a:t>10</a:t>
              </a:r>
              <a:r>
                <a:rPr lang="en-US" b="1" dirty="0"/>
                <a:t>B </a:t>
              </a:r>
              <a:r>
                <a:rPr lang="en-US" b="1" dirty="0">
                  <a:sym typeface="Wingdings"/>
                </a:rPr>
                <a:t> </a:t>
              </a:r>
              <a:r>
                <a:rPr lang="en-US" b="1" baseline="30000" dirty="0">
                  <a:sym typeface="Wingdings"/>
                </a:rPr>
                <a:t>7</a:t>
              </a:r>
              <a:r>
                <a:rPr lang="en-US" b="1" dirty="0">
                  <a:sym typeface="Wingdings"/>
                </a:rPr>
                <a:t>Li + α </a:t>
              </a:r>
              <a:endParaRPr lang="en-US" b="1" dirty="0"/>
            </a:p>
          </p:txBody>
        </p:sp>
      </p:grpSp>
      <p:sp>
        <p:nvSpPr>
          <p:cNvPr id="39" name="TextBox 38">
            <a:extLst>
              <a:ext uri="{FF2B5EF4-FFF2-40B4-BE49-F238E27FC236}">
                <a16:creationId xmlns:a16="http://schemas.microsoft.com/office/drawing/2014/main" id="{8749A1A9-58E5-E042-85B2-97585EE2340A}"/>
              </a:ext>
            </a:extLst>
          </p:cNvPr>
          <p:cNvSpPr txBox="1"/>
          <p:nvPr/>
        </p:nvSpPr>
        <p:spPr>
          <a:xfrm>
            <a:off x="105795" y="1486888"/>
            <a:ext cx="8564432" cy="646331"/>
          </a:xfrm>
          <a:prstGeom prst="rect">
            <a:avLst/>
          </a:prstGeom>
          <a:noFill/>
        </p:spPr>
        <p:txBody>
          <a:bodyPr wrap="square" rtlCol="0">
            <a:spAutoFit/>
          </a:bodyPr>
          <a:lstStyle/>
          <a:p>
            <a:pPr marL="285750" indent="-285750">
              <a:buFont typeface="Wingdings" charset="2"/>
              <a:buChar char="Ø"/>
            </a:pPr>
            <a:r>
              <a:rPr lang="en-US" dirty="0"/>
              <a:t>Simulation strategy: model the active area of the detector as a collection of trapezoidal gas voxels that resemble in shape and position the readout voxels in the real detector. </a:t>
            </a:r>
          </a:p>
        </p:txBody>
      </p:sp>
      <p:cxnSp>
        <p:nvCxnSpPr>
          <p:cNvPr id="7" name="Straight Arrow Connector 6">
            <a:extLst>
              <a:ext uri="{FF2B5EF4-FFF2-40B4-BE49-F238E27FC236}">
                <a16:creationId xmlns:a16="http://schemas.microsoft.com/office/drawing/2014/main" id="{6C1A5656-A864-6E47-AF2D-7182EBA908FB}"/>
              </a:ext>
            </a:extLst>
          </p:cNvPr>
          <p:cNvCxnSpPr>
            <a:endCxn id="21" idx="2"/>
          </p:cNvCxnSpPr>
          <p:nvPr/>
        </p:nvCxnSpPr>
        <p:spPr>
          <a:xfrm flipH="1" flipV="1">
            <a:off x="6545154" y="3902363"/>
            <a:ext cx="1120091" cy="556913"/>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1" name="TextBox 60">
            <a:extLst>
              <a:ext uri="{FF2B5EF4-FFF2-40B4-BE49-F238E27FC236}">
                <a16:creationId xmlns:a16="http://schemas.microsoft.com/office/drawing/2014/main" id="{7A35C4CE-3FD2-1043-A1AD-B3C3A76AEDE9}"/>
              </a:ext>
            </a:extLst>
          </p:cNvPr>
          <p:cNvSpPr txBox="1"/>
          <p:nvPr/>
        </p:nvSpPr>
        <p:spPr>
          <a:xfrm>
            <a:off x="6851937" y="4494181"/>
            <a:ext cx="2418135" cy="523220"/>
          </a:xfrm>
          <a:prstGeom prst="rect">
            <a:avLst/>
          </a:prstGeom>
          <a:noFill/>
        </p:spPr>
        <p:txBody>
          <a:bodyPr wrap="square" rtlCol="0">
            <a:spAutoFit/>
          </a:bodyPr>
          <a:lstStyle/>
          <a:p>
            <a:r>
              <a:rPr lang="en-US" sz="1400" b="1" dirty="0" err="1"/>
              <a:t>voxel</a:t>
            </a:r>
            <a:r>
              <a:rPr lang="en-US" sz="1400" b="1" baseline="-25000" dirty="0" err="1"/>
              <a:t>i</a:t>
            </a:r>
            <a:r>
              <a:rPr lang="en-US" sz="1400" b="1" baseline="-25000" dirty="0"/>
              <a:t> </a:t>
            </a:r>
            <a:r>
              <a:rPr lang="en-US" sz="1400" b="1" dirty="0"/>
              <a:t>= interaction voxel</a:t>
            </a:r>
          </a:p>
          <a:p>
            <a:pPr algn="ctr"/>
            <a:r>
              <a:rPr lang="en-US" sz="1400" b="1" dirty="0" err="1"/>
              <a:t>r</a:t>
            </a:r>
            <a:r>
              <a:rPr lang="en-US" sz="1400" b="1" baseline="-25000" dirty="0" err="1"/>
              <a:t>c</a:t>
            </a:r>
            <a:r>
              <a:rPr lang="en-US" sz="1400" b="1" baseline="-25000" dirty="0"/>
              <a:t>, </a:t>
            </a:r>
            <a:r>
              <a:rPr lang="en-US" sz="1400" b="1" dirty="0" err="1"/>
              <a:t>θ</a:t>
            </a:r>
            <a:r>
              <a:rPr lang="en-US" sz="1400" b="1" baseline="-25000" dirty="0" err="1"/>
              <a:t>c</a:t>
            </a:r>
            <a:r>
              <a:rPr lang="en-US" sz="1400" b="1" dirty="0"/>
              <a:t>, </a:t>
            </a:r>
            <a:r>
              <a:rPr lang="en-US" sz="1400" b="1" dirty="0" err="1"/>
              <a:t>φ</a:t>
            </a:r>
            <a:r>
              <a:rPr lang="en-US" sz="1400" b="1" baseline="-25000" dirty="0" err="1"/>
              <a:t>c</a:t>
            </a:r>
            <a:r>
              <a:rPr lang="en-US" sz="1400" b="1" baseline="-25000" dirty="0"/>
              <a:t> </a:t>
            </a:r>
          </a:p>
        </p:txBody>
      </p:sp>
      <p:pic>
        <p:nvPicPr>
          <p:cNvPr id="3" name="Picture 2">
            <a:extLst>
              <a:ext uri="{FF2B5EF4-FFF2-40B4-BE49-F238E27FC236}">
                <a16:creationId xmlns:a16="http://schemas.microsoft.com/office/drawing/2014/main" id="{12F887BA-7AA7-174A-809B-F40A8F674E39}"/>
              </a:ext>
            </a:extLst>
          </p:cNvPr>
          <p:cNvPicPr>
            <a:picLocks noChangeAspect="1"/>
          </p:cNvPicPr>
          <p:nvPr/>
        </p:nvPicPr>
        <p:blipFill>
          <a:blip r:embed="rId2"/>
          <a:stretch>
            <a:fillRect/>
          </a:stretch>
        </p:blipFill>
        <p:spPr>
          <a:xfrm>
            <a:off x="115419" y="2317898"/>
            <a:ext cx="4762043" cy="3830022"/>
          </a:xfrm>
          <a:prstGeom prst="rect">
            <a:avLst/>
          </a:prstGeom>
        </p:spPr>
      </p:pic>
      <p:sp>
        <p:nvSpPr>
          <p:cNvPr id="8" name="TextBox 7">
            <a:extLst>
              <a:ext uri="{FF2B5EF4-FFF2-40B4-BE49-F238E27FC236}">
                <a16:creationId xmlns:a16="http://schemas.microsoft.com/office/drawing/2014/main" id="{9F4D87ED-9DAB-CB4A-BAF0-DF03D027C40D}"/>
              </a:ext>
            </a:extLst>
          </p:cNvPr>
          <p:cNvSpPr txBox="1"/>
          <p:nvPr/>
        </p:nvSpPr>
        <p:spPr>
          <a:xfrm>
            <a:off x="201706" y="6266330"/>
            <a:ext cx="7557247" cy="369332"/>
          </a:xfrm>
          <a:prstGeom prst="rect">
            <a:avLst/>
          </a:prstGeom>
          <a:noFill/>
        </p:spPr>
        <p:txBody>
          <a:bodyPr wrap="square" rtlCol="0">
            <a:spAutoFit/>
          </a:bodyPr>
          <a:lstStyle/>
          <a:p>
            <a:r>
              <a:rPr lang="en-GB" dirty="0"/>
              <a:t>2 (counters) x 32 (wires) x (64 (strips) = 4096 voxels/detector segment </a:t>
            </a:r>
          </a:p>
        </p:txBody>
      </p:sp>
      <p:sp>
        <p:nvSpPr>
          <p:cNvPr id="5" name="TextBox 4">
            <a:extLst>
              <a:ext uri="{FF2B5EF4-FFF2-40B4-BE49-F238E27FC236}">
                <a16:creationId xmlns:a16="http://schemas.microsoft.com/office/drawing/2014/main" id="{FA3C6F19-964C-824D-9281-7985B368711D}"/>
              </a:ext>
            </a:extLst>
          </p:cNvPr>
          <p:cNvSpPr txBox="1"/>
          <p:nvPr/>
        </p:nvSpPr>
        <p:spPr>
          <a:xfrm>
            <a:off x="5071730" y="5433237"/>
            <a:ext cx="3593805" cy="369332"/>
          </a:xfrm>
          <a:prstGeom prst="rect">
            <a:avLst/>
          </a:prstGeom>
          <a:noFill/>
        </p:spPr>
        <p:txBody>
          <a:bodyPr wrap="square" rtlCol="0">
            <a:spAutoFit/>
          </a:bodyPr>
          <a:lstStyle/>
          <a:p>
            <a:r>
              <a:rPr lang="en-GB" dirty="0"/>
              <a:t>Data analysis with </a:t>
            </a:r>
          </a:p>
        </p:txBody>
      </p:sp>
      <p:pic>
        <p:nvPicPr>
          <p:cNvPr id="1026" name="Picture 2" descr="Image result for root cern">
            <a:extLst>
              <a:ext uri="{FF2B5EF4-FFF2-40B4-BE49-F238E27FC236}">
                <a16:creationId xmlns:a16="http://schemas.microsoft.com/office/drawing/2014/main" id="{FA94C70B-7500-2E4A-A349-AC5467463F4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958272" y="5448299"/>
            <a:ext cx="1635498" cy="4208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0855624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8B3C48B7-DC13-1845-A7CD-4E4F3DAF2064}"/>
              </a:ext>
            </a:extLst>
          </p:cNvPr>
          <p:cNvSpPr>
            <a:spLocks noGrp="1"/>
          </p:cNvSpPr>
          <p:nvPr>
            <p:ph type="title"/>
          </p:nvPr>
        </p:nvSpPr>
        <p:spPr>
          <a:xfrm>
            <a:off x="195630" y="247814"/>
            <a:ext cx="7139136" cy="1143000"/>
          </a:xfrm>
        </p:spPr>
        <p:txBody>
          <a:bodyPr>
            <a:normAutofit/>
          </a:bodyPr>
          <a:lstStyle/>
          <a:p>
            <a:r>
              <a:rPr lang="en-GB" sz="2800" dirty="0"/>
              <a:t>Validation of the simulation strategy</a:t>
            </a:r>
          </a:p>
        </p:txBody>
      </p:sp>
      <p:sp>
        <p:nvSpPr>
          <p:cNvPr id="8" name="TextBox 7">
            <a:extLst>
              <a:ext uri="{FF2B5EF4-FFF2-40B4-BE49-F238E27FC236}">
                <a16:creationId xmlns:a16="http://schemas.microsoft.com/office/drawing/2014/main" id="{759C66AB-102A-EF48-A768-3783DB615AC4}"/>
              </a:ext>
            </a:extLst>
          </p:cNvPr>
          <p:cNvSpPr txBox="1"/>
          <p:nvPr/>
        </p:nvSpPr>
        <p:spPr>
          <a:xfrm>
            <a:off x="4787551" y="2044351"/>
            <a:ext cx="4065503" cy="1077218"/>
          </a:xfrm>
          <a:prstGeom prst="rect">
            <a:avLst/>
          </a:prstGeom>
          <a:noFill/>
        </p:spPr>
        <p:txBody>
          <a:bodyPr wrap="square" rtlCol="0">
            <a:spAutoFit/>
          </a:bodyPr>
          <a:lstStyle/>
          <a:p>
            <a:r>
              <a:rPr lang="en-GB" sz="1600" dirty="0"/>
              <a:t>Gas-voxel model validated with data obtained in experimental tests with collimated beam and an early prototype of the Jalousie segment.  </a:t>
            </a:r>
          </a:p>
        </p:txBody>
      </p:sp>
      <p:grpSp>
        <p:nvGrpSpPr>
          <p:cNvPr id="12" name="Group 11">
            <a:extLst>
              <a:ext uri="{FF2B5EF4-FFF2-40B4-BE49-F238E27FC236}">
                <a16:creationId xmlns:a16="http://schemas.microsoft.com/office/drawing/2014/main" id="{12F7130E-BB07-A342-B17A-180287796F95}"/>
              </a:ext>
            </a:extLst>
          </p:cNvPr>
          <p:cNvGrpSpPr/>
          <p:nvPr/>
        </p:nvGrpSpPr>
        <p:grpSpPr>
          <a:xfrm>
            <a:off x="210584" y="1804876"/>
            <a:ext cx="4635886" cy="4436436"/>
            <a:chOff x="210584" y="1804876"/>
            <a:chExt cx="4635886" cy="4436436"/>
          </a:xfrm>
        </p:grpSpPr>
        <p:pic>
          <p:nvPicPr>
            <p:cNvPr id="2" name="Picture 1">
              <a:extLst>
                <a:ext uri="{FF2B5EF4-FFF2-40B4-BE49-F238E27FC236}">
                  <a16:creationId xmlns:a16="http://schemas.microsoft.com/office/drawing/2014/main" id="{385E9FAA-C892-4548-AC93-830DE96C9E7B}"/>
                </a:ext>
              </a:extLst>
            </p:cNvPr>
            <p:cNvPicPr>
              <a:picLocks noChangeAspect="1"/>
            </p:cNvPicPr>
            <p:nvPr/>
          </p:nvPicPr>
          <p:blipFill>
            <a:blip r:embed="rId3"/>
            <a:stretch>
              <a:fillRect/>
            </a:stretch>
          </p:blipFill>
          <p:spPr>
            <a:xfrm>
              <a:off x="252375" y="1804876"/>
              <a:ext cx="4506399" cy="3979236"/>
            </a:xfrm>
            <a:prstGeom prst="rect">
              <a:avLst/>
            </a:prstGeom>
          </p:spPr>
        </p:pic>
        <p:pic>
          <p:nvPicPr>
            <p:cNvPr id="4" name="Picture 3">
              <a:extLst>
                <a:ext uri="{FF2B5EF4-FFF2-40B4-BE49-F238E27FC236}">
                  <a16:creationId xmlns:a16="http://schemas.microsoft.com/office/drawing/2014/main" id="{1108D695-2152-5744-9D0B-26CEA54EC879}"/>
                </a:ext>
              </a:extLst>
            </p:cNvPr>
            <p:cNvPicPr>
              <a:picLocks noChangeAspect="1"/>
            </p:cNvPicPr>
            <p:nvPr/>
          </p:nvPicPr>
          <p:blipFill>
            <a:blip r:embed="rId4"/>
            <a:stretch>
              <a:fillRect/>
            </a:stretch>
          </p:blipFill>
          <p:spPr>
            <a:xfrm>
              <a:off x="210584" y="5985539"/>
              <a:ext cx="4635886" cy="255773"/>
            </a:xfrm>
            <a:prstGeom prst="rect">
              <a:avLst/>
            </a:prstGeom>
          </p:spPr>
        </p:pic>
        <p:cxnSp>
          <p:nvCxnSpPr>
            <p:cNvPr id="7" name="Straight Arrow Connector 6">
              <a:extLst>
                <a:ext uri="{FF2B5EF4-FFF2-40B4-BE49-F238E27FC236}">
                  <a16:creationId xmlns:a16="http://schemas.microsoft.com/office/drawing/2014/main" id="{02C7E9E1-688F-CA46-A5A5-6F0048CBFCE5}"/>
                </a:ext>
              </a:extLst>
            </p:cNvPr>
            <p:cNvCxnSpPr/>
            <p:nvPr/>
          </p:nvCxnSpPr>
          <p:spPr>
            <a:xfrm>
              <a:off x="1658680" y="3009013"/>
              <a:ext cx="1137684" cy="0"/>
            </a:xfrm>
            <a:prstGeom prst="straightConnector1">
              <a:avLst/>
            </a:prstGeom>
            <a:ln w="85725">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11" name="TextBox 10">
              <a:extLst>
                <a:ext uri="{FF2B5EF4-FFF2-40B4-BE49-F238E27FC236}">
                  <a16:creationId xmlns:a16="http://schemas.microsoft.com/office/drawing/2014/main" id="{DACBACA7-0DED-9740-A721-7F723621DBDC}"/>
                </a:ext>
              </a:extLst>
            </p:cNvPr>
            <p:cNvSpPr txBox="1"/>
            <p:nvPr/>
          </p:nvSpPr>
          <p:spPr>
            <a:xfrm>
              <a:off x="1754372" y="2626242"/>
              <a:ext cx="724878" cy="369332"/>
            </a:xfrm>
            <a:prstGeom prst="rect">
              <a:avLst/>
            </a:prstGeom>
            <a:noFill/>
          </p:spPr>
          <p:txBody>
            <a:bodyPr wrap="none" rtlCol="0">
              <a:spAutoFit/>
            </a:bodyPr>
            <a:lstStyle/>
            <a:p>
              <a:r>
                <a:rPr lang="en-GB" b="1" dirty="0">
                  <a:solidFill>
                    <a:srgbClr val="FF0000"/>
                  </a:solidFill>
                </a:rPr>
                <a:t>beam</a:t>
              </a:r>
            </a:p>
          </p:txBody>
        </p:sp>
      </p:grpSp>
      <p:cxnSp>
        <p:nvCxnSpPr>
          <p:cNvPr id="14" name="Straight Arrow Connector 13">
            <a:extLst>
              <a:ext uri="{FF2B5EF4-FFF2-40B4-BE49-F238E27FC236}">
                <a16:creationId xmlns:a16="http://schemas.microsoft.com/office/drawing/2014/main" id="{14A8C364-0906-ED4C-8060-8A5D2EDB9113}"/>
              </a:ext>
            </a:extLst>
          </p:cNvPr>
          <p:cNvCxnSpPr>
            <a:cxnSpLocks/>
          </p:cNvCxnSpPr>
          <p:nvPr/>
        </p:nvCxnSpPr>
        <p:spPr>
          <a:xfrm flipH="1">
            <a:off x="2381694" y="2594344"/>
            <a:ext cx="1041990" cy="1116419"/>
          </a:xfrm>
          <a:prstGeom prst="straightConnector1">
            <a:avLst/>
          </a:prstGeom>
          <a:ln w="50800">
            <a:solidFill>
              <a:srgbClr val="51CF19"/>
            </a:solidFill>
            <a:prstDash val="sysDot"/>
            <a:headEnd type="stealth" w="lg" len="lg"/>
            <a:tailEnd type="stealth" w="lg" len="lg"/>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01B4CC79-B519-1D4D-B403-A3252F4FC875}"/>
              </a:ext>
            </a:extLst>
          </p:cNvPr>
          <p:cNvCxnSpPr>
            <a:cxnSpLocks/>
          </p:cNvCxnSpPr>
          <p:nvPr/>
        </p:nvCxnSpPr>
        <p:spPr>
          <a:xfrm>
            <a:off x="2948764" y="2339163"/>
            <a:ext cx="0" cy="1694121"/>
          </a:xfrm>
          <a:prstGeom prst="straightConnector1">
            <a:avLst/>
          </a:prstGeom>
          <a:ln w="50800">
            <a:solidFill>
              <a:srgbClr val="51CF19"/>
            </a:solidFill>
            <a:prstDash val="sysDot"/>
            <a:headEnd type="stealth" w="lg" len="lg"/>
            <a:tailEnd type="stealth" w="lg" len="lg"/>
          </a:ln>
        </p:spPr>
        <p:style>
          <a:lnRef idx="1">
            <a:schemeClr val="accent1"/>
          </a:lnRef>
          <a:fillRef idx="0">
            <a:schemeClr val="accent1"/>
          </a:fillRef>
          <a:effectRef idx="0">
            <a:schemeClr val="accent1"/>
          </a:effectRef>
          <a:fontRef idx="minor">
            <a:schemeClr val="tx1"/>
          </a:fontRef>
        </p:style>
      </p:cxnSp>
      <p:sp>
        <p:nvSpPr>
          <p:cNvPr id="18" name="TextBox 17">
            <a:extLst>
              <a:ext uri="{FF2B5EF4-FFF2-40B4-BE49-F238E27FC236}">
                <a16:creationId xmlns:a16="http://schemas.microsoft.com/office/drawing/2014/main" id="{4C8F6B9F-4A59-3448-8638-CF35A92AB943}"/>
              </a:ext>
            </a:extLst>
          </p:cNvPr>
          <p:cNvSpPr txBox="1"/>
          <p:nvPr/>
        </p:nvSpPr>
        <p:spPr>
          <a:xfrm>
            <a:off x="4821382" y="3643745"/>
            <a:ext cx="4322618" cy="1200329"/>
          </a:xfrm>
          <a:prstGeom prst="rect">
            <a:avLst/>
          </a:prstGeom>
          <a:noFill/>
        </p:spPr>
        <p:txBody>
          <a:bodyPr wrap="square" rtlCol="0">
            <a:spAutoFit/>
          </a:bodyPr>
          <a:lstStyle/>
          <a:p>
            <a:r>
              <a:rPr lang="en-GB" dirty="0"/>
              <a:t>Scans along X-axis = strips </a:t>
            </a:r>
            <a:r>
              <a:rPr lang="en-GB" dirty="0">
                <a:sym typeface="Wingdings" pitchFamily="2" charset="2"/>
              </a:rPr>
              <a:t> 2θ resolution</a:t>
            </a:r>
          </a:p>
          <a:p>
            <a:endParaRPr lang="en-GB" dirty="0">
              <a:sym typeface="Wingdings" pitchFamily="2" charset="2"/>
            </a:endParaRPr>
          </a:p>
          <a:p>
            <a:r>
              <a:rPr lang="en-GB" dirty="0"/>
              <a:t>Scans along Y-axis = wires </a:t>
            </a:r>
            <a:r>
              <a:rPr lang="en-GB" dirty="0">
                <a:sym typeface="Wingdings" pitchFamily="2" charset="2"/>
              </a:rPr>
              <a:t> TOF resolution</a:t>
            </a:r>
          </a:p>
          <a:p>
            <a:endParaRPr lang="en-GB" dirty="0"/>
          </a:p>
        </p:txBody>
      </p:sp>
    </p:spTree>
    <p:extLst>
      <p:ext uri="{BB962C8B-B14F-4D97-AF65-F5344CB8AC3E}">
        <p14:creationId xmlns:p14="http://schemas.microsoft.com/office/powerpoint/2010/main" val="39904059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8B3C48B7-DC13-1845-A7CD-4E4F3DAF2064}"/>
              </a:ext>
            </a:extLst>
          </p:cNvPr>
          <p:cNvSpPr>
            <a:spLocks noGrp="1"/>
          </p:cNvSpPr>
          <p:nvPr>
            <p:ph type="title"/>
          </p:nvPr>
        </p:nvSpPr>
        <p:spPr>
          <a:xfrm>
            <a:off x="195630" y="247814"/>
            <a:ext cx="7139136" cy="1143000"/>
          </a:xfrm>
        </p:spPr>
        <p:txBody>
          <a:bodyPr>
            <a:normAutofit/>
          </a:bodyPr>
          <a:lstStyle/>
          <a:p>
            <a:r>
              <a:rPr lang="en-GB" sz="2800" dirty="0"/>
              <a:t>Validation of the simulation strategy</a:t>
            </a:r>
          </a:p>
        </p:txBody>
      </p:sp>
      <p:sp>
        <p:nvSpPr>
          <p:cNvPr id="29" name="TextBox 28">
            <a:extLst>
              <a:ext uri="{FF2B5EF4-FFF2-40B4-BE49-F238E27FC236}">
                <a16:creationId xmlns:a16="http://schemas.microsoft.com/office/drawing/2014/main" id="{7930E2D4-4A12-6042-BFDD-1CEB53484FAE}"/>
              </a:ext>
            </a:extLst>
          </p:cNvPr>
          <p:cNvSpPr txBox="1"/>
          <p:nvPr/>
        </p:nvSpPr>
        <p:spPr>
          <a:xfrm>
            <a:off x="0" y="6399927"/>
            <a:ext cx="9170896" cy="307777"/>
          </a:xfrm>
          <a:prstGeom prst="rect">
            <a:avLst/>
          </a:prstGeom>
          <a:noFill/>
        </p:spPr>
        <p:txBody>
          <a:bodyPr wrap="square" rtlCol="0">
            <a:spAutoFit/>
          </a:bodyPr>
          <a:lstStyle/>
          <a:p>
            <a:r>
              <a:rPr lang="en-US" sz="1400" b="1" dirty="0"/>
              <a:t>Experimental data from G. </a:t>
            </a:r>
            <a:r>
              <a:rPr lang="en-US" sz="1400" b="1" dirty="0" err="1"/>
              <a:t>Modzel</a:t>
            </a:r>
            <a:r>
              <a:rPr lang="en-US" sz="1400" b="1" dirty="0"/>
              <a:t>, PhD thesis, Univ. of  Heidelberg, 2014, and M. Henske et al., NIMA  686(2012) 151.</a:t>
            </a:r>
          </a:p>
        </p:txBody>
      </p:sp>
      <p:pic>
        <p:nvPicPr>
          <p:cNvPr id="3" name="Picture 2">
            <a:extLst>
              <a:ext uri="{FF2B5EF4-FFF2-40B4-BE49-F238E27FC236}">
                <a16:creationId xmlns:a16="http://schemas.microsoft.com/office/drawing/2014/main" id="{C00FD29C-1BBA-134A-9EF5-30BE292C7911}"/>
              </a:ext>
            </a:extLst>
          </p:cNvPr>
          <p:cNvPicPr>
            <a:picLocks noChangeAspect="1"/>
          </p:cNvPicPr>
          <p:nvPr/>
        </p:nvPicPr>
        <p:blipFill>
          <a:blip r:embed="rId3"/>
          <a:stretch>
            <a:fillRect/>
          </a:stretch>
        </p:blipFill>
        <p:spPr>
          <a:xfrm>
            <a:off x="-99732" y="1435847"/>
            <a:ext cx="7662316" cy="2611717"/>
          </a:xfrm>
          <a:prstGeom prst="rect">
            <a:avLst/>
          </a:prstGeom>
        </p:spPr>
      </p:pic>
      <p:pic>
        <p:nvPicPr>
          <p:cNvPr id="5" name="Picture 4">
            <a:extLst>
              <a:ext uri="{FF2B5EF4-FFF2-40B4-BE49-F238E27FC236}">
                <a16:creationId xmlns:a16="http://schemas.microsoft.com/office/drawing/2014/main" id="{27F3386D-DF9F-634D-9AAE-43E30905EE18}"/>
              </a:ext>
            </a:extLst>
          </p:cNvPr>
          <p:cNvPicPr>
            <a:picLocks noChangeAspect="1"/>
          </p:cNvPicPr>
          <p:nvPr/>
        </p:nvPicPr>
        <p:blipFill>
          <a:blip r:embed="rId4"/>
          <a:stretch>
            <a:fillRect/>
          </a:stretch>
        </p:blipFill>
        <p:spPr>
          <a:xfrm>
            <a:off x="0" y="3827651"/>
            <a:ext cx="7428006" cy="2630012"/>
          </a:xfrm>
          <a:prstGeom prst="rect">
            <a:avLst/>
          </a:prstGeom>
        </p:spPr>
      </p:pic>
      <p:sp>
        <p:nvSpPr>
          <p:cNvPr id="2" name="TextBox 1">
            <a:extLst>
              <a:ext uri="{FF2B5EF4-FFF2-40B4-BE49-F238E27FC236}">
                <a16:creationId xmlns:a16="http://schemas.microsoft.com/office/drawing/2014/main" id="{8759E18E-1A33-1C4F-B2E7-77EF8AB48EC8}"/>
              </a:ext>
            </a:extLst>
          </p:cNvPr>
          <p:cNvSpPr txBox="1"/>
          <p:nvPr/>
        </p:nvSpPr>
        <p:spPr>
          <a:xfrm>
            <a:off x="1467293" y="3104708"/>
            <a:ext cx="1701210" cy="307777"/>
          </a:xfrm>
          <a:prstGeom prst="rect">
            <a:avLst/>
          </a:prstGeom>
          <a:noFill/>
        </p:spPr>
        <p:txBody>
          <a:bodyPr wrap="square" rtlCol="0">
            <a:spAutoFit/>
          </a:bodyPr>
          <a:lstStyle/>
          <a:p>
            <a:r>
              <a:rPr lang="en-GB" sz="1400" b="1" dirty="0">
                <a:solidFill>
                  <a:srgbClr val="FF0000"/>
                </a:solidFill>
              </a:rPr>
              <a:t>FWHM = 6.4 mm</a:t>
            </a:r>
          </a:p>
        </p:txBody>
      </p:sp>
      <p:sp>
        <p:nvSpPr>
          <p:cNvPr id="7" name="TextBox 6">
            <a:extLst>
              <a:ext uri="{FF2B5EF4-FFF2-40B4-BE49-F238E27FC236}">
                <a16:creationId xmlns:a16="http://schemas.microsoft.com/office/drawing/2014/main" id="{751CC9ED-308B-4D4F-87E4-06413987F0C6}"/>
              </a:ext>
            </a:extLst>
          </p:cNvPr>
          <p:cNvSpPr txBox="1"/>
          <p:nvPr/>
        </p:nvSpPr>
        <p:spPr>
          <a:xfrm>
            <a:off x="4469218" y="3257108"/>
            <a:ext cx="1956391" cy="307777"/>
          </a:xfrm>
          <a:prstGeom prst="rect">
            <a:avLst/>
          </a:prstGeom>
          <a:noFill/>
        </p:spPr>
        <p:txBody>
          <a:bodyPr wrap="square" rtlCol="0">
            <a:spAutoFit/>
          </a:bodyPr>
          <a:lstStyle/>
          <a:p>
            <a:r>
              <a:rPr lang="en-GB" sz="1400" b="1" dirty="0">
                <a:solidFill>
                  <a:srgbClr val="FF0000"/>
                </a:solidFill>
              </a:rPr>
              <a:t>FWHM = 6.31(9) mm</a:t>
            </a:r>
          </a:p>
        </p:txBody>
      </p:sp>
      <p:sp>
        <p:nvSpPr>
          <p:cNvPr id="8" name="TextBox 7">
            <a:extLst>
              <a:ext uri="{FF2B5EF4-FFF2-40B4-BE49-F238E27FC236}">
                <a16:creationId xmlns:a16="http://schemas.microsoft.com/office/drawing/2014/main" id="{EAE81804-A88A-5340-851D-E0AC4501B6FE}"/>
              </a:ext>
            </a:extLst>
          </p:cNvPr>
          <p:cNvSpPr txBox="1"/>
          <p:nvPr/>
        </p:nvSpPr>
        <p:spPr>
          <a:xfrm>
            <a:off x="1619693" y="5500577"/>
            <a:ext cx="1956391" cy="307777"/>
          </a:xfrm>
          <a:prstGeom prst="rect">
            <a:avLst/>
          </a:prstGeom>
          <a:noFill/>
        </p:spPr>
        <p:txBody>
          <a:bodyPr wrap="square" rtlCol="0">
            <a:spAutoFit/>
          </a:bodyPr>
          <a:lstStyle/>
          <a:p>
            <a:r>
              <a:rPr lang="en-GB" sz="1400" b="1" dirty="0">
                <a:solidFill>
                  <a:srgbClr val="FF0000"/>
                </a:solidFill>
              </a:rPr>
              <a:t>FWHM = 11.9 mm</a:t>
            </a:r>
          </a:p>
        </p:txBody>
      </p:sp>
      <p:sp>
        <p:nvSpPr>
          <p:cNvPr id="9" name="TextBox 8">
            <a:extLst>
              <a:ext uri="{FF2B5EF4-FFF2-40B4-BE49-F238E27FC236}">
                <a16:creationId xmlns:a16="http://schemas.microsoft.com/office/drawing/2014/main" id="{45356DAD-7F80-414F-A345-4502ED4C3BC6}"/>
              </a:ext>
            </a:extLst>
          </p:cNvPr>
          <p:cNvSpPr txBox="1"/>
          <p:nvPr/>
        </p:nvSpPr>
        <p:spPr>
          <a:xfrm>
            <a:off x="4430233" y="5504121"/>
            <a:ext cx="1956391" cy="307777"/>
          </a:xfrm>
          <a:prstGeom prst="rect">
            <a:avLst/>
          </a:prstGeom>
          <a:noFill/>
        </p:spPr>
        <p:txBody>
          <a:bodyPr wrap="square" rtlCol="0">
            <a:spAutoFit/>
          </a:bodyPr>
          <a:lstStyle/>
          <a:p>
            <a:r>
              <a:rPr lang="en-GB" sz="1400" b="1" dirty="0">
                <a:solidFill>
                  <a:srgbClr val="FF0000"/>
                </a:solidFill>
              </a:rPr>
              <a:t>FWHM = 12.06(3) mm</a:t>
            </a:r>
          </a:p>
        </p:txBody>
      </p:sp>
    </p:spTree>
    <p:extLst>
      <p:ext uri="{BB962C8B-B14F-4D97-AF65-F5344CB8AC3E}">
        <p14:creationId xmlns:p14="http://schemas.microsoft.com/office/powerpoint/2010/main" val="260407459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551115BC-487E-4422-894C-CB7CD3E79223}" type="slidenum">
              <a:rPr lang="en-GB" noProof="0" smtClean="0"/>
              <a:t>11</a:t>
            </a:fld>
            <a:endParaRPr lang="en-GB" noProof="0"/>
          </a:p>
        </p:txBody>
      </p:sp>
      <p:pic>
        <p:nvPicPr>
          <p:cNvPr id="3" name="Picture 2">
            <a:extLst>
              <a:ext uri="{FF2B5EF4-FFF2-40B4-BE49-F238E27FC236}">
                <a16:creationId xmlns:a16="http://schemas.microsoft.com/office/drawing/2014/main" id="{6D1F6736-D837-7549-BAEA-47467FF107B1}"/>
              </a:ext>
            </a:extLst>
          </p:cNvPr>
          <p:cNvPicPr>
            <a:picLocks noChangeAspect="1"/>
          </p:cNvPicPr>
          <p:nvPr/>
        </p:nvPicPr>
        <p:blipFill rotWithShape="1">
          <a:blip r:embed="rId3">
            <a:extLst>
              <a:ext uri="{28A0092B-C50C-407E-A947-70E740481C1C}">
                <a14:useLocalDpi xmlns:a14="http://schemas.microsoft.com/office/drawing/2010/main"/>
              </a:ext>
            </a:extLst>
          </a:blip>
          <a:srcRect t="33713" b="31411"/>
          <a:stretch/>
        </p:blipFill>
        <p:spPr>
          <a:xfrm rot="5400000">
            <a:off x="-64963" y="2230638"/>
            <a:ext cx="4585316" cy="3370796"/>
          </a:xfrm>
          <a:prstGeom prst="rect">
            <a:avLst/>
          </a:prstGeom>
        </p:spPr>
      </p:pic>
      <p:pic>
        <p:nvPicPr>
          <p:cNvPr id="7" name="Picture 6">
            <a:extLst>
              <a:ext uri="{FF2B5EF4-FFF2-40B4-BE49-F238E27FC236}">
                <a16:creationId xmlns:a16="http://schemas.microsoft.com/office/drawing/2014/main" id="{84D6BB2F-C4E5-3A43-933F-7F4B4F8755D9}"/>
              </a:ext>
            </a:extLst>
          </p:cNvPr>
          <p:cNvPicPr>
            <a:picLocks noChangeAspect="1"/>
          </p:cNvPicPr>
          <p:nvPr/>
        </p:nvPicPr>
        <p:blipFill>
          <a:blip r:embed="rId4"/>
          <a:stretch>
            <a:fillRect/>
          </a:stretch>
        </p:blipFill>
        <p:spPr>
          <a:xfrm>
            <a:off x="4149122" y="1273596"/>
            <a:ext cx="3721474" cy="3847321"/>
          </a:xfrm>
          <a:prstGeom prst="rect">
            <a:avLst/>
          </a:prstGeom>
        </p:spPr>
      </p:pic>
      <p:sp>
        <p:nvSpPr>
          <p:cNvPr id="9" name="Title 1">
            <a:extLst>
              <a:ext uri="{FF2B5EF4-FFF2-40B4-BE49-F238E27FC236}">
                <a16:creationId xmlns:a16="http://schemas.microsoft.com/office/drawing/2014/main" id="{7B2795F4-CFFC-8145-B302-95F495DB4041}"/>
              </a:ext>
            </a:extLst>
          </p:cNvPr>
          <p:cNvSpPr>
            <a:spLocks noGrp="1"/>
          </p:cNvSpPr>
          <p:nvPr>
            <p:ph type="title"/>
          </p:nvPr>
        </p:nvSpPr>
        <p:spPr>
          <a:xfrm>
            <a:off x="130097" y="320346"/>
            <a:ext cx="7139136" cy="1143000"/>
          </a:xfrm>
        </p:spPr>
        <p:txBody>
          <a:bodyPr/>
          <a:lstStyle/>
          <a:p>
            <a:r>
              <a:rPr lang="en-US" dirty="0"/>
              <a:t>Spatial resolution of the HEIMDAL detector in the scattering plane (</a:t>
            </a:r>
            <a:r>
              <a:rPr lang="en-US" dirty="0" err="1"/>
              <a:t>θ</a:t>
            </a:r>
            <a:r>
              <a:rPr lang="en-US" dirty="0"/>
              <a:t>) </a:t>
            </a:r>
            <a:endParaRPr lang="sv-SE" dirty="0"/>
          </a:p>
        </p:txBody>
      </p:sp>
      <p:sp>
        <p:nvSpPr>
          <p:cNvPr id="10" name="TextBox 9">
            <a:extLst>
              <a:ext uri="{FF2B5EF4-FFF2-40B4-BE49-F238E27FC236}">
                <a16:creationId xmlns:a16="http://schemas.microsoft.com/office/drawing/2014/main" id="{40DBCA91-F313-704D-95B7-75A2B15BA761}"/>
              </a:ext>
            </a:extLst>
          </p:cNvPr>
          <p:cNvSpPr txBox="1"/>
          <p:nvPr/>
        </p:nvSpPr>
        <p:spPr>
          <a:xfrm>
            <a:off x="5121349" y="5344632"/>
            <a:ext cx="2688373" cy="830997"/>
          </a:xfrm>
          <a:prstGeom prst="rect">
            <a:avLst/>
          </a:prstGeom>
          <a:noFill/>
        </p:spPr>
        <p:txBody>
          <a:bodyPr wrap="square" rtlCol="0">
            <a:spAutoFit/>
          </a:bodyPr>
          <a:lstStyle/>
          <a:p>
            <a:r>
              <a:rPr lang="en-GB" sz="1600" b="1" dirty="0">
                <a:solidFill>
                  <a:srgbClr val="FF0000"/>
                </a:solidFill>
              </a:rPr>
              <a:t>FWHM = 2.74(4) mm</a:t>
            </a:r>
          </a:p>
          <a:p>
            <a:endParaRPr lang="en-GB" sz="1600" b="1" dirty="0">
              <a:solidFill>
                <a:srgbClr val="FF0000"/>
              </a:solidFill>
            </a:endParaRPr>
          </a:p>
          <a:p>
            <a:r>
              <a:rPr lang="en-GB" sz="1600" b="1" dirty="0">
                <a:solidFill>
                  <a:srgbClr val="FF0000"/>
                </a:solidFill>
              </a:rPr>
              <a:t>Requirement: 3 mm</a:t>
            </a:r>
          </a:p>
        </p:txBody>
      </p:sp>
    </p:spTree>
    <p:extLst>
      <p:ext uri="{BB962C8B-B14F-4D97-AF65-F5344CB8AC3E}">
        <p14:creationId xmlns:p14="http://schemas.microsoft.com/office/powerpoint/2010/main" val="192399761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a:extLst>
              <a:ext uri="{FF2B5EF4-FFF2-40B4-BE49-F238E27FC236}">
                <a16:creationId xmlns:a16="http://schemas.microsoft.com/office/drawing/2014/main" id="{8E52DB61-A8F7-3347-80CC-43FAFBA0E4B4}"/>
              </a:ext>
            </a:extLst>
          </p:cNvPr>
          <p:cNvGrpSpPr/>
          <p:nvPr/>
        </p:nvGrpSpPr>
        <p:grpSpPr>
          <a:xfrm>
            <a:off x="511270" y="2411454"/>
            <a:ext cx="5078825" cy="2938893"/>
            <a:chOff x="73183" y="1556792"/>
            <a:chExt cx="7186201" cy="4446243"/>
          </a:xfrm>
        </p:grpSpPr>
        <p:pic>
          <p:nvPicPr>
            <p:cNvPr id="6" name="Picture 5" descr="allTubes_dspacing.bmp">
              <a:extLst>
                <a:ext uri="{FF2B5EF4-FFF2-40B4-BE49-F238E27FC236}">
                  <a16:creationId xmlns:a16="http://schemas.microsoft.com/office/drawing/2014/main" id="{6B5B2C00-2CDC-BB45-8A41-D865C1BBB852}"/>
                </a:ext>
              </a:extLst>
            </p:cNvPr>
            <p:cNvPicPr>
              <a:picLocks noChangeAspect="1"/>
            </p:cNvPicPr>
            <p:nvPr/>
          </p:nvPicPr>
          <p:blipFill rotWithShape="1">
            <a:blip r:embed="rId2">
              <a:extLst>
                <a:ext uri="{28A0092B-C50C-407E-A947-70E740481C1C}">
                  <a14:useLocalDpi xmlns:a14="http://schemas.microsoft.com/office/drawing/2010/main"/>
                </a:ext>
              </a:extLst>
            </a:blip>
            <a:srcRect/>
            <a:stretch/>
          </p:blipFill>
          <p:spPr>
            <a:xfrm>
              <a:off x="73183" y="1556792"/>
              <a:ext cx="7186201" cy="4446243"/>
            </a:xfrm>
            <a:prstGeom prst="rect">
              <a:avLst/>
            </a:prstGeom>
          </p:spPr>
        </p:pic>
        <p:sp>
          <p:nvSpPr>
            <p:cNvPr id="7" name="TextBox 6">
              <a:extLst>
                <a:ext uri="{FF2B5EF4-FFF2-40B4-BE49-F238E27FC236}">
                  <a16:creationId xmlns:a16="http://schemas.microsoft.com/office/drawing/2014/main" id="{4DE9ACB8-D5C9-9644-BDB1-025A79C9C4F8}"/>
                </a:ext>
              </a:extLst>
            </p:cNvPr>
            <p:cNvSpPr txBox="1"/>
            <p:nvPr/>
          </p:nvSpPr>
          <p:spPr>
            <a:xfrm>
              <a:off x="3382552" y="2665249"/>
              <a:ext cx="3839513" cy="791578"/>
            </a:xfrm>
            <a:prstGeom prst="rect">
              <a:avLst/>
            </a:prstGeom>
            <a:noFill/>
          </p:spPr>
          <p:txBody>
            <a:bodyPr wrap="square" rtlCol="0">
              <a:spAutoFit/>
            </a:bodyPr>
            <a:lstStyle/>
            <a:p>
              <a:r>
                <a:rPr lang="en-US" sz="1400" dirty="0" err="1">
                  <a:solidFill>
                    <a:srgbClr val="FF0000"/>
                  </a:solidFill>
                </a:rPr>
                <a:t>Δd</a:t>
              </a:r>
              <a:r>
                <a:rPr lang="en-US" sz="1400" dirty="0">
                  <a:solidFill>
                    <a:srgbClr val="FF0000"/>
                  </a:solidFill>
                </a:rPr>
                <a:t>/d = instrumental resolution    </a:t>
              </a:r>
            </a:p>
            <a:p>
              <a:r>
                <a:rPr lang="en-US" sz="1400" dirty="0">
                  <a:solidFill>
                    <a:srgbClr val="FF0000"/>
                  </a:solidFill>
                </a:rPr>
                <a:t>     (resolution function) </a:t>
              </a:r>
            </a:p>
          </p:txBody>
        </p:sp>
        <p:grpSp>
          <p:nvGrpSpPr>
            <p:cNvPr id="8" name="Group 7">
              <a:extLst>
                <a:ext uri="{FF2B5EF4-FFF2-40B4-BE49-F238E27FC236}">
                  <a16:creationId xmlns:a16="http://schemas.microsoft.com/office/drawing/2014/main" id="{BFDA1C0F-112D-EA4E-A559-8B9BECA4C29B}"/>
                </a:ext>
              </a:extLst>
            </p:cNvPr>
            <p:cNvGrpSpPr/>
            <p:nvPr/>
          </p:nvGrpSpPr>
          <p:grpSpPr>
            <a:xfrm>
              <a:off x="4320000" y="4599644"/>
              <a:ext cx="810588" cy="512197"/>
              <a:chOff x="2767881" y="3353472"/>
              <a:chExt cx="810588" cy="512197"/>
            </a:xfrm>
          </p:grpSpPr>
          <p:sp>
            <p:nvSpPr>
              <p:cNvPr id="10" name="Rectangle 9">
                <a:extLst>
                  <a:ext uri="{FF2B5EF4-FFF2-40B4-BE49-F238E27FC236}">
                    <a16:creationId xmlns:a16="http://schemas.microsoft.com/office/drawing/2014/main" id="{8517D2E4-F5E0-C24B-89B9-F247ECD59972}"/>
                  </a:ext>
                </a:extLst>
              </p:cNvPr>
              <p:cNvSpPr/>
              <p:nvPr/>
            </p:nvSpPr>
            <p:spPr>
              <a:xfrm>
                <a:off x="3001906" y="3353472"/>
                <a:ext cx="576563" cy="512197"/>
              </a:xfrm>
              <a:prstGeom prst="rect">
                <a:avLst/>
              </a:prstGeom>
            </p:spPr>
            <p:txBody>
              <a:bodyPr wrap="none">
                <a:spAutoFit/>
              </a:bodyPr>
              <a:lstStyle/>
              <a:p>
                <a:r>
                  <a:rPr lang="en-US" sz="1600" dirty="0" err="1">
                    <a:solidFill>
                      <a:srgbClr val="FF0000"/>
                    </a:solidFill>
                  </a:rPr>
                  <a:t>Δd</a:t>
                </a:r>
                <a:endParaRPr lang="en-US" sz="1600" dirty="0">
                  <a:solidFill>
                    <a:srgbClr val="FF0000"/>
                  </a:solidFill>
                </a:endParaRPr>
              </a:p>
            </p:txBody>
          </p:sp>
          <p:cxnSp>
            <p:nvCxnSpPr>
              <p:cNvPr id="11" name="Straight Arrow Connector 10">
                <a:extLst>
                  <a:ext uri="{FF2B5EF4-FFF2-40B4-BE49-F238E27FC236}">
                    <a16:creationId xmlns:a16="http://schemas.microsoft.com/office/drawing/2014/main" id="{7CAE401D-CEF2-F340-ADA5-57A11DEF89CD}"/>
                  </a:ext>
                </a:extLst>
              </p:cNvPr>
              <p:cNvCxnSpPr/>
              <p:nvPr/>
            </p:nvCxnSpPr>
            <p:spPr>
              <a:xfrm>
                <a:off x="2767881" y="3736182"/>
                <a:ext cx="216024" cy="0"/>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a:extLst>
                  <a:ext uri="{FF2B5EF4-FFF2-40B4-BE49-F238E27FC236}">
                    <a16:creationId xmlns:a16="http://schemas.microsoft.com/office/drawing/2014/main" id="{89D65961-33EC-FF4C-8BB4-9E360D325AC9}"/>
                  </a:ext>
                </a:extLst>
              </p:cNvPr>
              <p:cNvCxnSpPr/>
              <p:nvPr/>
            </p:nvCxnSpPr>
            <p:spPr>
              <a:xfrm flipH="1">
                <a:off x="3001905" y="3727798"/>
                <a:ext cx="305356" cy="8384"/>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grpSp>
        <p:sp>
          <p:nvSpPr>
            <p:cNvPr id="9" name="TextBox 8">
              <a:extLst>
                <a:ext uri="{FF2B5EF4-FFF2-40B4-BE49-F238E27FC236}">
                  <a16:creationId xmlns:a16="http://schemas.microsoft.com/office/drawing/2014/main" id="{5CBAF1B9-804E-744B-85E0-16D72213ACA0}"/>
                </a:ext>
              </a:extLst>
            </p:cNvPr>
            <p:cNvSpPr txBox="1"/>
            <p:nvPr/>
          </p:nvSpPr>
          <p:spPr>
            <a:xfrm>
              <a:off x="3322411" y="1922276"/>
              <a:ext cx="3073938" cy="465635"/>
            </a:xfrm>
            <a:prstGeom prst="rect">
              <a:avLst/>
            </a:prstGeom>
            <a:noFill/>
          </p:spPr>
          <p:txBody>
            <a:bodyPr wrap="square" rtlCol="0">
              <a:spAutoFit/>
            </a:bodyPr>
            <a:lstStyle/>
            <a:p>
              <a:r>
                <a:rPr lang="en-US" sz="1400" dirty="0" err="1"/>
                <a:t>NaCaAlF</a:t>
              </a:r>
              <a:r>
                <a:rPr lang="en-US" sz="1400" dirty="0"/>
                <a:t> diffraction pattern</a:t>
              </a:r>
            </a:p>
          </p:txBody>
        </p:sp>
      </p:grpSp>
      <p:grpSp>
        <p:nvGrpSpPr>
          <p:cNvPr id="2" name="Group 1">
            <a:extLst>
              <a:ext uri="{FF2B5EF4-FFF2-40B4-BE49-F238E27FC236}">
                <a16:creationId xmlns:a16="http://schemas.microsoft.com/office/drawing/2014/main" id="{014C8165-49B0-E246-802D-2F1E9B33F70D}"/>
              </a:ext>
            </a:extLst>
          </p:cNvPr>
          <p:cNvGrpSpPr/>
          <p:nvPr/>
        </p:nvGrpSpPr>
        <p:grpSpPr>
          <a:xfrm>
            <a:off x="409482" y="5786953"/>
            <a:ext cx="8734517" cy="553998"/>
            <a:chOff x="427674" y="5827185"/>
            <a:chExt cx="8734517" cy="553998"/>
          </a:xfrm>
        </p:grpSpPr>
        <p:sp>
          <p:nvSpPr>
            <p:cNvPr id="13" name="TextBox 12">
              <a:extLst>
                <a:ext uri="{FF2B5EF4-FFF2-40B4-BE49-F238E27FC236}">
                  <a16:creationId xmlns:a16="http://schemas.microsoft.com/office/drawing/2014/main" id="{D694C8A0-D0F6-434F-A10C-65D90374A536}"/>
                </a:ext>
              </a:extLst>
            </p:cNvPr>
            <p:cNvSpPr txBox="1"/>
            <p:nvPr/>
          </p:nvSpPr>
          <p:spPr>
            <a:xfrm>
              <a:off x="427674" y="5827185"/>
              <a:ext cx="8734517" cy="553998"/>
            </a:xfrm>
            <a:prstGeom prst="rect">
              <a:avLst/>
            </a:prstGeom>
            <a:noFill/>
          </p:spPr>
          <p:txBody>
            <a:bodyPr wrap="square" rtlCol="0">
              <a:spAutoFit/>
            </a:bodyPr>
            <a:lstStyle/>
            <a:p>
              <a:r>
                <a:rPr lang="en-US" sz="1600" dirty="0"/>
                <a:t> </a:t>
              </a:r>
              <a:r>
                <a:rPr lang="en-US" sz="1400" dirty="0"/>
                <a:t>At spallation sources:       </a:t>
              </a:r>
              <a:r>
                <a:rPr lang="en-US" sz="1400" dirty="0" err="1"/>
                <a:t>Δd</a:t>
              </a:r>
              <a:r>
                <a:rPr lang="en-US" sz="1400" dirty="0"/>
                <a:t>/d  = Sample ⊗ Instrumentation</a:t>
              </a:r>
            </a:p>
            <a:p>
              <a:r>
                <a:rPr lang="en-US" sz="1400" dirty="0"/>
                <a:t>                                                                                                   moderator, beamline components, </a:t>
              </a:r>
              <a:r>
                <a:rPr lang="en-US" sz="1400" b="1" dirty="0">
                  <a:solidFill>
                    <a:srgbClr val="51CF19"/>
                  </a:solidFill>
                </a:rPr>
                <a:t>size of the detector pixel</a:t>
              </a:r>
              <a:endParaRPr lang="en-US" sz="1400" dirty="0"/>
            </a:p>
          </p:txBody>
        </p:sp>
        <p:sp>
          <p:nvSpPr>
            <p:cNvPr id="14" name="Bent-Up Arrow 13">
              <a:extLst>
                <a:ext uri="{FF2B5EF4-FFF2-40B4-BE49-F238E27FC236}">
                  <a16:creationId xmlns:a16="http://schemas.microsoft.com/office/drawing/2014/main" id="{8D68A86F-E7B1-3A48-9CCC-0C22BDAC78E5}"/>
                </a:ext>
              </a:extLst>
            </p:cNvPr>
            <p:cNvSpPr/>
            <p:nvPr/>
          </p:nvSpPr>
          <p:spPr>
            <a:xfrm rot="5400000">
              <a:off x="4098017" y="6018020"/>
              <a:ext cx="171400" cy="343728"/>
            </a:xfrm>
            <a:prstGeom prst="bentUpArrow">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grpSp>
      <p:sp>
        <p:nvSpPr>
          <p:cNvPr id="15" name="Title 1">
            <a:extLst>
              <a:ext uri="{FF2B5EF4-FFF2-40B4-BE49-F238E27FC236}">
                <a16:creationId xmlns:a16="http://schemas.microsoft.com/office/drawing/2014/main" id="{29046471-438F-664B-B6F7-38F382AE5028}"/>
              </a:ext>
            </a:extLst>
          </p:cNvPr>
          <p:cNvSpPr>
            <a:spLocks noGrp="1"/>
          </p:cNvSpPr>
          <p:nvPr>
            <p:ph type="title"/>
          </p:nvPr>
        </p:nvSpPr>
        <p:spPr>
          <a:xfrm>
            <a:off x="263352" y="357280"/>
            <a:ext cx="7062040" cy="1143000"/>
          </a:xfrm>
        </p:spPr>
        <p:txBody>
          <a:bodyPr>
            <a:normAutofit/>
          </a:bodyPr>
          <a:lstStyle/>
          <a:p>
            <a:r>
              <a:rPr lang="en-GB" sz="2800" dirty="0"/>
              <a:t>GEANT4 simulations for the Jalousie detector for HEIMDAL</a:t>
            </a:r>
          </a:p>
        </p:txBody>
      </p:sp>
      <p:sp>
        <p:nvSpPr>
          <p:cNvPr id="3" name="TextBox 2">
            <a:extLst>
              <a:ext uri="{FF2B5EF4-FFF2-40B4-BE49-F238E27FC236}">
                <a16:creationId xmlns:a16="http://schemas.microsoft.com/office/drawing/2014/main" id="{82C591B7-D102-784C-BD84-CE266306E679}"/>
              </a:ext>
            </a:extLst>
          </p:cNvPr>
          <p:cNvSpPr txBox="1"/>
          <p:nvPr/>
        </p:nvSpPr>
        <p:spPr>
          <a:xfrm>
            <a:off x="140277" y="1505724"/>
            <a:ext cx="8629478" cy="738664"/>
          </a:xfrm>
          <a:prstGeom prst="rect">
            <a:avLst/>
          </a:prstGeom>
          <a:noFill/>
        </p:spPr>
        <p:txBody>
          <a:bodyPr wrap="square" rtlCol="0">
            <a:spAutoFit/>
          </a:bodyPr>
          <a:lstStyle/>
          <a:p>
            <a:pPr marL="285750" indent="-285750">
              <a:buFont typeface="Wingdings" pitchFamily="2" charset="2"/>
              <a:buChar char="Ø"/>
            </a:pPr>
            <a:r>
              <a:rPr lang="sv-SE" sz="1400" dirty="0" err="1"/>
              <a:t>Goal</a:t>
            </a:r>
            <a:r>
              <a:rPr lang="sv-SE" sz="1400" dirty="0"/>
              <a:t> </a:t>
            </a:r>
            <a:r>
              <a:rPr lang="sv-SE" sz="1400" dirty="0" err="1"/>
              <a:t>of</a:t>
            </a:r>
            <a:r>
              <a:rPr lang="sv-SE" sz="1400" dirty="0"/>
              <a:t> </a:t>
            </a:r>
            <a:r>
              <a:rPr lang="sv-SE" sz="1400" dirty="0" err="1"/>
              <a:t>this</a:t>
            </a:r>
            <a:r>
              <a:rPr lang="sv-SE" sz="1400" dirty="0"/>
              <a:t> simulation </a:t>
            </a:r>
            <a:r>
              <a:rPr lang="sv-SE" sz="1400" dirty="0" err="1"/>
              <a:t>work</a:t>
            </a:r>
            <a:r>
              <a:rPr lang="sv-SE" sz="1400" dirty="0"/>
              <a:t> is to </a:t>
            </a:r>
            <a:r>
              <a:rPr lang="sv-SE" sz="1400" dirty="0" err="1"/>
              <a:t>create</a:t>
            </a:r>
            <a:r>
              <a:rPr lang="sv-SE" sz="1400" dirty="0"/>
              <a:t> the </a:t>
            </a:r>
            <a:r>
              <a:rPr lang="sv-SE" sz="1400" dirty="0" err="1"/>
              <a:t>detector</a:t>
            </a:r>
            <a:r>
              <a:rPr lang="sv-SE" sz="1400" dirty="0"/>
              <a:t> </a:t>
            </a:r>
            <a:r>
              <a:rPr lang="sv-SE" sz="1400" dirty="0" err="1"/>
              <a:t>model</a:t>
            </a:r>
            <a:r>
              <a:rPr lang="sv-SE" sz="1400" dirty="0"/>
              <a:t> </a:t>
            </a:r>
            <a:r>
              <a:rPr lang="sv-SE" sz="1400" dirty="0" err="1"/>
              <a:t>that</a:t>
            </a:r>
            <a:r>
              <a:rPr lang="sv-SE" sz="1400" dirty="0"/>
              <a:t> </a:t>
            </a:r>
            <a:r>
              <a:rPr lang="sv-SE" sz="1400" dirty="0" err="1"/>
              <a:t>can</a:t>
            </a:r>
            <a:r>
              <a:rPr lang="sv-SE" sz="1400" dirty="0"/>
              <a:t> be </a:t>
            </a:r>
            <a:r>
              <a:rPr lang="sv-SE" sz="1400" dirty="0" err="1"/>
              <a:t>used</a:t>
            </a:r>
            <a:r>
              <a:rPr lang="sv-SE" sz="1400" dirty="0"/>
              <a:t> to </a:t>
            </a:r>
            <a:r>
              <a:rPr lang="sv-SE" sz="1400" dirty="0" err="1"/>
              <a:t>investigate</a:t>
            </a:r>
            <a:r>
              <a:rPr lang="sv-SE" sz="1400" dirty="0"/>
              <a:t> the </a:t>
            </a:r>
            <a:r>
              <a:rPr lang="sv-SE" sz="1400" dirty="0" err="1"/>
              <a:t>performance</a:t>
            </a:r>
            <a:r>
              <a:rPr lang="sv-SE" sz="1400" dirty="0"/>
              <a:t> </a:t>
            </a:r>
            <a:r>
              <a:rPr lang="sv-SE" sz="1400" dirty="0" err="1"/>
              <a:t>of</a:t>
            </a:r>
            <a:r>
              <a:rPr lang="sv-SE" sz="1400" dirty="0"/>
              <a:t> the </a:t>
            </a:r>
            <a:r>
              <a:rPr lang="sv-SE" sz="1400" dirty="0" err="1"/>
              <a:t>detector</a:t>
            </a:r>
            <a:r>
              <a:rPr lang="sv-SE" sz="1400" dirty="0"/>
              <a:t> in a </a:t>
            </a:r>
            <a:r>
              <a:rPr lang="sv-SE" sz="1400" dirty="0" err="1"/>
              <a:t>virtual</a:t>
            </a:r>
            <a:r>
              <a:rPr lang="sv-SE" sz="1400" dirty="0"/>
              <a:t> </a:t>
            </a:r>
            <a:r>
              <a:rPr lang="sv-SE" sz="1400" dirty="0" err="1"/>
              <a:t>physics</a:t>
            </a:r>
            <a:r>
              <a:rPr lang="sv-SE" sz="1400" dirty="0"/>
              <a:t> experiment and understand the </a:t>
            </a:r>
            <a:r>
              <a:rPr lang="sv-SE" sz="1400" dirty="0" err="1"/>
              <a:t>detector</a:t>
            </a:r>
            <a:r>
              <a:rPr lang="sv-SE" sz="1400" dirty="0"/>
              <a:t> </a:t>
            </a:r>
            <a:r>
              <a:rPr lang="sv-SE" sz="1400" dirty="0" err="1"/>
              <a:t>contribution</a:t>
            </a:r>
            <a:r>
              <a:rPr lang="sv-SE" sz="1400" dirty="0"/>
              <a:t> to the instrumental resolution </a:t>
            </a:r>
            <a:r>
              <a:rPr lang="sv-SE" sz="1400" dirty="0" err="1"/>
              <a:t>function</a:t>
            </a:r>
            <a:r>
              <a:rPr lang="sv-SE" sz="1400" dirty="0"/>
              <a:t>. </a:t>
            </a:r>
          </a:p>
        </p:txBody>
      </p:sp>
      <mc:AlternateContent xmlns:mc="http://schemas.openxmlformats.org/markup-compatibility/2006" xmlns:a14="http://schemas.microsoft.com/office/drawing/2010/main">
        <mc:Choice Requires="a14">
          <p:sp>
            <p:nvSpPr>
              <p:cNvPr id="18" name="Rectangle 17">
                <a:extLst>
                  <a:ext uri="{FF2B5EF4-FFF2-40B4-BE49-F238E27FC236}">
                    <a16:creationId xmlns:a16="http://schemas.microsoft.com/office/drawing/2014/main" id="{E3E8B842-7D02-1B42-8AB3-BCCB12B2E03D}"/>
                  </a:ext>
                </a:extLst>
              </p:cNvPr>
              <p:cNvSpPr/>
              <p:nvPr/>
            </p:nvSpPr>
            <p:spPr>
              <a:xfrm>
                <a:off x="5563720" y="3031524"/>
                <a:ext cx="3378418" cy="728854"/>
              </a:xfrm>
              <a:prstGeom prst="rect">
                <a:avLst/>
              </a:prstGeom>
            </p:spPr>
            <p:txBody>
              <a:bodyPr wrap="square">
                <a:spAutoFit/>
              </a:bodyPr>
              <a:lstStyle/>
              <a:p>
                <a:pPr/>
                <a14:m>
                  <m:oMathPara xmlns:m="http://schemas.openxmlformats.org/officeDocument/2006/math">
                    <m:oMathParaPr>
                      <m:jc m:val="centerGroup"/>
                    </m:oMathParaPr>
                    <m:oMath xmlns:m="http://schemas.openxmlformats.org/officeDocument/2006/math">
                      <m:f>
                        <m:fPr>
                          <m:ctrlPr>
                            <a:rPr lang="en-US" sz="1400" b="1" i="1" smtClean="0">
                              <a:latin typeface="Cambria Math" panose="02040503050406030204" pitchFamily="18" charset="0"/>
                            </a:rPr>
                          </m:ctrlPr>
                        </m:fPr>
                        <m:num>
                          <m:r>
                            <m:rPr>
                              <m:nor/>
                            </m:rPr>
                            <a:rPr lang="en-US" sz="1400" dirty="0"/>
                            <m:t>Δ</m:t>
                          </m:r>
                          <m:r>
                            <a:rPr lang="en-US" sz="1400" b="1" i="1">
                              <a:latin typeface="Cambria Math" charset="0"/>
                            </a:rPr>
                            <m:t>𝒅</m:t>
                          </m:r>
                        </m:num>
                        <m:den>
                          <m:r>
                            <a:rPr lang="en-US" sz="1400" b="1" i="1">
                              <a:latin typeface="Cambria Math" charset="0"/>
                            </a:rPr>
                            <m:t>𝒅</m:t>
                          </m:r>
                        </m:den>
                      </m:f>
                      <m:r>
                        <a:rPr lang="en-US" sz="1400" b="1" i="0">
                          <a:latin typeface="Cambria Math" charset="0"/>
                        </a:rPr>
                        <m:t>= </m:t>
                      </m:r>
                      <m:rad>
                        <m:radPr>
                          <m:degHide m:val="on"/>
                          <m:ctrlPr>
                            <a:rPr lang="en-US" sz="1400" b="1" i="1">
                              <a:latin typeface="Cambria Math" panose="02040503050406030204" pitchFamily="18" charset="0"/>
                            </a:rPr>
                          </m:ctrlPr>
                        </m:radPr>
                        <m:deg/>
                        <m:e>
                          <m:sSup>
                            <m:sSupPr>
                              <m:ctrlPr>
                                <a:rPr lang="en-US" sz="1400" b="1" i="1">
                                  <a:latin typeface="Cambria Math" panose="02040503050406030204" pitchFamily="18" charset="0"/>
                                </a:rPr>
                              </m:ctrlPr>
                            </m:sSupPr>
                            <m:e>
                              <m:d>
                                <m:dPr>
                                  <m:ctrlPr>
                                    <a:rPr lang="en-US" sz="1400" b="1" i="1">
                                      <a:latin typeface="Cambria Math" panose="02040503050406030204" pitchFamily="18" charset="0"/>
                                    </a:rPr>
                                  </m:ctrlPr>
                                </m:dPr>
                                <m:e>
                                  <m:f>
                                    <m:fPr>
                                      <m:ctrlPr>
                                        <a:rPr lang="en-US" sz="1400" b="1" i="1">
                                          <a:latin typeface="Cambria Math" panose="02040503050406030204" pitchFamily="18" charset="0"/>
                                        </a:rPr>
                                      </m:ctrlPr>
                                    </m:fPr>
                                    <m:num>
                                      <m:sSub>
                                        <m:sSubPr>
                                          <m:ctrlPr>
                                            <a:rPr lang="en-US" sz="1400" b="1" i="1" smtClean="0">
                                              <a:latin typeface="Cambria Math" panose="02040503050406030204" pitchFamily="18" charset="0"/>
                                            </a:rPr>
                                          </m:ctrlPr>
                                        </m:sSubPr>
                                        <m:e>
                                          <m:r>
                                            <m:rPr>
                                              <m:nor/>
                                            </m:rPr>
                                            <a:rPr lang="en-US" sz="1400" dirty="0"/>
                                            <m:t>Δ</m:t>
                                          </m:r>
                                          <m:r>
                                            <a:rPr lang="en-US" sz="1400" b="1" i="1">
                                              <a:latin typeface="Cambria Math" charset="0"/>
                                            </a:rPr>
                                            <m:t>𝒕𝒐𝒇</m:t>
                                          </m:r>
                                        </m:e>
                                        <m:sub>
                                          <m:r>
                                            <a:rPr lang="en-US" sz="1400" b="1" i="1" smtClean="0">
                                              <a:latin typeface="Cambria Math" charset="0"/>
                                            </a:rPr>
                                            <m:t> </m:t>
                                          </m:r>
                                        </m:sub>
                                      </m:sSub>
                                    </m:num>
                                    <m:den>
                                      <m:r>
                                        <a:rPr lang="en-US" sz="1400" b="1" i="1" smtClean="0">
                                          <a:latin typeface="Cambria Math" charset="0"/>
                                        </a:rPr>
                                        <m:t>𝒕𝒐𝒇</m:t>
                                      </m:r>
                                    </m:den>
                                  </m:f>
                                </m:e>
                              </m:d>
                            </m:e>
                            <m:sup>
                              <m:r>
                                <a:rPr lang="en-US" sz="1400" b="1" i="0">
                                  <a:latin typeface="Cambria Math" charset="0"/>
                                </a:rPr>
                                <m:t>𝟐</m:t>
                              </m:r>
                            </m:sup>
                          </m:sSup>
                          <m:r>
                            <a:rPr lang="en-US" sz="1400" b="1" i="0">
                              <a:latin typeface="Cambria Math" charset="0"/>
                            </a:rPr>
                            <m:t>+</m:t>
                          </m:r>
                          <m:sSup>
                            <m:sSupPr>
                              <m:ctrlPr>
                                <a:rPr lang="en-US" sz="1400" b="1" i="1">
                                  <a:latin typeface="Cambria Math" panose="02040503050406030204" pitchFamily="18" charset="0"/>
                                </a:rPr>
                              </m:ctrlPr>
                            </m:sSupPr>
                            <m:e>
                              <m:d>
                                <m:dPr>
                                  <m:ctrlPr>
                                    <a:rPr lang="en-US" sz="1400" b="1" i="1">
                                      <a:latin typeface="Cambria Math" panose="02040503050406030204" pitchFamily="18" charset="0"/>
                                    </a:rPr>
                                  </m:ctrlPr>
                                </m:dPr>
                                <m:e>
                                  <m:f>
                                    <m:fPr>
                                      <m:ctrlPr>
                                        <a:rPr lang="en-US" sz="1400" b="1" i="1">
                                          <a:latin typeface="Cambria Math" panose="02040503050406030204" pitchFamily="18" charset="0"/>
                                        </a:rPr>
                                      </m:ctrlPr>
                                    </m:fPr>
                                    <m:num>
                                      <m:r>
                                        <m:rPr>
                                          <m:nor/>
                                        </m:rPr>
                                        <a:rPr lang="en-US" sz="1400" dirty="0"/>
                                        <m:t>Δ</m:t>
                                      </m:r>
                                      <m:r>
                                        <a:rPr lang="en-US" sz="1400" b="1" i="1">
                                          <a:latin typeface="Cambria Math" charset="0"/>
                                        </a:rPr>
                                        <m:t>𝑳</m:t>
                                      </m:r>
                                    </m:num>
                                    <m:den>
                                      <m:r>
                                        <a:rPr lang="en-US" sz="1400" b="1" i="1" smtClean="0">
                                          <a:latin typeface="Cambria Math" charset="0"/>
                                        </a:rPr>
                                        <m:t>𝑳</m:t>
                                      </m:r>
                                    </m:den>
                                  </m:f>
                                </m:e>
                              </m:d>
                            </m:e>
                            <m:sup>
                              <m:r>
                                <a:rPr lang="en-US" sz="1400" b="1" i="0">
                                  <a:latin typeface="Cambria Math" charset="0"/>
                                </a:rPr>
                                <m:t>𝟐</m:t>
                              </m:r>
                            </m:sup>
                          </m:sSup>
                          <m:r>
                            <a:rPr lang="en-US" sz="1400" b="1" i="0">
                              <a:latin typeface="Cambria Math" charset="0"/>
                            </a:rPr>
                            <m:t>+</m:t>
                          </m:r>
                          <m:sSup>
                            <m:sSupPr>
                              <m:ctrlPr>
                                <a:rPr lang="en-US" sz="1400" b="1" i="1" smtClean="0">
                                  <a:solidFill>
                                    <a:srgbClr val="51CF19"/>
                                  </a:solidFill>
                                  <a:latin typeface="Cambria Math" panose="02040503050406030204" pitchFamily="18" charset="0"/>
                                </a:rPr>
                              </m:ctrlPr>
                            </m:sSupPr>
                            <m:e>
                              <m:d>
                                <m:dPr>
                                  <m:ctrlPr>
                                    <a:rPr lang="en-US" sz="1400" b="1" i="1">
                                      <a:solidFill>
                                        <a:srgbClr val="51CF19"/>
                                      </a:solidFill>
                                      <a:latin typeface="Cambria Math" panose="02040503050406030204" pitchFamily="18" charset="0"/>
                                    </a:rPr>
                                  </m:ctrlPr>
                                </m:dPr>
                                <m:e>
                                  <m:r>
                                    <m:rPr>
                                      <m:nor/>
                                    </m:rPr>
                                    <a:rPr lang="en-US" sz="1400" dirty="0" smtClean="0">
                                      <a:solidFill>
                                        <a:srgbClr val="51CF19"/>
                                      </a:solidFill>
                                    </a:rPr>
                                    <m:t>Δ</m:t>
                                  </m:r>
                                  <m:r>
                                    <a:rPr lang="en-US" sz="1400" b="1" i="1">
                                      <a:solidFill>
                                        <a:srgbClr val="51CF19"/>
                                      </a:solidFill>
                                      <a:latin typeface="Cambria Math" charset="0"/>
                                    </a:rPr>
                                    <m:t>𝜽</m:t>
                                  </m:r>
                                  <m:func>
                                    <m:funcPr>
                                      <m:ctrlPr>
                                        <a:rPr lang="en-US" sz="1400" b="1" i="1">
                                          <a:solidFill>
                                            <a:srgbClr val="51CF19"/>
                                          </a:solidFill>
                                          <a:latin typeface="Cambria Math" panose="02040503050406030204" pitchFamily="18" charset="0"/>
                                        </a:rPr>
                                      </m:ctrlPr>
                                    </m:funcPr>
                                    <m:fName>
                                      <m:r>
                                        <a:rPr lang="en-US" sz="1400" b="1" i="0">
                                          <a:solidFill>
                                            <a:srgbClr val="51CF19"/>
                                          </a:solidFill>
                                          <a:latin typeface="Cambria Math" charset="0"/>
                                        </a:rPr>
                                        <m:t>𝐜𝐨𝐭</m:t>
                                      </m:r>
                                    </m:fName>
                                    <m:e>
                                      <m:r>
                                        <a:rPr lang="en-US" sz="1400" b="1" i="1">
                                          <a:solidFill>
                                            <a:srgbClr val="51CF19"/>
                                          </a:solidFill>
                                          <a:latin typeface="Cambria Math" charset="0"/>
                                        </a:rPr>
                                        <m:t>𝜽</m:t>
                                      </m:r>
                                    </m:e>
                                  </m:func>
                                </m:e>
                              </m:d>
                            </m:e>
                            <m:sup>
                              <m:r>
                                <a:rPr lang="en-US" sz="1400" b="1" i="0">
                                  <a:solidFill>
                                    <a:srgbClr val="51CF19"/>
                                  </a:solidFill>
                                  <a:latin typeface="Cambria Math" charset="0"/>
                                </a:rPr>
                                <m:t>𝟐</m:t>
                              </m:r>
                            </m:sup>
                          </m:sSup>
                        </m:e>
                      </m:rad>
                    </m:oMath>
                  </m:oMathPara>
                </a14:m>
                <a:endParaRPr lang="en-US" sz="1400" b="1" dirty="0"/>
              </a:p>
            </p:txBody>
          </p:sp>
        </mc:Choice>
        <mc:Fallback xmlns="">
          <p:sp>
            <p:nvSpPr>
              <p:cNvPr id="18" name="Rectangle 17">
                <a:extLst>
                  <a:ext uri="{FF2B5EF4-FFF2-40B4-BE49-F238E27FC236}">
                    <a16:creationId xmlns:a16="http://schemas.microsoft.com/office/drawing/2014/main" id="{E3E8B842-7D02-1B42-8AB3-BCCB12B2E03D}"/>
                  </a:ext>
                </a:extLst>
              </p:cNvPr>
              <p:cNvSpPr>
                <a:spLocks noRot="1" noChangeAspect="1" noMove="1" noResize="1" noEditPoints="1" noAdjustHandles="1" noChangeArrowheads="1" noChangeShapeType="1" noTextEdit="1"/>
              </p:cNvSpPr>
              <p:nvPr/>
            </p:nvSpPr>
            <p:spPr>
              <a:xfrm>
                <a:off x="5563720" y="3031524"/>
                <a:ext cx="3378418" cy="728854"/>
              </a:xfrm>
              <a:prstGeom prst="rect">
                <a:avLst/>
              </a:prstGeom>
              <a:blipFill>
                <a:blip r:embed="rId3"/>
                <a:stretch>
                  <a:fillRect/>
                </a:stretch>
              </a:blipFill>
            </p:spPr>
            <p:txBody>
              <a:bodyPr/>
              <a:lstStyle/>
              <a:p>
                <a:r>
                  <a:rPr lang="en-GB">
                    <a:noFill/>
                  </a:rPr>
                  <a:t> </a:t>
                </a:r>
              </a:p>
            </p:txBody>
          </p:sp>
        </mc:Fallback>
      </mc:AlternateContent>
      <p:cxnSp>
        <p:nvCxnSpPr>
          <p:cNvPr id="16" name="Straight Arrow Connector 15">
            <a:extLst>
              <a:ext uri="{FF2B5EF4-FFF2-40B4-BE49-F238E27FC236}">
                <a16:creationId xmlns:a16="http://schemas.microsoft.com/office/drawing/2014/main" id="{B19362FF-13C2-004A-A6D7-B0AA6AEFD37C}"/>
              </a:ext>
            </a:extLst>
          </p:cNvPr>
          <p:cNvCxnSpPr/>
          <p:nvPr/>
        </p:nvCxnSpPr>
        <p:spPr>
          <a:xfrm flipH="1">
            <a:off x="7924800" y="3740727"/>
            <a:ext cx="374073" cy="2272146"/>
          </a:xfrm>
          <a:prstGeom prst="straightConnector1">
            <a:avLst/>
          </a:prstGeom>
          <a:ln w="34925">
            <a:solidFill>
              <a:srgbClr val="51CF19"/>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849236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C11C60D8-70FA-8842-BD5A-729ADB505C31}"/>
              </a:ext>
            </a:extLst>
          </p:cNvPr>
          <p:cNvSpPr>
            <a:spLocks noGrp="1"/>
          </p:cNvSpPr>
          <p:nvPr>
            <p:ph type="sldNum" sz="quarter" idx="12"/>
          </p:nvPr>
        </p:nvSpPr>
        <p:spPr/>
        <p:txBody>
          <a:bodyPr/>
          <a:lstStyle/>
          <a:p>
            <a:fld id="{551115BC-487E-4422-894C-CB7CD3E79223}" type="slidenum">
              <a:rPr lang="en-GB" noProof="0" smtClean="0"/>
              <a:t>13</a:t>
            </a:fld>
            <a:endParaRPr lang="en-GB" noProof="0"/>
          </a:p>
        </p:txBody>
      </p:sp>
      <p:pic>
        <p:nvPicPr>
          <p:cNvPr id="67" name="Picture 66">
            <a:extLst>
              <a:ext uri="{FF2B5EF4-FFF2-40B4-BE49-F238E27FC236}">
                <a16:creationId xmlns:a16="http://schemas.microsoft.com/office/drawing/2014/main" id="{4FAA671D-AA77-414F-894B-1B4EB9F6C110}"/>
              </a:ext>
            </a:extLst>
          </p:cNvPr>
          <p:cNvPicPr>
            <a:picLocks noChangeAspect="1"/>
          </p:cNvPicPr>
          <p:nvPr/>
        </p:nvPicPr>
        <p:blipFill rotWithShape="1">
          <a:blip r:embed="rId2">
            <a:extLst>
              <a:ext uri="{28A0092B-C50C-407E-A947-70E740481C1C}">
                <a14:useLocalDpi xmlns:a14="http://schemas.microsoft.com/office/drawing/2010/main"/>
              </a:ext>
            </a:extLst>
          </a:blip>
          <a:srcRect/>
          <a:stretch/>
        </p:blipFill>
        <p:spPr>
          <a:xfrm rot="500276">
            <a:off x="5322556" y="3618518"/>
            <a:ext cx="2461290" cy="1021299"/>
          </a:xfrm>
          <a:prstGeom prst="rect">
            <a:avLst/>
          </a:prstGeom>
        </p:spPr>
      </p:pic>
      <p:grpSp>
        <p:nvGrpSpPr>
          <p:cNvPr id="5" name="Group 4">
            <a:extLst>
              <a:ext uri="{FF2B5EF4-FFF2-40B4-BE49-F238E27FC236}">
                <a16:creationId xmlns:a16="http://schemas.microsoft.com/office/drawing/2014/main" id="{71313304-5A90-884A-A39B-C3F0793B023B}"/>
              </a:ext>
            </a:extLst>
          </p:cNvPr>
          <p:cNvGrpSpPr/>
          <p:nvPr/>
        </p:nvGrpSpPr>
        <p:grpSpPr>
          <a:xfrm>
            <a:off x="152962" y="4158873"/>
            <a:ext cx="7526182" cy="2306340"/>
            <a:chOff x="277391" y="3089838"/>
            <a:chExt cx="7526182" cy="2306340"/>
          </a:xfrm>
        </p:grpSpPr>
        <p:cxnSp>
          <p:nvCxnSpPr>
            <p:cNvPr id="62" name="Straight Connector 61">
              <a:extLst>
                <a:ext uri="{FF2B5EF4-FFF2-40B4-BE49-F238E27FC236}">
                  <a16:creationId xmlns:a16="http://schemas.microsoft.com/office/drawing/2014/main" id="{07B00DC6-3278-5C44-8DF9-5D52EB969873}"/>
                </a:ext>
              </a:extLst>
            </p:cNvPr>
            <p:cNvCxnSpPr/>
            <p:nvPr/>
          </p:nvCxnSpPr>
          <p:spPr>
            <a:xfrm>
              <a:off x="6209033" y="4122856"/>
              <a:ext cx="0" cy="1273322"/>
            </a:xfrm>
            <a:prstGeom prst="line">
              <a:avLst/>
            </a:prstGeom>
            <a:ln>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EEA1C44A-58ED-B044-93AE-79D83FB29FE2}"/>
                </a:ext>
              </a:extLst>
            </p:cNvPr>
            <p:cNvCxnSpPr/>
            <p:nvPr/>
          </p:nvCxnSpPr>
          <p:spPr>
            <a:xfrm>
              <a:off x="709579" y="4056417"/>
              <a:ext cx="0" cy="1273322"/>
            </a:xfrm>
            <a:prstGeom prst="line">
              <a:avLst/>
            </a:prstGeom>
            <a:ln>
              <a:solidFill>
                <a:schemeClr val="tx1"/>
              </a:solidFill>
              <a:prstDash val="sysDash"/>
            </a:ln>
          </p:spPr>
          <p:style>
            <a:lnRef idx="1">
              <a:schemeClr val="accent1"/>
            </a:lnRef>
            <a:fillRef idx="0">
              <a:schemeClr val="accent1"/>
            </a:fillRef>
            <a:effectRef idx="0">
              <a:schemeClr val="accent1"/>
            </a:effectRef>
            <a:fontRef idx="minor">
              <a:schemeClr val="tx1"/>
            </a:fontRef>
          </p:style>
        </p:cxnSp>
        <p:grpSp>
          <p:nvGrpSpPr>
            <p:cNvPr id="55" name="Group 54">
              <a:extLst>
                <a:ext uri="{FF2B5EF4-FFF2-40B4-BE49-F238E27FC236}">
                  <a16:creationId xmlns:a16="http://schemas.microsoft.com/office/drawing/2014/main" id="{97DF1319-726B-774B-8B28-354BF43CAF98}"/>
                </a:ext>
              </a:extLst>
            </p:cNvPr>
            <p:cNvGrpSpPr/>
            <p:nvPr/>
          </p:nvGrpSpPr>
          <p:grpSpPr>
            <a:xfrm>
              <a:off x="277391" y="3325872"/>
              <a:ext cx="5985484" cy="1043163"/>
              <a:chOff x="277391" y="3325872"/>
              <a:chExt cx="5985484" cy="1043163"/>
            </a:xfrm>
          </p:grpSpPr>
          <p:sp>
            <p:nvSpPr>
              <p:cNvPr id="19" name="Cube 18">
                <a:extLst>
                  <a:ext uri="{FF2B5EF4-FFF2-40B4-BE49-F238E27FC236}">
                    <a16:creationId xmlns:a16="http://schemas.microsoft.com/office/drawing/2014/main" id="{4DE9C30D-7A77-C942-856F-2FAF4360880B}"/>
                  </a:ext>
                </a:extLst>
              </p:cNvPr>
              <p:cNvSpPr/>
              <p:nvPr/>
            </p:nvSpPr>
            <p:spPr>
              <a:xfrm>
                <a:off x="604072" y="3888390"/>
                <a:ext cx="211015" cy="312615"/>
              </a:xfrm>
              <a:prstGeom prst="cube">
                <a:avLst/>
              </a:prstGeom>
              <a:scene3d>
                <a:camera prst="orthographicFront">
                  <a:rot lat="0" lon="2400000" rev="0"/>
                </a:camera>
                <a:lightRig rig="threePt" dir="t"/>
              </a:scene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rapezoid 19">
                <a:extLst>
                  <a:ext uri="{FF2B5EF4-FFF2-40B4-BE49-F238E27FC236}">
                    <a16:creationId xmlns:a16="http://schemas.microsoft.com/office/drawing/2014/main" id="{97123E1B-A83B-8E4A-AAC3-F4BFBC3E4593}"/>
                  </a:ext>
                </a:extLst>
              </p:cNvPr>
              <p:cNvSpPr/>
              <p:nvPr/>
            </p:nvSpPr>
            <p:spPr>
              <a:xfrm rot="5400000">
                <a:off x="1198041" y="3677375"/>
                <a:ext cx="195382" cy="726833"/>
              </a:xfrm>
              <a:prstGeom prst="trapezoid">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Pie 20">
                <a:extLst>
                  <a:ext uri="{FF2B5EF4-FFF2-40B4-BE49-F238E27FC236}">
                    <a16:creationId xmlns:a16="http://schemas.microsoft.com/office/drawing/2014/main" id="{B52C2ECB-591C-9F4A-B29C-7CCD7A8B297A}"/>
                  </a:ext>
                </a:extLst>
              </p:cNvPr>
              <p:cNvSpPr/>
              <p:nvPr/>
            </p:nvSpPr>
            <p:spPr>
              <a:xfrm>
                <a:off x="1721672" y="3771157"/>
                <a:ext cx="156308" cy="570523"/>
              </a:xfrm>
              <a:prstGeom prst="pi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2" name="Trapezoid 21">
                <a:extLst>
                  <a:ext uri="{FF2B5EF4-FFF2-40B4-BE49-F238E27FC236}">
                    <a16:creationId xmlns:a16="http://schemas.microsoft.com/office/drawing/2014/main" id="{198FF649-8A45-D845-9862-B07FC939D025}"/>
                  </a:ext>
                </a:extLst>
              </p:cNvPr>
              <p:cNvSpPr/>
              <p:nvPr/>
            </p:nvSpPr>
            <p:spPr>
              <a:xfrm rot="5400000">
                <a:off x="3460593" y="3091219"/>
                <a:ext cx="199293" cy="1903049"/>
              </a:xfrm>
              <a:prstGeom prst="trapezoid">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Cube 22">
                <a:extLst>
                  <a:ext uri="{FF2B5EF4-FFF2-40B4-BE49-F238E27FC236}">
                    <a16:creationId xmlns:a16="http://schemas.microsoft.com/office/drawing/2014/main" id="{8ECD0535-5909-7D44-B5E3-0B1DF1123DE9}"/>
                  </a:ext>
                </a:extLst>
              </p:cNvPr>
              <p:cNvSpPr/>
              <p:nvPr/>
            </p:nvSpPr>
            <p:spPr>
              <a:xfrm>
                <a:off x="1948317" y="3950913"/>
                <a:ext cx="390770" cy="156307"/>
              </a:xfrm>
              <a:prstGeom prst="cub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Pie 23">
                <a:extLst>
                  <a:ext uri="{FF2B5EF4-FFF2-40B4-BE49-F238E27FC236}">
                    <a16:creationId xmlns:a16="http://schemas.microsoft.com/office/drawing/2014/main" id="{169DB8A4-8B95-9C48-93D0-E1C3D5DB0051}"/>
                  </a:ext>
                </a:extLst>
              </p:cNvPr>
              <p:cNvSpPr/>
              <p:nvPr/>
            </p:nvSpPr>
            <p:spPr>
              <a:xfrm>
                <a:off x="2409425" y="3735989"/>
                <a:ext cx="132863" cy="590061"/>
              </a:xfrm>
              <a:prstGeom prst="pi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5" name="Pie 24">
                <a:extLst>
                  <a:ext uri="{FF2B5EF4-FFF2-40B4-BE49-F238E27FC236}">
                    <a16:creationId xmlns:a16="http://schemas.microsoft.com/office/drawing/2014/main" id="{061DC975-0793-A44B-89A8-932F614FC343}"/>
                  </a:ext>
                </a:extLst>
              </p:cNvPr>
              <p:cNvSpPr/>
              <p:nvPr/>
            </p:nvSpPr>
            <p:spPr>
              <a:xfrm>
                <a:off x="4554748" y="3775066"/>
                <a:ext cx="156308" cy="570523"/>
              </a:xfrm>
              <a:prstGeom prst="pi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6" name="Trapezoid 25">
                <a:extLst>
                  <a:ext uri="{FF2B5EF4-FFF2-40B4-BE49-F238E27FC236}">
                    <a16:creationId xmlns:a16="http://schemas.microsoft.com/office/drawing/2014/main" id="{F919BD63-EF42-AE41-80B5-5DD988B9A003}"/>
                  </a:ext>
                </a:extLst>
              </p:cNvPr>
              <p:cNvSpPr/>
              <p:nvPr/>
            </p:nvSpPr>
            <p:spPr>
              <a:xfrm rot="5400000">
                <a:off x="5064701" y="3644162"/>
                <a:ext cx="187569" cy="769818"/>
              </a:xfrm>
              <a:prstGeom prst="trapezoid">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Can 26">
                <a:extLst>
                  <a:ext uri="{FF2B5EF4-FFF2-40B4-BE49-F238E27FC236}">
                    <a16:creationId xmlns:a16="http://schemas.microsoft.com/office/drawing/2014/main" id="{E6BB5F29-3723-4F49-9E56-2CB2E1C6BB13}"/>
                  </a:ext>
                </a:extLst>
              </p:cNvPr>
              <p:cNvSpPr/>
              <p:nvPr/>
            </p:nvSpPr>
            <p:spPr>
              <a:xfrm>
                <a:off x="6176905" y="3952131"/>
                <a:ext cx="85970" cy="252000"/>
              </a:xfrm>
              <a:prstGeom prst="can">
                <a:avLst/>
              </a:prstGeom>
              <a:solidFill>
                <a:srgbClr val="7030A0"/>
              </a:solid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Rectangle 27">
                <a:extLst>
                  <a:ext uri="{FF2B5EF4-FFF2-40B4-BE49-F238E27FC236}">
                    <a16:creationId xmlns:a16="http://schemas.microsoft.com/office/drawing/2014/main" id="{1FA1CF1F-2995-2840-B6A6-56E20390406A}"/>
                  </a:ext>
                </a:extLst>
              </p:cNvPr>
              <p:cNvSpPr/>
              <p:nvPr/>
            </p:nvSpPr>
            <p:spPr>
              <a:xfrm>
                <a:off x="5596494" y="3682540"/>
                <a:ext cx="56052" cy="29645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Rectangle 28">
                <a:extLst>
                  <a:ext uri="{FF2B5EF4-FFF2-40B4-BE49-F238E27FC236}">
                    <a16:creationId xmlns:a16="http://schemas.microsoft.com/office/drawing/2014/main" id="{A32A4BB5-DAB6-CE4E-A220-05252712904E}"/>
                  </a:ext>
                </a:extLst>
              </p:cNvPr>
              <p:cNvSpPr/>
              <p:nvPr/>
            </p:nvSpPr>
            <p:spPr>
              <a:xfrm>
                <a:off x="5599077" y="4072580"/>
                <a:ext cx="56052" cy="29645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0" name="Straight Arrow Connector 29">
                <a:extLst>
                  <a:ext uri="{FF2B5EF4-FFF2-40B4-BE49-F238E27FC236}">
                    <a16:creationId xmlns:a16="http://schemas.microsoft.com/office/drawing/2014/main" id="{BD58F455-7DC6-1145-915F-65F1048C3E47}"/>
                  </a:ext>
                </a:extLst>
              </p:cNvPr>
              <p:cNvCxnSpPr/>
              <p:nvPr/>
            </p:nvCxnSpPr>
            <p:spPr>
              <a:xfrm flipV="1">
                <a:off x="5662878" y="3977008"/>
                <a:ext cx="506278" cy="36163"/>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31" name="Straight Arrow Connector 30">
                <a:extLst>
                  <a:ext uri="{FF2B5EF4-FFF2-40B4-BE49-F238E27FC236}">
                    <a16:creationId xmlns:a16="http://schemas.microsoft.com/office/drawing/2014/main" id="{64CD5D47-13DB-B840-ADD6-2740D85363C6}"/>
                  </a:ext>
                </a:extLst>
              </p:cNvPr>
              <p:cNvCxnSpPr/>
              <p:nvPr/>
            </p:nvCxnSpPr>
            <p:spPr>
              <a:xfrm>
                <a:off x="5655129" y="4010589"/>
                <a:ext cx="514027" cy="38744"/>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32" name="Straight Arrow Connector 31">
                <a:extLst>
                  <a:ext uri="{FF2B5EF4-FFF2-40B4-BE49-F238E27FC236}">
                    <a16:creationId xmlns:a16="http://schemas.microsoft.com/office/drawing/2014/main" id="{8B6DB268-7EA2-F84A-86E6-F4CA3E137F7C}"/>
                  </a:ext>
                </a:extLst>
              </p:cNvPr>
              <p:cNvCxnSpPr>
                <a:cxnSpLocks/>
              </p:cNvCxnSpPr>
              <p:nvPr/>
            </p:nvCxnSpPr>
            <p:spPr>
              <a:xfrm>
                <a:off x="5657712" y="4013172"/>
                <a:ext cx="511444" cy="125311"/>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35" name="TextBox 34">
                <a:extLst>
                  <a:ext uri="{FF2B5EF4-FFF2-40B4-BE49-F238E27FC236}">
                    <a16:creationId xmlns:a16="http://schemas.microsoft.com/office/drawing/2014/main" id="{3C894D71-1EA8-BB42-99B3-10239306BD61}"/>
                  </a:ext>
                </a:extLst>
              </p:cNvPr>
              <p:cNvSpPr txBox="1"/>
              <p:nvPr/>
            </p:nvSpPr>
            <p:spPr>
              <a:xfrm>
                <a:off x="5724871" y="3656710"/>
                <a:ext cx="335796" cy="369332"/>
              </a:xfrm>
              <a:prstGeom prst="rect">
                <a:avLst/>
              </a:prstGeom>
              <a:noFill/>
            </p:spPr>
            <p:txBody>
              <a:bodyPr wrap="square" rtlCol="0">
                <a:spAutoFit/>
              </a:bodyPr>
              <a:lstStyle/>
              <a:p>
                <a:r>
                  <a:rPr lang="en-US">
                    <a:solidFill>
                      <a:srgbClr val="FF0000"/>
                    </a:solidFill>
                  </a:rPr>
                  <a:t>n</a:t>
                </a:r>
              </a:p>
            </p:txBody>
          </p:sp>
          <p:sp>
            <p:nvSpPr>
              <p:cNvPr id="2" name="TextBox 1">
                <a:extLst>
                  <a:ext uri="{FF2B5EF4-FFF2-40B4-BE49-F238E27FC236}">
                    <a16:creationId xmlns:a16="http://schemas.microsoft.com/office/drawing/2014/main" id="{0EA3DF5C-6A49-574A-A31D-E8D733F6055E}"/>
                  </a:ext>
                </a:extLst>
              </p:cNvPr>
              <p:cNvSpPr txBox="1"/>
              <p:nvPr/>
            </p:nvSpPr>
            <p:spPr>
              <a:xfrm>
                <a:off x="277391" y="3325872"/>
                <a:ext cx="1244013" cy="523220"/>
              </a:xfrm>
              <a:prstGeom prst="rect">
                <a:avLst/>
              </a:prstGeom>
              <a:noFill/>
            </p:spPr>
            <p:txBody>
              <a:bodyPr wrap="square" rtlCol="0">
                <a:spAutoFit/>
              </a:bodyPr>
              <a:lstStyle/>
              <a:p>
                <a:r>
                  <a:rPr lang="sv-SE" sz="1400" b="1"/>
                  <a:t>ISIS TS2 Moderator</a:t>
                </a:r>
              </a:p>
            </p:txBody>
          </p:sp>
        </p:grpSp>
        <p:sp>
          <p:nvSpPr>
            <p:cNvPr id="56" name="TextBox 55">
              <a:extLst>
                <a:ext uri="{FF2B5EF4-FFF2-40B4-BE49-F238E27FC236}">
                  <a16:creationId xmlns:a16="http://schemas.microsoft.com/office/drawing/2014/main" id="{CDAB8EC1-8EBB-EC4D-A268-9F3175DFE60C}"/>
                </a:ext>
              </a:extLst>
            </p:cNvPr>
            <p:cNvSpPr txBox="1"/>
            <p:nvPr/>
          </p:nvSpPr>
          <p:spPr>
            <a:xfrm>
              <a:off x="5414590" y="4351487"/>
              <a:ext cx="475911" cy="307777"/>
            </a:xfrm>
            <a:prstGeom prst="rect">
              <a:avLst/>
            </a:prstGeom>
            <a:noFill/>
          </p:spPr>
          <p:txBody>
            <a:bodyPr wrap="square" rtlCol="0">
              <a:spAutoFit/>
            </a:bodyPr>
            <a:lstStyle/>
            <a:p>
              <a:r>
                <a:rPr lang="sv-SE" sz="1400" b="1"/>
                <a:t>Slit</a:t>
              </a:r>
            </a:p>
          </p:txBody>
        </p:sp>
        <p:sp>
          <p:nvSpPr>
            <p:cNvPr id="57" name="TextBox 56">
              <a:extLst>
                <a:ext uri="{FF2B5EF4-FFF2-40B4-BE49-F238E27FC236}">
                  <a16:creationId xmlns:a16="http://schemas.microsoft.com/office/drawing/2014/main" id="{22F1873E-FE61-B54F-B33D-C53A0E632401}"/>
                </a:ext>
              </a:extLst>
            </p:cNvPr>
            <p:cNvSpPr txBox="1"/>
            <p:nvPr/>
          </p:nvSpPr>
          <p:spPr>
            <a:xfrm>
              <a:off x="6152276" y="4220807"/>
              <a:ext cx="974199" cy="523220"/>
            </a:xfrm>
            <a:prstGeom prst="rect">
              <a:avLst/>
            </a:prstGeom>
            <a:noFill/>
          </p:spPr>
          <p:txBody>
            <a:bodyPr wrap="square" rtlCol="0">
              <a:spAutoFit/>
            </a:bodyPr>
            <a:lstStyle/>
            <a:p>
              <a:r>
                <a:rPr lang="sv-SE" sz="1400" b="1" err="1"/>
                <a:t>NaCaAlF</a:t>
              </a:r>
              <a:r>
                <a:rPr lang="sv-SE" sz="1400" b="1"/>
                <a:t> </a:t>
              </a:r>
              <a:r>
                <a:rPr lang="sv-SE" sz="1400" b="1" err="1"/>
                <a:t>sample</a:t>
              </a:r>
              <a:endParaRPr lang="sv-SE" sz="1400" b="1"/>
            </a:p>
          </p:txBody>
        </p:sp>
        <p:cxnSp>
          <p:nvCxnSpPr>
            <p:cNvPr id="59" name="Straight Arrow Connector 58">
              <a:extLst>
                <a:ext uri="{FF2B5EF4-FFF2-40B4-BE49-F238E27FC236}">
                  <a16:creationId xmlns:a16="http://schemas.microsoft.com/office/drawing/2014/main" id="{153D5C7D-4C68-3F49-A029-55780E7A8A2D}"/>
                </a:ext>
              </a:extLst>
            </p:cNvPr>
            <p:cNvCxnSpPr/>
            <p:nvPr/>
          </p:nvCxnSpPr>
          <p:spPr>
            <a:xfrm>
              <a:off x="711890" y="4845683"/>
              <a:ext cx="5508000" cy="0"/>
            </a:xfrm>
            <a:prstGeom prst="straightConnector1">
              <a:avLst/>
            </a:prstGeom>
            <a:ln w="28575">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sp>
          <p:nvSpPr>
            <p:cNvPr id="63" name="TextBox 62">
              <a:extLst>
                <a:ext uri="{FF2B5EF4-FFF2-40B4-BE49-F238E27FC236}">
                  <a16:creationId xmlns:a16="http://schemas.microsoft.com/office/drawing/2014/main" id="{9E4D9BF1-63E4-6547-BF29-D66DCBD10419}"/>
                </a:ext>
              </a:extLst>
            </p:cNvPr>
            <p:cNvSpPr txBox="1"/>
            <p:nvPr/>
          </p:nvSpPr>
          <p:spPr>
            <a:xfrm>
              <a:off x="3009520" y="4455569"/>
              <a:ext cx="1101437" cy="369332"/>
            </a:xfrm>
            <a:prstGeom prst="rect">
              <a:avLst/>
            </a:prstGeom>
            <a:noFill/>
          </p:spPr>
          <p:txBody>
            <a:bodyPr wrap="square" rtlCol="0">
              <a:spAutoFit/>
            </a:bodyPr>
            <a:lstStyle/>
            <a:p>
              <a:r>
                <a:rPr lang="sv-SE" b="1" err="1"/>
                <a:t>L</a:t>
              </a:r>
              <a:r>
                <a:rPr lang="sv-SE" b="1" baseline="-25000" err="1"/>
                <a:t>ms</a:t>
              </a:r>
              <a:endParaRPr lang="sv-SE" b="1" baseline="-25000"/>
            </a:p>
          </p:txBody>
        </p:sp>
        <p:cxnSp>
          <p:nvCxnSpPr>
            <p:cNvPr id="65" name="Straight Connector 64">
              <a:extLst>
                <a:ext uri="{FF2B5EF4-FFF2-40B4-BE49-F238E27FC236}">
                  <a16:creationId xmlns:a16="http://schemas.microsoft.com/office/drawing/2014/main" id="{6A716746-F239-E340-9536-4B69EE625500}"/>
                </a:ext>
              </a:extLst>
            </p:cNvPr>
            <p:cNvCxnSpPr>
              <a:cxnSpLocks/>
            </p:cNvCxnSpPr>
            <p:nvPr/>
          </p:nvCxnSpPr>
          <p:spPr>
            <a:xfrm>
              <a:off x="762333" y="4029510"/>
              <a:ext cx="4864770" cy="1506"/>
            </a:xfrm>
            <a:prstGeom prst="line">
              <a:avLst/>
            </a:prstGeom>
            <a:ln w="19050">
              <a:solidFill>
                <a:srgbClr val="FF0000"/>
              </a:solidFill>
              <a:prstDash val="sysDash"/>
            </a:ln>
          </p:spPr>
          <p:style>
            <a:lnRef idx="1">
              <a:schemeClr val="accent1"/>
            </a:lnRef>
            <a:fillRef idx="0">
              <a:schemeClr val="accent1"/>
            </a:fillRef>
            <a:effectRef idx="0">
              <a:schemeClr val="accent1"/>
            </a:effectRef>
            <a:fontRef idx="minor">
              <a:schemeClr val="tx1"/>
            </a:fontRef>
          </p:style>
        </p:cxnSp>
        <p:cxnSp>
          <p:nvCxnSpPr>
            <p:cNvPr id="68" name="Straight Arrow Connector 67">
              <a:extLst>
                <a:ext uri="{FF2B5EF4-FFF2-40B4-BE49-F238E27FC236}">
                  <a16:creationId xmlns:a16="http://schemas.microsoft.com/office/drawing/2014/main" id="{9079D86C-D74E-D94D-8681-35B38B4A05B7}"/>
                </a:ext>
              </a:extLst>
            </p:cNvPr>
            <p:cNvCxnSpPr>
              <a:cxnSpLocks/>
            </p:cNvCxnSpPr>
            <p:nvPr/>
          </p:nvCxnSpPr>
          <p:spPr>
            <a:xfrm flipH="1" flipV="1">
              <a:off x="5980331" y="3213577"/>
              <a:ext cx="231122" cy="771368"/>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a:extLst>
                <a:ext uri="{FF2B5EF4-FFF2-40B4-BE49-F238E27FC236}">
                  <a16:creationId xmlns:a16="http://schemas.microsoft.com/office/drawing/2014/main" id="{98123FA9-56AA-684C-BF9A-AC36557E3963}"/>
                </a:ext>
              </a:extLst>
            </p:cNvPr>
            <p:cNvCxnSpPr>
              <a:cxnSpLocks/>
            </p:cNvCxnSpPr>
            <p:nvPr/>
          </p:nvCxnSpPr>
          <p:spPr>
            <a:xfrm flipV="1">
              <a:off x="6219202" y="3089838"/>
              <a:ext cx="333998" cy="895107"/>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a:extLst>
                <a:ext uri="{FF2B5EF4-FFF2-40B4-BE49-F238E27FC236}">
                  <a16:creationId xmlns:a16="http://schemas.microsoft.com/office/drawing/2014/main" id="{F64A7C12-8E14-A44E-B6E3-8DCAE70B9D40}"/>
                </a:ext>
              </a:extLst>
            </p:cNvPr>
            <p:cNvCxnSpPr>
              <a:cxnSpLocks/>
            </p:cNvCxnSpPr>
            <p:nvPr/>
          </p:nvCxnSpPr>
          <p:spPr>
            <a:xfrm flipV="1">
              <a:off x="6219890" y="3368158"/>
              <a:ext cx="1032965" cy="657884"/>
            </a:xfrm>
            <a:prstGeom prst="straightConnector1">
              <a:avLst/>
            </a:prstGeom>
            <a:ln w="28575">
              <a:solidFill>
                <a:schemeClr val="tx1"/>
              </a:solidFill>
              <a:headEnd type="none" w="lg" len="lg"/>
              <a:tailEnd type="stealth" w="lg" len="lg"/>
            </a:ln>
          </p:spPr>
          <p:style>
            <a:lnRef idx="1">
              <a:schemeClr val="accent1"/>
            </a:lnRef>
            <a:fillRef idx="0">
              <a:schemeClr val="accent1"/>
            </a:fillRef>
            <a:effectRef idx="0">
              <a:schemeClr val="accent1"/>
            </a:effectRef>
            <a:fontRef idx="minor">
              <a:schemeClr val="tx1"/>
            </a:fontRef>
          </p:style>
        </p:cxnSp>
        <p:sp>
          <p:nvSpPr>
            <p:cNvPr id="75" name="TextBox 74">
              <a:extLst>
                <a:ext uri="{FF2B5EF4-FFF2-40B4-BE49-F238E27FC236}">
                  <a16:creationId xmlns:a16="http://schemas.microsoft.com/office/drawing/2014/main" id="{9C8689F1-2D9D-814E-8CC1-A62201C80C77}"/>
                </a:ext>
              </a:extLst>
            </p:cNvPr>
            <p:cNvSpPr txBox="1"/>
            <p:nvPr/>
          </p:nvSpPr>
          <p:spPr>
            <a:xfrm>
              <a:off x="6702136" y="3589585"/>
              <a:ext cx="1101437" cy="369332"/>
            </a:xfrm>
            <a:prstGeom prst="rect">
              <a:avLst/>
            </a:prstGeom>
            <a:noFill/>
          </p:spPr>
          <p:txBody>
            <a:bodyPr wrap="square" rtlCol="0">
              <a:spAutoFit/>
            </a:bodyPr>
            <a:lstStyle/>
            <a:p>
              <a:r>
                <a:rPr lang="sv-SE" b="1" err="1"/>
                <a:t>L</a:t>
              </a:r>
              <a:r>
                <a:rPr lang="sv-SE" b="1" baseline="-25000" err="1"/>
                <a:t>sd</a:t>
              </a:r>
              <a:endParaRPr lang="sv-SE" b="1" baseline="-25000"/>
            </a:p>
          </p:txBody>
        </p:sp>
        <p:sp>
          <p:nvSpPr>
            <p:cNvPr id="78" name="TextBox 77">
              <a:extLst>
                <a:ext uri="{FF2B5EF4-FFF2-40B4-BE49-F238E27FC236}">
                  <a16:creationId xmlns:a16="http://schemas.microsoft.com/office/drawing/2014/main" id="{FE1FEE8F-7584-244F-B50A-A8248E20ECD2}"/>
                </a:ext>
              </a:extLst>
            </p:cNvPr>
            <p:cNvSpPr txBox="1"/>
            <p:nvPr/>
          </p:nvSpPr>
          <p:spPr>
            <a:xfrm>
              <a:off x="3009519" y="4865217"/>
              <a:ext cx="1101437" cy="369332"/>
            </a:xfrm>
            <a:prstGeom prst="rect">
              <a:avLst/>
            </a:prstGeom>
            <a:noFill/>
          </p:spPr>
          <p:txBody>
            <a:bodyPr wrap="square" rtlCol="0">
              <a:spAutoFit/>
            </a:bodyPr>
            <a:lstStyle/>
            <a:p>
              <a:r>
                <a:rPr lang="sv-SE" b="1"/>
                <a:t>~ 41 m</a:t>
              </a:r>
              <a:endParaRPr lang="sv-SE" b="1" baseline="-25000"/>
            </a:p>
          </p:txBody>
        </p:sp>
      </p:grpSp>
      <p:sp>
        <p:nvSpPr>
          <p:cNvPr id="3" name="TextBox 2">
            <a:extLst>
              <a:ext uri="{FF2B5EF4-FFF2-40B4-BE49-F238E27FC236}">
                <a16:creationId xmlns:a16="http://schemas.microsoft.com/office/drawing/2014/main" id="{75B8CF80-0AF8-9145-BDE0-2EEBD5CF45DF}"/>
              </a:ext>
            </a:extLst>
          </p:cNvPr>
          <p:cNvSpPr txBox="1"/>
          <p:nvPr/>
        </p:nvSpPr>
        <p:spPr>
          <a:xfrm>
            <a:off x="218534" y="1594844"/>
            <a:ext cx="8361299" cy="1384995"/>
          </a:xfrm>
          <a:prstGeom prst="rect">
            <a:avLst/>
          </a:prstGeom>
          <a:noFill/>
        </p:spPr>
        <p:txBody>
          <a:bodyPr wrap="square" rtlCol="0">
            <a:spAutoFit/>
          </a:bodyPr>
          <a:lstStyle/>
          <a:p>
            <a:r>
              <a:rPr lang="en-GB" sz="1400" dirty="0"/>
              <a:t>Used the </a:t>
            </a:r>
            <a:r>
              <a:rPr lang="en-GB" sz="1400" dirty="0" err="1"/>
              <a:t>Vitess</a:t>
            </a:r>
            <a:r>
              <a:rPr lang="en-GB" sz="1400" dirty="0"/>
              <a:t> model for WISH@ISIS to simulate a generic diffraction instrument and the trajectories of incident neutrons scattered by a </a:t>
            </a:r>
            <a:r>
              <a:rPr lang="en-GB" sz="1400" dirty="0" err="1"/>
              <a:t>NaCaAlF</a:t>
            </a:r>
            <a:r>
              <a:rPr lang="en-GB" sz="1400" dirty="0"/>
              <a:t> sample. </a:t>
            </a:r>
          </a:p>
          <a:p>
            <a:endParaRPr lang="en-GB" sz="1400" dirty="0"/>
          </a:p>
          <a:p>
            <a:r>
              <a:rPr lang="en-GB" sz="1400" dirty="0">
                <a:sym typeface="Wingdings" pitchFamily="2" charset="2"/>
              </a:rPr>
              <a:t> </a:t>
            </a:r>
            <a:r>
              <a:rPr lang="en-GB" sz="1400" dirty="0"/>
              <a:t>Use the </a:t>
            </a:r>
            <a:r>
              <a:rPr lang="en-GB" sz="1400" dirty="0" err="1"/>
              <a:t>Vitess</a:t>
            </a:r>
            <a:r>
              <a:rPr lang="en-GB" sz="1400" dirty="0"/>
              <a:t> trajectories as input file for GEANT4 to simulate the diffraction spectra for the HEIMDAL-Jalousie detector, DREAM-Jalousie detector and a WISH-like detector consisting of pressurized He-3 tubes with </a:t>
            </a:r>
            <a:r>
              <a:rPr lang="en-GB" sz="1400" dirty="0" err="1"/>
              <a:t>Φ</a:t>
            </a:r>
            <a:r>
              <a:rPr lang="en-GB" sz="1400" dirty="0"/>
              <a:t>=8 mm.     </a:t>
            </a:r>
          </a:p>
        </p:txBody>
      </p:sp>
      <p:sp>
        <p:nvSpPr>
          <p:cNvPr id="36" name="Title 1">
            <a:extLst>
              <a:ext uri="{FF2B5EF4-FFF2-40B4-BE49-F238E27FC236}">
                <a16:creationId xmlns:a16="http://schemas.microsoft.com/office/drawing/2014/main" id="{177AE622-AA7E-C742-9893-F6C7AAE46B84}"/>
              </a:ext>
            </a:extLst>
          </p:cNvPr>
          <p:cNvSpPr>
            <a:spLocks noGrp="1"/>
          </p:cNvSpPr>
          <p:nvPr>
            <p:ph type="title"/>
          </p:nvPr>
        </p:nvSpPr>
        <p:spPr>
          <a:xfrm>
            <a:off x="263352" y="357280"/>
            <a:ext cx="7062040" cy="1143000"/>
          </a:xfrm>
        </p:spPr>
        <p:txBody>
          <a:bodyPr>
            <a:normAutofit/>
          </a:bodyPr>
          <a:lstStyle/>
          <a:p>
            <a:r>
              <a:rPr lang="en-GB" sz="2800" dirty="0"/>
              <a:t>Investigation of the detector contribution to the  instrumental resolution function</a:t>
            </a:r>
          </a:p>
        </p:txBody>
      </p:sp>
    </p:spTree>
    <p:extLst>
      <p:ext uri="{BB962C8B-B14F-4D97-AF65-F5344CB8AC3E}">
        <p14:creationId xmlns:p14="http://schemas.microsoft.com/office/powerpoint/2010/main" val="77280921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 name="Title 1">
            <a:extLst>
              <a:ext uri="{FF2B5EF4-FFF2-40B4-BE49-F238E27FC236}">
                <a16:creationId xmlns:a16="http://schemas.microsoft.com/office/drawing/2014/main" id="{177AE622-AA7E-C742-9893-F6C7AAE46B84}"/>
              </a:ext>
            </a:extLst>
          </p:cNvPr>
          <p:cNvSpPr>
            <a:spLocks noGrp="1"/>
          </p:cNvSpPr>
          <p:nvPr>
            <p:ph type="title"/>
          </p:nvPr>
        </p:nvSpPr>
        <p:spPr>
          <a:xfrm>
            <a:off x="263352" y="357280"/>
            <a:ext cx="7062040" cy="1143000"/>
          </a:xfrm>
        </p:spPr>
        <p:txBody>
          <a:bodyPr>
            <a:normAutofit/>
          </a:bodyPr>
          <a:lstStyle/>
          <a:p>
            <a:r>
              <a:rPr lang="en-GB" sz="2800"/>
              <a:t>Investigation of the detector contribution to the  resolution function</a:t>
            </a:r>
          </a:p>
        </p:txBody>
      </p:sp>
      <p:pic>
        <p:nvPicPr>
          <p:cNvPr id="3" name="Picture 2">
            <a:extLst>
              <a:ext uri="{FF2B5EF4-FFF2-40B4-BE49-F238E27FC236}">
                <a16:creationId xmlns:a16="http://schemas.microsoft.com/office/drawing/2014/main" id="{BBA11AE1-4931-FB41-8034-6CD9913E2C7F}"/>
              </a:ext>
            </a:extLst>
          </p:cNvPr>
          <p:cNvPicPr>
            <a:picLocks noChangeAspect="1"/>
          </p:cNvPicPr>
          <p:nvPr/>
        </p:nvPicPr>
        <p:blipFill>
          <a:blip r:embed="rId2"/>
          <a:stretch>
            <a:fillRect/>
          </a:stretch>
        </p:blipFill>
        <p:spPr>
          <a:xfrm>
            <a:off x="269800" y="1731412"/>
            <a:ext cx="3503706" cy="4092691"/>
          </a:xfrm>
          <a:prstGeom prst="rect">
            <a:avLst/>
          </a:prstGeom>
        </p:spPr>
      </p:pic>
      <p:pic>
        <p:nvPicPr>
          <p:cNvPr id="4" name="Picture 3">
            <a:extLst>
              <a:ext uri="{FF2B5EF4-FFF2-40B4-BE49-F238E27FC236}">
                <a16:creationId xmlns:a16="http://schemas.microsoft.com/office/drawing/2014/main" id="{A236B542-E00A-D740-891F-35B503666AD4}"/>
              </a:ext>
            </a:extLst>
          </p:cNvPr>
          <p:cNvPicPr>
            <a:picLocks noChangeAspect="1"/>
          </p:cNvPicPr>
          <p:nvPr/>
        </p:nvPicPr>
        <p:blipFill>
          <a:blip r:embed="rId3"/>
          <a:stretch>
            <a:fillRect/>
          </a:stretch>
        </p:blipFill>
        <p:spPr>
          <a:xfrm>
            <a:off x="4408334" y="1713404"/>
            <a:ext cx="3660214" cy="4008143"/>
          </a:xfrm>
          <a:prstGeom prst="rect">
            <a:avLst/>
          </a:prstGeom>
        </p:spPr>
      </p:pic>
      <p:sp>
        <p:nvSpPr>
          <p:cNvPr id="5" name="TextBox 4">
            <a:extLst>
              <a:ext uri="{FF2B5EF4-FFF2-40B4-BE49-F238E27FC236}">
                <a16:creationId xmlns:a16="http://schemas.microsoft.com/office/drawing/2014/main" id="{9FDDB64E-7171-E54F-AC70-0C71384A3F39}"/>
              </a:ext>
            </a:extLst>
          </p:cNvPr>
          <p:cNvSpPr txBox="1"/>
          <p:nvPr/>
        </p:nvSpPr>
        <p:spPr>
          <a:xfrm>
            <a:off x="166054" y="5983003"/>
            <a:ext cx="3966883" cy="338554"/>
          </a:xfrm>
          <a:prstGeom prst="rect">
            <a:avLst/>
          </a:prstGeom>
          <a:noFill/>
        </p:spPr>
        <p:txBody>
          <a:bodyPr wrap="square" rtlCol="0">
            <a:spAutoFit/>
          </a:bodyPr>
          <a:lstStyle/>
          <a:p>
            <a:r>
              <a:rPr lang="en-GB" sz="1600" dirty="0"/>
              <a:t>GEANT4 for the HEIMDAL-Jalousie detector</a:t>
            </a:r>
          </a:p>
        </p:txBody>
      </p:sp>
      <p:sp>
        <p:nvSpPr>
          <p:cNvPr id="24" name="TextBox 23">
            <a:extLst>
              <a:ext uri="{FF2B5EF4-FFF2-40B4-BE49-F238E27FC236}">
                <a16:creationId xmlns:a16="http://schemas.microsoft.com/office/drawing/2014/main" id="{1485824F-BF0F-F94F-A11F-92703832FED2}"/>
              </a:ext>
            </a:extLst>
          </p:cNvPr>
          <p:cNvSpPr txBox="1"/>
          <p:nvPr/>
        </p:nvSpPr>
        <p:spPr>
          <a:xfrm>
            <a:off x="4574918" y="5957777"/>
            <a:ext cx="3966883" cy="338554"/>
          </a:xfrm>
          <a:prstGeom prst="rect">
            <a:avLst/>
          </a:prstGeom>
          <a:noFill/>
        </p:spPr>
        <p:txBody>
          <a:bodyPr wrap="square" rtlCol="0">
            <a:spAutoFit/>
          </a:bodyPr>
          <a:lstStyle/>
          <a:p>
            <a:r>
              <a:rPr lang="en-GB" sz="1600" dirty="0"/>
              <a:t>GEANT4 for the WISH-like detector</a:t>
            </a:r>
          </a:p>
        </p:txBody>
      </p:sp>
      <p:sp>
        <p:nvSpPr>
          <p:cNvPr id="2" name="TextBox 1">
            <a:extLst>
              <a:ext uri="{FF2B5EF4-FFF2-40B4-BE49-F238E27FC236}">
                <a16:creationId xmlns:a16="http://schemas.microsoft.com/office/drawing/2014/main" id="{00C7E700-BC95-E343-B64A-65C029E7232F}"/>
              </a:ext>
            </a:extLst>
          </p:cNvPr>
          <p:cNvSpPr txBox="1"/>
          <p:nvPr/>
        </p:nvSpPr>
        <p:spPr>
          <a:xfrm>
            <a:off x="2362165" y="1490511"/>
            <a:ext cx="4898571" cy="338554"/>
          </a:xfrm>
          <a:prstGeom prst="rect">
            <a:avLst/>
          </a:prstGeom>
          <a:noFill/>
        </p:spPr>
        <p:txBody>
          <a:bodyPr wrap="square" rtlCol="0">
            <a:spAutoFit/>
          </a:bodyPr>
          <a:lstStyle/>
          <a:p>
            <a:r>
              <a:rPr lang="en-GB" sz="1600" dirty="0"/>
              <a:t>sample = </a:t>
            </a:r>
            <a:r>
              <a:rPr lang="en-GB" sz="1600" dirty="0" err="1"/>
              <a:t>Vitess</a:t>
            </a:r>
            <a:r>
              <a:rPr lang="en-GB" sz="1600" dirty="0"/>
              <a:t> trajectories for </a:t>
            </a:r>
            <a:r>
              <a:rPr lang="en-GB" sz="1600" dirty="0" err="1"/>
              <a:t>NaCaAlF</a:t>
            </a:r>
            <a:r>
              <a:rPr lang="en-GB" sz="1600" dirty="0"/>
              <a:t> </a:t>
            </a:r>
          </a:p>
        </p:txBody>
      </p:sp>
    </p:spTree>
    <p:extLst>
      <p:ext uri="{BB962C8B-B14F-4D97-AF65-F5344CB8AC3E}">
        <p14:creationId xmlns:p14="http://schemas.microsoft.com/office/powerpoint/2010/main" val="128063888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692D37E-CC29-964C-A977-9BB9D82D20C7}"/>
              </a:ext>
            </a:extLst>
          </p:cNvPr>
          <p:cNvSpPr>
            <a:spLocks noGrp="1"/>
          </p:cNvSpPr>
          <p:nvPr>
            <p:ph type="sldNum" sz="quarter" idx="12"/>
          </p:nvPr>
        </p:nvSpPr>
        <p:spPr/>
        <p:txBody>
          <a:bodyPr/>
          <a:lstStyle/>
          <a:p>
            <a:fld id="{551115BC-487E-4422-894C-CB7CD3E79223}" type="slidenum">
              <a:rPr lang="en-GB" noProof="0" smtClean="0"/>
              <a:t>15</a:t>
            </a:fld>
            <a:endParaRPr lang="en-GB" noProof="0"/>
          </a:p>
        </p:txBody>
      </p:sp>
      <p:pic>
        <p:nvPicPr>
          <p:cNvPr id="5" name="Picture 4">
            <a:extLst>
              <a:ext uri="{FF2B5EF4-FFF2-40B4-BE49-F238E27FC236}">
                <a16:creationId xmlns:a16="http://schemas.microsoft.com/office/drawing/2014/main" id="{D96464D9-9430-614E-8A1D-4F031A2F4253}"/>
              </a:ext>
            </a:extLst>
          </p:cNvPr>
          <p:cNvPicPr>
            <a:picLocks noChangeAspect="1"/>
          </p:cNvPicPr>
          <p:nvPr/>
        </p:nvPicPr>
        <p:blipFill>
          <a:blip r:embed="rId2"/>
          <a:stretch>
            <a:fillRect/>
          </a:stretch>
        </p:blipFill>
        <p:spPr>
          <a:xfrm>
            <a:off x="855824" y="1566978"/>
            <a:ext cx="6916576" cy="5291022"/>
          </a:xfrm>
          <a:prstGeom prst="rect">
            <a:avLst/>
          </a:prstGeom>
        </p:spPr>
      </p:pic>
      <p:sp>
        <p:nvSpPr>
          <p:cNvPr id="6" name="TextBox 5">
            <a:extLst>
              <a:ext uri="{FF2B5EF4-FFF2-40B4-BE49-F238E27FC236}">
                <a16:creationId xmlns:a16="http://schemas.microsoft.com/office/drawing/2014/main" id="{E45A6FB9-038C-E947-B113-4475D6006C19}"/>
              </a:ext>
            </a:extLst>
          </p:cNvPr>
          <p:cNvSpPr txBox="1"/>
          <p:nvPr/>
        </p:nvSpPr>
        <p:spPr>
          <a:xfrm>
            <a:off x="3554963" y="1887116"/>
            <a:ext cx="3610947" cy="523220"/>
          </a:xfrm>
          <a:prstGeom prst="rect">
            <a:avLst/>
          </a:prstGeom>
          <a:noFill/>
        </p:spPr>
        <p:txBody>
          <a:bodyPr wrap="square" rtlCol="0">
            <a:spAutoFit/>
          </a:bodyPr>
          <a:lstStyle/>
          <a:p>
            <a:r>
              <a:rPr lang="en-GB" sz="1400" b="1" dirty="0" err="1"/>
              <a:t>Vitess</a:t>
            </a:r>
            <a:r>
              <a:rPr lang="en-GB" sz="1400" b="1" dirty="0"/>
              <a:t> trajectories + WISH-like GEANT4 detector model (2 m)</a:t>
            </a:r>
          </a:p>
        </p:txBody>
      </p:sp>
      <p:sp>
        <p:nvSpPr>
          <p:cNvPr id="7" name="TextBox 6">
            <a:extLst>
              <a:ext uri="{FF2B5EF4-FFF2-40B4-BE49-F238E27FC236}">
                <a16:creationId xmlns:a16="http://schemas.microsoft.com/office/drawing/2014/main" id="{83EFCDEE-4100-5344-AD1E-82CCEC26F75A}"/>
              </a:ext>
            </a:extLst>
          </p:cNvPr>
          <p:cNvSpPr txBox="1"/>
          <p:nvPr/>
        </p:nvSpPr>
        <p:spPr>
          <a:xfrm>
            <a:off x="3984171" y="4659552"/>
            <a:ext cx="2920482" cy="307777"/>
          </a:xfrm>
          <a:prstGeom prst="rect">
            <a:avLst/>
          </a:prstGeom>
          <a:noFill/>
        </p:spPr>
        <p:txBody>
          <a:bodyPr wrap="square" rtlCol="0">
            <a:spAutoFit/>
          </a:bodyPr>
          <a:lstStyle/>
          <a:p>
            <a:r>
              <a:rPr lang="en-GB" sz="1400" b="1" dirty="0" err="1"/>
              <a:t>NaCaAlF</a:t>
            </a:r>
            <a:r>
              <a:rPr lang="en-GB" sz="1400" b="1" dirty="0"/>
              <a:t> experimental (WISH)</a:t>
            </a:r>
          </a:p>
        </p:txBody>
      </p:sp>
      <p:sp>
        <p:nvSpPr>
          <p:cNvPr id="2" name="TextBox 1">
            <a:extLst>
              <a:ext uri="{FF2B5EF4-FFF2-40B4-BE49-F238E27FC236}">
                <a16:creationId xmlns:a16="http://schemas.microsoft.com/office/drawing/2014/main" id="{11BB855E-3C82-9F42-8C51-EE7F973BE28A}"/>
              </a:ext>
            </a:extLst>
          </p:cNvPr>
          <p:cNvSpPr txBox="1"/>
          <p:nvPr/>
        </p:nvSpPr>
        <p:spPr>
          <a:xfrm>
            <a:off x="195942" y="447870"/>
            <a:ext cx="7305869" cy="830997"/>
          </a:xfrm>
          <a:prstGeom prst="rect">
            <a:avLst/>
          </a:prstGeom>
          <a:noFill/>
        </p:spPr>
        <p:txBody>
          <a:bodyPr wrap="square" rtlCol="0">
            <a:spAutoFit/>
          </a:bodyPr>
          <a:lstStyle/>
          <a:p>
            <a:r>
              <a:rPr lang="en-GB" sz="2400" dirty="0">
                <a:solidFill>
                  <a:schemeClr val="bg1"/>
                </a:solidFill>
              </a:rPr>
              <a:t>Study of the contribution of the detector contribution to the resolution function</a:t>
            </a:r>
          </a:p>
        </p:txBody>
      </p:sp>
    </p:spTree>
    <p:extLst>
      <p:ext uri="{BB962C8B-B14F-4D97-AF65-F5344CB8AC3E}">
        <p14:creationId xmlns:p14="http://schemas.microsoft.com/office/powerpoint/2010/main" val="6952533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4E06115-2EEA-584B-831B-A1024BA5EDCB}"/>
              </a:ext>
            </a:extLst>
          </p:cNvPr>
          <p:cNvPicPr>
            <a:picLocks noChangeAspect="1"/>
          </p:cNvPicPr>
          <p:nvPr/>
        </p:nvPicPr>
        <p:blipFill>
          <a:blip r:embed="rId2"/>
          <a:stretch>
            <a:fillRect/>
          </a:stretch>
        </p:blipFill>
        <p:spPr>
          <a:xfrm>
            <a:off x="1196806" y="1472692"/>
            <a:ext cx="6594255" cy="5385308"/>
          </a:xfrm>
          <a:prstGeom prst="rect">
            <a:avLst/>
          </a:prstGeom>
        </p:spPr>
      </p:pic>
      <p:sp>
        <p:nvSpPr>
          <p:cNvPr id="4" name="Slide Number Placeholder 3">
            <a:extLst>
              <a:ext uri="{FF2B5EF4-FFF2-40B4-BE49-F238E27FC236}">
                <a16:creationId xmlns:a16="http://schemas.microsoft.com/office/drawing/2014/main" id="{8692D37E-CC29-964C-A977-9BB9D82D20C7}"/>
              </a:ext>
            </a:extLst>
          </p:cNvPr>
          <p:cNvSpPr>
            <a:spLocks noGrp="1"/>
          </p:cNvSpPr>
          <p:nvPr>
            <p:ph type="sldNum" sz="quarter" idx="12"/>
          </p:nvPr>
        </p:nvSpPr>
        <p:spPr/>
        <p:txBody>
          <a:bodyPr/>
          <a:lstStyle/>
          <a:p>
            <a:fld id="{551115BC-487E-4422-894C-CB7CD3E79223}" type="slidenum">
              <a:rPr lang="en-GB" noProof="0" smtClean="0"/>
              <a:t>16</a:t>
            </a:fld>
            <a:endParaRPr lang="en-GB" noProof="0"/>
          </a:p>
        </p:txBody>
      </p:sp>
      <p:sp>
        <p:nvSpPr>
          <p:cNvPr id="7" name="TextBox 6">
            <a:extLst>
              <a:ext uri="{FF2B5EF4-FFF2-40B4-BE49-F238E27FC236}">
                <a16:creationId xmlns:a16="http://schemas.microsoft.com/office/drawing/2014/main" id="{24405068-352D-6645-AE2D-98476DFC7A11}"/>
              </a:ext>
            </a:extLst>
          </p:cNvPr>
          <p:cNvSpPr txBox="1"/>
          <p:nvPr/>
        </p:nvSpPr>
        <p:spPr>
          <a:xfrm>
            <a:off x="3909526" y="1812471"/>
            <a:ext cx="3610947" cy="523220"/>
          </a:xfrm>
          <a:prstGeom prst="rect">
            <a:avLst/>
          </a:prstGeom>
          <a:noFill/>
        </p:spPr>
        <p:txBody>
          <a:bodyPr wrap="square" rtlCol="0">
            <a:spAutoFit/>
          </a:bodyPr>
          <a:lstStyle/>
          <a:p>
            <a:r>
              <a:rPr lang="en-GB" sz="1400" b="1" dirty="0" err="1"/>
              <a:t>Vitess</a:t>
            </a:r>
            <a:r>
              <a:rPr lang="en-GB" sz="1400" b="1" dirty="0"/>
              <a:t> trajectories + WISH-like GEANT4 detector model (80 cm)</a:t>
            </a:r>
          </a:p>
        </p:txBody>
      </p:sp>
      <p:sp>
        <p:nvSpPr>
          <p:cNvPr id="9" name="TextBox 8">
            <a:extLst>
              <a:ext uri="{FF2B5EF4-FFF2-40B4-BE49-F238E27FC236}">
                <a16:creationId xmlns:a16="http://schemas.microsoft.com/office/drawing/2014/main" id="{B3A051B5-0FAF-E44C-AB4B-78BDE4F520F9}"/>
              </a:ext>
            </a:extLst>
          </p:cNvPr>
          <p:cNvSpPr txBox="1"/>
          <p:nvPr/>
        </p:nvSpPr>
        <p:spPr>
          <a:xfrm>
            <a:off x="3987281" y="4502798"/>
            <a:ext cx="3610947" cy="523220"/>
          </a:xfrm>
          <a:prstGeom prst="rect">
            <a:avLst/>
          </a:prstGeom>
          <a:noFill/>
        </p:spPr>
        <p:txBody>
          <a:bodyPr wrap="square" rtlCol="0">
            <a:spAutoFit/>
          </a:bodyPr>
          <a:lstStyle/>
          <a:p>
            <a:r>
              <a:rPr lang="en-GB" sz="1400" b="1" dirty="0" err="1"/>
              <a:t>Vitess</a:t>
            </a:r>
            <a:r>
              <a:rPr lang="en-GB" sz="1400" b="1" dirty="0"/>
              <a:t> trajectories + HEIMDAL Jalousie GEANT4 detector model (80 cm)</a:t>
            </a:r>
          </a:p>
        </p:txBody>
      </p:sp>
      <p:sp>
        <p:nvSpPr>
          <p:cNvPr id="10" name="TextBox 9">
            <a:extLst>
              <a:ext uri="{FF2B5EF4-FFF2-40B4-BE49-F238E27FC236}">
                <a16:creationId xmlns:a16="http://schemas.microsoft.com/office/drawing/2014/main" id="{D1A46732-155B-8E48-BCDC-4805B1D548F9}"/>
              </a:ext>
            </a:extLst>
          </p:cNvPr>
          <p:cNvSpPr txBox="1"/>
          <p:nvPr/>
        </p:nvSpPr>
        <p:spPr>
          <a:xfrm>
            <a:off x="195942" y="447870"/>
            <a:ext cx="7305869" cy="830997"/>
          </a:xfrm>
          <a:prstGeom prst="rect">
            <a:avLst/>
          </a:prstGeom>
          <a:noFill/>
        </p:spPr>
        <p:txBody>
          <a:bodyPr wrap="square" rtlCol="0">
            <a:spAutoFit/>
          </a:bodyPr>
          <a:lstStyle/>
          <a:p>
            <a:r>
              <a:rPr lang="en-GB" sz="2400" dirty="0">
                <a:solidFill>
                  <a:schemeClr val="bg1"/>
                </a:solidFill>
              </a:rPr>
              <a:t>Study of the contribution of the detector contribution to the resolution function</a:t>
            </a:r>
          </a:p>
        </p:txBody>
      </p:sp>
    </p:spTree>
    <p:extLst>
      <p:ext uri="{BB962C8B-B14F-4D97-AF65-F5344CB8AC3E}">
        <p14:creationId xmlns:p14="http://schemas.microsoft.com/office/powerpoint/2010/main" val="179437814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60BC0C7-2116-A94D-965A-D9F53ABBE7AE}"/>
              </a:ext>
            </a:extLst>
          </p:cNvPr>
          <p:cNvPicPr>
            <a:picLocks noChangeAspect="1"/>
          </p:cNvPicPr>
          <p:nvPr/>
        </p:nvPicPr>
        <p:blipFill>
          <a:blip r:embed="rId2"/>
          <a:stretch>
            <a:fillRect/>
          </a:stretch>
        </p:blipFill>
        <p:spPr>
          <a:xfrm>
            <a:off x="137159" y="1614170"/>
            <a:ext cx="7999077" cy="4994448"/>
          </a:xfrm>
          <a:prstGeom prst="rect">
            <a:avLst/>
          </a:prstGeom>
        </p:spPr>
      </p:pic>
      <p:sp>
        <p:nvSpPr>
          <p:cNvPr id="4" name="Slide Number Placeholder 3">
            <a:extLst>
              <a:ext uri="{FF2B5EF4-FFF2-40B4-BE49-F238E27FC236}">
                <a16:creationId xmlns:a16="http://schemas.microsoft.com/office/drawing/2014/main" id="{8692D37E-CC29-964C-A977-9BB9D82D20C7}"/>
              </a:ext>
            </a:extLst>
          </p:cNvPr>
          <p:cNvSpPr>
            <a:spLocks noGrp="1"/>
          </p:cNvSpPr>
          <p:nvPr>
            <p:ph type="sldNum" sz="quarter" idx="12"/>
          </p:nvPr>
        </p:nvSpPr>
        <p:spPr/>
        <p:txBody>
          <a:bodyPr/>
          <a:lstStyle/>
          <a:p>
            <a:fld id="{551115BC-487E-4422-894C-CB7CD3E79223}" type="slidenum">
              <a:rPr lang="en-GB" noProof="0" smtClean="0"/>
              <a:t>17</a:t>
            </a:fld>
            <a:endParaRPr lang="en-GB" noProof="0"/>
          </a:p>
        </p:txBody>
      </p:sp>
      <p:sp>
        <p:nvSpPr>
          <p:cNvPr id="2" name="TextBox 1">
            <a:extLst>
              <a:ext uri="{FF2B5EF4-FFF2-40B4-BE49-F238E27FC236}">
                <a16:creationId xmlns:a16="http://schemas.microsoft.com/office/drawing/2014/main" id="{11FBB7E9-681D-DC44-9395-38C70155A07B}"/>
              </a:ext>
            </a:extLst>
          </p:cNvPr>
          <p:cNvSpPr txBox="1"/>
          <p:nvPr/>
        </p:nvSpPr>
        <p:spPr>
          <a:xfrm>
            <a:off x="1233054" y="2867890"/>
            <a:ext cx="2493817" cy="523220"/>
          </a:xfrm>
          <a:prstGeom prst="rect">
            <a:avLst/>
          </a:prstGeom>
          <a:noFill/>
        </p:spPr>
        <p:txBody>
          <a:bodyPr wrap="square" rtlCol="0">
            <a:spAutoFit/>
          </a:bodyPr>
          <a:lstStyle/>
          <a:p>
            <a:pPr algn="ctr"/>
            <a:r>
              <a:rPr lang="en-GB" sz="1400" b="1" dirty="0">
                <a:solidFill>
                  <a:srgbClr val="51CF19"/>
                </a:solidFill>
              </a:rPr>
              <a:t>WISH-like </a:t>
            </a:r>
          </a:p>
          <a:p>
            <a:pPr algn="ctr"/>
            <a:r>
              <a:rPr lang="en-GB" sz="1400" b="1" dirty="0">
                <a:solidFill>
                  <a:srgbClr val="51CF19"/>
                </a:solidFill>
              </a:rPr>
              <a:t>(3He-tube, 8 mm diameter)</a:t>
            </a:r>
          </a:p>
        </p:txBody>
      </p:sp>
      <p:sp>
        <p:nvSpPr>
          <p:cNvPr id="5" name="TextBox 4">
            <a:extLst>
              <a:ext uri="{FF2B5EF4-FFF2-40B4-BE49-F238E27FC236}">
                <a16:creationId xmlns:a16="http://schemas.microsoft.com/office/drawing/2014/main" id="{63159E97-8CC9-1345-9178-A23654F7FFA7}"/>
              </a:ext>
            </a:extLst>
          </p:cNvPr>
          <p:cNvSpPr txBox="1"/>
          <p:nvPr/>
        </p:nvSpPr>
        <p:spPr>
          <a:xfrm>
            <a:off x="1205345" y="3782290"/>
            <a:ext cx="1898073" cy="523220"/>
          </a:xfrm>
          <a:prstGeom prst="rect">
            <a:avLst/>
          </a:prstGeom>
          <a:noFill/>
        </p:spPr>
        <p:txBody>
          <a:bodyPr wrap="square" rtlCol="0">
            <a:spAutoFit/>
          </a:bodyPr>
          <a:lstStyle/>
          <a:p>
            <a:pPr algn="ctr"/>
            <a:r>
              <a:rPr lang="en-GB" sz="1400" b="1" dirty="0">
                <a:solidFill>
                  <a:schemeClr val="accent6">
                    <a:lumMod val="75000"/>
                  </a:schemeClr>
                </a:solidFill>
              </a:rPr>
              <a:t>HEIMDAL</a:t>
            </a:r>
          </a:p>
          <a:p>
            <a:pPr algn="ctr"/>
            <a:r>
              <a:rPr lang="en-GB" sz="1400" b="1" dirty="0">
                <a:solidFill>
                  <a:schemeClr val="accent6">
                    <a:lumMod val="75000"/>
                  </a:schemeClr>
                </a:solidFill>
              </a:rPr>
              <a:t>(Jalousie technology)</a:t>
            </a:r>
          </a:p>
        </p:txBody>
      </p:sp>
      <p:sp>
        <p:nvSpPr>
          <p:cNvPr id="6" name="TextBox 5">
            <a:extLst>
              <a:ext uri="{FF2B5EF4-FFF2-40B4-BE49-F238E27FC236}">
                <a16:creationId xmlns:a16="http://schemas.microsoft.com/office/drawing/2014/main" id="{E5CE3328-149E-F94F-8C61-365EE311CAA4}"/>
              </a:ext>
            </a:extLst>
          </p:cNvPr>
          <p:cNvSpPr txBox="1"/>
          <p:nvPr/>
        </p:nvSpPr>
        <p:spPr>
          <a:xfrm>
            <a:off x="195942" y="447870"/>
            <a:ext cx="7305869" cy="830997"/>
          </a:xfrm>
          <a:prstGeom prst="rect">
            <a:avLst/>
          </a:prstGeom>
          <a:noFill/>
        </p:spPr>
        <p:txBody>
          <a:bodyPr wrap="square" rtlCol="0">
            <a:spAutoFit/>
          </a:bodyPr>
          <a:lstStyle/>
          <a:p>
            <a:r>
              <a:rPr lang="en-GB" sz="2400" dirty="0">
                <a:solidFill>
                  <a:schemeClr val="bg1"/>
                </a:solidFill>
              </a:rPr>
              <a:t>Study of the contribution of the detector contribution to the resolution function</a:t>
            </a:r>
          </a:p>
        </p:txBody>
      </p:sp>
    </p:spTree>
    <p:extLst>
      <p:ext uri="{BB962C8B-B14F-4D97-AF65-F5344CB8AC3E}">
        <p14:creationId xmlns:p14="http://schemas.microsoft.com/office/powerpoint/2010/main" val="141112033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60BC0C7-2116-A94D-965A-D9F53ABBE7AE}"/>
              </a:ext>
            </a:extLst>
          </p:cNvPr>
          <p:cNvPicPr>
            <a:picLocks noChangeAspect="1"/>
          </p:cNvPicPr>
          <p:nvPr/>
        </p:nvPicPr>
        <p:blipFill>
          <a:blip r:embed="rId2"/>
          <a:stretch>
            <a:fillRect/>
          </a:stretch>
        </p:blipFill>
        <p:spPr>
          <a:xfrm>
            <a:off x="137159" y="1614170"/>
            <a:ext cx="7999077" cy="4994448"/>
          </a:xfrm>
          <a:prstGeom prst="rect">
            <a:avLst/>
          </a:prstGeom>
        </p:spPr>
      </p:pic>
      <p:sp>
        <p:nvSpPr>
          <p:cNvPr id="4" name="Slide Number Placeholder 3">
            <a:extLst>
              <a:ext uri="{FF2B5EF4-FFF2-40B4-BE49-F238E27FC236}">
                <a16:creationId xmlns:a16="http://schemas.microsoft.com/office/drawing/2014/main" id="{8692D37E-CC29-964C-A977-9BB9D82D20C7}"/>
              </a:ext>
            </a:extLst>
          </p:cNvPr>
          <p:cNvSpPr>
            <a:spLocks noGrp="1"/>
          </p:cNvSpPr>
          <p:nvPr>
            <p:ph type="sldNum" sz="quarter" idx="12"/>
          </p:nvPr>
        </p:nvSpPr>
        <p:spPr/>
        <p:txBody>
          <a:bodyPr/>
          <a:lstStyle/>
          <a:p>
            <a:fld id="{551115BC-487E-4422-894C-CB7CD3E79223}" type="slidenum">
              <a:rPr lang="en-GB" noProof="0" smtClean="0"/>
              <a:t>18</a:t>
            </a:fld>
            <a:endParaRPr lang="en-GB" noProof="0"/>
          </a:p>
        </p:txBody>
      </p:sp>
      <p:sp>
        <p:nvSpPr>
          <p:cNvPr id="2" name="TextBox 1">
            <a:extLst>
              <a:ext uri="{FF2B5EF4-FFF2-40B4-BE49-F238E27FC236}">
                <a16:creationId xmlns:a16="http://schemas.microsoft.com/office/drawing/2014/main" id="{11FBB7E9-681D-DC44-9395-38C70155A07B}"/>
              </a:ext>
            </a:extLst>
          </p:cNvPr>
          <p:cNvSpPr txBox="1"/>
          <p:nvPr/>
        </p:nvSpPr>
        <p:spPr>
          <a:xfrm>
            <a:off x="1233054" y="2867890"/>
            <a:ext cx="2493817" cy="523220"/>
          </a:xfrm>
          <a:prstGeom prst="rect">
            <a:avLst/>
          </a:prstGeom>
          <a:noFill/>
        </p:spPr>
        <p:txBody>
          <a:bodyPr wrap="square" rtlCol="0">
            <a:spAutoFit/>
          </a:bodyPr>
          <a:lstStyle/>
          <a:p>
            <a:pPr algn="ctr"/>
            <a:r>
              <a:rPr lang="en-GB" sz="1400" b="1" dirty="0">
                <a:solidFill>
                  <a:srgbClr val="51CF19"/>
                </a:solidFill>
              </a:rPr>
              <a:t>WISH-like </a:t>
            </a:r>
          </a:p>
          <a:p>
            <a:pPr algn="ctr"/>
            <a:r>
              <a:rPr lang="en-GB" sz="1400" b="1" dirty="0">
                <a:solidFill>
                  <a:srgbClr val="51CF19"/>
                </a:solidFill>
              </a:rPr>
              <a:t>(3He-tube, 8 mm diameter)</a:t>
            </a:r>
          </a:p>
        </p:txBody>
      </p:sp>
      <p:sp>
        <p:nvSpPr>
          <p:cNvPr id="5" name="TextBox 4">
            <a:extLst>
              <a:ext uri="{FF2B5EF4-FFF2-40B4-BE49-F238E27FC236}">
                <a16:creationId xmlns:a16="http://schemas.microsoft.com/office/drawing/2014/main" id="{63159E97-8CC9-1345-9178-A23654F7FFA7}"/>
              </a:ext>
            </a:extLst>
          </p:cNvPr>
          <p:cNvSpPr txBox="1"/>
          <p:nvPr/>
        </p:nvSpPr>
        <p:spPr>
          <a:xfrm>
            <a:off x="1205345" y="3782290"/>
            <a:ext cx="1898073" cy="523220"/>
          </a:xfrm>
          <a:prstGeom prst="rect">
            <a:avLst/>
          </a:prstGeom>
          <a:noFill/>
        </p:spPr>
        <p:txBody>
          <a:bodyPr wrap="square" rtlCol="0">
            <a:spAutoFit/>
          </a:bodyPr>
          <a:lstStyle/>
          <a:p>
            <a:pPr algn="ctr"/>
            <a:r>
              <a:rPr lang="en-GB" sz="1400" b="1" dirty="0">
                <a:solidFill>
                  <a:schemeClr val="accent6">
                    <a:lumMod val="75000"/>
                  </a:schemeClr>
                </a:solidFill>
              </a:rPr>
              <a:t>HEIMDAL</a:t>
            </a:r>
          </a:p>
          <a:p>
            <a:pPr algn="ctr"/>
            <a:r>
              <a:rPr lang="en-GB" sz="1400" b="1" dirty="0">
                <a:solidFill>
                  <a:schemeClr val="accent6">
                    <a:lumMod val="75000"/>
                  </a:schemeClr>
                </a:solidFill>
              </a:rPr>
              <a:t>(Jalousie technology)</a:t>
            </a:r>
          </a:p>
        </p:txBody>
      </p:sp>
      <p:sp>
        <p:nvSpPr>
          <p:cNvPr id="6" name="TextBox 5">
            <a:extLst>
              <a:ext uri="{FF2B5EF4-FFF2-40B4-BE49-F238E27FC236}">
                <a16:creationId xmlns:a16="http://schemas.microsoft.com/office/drawing/2014/main" id="{E5CE3328-149E-F94F-8C61-365EE311CAA4}"/>
              </a:ext>
            </a:extLst>
          </p:cNvPr>
          <p:cNvSpPr txBox="1"/>
          <p:nvPr/>
        </p:nvSpPr>
        <p:spPr>
          <a:xfrm>
            <a:off x="195942" y="447870"/>
            <a:ext cx="7305869" cy="830997"/>
          </a:xfrm>
          <a:prstGeom prst="rect">
            <a:avLst/>
          </a:prstGeom>
          <a:noFill/>
        </p:spPr>
        <p:txBody>
          <a:bodyPr wrap="square" rtlCol="0">
            <a:spAutoFit/>
          </a:bodyPr>
          <a:lstStyle/>
          <a:p>
            <a:r>
              <a:rPr lang="en-GB" sz="2400" dirty="0">
                <a:solidFill>
                  <a:schemeClr val="bg1"/>
                </a:solidFill>
              </a:rPr>
              <a:t>Study of the contribution of the detector contribution to the resolution function</a:t>
            </a:r>
          </a:p>
        </p:txBody>
      </p:sp>
      <p:sp>
        <p:nvSpPr>
          <p:cNvPr id="7" name="TextBox 6">
            <a:extLst>
              <a:ext uri="{FF2B5EF4-FFF2-40B4-BE49-F238E27FC236}">
                <a16:creationId xmlns:a16="http://schemas.microsoft.com/office/drawing/2014/main" id="{A4B89A52-3793-A045-B76A-074994F6BD1B}"/>
              </a:ext>
            </a:extLst>
          </p:cNvPr>
          <p:cNvSpPr txBox="1"/>
          <p:nvPr/>
        </p:nvSpPr>
        <p:spPr>
          <a:xfrm>
            <a:off x="4550736" y="4497571"/>
            <a:ext cx="2753832" cy="830997"/>
          </a:xfrm>
          <a:prstGeom prst="rect">
            <a:avLst/>
          </a:prstGeom>
          <a:noFill/>
        </p:spPr>
        <p:txBody>
          <a:bodyPr wrap="square" rtlCol="0">
            <a:spAutoFit/>
          </a:bodyPr>
          <a:lstStyle/>
          <a:p>
            <a:r>
              <a:rPr lang="en-GB" sz="1600" dirty="0"/>
              <a:t>results support the choice of the Jalousie detector technology for HEIMDAL</a:t>
            </a:r>
          </a:p>
        </p:txBody>
      </p:sp>
    </p:spTree>
    <p:extLst>
      <p:ext uri="{BB962C8B-B14F-4D97-AF65-F5344CB8AC3E}">
        <p14:creationId xmlns:p14="http://schemas.microsoft.com/office/powerpoint/2010/main" val="328434613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692D37E-CC29-964C-A977-9BB9D82D20C7}"/>
              </a:ext>
            </a:extLst>
          </p:cNvPr>
          <p:cNvSpPr>
            <a:spLocks noGrp="1"/>
          </p:cNvSpPr>
          <p:nvPr>
            <p:ph type="sldNum" sz="quarter" idx="12"/>
          </p:nvPr>
        </p:nvSpPr>
        <p:spPr/>
        <p:txBody>
          <a:bodyPr/>
          <a:lstStyle/>
          <a:p>
            <a:fld id="{551115BC-487E-4422-894C-CB7CD3E79223}" type="slidenum">
              <a:rPr lang="en-GB" noProof="0" smtClean="0"/>
              <a:t>19</a:t>
            </a:fld>
            <a:endParaRPr lang="en-GB" noProof="0"/>
          </a:p>
        </p:txBody>
      </p:sp>
      <p:sp>
        <p:nvSpPr>
          <p:cNvPr id="6" name="TextBox 5">
            <a:extLst>
              <a:ext uri="{FF2B5EF4-FFF2-40B4-BE49-F238E27FC236}">
                <a16:creationId xmlns:a16="http://schemas.microsoft.com/office/drawing/2014/main" id="{742B2F96-675B-B642-AB6B-24229154D0D9}"/>
              </a:ext>
            </a:extLst>
          </p:cNvPr>
          <p:cNvSpPr txBox="1"/>
          <p:nvPr/>
        </p:nvSpPr>
        <p:spPr>
          <a:xfrm>
            <a:off x="429491" y="1856509"/>
            <a:ext cx="8492836" cy="2862322"/>
          </a:xfrm>
          <a:prstGeom prst="rect">
            <a:avLst/>
          </a:prstGeom>
          <a:noFill/>
        </p:spPr>
        <p:txBody>
          <a:bodyPr wrap="square" rtlCol="0">
            <a:spAutoFit/>
          </a:bodyPr>
          <a:lstStyle/>
          <a:p>
            <a:pPr marL="285750" indent="-285750">
              <a:buFont typeface="Wingdings" pitchFamily="2" charset="2"/>
              <a:buChar char="ü"/>
            </a:pPr>
            <a:r>
              <a:rPr lang="en-GB" dirty="0"/>
              <a:t>This project was triggered by my personal interest in the Jalousie technology. The simulations results  show that, indeed, the concept works and the proposed baseline design for the HEIMDAL detector is close to the optimal one.</a:t>
            </a:r>
          </a:p>
          <a:p>
            <a:endParaRPr lang="en-GB" dirty="0"/>
          </a:p>
          <a:p>
            <a:pPr marL="285750" indent="-285750">
              <a:buFont typeface="Wingdings" pitchFamily="2" charset="2"/>
              <a:buChar char="ü"/>
            </a:pPr>
            <a:r>
              <a:rPr lang="en-GB" dirty="0"/>
              <a:t>The MAGIC instrument will also use the Jalousie detector technology to collect the Bragg peak from single-crystals, these results also apply to the MAGIC detector. </a:t>
            </a:r>
          </a:p>
          <a:p>
            <a:pPr marL="285750" indent="-285750">
              <a:buFont typeface="Wingdings" pitchFamily="2" charset="2"/>
              <a:buChar char="ü"/>
            </a:pPr>
            <a:endParaRPr lang="en-GB" dirty="0"/>
          </a:p>
          <a:p>
            <a:pPr marL="285750" indent="-285750">
              <a:buFont typeface="Wingdings" pitchFamily="2" charset="2"/>
              <a:buChar char="ü"/>
            </a:pPr>
            <a:endParaRPr lang="en-GB" dirty="0"/>
          </a:p>
          <a:p>
            <a:pPr marL="285750" indent="-285750">
              <a:buFont typeface="Wingdings" pitchFamily="2" charset="2"/>
              <a:buChar char="Ø"/>
            </a:pPr>
            <a:r>
              <a:rPr lang="en-GB" dirty="0"/>
              <a:t>investigate the efficiency of the HEIMDAL Jalousie, add more beamline components and investigate the background due to scattering, etc.  </a:t>
            </a:r>
          </a:p>
        </p:txBody>
      </p:sp>
      <p:sp>
        <p:nvSpPr>
          <p:cNvPr id="8" name="Title 1">
            <a:extLst>
              <a:ext uri="{FF2B5EF4-FFF2-40B4-BE49-F238E27FC236}">
                <a16:creationId xmlns:a16="http://schemas.microsoft.com/office/drawing/2014/main" id="{B5BEB41E-3146-D347-93F7-D6C1708603F6}"/>
              </a:ext>
            </a:extLst>
          </p:cNvPr>
          <p:cNvSpPr>
            <a:spLocks noGrp="1"/>
          </p:cNvSpPr>
          <p:nvPr>
            <p:ph type="title"/>
          </p:nvPr>
        </p:nvSpPr>
        <p:spPr>
          <a:xfrm>
            <a:off x="263352" y="357280"/>
            <a:ext cx="7062040" cy="1143000"/>
          </a:xfrm>
        </p:spPr>
        <p:txBody>
          <a:bodyPr>
            <a:normAutofit/>
          </a:bodyPr>
          <a:lstStyle/>
          <a:p>
            <a:r>
              <a:rPr lang="en-GB" sz="2800" dirty="0"/>
              <a:t>Done and will do</a:t>
            </a:r>
          </a:p>
        </p:txBody>
      </p:sp>
    </p:spTree>
    <p:extLst>
      <p:ext uri="{BB962C8B-B14F-4D97-AF65-F5344CB8AC3E}">
        <p14:creationId xmlns:p14="http://schemas.microsoft.com/office/powerpoint/2010/main" val="243944338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03B27B-FD25-004A-B4D1-274ACB6A9CF1}"/>
              </a:ext>
            </a:extLst>
          </p:cNvPr>
          <p:cNvSpPr>
            <a:spLocks noGrp="1"/>
          </p:cNvSpPr>
          <p:nvPr>
            <p:ph type="title"/>
          </p:nvPr>
        </p:nvSpPr>
        <p:spPr>
          <a:xfrm>
            <a:off x="181254" y="259115"/>
            <a:ext cx="7139136" cy="1143000"/>
          </a:xfrm>
        </p:spPr>
        <p:txBody>
          <a:bodyPr/>
          <a:lstStyle/>
          <a:p>
            <a:r>
              <a:rPr lang="sv-SE" dirty="0"/>
              <a:t>The Jalousie </a:t>
            </a:r>
            <a:r>
              <a:rPr lang="sv-SE" dirty="0" err="1"/>
              <a:t>technology</a:t>
            </a:r>
            <a:r>
              <a:rPr lang="sv-SE" dirty="0"/>
              <a:t> for HEIMDAL</a:t>
            </a:r>
          </a:p>
        </p:txBody>
      </p:sp>
      <p:grpSp>
        <p:nvGrpSpPr>
          <p:cNvPr id="34" name="Group 33">
            <a:extLst>
              <a:ext uri="{FF2B5EF4-FFF2-40B4-BE49-F238E27FC236}">
                <a16:creationId xmlns:a16="http://schemas.microsoft.com/office/drawing/2014/main" id="{5292A148-063A-C749-8134-366F5251C2BC}"/>
              </a:ext>
            </a:extLst>
          </p:cNvPr>
          <p:cNvGrpSpPr/>
          <p:nvPr/>
        </p:nvGrpSpPr>
        <p:grpSpPr>
          <a:xfrm>
            <a:off x="5170093" y="2128600"/>
            <a:ext cx="3823078" cy="2669641"/>
            <a:chOff x="5895645" y="4185650"/>
            <a:chExt cx="3260583" cy="2163021"/>
          </a:xfrm>
        </p:grpSpPr>
        <p:grpSp>
          <p:nvGrpSpPr>
            <p:cNvPr id="14" name="Group 13">
              <a:extLst>
                <a:ext uri="{FF2B5EF4-FFF2-40B4-BE49-F238E27FC236}">
                  <a16:creationId xmlns:a16="http://schemas.microsoft.com/office/drawing/2014/main" id="{32FCA5CC-5E2D-574C-9D3F-92F7D71C20F9}"/>
                </a:ext>
              </a:extLst>
            </p:cNvPr>
            <p:cNvGrpSpPr/>
            <p:nvPr/>
          </p:nvGrpSpPr>
          <p:grpSpPr>
            <a:xfrm>
              <a:off x="5895645" y="4185650"/>
              <a:ext cx="3260583" cy="2163021"/>
              <a:chOff x="6294867" y="2703544"/>
              <a:chExt cx="2973678" cy="1928179"/>
            </a:xfrm>
          </p:grpSpPr>
          <p:pic>
            <p:nvPicPr>
              <p:cNvPr id="15" name="Picture 14">
                <a:extLst>
                  <a:ext uri="{FF2B5EF4-FFF2-40B4-BE49-F238E27FC236}">
                    <a16:creationId xmlns:a16="http://schemas.microsoft.com/office/drawing/2014/main" id="{95EF9433-6EC8-394A-9B74-7D9EDBAC8B2C}"/>
                  </a:ext>
                </a:extLst>
              </p:cNvPr>
              <p:cNvPicPr>
                <a:picLocks noChangeAspect="1"/>
              </p:cNvPicPr>
              <p:nvPr/>
            </p:nvPicPr>
            <p:blipFill>
              <a:blip r:embed="rId2"/>
              <a:stretch>
                <a:fillRect/>
              </a:stretch>
            </p:blipFill>
            <p:spPr>
              <a:xfrm>
                <a:off x="6294867" y="2707196"/>
                <a:ext cx="2701031" cy="1639175"/>
              </a:xfrm>
              <a:prstGeom prst="rect">
                <a:avLst/>
              </a:prstGeom>
            </p:spPr>
          </p:pic>
          <p:sp>
            <p:nvSpPr>
              <p:cNvPr id="16" name="TextBox 15">
                <a:extLst>
                  <a:ext uri="{FF2B5EF4-FFF2-40B4-BE49-F238E27FC236}">
                    <a16:creationId xmlns:a16="http://schemas.microsoft.com/office/drawing/2014/main" id="{BB85CB12-CAE8-2C4D-9223-B261B634F089}"/>
                  </a:ext>
                </a:extLst>
              </p:cNvPr>
              <p:cNvSpPr txBox="1"/>
              <p:nvPr/>
            </p:nvSpPr>
            <p:spPr>
              <a:xfrm>
                <a:off x="6845726" y="4354724"/>
                <a:ext cx="2422819" cy="276999"/>
              </a:xfrm>
              <a:prstGeom prst="rect">
                <a:avLst/>
              </a:prstGeom>
              <a:noFill/>
            </p:spPr>
            <p:txBody>
              <a:bodyPr wrap="square" rtlCol="0">
                <a:spAutoFit/>
              </a:bodyPr>
              <a:lstStyle/>
              <a:p>
                <a:r>
                  <a:rPr lang="en-US" sz="1400" b="1" dirty="0"/>
                  <a:t>HEIMDAL PD detectors</a:t>
                </a:r>
              </a:p>
            </p:txBody>
          </p:sp>
          <p:sp>
            <p:nvSpPr>
              <p:cNvPr id="17" name="TextBox 16">
                <a:extLst>
                  <a:ext uri="{FF2B5EF4-FFF2-40B4-BE49-F238E27FC236}">
                    <a16:creationId xmlns:a16="http://schemas.microsoft.com/office/drawing/2014/main" id="{12D0FAFE-B580-8B48-A26E-3E5BCC94BBF0}"/>
                  </a:ext>
                </a:extLst>
              </p:cNvPr>
              <p:cNvSpPr txBox="1"/>
              <p:nvPr/>
            </p:nvSpPr>
            <p:spPr>
              <a:xfrm>
                <a:off x="6637188" y="2703544"/>
                <a:ext cx="577194" cy="222295"/>
              </a:xfrm>
              <a:prstGeom prst="rect">
                <a:avLst/>
              </a:prstGeom>
              <a:noFill/>
            </p:spPr>
            <p:txBody>
              <a:bodyPr wrap="square" rtlCol="0">
                <a:spAutoFit/>
              </a:bodyPr>
              <a:lstStyle/>
              <a:p>
                <a:r>
                  <a:rPr lang="en-US" sz="1400" b="1" dirty="0">
                    <a:solidFill>
                      <a:srgbClr val="FF0000"/>
                    </a:solidFill>
                  </a:rPr>
                  <a:t>beam</a:t>
                </a:r>
              </a:p>
            </p:txBody>
          </p:sp>
          <p:cxnSp>
            <p:nvCxnSpPr>
              <p:cNvPr id="18" name="Straight Arrow Connector 17">
                <a:extLst>
                  <a:ext uri="{FF2B5EF4-FFF2-40B4-BE49-F238E27FC236}">
                    <a16:creationId xmlns:a16="http://schemas.microsoft.com/office/drawing/2014/main" id="{60E95487-C434-784C-AAF3-0C257B08016D}"/>
                  </a:ext>
                </a:extLst>
              </p:cNvPr>
              <p:cNvCxnSpPr/>
              <p:nvPr/>
            </p:nvCxnSpPr>
            <p:spPr>
              <a:xfrm flipV="1">
                <a:off x="7896508" y="3674791"/>
                <a:ext cx="263751" cy="641148"/>
              </a:xfrm>
              <a:prstGeom prst="straightConnector1">
                <a:avLst/>
              </a:prstGeom>
              <a:ln w="158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F67CCDEF-04DC-B64B-BF97-222F5659F908}"/>
                  </a:ext>
                </a:extLst>
              </p:cNvPr>
              <p:cNvCxnSpPr/>
              <p:nvPr/>
            </p:nvCxnSpPr>
            <p:spPr>
              <a:xfrm flipH="1" flipV="1">
                <a:off x="7383978" y="3730228"/>
                <a:ext cx="400510" cy="530273"/>
              </a:xfrm>
              <a:prstGeom prst="straightConnector1">
                <a:avLst/>
              </a:prstGeom>
              <a:ln w="1587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sp>
          <p:nvSpPr>
            <p:cNvPr id="23" name="Right Arrow 22">
              <a:extLst>
                <a:ext uri="{FF2B5EF4-FFF2-40B4-BE49-F238E27FC236}">
                  <a16:creationId xmlns:a16="http://schemas.microsoft.com/office/drawing/2014/main" id="{B98E79C4-9E25-D346-955C-37BA7E3763CC}"/>
                </a:ext>
              </a:extLst>
            </p:cNvPr>
            <p:cNvSpPr/>
            <p:nvPr/>
          </p:nvSpPr>
          <p:spPr>
            <a:xfrm rot="2034903">
              <a:off x="6301619" y="4574337"/>
              <a:ext cx="595237" cy="42355"/>
            </a:xfrm>
            <a:prstGeom prst="righ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3" name="Picture 2">
            <a:extLst>
              <a:ext uri="{FF2B5EF4-FFF2-40B4-BE49-F238E27FC236}">
                <a16:creationId xmlns:a16="http://schemas.microsoft.com/office/drawing/2014/main" id="{75C827C8-E263-4C4E-A1C1-FD3CC9177C3F}"/>
              </a:ext>
            </a:extLst>
          </p:cNvPr>
          <p:cNvPicPr>
            <a:picLocks noChangeAspect="1"/>
          </p:cNvPicPr>
          <p:nvPr/>
        </p:nvPicPr>
        <p:blipFill>
          <a:blip r:embed="rId3"/>
          <a:stretch>
            <a:fillRect/>
          </a:stretch>
        </p:blipFill>
        <p:spPr>
          <a:xfrm>
            <a:off x="122819" y="1557609"/>
            <a:ext cx="4924966" cy="3628110"/>
          </a:xfrm>
          <a:prstGeom prst="rect">
            <a:avLst/>
          </a:prstGeom>
        </p:spPr>
      </p:pic>
      <p:cxnSp>
        <p:nvCxnSpPr>
          <p:cNvPr id="26" name="Straight Arrow Connector 25">
            <a:extLst>
              <a:ext uri="{FF2B5EF4-FFF2-40B4-BE49-F238E27FC236}">
                <a16:creationId xmlns:a16="http://schemas.microsoft.com/office/drawing/2014/main" id="{9078B6CF-D99B-7743-B57D-7224082D0E1C}"/>
              </a:ext>
            </a:extLst>
          </p:cNvPr>
          <p:cNvCxnSpPr/>
          <p:nvPr/>
        </p:nvCxnSpPr>
        <p:spPr>
          <a:xfrm>
            <a:off x="475785" y="3248722"/>
            <a:ext cx="1680117" cy="66907"/>
          </a:xfrm>
          <a:prstGeom prst="straightConnector1">
            <a:avLst/>
          </a:prstGeom>
          <a:ln w="79375">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7" name="TextBox 26">
            <a:extLst>
              <a:ext uri="{FF2B5EF4-FFF2-40B4-BE49-F238E27FC236}">
                <a16:creationId xmlns:a16="http://schemas.microsoft.com/office/drawing/2014/main" id="{35CA56B5-F1C6-6B46-A808-C8F42AA2501F}"/>
              </a:ext>
            </a:extLst>
          </p:cNvPr>
          <p:cNvSpPr txBox="1"/>
          <p:nvPr/>
        </p:nvSpPr>
        <p:spPr>
          <a:xfrm>
            <a:off x="867265" y="3327663"/>
            <a:ext cx="1376314" cy="307777"/>
          </a:xfrm>
          <a:prstGeom prst="rect">
            <a:avLst/>
          </a:prstGeom>
          <a:noFill/>
        </p:spPr>
        <p:txBody>
          <a:bodyPr wrap="square" rtlCol="0">
            <a:spAutoFit/>
          </a:bodyPr>
          <a:lstStyle/>
          <a:p>
            <a:r>
              <a:rPr lang="en-GB" sz="1400" b="1" dirty="0"/>
              <a:t>beam</a:t>
            </a:r>
          </a:p>
        </p:txBody>
      </p:sp>
      <p:sp>
        <p:nvSpPr>
          <p:cNvPr id="28" name="TextBox 27">
            <a:extLst>
              <a:ext uri="{FF2B5EF4-FFF2-40B4-BE49-F238E27FC236}">
                <a16:creationId xmlns:a16="http://schemas.microsoft.com/office/drawing/2014/main" id="{3998BACF-B6F9-314C-B7C9-AEBD808A8FBA}"/>
              </a:ext>
            </a:extLst>
          </p:cNvPr>
          <p:cNvSpPr txBox="1"/>
          <p:nvPr/>
        </p:nvSpPr>
        <p:spPr>
          <a:xfrm>
            <a:off x="241648" y="5507553"/>
            <a:ext cx="8267308" cy="1200329"/>
          </a:xfrm>
          <a:prstGeom prst="rect">
            <a:avLst/>
          </a:prstGeom>
          <a:noFill/>
        </p:spPr>
        <p:txBody>
          <a:bodyPr wrap="square" rtlCol="0">
            <a:spAutoFit/>
          </a:bodyPr>
          <a:lstStyle/>
          <a:p>
            <a:r>
              <a:rPr lang="en-GB" dirty="0"/>
              <a:t>Jalousie technology (same as for DREAM and MAGIC) selected for the PD detector.</a:t>
            </a:r>
          </a:p>
          <a:p>
            <a:r>
              <a:rPr lang="en-GB" dirty="0"/>
              <a:t> </a:t>
            </a:r>
          </a:p>
          <a:p>
            <a:r>
              <a:rPr lang="en-GB" dirty="0"/>
              <a:t>The detector will be delivered by the company CDT from Heidelberg, Germany. </a:t>
            </a:r>
          </a:p>
          <a:p>
            <a:r>
              <a:rPr lang="en-GB" dirty="0"/>
              <a:t>CTV for the detector system initiated in May 2019. </a:t>
            </a:r>
          </a:p>
        </p:txBody>
      </p:sp>
    </p:spTree>
    <p:extLst>
      <p:ext uri="{BB962C8B-B14F-4D97-AF65-F5344CB8AC3E}">
        <p14:creationId xmlns:p14="http://schemas.microsoft.com/office/powerpoint/2010/main" val="138932847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Presentation5" id="{B44B2280-2390-4D03-8D38-6C24B0BAA245}" vid="{0B7C071A-F5F7-47CF-A93A-F42DBF6073EC}"/>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Chess Core Powerpoint</Template>
  <TotalTime>106664</TotalTime>
  <Words>942</Words>
  <Application>Microsoft Macintosh PowerPoint</Application>
  <PresentationFormat>On-screen Show (4:3)</PresentationFormat>
  <Paragraphs>150</Paragraphs>
  <Slides>20</Slides>
  <Notes>7</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20</vt:i4>
      </vt:variant>
    </vt:vector>
  </HeadingPairs>
  <TitlesOfParts>
    <vt:vector size="25" baseType="lpstr">
      <vt:lpstr>Arial</vt:lpstr>
      <vt:lpstr>Calibri</vt:lpstr>
      <vt:lpstr>Cambria Math</vt:lpstr>
      <vt:lpstr>Wingdings</vt:lpstr>
      <vt:lpstr>Office Theme</vt:lpstr>
      <vt:lpstr>PowerPoint Presentation</vt:lpstr>
      <vt:lpstr>HEIMDAL@ESS</vt:lpstr>
      <vt:lpstr>The HEIMDAL powder diffraction (PD) detector</vt:lpstr>
      <vt:lpstr>The HEIMDAL PD detector</vt:lpstr>
      <vt:lpstr>The HEIMDAL Jalousie detector</vt:lpstr>
      <vt:lpstr>Spatial resolution of the HEIMDAL detector in the scattering plane (θ) </vt:lpstr>
      <vt:lpstr>Spatial resolution of a MWPC</vt:lpstr>
      <vt:lpstr>The gas-voxel model for the Jalousie detector </vt:lpstr>
      <vt:lpstr>Validation of the simulation strategy</vt:lpstr>
      <vt:lpstr>Validation of the simulation strategy</vt:lpstr>
      <vt:lpstr>Spatial resolution of the HEIMDAL detector in the scattering plane (θ) </vt:lpstr>
      <vt:lpstr>GEANT4 simulations for the Jalousie detector for HEIMDAL</vt:lpstr>
      <vt:lpstr>Investigation of the detector contribution to the  instrumental resolution function</vt:lpstr>
      <vt:lpstr>Investigation of the detector contribution to the  resolution function</vt:lpstr>
      <vt:lpstr>PowerPoint Presentation</vt:lpstr>
      <vt:lpstr>PowerPoint Presentation</vt:lpstr>
      <vt:lpstr>PowerPoint Presentation</vt:lpstr>
      <vt:lpstr>PowerPoint Presentation</vt:lpstr>
      <vt:lpstr>Done and will do</vt:lpstr>
      <vt:lpstr>The Jalousie technology for HEIMDAL</vt:lpstr>
    </vt:vector>
  </TitlesOfParts>
  <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G4 for Jalousie</dc:title>
  <dc:creator>Microsoft Office User</dc:creator>
  <cp:lastModifiedBy>Microsoft Office User</cp:lastModifiedBy>
  <cp:revision>633</cp:revision>
  <cp:lastPrinted>2018-04-20T12:04:51Z</cp:lastPrinted>
  <dcterms:created xsi:type="dcterms:W3CDTF">2017-08-08T11:21:43Z</dcterms:created>
  <dcterms:modified xsi:type="dcterms:W3CDTF">2019-09-11T05:16:36Z</dcterms:modified>
</cp:coreProperties>
</file>