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wmf" ContentType="image/x-wmf"/>
  <Default Extension="MOV" ContentType="video/quicktime"/>
  <Default Extension="rels" ContentType="application/vnd.openxmlformats-package.relationships+xml"/>
  <Default Extension="xml" ContentType="application/xml"/>
  <Default Extension="tiff" ContentType="image/tiff"/>
  <Default Extension="vml" ContentType="application/vnd.openxmlformats-officedocument.vmlDrawing"/>
  <Default Extension="avi" ContentType="video/x-msvideo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3671" r:id="rId2"/>
  </p:sldMasterIdLst>
  <p:notesMasterIdLst>
    <p:notesMasterId r:id="rId19"/>
  </p:notesMasterIdLst>
  <p:sldIdLst>
    <p:sldId id="269" r:id="rId3"/>
    <p:sldId id="267" r:id="rId4"/>
    <p:sldId id="258" r:id="rId5"/>
    <p:sldId id="259" r:id="rId6"/>
    <p:sldId id="260" r:id="rId7"/>
    <p:sldId id="280" r:id="rId8"/>
    <p:sldId id="284" r:id="rId9"/>
    <p:sldId id="281" r:id="rId10"/>
    <p:sldId id="278" r:id="rId11"/>
    <p:sldId id="285" r:id="rId12"/>
    <p:sldId id="275" r:id="rId13"/>
    <p:sldId id="261" r:id="rId14"/>
    <p:sldId id="279" r:id="rId15"/>
    <p:sldId id="272" r:id="rId16"/>
    <p:sldId id="273" r:id="rId17"/>
    <p:sldId id="282" r:id="rId18"/>
  </p:sldIdLst>
  <p:sldSz cx="12192000" cy="6858000"/>
  <p:notesSz cx="6858000" cy="9144000"/>
  <p:defaultTextStyle>
    <a:defPPr>
      <a:defRPr lang="de-D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4" autoAdjust="0"/>
    <p:restoredTop sz="94660"/>
  </p:normalViewPr>
  <p:slideViewPr>
    <p:cSldViewPr snapToGrid="0">
      <p:cViewPr varScale="1">
        <p:scale>
          <a:sx n="74" d="100"/>
          <a:sy n="74" d="100"/>
        </p:scale>
        <p:origin x="54" y="3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" Type="http://schemas.openxmlformats.org/officeDocument/2006/relationships/slide" Target="slides/slide1.xml"/><Relationship Id="rId21" Type="http://schemas.openxmlformats.org/officeDocument/2006/relationships/viewProps" Target="viewProps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tableStyles" Target="tableStyles.xml"/><Relationship Id="rId10" Type="http://schemas.openxmlformats.org/officeDocument/2006/relationships/slide" Target="slides/slide8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theme" Target="theme/theme1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8.w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37.w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3" name="Datumsplatzhalt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8E0D06F-8AA3-4620-9EE6-FC1A5206D1F2}" type="datetimeFigureOut">
              <a:rPr lang="de-DE" smtClean="0"/>
              <a:t>11.09.2019</a:t>
            </a:fld>
            <a:endParaRPr lang="de-DE"/>
          </a:p>
        </p:txBody>
      </p:sp>
      <p:sp>
        <p:nvSpPr>
          <p:cNvPr id="4" name="Folienbildplatzhalt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de-DE"/>
          </a:p>
        </p:txBody>
      </p:sp>
      <p:sp>
        <p:nvSpPr>
          <p:cNvPr id="5" name="Notizenplatzhalt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0A3D295-8EBB-4549-A652-15F3F76A6A14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403862981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1043056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56D9F97-D546-4E53-9750-B644713EF339}" type="slidenum">
              <a:rPr kumimoji="0" lang="de-DE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1043056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de-DE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49348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tiff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tiff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2" descr="V:\Druckerei\Satzauftraege\LOGOS_Div\HZG-Logo\Logo_HZG englische Version\HZG_RGB_mitZusatz-in-E.png"/>
          <p:cNvPicPr>
            <a:picLocks noChangeAspect="1" noChangeArrowheads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11731" y="197847"/>
            <a:ext cx="2872714" cy="5842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Foliennummernplatzhalter 3"/>
          <p:cNvSpPr>
            <a:spLocks noGrp="1"/>
          </p:cNvSpPr>
          <p:nvPr>
            <p:ph type="sldNum" sz="quarter" idx="4294967295"/>
          </p:nvPr>
        </p:nvSpPr>
        <p:spPr>
          <a:xfrm>
            <a:off x="10858048" y="6274861"/>
            <a:ext cx="861549" cy="354203"/>
          </a:xfrm>
        </p:spPr>
        <p:txBody>
          <a:bodyPr/>
          <a:lstStyle/>
          <a:p>
            <a:fld id="{7C5DAAAE-F014-474E-812B-9A3DFA2B21EE}" type="slidenum">
              <a:rPr lang="de-DE"/>
              <a:pPr/>
              <a:t>‹Nr.›</a:t>
            </a:fld>
            <a:endParaRPr lang="de-DE"/>
          </a:p>
        </p:txBody>
      </p:sp>
      <p:pic>
        <p:nvPicPr>
          <p:cNvPr id="10" name="Picture 3"/>
          <p:cNvPicPr>
            <a:picLocks noChangeAspect="1" noChangeArrowheads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9568" b="15529"/>
          <a:stretch/>
        </p:blipFill>
        <p:spPr bwMode="auto">
          <a:xfrm>
            <a:off x="0" y="1404370"/>
            <a:ext cx="12192000" cy="54536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itel 1"/>
          <p:cNvSpPr>
            <a:spLocks noGrp="1"/>
          </p:cNvSpPr>
          <p:nvPr>
            <p:ph type="ctrTitle" hasCustomPrompt="1"/>
          </p:nvPr>
        </p:nvSpPr>
        <p:spPr>
          <a:xfrm>
            <a:off x="184844" y="101954"/>
            <a:ext cx="9605628" cy="84524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 smtClean="0"/>
              <a:t>Titelmasterformat durch </a:t>
            </a:r>
            <a:br>
              <a:rPr lang="de-DE" dirty="0" smtClean="0"/>
            </a:br>
            <a:r>
              <a:rPr lang="de-DE" dirty="0" smtClean="0"/>
              <a:t>Klicken bearbeiten</a:t>
            </a:r>
            <a:endParaRPr lang="de-DE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84844" y="949557"/>
            <a:ext cx="11741090" cy="326553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730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4605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190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921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36512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83815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3111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78420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de-DE" smtClean="0"/>
              <a:t>Formatvorlage des Untertitelmasters durch Klicken bearbeiten</a:t>
            </a:r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51081856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2" descr="V:\Druckerei\Satzauftraege\LOGOS_Div\HZG-Logo\Logo_HZG englische Version\HZG_RGB_mitZusatz-in-E.png"/>
          <p:cNvPicPr>
            <a:picLocks noChangeAspect="1" noChangeArrowheads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96160" y="185944"/>
            <a:ext cx="1888286" cy="3840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el 1"/>
          <p:cNvSpPr>
            <a:spLocks noGrp="1"/>
          </p:cNvSpPr>
          <p:nvPr>
            <p:ph type="ctrTitle" hasCustomPrompt="1"/>
          </p:nvPr>
        </p:nvSpPr>
        <p:spPr>
          <a:xfrm>
            <a:off x="184844" y="101954"/>
            <a:ext cx="9605628" cy="84524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 smtClean="0"/>
              <a:t>Titelmasterformat durch </a:t>
            </a:r>
            <a:br>
              <a:rPr lang="de-DE" dirty="0" smtClean="0"/>
            </a:br>
            <a:r>
              <a:rPr lang="de-DE" dirty="0" smtClean="0"/>
              <a:t>Klicken bearbeiten</a:t>
            </a:r>
            <a:endParaRPr lang="de-DE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84844" y="949557"/>
            <a:ext cx="11741090" cy="326553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730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4605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190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921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36512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83815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3111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78420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de-DE" smtClean="0"/>
              <a:t>Formatvorlage des Untertitelmasters durch Klicken bearbeiten</a:t>
            </a:r>
            <a:endParaRPr lang="de-DE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>
          <a:xfrm>
            <a:off x="184845" y="6356351"/>
            <a:ext cx="1248139" cy="365125"/>
          </a:xfrm>
        </p:spPr>
        <p:txBody>
          <a:bodyPr/>
          <a:lstStyle/>
          <a:p>
            <a:fld id="{00BED382-F12F-4F22-A719-F9A1A209DF4A}" type="datetimeFigureOut">
              <a:rPr lang="de-DE" smtClean="0"/>
              <a:t>11.09.2019</a:t>
            </a:fld>
            <a:endParaRPr lang="de-DE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de-DE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2F432E-2195-421B-8073-733A094004B5}" type="slidenum">
              <a:rPr lang="de-DE" smtClean="0"/>
              <a:t>‹Nr.›</a:t>
            </a:fld>
            <a:endParaRPr lang="de-DE"/>
          </a:p>
        </p:txBody>
      </p:sp>
      <p:pic>
        <p:nvPicPr>
          <p:cNvPr id="10" name="Picture 3" descr="C:\Users\seth\Desktop\Böppelslinie.jpg"/>
          <p:cNvPicPr>
            <a:picLocks noChangeAspect="1" noChangeArrowheads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2745" y="1404369"/>
            <a:ext cx="11986510" cy="9841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8130564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oliennummernplatzhalter 3"/>
          <p:cNvSpPr>
            <a:spLocks noGrp="1"/>
          </p:cNvSpPr>
          <p:nvPr>
            <p:ph type="sldNum" sz="quarter" idx="4294967295"/>
          </p:nvPr>
        </p:nvSpPr>
        <p:spPr>
          <a:xfrm>
            <a:off x="10858048" y="6274861"/>
            <a:ext cx="861549" cy="354203"/>
          </a:xfrm>
        </p:spPr>
        <p:txBody>
          <a:bodyPr/>
          <a:lstStyle/>
          <a:p>
            <a:fld id="{7C5DAAAE-F014-474E-812B-9A3DFA2B21EE}" type="slidenum">
              <a:rPr lang="de-DE"/>
              <a:pPr/>
              <a:t>‹Nr.›</a:t>
            </a:fld>
            <a:endParaRPr lang="de-DE"/>
          </a:p>
        </p:txBody>
      </p:sp>
      <p:pic>
        <p:nvPicPr>
          <p:cNvPr id="11" name="Picture 18" descr="Logo"/>
          <p:cNvPicPr>
            <a:picLocks noChangeAspect="1" noChangeArrowheads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gray">
          <a:xfrm>
            <a:off x="8970242" y="163468"/>
            <a:ext cx="2955692" cy="6781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el 1"/>
          <p:cNvSpPr>
            <a:spLocks noGrp="1"/>
          </p:cNvSpPr>
          <p:nvPr>
            <p:ph type="ctrTitle" hasCustomPrompt="1"/>
          </p:nvPr>
        </p:nvSpPr>
        <p:spPr>
          <a:xfrm>
            <a:off x="184844" y="101954"/>
            <a:ext cx="9605628" cy="84524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 smtClean="0"/>
              <a:t>Titelmasterformat durch klicken bearbeiten</a:t>
            </a:r>
            <a:endParaRPr lang="de-DE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84844" y="620642"/>
            <a:ext cx="11741090" cy="655468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730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4605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190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921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36512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83815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3111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78420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de-DE" dirty="0" smtClean="0"/>
              <a:t>Formatvorlage des Untertitelmasters durch Klicken bearbeiten</a:t>
            </a:r>
          </a:p>
          <a:p>
            <a:r>
              <a:rPr lang="de-DE" dirty="0" smtClean="0"/>
              <a:t>2. Zeile</a:t>
            </a:r>
            <a:endParaRPr lang="de-DE" dirty="0"/>
          </a:p>
        </p:txBody>
      </p:sp>
      <p:pic>
        <p:nvPicPr>
          <p:cNvPr id="7" name="Picture 3"/>
          <p:cNvPicPr>
            <a:picLocks noChangeAspect="1" noChangeArrowheads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154" b="16243"/>
          <a:stretch/>
        </p:blipFill>
        <p:spPr bwMode="auto">
          <a:xfrm>
            <a:off x="0" y="1339059"/>
            <a:ext cx="12192000" cy="551894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02914681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oliennummernplatzhalter 3"/>
          <p:cNvSpPr>
            <a:spLocks noGrp="1"/>
          </p:cNvSpPr>
          <p:nvPr>
            <p:ph type="sldNum" sz="quarter" idx="4294967295"/>
          </p:nvPr>
        </p:nvSpPr>
        <p:spPr>
          <a:xfrm>
            <a:off x="10858048" y="6274861"/>
            <a:ext cx="861549" cy="354203"/>
          </a:xfrm>
        </p:spPr>
        <p:txBody>
          <a:bodyPr/>
          <a:lstStyle/>
          <a:p>
            <a:fld id="{7C5DAAAE-F014-474E-812B-9A3DFA2B21EE}" type="slidenum">
              <a:rPr lang="de-DE"/>
              <a:pPr/>
              <a:t>‹Nr.›</a:t>
            </a:fld>
            <a:endParaRPr lang="de-DE"/>
          </a:p>
        </p:txBody>
      </p:sp>
      <p:pic>
        <p:nvPicPr>
          <p:cNvPr id="11" name="Picture 18" descr="Logo"/>
          <p:cNvPicPr>
            <a:picLocks noChangeAspect="1" noChangeArrowheads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gray">
          <a:xfrm>
            <a:off x="8970242" y="163468"/>
            <a:ext cx="2955692" cy="6781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el 1"/>
          <p:cNvSpPr>
            <a:spLocks noGrp="1"/>
          </p:cNvSpPr>
          <p:nvPr>
            <p:ph type="ctrTitle" hasCustomPrompt="1"/>
          </p:nvPr>
        </p:nvSpPr>
        <p:spPr>
          <a:xfrm>
            <a:off x="184844" y="101954"/>
            <a:ext cx="9605628" cy="84524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 smtClean="0"/>
              <a:t>Titelmasterformat durch </a:t>
            </a:r>
            <a:br>
              <a:rPr lang="de-DE" dirty="0" smtClean="0"/>
            </a:br>
            <a:r>
              <a:rPr lang="de-DE" dirty="0" smtClean="0"/>
              <a:t>Klicken bearbeiten</a:t>
            </a:r>
            <a:endParaRPr lang="de-DE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84844" y="949558"/>
            <a:ext cx="11741090" cy="846676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730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4605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190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921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36512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83815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3111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78420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de-DE" dirty="0" smtClean="0"/>
              <a:t>Formatvorlage des Untertitelmasters </a:t>
            </a:r>
          </a:p>
          <a:p>
            <a:r>
              <a:rPr lang="de-DE" dirty="0" smtClean="0"/>
              <a:t>durch Klicken bearbeiten</a:t>
            </a:r>
          </a:p>
          <a:p>
            <a:r>
              <a:rPr lang="de-DE" dirty="0" smtClean="0"/>
              <a:t>3 Zeile möglich</a:t>
            </a:r>
            <a:endParaRPr lang="de-DE" dirty="0"/>
          </a:p>
        </p:txBody>
      </p:sp>
      <p:pic>
        <p:nvPicPr>
          <p:cNvPr id="10" name="Picture 3"/>
          <p:cNvPicPr>
            <a:picLocks noChangeAspect="1" noChangeArrowheads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868" b="17948"/>
          <a:stretch/>
        </p:blipFill>
        <p:spPr bwMode="auto">
          <a:xfrm>
            <a:off x="1" y="1926855"/>
            <a:ext cx="12191999" cy="49311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2229017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oliennummernplatzhalter 3"/>
          <p:cNvSpPr>
            <a:spLocks noGrp="1"/>
          </p:cNvSpPr>
          <p:nvPr>
            <p:ph type="sldNum" sz="quarter" idx="4294967295"/>
          </p:nvPr>
        </p:nvSpPr>
        <p:spPr>
          <a:xfrm>
            <a:off x="10858048" y="6274861"/>
            <a:ext cx="861549" cy="354203"/>
          </a:xfrm>
        </p:spPr>
        <p:txBody>
          <a:bodyPr/>
          <a:lstStyle/>
          <a:p>
            <a:fld id="{7C5DAAAE-F014-474E-812B-9A3DFA2B21EE}" type="slidenum">
              <a:rPr lang="de-DE"/>
              <a:pPr/>
              <a:t>‹Nr.›</a:t>
            </a:fld>
            <a:endParaRPr lang="de-DE"/>
          </a:p>
        </p:txBody>
      </p:sp>
      <p:pic>
        <p:nvPicPr>
          <p:cNvPr id="11" name="Picture 18" descr="Logo"/>
          <p:cNvPicPr>
            <a:picLocks noChangeAspect="1" noChangeArrowheads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gray">
          <a:xfrm>
            <a:off x="8970242" y="163468"/>
            <a:ext cx="2955692" cy="6781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el 1"/>
          <p:cNvSpPr>
            <a:spLocks noGrp="1"/>
          </p:cNvSpPr>
          <p:nvPr>
            <p:ph type="ctrTitle" hasCustomPrompt="1"/>
          </p:nvPr>
        </p:nvSpPr>
        <p:spPr>
          <a:xfrm>
            <a:off x="184844" y="101954"/>
            <a:ext cx="9605628" cy="84524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 smtClean="0"/>
              <a:t>Titelmasterformat durch klicken bearbeiten</a:t>
            </a:r>
            <a:endParaRPr lang="de-DE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84844" y="620642"/>
            <a:ext cx="11741090" cy="655468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730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4605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190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921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36512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83815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3111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78420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de-DE" dirty="0" smtClean="0"/>
              <a:t>Formatvorlage des Untertitelmasters durch Klicken bearbeiten</a:t>
            </a:r>
          </a:p>
          <a:p>
            <a:r>
              <a:rPr lang="de-DE" dirty="0" smtClean="0"/>
              <a:t>2. Zeile</a:t>
            </a:r>
            <a:endParaRPr lang="de-DE" dirty="0"/>
          </a:p>
        </p:txBody>
      </p:sp>
      <p:pic>
        <p:nvPicPr>
          <p:cNvPr id="9" name="Picture 3"/>
          <p:cNvPicPr>
            <a:picLocks noChangeAspect="1" noChangeArrowheads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8632" b="6405"/>
          <a:stretch/>
        </p:blipFill>
        <p:spPr bwMode="auto">
          <a:xfrm>
            <a:off x="-13436" y="1351846"/>
            <a:ext cx="12205437" cy="550615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90389737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oliennummernplatzhalter 3"/>
          <p:cNvSpPr>
            <a:spLocks noGrp="1"/>
          </p:cNvSpPr>
          <p:nvPr>
            <p:ph type="sldNum" sz="quarter" idx="4294967295"/>
          </p:nvPr>
        </p:nvSpPr>
        <p:spPr>
          <a:xfrm>
            <a:off x="10858048" y="6274861"/>
            <a:ext cx="861549" cy="354203"/>
          </a:xfrm>
        </p:spPr>
        <p:txBody>
          <a:bodyPr/>
          <a:lstStyle/>
          <a:p>
            <a:fld id="{7C5DAAAE-F014-474E-812B-9A3DFA2B21EE}" type="slidenum">
              <a:rPr lang="de-DE"/>
              <a:pPr/>
              <a:t>‹Nr.›</a:t>
            </a:fld>
            <a:endParaRPr lang="de-DE"/>
          </a:p>
        </p:txBody>
      </p:sp>
      <p:pic>
        <p:nvPicPr>
          <p:cNvPr id="11" name="Picture 18" descr="Logo"/>
          <p:cNvPicPr>
            <a:picLocks noChangeAspect="1" noChangeArrowheads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gray">
          <a:xfrm>
            <a:off x="8970242" y="163468"/>
            <a:ext cx="2955692" cy="6781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el 1"/>
          <p:cNvSpPr>
            <a:spLocks noGrp="1"/>
          </p:cNvSpPr>
          <p:nvPr>
            <p:ph type="ctrTitle" hasCustomPrompt="1"/>
          </p:nvPr>
        </p:nvSpPr>
        <p:spPr>
          <a:xfrm>
            <a:off x="184844" y="101954"/>
            <a:ext cx="9605628" cy="84524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 smtClean="0"/>
              <a:t>Titelmasterformat durch klicken bearbeiten</a:t>
            </a:r>
            <a:endParaRPr lang="de-DE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84844" y="620642"/>
            <a:ext cx="11741090" cy="655468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730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4605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190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921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36512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83815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3111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78420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de-DE" dirty="0" smtClean="0"/>
              <a:t>Formatvorlage des Untertitelmasters durch Klicken bearbeiten</a:t>
            </a:r>
          </a:p>
          <a:p>
            <a:r>
              <a:rPr lang="de-DE" dirty="0" smtClean="0"/>
              <a:t>2. Zeile</a:t>
            </a:r>
            <a:endParaRPr lang="de-DE" dirty="0"/>
          </a:p>
        </p:txBody>
      </p:sp>
      <p:pic>
        <p:nvPicPr>
          <p:cNvPr id="7" name="Picture 3"/>
          <p:cNvPicPr>
            <a:picLocks noChangeAspect="1" noChangeArrowheads="1"/>
          </p:cNvPicPr>
          <p:nvPr userDrawn="1"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784" b="10431"/>
          <a:stretch/>
        </p:blipFill>
        <p:spPr bwMode="auto">
          <a:xfrm>
            <a:off x="0" y="1434780"/>
            <a:ext cx="12192000" cy="54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79191119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oliennummernplatzhalter 3"/>
          <p:cNvSpPr>
            <a:spLocks noGrp="1"/>
          </p:cNvSpPr>
          <p:nvPr>
            <p:ph type="sldNum" sz="quarter" idx="4294967295"/>
          </p:nvPr>
        </p:nvSpPr>
        <p:spPr>
          <a:xfrm>
            <a:off x="10858048" y="6274861"/>
            <a:ext cx="861549" cy="354203"/>
          </a:xfrm>
        </p:spPr>
        <p:txBody>
          <a:bodyPr/>
          <a:lstStyle/>
          <a:p>
            <a:fld id="{7C5DAAAE-F014-474E-812B-9A3DFA2B21EE}" type="slidenum">
              <a:rPr lang="de-DE"/>
              <a:pPr/>
              <a:t>‹Nr.›</a:t>
            </a:fld>
            <a:endParaRPr lang="de-DE"/>
          </a:p>
        </p:txBody>
      </p:sp>
      <p:pic>
        <p:nvPicPr>
          <p:cNvPr id="11" name="Picture 18" descr="Logo"/>
          <p:cNvPicPr>
            <a:picLocks noChangeAspect="1" noChangeArrowheads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gray">
          <a:xfrm>
            <a:off x="8970242" y="163468"/>
            <a:ext cx="2955692" cy="6781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el 1"/>
          <p:cNvSpPr>
            <a:spLocks noGrp="1"/>
          </p:cNvSpPr>
          <p:nvPr>
            <p:ph type="ctrTitle" hasCustomPrompt="1"/>
          </p:nvPr>
        </p:nvSpPr>
        <p:spPr>
          <a:xfrm>
            <a:off x="184844" y="101954"/>
            <a:ext cx="9605628" cy="84524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 smtClean="0"/>
              <a:t>Titelmasterformat durch klicken bearbeiten</a:t>
            </a:r>
            <a:endParaRPr lang="de-DE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84844" y="620642"/>
            <a:ext cx="11741090" cy="655468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730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4605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190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921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36512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83815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3111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78420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de-DE" dirty="0" smtClean="0"/>
              <a:t>Formatvorlage des Untertitelmasters durch Klicken bearbeiten</a:t>
            </a:r>
          </a:p>
          <a:p>
            <a:r>
              <a:rPr lang="de-DE" dirty="0" smtClean="0"/>
              <a:t>2. Zeile</a:t>
            </a:r>
            <a:endParaRPr lang="de-DE" dirty="0"/>
          </a:p>
        </p:txBody>
      </p:sp>
      <p:pic>
        <p:nvPicPr>
          <p:cNvPr id="9" name="Picture 3"/>
          <p:cNvPicPr>
            <a:picLocks noChangeAspect="1" noChangeArrowheads="1"/>
          </p:cNvPicPr>
          <p:nvPr userDrawn="1"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9022" b="5809"/>
          <a:stretch/>
        </p:blipFill>
        <p:spPr bwMode="auto">
          <a:xfrm>
            <a:off x="-11363" y="1385019"/>
            <a:ext cx="12203363" cy="54729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28700571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_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oliennummernplatzhalter 3"/>
          <p:cNvSpPr>
            <a:spLocks noGrp="1"/>
          </p:cNvSpPr>
          <p:nvPr>
            <p:ph type="sldNum" sz="quarter" idx="4294967295"/>
          </p:nvPr>
        </p:nvSpPr>
        <p:spPr>
          <a:xfrm>
            <a:off x="10858048" y="6274861"/>
            <a:ext cx="861549" cy="354203"/>
          </a:xfrm>
        </p:spPr>
        <p:txBody>
          <a:bodyPr/>
          <a:lstStyle/>
          <a:p>
            <a:fld id="{7C5DAAAE-F014-474E-812B-9A3DFA2B21EE}" type="slidenum">
              <a:rPr lang="de-DE"/>
              <a:pPr/>
              <a:t>‹Nr.›</a:t>
            </a:fld>
            <a:endParaRPr lang="de-DE"/>
          </a:p>
        </p:txBody>
      </p:sp>
      <p:pic>
        <p:nvPicPr>
          <p:cNvPr id="11" name="Picture 18" descr="Logo"/>
          <p:cNvPicPr>
            <a:picLocks noChangeAspect="1" noChangeArrowheads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gray">
          <a:xfrm>
            <a:off x="8970242" y="163468"/>
            <a:ext cx="2955692" cy="6781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el 1"/>
          <p:cNvSpPr>
            <a:spLocks noGrp="1"/>
          </p:cNvSpPr>
          <p:nvPr>
            <p:ph type="ctrTitle" hasCustomPrompt="1"/>
          </p:nvPr>
        </p:nvSpPr>
        <p:spPr>
          <a:xfrm>
            <a:off x="184844" y="101954"/>
            <a:ext cx="9605628" cy="84524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 smtClean="0"/>
              <a:t>Titelmasterformat durch klicken bearbeiten</a:t>
            </a:r>
            <a:endParaRPr lang="de-DE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84844" y="620642"/>
            <a:ext cx="11741090" cy="655468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730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4605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190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921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36512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83815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3111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78420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de-DE" dirty="0" smtClean="0"/>
              <a:t>Formatvorlage des Untertitelmasters durch Klicken bearbeiten</a:t>
            </a:r>
          </a:p>
          <a:p>
            <a:r>
              <a:rPr lang="de-DE" dirty="0" smtClean="0"/>
              <a:t>2. Zeile</a:t>
            </a:r>
            <a:endParaRPr lang="de-DE" dirty="0"/>
          </a:p>
        </p:txBody>
      </p:sp>
      <p:pic>
        <p:nvPicPr>
          <p:cNvPr id="7" name="Picture 3"/>
          <p:cNvPicPr>
            <a:picLocks noChangeAspect="1" noChangeArrowheads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441" b="9193"/>
          <a:stretch/>
        </p:blipFill>
        <p:spPr bwMode="auto">
          <a:xfrm>
            <a:off x="0" y="1339060"/>
            <a:ext cx="12192000" cy="551894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00724150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_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oliennummernplatzhalter 3"/>
          <p:cNvSpPr>
            <a:spLocks noGrp="1"/>
          </p:cNvSpPr>
          <p:nvPr>
            <p:ph type="sldNum" sz="quarter" idx="4294967295"/>
          </p:nvPr>
        </p:nvSpPr>
        <p:spPr>
          <a:xfrm>
            <a:off x="10858048" y="6274861"/>
            <a:ext cx="861549" cy="354203"/>
          </a:xfrm>
        </p:spPr>
        <p:txBody>
          <a:bodyPr/>
          <a:lstStyle/>
          <a:p>
            <a:fld id="{7C5DAAAE-F014-474E-812B-9A3DFA2B21EE}" type="slidenum">
              <a:rPr lang="de-DE"/>
              <a:pPr/>
              <a:t>‹Nr.›</a:t>
            </a:fld>
            <a:endParaRPr lang="de-DE"/>
          </a:p>
        </p:txBody>
      </p:sp>
      <p:pic>
        <p:nvPicPr>
          <p:cNvPr id="11" name="Picture 18" descr="Logo"/>
          <p:cNvPicPr>
            <a:picLocks noChangeAspect="1" noChangeArrowheads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gray">
          <a:xfrm>
            <a:off x="8970242" y="163468"/>
            <a:ext cx="2955692" cy="6781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el 1"/>
          <p:cNvSpPr>
            <a:spLocks noGrp="1"/>
          </p:cNvSpPr>
          <p:nvPr>
            <p:ph type="ctrTitle" hasCustomPrompt="1"/>
          </p:nvPr>
        </p:nvSpPr>
        <p:spPr>
          <a:xfrm>
            <a:off x="184844" y="101954"/>
            <a:ext cx="9605628" cy="84524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 smtClean="0"/>
              <a:t>Titelmasterformat durch klicken bearbeiten</a:t>
            </a:r>
            <a:endParaRPr lang="de-DE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84844" y="620642"/>
            <a:ext cx="11741090" cy="655468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730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4605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190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921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36512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83815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3111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78420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de-DE" dirty="0" smtClean="0"/>
              <a:t>Formatvorlage des Untertitelmasters durch Klicken bearbeiten</a:t>
            </a:r>
          </a:p>
          <a:p>
            <a:r>
              <a:rPr lang="de-DE" dirty="0" smtClean="0"/>
              <a:t>2. Zeile</a:t>
            </a:r>
            <a:endParaRPr lang="de-DE" dirty="0"/>
          </a:p>
        </p:txBody>
      </p:sp>
      <p:pic>
        <p:nvPicPr>
          <p:cNvPr id="9" name="Picture 3"/>
          <p:cNvPicPr>
            <a:picLocks noChangeAspect="1" noChangeArrowheads="1"/>
          </p:cNvPicPr>
          <p:nvPr userDrawn="1"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2943" b="1668"/>
          <a:stretch/>
        </p:blipFill>
        <p:spPr bwMode="auto">
          <a:xfrm>
            <a:off x="0" y="1339060"/>
            <a:ext cx="12192000" cy="551894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77591238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9_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oliennummernplatzhalter 3"/>
          <p:cNvSpPr>
            <a:spLocks noGrp="1"/>
          </p:cNvSpPr>
          <p:nvPr>
            <p:ph type="sldNum" sz="quarter" idx="4294967295"/>
          </p:nvPr>
        </p:nvSpPr>
        <p:spPr>
          <a:xfrm>
            <a:off x="10858048" y="6274861"/>
            <a:ext cx="861549" cy="354203"/>
          </a:xfrm>
        </p:spPr>
        <p:txBody>
          <a:bodyPr/>
          <a:lstStyle/>
          <a:p>
            <a:fld id="{7C5DAAAE-F014-474E-812B-9A3DFA2B21EE}" type="slidenum">
              <a:rPr lang="de-DE"/>
              <a:pPr/>
              <a:t>‹Nr.›</a:t>
            </a:fld>
            <a:endParaRPr lang="de-DE"/>
          </a:p>
        </p:txBody>
      </p:sp>
      <p:pic>
        <p:nvPicPr>
          <p:cNvPr id="11" name="Picture 18" descr="Logo"/>
          <p:cNvPicPr>
            <a:picLocks noChangeAspect="1" noChangeArrowheads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gray">
          <a:xfrm>
            <a:off x="8970242" y="163468"/>
            <a:ext cx="2955692" cy="6781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el 1"/>
          <p:cNvSpPr>
            <a:spLocks noGrp="1"/>
          </p:cNvSpPr>
          <p:nvPr>
            <p:ph type="ctrTitle" hasCustomPrompt="1"/>
          </p:nvPr>
        </p:nvSpPr>
        <p:spPr>
          <a:xfrm>
            <a:off x="184844" y="101954"/>
            <a:ext cx="9605628" cy="84524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 smtClean="0"/>
              <a:t>Titelmasterformat durch klicken bearbeiten</a:t>
            </a:r>
            <a:endParaRPr lang="de-DE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84844" y="620642"/>
            <a:ext cx="11741090" cy="655468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7302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4605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190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921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36512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83815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31118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78420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de-DE" dirty="0" smtClean="0"/>
              <a:t>Formatvorlage des Untertitelmasters durch Klicken bearbeiten</a:t>
            </a:r>
          </a:p>
          <a:p>
            <a:r>
              <a:rPr lang="de-DE" dirty="0" smtClean="0"/>
              <a:t>2. Zeile</a:t>
            </a:r>
            <a:endParaRPr lang="de-DE" dirty="0"/>
          </a:p>
        </p:txBody>
      </p:sp>
      <p:pic>
        <p:nvPicPr>
          <p:cNvPr id="7" name="Picture 3"/>
          <p:cNvPicPr>
            <a:picLocks noChangeAspect="1" noChangeArrowheads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0" y="1859293"/>
            <a:ext cx="12192000" cy="499870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77075329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914400" y="2130458"/>
            <a:ext cx="10363200" cy="1470025"/>
          </a:xfrm>
        </p:spPr>
        <p:txBody>
          <a:bodyPr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828800" y="3886204"/>
            <a:ext cx="85344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4627" indent="0" algn="ctr">
              <a:buNone/>
              <a:defRPr/>
            </a:lvl2pPr>
            <a:lvl3pPr marL="909249" indent="0" algn="ctr">
              <a:buNone/>
              <a:defRPr/>
            </a:lvl3pPr>
            <a:lvl4pPr marL="1363876" indent="0" algn="ctr">
              <a:buNone/>
              <a:defRPr/>
            </a:lvl4pPr>
            <a:lvl5pPr marL="1818504" indent="0" algn="ctr">
              <a:buNone/>
              <a:defRPr/>
            </a:lvl5pPr>
            <a:lvl6pPr marL="2273126" indent="0" algn="ctr">
              <a:buNone/>
              <a:defRPr/>
            </a:lvl6pPr>
            <a:lvl7pPr marL="2727750" indent="0" algn="ctr">
              <a:buNone/>
              <a:defRPr/>
            </a:lvl7pPr>
            <a:lvl8pPr marL="3182380" indent="0" algn="ctr">
              <a:buNone/>
              <a:defRPr/>
            </a:lvl8pPr>
            <a:lvl9pPr marL="3637003" indent="0" algn="ctr">
              <a:buNone/>
              <a:defRPr/>
            </a:lvl9pPr>
          </a:lstStyle>
          <a:p>
            <a:r>
              <a:rPr lang="de-DE" smtClean="0"/>
              <a:t>Formatvorlage des Untertitelmasters durch Klicken bearbeiten</a:t>
            </a:r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DBAC9EE0-2C37-4EA9-A13D-8CE6BF245834}" type="slidenum">
              <a:rPr lang="de-DE">
                <a:solidFill>
                  <a:srgbClr val="000000"/>
                </a:solidFill>
              </a:rPr>
              <a:pPr/>
              <a:t>‹Nr.›</a:t>
            </a:fld>
            <a:endParaRPr lang="de-DE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4386533"/>
      </p:ext>
    </p:extLst>
  </p:cSld>
  <p:clrMapOvr>
    <a:masterClrMapping/>
  </p:clrMapOvr>
  <p:transition>
    <p:split orient="vert"/>
  </p:transition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EEC2748D-B266-4B00-98CB-54536D770191}" type="slidenum">
              <a:rPr lang="de-DE">
                <a:solidFill>
                  <a:srgbClr val="000000"/>
                </a:solidFill>
              </a:rPr>
              <a:pPr/>
              <a:t>‹Nr.›</a:t>
            </a:fld>
            <a:endParaRPr lang="de-DE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3077556"/>
      </p:ext>
    </p:extLst>
  </p:cSld>
  <p:clrMapOvr>
    <a:masterClrMapping/>
  </p:clrMapOvr>
  <p:transition>
    <p:split orient="vert"/>
  </p:transition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bschnitts-&#10;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963084" y="4406933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4627" indent="0">
              <a:buNone/>
              <a:defRPr sz="1800"/>
            </a:lvl2pPr>
            <a:lvl3pPr marL="909249" indent="0">
              <a:buNone/>
              <a:defRPr sz="1600"/>
            </a:lvl3pPr>
            <a:lvl4pPr marL="1363876" indent="0">
              <a:buNone/>
              <a:defRPr sz="1400"/>
            </a:lvl4pPr>
            <a:lvl5pPr marL="1818504" indent="0">
              <a:buNone/>
              <a:defRPr sz="1400"/>
            </a:lvl5pPr>
            <a:lvl6pPr marL="2273126" indent="0">
              <a:buNone/>
              <a:defRPr sz="1400"/>
            </a:lvl6pPr>
            <a:lvl7pPr marL="2727750" indent="0">
              <a:buNone/>
              <a:defRPr sz="1400"/>
            </a:lvl7pPr>
            <a:lvl8pPr marL="3182380" indent="0">
              <a:buNone/>
              <a:defRPr sz="1400"/>
            </a:lvl8pPr>
            <a:lvl9pPr marL="3637003" indent="0">
              <a:buNone/>
              <a:defRPr sz="1400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8CF514C7-34DB-45E9-A8D6-E171ABF05E35}" type="slidenum">
              <a:rPr lang="de-DE">
                <a:solidFill>
                  <a:srgbClr val="000000"/>
                </a:solidFill>
              </a:rPr>
              <a:pPr/>
              <a:t>‹Nr.›</a:t>
            </a:fld>
            <a:endParaRPr lang="de-DE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85489163"/>
      </p:ext>
    </p:extLst>
  </p:cSld>
  <p:clrMapOvr>
    <a:masterClrMapping/>
  </p:clrMapOvr>
  <p:transition>
    <p:split orient="vert"/>
  </p:transition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Zwei Inhal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Inhaltsplatzhalter 2"/>
          <p:cNvSpPr>
            <a:spLocks noGrp="1"/>
          </p:cNvSpPr>
          <p:nvPr>
            <p:ph sz="half" idx="1"/>
          </p:nvPr>
        </p:nvSpPr>
        <p:spPr>
          <a:xfrm>
            <a:off x="1418167" y="1346200"/>
            <a:ext cx="5048251" cy="46624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4" name="Inhaltsplatzhalter 3"/>
          <p:cNvSpPr>
            <a:spLocks noGrp="1"/>
          </p:cNvSpPr>
          <p:nvPr>
            <p:ph sz="half" idx="2"/>
          </p:nvPr>
        </p:nvSpPr>
        <p:spPr>
          <a:xfrm>
            <a:off x="6669618" y="1346200"/>
            <a:ext cx="5050367" cy="46624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EA1BBDA9-449B-483F-949F-31FA9665B9C5}" type="slidenum">
              <a:rPr lang="de-DE">
                <a:solidFill>
                  <a:srgbClr val="000000"/>
                </a:solidFill>
              </a:rPr>
              <a:pPr/>
              <a:t>‹Nr.›</a:t>
            </a:fld>
            <a:endParaRPr lang="de-DE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21390456"/>
      </p:ext>
    </p:extLst>
  </p:cSld>
  <p:clrMapOvr>
    <a:masterClrMapping/>
  </p:clrMapOvr>
  <p:transition>
    <p:split orient="vert"/>
  </p:transition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lei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609600" y="274639"/>
            <a:ext cx="109728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4627" indent="0">
              <a:buNone/>
              <a:defRPr sz="2000" b="1"/>
            </a:lvl2pPr>
            <a:lvl3pPr marL="909249" indent="0">
              <a:buNone/>
              <a:defRPr sz="1800" b="1"/>
            </a:lvl3pPr>
            <a:lvl4pPr marL="1363876" indent="0">
              <a:buNone/>
              <a:defRPr sz="1600" b="1"/>
            </a:lvl4pPr>
            <a:lvl5pPr marL="1818504" indent="0">
              <a:buNone/>
              <a:defRPr sz="1600" b="1"/>
            </a:lvl5pPr>
            <a:lvl6pPr marL="2273126" indent="0">
              <a:buNone/>
              <a:defRPr sz="1600" b="1"/>
            </a:lvl6pPr>
            <a:lvl7pPr marL="2727750" indent="0">
              <a:buNone/>
              <a:defRPr sz="1600" b="1"/>
            </a:lvl7pPr>
            <a:lvl8pPr marL="3182380" indent="0">
              <a:buNone/>
              <a:defRPr sz="1600" b="1"/>
            </a:lvl8pPr>
            <a:lvl9pPr marL="3637003" indent="0">
              <a:buNone/>
              <a:defRPr sz="1600" b="1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4" name="Inhaltsplatzhalt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5" name="Textplatzhalter 4"/>
          <p:cNvSpPr>
            <a:spLocks noGrp="1"/>
          </p:cNvSpPr>
          <p:nvPr>
            <p:ph type="body" sz="quarter" idx="3"/>
          </p:nvPr>
        </p:nvSpPr>
        <p:spPr>
          <a:xfrm>
            <a:off x="6193410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4627" indent="0">
              <a:buNone/>
              <a:defRPr sz="2000" b="1"/>
            </a:lvl2pPr>
            <a:lvl3pPr marL="909249" indent="0">
              <a:buNone/>
              <a:defRPr sz="1800" b="1"/>
            </a:lvl3pPr>
            <a:lvl4pPr marL="1363876" indent="0">
              <a:buNone/>
              <a:defRPr sz="1600" b="1"/>
            </a:lvl4pPr>
            <a:lvl5pPr marL="1818504" indent="0">
              <a:buNone/>
              <a:defRPr sz="1600" b="1"/>
            </a:lvl5pPr>
            <a:lvl6pPr marL="2273126" indent="0">
              <a:buNone/>
              <a:defRPr sz="1600" b="1"/>
            </a:lvl6pPr>
            <a:lvl7pPr marL="2727750" indent="0">
              <a:buNone/>
              <a:defRPr sz="1600" b="1"/>
            </a:lvl7pPr>
            <a:lvl8pPr marL="3182380" indent="0">
              <a:buNone/>
              <a:defRPr sz="1600" b="1"/>
            </a:lvl8pPr>
            <a:lvl9pPr marL="3637003" indent="0">
              <a:buNone/>
              <a:defRPr sz="1600" b="1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6" name="Inhaltsplatzhalter 5"/>
          <p:cNvSpPr>
            <a:spLocks noGrp="1"/>
          </p:cNvSpPr>
          <p:nvPr>
            <p:ph sz="quarter" idx="4"/>
          </p:nvPr>
        </p:nvSpPr>
        <p:spPr>
          <a:xfrm>
            <a:off x="6193410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C1628A71-1071-4A33-BCC0-5D7BD7FBCC32}" type="slidenum">
              <a:rPr lang="de-DE">
                <a:solidFill>
                  <a:srgbClr val="000000"/>
                </a:solidFill>
              </a:rPr>
              <a:pPr/>
              <a:t>‹Nr.›</a:t>
            </a:fld>
            <a:endParaRPr lang="de-DE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60593640"/>
      </p:ext>
    </p:extLst>
  </p:cSld>
  <p:clrMapOvr>
    <a:masterClrMapping/>
  </p:clrMapOvr>
  <p:transition>
    <p:split orient="vert"/>
  </p:transition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Nur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Foliennummernplatzhalter 2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1A04C38D-B4E0-4D96-82AC-2BC8A4557035}" type="slidenum">
              <a:rPr lang="de-DE">
                <a:solidFill>
                  <a:srgbClr val="000000"/>
                </a:solidFill>
              </a:rPr>
              <a:pPr/>
              <a:t>‹Nr.›</a:t>
            </a:fld>
            <a:endParaRPr lang="de-DE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92862167"/>
      </p:ext>
    </p:extLst>
  </p:cSld>
  <p:clrMapOvr>
    <a:masterClrMapping/>
  </p:clrMapOvr>
  <p:transition>
    <p:split orient="vert"/>
  </p:transition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nummernplatzhalt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D7B67E10-ED7C-47B7-8166-AFDFE6BD0A77}" type="slidenum">
              <a:rPr lang="de-DE">
                <a:solidFill>
                  <a:srgbClr val="000000"/>
                </a:solidFill>
              </a:rPr>
              <a:pPr/>
              <a:t>‹Nr.›</a:t>
            </a:fld>
            <a:endParaRPr lang="de-DE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66129034"/>
      </p:ext>
    </p:extLst>
  </p:cSld>
  <p:clrMapOvr>
    <a:masterClrMapping/>
  </p:clrMapOvr>
  <p:transition>
    <p:split orient="vert"/>
  </p:transition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alt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609643" y="273050"/>
            <a:ext cx="4011084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4" name="Textplatzhalter 3"/>
          <p:cNvSpPr>
            <a:spLocks noGrp="1"/>
          </p:cNvSpPr>
          <p:nvPr>
            <p:ph type="body" sz="half" idx="2"/>
          </p:nvPr>
        </p:nvSpPr>
        <p:spPr>
          <a:xfrm>
            <a:off x="609643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4627" indent="0">
              <a:buNone/>
              <a:defRPr sz="1200"/>
            </a:lvl2pPr>
            <a:lvl3pPr marL="909249" indent="0">
              <a:buNone/>
              <a:defRPr sz="1000"/>
            </a:lvl3pPr>
            <a:lvl4pPr marL="1363876" indent="0">
              <a:buNone/>
              <a:defRPr sz="900"/>
            </a:lvl4pPr>
            <a:lvl5pPr marL="1818504" indent="0">
              <a:buNone/>
              <a:defRPr sz="900"/>
            </a:lvl5pPr>
            <a:lvl6pPr marL="2273126" indent="0">
              <a:buNone/>
              <a:defRPr sz="900"/>
            </a:lvl6pPr>
            <a:lvl7pPr marL="2727750" indent="0">
              <a:buNone/>
              <a:defRPr sz="900"/>
            </a:lvl7pPr>
            <a:lvl8pPr marL="3182380" indent="0">
              <a:buNone/>
              <a:defRPr sz="900"/>
            </a:lvl8pPr>
            <a:lvl9pPr marL="3637003" indent="0">
              <a:buNone/>
              <a:defRPr sz="900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2B0615C9-1137-4A6C-A6C3-0CE13D3A14E7}" type="slidenum">
              <a:rPr lang="de-DE">
                <a:solidFill>
                  <a:srgbClr val="000000"/>
                </a:solidFill>
              </a:rPr>
              <a:pPr/>
              <a:t>‹Nr.›</a:t>
            </a:fld>
            <a:endParaRPr lang="de-DE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08605142"/>
      </p:ext>
    </p:extLst>
  </p:cSld>
  <p:clrMapOvr>
    <a:masterClrMapping/>
  </p:clrMapOvr>
  <p:transition>
    <p:split orient="vert"/>
  </p:transition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Bildplatzhalt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4627" indent="0">
              <a:buNone/>
              <a:defRPr sz="2800"/>
            </a:lvl2pPr>
            <a:lvl3pPr marL="909249" indent="0">
              <a:buNone/>
              <a:defRPr sz="2400"/>
            </a:lvl3pPr>
            <a:lvl4pPr marL="1363876" indent="0">
              <a:buNone/>
              <a:defRPr sz="2000"/>
            </a:lvl4pPr>
            <a:lvl5pPr marL="1818504" indent="0">
              <a:buNone/>
              <a:defRPr sz="2000"/>
            </a:lvl5pPr>
            <a:lvl6pPr marL="2273126" indent="0">
              <a:buNone/>
              <a:defRPr sz="2000"/>
            </a:lvl6pPr>
            <a:lvl7pPr marL="2727750" indent="0">
              <a:buNone/>
              <a:defRPr sz="2000"/>
            </a:lvl7pPr>
            <a:lvl8pPr marL="3182380" indent="0">
              <a:buNone/>
              <a:defRPr sz="2000"/>
            </a:lvl8pPr>
            <a:lvl9pPr marL="3637003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platzhalt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4627" indent="0">
              <a:buNone/>
              <a:defRPr sz="1200"/>
            </a:lvl2pPr>
            <a:lvl3pPr marL="909249" indent="0">
              <a:buNone/>
              <a:defRPr sz="1000"/>
            </a:lvl3pPr>
            <a:lvl4pPr marL="1363876" indent="0">
              <a:buNone/>
              <a:defRPr sz="900"/>
            </a:lvl4pPr>
            <a:lvl5pPr marL="1818504" indent="0">
              <a:buNone/>
              <a:defRPr sz="900"/>
            </a:lvl5pPr>
            <a:lvl6pPr marL="2273126" indent="0">
              <a:buNone/>
              <a:defRPr sz="900"/>
            </a:lvl6pPr>
            <a:lvl7pPr marL="2727750" indent="0">
              <a:buNone/>
              <a:defRPr sz="900"/>
            </a:lvl7pPr>
            <a:lvl8pPr marL="3182380" indent="0">
              <a:buNone/>
              <a:defRPr sz="900"/>
            </a:lvl8pPr>
            <a:lvl9pPr marL="3637003" indent="0">
              <a:buNone/>
              <a:defRPr sz="900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114AFA35-D6B8-4E0C-A979-573496B028E3}" type="slidenum">
              <a:rPr lang="de-DE">
                <a:solidFill>
                  <a:srgbClr val="000000"/>
                </a:solidFill>
              </a:rPr>
              <a:pPr/>
              <a:t>‹Nr.›</a:t>
            </a:fld>
            <a:endParaRPr lang="de-DE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0077017"/>
      </p:ext>
    </p:extLst>
  </p:cSld>
  <p:clrMapOvr>
    <a:masterClrMapping/>
  </p:clrMapOvr>
  <p:transition>
    <p:split orient="vert"/>
  </p:transition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und vertikaler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Vertikaler Textplatzhalt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7EECCA59-5B36-4289-9BBE-8830FBEEE0C2}" type="slidenum">
              <a:rPr lang="de-DE">
                <a:solidFill>
                  <a:srgbClr val="000000"/>
                </a:solidFill>
              </a:rPr>
              <a:pPr/>
              <a:t>‹Nr.›</a:t>
            </a:fld>
            <a:endParaRPr lang="de-DE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69056784"/>
      </p:ext>
    </p:extLst>
  </p:cSld>
  <p:clrMapOvr>
    <a:masterClrMapping/>
  </p:clrMapOvr>
  <p:transition>
    <p:split orient="vert"/>
  </p:transition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kaler Titel u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kaler Titel 1"/>
          <p:cNvSpPr>
            <a:spLocks noGrp="1"/>
          </p:cNvSpPr>
          <p:nvPr>
            <p:ph type="title" orient="vert"/>
          </p:nvPr>
        </p:nvSpPr>
        <p:spPr>
          <a:xfrm>
            <a:off x="9146117" y="358808"/>
            <a:ext cx="2573867" cy="5649913"/>
          </a:xfrm>
        </p:spPr>
        <p:txBody>
          <a:bodyPr vert="eaVert"/>
          <a:lstStyle/>
          <a:p>
            <a:r>
              <a:rPr lang="de-DE" smtClean="0"/>
              <a:t>Titelmasterformat durch Klicken bearbeiten</a:t>
            </a:r>
            <a:endParaRPr lang="en-US"/>
          </a:p>
        </p:txBody>
      </p:sp>
      <p:sp>
        <p:nvSpPr>
          <p:cNvPr id="3" name="Vertikaler Textplatzhalter 2"/>
          <p:cNvSpPr>
            <a:spLocks noGrp="1"/>
          </p:cNvSpPr>
          <p:nvPr>
            <p:ph type="body" orient="vert" idx="1"/>
          </p:nvPr>
        </p:nvSpPr>
        <p:spPr>
          <a:xfrm>
            <a:off x="1418210" y="358808"/>
            <a:ext cx="7524751" cy="5649913"/>
          </a:xfrm>
        </p:spPr>
        <p:txBody>
          <a:bodyPr vert="eaVert"/>
          <a:lstStyle/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D5D32174-F988-47BC-A07E-0CF42C75F815}" type="slidenum">
              <a:rPr lang="de-DE">
                <a:solidFill>
                  <a:srgbClr val="000000"/>
                </a:solidFill>
              </a:rPr>
              <a:pPr/>
              <a:t>‹Nr.›</a:t>
            </a:fld>
            <a:endParaRPr lang="de-DE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11209454"/>
      </p:ext>
    </p:extLst>
  </p:cSld>
  <p:clrMapOvr>
    <a:masterClrMapping/>
  </p:clrMapOvr>
  <p:transition>
    <p:split orient="vert"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8.xml"/><Relationship Id="rId13" Type="http://schemas.openxmlformats.org/officeDocument/2006/relationships/image" Target="../media/image5.png"/><Relationship Id="rId3" Type="http://schemas.openxmlformats.org/officeDocument/2006/relationships/slideLayout" Target="../slideLayouts/slideLayout13.xml"/><Relationship Id="rId7" Type="http://schemas.openxmlformats.org/officeDocument/2006/relationships/slideLayout" Target="../slideLayouts/slideLayout17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2.xml"/><Relationship Id="rId1" Type="http://schemas.openxmlformats.org/officeDocument/2006/relationships/slideLayout" Target="../slideLayouts/slideLayout11.xml"/><Relationship Id="rId6" Type="http://schemas.openxmlformats.org/officeDocument/2006/relationships/slideLayout" Target="../slideLayouts/slideLayout16.xml"/><Relationship Id="rId11" Type="http://schemas.openxmlformats.org/officeDocument/2006/relationships/slideLayout" Target="../slideLayouts/slideLayout21.xml"/><Relationship Id="rId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20.xml"/><Relationship Id="rId4" Type="http://schemas.openxmlformats.org/officeDocument/2006/relationships/slideLayout" Target="../slideLayouts/slideLayout14.xml"/><Relationship Id="rId9" Type="http://schemas.openxmlformats.org/officeDocument/2006/relationships/slideLayout" Target="../slideLayouts/slideLayout19.xml"/><Relationship Id="rId14" Type="http://schemas.openxmlformats.org/officeDocument/2006/relationships/image" Target="../media/image14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platzhalter 1"/>
          <p:cNvSpPr>
            <a:spLocks noGrp="1"/>
          </p:cNvSpPr>
          <p:nvPr>
            <p:ph type="title"/>
          </p:nvPr>
        </p:nvSpPr>
        <p:spPr>
          <a:xfrm>
            <a:off x="184845" y="101954"/>
            <a:ext cx="9217025" cy="829628"/>
          </a:xfrm>
          <a:prstGeom prst="rect">
            <a:avLst/>
          </a:prstGeom>
        </p:spPr>
        <p:txBody>
          <a:bodyPr vert="horz" lIns="104306" tIns="52153" rIns="104306" bIns="52153" rtlCol="0" anchor="t">
            <a:noAutofit/>
          </a:bodyPr>
          <a:lstStyle/>
          <a:p>
            <a:r>
              <a:rPr lang="de-DE" dirty="0" smtClean="0"/>
              <a:t>Titelmasterformat durch </a:t>
            </a:r>
            <a:br>
              <a:rPr lang="de-DE" dirty="0" smtClean="0"/>
            </a:br>
            <a:r>
              <a:rPr lang="de-DE" dirty="0" smtClean="0"/>
              <a:t>Klicken bearbeiten</a:t>
            </a:r>
            <a:endParaRPr lang="de-DE" dirty="0"/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184844" y="931582"/>
            <a:ext cx="11740212" cy="388639"/>
          </a:xfrm>
          <a:prstGeom prst="rect">
            <a:avLst/>
          </a:prstGeom>
        </p:spPr>
        <p:txBody>
          <a:bodyPr vert="horz" lIns="104306" tIns="52153" rIns="104306" bIns="52153" rtlCol="0">
            <a:normAutofit/>
          </a:bodyPr>
          <a:lstStyle/>
          <a:p>
            <a:pPr lvl="0"/>
            <a:r>
              <a:rPr lang="de-DE" dirty="0" smtClean="0"/>
              <a:t>Untertitel bearbeiten</a:t>
            </a:r>
            <a:endParaRPr lang="de-DE" dirty="0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2"/>
          </p:nvPr>
        </p:nvSpPr>
        <p:spPr>
          <a:xfrm>
            <a:off x="184845" y="6356351"/>
            <a:ext cx="1248139" cy="365125"/>
          </a:xfrm>
          <a:prstGeom prst="rect">
            <a:avLst/>
          </a:prstGeom>
        </p:spPr>
        <p:txBody>
          <a:bodyPr vert="horz" lIns="104306" tIns="52153" rIns="104306" bIns="52153" rtlCol="0" anchor="ctr"/>
          <a:lstStyle>
            <a:lvl1pPr algn="l">
              <a:defRPr sz="127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0BED382-F12F-4F22-A719-F9A1A209DF4A}" type="datetimeFigureOut">
              <a:rPr lang="de-DE" smtClean="0"/>
              <a:t>11.09.2019</a:t>
            </a:fld>
            <a:endParaRPr lang="de-DE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3"/>
          </p:nvPr>
        </p:nvSpPr>
        <p:spPr>
          <a:xfrm>
            <a:off x="2543606" y="6356351"/>
            <a:ext cx="7200800" cy="365125"/>
          </a:xfrm>
          <a:prstGeom prst="rect">
            <a:avLst/>
          </a:prstGeom>
        </p:spPr>
        <p:txBody>
          <a:bodyPr vert="horz" lIns="104306" tIns="52153" rIns="104306" bIns="52153" rtlCol="0" anchor="ctr"/>
          <a:lstStyle>
            <a:lvl1pPr algn="ctr">
              <a:defRPr sz="127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de-DE" dirty="0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4"/>
          </p:nvPr>
        </p:nvSpPr>
        <p:spPr>
          <a:xfrm>
            <a:off x="11260679" y="6356351"/>
            <a:ext cx="828576" cy="365125"/>
          </a:xfrm>
          <a:prstGeom prst="rect">
            <a:avLst/>
          </a:prstGeom>
        </p:spPr>
        <p:txBody>
          <a:bodyPr vert="horz" lIns="104306" tIns="52153" rIns="104306" bIns="52153" rtlCol="0" anchor="ctr"/>
          <a:lstStyle>
            <a:lvl1pPr algn="r">
              <a:defRPr sz="127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22F432E-2195-421B-8073-733A094004B5}" type="slidenum">
              <a:rPr lang="de-DE" smtClean="0"/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61731911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</p:sldLayoutIdLst>
  <p:txStyles>
    <p:titleStyle>
      <a:lvl1pPr algn="l" defTabSz="946052" rtl="0" eaLnBrk="1" latinLnBrk="0" hangingPunct="1">
        <a:lnSpc>
          <a:spcPts val="3265"/>
        </a:lnSpc>
        <a:spcBef>
          <a:spcPct val="0"/>
        </a:spcBef>
        <a:buNone/>
        <a:defRPr sz="2993" kern="1200">
          <a:solidFill>
            <a:schemeClr val="bg1">
              <a:lumMod val="50000"/>
            </a:schemeClr>
          </a:solidFill>
          <a:latin typeface="+mj-lt"/>
          <a:ea typeface="+mj-ea"/>
          <a:cs typeface="+mj-cs"/>
        </a:defRPr>
      </a:lvl1pPr>
    </p:titleStyle>
    <p:bodyStyle>
      <a:lvl1pPr marL="0" indent="0" algn="l" defTabSz="946052" rtl="0" eaLnBrk="1" latinLnBrk="0" hangingPunct="1">
        <a:spcBef>
          <a:spcPct val="20000"/>
        </a:spcBef>
        <a:buFont typeface="Arial" panose="020B0604020202020204" pitchFamily="34" charset="0"/>
        <a:buNone/>
        <a:defRPr sz="1633" kern="120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1pPr>
      <a:lvl2pPr marL="473026" indent="0" algn="l" defTabSz="946052" rtl="0" eaLnBrk="1" latinLnBrk="0" hangingPunct="1">
        <a:spcBef>
          <a:spcPct val="20000"/>
        </a:spcBef>
        <a:buFont typeface="Arial" panose="020B0604020202020204" pitchFamily="34" charset="0"/>
        <a:buNone/>
        <a:defRPr sz="2902" kern="1200">
          <a:solidFill>
            <a:schemeClr val="tx1"/>
          </a:solidFill>
          <a:latin typeface="+mn-lt"/>
          <a:ea typeface="+mn-ea"/>
          <a:cs typeface="+mn-cs"/>
        </a:defRPr>
      </a:lvl2pPr>
      <a:lvl3pPr marL="946052" indent="0" algn="l" defTabSz="946052" rtl="0" eaLnBrk="1" latinLnBrk="0" hangingPunct="1">
        <a:spcBef>
          <a:spcPct val="20000"/>
        </a:spcBef>
        <a:buFont typeface="Arial" panose="020B0604020202020204" pitchFamily="34" charset="0"/>
        <a:buNone/>
        <a:defRPr sz="2449" kern="1200">
          <a:solidFill>
            <a:schemeClr val="tx1"/>
          </a:solidFill>
          <a:latin typeface="+mn-lt"/>
          <a:ea typeface="+mn-ea"/>
          <a:cs typeface="+mn-cs"/>
        </a:defRPr>
      </a:lvl3pPr>
      <a:lvl4pPr marL="1419078" indent="0" algn="l" defTabSz="946052" rtl="0" eaLnBrk="1" latinLnBrk="0" hangingPunct="1">
        <a:spcBef>
          <a:spcPct val="20000"/>
        </a:spcBef>
        <a:buFont typeface="Arial" panose="020B0604020202020204" pitchFamily="34" charset="0"/>
        <a:buNone/>
        <a:defRPr sz="2086" kern="1200">
          <a:solidFill>
            <a:schemeClr val="tx1"/>
          </a:solidFill>
          <a:latin typeface="+mn-lt"/>
          <a:ea typeface="+mn-ea"/>
          <a:cs typeface="+mn-cs"/>
        </a:defRPr>
      </a:lvl4pPr>
      <a:lvl5pPr marL="1892104" indent="0" algn="l" defTabSz="946052" rtl="0" eaLnBrk="1" latinLnBrk="0" hangingPunct="1">
        <a:spcBef>
          <a:spcPct val="20000"/>
        </a:spcBef>
        <a:buFont typeface="Arial" panose="020B0604020202020204" pitchFamily="34" charset="0"/>
        <a:buNone/>
        <a:defRPr sz="2086" kern="1200">
          <a:solidFill>
            <a:schemeClr val="tx1"/>
          </a:solidFill>
          <a:latin typeface="+mn-lt"/>
          <a:ea typeface="+mn-ea"/>
          <a:cs typeface="+mn-cs"/>
        </a:defRPr>
      </a:lvl5pPr>
      <a:lvl6pPr marL="2601642" indent="-236513" algn="l" defTabSz="946052" rtl="0" eaLnBrk="1" latinLnBrk="0" hangingPunct="1">
        <a:spcBef>
          <a:spcPct val="20000"/>
        </a:spcBef>
        <a:buFont typeface="Arial" panose="020B0604020202020204" pitchFamily="34" charset="0"/>
        <a:buChar char="•"/>
        <a:defRPr sz="2086" kern="1200">
          <a:solidFill>
            <a:schemeClr val="tx1"/>
          </a:solidFill>
          <a:latin typeface="+mn-lt"/>
          <a:ea typeface="+mn-ea"/>
          <a:cs typeface="+mn-cs"/>
        </a:defRPr>
      </a:lvl6pPr>
      <a:lvl7pPr marL="3074668" indent="-236513" algn="l" defTabSz="946052" rtl="0" eaLnBrk="1" latinLnBrk="0" hangingPunct="1">
        <a:spcBef>
          <a:spcPct val="20000"/>
        </a:spcBef>
        <a:buFont typeface="Arial" panose="020B0604020202020204" pitchFamily="34" charset="0"/>
        <a:buChar char="•"/>
        <a:defRPr sz="2086" kern="1200">
          <a:solidFill>
            <a:schemeClr val="tx1"/>
          </a:solidFill>
          <a:latin typeface="+mn-lt"/>
          <a:ea typeface="+mn-ea"/>
          <a:cs typeface="+mn-cs"/>
        </a:defRPr>
      </a:lvl7pPr>
      <a:lvl8pPr marL="3547694" indent="-236513" algn="l" defTabSz="946052" rtl="0" eaLnBrk="1" latinLnBrk="0" hangingPunct="1">
        <a:spcBef>
          <a:spcPct val="20000"/>
        </a:spcBef>
        <a:buFont typeface="Arial" panose="020B0604020202020204" pitchFamily="34" charset="0"/>
        <a:buChar char="•"/>
        <a:defRPr sz="2086" kern="1200">
          <a:solidFill>
            <a:schemeClr val="tx1"/>
          </a:solidFill>
          <a:latin typeface="+mn-lt"/>
          <a:ea typeface="+mn-ea"/>
          <a:cs typeface="+mn-cs"/>
        </a:defRPr>
      </a:lvl8pPr>
      <a:lvl9pPr marL="4020720" indent="-236513" algn="l" defTabSz="946052" rtl="0" eaLnBrk="1" latinLnBrk="0" hangingPunct="1">
        <a:spcBef>
          <a:spcPct val="20000"/>
        </a:spcBef>
        <a:buFont typeface="Arial" panose="020B0604020202020204" pitchFamily="34" charset="0"/>
        <a:buChar char="•"/>
        <a:defRPr sz="2086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de-DE"/>
      </a:defPPr>
      <a:lvl1pPr marL="0" algn="l" defTabSz="946052" rtl="0" eaLnBrk="1" latinLnBrk="0" hangingPunct="1">
        <a:defRPr sz="1905" kern="1200">
          <a:solidFill>
            <a:schemeClr val="tx1"/>
          </a:solidFill>
          <a:latin typeface="+mn-lt"/>
          <a:ea typeface="+mn-ea"/>
          <a:cs typeface="+mn-cs"/>
        </a:defRPr>
      </a:lvl1pPr>
      <a:lvl2pPr marL="473026" algn="l" defTabSz="946052" rtl="0" eaLnBrk="1" latinLnBrk="0" hangingPunct="1">
        <a:defRPr sz="1905" kern="1200">
          <a:solidFill>
            <a:schemeClr val="tx1"/>
          </a:solidFill>
          <a:latin typeface="+mn-lt"/>
          <a:ea typeface="+mn-ea"/>
          <a:cs typeface="+mn-cs"/>
        </a:defRPr>
      </a:lvl2pPr>
      <a:lvl3pPr marL="946052" algn="l" defTabSz="946052" rtl="0" eaLnBrk="1" latinLnBrk="0" hangingPunct="1">
        <a:defRPr sz="1905" kern="1200">
          <a:solidFill>
            <a:schemeClr val="tx1"/>
          </a:solidFill>
          <a:latin typeface="+mn-lt"/>
          <a:ea typeface="+mn-ea"/>
          <a:cs typeface="+mn-cs"/>
        </a:defRPr>
      </a:lvl3pPr>
      <a:lvl4pPr marL="1419078" algn="l" defTabSz="946052" rtl="0" eaLnBrk="1" latinLnBrk="0" hangingPunct="1">
        <a:defRPr sz="1905" kern="1200">
          <a:solidFill>
            <a:schemeClr val="tx1"/>
          </a:solidFill>
          <a:latin typeface="+mn-lt"/>
          <a:ea typeface="+mn-ea"/>
          <a:cs typeface="+mn-cs"/>
        </a:defRPr>
      </a:lvl4pPr>
      <a:lvl5pPr marL="1892104" algn="l" defTabSz="946052" rtl="0" eaLnBrk="1" latinLnBrk="0" hangingPunct="1">
        <a:defRPr sz="1905" kern="1200">
          <a:solidFill>
            <a:schemeClr val="tx1"/>
          </a:solidFill>
          <a:latin typeface="+mn-lt"/>
          <a:ea typeface="+mn-ea"/>
          <a:cs typeface="+mn-cs"/>
        </a:defRPr>
      </a:lvl5pPr>
      <a:lvl6pPr marL="2365129" algn="l" defTabSz="946052" rtl="0" eaLnBrk="1" latinLnBrk="0" hangingPunct="1">
        <a:defRPr sz="1905" kern="1200">
          <a:solidFill>
            <a:schemeClr val="tx1"/>
          </a:solidFill>
          <a:latin typeface="+mn-lt"/>
          <a:ea typeface="+mn-ea"/>
          <a:cs typeface="+mn-cs"/>
        </a:defRPr>
      </a:lvl6pPr>
      <a:lvl7pPr marL="2838155" algn="l" defTabSz="946052" rtl="0" eaLnBrk="1" latinLnBrk="0" hangingPunct="1">
        <a:defRPr sz="1905" kern="1200">
          <a:solidFill>
            <a:schemeClr val="tx1"/>
          </a:solidFill>
          <a:latin typeface="+mn-lt"/>
          <a:ea typeface="+mn-ea"/>
          <a:cs typeface="+mn-cs"/>
        </a:defRPr>
      </a:lvl7pPr>
      <a:lvl8pPr marL="3311181" algn="l" defTabSz="946052" rtl="0" eaLnBrk="1" latinLnBrk="0" hangingPunct="1">
        <a:defRPr sz="1905" kern="1200">
          <a:solidFill>
            <a:schemeClr val="tx1"/>
          </a:solidFill>
          <a:latin typeface="+mn-lt"/>
          <a:ea typeface="+mn-ea"/>
          <a:cs typeface="+mn-cs"/>
        </a:defRPr>
      </a:lvl8pPr>
      <a:lvl9pPr marL="3784207" algn="l" defTabSz="946052" rtl="0" eaLnBrk="1" latinLnBrk="0" hangingPunct="1">
        <a:defRPr sz="1905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/>
          <p:cNvSpPr>
            <a:spLocks noGrp="1" noChangeArrowheads="1"/>
          </p:cNvSpPr>
          <p:nvPr>
            <p:ph type="title"/>
          </p:nvPr>
        </p:nvSpPr>
        <p:spPr bwMode="gray">
          <a:xfrm>
            <a:off x="2446871" y="358775"/>
            <a:ext cx="6686551" cy="50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de-DE" smtClean="0"/>
              <a:t>Titelmasterformat durch Klicken bearbeiten</a:t>
            </a:r>
          </a:p>
        </p:txBody>
      </p:sp>
      <p:sp>
        <p:nvSpPr>
          <p:cNvPr id="18435" name="Rectangle 3"/>
          <p:cNvSpPr>
            <a:spLocks noGrp="1" noChangeArrowheads="1"/>
          </p:cNvSpPr>
          <p:nvPr>
            <p:ph type="body" idx="1"/>
          </p:nvPr>
        </p:nvSpPr>
        <p:spPr bwMode="gray">
          <a:xfrm>
            <a:off x="1418168" y="1346200"/>
            <a:ext cx="10301817" cy="46624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gray">
          <a:xfrm>
            <a:off x="10858543" y="6275388"/>
            <a:ext cx="861484" cy="3540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</a:bodyPr>
          <a:lstStyle>
            <a:lvl1pPr algn="r" defTabSz="797167">
              <a:defRPr sz="900">
                <a:cs typeface="+mn-cs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fld id="{E01C687C-A805-4538-917B-1802FA178BCE}" type="slidenum">
              <a:rPr lang="de-DE">
                <a:solidFill>
                  <a:srgbClr val="000000"/>
                </a:solidFill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‹Nr.›</a:t>
            </a:fld>
            <a:endParaRPr lang="de-DE">
              <a:solidFill>
                <a:srgbClr val="000000"/>
              </a:solidFill>
            </a:endParaRPr>
          </a:p>
        </p:txBody>
      </p:sp>
      <p:pic>
        <p:nvPicPr>
          <p:cNvPr id="18437" name="Picture 7" descr="Logo"/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gray">
          <a:xfrm>
            <a:off x="9298561" y="333375"/>
            <a:ext cx="2459567" cy="5667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32" name="Line 8"/>
          <p:cNvSpPr>
            <a:spLocks noChangeShapeType="1"/>
          </p:cNvSpPr>
          <p:nvPr/>
        </p:nvSpPr>
        <p:spPr bwMode="gray">
          <a:xfrm flipH="1">
            <a:off x="2032000" y="996950"/>
            <a:ext cx="9687984" cy="0"/>
          </a:xfrm>
          <a:prstGeom prst="line">
            <a:avLst/>
          </a:prstGeom>
          <a:noFill/>
          <a:ln w="3175">
            <a:solidFill>
              <a:srgbClr val="00A2E0"/>
            </a:solidFill>
            <a:round/>
            <a:headEnd/>
            <a:tailEnd/>
          </a:ln>
          <a:effectLst/>
        </p:spPr>
        <p:txBody>
          <a:bodyPr lIns="90928" tIns="45464" rIns="90928" bIns="45464"/>
          <a:lstStyle/>
          <a:p>
            <a:pPr algn="ctr" fontAlgn="base">
              <a:lnSpc>
                <a:spcPct val="120000"/>
              </a:lnSpc>
              <a:spcBef>
                <a:spcPct val="0"/>
              </a:spcBef>
              <a:spcAft>
                <a:spcPct val="0"/>
              </a:spcAft>
              <a:buFont typeface="Wingdings 3" pitchFamily="18" charset="2"/>
              <a:buNone/>
              <a:defRPr/>
            </a:pPr>
            <a:endParaRPr lang="de-DE" sz="1600">
              <a:solidFill>
                <a:srgbClr val="000000"/>
              </a:solidFill>
            </a:endParaRPr>
          </a:p>
        </p:txBody>
      </p:sp>
      <p:sp>
        <p:nvSpPr>
          <p:cNvPr id="1033" name="Line 9"/>
          <p:cNvSpPr>
            <a:spLocks noChangeShapeType="1"/>
          </p:cNvSpPr>
          <p:nvPr/>
        </p:nvSpPr>
        <p:spPr bwMode="gray">
          <a:xfrm flipH="1">
            <a:off x="472017" y="996950"/>
            <a:ext cx="861483" cy="0"/>
          </a:xfrm>
          <a:prstGeom prst="line">
            <a:avLst/>
          </a:prstGeom>
          <a:noFill/>
          <a:ln w="3175">
            <a:solidFill>
              <a:schemeClr val="accent1"/>
            </a:solidFill>
            <a:round/>
            <a:headEnd/>
            <a:tailEnd/>
          </a:ln>
          <a:effectLst/>
        </p:spPr>
        <p:txBody>
          <a:bodyPr lIns="90928" tIns="45464" rIns="90928" bIns="45464"/>
          <a:lstStyle/>
          <a:p>
            <a:pPr algn="ctr" fontAlgn="base">
              <a:lnSpc>
                <a:spcPct val="120000"/>
              </a:lnSpc>
              <a:spcBef>
                <a:spcPct val="0"/>
              </a:spcBef>
              <a:spcAft>
                <a:spcPct val="0"/>
              </a:spcAft>
              <a:buFont typeface="Wingdings 3" pitchFamily="18" charset="2"/>
              <a:buNone/>
              <a:defRPr/>
            </a:pPr>
            <a:endParaRPr lang="de-DE" sz="1600">
              <a:solidFill>
                <a:srgbClr val="000000"/>
              </a:solidFill>
            </a:endParaRPr>
          </a:p>
        </p:txBody>
      </p:sp>
      <p:sp>
        <p:nvSpPr>
          <p:cNvPr id="1034" name="Rectangle 10"/>
          <p:cNvSpPr>
            <a:spLocks noChangeArrowheads="1"/>
          </p:cNvSpPr>
          <p:nvPr/>
        </p:nvSpPr>
        <p:spPr bwMode="gray">
          <a:xfrm>
            <a:off x="1418167" y="947771"/>
            <a:ext cx="4512733" cy="96837"/>
          </a:xfrm>
          <a:prstGeom prst="rect">
            <a:avLst/>
          </a:prstGeom>
          <a:solidFill>
            <a:schemeClr val="accent1"/>
          </a:solidFill>
          <a:ln w="9525">
            <a:solidFill>
              <a:srgbClr val="00A2E0"/>
            </a:solidFill>
            <a:miter lim="800000"/>
            <a:headEnd/>
            <a:tailEnd/>
          </a:ln>
        </p:spPr>
        <p:txBody>
          <a:bodyPr wrap="none" lIns="79684" tIns="39843" rIns="79684" bIns="39843" anchor="ctr"/>
          <a:lstStyle/>
          <a:p>
            <a:pPr algn="ctr" defTabSz="797167" fontAlgn="base">
              <a:lnSpc>
                <a:spcPct val="120000"/>
              </a:lnSpc>
              <a:spcBef>
                <a:spcPct val="0"/>
              </a:spcBef>
              <a:spcAft>
                <a:spcPct val="0"/>
              </a:spcAft>
              <a:buFont typeface="Wingdings 3" pitchFamily="18" charset="2"/>
              <a:buNone/>
            </a:pPr>
            <a:endParaRPr lang="de-DE" sz="1400">
              <a:solidFill>
                <a:srgbClr val="000000"/>
              </a:solidFill>
            </a:endParaRPr>
          </a:p>
        </p:txBody>
      </p:sp>
      <p:sp>
        <p:nvSpPr>
          <p:cNvPr id="1038" name="Line 14"/>
          <p:cNvSpPr>
            <a:spLocks noChangeShapeType="1"/>
          </p:cNvSpPr>
          <p:nvPr/>
        </p:nvSpPr>
        <p:spPr bwMode="gray">
          <a:xfrm flipH="1">
            <a:off x="514394" y="6694488"/>
            <a:ext cx="11245849" cy="0"/>
          </a:xfrm>
          <a:prstGeom prst="line">
            <a:avLst/>
          </a:prstGeom>
          <a:noFill/>
          <a:ln w="3175">
            <a:solidFill>
              <a:srgbClr val="00A2E0"/>
            </a:solidFill>
            <a:round/>
            <a:headEnd/>
            <a:tailEnd/>
          </a:ln>
          <a:effectLst/>
        </p:spPr>
        <p:txBody>
          <a:bodyPr lIns="90928" tIns="45464" rIns="90928" bIns="45464"/>
          <a:lstStyle/>
          <a:p>
            <a:pPr algn="ctr" fontAlgn="base">
              <a:lnSpc>
                <a:spcPct val="120000"/>
              </a:lnSpc>
              <a:spcBef>
                <a:spcPct val="0"/>
              </a:spcBef>
              <a:spcAft>
                <a:spcPct val="0"/>
              </a:spcAft>
              <a:buFont typeface="Wingdings 3" pitchFamily="18" charset="2"/>
              <a:buNone/>
              <a:defRPr/>
            </a:pPr>
            <a:endParaRPr lang="de-DE" sz="1600">
              <a:solidFill>
                <a:srgbClr val="000000"/>
              </a:solidFill>
            </a:endParaRPr>
          </a:p>
        </p:txBody>
      </p:sp>
      <p:pic>
        <p:nvPicPr>
          <p:cNvPr id="18442" name="Picture 10" descr="GEMS-Logo"/>
          <p:cNvPicPr>
            <a:picLocks noChangeAspect="1" noChangeArrowheads="1"/>
          </p:cNvPicPr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7027" y="328617"/>
            <a:ext cx="1824567" cy="5476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74473552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2" r:id="rId1"/>
    <p:sldLayoutId id="2147483673" r:id="rId2"/>
    <p:sldLayoutId id="2147483674" r:id="rId3"/>
    <p:sldLayoutId id="2147483675" r:id="rId4"/>
    <p:sldLayoutId id="2147483676" r:id="rId5"/>
    <p:sldLayoutId id="2147483677" r:id="rId6"/>
    <p:sldLayoutId id="2147483678" r:id="rId7"/>
    <p:sldLayoutId id="2147483679" r:id="rId8"/>
    <p:sldLayoutId id="2147483680" r:id="rId9"/>
    <p:sldLayoutId id="2147483681" r:id="rId10"/>
    <p:sldLayoutId id="2147483682" r:id="rId11"/>
  </p:sldLayoutIdLst>
  <p:transition>
    <p:split orient="vert"/>
  </p:transition>
  <p:hf hdr="0" ftr="0" dt="0"/>
  <p:txStyles>
    <p:titleStyle>
      <a:lvl1pPr algn="l" rtl="0" fontAlgn="base">
        <a:spcBef>
          <a:spcPct val="0"/>
        </a:spcBef>
        <a:spcAft>
          <a:spcPct val="0"/>
        </a:spcAft>
        <a:defRPr sz="2100">
          <a:solidFill>
            <a:schemeClr val="tx1"/>
          </a:solidFill>
          <a:latin typeface="+mj-lt"/>
          <a:ea typeface="+mj-ea"/>
          <a:cs typeface="+mj-cs"/>
        </a:defRPr>
      </a:lvl1pPr>
      <a:lvl2pPr algn="l" rtl="0" fontAlgn="base">
        <a:spcBef>
          <a:spcPct val="0"/>
        </a:spcBef>
        <a:spcAft>
          <a:spcPct val="0"/>
        </a:spcAft>
        <a:defRPr sz="2100">
          <a:solidFill>
            <a:schemeClr val="tx1"/>
          </a:solidFill>
          <a:latin typeface="Arial" charset="0"/>
          <a:cs typeface="Arial" charset="0"/>
        </a:defRPr>
      </a:lvl2pPr>
      <a:lvl3pPr algn="l" rtl="0" fontAlgn="base">
        <a:spcBef>
          <a:spcPct val="0"/>
        </a:spcBef>
        <a:spcAft>
          <a:spcPct val="0"/>
        </a:spcAft>
        <a:defRPr sz="2100">
          <a:solidFill>
            <a:schemeClr val="tx1"/>
          </a:solidFill>
          <a:latin typeface="Arial" charset="0"/>
          <a:cs typeface="Arial" charset="0"/>
        </a:defRPr>
      </a:lvl3pPr>
      <a:lvl4pPr algn="l" rtl="0" fontAlgn="base">
        <a:spcBef>
          <a:spcPct val="0"/>
        </a:spcBef>
        <a:spcAft>
          <a:spcPct val="0"/>
        </a:spcAft>
        <a:defRPr sz="2100">
          <a:solidFill>
            <a:schemeClr val="tx1"/>
          </a:solidFill>
          <a:latin typeface="Arial" charset="0"/>
          <a:cs typeface="Arial" charset="0"/>
        </a:defRPr>
      </a:lvl4pPr>
      <a:lvl5pPr algn="l" rtl="0" fontAlgn="base">
        <a:spcBef>
          <a:spcPct val="0"/>
        </a:spcBef>
        <a:spcAft>
          <a:spcPct val="0"/>
        </a:spcAft>
        <a:defRPr sz="2100">
          <a:solidFill>
            <a:schemeClr val="tx1"/>
          </a:solidFill>
          <a:latin typeface="Arial" charset="0"/>
          <a:cs typeface="Arial" charset="0"/>
        </a:defRPr>
      </a:lvl5pPr>
      <a:lvl6pPr marL="454627" algn="l" rtl="0" fontAlgn="base">
        <a:spcBef>
          <a:spcPct val="0"/>
        </a:spcBef>
        <a:spcAft>
          <a:spcPct val="0"/>
        </a:spcAft>
        <a:defRPr sz="2100">
          <a:solidFill>
            <a:schemeClr val="tx1"/>
          </a:solidFill>
          <a:latin typeface="Arial" charset="0"/>
          <a:cs typeface="Arial" charset="0"/>
        </a:defRPr>
      </a:lvl6pPr>
      <a:lvl7pPr marL="909249" algn="l" rtl="0" fontAlgn="base">
        <a:spcBef>
          <a:spcPct val="0"/>
        </a:spcBef>
        <a:spcAft>
          <a:spcPct val="0"/>
        </a:spcAft>
        <a:defRPr sz="2100">
          <a:solidFill>
            <a:schemeClr val="tx1"/>
          </a:solidFill>
          <a:latin typeface="Arial" charset="0"/>
          <a:cs typeface="Arial" charset="0"/>
        </a:defRPr>
      </a:lvl7pPr>
      <a:lvl8pPr marL="1363876" algn="l" rtl="0" fontAlgn="base">
        <a:spcBef>
          <a:spcPct val="0"/>
        </a:spcBef>
        <a:spcAft>
          <a:spcPct val="0"/>
        </a:spcAft>
        <a:defRPr sz="2100">
          <a:solidFill>
            <a:schemeClr val="tx1"/>
          </a:solidFill>
          <a:latin typeface="Arial" charset="0"/>
          <a:cs typeface="Arial" charset="0"/>
        </a:defRPr>
      </a:lvl8pPr>
      <a:lvl9pPr marL="1818504" algn="l" rtl="0" fontAlgn="base">
        <a:spcBef>
          <a:spcPct val="0"/>
        </a:spcBef>
        <a:spcAft>
          <a:spcPct val="0"/>
        </a:spcAft>
        <a:defRPr sz="2100">
          <a:solidFill>
            <a:schemeClr val="tx1"/>
          </a:solidFill>
          <a:latin typeface="Arial" charset="0"/>
          <a:cs typeface="Arial" charset="0"/>
        </a:defRPr>
      </a:lvl9pPr>
    </p:titleStyle>
    <p:bodyStyle>
      <a:lvl1pPr marL="298347" indent="-298347" algn="l" rtl="0" fontAlgn="base">
        <a:lnSpc>
          <a:spcPct val="120000"/>
        </a:lnSpc>
        <a:spcBef>
          <a:spcPct val="0"/>
        </a:spcBef>
        <a:spcAft>
          <a:spcPct val="0"/>
        </a:spcAft>
        <a:tabLst>
          <a:tab pos="391482" algn="l"/>
          <a:tab pos="782967" algn="l"/>
          <a:tab pos="1174450" algn="l"/>
          <a:tab pos="1565931" algn="l"/>
        </a:tabLst>
        <a:defRPr sz="1400">
          <a:solidFill>
            <a:schemeClr val="tx1"/>
          </a:solidFill>
          <a:latin typeface="+mn-lt"/>
          <a:ea typeface="+mn-ea"/>
          <a:cs typeface="+mn-cs"/>
        </a:defRPr>
      </a:lvl1pPr>
      <a:lvl2pPr marL="388326" indent="-386748" algn="l" rtl="0" fontAlgn="base">
        <a:lnSpc>
          <a:spcPct val="120000"/>
        </a:lnSpc>
        <a:spcBef>
          <a:spcPct val="0"/>
        </a:spcBef>
        <a:spcAft>
          <a:spcPct val="0"/>
        </a:spcAft>
        <a:buFont typeface="Wingdings 3" pitchFamily="18" charset="2"/>
        <a:buChar char="Ò"/>
        <a:tabLst>
          <a:tab pos="391482" algn="l"/>
          <a:tab pos="782967" algn="l"/>
          <a:tab pos="1174450" algn="l"/>
          <a:tab pos="1565931" algn="l"/>
        </a:tabLst>
        <a:defRPr sz="1400">
          <a:solidFill>
            <a:schemeClr val="tx1"/>
          </a:solidFill>
          <a:latin typeface="+mn-lt"/>
          <a:cs typeface="+mn-cs"/>
        </a:defRPr>
      </a:lvl2pPr>
      <a:lvl3pPr marL="779807" indent="-389903" algn="l" rtl="0" fontAlgn="base">
        <a:lnSpc>
          <a:spcPct val="120000"/>
        </a:lnSpc>
        <a:spcBef>
          <a:spcPct val="0"/>
        </a:spcBef>
        <a:spcAft>
          <a:spcPct val="0"/>
        </a:spcAft>
        <a:buFont typeface="Wingdings 3" pitchFamily="18" charset="2"/>
        <a:buChar char="Ò"/>
        <a:tabLst>
          <a:tab pos="391482" algn="l"/>
          <a:tab pos="782967" algn="l"/>
          <a:tab pos="1174450" algn="l"/>
          <a:tab pos="1565931" algn="l"/>
        </a:tabLst>
        <a:defRPr sz="1400">
          <a:solidFill>
            <a:schemeClr val="tx1"/>
          </a:solidFill>
          <a:latin typeface="+mn-lt"/>
          <a:cs typeface="+mn-cs"/>
        </a:defRPr>
      </a:lvl3pPr>
      <a:lvl4pPr marL="1171298" indent="-389903" algn="l" rtl="0" fontAlgn="base">
        <a:lnSpc>
          <a:spcPct val="120000"/>
        </a:lnSpc>
        <a:spcBef>
          <a:spcPct val="0"/>
        </a:spcBef>
        <a:spcAft>
          <a:spcPct val="0"/>
        </a:spcAft>
        <a:buFont typeface="Wingdings 3" pitchFamily="18" charset="2"/>
        <a:buChar char="Ò"/>
        <a:tabLst>
          <a:tab pos="391482" algn="l"/>
          <a:tab pos="782967" algn="l"/>
          <a:tab pos="1174450" algn="l"/>
          <a:tab pos="1565931" algn="l"/>
        </a:tabLst>
        <a:defRPr sz="1400">
          <a:solidFill>
            <a:schemeClr val="tx1"/>
          </a:solidFill>
          <a:latin typeface="+mn-lt"/>
          <a:cs typeface="+mn-cs"/>
        </a:defRPr>
      </a:lvl4pPr>
      <a:lvl5pPr marL="1562771" indent="-389903" algn="l" rtl="0" fontAlgn="base">
        <a:lnSpc>
          <a:spcPct val="120000"/>
        </a:lnSpc>
        <a:spcBef>
          <a:spcPct val="0"/>
        </a:spcBef>
        <a:spcAft>
          <a:spcPct val="0"/>
        </a:spcAft>
        <a:buFont typeface="Wingdings 3" pitchFamily="18" charset="2"/>
        <a:buChar char="Ò"/>
        <a:tabLst>
          <a:tab pos="391482" algn="l"/>
          <a:tab pos="782967" algn="l"/>
          <a:tab pos="1174450" algn="l"/>
          <a:tab pos="1565931" algn="l"/>
        </a:tabLst>
        <a:defRPr sz="1400">
          <a:solidFill>
            <a:schemeClr val="tx1"/>
          </a:solidFill>
          <a:latin typeface="+mn-lt"/>
          <a:cs typeface="+mn-cs"/>
        </a:defRPr>
      </a:lvl5pPr>
      <a:lvl6pPr marL="2017402" indent="-389903" algn="l" rtl="0" fontAlgn="base">
        <a:lnSpc>
          <a:spcPct val="120000"/>
        </a:lnSpc>
        <a:spcBef>
          <a:spcPct val="0"/>
        </a:spcBef>
        <a:spcAft>
          <a:spcPct val="0"/>
        </a:spcAft>
        <a:buFont typeface="Wingdings 3" pitchFamily="18" charset="2"/>
        <a:buChar char="Ò"/>
        <a:tabLst>
          <a:tab pos="391482" algn="l"/>
          <a:tab pos="782967" algn="l"/>
          <a:tab pos="1174450" algn="l"/>
          <a:tab pos="1565931" algn="l"/>
        </a:tabLst>
        <a:defRPr sz="1400">
          <a:solidFill>
            <a:schemeClr val="tx1"/>
          </a:solidFill>
          <a:latin typeface="+mn-lt"/>
          <a:cs typeface="+mn-cs"/>
        </a:defRPr>
      </a:lvl6pPr>
      <a:lvl7pPr marL="2472025" indent="-389903" algn="l" rtl="0" fontAlgn="base">
        <a:lnSpc>
          <a:spcPct val="120000"/>
        </a:lnSpc>
        <a:spcBef>
          <a:spcPct val="0"/>
        </a:spcBef>
        <a:spcAft>
          <a:spcPct val="0"/>
        </a:spcAft>
        <a:buFont typeface="Wingdings 3" pitchFamily="18" charset="2"/>
        <a:buChar char="Ò"/>
        <a:tabLst>
          <a:tab pos="391482" algn="l"/>
          <a:tab pos="782967" algn="l"/>
          <a:tab pos="1174450" algn="l"/>
          <a:tab pos="1565931" algn="l"/>
        </a:tabLst>
        <a:defRPr sz="1400">
          <a:solidFill>
            <a:schemeClr val="tx1"/>
          </a:solidFill>
          <a:latin typeface="+mn-lt"/>
          <a:cs typeface="+mn-cs"/>
        </a:defRPr>
      </a:lvl7pPr>
      <a:lvl8pPr marL="2926652" indent="-389903" algn="l" rtl="0" fontAlgn="base">
        <a:lnSpc>
          <a:spcPct val="120000"/>
        </a:lnSpc>
        <a:spcBef>
          <a:spcPct val="0"/>
        </a:spcBef>
        <a:spcAft>
          <a:spcPct val="0"/>
        </a:spcAft>
        <a:buFont typeface="Wingdings 3" pitchFamily="18" charset="2"/>
        <a:buChar char="Ò"/>
        <a:tabLst>
          <a:tab pos="391482" algn="l"/>
          <a:tab pos="782967" algn="l"/>
          <a:tab pos="1174450" algn="l"/>
          <a:tab pos="1565931" algn="l"/>
        </a:tabLst>
        <a:defRPr sz="1400">
          <a:solidFill>
            <a:schemeClr val="tx1"/>
          </a:solidFill>
          <a:latin typeface="+mn-lt"/>
          <a:cs typeface="+mn-cs"/>
        </a:defRPr>
      </a:lvl8pPr>
      <a:lvl9pPr marL="3381278" indent="-389903" algn="l" rtl="0" fontAlgn="base">
        <a:lnSpc>
          <a:spcPct val="120000"/>
        </a:lnSpc>
        <a:spcBef>
          <a:spcPct val="0"/>
        </a:spcBef>
        <a:spcAft>
          <a:spcPct val="0"/>
        </a:spcAft>
        <a:buFont typeface="Wingdings 3" pitchFamily="18" charset="2"/>
        <a:buChar char="Ò"/>
        <a:tabLst>
          <a:tab pos="391482" algn="l"/>
          <a:tab pos="782967" algn="l"/>
          <a:tab pos="1174450" algn="l"/>
          <a:tab pos="1565931" algn="l"/>
        </a:tabLst>
        <a:defRPr sz="1400">
          <a:solidFill>
            <a:schemeClr val="tx1"/>
          </a:solidFill>
          <a:latin typeface="+mn-lt"/>
          <a:cs typeface="+mn-cs"/>
        </a:defRPr>
      </a:lvl9pPr>
    </p:bodyStyle>
    <p:otherStyle>
      <a:defPPr>
        <a:defRPr lang="en-US"/>
      </a:defPPr>
      <a:lvl1pPr marL="0" algn="l" defTabSz="909249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4627" algn="l" defTabSz="909249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09249" algn="l" defTabSz="909249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63876" algn="l" defTabSz="909249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18504" algn="l" defTabSz="909249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73126" algn="l" defTabSz="909249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27750" algn="l" defTabSz="909249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182380" algn="l" defTabSz="909249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37003" algn="l" defTabSz="909249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7" Type="http://schemas.openxmlformats.org/officeDocument/2006/relationships/image" Target="../media/image22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1.png"/><Relationship Id="rId5" Type="http://schemas.openxmlformats.org/officeDocument/2006/relationships/image" Target="../media/image20.jpeg"/><Relationship Id="rId4" Type="http://schemas.openxmlformats.org/officeDocument/2006/relationships/image" Target="../media/image19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jpe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7.jpeg"/><Relationship Id="rId5" Type="http://schemas.openxmlformats.org/officeDocument/2006/relationships/image" Target="../media/image26.jpeg"/><Relationship Id="rId4" Type="http://schemas.openxmlformats.org/officeDocument/2006/relationships/image" Target="../media/image25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12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30.png"/><Relationship Id="rId5" Type="http://schemas.openxmlformats.org/officeDocument/2006/relationships/image" Target="../media/image29.jpeg"/><Relationship Id="rId4" Type="http://schemas.openxmlformats.org/officeDocument/2006/relationships/image" Target="../media/image28.wmf"/></Relationships>
</file>

<file path=ppt/slides/_rels/slide7.xml.rels><?xml version="1.0" encoding="UTF-8" standalone="yes"?>
<Relationships xmlns="http://schemas.openxmlformats.org/package/2006/relationships"><Relationship Id="rId3" Type="http://schemas.microsoft.com/office/2007/relationships/media" Target="../media/media2.avi"/><Relationship Id="rId7" Type="http://schemas.openxmlformats.org/officeDocument/2006/relationships/image" Target="../media/image32.png"/><Relationship Id="rId2" Type="http://schemas.openxmlformats.org/officeDocument/2006/relationships/video" Target="../media/media1.avi"/><Relationship Id="rId1" Type="http://schemas.microsoft.com/office/2007/relationships/media" Target="../media/media1.avi"/><Relationship Id="rId6" Type="http://schemas.openxmlformats.org/officeDocument/2006/relationships/image" Target="../media/image31.png"/><Relationship Id="rId5" Type="http://schemas.openxmlformats.org/officeDocument/2006/relationships/slideLayout" Target="../slideLayouts/slideLayout12.xml"/><Relationship Id="rId4" Type="http://schemas.openxmlformats.org/officeDocument/2006/relationships/video" Target="../media/media2.avi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2.xml"/><Relationship Id="rId2" Type="http://schemas.openxmlformats.org/officeDocument/2006/relationships/video" Target="../media/media3.MOV"/><Relationship Id="rId1" Type="http://schemas.microsoft.com/office/2007/relationships/media" Target="../media/media3.MOV"/><Relationship Id="rId6" Type="http://schemas.openxmlformats.org/officeDocument/2006/relationships/image" Target="../media/image36.png"/><Relationship Id="rId5" Type="http://schemas.openxmlformats.org/officeDocument/2006/relationships/image" Target="../media/image35.jpeg"/><Relationship Id="rId4" Type="http://schemas.openxmlformats.org/officeDocument/2006/relationships/image" Target="../media/image34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7" Type="http://schemas.openxmlformats.org/officeDocument/2006/relationships/image" Target="../media/image40.jpeg"/><Relationship Id="rId2" Type="http://schemas.openxmlformats.org/officeDocument/2006/relationships/slideLayout" Target="../slideLayouts/slideLayout12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37.wmf"/><Relationship Id="rId5" Type="http://schemas.openxmlformats.org/officeDocument/2006/relationships/oleObject" Target="../embeddings/oleObject2.bin"/><Relationship Id="rId4" Type="http://schemas.openxmlformats.org/officeDocument/2006/relationships/image" Target="../media/image39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image" Target="../media/image41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5.jpeg"/><Relationship Id="rId5" Type="http://schemas.openxmlformats.org/officeDocument/2006/relationships/image" Target="../media/image44.png"/><Relationship Id="rId4" Type="http://schemas.openxmlformats.org/officeDocument/2006/relationships/image" Target="../media/image43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jpeg"/><Relationship Id="rId2" Type="http://schemas.openxmlformats.org/officeDocument/2006/relationships/image" Target="../media/image46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8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12.xml"/><Relationship Id="rId6" Type="http://schemas.openxmlformats.org/officeDocument/2006/relationships/image" Target="../media/image21.png"/><Relationship Id="rId5" Type="http://schemas.openxmlformats.org/officeDocument/2006/relationships/image" Target="../media/image18.png"/><Relationship Id="rId4" Type="http://schemas.openxmlformats.org/officeDocument/2006/relationships/image" Target="../media/image19.pn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jpeg"/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2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Status of the HZG-Demo detector project</a:t>
            </a:r>
            <a:r>
              <a:rPr lang="en-GB" dirty="0" smtClean="0"/>
              <a:t>:</a:t>
            </a:r>
            <a:endParaRPr lang="en-GB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-1" y="938027"/>
            <a:ext cx="12111841" cy="326553"/>
          </a:xfrm>
        </p:spPr>
        <p:txBody>
          <a:bodyPr>
            <a:noAutofit/>
          </a:bodyPr>
          <a:lstStyle/>
          <a:p>
            <a:r>
              <a:rPr lang="en-GB" sz="2000" dirty="0" smtClean="0"/>
              <a:t>Development of mechanics, coatings, electronics and software in one group and an external partner (S-DH GmbH)</a:t>
            </a:r>
            <a:endParaRPr lang="en-GB" sz="2000" dirty="0"/>
          </a:p>
        </p:txBody>
      </p:sp>
      <p:sp>
        <p:nvSpPr>
          <p:cNvPr id="5" name="Textfeld 4"/>
          <p:cNvSpPr txBox="1"/>
          <p:nvPr/>
        </p:nvSpPr>
        <p:spPr>
          <a:xfrm>
            <a:off x="6055919" y="2570360"/>
            <a:ext cx="4941033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dirty="0" smtClean="0"/>
              <a:t>G. Nowak, J. </a:t>
            </a:r>
            <a:r>
              <a:rPr lang="de-DE" dirty="0" err="1" smtClean="0"/>
              <a:t>Plewka</a:t>
            </a:r>
            <a:r>
              <a:rPr lang="de-DE" dirty="0" smtClean="0"/>
              <a:t>, </a:t>
            </a:r>
            <a:r>
              <a:rPr lang="de-DE" dirty="0" err="1" smtClean="0"/>
              <a:t>Ch</a:t>
            </a:r>
            <a:r>
              <a:rPr lang="de-DE" dirty="0" smtClean="0"/>
              <a:t>. Jacobsen, C. </a:t>
            </a:r>
            <a:r>
              <a:rPr lang="de-DE" dirty="0" err="1" smtClean="0"/>
              <a:t>Gregersen</a:t>
            </a:r>
            <a:r>
              <a:rPr lang="de-DE" dirty="0" smtClean="0"/>
              <a:t>, </a:t>
            </a:r>
          </a:p>
          <a:p>
            <a:r>
              <a:rPr lang="de-DE" dirty="0" smtClean="0"/>
              <a:t>F. </a:t>
            </a:r>
            <a:r>
              <a:rPr lang="de-DE" dirty="0" err="1" smtClean="0"/>
              <a:t>Theopold</a:t>
            </a:r>
            <a:r>
              <a:rPr lang="de-DE" dirty="0" smtClean="0"/>
              <a:t>,  A. </a:t>
            </a:r>
            <a:r>
              <a:rPr lang="de-DE" dirty="0" err="1" smtClean="0"/>
              <a:t>Beldowski</a:t>
            </a:r>
            <a:r>
              <a:rPr lang="de-DE" dirty="0" smtClean="0"/>
              <a:t>, W. Puls, J. Burmester,….</a:t>
            </a:r>
            <a:endParaRPr lang="de-DE" dirty="0"/>
          </a:p>
        </p:txBody>
      </p:sp>
      <p:grpSp>
        <p:nvGrpSpPr>
          <p:cNvPr id="9" name="Gruppieren 8"/>
          <p:cNvGrpSpPr/>
          <p:nvPr/>
        </p:nvGrpSpPr>
        <p:grpSpPr>
          <a:xfrm>
            <a:off x="91440" y="2755026"/>
            <a:ext cx="5866078" cy="2702116"/>
            <a:chOff x="287714" y="2177733"/>
            <a:chExt cx="5866078" cy="2702116"/>
          </a:xfrm>
        </p:grpSpPr>
        <p:sp>
          <p:nvSpPr>
            <p:cNvPr id="7" name="Textfeld 6"/>
            <p:cNvSpPr txBox="1"/>
            <p:nvPr/>
          </p:nvSpPr>
          <p:spPr>
            <a:xfrm>
              <a:off x="287714" y="2177733"/>
              <a:ext cx="5507405" cy="92333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GB" dirty="0"/>
                <a:t>B</a:t>
              </a:r>
              <a:r>
                <a:rPr lang="en-GB" dirty="0" smtClean="0"/>
                <a:t>udget: 672 200,00 Euro</a:t>
              </a: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GB" dirty="0"/>
                <a:t>P</a:t>
              </a:r>
              <a:r>
                <a:rPr lang="en-GB" dirty="0" smtClean="0"/>
                <a:t>eriod 24 months (started 30.07.2018)</a:t>
              </a:r>
            </a:p>
            <a:p>
              <a:pPr marL="285750" indent="-285750">
                <a:buFont typeface="Arial" panose="020B0604020202020204" pitchFamily="34" charset="0"/>
                <a:buChar char="•"/>
              </a:pPr>
              <a:r>
                <a:rPr lang="en-GB" dirty="0" smtClean="0"/>
                <a:t>Aim of current project:  Demonstrator detector specs:</a:t>
              </a:r>
            </a:p>
          </p:txBody>
        </p:sp>
        <p:sp>
          <p:nvSpPr>
            <p:cNvPr id="8" name="Textfeld 7"/>
            <p:cNvSpPr txBox="1"/>
            <p:nvPr/>
          </p:nvSpPr>
          <p:spPr>
            <a:xfrm>
              <a:off x="1371136" y="3125523"/>
              <a:ext cx="4782656" cy="175432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342900" indent="-342900">
                <a:buFont typeface="+mj-lt"/>
                <a:buAutoNum type="arabicPeriod"/>
              </a:pPr>
              <a:r>
                <a:rPr lang="en-GB" dirty="0" smtClean="0"/>
                <a:t>1m</a:t>
              </a:r>
              <a:r>
                <a:rPr lang="en-GB" baseline="30000" dirty="0" smtClean="0"/>
                <a:t>2</a:t>
              </a:r>
              <a:r>
                <a:rPr lang="en-GB" dirty="0" smtClean="0"/>
                <a:t> active area</a:t>
              </a:r>
            </a:p>
            <a:p>
              <a:pPr marL="342900" indent="-342900">
                <a:buFont typeface="+mj-lt"/>
                <a:buAutoNum type="arabicPeriod"/>
              </a:pPr>
              <a:r>
                <a:rPr lang="en-GB" dirty="0" smtClean="0"/>
                <a:t>3 detection planes</a:t>
              </a:r>
            </a:p>
            <a:p>
              <a:pPr marL="342900" indent="-342900">
                <a:buFont typeface="+mj-lt"/>
                <a:buAutoNum type="arabicPeriod"/>
              </a:pPr>
              <a:r>
                <a:rPr lang="en-GB" dirty="0" smtClean="0"/>
                <a:t>2 mm x 5 mm position resolution</a:t>
              </a:r>
            </a:p>
            <a:p>
              <a:pPr marL="342900" indent="-342900">
                <a:buFont typeface="+mj-lt"/>
                <a:buAutoNum type="arabicPeriod"/>
              </a:pPr>
              <a:r>
                <a:rPr lang="en-GB" dirty="0" smtClean="0"/>
                <a:t>Linear response up to a count rate of 800 kHz</a:t>
              </a:r>
            </a:p>
            <a:p>
              <a:pPr marL="342900" indent="-342900">
                <a:buFont typeface="+mj-lt"/>
                <a:buAutoNum type="arabicPeriod"/>
              </a:pPr>
              <a:r>
                <a:rPr lang="en-GB" dirty="0" smtClean="0"/>
                <a:t>Efficiency for 2 Å neutrons ≈ 20%</a:t>
              </a:r>
            </a:p>
            <a:p>
              <a:pPr marL="342900" indent="-342900">
                <a:buFont typeface="+mj-lt"/>
                <a:buAutoNum type="arabicPeriod"/>
              </a:pPr>
              <a:r>
                <a:rPr lang="en-GB" dirty="0" smtClean="0"/>
                <a:t> </a:t>
              </a:r>
              <a:r>
                <a:rPr lang="en-GB" dirty="0" smtClean="0">
                  <a:sym typeface="Symbol" panose="05050102010706020507" pitchFamily="18" charset="2"/>
                </a:rPr>
                <a:t>/n sensitivity: 10</a:t>
              </a:r>
              <a:r>
                <a:rPr lang="en-GB" baseline="30000" dirty="0" smtClean="0">
                  <a:sym typeface="Symbol" panose="05050102010706020507" pitchFamily="18" charset="2"/>
                </a:rPr>
                <a:t>-6</a:t>
              </a:r>
              <a:endParaRPr lang="en-GB" baseline="30000" dirty="0"/>
            </a:p>
          </p:txBody>
        </p:sp>
      </p:grpSp>
      <p:sp>
        <p:nvSpPr>
          <p:cNvPr id="11" name="Textfeld 10"/>
          <p:cNvSpPr txBox="1"/>
          <p:nvPr/>
        </p:nvSpPr>
        <p:spPr>
          <a:xfrm>
            <a:off x="5977703" y="1627561"/>
            <a:ext cx="619304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u="sng" dirty="0" smtClean="0"/>
              <a:t>Infrastructure and Team at HZG :</a:t>
            </a:r>
          </a:p>
          <a:p>
            <a:r>
              <a:rPr lang="en-GB" dirty="0" smtClean="0"/>
              <a:t>-Building with clean room, Vernier press, (neutron Lab-source),..</a:t>
            </a:r>
            <a:endParaRPr lang="en-GB" dirty="0"/>
          </a:p>
        </p:txBody>
      </p:sp>
      <p:sp>
        <p:nvSpPr>
          <p:cNvPr id="12" name="Textfeld 11"/>
          <p:cNvSpPr txBox="1"/>
          <p:nvPr/>
        </p:nvSpPr>
        <p:spPr>
          <a:xfrm>
            <a:off x="184844" y="1638285"/>
            <a:ext cx="415940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u="sng" dirty="0" smtClean="0"/>
              <a:t>Demonstrator detector project definition:</a:t>
            </a:r>
            <a:endParaRPr lang="en-GB" b="1" u="sng" dirty="0"/>
          </a:p>
        </p:txBody>
      </p:sp>
    </p:spTree>
    <p:extLst>
      <p:ext uri="{BB962C8B-B14F-4D97-AF65-F5344CB8AC3E}">
        <p14:creationId xmlns:p14="http://schemas.microsoft.com/office/powerpoint/2010/main" val="25736799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el 3"/>
          <p:cNvSpPr>
            <a:spLocks noGrp="1"/>
          </p:cNvSpPr>
          <p:nvPr>
            <p:ph type="ctrTitle"/>
          </p:nvPr>
        </p:nvSpPr>
        <p:spPr>
          <a:xfrm>
            <a:off x="155815" y="455398"/>
            <a:ext cx="9605628" cy="845242"/>
          </a:xfrm>
        </p:spPr>
        <p:txBody>
          <a:bodyPr/>
          <a:lstStyle/>
          <a:p>
            <a:r>
              <a:rPr lang="de-DE" dirty="0" smtClean="0"/>
              <a:t>Long-term </a:t>
            </a:r>
            <a:r>
              <a:rPr lang="de-DE" dirty="0" err="1" smtClean="0"/>
              <a:t>aimed</a:t>
            </a:r>
            <a:r>
              <a:rPr lang="de-DE" dirty="0" smtClean="0"/>
              <a:t> </a:t>
            </a:r>
            <a:r>
              <a:rPr lang="de-DE" dirty="0" err="1" smtClean="0"/>
              <a:t>detector</a:t>
            </a:r>
            <a:r>
              <a:rPr lang="de-DE" dirty="0" smtClean="0"/>
              <a:t> </a:t>
            </a:r>
            <a:r>
              <a:rPr lang="de-DE" dirty="0" err="1" smtClean="0"/>
              <a:t>performance</a:t>
            </a:r>
            <a:r>
              <a:rPr lang="de-DE" dirty="0" smtClean="0"/>
              <a:t>:</a:t>
            </a:r>
            <a:endParaRPr lang="de-DE" dirty="0"/>
          </a:p>
        </p:txBody>
      </p:sp>
      <p:sp>
        <p:nvSpPr>
          <p:cNvPr id="7" name="Textfeld 3"/>
          <p:cNvSpPr txBox="1"/>
          <p:nvPr/>
        </p:nvSpPr>
        <p:spPr>
          <a:xfrm>
            <a:off x="155815" y="1784476"/>
            <a:ext cx="6619756" cy="3648434"/>
          </a:xfrm>
          <a:prstGeom prst="rect">
            <a:avLst/>
          </a:prstGeom>
          <a:noFill/>
        </p:spPr>
        <p:txBody>
          <a:bodyPr wrap="none" lIns="72451" tIns="36226" rIns="72451" bIns="36226">
            <a:spAutoFit/>
          </a:bodyPr>
          <a:lstStyle/>
          <a:p>
            <a:pPr eaLnBrk="1" hangingPunct="1">
              <a:buClr>
                <a:srgbClr val="000000"/>
              </a:buClr>
              <a:buSzPct val="100000"/>
              <a:defRPr/>
            </a:pPr>
            <a:r>
              <a:rPr lang="de-DE" sz="2400" b="1" u="sng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„</a:t>
            </a:r>
            <a:r>
              <a:rPr lang="de-DE" sz="2400" b="1" u="sng" dirty="0" err="1" smtClean="0">
                <a:solidFill>
                  <a:srgbClr val="000000"/>
                </a:solidFill>
                <a:latin typeface="Arial" charset="0"/>
                <a:cs typeface="Arial" charset="0"/>
              </a:rPr>
              <a:t>Wish</a:t>
            </a:r>
            <a:r>
              <a:rPr lang="de-DE" sz="2400" b="1" u="sng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-list“ </a:t>
            </a:r>
            <a:r>
              <a:rPr lang="de-DE" sz="2400" b="1" u="sng" dirty="0" err="1" smtClean="0">
                <a:solidFill>
                  <a:srgbClr val="000000"/>
                </a:solidFill>
                <a:latin typeface="Arial" charset="0"/>
                <a:cs typeface="Arial" charset="0"/>
              </a:rPr>
              <a:t>for</a:t>
            </a:r>
            <a:r>
              <a:rPr lang="de-DE" sz="2400" b="1" u="sng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 </a:t>
            </a:r>
            <a:r>
              <a:rPr lang="de-DE" sz="2400" b="1" u="sng" dirty="0" err="1" smtClean="0">
                <a:solidFill>
                  <a:srgbClr val="000000"/>
                </a:solidFill>
                <a:latin typeface="Arial" charset="0"/>
                <a:cs typeface="Arial" charset="0"/>
              </a:rPr>
              <a:t>neutron</a:t>
            </a:r>
            <a:r>
              <a:rPr lang="de-DE" sz="2400" b="1" u="sng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 </a:t>
            </a:r>
            <a:r>
              <a:rPr lang="de-DE" sz="2400" b="1" u="sng" dirty="0" err="1" smtClean="0">
                <a:solidFill>
                  <a:srgbClr val="000000"/>
                </a:solidFill>
                <a:latin typeface="Arial" charset="0"/>
                <a:cs typeface="Arial" charset="0"/>
              </a:rPr>
              <a:t>diffraction</a:t>
            </a:r>
            <a:r>
              <a:rPr lang="de-DE" sz="2400" b="1" u="sng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 </a:t>
            </a:r>
            <a:r>
              <a:rPr lang="de-DE" sz="2400" b="1" u="sng" dirty="0" err="1" smtClean="0">
                <a:solidFill>
                  <a:srgbClr val="00FF00"/>
                </a:solidFill>
                <a:latin typeface="Arial" charset="0"/>
                <a:cs typeface="Arial" charset="0"/>
              </a:rPr>
              <a:t>detectors</a:t>
            </a:r>
            <a:r>
              <a:rPr lang="de-DE" sz="2400" b="1" u="sng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:</a:t>
            </a:r>
          </a:p>
          <a:p>
            <a:pPr marL="285750" indent="-285750">
              <a:buClr>
                <a:srgbClr val="000000"/>
              </a:buClr>
              <a:buSzPct val="100000"/>
              <a:buFont typeface="Arial" panose="020B0604020202020204" pitchFamily="34" charset="0"/>
              <a:buChar char="•"/>
              <a:defRPr/>
            </a:pP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sample-</a:t>
            </a:r>
            <a:r>
              <a:rPr lang="de-DE" sz="2400" b="1" dirty="0" err="1" smtClean="0">
                <a:solidFill>
                  <a:srgbClr val="00FF00"/>
                </a:solidFill>
                <a:latin typeface="Arial" charset="0"/>
                <a:cs typeface="Arial" charset="0"/>
              </a:rPr>
              <a:t>detector</a:t>
            </a: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 </a:t>
            </a:r>
            <a:r>
              <a:rPr lang="de-DE" sz="2400" dirty="0" err="1">
                <a:solidFill>
                  <a:srgbClr val="000000"/>
                </a:solidFill>
                <a:latin typeface="Arial" charset="0"/>
                <a:cs typeface="Arial" charset="0"/>
              </a:rPr>
              <a:t>distance</a:t>
            </a:r>
            <a:r>
              <a:rPr lang="de-DE" sz="2400" dirty="0">
                <a:solidFill>
                  <a:srgbClr val="000000"/>
                </a:solidFill>
                <a:latin typeface="Arial" charset="0"/>
                <a:cs typeface="Arial" charset="0"/>
              </a:rPr>
              <a:t>: 2 m</a:t>
            </a: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:</a:t>
            </a:r>
          </a:p>
          <a:p>
            <a:pPr marL="271687" indent="-271687">
              <a:buClr>
                <a:srgbClr val="000000"/>
              </a:buClr>
              <a:buSzPct val="100000"/>
              <a:buFont typeface="Arial" panose="020B0604020202020204" pitchFamily="34" charset="0"/>
              <a:buChar char="•"/>
              <a:defRPr/>
            </a:pPr>
            <a:r>
              <a:rPr lang="de-DE" sz="2400" dirty="0" err="1" smtClean="0">
                <a:solidFill>
                  <a:srgbClr val="000000"/>
                </a:solidFill>
                <a:latin typeface="Arial" charset="0"/>
                <a:cs typeface="Arial" charset="0"/>
              </a:rPr>
              <a:t>active</a:t>
            </a: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 </a:t>
            </a:r>
            <a:r>
              <a:rPr lang="de-DE" sz="2400" dirty="0" err="1" smtClean="0">
                <a:solidFill>
                  <a:srgbClr val="000000"/>
                </a:solidFill>
                <a:latin typeface="Arial" charset="0"/>
                <a:cs typeface="Arial" charset="0"/>
              </a:rPr>
              <a:t>area</a:t>
            </a: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: 1 m x 1m </a:t>
            </a:r>
          </a:p>
          <a:p>
            <a:pPr marL="271687" indent="-271687">
              <a:buClr>
                <a:srgbClr val="000000"/>
              </a:buClr>
              <a:buSzPct val="100000"/>
              <a:buFont typeface="Arial" panose="020B0604020202020204" pitchFamily="34" charset="0"/>
              <a:buChar char="•"/>
              <a:defRPr/>
            </a:pPr>
            <a:r>
              <a:rPr lang="de-DE" sz="2400" dirty="0" err="1" smtClean="0">
                <a:solidFill>
                  <a:srgbClr val="000000"/>
                </a:solidFill>
                <a:latin typeface="Arial" charset="0"/>
                <a:cs typeface="Times New Roman"/>
              </a:rPr>
              <a:t>efficiency</a:t>
            </a: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Times New Roman"/>
              </a:rPr>
              <a:t>: η &gt; 60 % (@ 2 Å)</a:t>
            </a:r>
            <a:endParaRPr lang="de-DE" sz="2400" dirty="0" smtClean="0">
              <a:solidFill>
                <a:srgbClr val="000000"/>
              </a:solidFill>
              <a:latin typeface="Arial" charset="0"/>
              <a:cs typeface="Arial" charset="0"/>
            </a:endParaRPr>
          </a:p>
          <a:p>
            <a:pPr marL="271687" indent="-271687">
              <a:buClr>
                <a:srgbClr val="000000"/>
              </a:buClr>
              <a:buSzPct val="100000"/>
              <a:buFont typeface="Arial" panose="020B0604020202020204" pitchFamily="34" charset="0"/>
              <a:buChar char="•"/>
              <a:defRPr/>
            </a:pPr>
            <a:r>
              <a:rPr lang="de-DE" sz="2400" dirty="0" err="1" smtClean="0">
                <a:solidFill>
                  <a:srgbClr val="000000"/>
                </a:solidFill>
                <a:latin typeface="Arial" charset="0"/>
                <a:cs typeface="Arial" charset="0"/>
              </a:rPr>
              <a:t>position</a:t>
            </a: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 </a:t>
            </a:r>
            <a:r>
              <a:rPr lang="de-DE" sz="2400" dirty="0" err="1" smtClean="0">
                <a:solidFill>
                  <a:srgbClr val="000000"/>
                </a:solidFill>
                <a:latin typeface="Arial" charset="0"/>
                <a:cs typeface="Arial" charset="0"/>
              </a:rPr>
              <a:t>resolution</a:t>
            </a: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: </a:t>
            </a:r>
            <a:r>
              <a:rPr lang="de-DE" sz="2400" dirty="0" smtClean="0">
                <a:latin typeface="Arial" charset="0"/>
                <a:cs typeface="Arial" charset="0"/>
              </a:rPr>
              <a:t>2</a:t>
            </a: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 mm x (</a:t>
            </a:r>
            <a:r>
              <a:rPr lang="de-DE" sz="2400" dirty="0" smtClean="0">
                <a:latin typeface="Arial" charset="0"/>
                <a:cs typeface="Arial" charset="0"/>
              </a:rPr>
              <a:t>5</a:t>
            </a: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 mm)</a:t>
            </a:r>
          </a:p>
          <a:p>
            <a:pPr marL="271687" indent="-271687">
              <a:buClr>
                <a:srgbClr val="000000"/>
              </a:buClr>
              <a:buSzPct val="100000"/>
              <a:buFont typeface="Arial" panose="020B0604020202020204" pitchFamily="34" charset="0"/>
              <a:buChar char="•"/>
              <a:defRPr/>
            </a:pP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max. countrate:&lt; 10</a:t>
            </a:r>
            <a:r>
              <a:rPr lang="de-DE" sz="2400" baseline="300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6</a:t>
            </a: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 1/s (global)</a:t>
            </a:r>
          </a:p>
          <a:p>
            <a:pPr marL="271687" indent="-271687">
              <a:buClr>
                <a:srgbClr val="000000"/>
              </a:buClr>
              <a:buSzPct val="100000"/>
              <a:buFont typeface="Arial" panose="020B0604020202020204" pitchFamily="34" charset="0"/>
              <a:buChar char="•"/>
              <a:defRPr/>
            </a:pP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mobile design (max. 800 kg)</a:t>
            </a:r>
          </a:p>
          <a:p>
            <a:pPr marL="271687" indent="-271687">
              <a:buClr>
                <a:srgbClr val="000000"/>
              </a:buClr>
              <a:buSzPct val="100000"/>
              <a:buFont typeface="Arial" panose="020B0604020202020204" pitchFamily="34" charset="0"/>
              <a:buChar char="•"/>
              <a:defRPr/>
            </a:pPr>
            <a:r>
              <a:rPr lang="de-DE" sz="2400" dirty="0" err="1" smtClean="0">
                <a:solidFill>
                  <a:srgbClr val="000000"/>
                </a:solidFill>
                <a:latin typeface="Arial" charset="0"/>
                <a:cs typeface="Arial" charset="0"/>
              </a:rPr>
              <a:t>price</a:t>
            </a: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 &lt; </a:t>
            </a:r>
            <a:r>
              <a:rPr lang="de-DE" sz="2400" baseline="300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3</a:t>
            </a: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He-technology</a:t>
            </a:r>
          </a:p>
          <a:p>
            <a:pPr marL="271687" indent="-271687">
              <a:buClr>
                <a:srgbClr val="000000"/>
              </a:buClr>
              <a:buSzPct val="100000"/>
              <a:buFont typeface="Arial" panose="020B0604020202020204" pitchFamily="34" charset="0"/>
              <a:buChar char="•"/>
              <a:defRPr/>
            </a:pPr>
            <a:r>
              <a:rPr lang="de-DE" sz="2400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…</a:t>
            </a:r>
          </a:p>
          <a:p>
            <a:pPr marL="271687" indent="-271687">
              <a:buClr>
                <a:srgbClr val="000000"/>
              </a:buClr>
              <a:buSzPct val="100000"/>
              <a:buFont typeface="Arial" panose="020B0604020202020204" pitchFamily="34" charset="0"/>
              <a:buChar char="•"/>
              <a:defRPr/>
            </a:pPr>
            <a:endParaRPr lang="de-DE" sz="1633" dirty="0">
              <a:solidFill>
                <a:srgbClr val="000000"/>
              </a:solidFill>
              <a:latin typeface="Arial" charset="0"/>
              <a:cs typeface="Arial" charset="0"/>
            </a:endParaRPr>
          </a:p>
        </p:txBody>
      </p:sp>
      <p:grpSp>
        <p:nvGrpSpPr>
          <p:cNvPr id="5" name="Gruppieren 4"/>
          <p:cNvGrpSpPr/>
          <p:nvPr/>
        </p:nvGrpSpPr>
        <p:grpSpPr>
          <a:xfrm>
            <a:off x="6949516" y="2267952"/>
            <a:ext cx="5028919" cy="4043466"/>
            <a:chOff x="3263236" y="2248939"/>
            <a:chExt cx="5544616" cy="4458109"/>
          </a:xfrm>
        </p:grpSpPr>
        <p:pic>
          <p:nvPicPr>
            <p:cNvPr id="8" name="Grafik 7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63236" y="3157499"/>
              <a:ext cx="5514696" cy="3549549"/>
            </a:xfrm>
            <a:prstGeom prst="rect">
              <a:avLst/>
            </a:prstGeom>
          </p:spPr>
        </p:pic>
        <p:pic>
          <p:nvPicPr>
            <p:cNvPr id="9" name="Grafik 8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63236" y="2248939"/>
              <a:ext cx="5544616" cy="2925643"/>
            </a:xfrm>
            <a:prstGeom prst="rect">
              <a:avLst/>
            </a:prstGeom>
          </p:spPr>
        </p:pic>
      </p:grpSp>
      <p:cxnSp>
        <p:nvCxnSpPr>
          <p:cNvPr id="3" name="Gerader Verbinder 2"/>
          <p:cNvCxnSpPr/>
          <p:nvPr/>
        </p:nvCxnSpPr>
        <p:spPr>
          <a:xfrm>
            <a:off x="7176504" y="1989972"/>
            <a:ext cx="441282" cy="1273543"/>
          </a:xfrm>
          <a:prstGeom prst="line">
            <a:avLst/>
          </a:prstGeom>
          <a:ln>
            <a:solidFill>
              <a:srgbClr val="00FF00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Gerader Verbinder 11"/>
          <p:cNvCxnSpPr/>
          <p:nvPr/>
        </p:nvCxnSpPr>
        <p:spPr>
          <a:xfrm rot="420000">
            <a:off x="10646332" y="2006660"/>
            <a:ext cx="331377" cy="625846"/>
          </a:xfrm>
          <a:prstGeom prst="line">
            <a:avLst/>
          </a:prstGeom>
          <a:ln>
            <a:solidFill>
              <a:srgbClr val="00FF00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Gerader Verbinder 16"/>
          <p:cNvCxnSpPr/>
          <p:nvPr/>
        </p:nvCxnSpPr>
        <p:spPr>
          <a:xfrm flipH="1">
            <a:off x="6663559" y="1989973"/>
            <a:ext cx="4032000" cy="0"/>
          </a:xfrm>
          <a:prstGeom prst="line">
            <a:avLst/>
          </a:prstGeom>
          <a:ln>
            <a:solidFill>
              <a:srgbClr val="00FF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5710382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de-DE" dirty="0" smtClean="0"/>
              <a:t>Neutron </a:t>
            </a:r>
            <a:r>
              <a:rPr lang="de-DE" dirty="0" err="1"/>
              <a:t>D</a:t>
            </a:r>
            <a:r>
              <a:rPr lang="de-DE" dirty="0" err="1" smtClean="0"/>
              <a:t>etection</a:t>
            </a:r>
            <a:r>
              <a:rPr lang="de-DE" dirty="0" smtClean="0"/>
              <a:t> </a:t>
            </a:r>
            <a:r>
              <a:rPr lang="de-DE" dirty="0" err="1" smtClean="0"/>
              <a:t>Process</a:t>
            </a:r>
            <a:endParaRPr lang="en-GB" dirty="0"/>
          </a:p>
        </p:txBody>
      </p:sp>
      <p:sp>
        <p:nvSpPr>
          <p:cNvPr id="69" name="Textfeld 68"/>
          <p:cNvSpPr txBox="1"/>
          <p:nvPr/>
        </p:nvSpPr>
        <p:spPr>
          <a:xfrm>
            <a:off x="1663040" y="6039934"/>
            <a:ext cx="6089539" cy="262661"/>
          </a:xfrm>
          <a:prstGeom prst="rect">
            <a:avLst/>
          </a:prstGeom>
          <a:noFill/>
        </p:spPr>
        <p:txBody>
          <a:bodyPr wrap="none" lIns="94323" tIns="47161" rIns="94323" bIns="47161">
            <a:spAutoFit/>
          </a:bodyPr>
          <a:lstStyle/>
          <a:p>
            <a:pPr defTabSz="946052">
              <a:defRPr/>
            </a:pPr>
            <a:r>
              <a:rPr lang="en-US" sz="1088" dirty="0">
                <a:solidFill>
                  <a:prstClr val="black"/>
                </a:solidFill>
                <a:latin typeface="Calibri"/>
              </a:rPr>
              <a:t> -A. Rose, </a:t>
            </a:r>
            <a:r>
              <a:rPr lang="en-US" sz="1088" i="1" dirty="0">
                <a:solidFill>
                  <a:prstClr val="black"/>
                </a:solidFill>
                <a:latin typeface="Calibri"/>
              </a:rPr>
              <a:t>“Sputtered Boron Films on Silicon Surface Barrier Detectors” </a:t>
            </a:r>
            <a:r>
              <a:rPr lang="en-US" sz="1088" b="1" dirty="0">
                <a:solidFill>
                  <a:prstClr val="black"/>
                </a:solidFill>
                <a:latin typeface="Calibri"/>
              </a:rPr>
              <a:t>NIM methods,52,166-170, (1967)</a:t>
            </a:r>
          </a:p>
        </p:txBody>
      </p:sp>
      <p:grpSp>
        <p:nvGrpSpPr>
          <p:cNvPr id="25" name="Gruppieren 24"/>
          <p:cNvGrpSpPr/>
          <p:nvPr/>
        </p:nvGrpSpPr>
        <p:grpSpPr>
          <a:xfrm>
            <a:off x="1326234" y="1760030"/>
            <a:ext cx="10865766" cy="2910232"/>
            <a:chOff x="1326234" y="1760030"/>
            <a:chExt cx="10865766" cy="2910232"/>
          </a:xfrm>
        </p:grpSpPr>
        <p:sp>
          <p:nvSpPr>
            <p:cNvPr id="5" name="Rechteck 3"/>
            <p:cNvSpPr>
              <a:spLocks noChangeArrowheads="1"/>
            </p:cNvSpPr>
            <p:nvPr/>
          </p:nvSpPr>
          <p:spPr bwMode="auto">
            <a:xfrm>
              <a:off x="3504325" y="3624932"/>
              <a:ext cx="4799017" cy="400278"/>
            </a:xfrm>
            <a:prstGeom prst="rect">
              <a:avLst/>
            </a:prstGeom>
            <a:solidFill>
              <a:srgbClr val="00B050">
                <a:alpha val="63136"/>
              </a:srgbClr>
            </a:solidFill>
            <a:ln w="3175" algn="ctr">
              <a:solidFill>
                <a:srgbClr val="00B0F0"/>
              </a:solidFill>
              <a:round/>
              <a:headEnd/>
              <a:tailEnd/>
            </a:ln>
          </p:spPr>
          <p:txBody>
            <a:bodyPr wrap="none" lIns="70093" tIns="36469" rIns="70093" bIns="36469" anchor="ctr"/>
            <a:lstStyle>
              <a:lvl1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945990">
                <a:lnSpc>
                  <a:spcPct val="120000"/>
                </a:lnSpc>
                <a:buClr>
                  <a:srgbClr val="000000"/>
                </a:buClr>
                <a:buSzPct val="100000"/>
              </a:pPr>
              <a:endParaRPr lang="en-GB" altLang="en-US" sz="1451" i="1">
                <a:solidFill>
                  <a:srgbClr val="FF0000"/>
                </a:solidFill>
              </a:endParaRPr>
            </a:p>
          </p:txBody>
        </p:sp>
        <p:sp>
          <p:nvSpPr>
            <p:cNvPr id="6" name="Rechteck 4"/>
            <p:cNvSpPr>
              <a:spLocks noChangeArrowheads="1"/>
            </p:cNvSpPr>
            <p:nvPr/>
          </p:nvSpPr>
          <p:spPr bwMode="auto">
            <a:xfrm>
              <a:off x="3514405" y="2625677"/>
              <a:ext cx="4794697" cy="994935"/>
            </a:xfrm>
            <a:prstGeom prst="rect">
              <a:avLst/>
            </a:prstGeom>
            <a:solidFill>
              <a:srgbClr val="00B0F0">
                <a:alpha val="52156"/>
              </a:srgbClr>
            </a:solidFill>
            <a:ln w="3175" algn="ctr">
              <a:solidFill>
                <a:srgbClr val="00B0F0"/>
              </a:solidFill>
              <a:round/>
              <a:headEnd/>
              <a:tailEnd/>
            </a:ln>
          </p:spPr>
          <p:txBody>
            <a:bodyPr wrap="none" lIns="70093" tIns="36469" rIns="70093" bIns="36469" anchor="ctr"/>
            <a:lstStyle>
              <a:lvl1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945990">
                <a:lnSpc>
                  <a:spcPct val="120000"/>
                </a:lnSpc>
                <a:buClr>
                  <a:srgbClr val="000000"/>
                </a:buClr>
                <a:buSzPct val="100000"/>
              </a:pPr>
              <a:endParaRPr lang="en-GB" altLang="en-US" sz="1451" i="1">
                <a:solidFill>
                  <a:srgbClr val="000000"/>
                </a:solidFill>
              </a:endParaRPr>
            </a:p>
          </p:txBody>
        </p:sp>
        <p:cxnSp>
          <p:nvCxnSpPr>
            <p:cNvPr id="7" name="Gerade Verbindung mit Pfeil 7"/>
            <p:cNvCxnSpPr>
              <a:cxnSpLocks noChangeShapeType="1"/>
            </p:cNvCxnSpPr>
            <p:nvPr/>
          </p:nvCxnSpPr>
          <p:spPr bwMode="auto">
            <a:xfrm>
              <a:off x="3034935" y="4346723"/>
              <a:ext cx="469391" cy="0"/>
            </a:xfrm>
            <a:prstGeom prst="straightConnector1">
              <a:avLst/>
            </a:prstGeom>
            <a:noFill/>
            <a:ln w="3175" algn="ctr">
              <a:solidFill>
                <a:schemeClr val="tx1"/>
              </a:solidFill>
              <a:round/>
              <a:headEnd type="none" w="sm" len="med"/>
              <a:tailEnd type="stealth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cxnSp>
        <p:sp>
          <p:nvSpPr>
            <p:cNvPr id="8" name="Textfeld 8"/>
            <p:cNvSpPr txBox="1">
              <a:spLocks noChangeArrowheads="1"/>
            </p:cNvSpPr>
            <p:nvPr/>
          </p:nvSpPr>
          <p:spPr bwMode="auto">
            <a:xfrm>
              <a:off x="1968061" y="4164580"/>
              <a:ext cx="1139321" cy="33982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71232" tIns="35617" rIns="71232" bIns="35617">
              <a:spAutoFit/>
            </a:bodyPr>
            <a:lstStyle>
              <a:lvl1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725691">
                <a:lnSpc>
                  <a:spcPct val="120000"/>
                </a:lnSpc>
                <a:buClr>
                  <a:srgbClr val="000000"/>
                </a:buClr>
                <a:buSzPct val="100000"/>
              </a:pPr>
              <a:r>
                <a:rPr lang="de-DE" altLang="en-US" sz="1451" dirty="0">
                  <a:solidFill>
                    <a:srgbClr val="000000"/>
                  </a:solidFill>
                </a:rPr>
                <a:t>Al-substrate</a:t>
              </a:r>
              <a:endParaRPr lang="en-GB" altLang="en-US" sz="1451" dirty="0">
                <a:solidFill>
                  <a:srgbClr val="000000"/>
                </a:solidFill>
              </a:endParaRPr>
            </a:p>
          </p:txBody>
        </p:sp>
        <p:sp>
          <p:nvSpPr>
            <p:cNvPr id="9" name="Textfeld 9"/>
            <p:cNvSpPr txBox="1">
              <a:spLocks noChangeArrowheads="1"/>
            </p:cNvSpPr>
            <p:nvPr/>
          </p:nvSpPr>
          <p:spPr bwMode="auto">
            <a:xfrm>
              <a:off x="3418264" y="3694795"/>
              <a:ext cx="1574923" cy="33982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 lIns="71232" tIns="35617" rIns="71232" bIns="35617">
              <a:spAutoFit/>
            </a:bodyPr>
            <a:lstStyle>
              <a:lvl1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725691">
                <a:lnSpc>
                  <a:spcPct val="120000"/>
                </a:lnSpc>
                <a:buClr>
                  <a:srgbClr val="000000"/>
                </a:buClr>
                <a:buSzPct val="100000"/>
              </a:pPr>
              <a:r>
                <a:rPr lang="de-DE" altLang="en-US" sz="1451" b="1" baseline="30000" dirty="0">
                  <a:solidFill>
                    <a:srgbClr val="000000"/>
                  </a:solidFill>
                </a:rPr>
                <a:t>10</a:t>
              </a:r>
              <a:r>
                <a:rPr lang="de-DE" altLang="en-US" sz="1451" b="1" dirty="0">
                  <a:solidFill>
                    <a:srgbClr val="000000"/>
                  </a:solidFill>
                </a:rPr>
                <a:t>B</a:t>
              </a:r>
              <a:r>
                <a:rPr lang="de-DE" altLang="en-US" sz="1451" b="1" baseline="-25000" dirty="0">
                  <a:solidFill>
                    <a:srgbClr val="000000"/>
                  </a:solidFill>
                </a:rPr>
                <a:t>4</a:t>
              </a:r>
              <a:r>
                <a:rPr lang="de-DE" altLang="en-US" sz="1451" b="1" dirty="0">
                  <a:solidFill>
                    <a:srgbClr val="000000"/>
                  </a:solidFill>
                </a:rPr>
                <a:t>C-converter</a:t>
              </a:r>
              <a:endParaRPr lang="en-GB" altLang="en-US" sz="1451" b="1" dirty="0">
                <a:solidFill>
                  <a:srgbClr val="000000"/>
                </a:solidFill>
              </a:endParaRPr>
            </a:p>
          </p:txBody>
        </p:sp>
        <p:sp>
          <p:nvSpPr>
            <p:cNvPr id="10" name="Textfeld 12"/>
            <p:cNvSpPr txBox="1">
              <a:spLocks noChangeArrowheads="1"/>
            </p:cNvSpPr>
            <p:nvPr/>
          </p:nvSpPr>
          <p:spPr bwMode="auto">
            <a:xfrm>
              <a:off x="3453248" y="2641515"/>
              <a:ext cx="1685944" cy="33982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71232" tIns="35617" rIns="71232" bIns="35617">
              <a:spAutoFit/>
            </a:bodyPr>
            <a:lstStyle>
              <a:lvl1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725691">
                <a:lnSpc>
                  <a:spcPct val="120000"/>
                </a:lnSpc>
                <a:buClr>
                  <a:srgbClr val="000000"/>
                </a:buClr>
                <a:buSzPct val="100000"/>
              </a:pPr>
              <a:r>
                <a:rPr lang="de-DE" altLang="en-US" sz="1451" dirty="0">
                  <a:solidFill>
                    <a:srgbClr val="000000"/>
                  </a:solidFill>
                </a:rPr>
                <a:t>CF</a:t>
              </a:r>
              <a:r>
                <a:rPr lang="de-DE" altLang="en-US" sz="1451" baseline="-25000" dirty="0">
                  <a:solidFill>
                    <a:srgbClr val="000000"/>
                  </a:solidFill>
                </a:rPr>
                <a:t>4</a:t>
              </a:r>
              <a:r>
                <a:rPr lang="de-DE" altLang="en-US" sz="1451" dirty="0">
                  <a:solidFill>
                    <a:srgbClr val="000000"/>
                  </a:solidFill>
                </a:rPr>
                <a:t> - </a:t>
              </a:r>
              <a:r>
                <a:rPr lang="de-DE" altLang="en-US" sz="1451" dirty="0" err="1">
                  <a:solidFill>
                    <a:srgbClr val="000000"/>
                  </a:solidFill>
                </a:rPr>
                <a:t>stopping</a:t>
              </a:r>
              <a:r>
                <a:rPr lang="de-DE" altLang="en-US" sz="1451" dirty="0">
                  <a:solidFill>
                    <a:srgbClr val="000000"/>
                  </a:solidFill>
                </a:rPr>
                <a:t> gas</a:t>
              </a:r>
              <a:endParaRPr lang="en-GB" altLang="en-US" sz="1451" dirty="0">
                <a:solidFill>
                  <a:srgbClr val="000000"/>
                </a:solidFill>
              </a:endParaRPr>
            </a:p>
          </p:txBody>
        </p:sp>
        <p:cxnSp>
          <p:nvCxnSpPr>
            <p:cNvPr id="11" name="Gerade Verbindung 14"/>
            <p:cNvCxnSpPr>
              <a:cxnSpLocks noChangeShapeType="1"/>
            </p:cNvCxnSpPr>
            <p:nvPr/>
          </p:nvCxnSpPr>
          <p:spPr bwMode="auto">
            <a:xfrm flipV="1">
              <a:off x="3498566" y="3031714"/>
              <a:ext cx="4799017" cy="5759"/>
            </a:xfrm>
            <a:prstGeom prst="line">
              <a:avLst/>
            </a:prstGeom>
            <a:noFill/>
            <a:ln w="22225" algn="ctr">
              <a:solidFill>
                <a:schemeClr val="tx1"/>
              </a:solidFill>
              <a:prstDash val="sysDot"/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cxnSp>
        <p:cxnSp>
          <p:nvCxnSpPr>
            <p:cNvPr id="12" name="Gerade Verbindung 25"/>
            <p:cNvCxnSpPr>
              <a:cxnSpLocks noChangeShapeType="1"/>
            </p:cNvCxnSpPr>
            <p:nvPr/>
          </p:nvCxnSpPr>
          <p:spPr bwMode="auto">
            <a:xfrm>
              <a:off x="3502887" y="3322564"/>
              <a:ext cx="4800456" cy="0"/>
            </a:xfrm>
            <a:prstGeom prst="line">
              <a:avLst/>
            </a:prstGeom>
            <a:noFill/>
            <a:ln w="15875" algn="ctr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cxnSp>
        <p:sp>
          <p:nvSpPr>
            <p:cNvPr id="14" name="Textfeld 32"/>
            <p:cNvSpPr txBox="1">
              <a:spLocks noChangeArrowheads="1"/>
            </p:cNvSpPr>
            <p:nvPr/>
          </p:nvSpPr>
          <p:spPr bwMode="auto">
            <a:xfrm>
              <a:off x="1615176" y="2802795"/>
              <a:ext cx="1426259" cy="33982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71232" tIns="35617" rIns="71232" bIns="35617">
              <a:spAutoFit/>
            </a:bodyPr>
            <a:lstStyle>
              <a:lvl1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725691">
                <a:lnSpc>
                  <a:spcPct val="120000"/>
                </a:lnSpc>
                <a:buClr>
                  <a:srgbClr val="000000"/>
                </a:buClr>
                <a:buSzPct val="100000"/>
              </a:pPr>
              <a:r>
                <a:rPr lang="de-DE" altLang="en-US" sz="1451" dirty="0" err="1">
                  <a:solidFill>
                    <a:srgbClr val="000000"/>
                  </a:solidFill>
                </a:rPr>
                <a:t>cathode</a:t>
              </a:r>
              <a:r>
                <a:rPr lang="de-DE" altLang="en-US" sz="1451" dirty="0">
                  <a:solidFill>
                    <a:srgbClr val="000000"/>
                  </a:solidFill>
                </a:rPr>
                <a:t> (y)+DL</a:t>
              </a:r>
              <a:endParaRPr lang="en-GB" altLang="en-US" sz="1451" dirty="0">
                <a:solidFill>
                  <a:srgbClr val="000000"/>
                </a:solidFill>
              </a:endParaRPr>
            </a:p>
          </p:txBody>
        </p:sp>
        <p:sp>
          <p:nvSpPr>
            <p:cNvPr id="16" name="Textfeld 37"/>
            <p:cNvSpPr txBox="1">
              <a:spLocks noChangeArrowheads="1"/>
            </p:cNvSpPr>
            <p:nvPr/>
          </p:nvSpPr>
          <p:spPr bwMode="auto">
            <a:xfrm>
              <a:off x="1326234" y="3139186"/>
              <a:ext cx="1760773" cy="33982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71232" tIns="35617" rIns="71232" bIns="35617">
              <a:spAutoFit/>
            </a:bodyPr>
            <a:lstStyle>
              <a:lvl1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725691">
                <a:lnSpc>
                  <a:spcPct val="120000"/>
                </a:lnSpc>
                <a:buClr>
                  <a:srgbClr val="000000"/>
                </a:buClr>
                <a:buSzPct val="100000"/>
              </a:pPr>
              <a:r>
                <a:rPr lang="de-DE" altLang="en-US" sz="1451" dirty="0" err="1">
                  <a:solidFill>
                    <a:srgbClr val="000000"/>
                  </a:solidFill>
                </a:rPr>
                <a:t>anode</a:t>
              </a:r>
              <a:r>
                <a:rPr lang="de-DE" altLang="en-US" sz="1451" dirty="0">
                  <a:solidFill>
                    <a:srgbClr val="000000"/>
                  </a:solidFill>
                </a:rPr>
                <a:t> (x)+DL (HV) </a:t>
              </a:r>
              <a:endParaRPr lang="en-GB" altLang="en-US" sz="1451" dirty="0">
                <a:solidFill>
                  <a:srgbClr val="000000"/>
                </a:solidFill>
              </a:endParaRPr>
            </a:p>
          </p:txBody>
        </p:sp>
        <p:sp>
          <p:nvSpPr>
            <p:cNvPr id="17" name="Ellipse 51"/>
            <p:cNvSpPr>
              <a:spLocks noChangeArrowheads="1"/>
            </p:cNvSpPr>
            <p:nvPr/>
          </p:nvSpPr>
          <p:spPr bwMode="auto">
            <a:xfrm>
              <a:off x="5809525" y="3888424"/>
              <a:ext cx="83511" cy="83511"/>
            </a:xfrm>
            <a:prstGeom prst="ellipse">
              <a:avLst/>
            </a:prstGeom>
            <a:solidFill>
              <a:srgbClr val="FF0000"/>
            </a:solidFill>
            <a:ln w="3175" algn="ctr">
              <a:solidFill>
                <a:srgbClr val="FF0000"/>
              </a:solidFill>
              <a:round/>
              <a:headEnd/>
              <a:tailEnd/>
            </a:ln>
          </p:spPr>
          <p:txBody>
            <a:bodyPr wrap="none" lIns="70093" tIns="36469" rIns="70093" bIns="36469" anchor="ctr"/>
            <a:lstStyle>
              <a:lvl1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945990">
                <a:lnSpc>
                  <a:spcPct val="120000"/>
                </a:lnSpc>
                <a:buClr>
                  <a:srgbClr val="000000"/>
                </a:buClr>
                <a:buSzPct val="100000"/>
              </a:pPr>
              <a:endParaRPr lang="en-GB" altLang="en-US" sz="1451" i="1">
                <a:solidFill>
                  <a:srgbClr val="000000"/>
                </a:solidFill>
              </a:endParaRPr>
            </a:p>
          </p:txBody>
        </p:sp>
        <p:grpSp>
          <p:nvGrpSpPr>
            <p:cNvPr id="18" name="Gruppieren 19"/>
            <p:cNvGrpSpPr>
              <a:grpSpLocks/>
            </p:cNvGrpSpPr>
            <p:nvPr/>
          </p:nvGrpSpPr>
          <p:grpSpPr bwMode="auto">
            <a:xfrm>
              <a:off x="5499960" y="3571657"/>
              <a:ext cx="718182" cy="741523"/>
              <a:chOff x="5143052" y="3286524"/>
              <a:chExt cx="926513" cy="901739"/>
            </a:xfrm>
          </p:grpSpPr>
          <p:sp>
            <p:nvSpPr>
              <p:cNvPr id="19" name="Ellipse 34"/>
              <p:cNvSpPr>
                <a:spLocks noChangeArrowheads="1"/>
              </p:cNvSpPr>
              <p:nvPr/>
            </p:nvSpPr>
            <p:spPr bwMode="auto">
              <a:xfrm>
                <a:off x="5143052" y="3288263"/>
                <a:ext cx="900000" cy="900000"/>
              </a:xfrm>
              <a:prstGeom prst="ellipse">
                <a:avLst/>
              </a:prstGeom>
              <a:noFill/>
              <a:ln w="3175" algn="ctr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wrap="none" lIns="81629" tIns="42447" rIns="81629" bIns="42447" anchor="ctr"/>
              <a:lstStyle>
                <a:lvl1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1pPr>
                <a:lvl2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2pPr>
                <a:lvl3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3pPr>
                <a:lvl4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4pPr>
                <a:lvl5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5pPr>
                <a:lvl6pPr marL="22844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6pPr>
                <a:lvl7pPr marL="27416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7pPr>
                <a:lvl8pPr marL="31988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8pPr>
                <a:lvl9pPr marL="36560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9pPr>
              </a:lstStyle>
              <a:p>
                <a:pPr algn="ctr" defTabSz="945990">
                  <a:lnSpc>
                    <a:spcPct val="120000"/>
                  </a:lnSpc>
                  <a:buClr>
                    <a:srgbClr val="000000"/>
                  </a:buClr>
                  <a:buSzPct val="100000"/>
                </a:pPr>
                <a:endParaRPr lang="en-GB" altLang="en-US" sz="1451" i="1">
                  <a:solidFill>
                    <a:srgbClr val="000000"/>
                  </a:solidFill>
                </a:endParaRPr>
              </a:p>
            </p:txBody>
          </p:sp>
          <p:sp>
            <p:nvSpPr>
              <p:cNvPr id="20" name="Ellipse 45"/>
              <p:cNvSpPr>
                <a:spLocks noChangeArrowheads="1"/>
              </p:cNvSpPr>
              <p:nvPr/>
            </p:nvSpPr>
            <p:spPr bwMode="auto">
              <a:xfrm>
                <a:off x="5310679" y="3440663"/>
                <a:ext cx="576000" cy="576000"/>
              </a:xfrm>
              <a:prstGeom prst="ellipse">
                <a:avLst/>
              </a:prstGeom>
              <a:noFill/>
              <a:ln w="3175" algn="ctr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wrap="none" lIns="81629" tIns="42447" rIns="81629" bIns="42447" anchor="ctr"/>
              <a:lstStyle>
                <a:lvl1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1pPr>
                <a:lvl2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2pPr>
                <a:lvl3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3pPr>
                <a:lvl4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4pPr>
                <a:lvl5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5pPr>
                <a:lvl6pPr marL="22844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6pPr>
                <a:lvl7pPr marL="27416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7pPr>
                <a:lvl8pPr marL="31988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8pPr>
                <a:lvl9pPr marL="36560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9pPr>
              </a:lstStyle>
              <a:p>
                <a:pPr algn="ctr" defTabSz="945990">
                  <a:lnSpc>
                    <a:spcPct val="120000"/>
                  </a:lnSpc>
                  <a:buClr>
                    <a:srgbClr val="000000"/>
                  </a:buClr>
                  <a:buSzPct val="100000"/>
                </a:pPr>
                <a:endParaRPr lang="en-GB" altLang="en-US" sz="1451" i="1">
                  <a:solidFill>
                    <a:srgbClr val="000000"/>
                  </a:solidFill>
                </a:endParaRPr>
              </a:p>
            </p:txBody>
          </p:sp>
          <p:cxnSp>
            <p:nvCxnSpPr>
              <p:cNvPr id="21" name="Gerade Verbindung mit Pfeil 36"/>
              <p:cNvCxnSpPr>
                <a:cxnSpLocks noChangeShapeType="1"/>
              </p:cNvCxnSpPr>
              <p:nvPr/>
            </p:nvCxnSpPr>
            <p:spPr bwMode="auto">
              <a:xfrm flipH="1">
                <a:off x="5422926" y="3736791"/>
                <a:ext cx="160601" cy="205190"/>
              </a:xfrm>
              <a:prstGeom prst="straightConnector1">
                <a:avLst/>
              </a:prstGeom>
              <a:noFill/>
              <a:ln w="3175" algn="ctr">
                <a:solidFill>
                  <a:schemeClr val="tx1"/>
                </a:solidFill>
                <a:round/>
                <a:headEnd/>
                <a:tailEnd type="triangl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</p:cxnSp>
          <p:cxnSp>
            <p:nvCxnSpPr>
              <p:cNvPr id="22" name="Gerade Verbindung mit Pfeil 48"/>
              <p:cNvCxnSpPr>
                <a:cxnSpLocks noChangeShapeType="1"/>
              </p:cNvCxnSpPr>
              <p:nvPr/>
            </p:nvCxnSpPr>
            <p:spPr bwMode="auto">
              <a:xfrm flipH="1">
                <a:off x="5598679" y="3356586"/>
                <a:ext cx="258274" cy="355659"/>
              </a:xfrm>
              <a:prstGeom prst="straightConnector1">
                <a:avLst/>
              </a:prstGeom>
              <a:noFill/>
              <a:ln w="3175" algn="ctr">
                <a:solidFill>
                  <a:schemeClr val="tx1"/>
                </a:solidFill>
                <a:round/>
                <a:headEnd type="triangle" w="med" len="med"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</p:cxnSp>
          <p:sp>
            <p:nvSpPr>
              <p:cNvPr id="23" name="Rechteck 52"/>
              <p:cNvSpPr>
                <a:spLocks noChangeArrowheads="1"/>
              </p:cNvSpPr>
              <p:nvPr/>
            </p:nvSpPr>
            <p:spPr bwMode="auto">
              <a:xfrm>
                <a:off x="5403366" y="3646564"/>
                <a:ext cx="531892" cy="4380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1pPr>
                <a:lvl2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2pPr>
                <a:lvl3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3pPr>
                <a:lvl4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4pPr>
                <a:lvl5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5pPr>
                <a:lvl6pPr marL="22844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6pPr>
                <a:lvl7pPr marL="27416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7pPr>
                <a:lvl8pPr marL="31988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8pPr>
                <a:lvl9pPr marL="36560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9pPr>
              </a:lstStyle>
              <a:p>
                <a:pPr algn="ctr" defTabSz="945990">
                  <a:lnSpc>
                    <a:spcPct val="120000"/>
                  </a:lnSpc>
                  <a:buClr>
                    <a:srgbClr val="000000"/>
                  </a:buClr>
                  <a:buSzPct val="100000"/>
                </a:pPr>
                <a:r>
                  <a:rPr lang="de-DE" altLang="en-US" sz="1451" i="1">
                    <a:solidFill>
                      <a:srgbClr val="FF0000"/>
                    </a:solidFill>
                  </a:rPr>
                  <a:t>r</a:t>
                </a:r>
                <a:r>
                  <a:rPr lang="de-DE" altLang="en-US" sz="1451" i="1" baseline="-25000">
                    <a:solidFill>
                      <a:srgbClr val="FF0000"/>
                    </a:solidFill>
                  </a:rPr>
                  <a:t>7Li</a:t>
                </a:r>
                <a:endParaRPr lang="en-GB" altLang="en-US" sz="1451" i="1">
                  <a:solidFill>
                    <a:srgbClr val="FF0000"/>
                  </a:solidFill>
                </a:endParaRPr>
              </a:p>
            </p:txBody>
          </p:sp>
          <p:sp>
            <p:nvSpPr>
              <p:cNvPr id="24" name="Rechteck 62"/>
              <p:cNvSpPr>
                <a:spLocks noChangeArrowheads="1"/>
              </p:cNvSpPr>
              <p:nvPr/>
            </p:nvSpPr>
            <p:spPr bwMode="auto">
              <a:xfrm>
                <a:off x="5659685" y="3286524"/>
                <a:ext cx="409880" cy="43805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1pPr>
                <a:lvl2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2pPr>
                <a:lvl3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3pPr>
                <a:lvl4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4pPr>
                <a:lvl5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5pPr>
                <a:lvl6pPr marL="22844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6pPr>
                <a:lvl7pPr marL="27416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7pPr>
                <a:lvl8pPr marL="31988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8pPr>
                <a:lvl9pPr marL="36560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9pPr>
              </a:lstStyle>
              <a:p>
                <a:pPr algn="ctr" defTabSz="945990">
                  <a:lnSpc>
                    <a:spcPct val="120000"/>
                  </a:lnSpc>
                  <a:buClr>
                    <a:srgbClr val="000000"/>
                  </a:buClr>
                  <a:buSzPct val="100000"/>
                </a:pPr>
                <a:r>
                  <a:rPr lang="de-DE" altLang="en-US" sz="1451" i="1">
                    <a:solidFill>
                      <a:srgbClr val="FF0000"/>
                    </a:solidFill>
                  </a:rPr>
                  <a:t>r</a:t>
                </a:r>
                <a:r>
                  <a:rPr lang="de-DE" altLang="en-US" sz="1451" i="1" baseline="-25000">
                    <a:solidFill>
                      <a:srgbClr val="FF0000"/>
                    </a:solidFill>
                  </a:rPr>
                  <a:t>α</a:t>
                </a:r>
                <a:endParaRPr lang="en-GB" altLang="en-US" sz="1451" i="1">
                  <a:solidFill>
                    <a:srgbClr val="FF0000"/>
                  </a:solidFill>
                </a:endParaRPr>
              </a:p>
            </p:txBody>
          </p:sp>
        </p:grpSp>
        <p:cxnSp>
          <p:nvCxnSpPr>
            <p:cNvPr id="27" name="Gerade Verbindung mit Pfeil 28"/>
            <p:cNvCxnSpPr>
              <a:cxnSpLocks noChangeShapeType="1"/>
            </p:cNvCxnSpPr>
            <p:nvPr/>
          </p:nvCxnSpPr>
          <p:spPr bwMode="auto">
            <a:xfrm>
              <a:off x="5228996" y="1993541"/>
              <a:ext cx="623723" cy="1953080"/>
            </a:xfrm>
            <a:prstGeom prst="straightConnector1">
              <a:avLst/>
            </a:prstGeom>
            <a:noFill/>
            <a:ln w="3175" algn="ctr">
              <a:solidFill>
                <a:schemeClr val="tx1"/>
              </a:solidFill>
              <a:round/>
              <a:headEnd/>
              <a:tailEnd type="triangl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cxnSp>
        <p:sp>
          <p:nvSpPr>
            <p:cNvPr id="32" name="Rechteck 14"/>
            <p:cNvSpPr>
              <a:spLocks noChangeArrowheads="1"/>
            </p:cNvSpPr>
            <p:nvPr/>
          </p:nvSpPr>
          <p:spPr bwMode="auto">
            <a:xfrm>
              <a:off x="8580009" y="2879189"/>
              <a:ext cx="631977" cy="615122"/>
            </a:xfrm>
            <a:prstGeom prst="rect">
              <a:avLst/>
            </a:prstGeom>
            <a:solidFill>
              <a:schemeClr val="bg1"/>
            </a:solidFill>
            <a:ln w="3175" algn="ctr">
              <a:solidFill>
                <a:schemeClr val="tx1"/>
              </a:solidFill>
              <a:round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lIns="70093" tIns="36469" rIns="70093" bIns="36469" anchor="ctr"/>
            <a:lstStyle>
              <a:lvl1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945990">
                <a:lnSpc>
                  <a:spcPct val="120000"/>
                </a:lnSpc>
                <a:buClr>
                  <a:srgbClr val="000000"/>
                </a:buClr>
                <a:buSzPct val="100000"/>
              </a:pPr>
              <a:r>
                <a:rPr lang="de-DE" altLang="en-US" sz="1451" b="1" i="1">
                  <a:solidFill>
                    <a:srgbClr val="000000"/>
                  </a:solidFill>
                </a:rPr>
                <a:t>TDC</a:t>
              </a:r>
            </a:p>
          </p:txBody>
        </p:sp>
        <p:sp>
          <p:nvSpPr>
            <p:cNvPr id="38" name="Rechteck 157"/>
            <p:cNvSpPr>
              <a:spLocks noChangeArrowheads="1"/>
            </p:cNvSpPr>
            <p:nvPr/>
          </p:nvSpPr>
          <p:spPr bwMode="auto">
            <a:xfrm>
              <a:off x="8587183" y="2885243"/>
              <a:ext cx="117869" cy="220296"/>
            </a:xfrm>
            <a:prstGeom prst="rect">
              <a:avLst/>
            </a:prstGeom>
            <a:noFill/>
            <a:ln w="3175" algn="ctr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lIns="70093" tIns="36469" rIns="70093" bIns="36469" anchor="ctr"/>
            <a:lstStyle>
              <a:lvl1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945990">
                <a:lnSpc>
                  <a:spcPct val="120000"/>
                </a:lnSpc>
                <a:buClr>
                  <a:srgbClr val="000000"/>
                </a:buClr>
                <a:buSzPct val="100000"/>
              </a:pPr>
              <a:endParaRPr lang="en-GB" altLang="en-US" sz="1451" i="1">
                <a:solidFill>
                  <a:srgbClr val="000000"/>
                </a:solidFill>
              </a:endParaRPr>
            </a:p>
          </p:txBody>
        </p:sp>
        <p:sp>
          <p:nvSpPr>
            <p:cNvPr id="39" name="Textfeld 156"/>
            <p:cNvSpPr txBox="1">
              <a:spLocks noChangeArrowheads="1"/>
            </p:cNvSpPr>
            <p:nvPr/>
          </p:nvSpPr>
          <p:spPr bwMode="auto">
            <a:xfrm>
              <a:off x="8534494" y="2802795"/>
              <a:ext cx="232898" cy="33982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 lIns="71232" tIns="35617" rIns="71232" bIns="35617">
              <a:spAutoFit/>
            </a:bodyPr>
            <a:lstStyle>
              <a:lvl1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725691">
                <a:lnSpc>
                  <a:spcPct val="120000"/>
                </a:lnSpc>
                <a:buClr>
                  <a:srgbClr val="000000"/>
                </a:buClr>
                <a:buSzPct val="100000"/>
              </a:pPr>
              <a:r>
                <a:rPr lang="de-DE" altLang="en-US" sz="1451" dirty="0">
                  <a:solidFill>
                    <a:srgbClr val="000000"/>
                  </a:solidFill>
                </a:rPr>
                <a:t>y</a:t>
              </a:r>
              <a:endParaRPr lang="en-GB" altLang="en-US" sz="1451" dirty="0">
                <a:solidFill>
                  <a:srgbClr val="000000"/>
                </a:solidFill>
              </a:endParaRPr>
            </a:p>
          </p:txBody>
        </p:sp>
        <p:sp>
          <p:nvSpPr>
            <p:cNvPr id="40" name="Textfeld 192"/>
            <p:cNvSpPr txBox="1">
              <a:spLocks noChangeArrowheads="1"/>
            </p:cNvSpPr>
            <p:nvPr/>
          </p:nvSpPr>
          <p:spPr bwMode="auto">
            <a:xfrm>
              <a:off x="8526340" y="3220494"/>
              <a:ext cx="232898" cy="33982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 lIns="71232" tIns="35617" rIns="71232" bIns="35617">
              <a:spAutoFit/>
            </a:bodyPr>
            <a:lstStyle>
              <a:lvl1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725691">
                <a:lnSpc>
                  <a:spcPct val="120000"/>
                </a:lnSpc>
                <a:buClr>
                  <a:srgbClr val="000000"/>
                </a:buClr>
                <a:buSzPct val="100000"/>
              </a:pPr>
              <a:r>
                <a:rPr lang="en-GB" altLang="en-US" sz="1451" dirty="0">
                  <a:solidFill>
                    <a:srgbClr val="000000"/>
                  </a:solidFill>
                </a:rPr>
                <a:t>x</a:t>
              </a:r>
            </a:p>
          </p:txBody>
        </p:sp>
        <p:sp>
          <p:nvSpPr>
            <p:cNvPr id="41" name="Rechteck 193"/>
            <p:cNvSpPr>
              <a:spLocks noChangeArrowheads="1"/>
            </p:cNvSpPr>
            <p:nvPr/>
          </p:nvSpPr>
          <p:spPr bwMode="auto">
            <a:xfrm>
              <a:off x="8586696" y="3272166"/>
              <a:ext cx="117869" cy="220296"/>
            </a:xfrm>
            <a:prstGeom prst="rect">
              <a:avLst/>
            </a:prstGeom>
            <a:noFill/>
            <a:ln w="3175" algn="ctr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lIns="70093" tIns="36469" rIns="70093" bIns="36469" anchor="ctr"/>
            <a:lstStyle>
              <a:lvl1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945990">
                <a:lnSpc>
                  <a:spcPct val="120000"/>
                </a:lnSpc>
                <a:buClr>
                  <a:srgbClr val="000000"/>
                </a:buClr>
                <a:buSzPct val="100000"/>
              </a:pPr>
              <a:endParaRPr lang="en-GB" altLang="en-US" sz="1451" i="1">
                <a:solidFill>
                  <a:srgbClr val="000000"/>
                </a:solidFill>
              </a:endParaRPr>
            </a:p>
          </p:txBody>
        </p:sp>
        <p:cxnSp>
          <p:nvCxnSpPr>
            <p:cNvPr id="42" name="Gerade Verbindung mit Pfeil 3"/>
            <p:cNvCxnSpPr>
              <a:cxnSpLocks noChangeShapeType="1"/>
            </p:cNvCxnSpPr>
            <p:nvPr/>
          </p:nvCxnSpPr>
          <p:spPr bwMode="auto">
            <a:xfrm flipV="1">
              <a:off x="4985719" y="3624856"/>
              <a:ext cx="0" cy="420436"/>
            </a:xfrm>
            <a:prstGeom prst="straightConnector1">
              <a:avLst/>
            </a:prstGeom>
            <a:noFill/>
            <a:ln w="12700" algn="ctr">
              <a:solidFill>
                <a:schemeClr val="tx1"/>
              </a:solidFill>
              <a:round/>
              <a:headEnd type="stealth" w="med" len="med"/>
              <a:tailEnd type="stealth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cxnSp>
        <p:sp>
          <p:nvSpPr>
            <p:cNvPr id="43" name="Textfeld 5"/>
            <p:cNvSpPr txBox="1">
              <a:spLocks noChangeArrowheads="1"/>
            </p:cNvSpPr>
            <p:nvPr/>
          </p:nvSpPr>
          <p:spPr bwMode="auto">
            <a:xfrm>
              <a:off x="4920780" y="3690243"/>
              <a:ext cx="562240" cy="33982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71232" tIns="35617" rIns="71232" bIns="35617">
              <a:spAutoFit/>
            </a:bodyPr>
            <a:lstStyle>
              <a:lvl1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725691">
                <a:lnSpc>
                  <a:spcPct val="120000"/>
                </a:lnSpc>
                <a:buClr>
                  <a:srgbClr val="000000"/>
                </a:buClr>
                <a:buSzPct val="100000"/>
              </a:pPr>
              <a:r>
                <a:rPr lang="de-DE" altLang="en-US" sz="1451" dirty="0">
                  <a:solidFill>
                    <a:srgbClr val="000000"/>
                  </a:solidFill>
                </a:rPr>
                <a:t>1 µm</a:t>
              </a:r>
              <a:endParaRPr lang="en-GB" altLang="en-US" sz="1451" dirty="0">
                <a:solidFill>
                  <a:srgbClr val="000000"/>
                </a:solidFill>
              </a:endParaRPr>
            </a:p>
          </p:txBody>
        </p:sp>
        <p:sp>
          <p:nvSpPr>
            <p:cNvPr id="48" name="Pfeil nach unten 139"/>
            <p:cNvSpPr>
              <a:spLocks noChangeArrowheads="1"/>
            </p:cNvSpPr>
            <p:nvPr/>
          </p:nvSpPr>
          <p:spPr bwMode="auto">
            <a:xfrm rot="-5400000">
              <a:off x="9351759" y="3073085"/>
              <a:ext cx="224362" cy="330846"/>
            </a:xfrm>
            <a:prstGeom prst="downArrow">
              <a:avLst>
                <a:gd name="adj1" fmla="val 50000"/>
                <a:gd name="adj2" fmla="val 49999"/>
              </a:avLst>
            </a:prstGeom>
            <a:solidFill>
              <a:srgbClr val="FF0000"/>
            </a:solidFill>
            <a:ln w="3175" algn="ctr">
              <a:solidFill>
                <a:srgbClr val="FF0000"/>
              </a:solidFill>
              <a:round/>
              <a:headEnd/>
              <a:tailEnd/>
            </a:ln>
          </p:spPr>
          <p:txBody>
            <a:bodyPr wrap="none" lIns="81629" tIns="42447" rIns="81629" bIns="42447" anchor="ctr"/>
            <a:lstStyle>
              <a:lvl1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945990">
                <a:lnSpc>
                  <a:spcPct val="120000"/>
                </a:lnSpc>
                <a:buClr>
                  <a:srgbClr val="000000"/>
                </a:buClr>
                <a:buSzPct val="100000"/>
              </a:pPr>
              <a:endParaRPr lang="en-GB" altLang="en-US" sz="1451" i="1">
                <a:solidFill>
                  <a:srgbClr val="000000"/>
                </a:solidFill>
              </a:endParaRPr>
            </a:p>
          </p:txBody>
        </p:sp>
        <p:grpSp>
          <p:nvGrpSpPr>
            <p:cNvPr id="15" name="Gruppieren 14"/>
            <p:cNvGrpSpPr/>
            <p:nvPr/>
          </p:nvGrpSpPr>
          <p:grpSpPr>
            <a:xfrm>
              <a:off x="9598681" y="2211877"/>
              <a:ext cx="2593319" cy="2180921"/>
              <a:chOff x="9497345" y="2250576"/>
              <a:chExt cx="2593319" cy="2180921"/>
            </a:xfrm>
          </p:grpSpPr>
          <p:sp>
            <p:nvSpPr>
              <p:cNvPr id="4" name="Rechteck 131"/>
              <p:cNvSpPr>
                <a:spLocks noChangeArrowheads="1"/>
              </p:cNvSpPr>
              <p:nvPr/>
            </p:nvSpPr>
            <p:spPr bwMode="auto">
              <a:xfrm>
                <a:off x="9607072" y="2535248"/>
                <a:ext cx="2281234" cy="1738448"/>
              </a:xfrm>
              <a:prstGeom prst="rect">
                <a:avLst/>
              </a:prstGeom>
              <a:solidFill>
                <a:schemeClr val="bg1"/>
              </a:solidFill>
              <a:ln w="3175" algn="ctr">
                <a:solidFill>
                  <a:schemeClr val="tx1"/>
                </a:solidFill>
                <a:round/>
                <a:headEnd/>
                <a:tailEnd/>
              </a:ln>
              <a:effectLst/>
              <a:extLs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lIns="70093" tIns="36469" rIns="70093" bIns="36469" anchor="ctr"/>
              <a:lstStyle>
                <a:lvl1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1pPr>
                <a:lvl2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2pPr>
                <a:lvl3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3pPr>
                <a:lvl4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4pPr>
                <a:lvl5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5pPr>
                <a:lvl6pPr marL="22844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6pPr>
                <a:lvl7pPr marL="27416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7pPr>
                <a:lvl8pPr marL="31988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8pPr>
                <a:lvl9pPr marL="36560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9pPr>
              </a:lstStyle>
              <a:p>
                <a:pPr algn="ctr" defTabSz="945990">
                  <a:lnSpc>
                    <a:spcPct val="120000"/>
                  </a:lnSpc>
                  <a:buClr>
                    <a:srgbClr val="000000"/>
                  </a:buClr>
                  <a:buSzPct val="100000"/>
                </a:pPr>
                <a:endParaRPr lang="en-GB" altLang="en-US" sz="1451" i="1">
                  <a:solidFill>
                    <a:srgbClr val="000000"/>
                  </a:solidFill>
                </a:endParaRPr>
              </a:p>
            </p:txBody>
          </p:sp>
          <p:cxnSp>
            <p:nvCxnSpPr>
              <p:cNvPr id="33" name="Gerade Verbindung mit Pfeil 133"/>
              <p:cNvCxnSpPr>
                <a:cxnSpLocks noChangeShapeType="1"/>
              </p:cNvCxnSpPr>
              <p:nvPr/>
            </p:nvCxnSpPr>
            <p:spPr bwMode="auto">
              <a:xfrm flipV="1">
                <a:off x="9607072" y="2523729"/>
                <a:ext cx="0" cy="198699"/>
              </a:xfrm>
              <a:prstGeom prst="straightConnector1">
                <a:avLst/>
              </a:prstGeom>
              <a:noFill/>
              <a:ln w="3175" algn="ctr">
                <a:solidFill>
                  <a:schemeClr val="tx1"/>
                </a:solidFill>
                <a:round/>
                <a:headEnd/>
                <a:tailEnd type="arrow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</p:cxnSp>
          <p:cxnSp>
            <p:nvCxnSpPr>
              <p:cNvPr id="34" name="Gerade Verbindung mit Pfeil 167"/>
              <p:cNvCxnSpPr>
                <a:cxnSpLocks noChangeShapeType="1"/>
              </p:cNvCxnSpPr>
              <p:nvPr/>
            </p:nvCxnSpPr>
            <p:spPr bwMode="auto">
              <a:xfrm>
                <a:off x="11709135" y="4273582"/>
                <a:ext cx="175662" cy="0"/>
              </a:xfrm>
              <a:prstGeom prst="straightConnector1">
                <a:avLst/>
              </a:prstGeom>
              <a:noFill/>
              <a:ln w="3175" algn="ctr">
                <a:solidFill>
                  <a:schemeClr val="tx1"/>
                </a:solidFill>
                <a:round/>
                <a:headEnd/>
                <a:tailEnd type="arrow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</p:cxnSp>
          <p:sp>
            <p:nvSpPr>
              <p:cNvPr id="35" name="Textfeld 138"/>
              <p:cNvSpPr txBox="1">
                <a:spLocks noChangeArrowheads="1"/>
              </p:cNvSpPr>
              <p:nvPr/>
            </p:nvSpPr>
            <p:spPr bwMode="auto">
              <a:xfrm>
                <a:off x="11853835" y="4091674"/>
                <a:ext cx="236829" cy="33982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71232" tIns="35617" rIns="71232" bIns="35617">
                <a:spAutoFit/>
              </a:bodyPr>
              <a:lstStyle>
                <a:lvl1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1pPr>
                <a:lvl2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2pPr>
                <a:lvl3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3pPr>
                <a:lvl4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4pPr>
                <a:lvl5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5pPr>
                <a:lvl6pPr marL="22844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6pPr>
                <a:lvl7pPr marL="27416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7pPr>
                <a:lvl8pPr marL="31988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8pPr>
                <a:lvl9pPr marL="36560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9pPr>
              </a:lstStyle>
              <a:p>
                <a:pPr algn="ctr" defTabSz="725691">
                  <a:lnSpc>
                    <a:spcPct val="120000"/>
                  </a:lnSpc>
                  <a:buClr>
                    <a:srgbClr val="000000"/>
                  </a:buClr>
                  <a:buSzPct val="100000"/>
                </a:pPr>
                <a:r>
                  <a:rPr lang="de-DE" altLang="en-US" sz="1451" dirty="0">
                    <a:solidFill>
                      <a:srgbClr val="000000"/>
                    </a:solidFill>
                  </a:rPr>
                  <a:t>x</a:t>
                </a:r>
                <a:endParaRPr lang="en-GB" altLang="en-US" sz="1451" dirty="0">
                  <a:solidFill>
                    <a:srgbClr val="000000"/>
                  </a:solidFill>
                </a:endParaRPr>
              </a:p>
            </p:txBody>
          </p:sp>
          <p:sp>
            <p:nvSpPr>
              <p:cNvPr id="36" name="Textfeld 172"/>
              <p:cNvSpPr txBox="1">
                <a:spLocks noChangeArrowheads="1"/>
              </p:cNvSpPr>
              <p:nvPr/>
            </p:nvSpPr>
            <p:spPr bwMode="auto">
              <a:xfrm>
                <a:off x="9497345" y="2250576"/>
                <a:ext cx="236829" cy="33982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71232" tIns="35617" rIns="71232" bIns="35617">
                <a:spAutoFit/>
              </a:bodyPr>
              <a:lstStyle>
                <a:lvl1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1pPr>
                <a:lvl2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2pPr>
                <a:lvl3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3pPr>
                <a:lvl4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4pPr>
                <a:lvl5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5pPr>
                <a:lvl6pPr marL="22844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6pPr>
                <a:lvl7pPr marL="27416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7pPr>
                <a:lvl8pPr marL="31988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8pPr>
                <a:lvl9pPr marL="36560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9pPr>
              </a:lstStyle>
              <a:p>
                <a:pPr algn="ctr" defTabSz="725691">
                  <a:lnSpc>
                    <a:spcPct val="120000"/>
                  </a:lnSpc>
                  <a:buClr>
                    <a:srgbClr val="000000"/>
                  </a:buClr>
                  <a:buSzPct val="100000"/>
                </a:pPr>
                <a:r>
                  <a:rPr lang="de-DE" altLang="en-US" sz="1451" dirty="0">
                    <a:solidFill>
                      <a:srgbClr val="000000"/>
                    </a:solidFill>
                  </a:rPr>
                  <a:t>y</a:t>
                </a:r>
                <a:endParaRPr lang="en-GB" altLang="en-US" sz="1451" dirty="0">
                  <a:solidFill>
                    <a:srgbClr val="000000"/>
                  </a:solidFill>
                </a:endParaRPr>
              </a:p>
            </p:txBody>
          </p:sp>
          <p:sp>
            <p:nvSpPr>
              <p:cNvPr id="37" name="Textfeld 152"/>
              <p:cNvSpPr txBox="1">
                <a:spLocks noChangeArrowheads="1"/>
              </p:cNvSpPr>
              <p:nvPr/>
            </p:nvSpPr>
            <p:spPr bwMode="auto">
              <a:xfrm>
                <a:off x="10220806" y="2516068"/>
                <a:ext cx="1007874" cy="30648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lIns="71232" tIns="35617" rIns="71232" bIns="35617">
                <a:spAutoFit/>
              </a:bodyPr>
              <a:lstStyle>
                <a:lvl1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1pPr>
                <a:lvl2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2pPr>
                <a:lvl3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3pPr>
                <a:lvl4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4pPr>
                <a:lvl5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5pPr>
                <a:lvl6pPr marL="22844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6pPr>
                <a:lvl7pPr marL="27416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7pPr>
                <a:lvl8pPr marL="31988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8pPr>
                <a:lvl9pPr marL="36560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9pPr>
              </a:lstStyle>
              <a:p>
                <a:pPr algn="ctr" defTabSz="725691">
                  <a:lnSpc>
                    <a:spcPct val="120000"/>
                  </a:lnSpc>
                  <a:buClr>
                    <a:srgbClr val="000000"/>
                  </a:buClr>
                  <a:buSzPct val="100000"/>
                </a:pPr>
                <a:r>
                  <a:rPr lang="de-DE" altLang="en-US" sz="1270" i="1" dirty="0">
                    <a:solidFill>
                      <a:srgbClr val="000000"/>
                    </a:solidFill>
                  </a:rPr>
                  <a:t>2D-intensity</a:t>
                </a:r>
                <a:endParaRPr lang="en-GB" altLang="en-US" sz="1270" i="1" dirty="0">
                  <a:solidFill>
                    <a:srgbClr val="000000"/>
                  </a:solidFill>
                </a:endParaRPr>
              </a:p>
            </p:txBody>
          </p:sp>
          <p:sp>
            <p:nvSpPr>
              <p:cNvPr id="49" name="Explosion 2 140"/>
              <p:cNvSpPr>
                <a:spLocks noChangeArrowheads="1"/>
              </p:cNvSpPr>
              <p:nvPr/>
            </p:nvSpPr>
            <p:spPr bwMode="auto">
              <a:xfrm>
                <a:off x="10098456" y="3824544"/>
                <a:ext cx="85488" cy="114746"/>
              </a:xfrm>
              <a:prstGeom prst="irregularSeal2">
                <a:avLst/>
              </a:prstGeom>
              <a:solidFill>
                <a:srgbClr val="FFFF00"/>
              </a:solidFill>
              <a:ln w="3175" algn="ctr">
                <a:solidFill>
                  <a:srgbClr val="FFFF00"/>
                </a:solidFill>
                <a:round/>
                <a:headEnd/>
                <a:tailEnd/>
              </a:ln>
            </p:spPr>
            <p:txBody>
              <a:bodyPr wrap="none" lIns="81629" tIns="42447" rIns="81629" bIns="42447" anchor="ctr"/>
              <a:lstStyle>
                <a:lvl1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1pPr>
                <a:lvl2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2pPr>
                <a:lvl3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3pPr>
                <a:lvl4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4pPr>
                <a:lvl5pPr defTabSz="1042988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5pPr>
                <a:lvl6pPr marL="22844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6pPr>
                <a:lvl7pPr marL="27416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7pPr>
                <a:lvl8pPr marL="31988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8pPr>
                <a:lvl9pPr marL="3656013" indent="1588" defTabSz="1042988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9pPr>
              </a:lstStyle>
              <a:p>
                <a:pPr algn="ctr" defTabSz="945990">
                  <a:lnSpc>
                    <a:spcPct val="120000"/>
                  </a:lnSpc>
                  <a:buClr>
                    <a:srgbClr val="000000"/>
                  </a:buClr>
                  <a:buSzPct val="100000"/>
                </a:pPr>
                <a:endParaRPr lang="en-GB" altLang="en-US" sz="1451" i="1">
                  <a:solidFill>
                    <a:srgbClr val="000000"/>
                  </a:solidFill>
                </a:endParaRPr>
              </a:p>
            </p:txBody>
          </p:sp>
          <p:cxnSp>
            <p:nvCxnSpPr>
              <p:cNvPr id="50" name="Gerade Verbindung 142"/>
              <p:cNvCxnSpPr>
                <a:cxnSpLocks noChangeShapeType="1"/>
              </p:cNvCxnSpPr>
              <p:nvPr/>
            </p:nvCxnSpPr>
            <p:spPr bwMode="auto">
              <a:xfrm flipV="1">
                <a:off x="10141200" y="3939291"/>
                <a:ext cx="0" cy="368887"/>
              </a:xfrm>
              <a:prstGeom prst="line">
                <a:avLst/>
              </a:prstGeom>
              <a:noFill/>
              <a:ln w="3175" algn="ctr">
                <a:solidFill>
                  <a:schemeClr val="tx1"/>
                </a:solidFill>
                <a:round/>
                <a:headEnd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</p:cxnSp>
          <p:cxnSp>
            <p:nvCxnSpPr>
              <p:cNvPr id="51" name="Gerade Verbindung 150"/>
              <p:cNvCxnSpPr>
                <a:cxnSpLocks noChangeShapeType="1"/>
              </p:cNvCxnSpPr>
              <p:nvPr/>
            </p:nvCxnSpPr>
            <p:spPr bwMode="auto">
              <a:xfrm>
                <a:off x="9584138" y="3883767"/>
                <a:ext cx="514318" cy="0"/>
              </a:xfrm>
              <a:prstGeom prst="line">
                <a:avLst/>
              </a:prstGeom>
              <a:noFill/>
              <a:ln w="3175" algn="ctr">
                <a:solidFill>
                  <a:schemeClr val="tx1"/>
                </a:solidFill>
                <a:round/>
                <a:headEnd/>
                <a:tailEnd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</p:cxnSp>
          <p:sp>
            <p:nvSpPr>
              <p:cNvPr id="46" name="Textfeld 6"/>
              <p:cNvSpPr txBox="1">
                <a:spLocks noChangeArrowheads="1"/>
              </p:cNvSpPr>
              <p:nvPr/>
            </p:nvSpPr>
            <p:spPr bwMode="auto">
              <a:xfrm>
                <a:off x="10280865" y="3594450"/>
                <a:ext cx="1261885" cy="27661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1pPr>
                <a:lvl2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2pPr>
                <a:lvl3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3pPr>
                <a:lvl4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4pPr>
                <a:lvl5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5pPr>
                <a:lvl6pPr marL="22844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6pPr>
                <a:lvl7pPr marL="27416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7pPr>
                <a:lvl8pPr marL="31988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8pPr>
                <a:lvl9pPr marL="36560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9pPr>
              </a:lstStyle>
              <a:p>
                <a:pPr algn="ctr" defTabSz="725691">
                  <a:lnSpc>
                    <a:spcPct val="120000"/>
                  </a:lnSpc>
                  <a:buClr>
                    <a:srgbClr val="000000"/>
                  </a:buClr>
                  <a:buSzPct val="100000"/>
                </a:pPr>
                <a:r>
                  <a:rPr lang="de-DE" altLang="en-US" sz="998" dirty="0">
                    <a:solidFill>
                      <a:srgbClr val="FF0000"/>
                    </a:solidFill>
                  </a:rPr>
                  <a:t>Neutron was </a:t>
                </a:r>
                <a:r>
                  <a:rPr lang="de-DE" altLang="en-US" sz="998" dirty="0" err="1">
                    <a:solidFill>
                      <a:srgbClr val="FF0000"/>
                    </a:solidFill>
                  </a:rPr>
                  <a:t>there</a:t>
                </a:r>
                <a:r>
                  <a:rPr lang="de-DE" altLang="en-US" sz="998" dirty="0">
                    <a:solidFill>
                      <a:srgbClr val="FF0000"/>
                    </a:solidFill>
                  </a:rPr>
                  <a:t>!</a:t>
                </a:r>
                <a:endParaRPr lang="en-GB" altLang="en-US" sz="998" dirty="0">
                  <a:solidFill>
                    <a:srgbClr val="FF0000"/>
                  </a:solidFill>
                </a:endParaRPr>
              </a:p>
            </p:txBody>
          </p:sp>
          <p:cxnSp>
            <p:nvCxnSpPr>
              <p:cNvPr id="47" name="Gerade Verbindung mit Pfeil 8"/>
              <p:cNvCxnSpPr>
                <a:cxnSpLocks noChangeShapeType="1"/>
              </p:cNvCxnSpPr>
              <p:nvPr/>
            </p:nvCxnSpPr>
            <p:spPr bwMode="auto">
              <a:xfrm flipH="1">
                <a:off x="10179464" y="3749708"/>
                <a:ext cx="151727" cy="106127"/>
              </a:xfrm>
              <a:prstGeom prst="straightConnector1">
                <a:avLst/>
              </a:prstGeom>
              <a:noFill/>
              <a:ln w="3175" algn="ctr">
                <a:solidFill>
                  <a:schemeClr val="tx1"/>
                </a:solidFill>
                <a:round/>
                <a:headEnd/>
                <a:tailEnd type="arrow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</p:cxnSp>
        </p:grpSp>
        <p:grpSp>
          <p:nvGrpSpPr>
            <p:cNvPr id="52" name="Gruppieren 70"/>
            <p:cNvGrpSpPr>
              <a:grpSpLocks/>
            </p:cNvGrpSpPr>
            <p:nvPr/>
          </p:nvGrpSpPr>
          <p:grpSpPr bwMode="auto">
            <a:xfrm>
              <a:off x="6055735" y="3290888"/>
              <a:ext cx="463783" cy="360227"/>
              <a:chOff x="5852546" y="2340471"/>
              <a:chExt cx="599849" cy="440038"/>
            </a:xfrm>
          </p:grpSpPr>
          <p:grpSp>
            <p:nvGrpSpPr>
              <p:cNvPr id="53" name="Gruppieren 60"/>
              <p:cNvGrpSpPr>
                <a:grpSpLocks/>
              </p:cNvGrpSpPr>
              <p:nvPr/>
            </p:nvGrpSpPr>
            <p:grpSpPr bwMode="auto">
              <a:xfrm>
                <a:off x="5937053" y="2411551"/>
                <a:ext cx="252557" cy="251125"/>
                <a:chOff x="1997245" y="4992672"/>
                <a:chExt cx="346441" cy="377184"/>
              </a:xfrm>
            </p:grpSpPr>
            <p:sp>
              <p:nvSpPr>
                <p:cNvPr id="56" name="Ellipse 30"/>
                <p:cNvSpPr>
                  <a:spLocks noChangeArrowheads="1"/>
                </p:cNvSpPr>
                <p:nvPr/>
              </p:nvSpPr>
              <p:spPr bwMode="auto">
                <a:xfrm>
                  <a:off x="2025163" y="5190468"/>
                  <a:ext cx="180975" cy="179388"/>
                </a:xfrm>
                <a:prstGeom prst="ellipse">
                  <a:avLst/>
                </a:prstGeom>
                <a:solidFill>
                  <a:srgbClr val="00B050"/>
                </a:solidFill>
                <a:ln w="3175" algn="ctr">
                  <a:solidFill>
                    <a:srgbClr val="00B050"/>
                  </a:solidFill>
                  <a:round/>
                  <a:headEnd/>
                  <a:tailEnd/>
                </a:ln>
              </p:spPr>
              <p:txBody>
                <a:bodyPr wrap="none" lIns="81629" tIns="42447" rIns="81629" bIns="42447" anchor="ctr"/>
                <a:lstStyle>
                  <a:lvl1pPr defTabSz="1042988">
                    <a:defRPr sz="15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defTabSz="1042988">
                    <a:defRPr sz="15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defTabSz="1042988">
                    <a:defRPr sz="15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defTabSz="1042988">
                    <a:defRPr sz="15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defTabSz="1042988">
                    <a:defRPr sz="15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284413" indent="1588" defTabSz="1042988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15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741613" indent="1588" defTabSz="1042988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15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198813" indent="1588" defTabSz="1042988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15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656013" indent="1588" defTabSz="1042988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15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algn="ctr" defTabSz="945990">
                    <a:lnSpc>
                      <a:spcPct val="120000"/>
                    </a:lnSpc>
                    <a:buClr>
                      <a:srgbClr val="000000"/>
                    </a:buClr>
                    <a:buSzPct val="100000"/>
                  </a:pPr>
                  <a:endParaRPr lang="en-GB" altLang="en-US" sz="1451" i="1">
                    <a:solidFill>
                      <a:srgbClr val="000000"/>
                    </a:solidFill>
                  </a:endParaRPr>
                </a:p>
              </p:txBody>
            </p:sp>
            <p:grpSp>
              <p:nvGrpSpPr>
                <p:cNvPr id="57" name="Gruppieren 62"/>
                <p:cNvGrpSpPr>
                  <a:grpSpLocks/>
                </p:cNvGrpSpPr>
                <p:nvPr/>
              </p:nvGrpSpPr>
              <p:grpSpPr bwMode="auto">
                <a:xfrm>
                  <a:off x="1997245" y="4992672"/>
                  <a:ext cx="346441" cy="283360"/>
                  <a:chOff x="2415289" y="3980377"/>
                  <a:chExt cx="346139" cy="283643"/>
                </a:xfrm>
              </p:grpSpPr>
              <p:sp>
                <p:nvSpPr>
                  <p:cNvPr id="58" name="Ellipse 63"/>
                  <p:cNvSpPr>
                    <a:spLocks noChangeArrowheads="1"/>
                  </p:cNvSpPr>
                  <p:nvPr/>
                </p:nvSpPr>
                <p:spPr bwMode="auto">
                  <a:xfrm>
                    <a:off x="2489867" y="3980377"/>
                    <a:ext cx="180684" cy="179999"/>
                  </a:xfrm>
                  <a:prstGeom prst="ellipse">
                    <a:avLst/>
                  </a:prstGeom>
                  <a:solidFill>
                    <a:srgbClr val="00B050"/>
                  </a:solidFill>
                  <a:ln w="3175" algn="ctr">
                    <a:solidFill>
                      <a:srgbClr val="00B050"/>
                    </a:solidFill>
                    <a:round/>
                    <a:headEnd/>
                    <a:tailEnd/>
                  </a:ln>
                </p:spPr>
                <p:txBody>
                  <a:bodyPr wrap="none" lIns="81629" tIns="42447" rIns="81629" bIns="42447" anchor="ctr"/>
                  <a:lstStyle>
                    <a:lvl1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1pPr>
                    <a:lvl2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2pPr>
                    <a:lvl3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3pPr>
                    <a:lvl4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4pPr>
                    <a:lvl5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5pPr>
                    <a:lvl6pPr marL="2284413" indent="1588" defTabSz="1042988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6pPr>
                    <a:lvl7pPr marL="2741613" indent="1588" defTabSz="1042988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7pPr>
                    <a:lvl8pPr marL="3198813" indent="1588" defTabSz="1042988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8pPr>
                    <a:lvl9pPr marL="3656013" indent="1588" defTabSz="1042988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9pPr>
                  </a:lstStyle>
                  <a:p>
                    <a:pPr algn="ctr" defTabSz="945990">
                      <a:lnSpc>
                        <a:spcPct val="120000"/>
                      </a:lnSpc>
                      <a:buClr>
                        <a:srgbClr val="000000"/>
                      </a:buClr>
                      <a:buSzPct val="100000"/>
                    </a:pPr>
                    <a:endParaRPr lang="en-GB" altLang="en-US" sz="1451" i="1">
                      <a:solidFill>
                        <a:srgbClr val="000000"/>
                      </a:solidFill>
                    </a:endParaRPr>
                  </a:p>
                </p:txBody>
              </p:sp>
              <p:sp>
                <p:nvSpPr>
                  <p:cNvPr id="59" name="Ellipse 64"/>
                  <p:cNvSpPr>
                    <a:spLocks noChangeArrowheads="1"/>
                  </p:cNvSpPr>
                  <p:nvPr/>
                </p:nvSpPr>
                <p:spPr bwMode="auto">
                  <a:xfrm>
                    <a:off x="2580743" y="4084022"/>
                    <a:ext cx="180685" cy="179998"/>
                  </a:xfrm>
                  <a:prstGeom prst="ellipse">
                    <a:avLst/>
                  </a:prstGeom>
                  <a:solidFill>
                    <a:srgbClr val="FF0000"/>
                  </a:solidFill>
                  <a:ln w="3175" algn="ctr">
                    <a:solidFill>
                      <a:srgbClr val="FF0000"/>
                    </a:solidFill>
                    <a:round/>
                    <a:headEnd/>
                    <a:tailEnd/>
                  </a:ln>
                </p:spPr>
                <p:txBody>
                  <a:bodyPr wrap="none" lIns="81629" tIns="42447" rIns="81629" bIns="42447" anchor="ctr"/>
                  <a:lstStyle>
                    <a:lvl1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1pPr>
                    <a:lvl2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2pPr>
                    <a:lvl3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3pPr>
                    <a:lvl4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4pPr>
                    <a:lvl5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5pPr>
                    <a:lvl6pPr marL="2284413" indent="1588" defTabSz="1042988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6pPr>
                    <a:lvl7pPr marL="2741613" indent="1588" defTabSz="1042988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7pPr>
                    <a:lvl8pPr marL="3198813" indent="1588" defTabSz="1042988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8pPr>
                    <a:lvl9pPr marL="3656013" indent="1588" defTabSz="1042988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9pPr>
                  </a:lstStyle>
                  <a:p>
                    <a:pPr algn="ctr" defTabSz="945990">
                      <a:lnSpc>
                        <a:spcPct val="120000"/>
                      </a:lnSpc>
                      <a:buClr>
                        <a:srgbClr val="000000"/>
                      </a:buClr>
                      <a:buSzPct val="100000"/>
                    </a:pPr>
                    <a:endParaRPr lang="en-GB" altLang="en-US" sz="1451" i="1">
                      <a:solidFill>
                        <a:srgbClr val="000000"/>
                      </a:solidFill>
                    </a:endParaRPr>
                  </a:p>
                </p:txBody>
              </p:sp>
              <p:sp>
                <p:nvSpPr>
                  <p:cNvPr id="60" name="Ellipse 65"/>
                  <p:cNvSpPr>
                    <a:spLocks noChangeArrowheads="1"/>
                  </p:cNvSpPr>
                  <p:nvPr/>
                </p:nvSpPr>
                <p:spPr bwMode="auto">
                  <a:xfrm>
                    <a:off x="2415289" y="4053525"/>
                    <a:ext cx="180684" cy="179998"/>
                  </a:xfrm>
                  <a:prstGeom prst="ellipse">
                    <a:avLst/>
                  </a:prstGeom>
                  <a:solidFill>
                    <a:srgbClr val="FF0000"/>
                  </a:solidFill>
                  <a:ln w="3175" algn="ctr">
                    <a:solidFill>
                      <a:srgbClr val="FF0000"/>
                    </a:solidFill>
                    <a:round/>
                    <a:headEnd/>
                    <a:tailEnd/>
                  </a:ln>
                </p:spPr>
                <p:txBody>
                  <a:bodyPr wrap="none" lIns="81629" tIns="42447" rIns="81629" bIns="42447" anchor="ctr"/>
                  <a:lstStyle>
                    <a:lvl1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1pPr>
                    <a:lvl2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2pPr>
                    <a:lvl3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3pPr>
                    <a:lvl4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4pPr>
                    <a:lvl5pPr defTabSz="1042988"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5pPr>
                    <a:lvl6pPr marL="2284413" indent="1588" defTabSz="1042988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6pPr>
                    <a:lvl7pPr marL="2741613" indent="1588" defTabSz="1042988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7pPr>
                    <a:lvl8pPr marL="3198813" indent="1588" defTabSz="1042988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8pPr>
                    <a:lvl9pPr marL="3656013" indent="1588" defTabSz="1042988" eaLnBrk="0" fontAlgn="base" hangingPunct="0">
                      <a:spcBef>
                        <a:spcPct val="0"/>
                      </a:spcBef>
                      <a:spcAft>
                        <a:spcPct val="0"/>
                      </a:spcAft>
                      <a:defRPr sz="1500">
                        <a:solidFill>
                          <a:schemeClr val="tx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defRPr>
                    </a:lvl9pPr>
                  </a:lstStyle>
                  <a:p>
                    <a:pPr algn="ctr" defTabSz="945990">
                      <a:lnSpc>
                        <a:spcPct val="120000"/>
                      </a:lnSpc>
                      <a:buClr>
                        <a:srgbClr val="000000"/>
                      </a:buClr>
                      <a:buSzPct val="100000"/>
                    </a:pPr>
                    <a:endParaRPr lang="en-GB" altLang="en-US" sz="1451" i="1">
                      <a:solidFill>
                        <a:srgbClr val="000000"/>
                      </a:solidFill>
                    </a:endParaRPr>
                  </a:p>
                </p:txBody>
              </p:sp>
            </p:grpSp>
          </p:grpSp>
          <p:sp>
            <p:nvSpPr>
              <p:cNvPr id="54" name="Textfeld 120"/>
              <p:cNvSpPr txBox="1">
                <a:spLocks noChangeArrowheads="1"/>
              </p:cNvSpPr>
              <p:nvPr/>
            </p:nvSpPr>
            <p:spPr bwMode="auto">
              <a:xfrm>
                <a:off x="6087079" y="2340471"/>
                <a:ext cx="365316" cy="44003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1pPr>
                <a:lvl2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2pPr>
                <a:lvl3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3pPr>
                <a:lvl4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4pPr>
                <a:lvl5pPr defTabSz="800100"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5pPr>
                <a:lvl6pPr marL="22844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6pPr>
                <a:lvl7pPr marL="27416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7pPr>
                <a:lvl8pPr marL="31988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8pPr>
                <a:lvl9pPr marL="3656013" indent="1588" defTabSz="8001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1500">
                    <a:solidFill>
                      <a:schemeClr val="tx1"/>
                    </a:solidFill>
                    <a:latin typeface="Arial" panose="020B0604020202020204" pitchFamily="34" charset="0"/>
                    <a:cs typeface="Arial" panose="020B0604020202020204" pitchFamily="34" charset="0"/>
                  </a:defRPr>
                </a:lvl9pPr>
              </a:lstStyle>
              <a:p>
                <a:pPr algn="ctr" defTabSz="725691">
                  <a:lnSpc>
                    <a:spcPct val="120000"/>
                  </a:lnSpc>
                  <a:buClr>
                    <a:srgbClr val="000000"/>
                  </a:buClr>
                  <a:buSzPct val="100000"/>
                </a:pPr>
                <a:r>
                  <a:rPr lang="el-GR" altLang="en-US" sz="1451">
                    <a:solidFill>
                      <a:srgbClr val="000000"/>
                    </a:solidFill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α</a:t>
                </a:r>
                <a:endParaRPr lang="en-GB" altLang="en-US" sz="1451">
                  <a:solidFill>
                    <a:srgbClr val="000000"/>
                  </a:solidFill>
                </a:endParaRPr>
              </a:p>
            </p:txBody>
          </p:sp>
          <p:cxnSp>
            <p:nvCxnSpPr>
              <p:cNvPr id="55" name="Gerade Verbindung mit Pfeil 63"/>
              <p:cNvCxnSpPr>
                <a:cxnSpLocks noChangeShapeType="1"/>
                <a:endCxn id="60" idx="7"/>
              </p:cNvCxnSpPr>
              <p:nvPr/>
            </p:nvCxnSpPr>
            <p:spPr bwMode="auto">
              <a:xfrm flipV="1">
                <a:off x="5852546" y="2477737"/>
                <a:ext cx="197034" cy="275429"/>
              </a:xfrm>
              <a:prstGeom prst="straightConnector1">
                <a:avLst/>
              </a:prstGeom>
              <a:noFill/>
              <a:ln w="3175" algn="ctr">
                <a:solidFill>
                  <a:schemeClr val="tx1"/>
                </a:solidFill>
                <a:prstDash val="dash"/>
                <a:round/>
                <a:headEnd/>
                <a:tailEnd type="arrow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</p:cxnSp>
        </p:grpSp>
        <p:sp>
          <p:nvSpPr>
            <p:cNvPr id="61" name="Textfeld 123"/>
            <p:cNvSpPr txBox="1">
              <a:spLocks noChangeArrowheads="1"/>
            </p:cNvSpPr>
            <p:nvPr/>
          </p:nvSpPr>
          <p:spPr bwMode="auto">
            <a:xfrm>
              <a:off x="6378445" y="3365759"/>
              <a:ext cx="268890" cy="33982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71232" tIns="35617" rIns="71232" bIns="35617">
              <a:spAutoFit/>
            </a:bodyPr>
            <a:lstStyle>
              <a:lvl1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725691">
                <a:lnSpc>
                  <a:spcPct val="120000"/>
                </a:lnSpc>
                <a:buClr>
                  <a:srgbClr val="000000"/>
                </a:buClr>
                <a:buSzPct val="100000"/>
              </a:pPr>
              <a:r>
                <a:rPr lang="de-DE" altLang="en-US" sz="1451" i="1">
                  <a:solidFill>
                    <a:srgbClr val="00B050"/>
                  </a:solidFill>
                </a:rPr>
                <a:t>--</a:t>
              </a:r>
              <a:endParaRPr lang="en-GB" altLang="en-US" sz="1451" i="1">
                <a:solidFill>
                  <a:srgbClr val="00B050"/>
                </a:solidFill>
              </a:endParaRPr>
            </a:p>
          </p:txBody>
        </p:sp>
        <p:sp>
          <p:nvSpPr>
            <p:cNvPr id="62" name="Textfeld 13335"/>
            <p:cNvSpPr txBox="1">
              <a:spLocks noChangeArrowheads="1"/>
            </p:cNvSpPr>
            <p:nvPr/>
          </p:nvSpPr>
          <p:spPr bwMode="auto">
            <a:xfrm>
              <a:off x="5712611" y="3342722"/>
              <a:ext cx="252859" cy="33982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71232" tIns="35617" rIns="71232" bIns="35617">
              <a:spAutoFit/>
            </a:bodyPr>
            <a:lstStyle>
              <a:lvl1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725691">
                <a:lnSpc>
                  <a:spcPct val="120000"/>
                </a:lnSpc>
                <a:buClr>
                  <a:srgbClr val="000000"/>
                </a:buClr>
                <a:buSzPct val="100000"/>
              </a:pPr>
              <a:r>
                <a:rPr lang="de-DE" altLang="en-US" sz="1451" i="1">
                  <a:solidFill>
                    <a:srgbClr val="FF0000"/>
                  </a:solidFill>
                </a:rPr>
                <a:t>+</a:t>
              </a:r>
              <a:endParaRPr lang="en-GB" altLang="en-US" sz="1451" i="1">
                <a:solidFill>
                  <a:srgbClr val="FF0000"/>
                </a:solidFill>
              </a:endParaRPr>
            </a:p>
          </p:txBody>
        </p:sp>
        <p:sp>
          <p:nvSpPr>
            <p:cNvPr id="63" name="Flussdiagramm: Dokument 84"/>
            <p:cNvSpPr/>
            <p:nvPr/>
          </p:nvSpPr>
          <p:spPr bwMode="auto">
            <a:xfrm>
              <a:off x="3509199" y="4029529"/>
              <a:ext cx="4810535" cy="640733"/>
            </a:xfrm>
            <a:prstGeom prst="flowChartDocument">
              <a:avLst/>
            </a:prstGeom>
            <a:solidFill>
              <a:schemeClr val="bg1">
                <a:lumMod val="65000"/>
                <a:alpha val="77000"/>
              </a:schemeClr>
            </a:solidFill>
            <a:ln w="317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  <a:extLst/>
          </p:spPr>
          <p:txBody>
            <a:bodyPr wrap="none" lIns="70093" tIns="36469" rIns="70093" bIns="36469" anchor="ctr"/>
            <a:lstStyle/>
            <a:p>
              <a:pPr algn="ctr" defTabSz="812504">
                <a:lnSpc>
                  <a:spcPct val="120000"/>
                </a:lnSpc>
                <a:buClr>
                  <a:srgbClr val="000000"/>
                </a:buClr>
                <a:buSzPct val="100000"/>
                <a:defRPr/>
              </a:pPr>
              <a:endParaRPr lang="en-GB" sz="1270" i="1">
                <a:solidFill>
                  <a:srgbClr val="000000"/>
                </a:solidFill>
                <a:latin typeface="Arial" charset="0"/>
                <a:cs typeface="Arial" charset="0"/>
              </a:endParaRPr>
            </a:p>
          </p:txBody>
        </p:sp>
        <p:sp>
          <p:nvSpPr>
            <p:cNvPr id="64" name="Textfeld 85"/>
            <p:cNvSpPr txBox="1">
              <a:spLocks noChangeArrowheads="1"/>
            </p:cNvSpPr>
            <p:nvPr/>
          </p:nvSpPr>
          <p:spPr bwMode="auto">
            <a:xfrm>
              <a:off x="4673305" y="4147417"/>
              <a:ext cx="2939493" cy="49076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71232" tIns="35617" rIns="71232" bIns="35617">
              <a:spAutoFit/>
            </a:bodyPr>
            <a:lstStyle>
              <a:lvl1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725691">
                <a:lnSpc>
                  <a:spcPct val="120000"/>
                </a:lnSpc>
                <a:buClr>
                  <a:srgbClr val="000000"/>
                </a:buClr>
                <a:buSzPct val="100000"/>
              </a:pPr>
              <a:r>
                <a:rPr lang="de-DE" altLang="en-US" sz="2268" dirty="0">
                  <a:solidFill>
                    <a:srgbClr val="000000"/>
                  </a:solidFill>
                </a:rPr>
                <a:t>n + </a:t>
              </a:r>
              <a:r>
                <a:rPr lang="de-DE" altLang="en-US" sz="2268" baseline="30000" dirty="0">
                  <a:solidFill>
                    <a:srgbClr val="000000"/>
                  </a:solidFill>
                </a:rPr>
                <a:t>10</a:t>
              </a:r>
              <a:r>
                <a:rPr lang="de-DE" altLang="en-US" sz="2268" dirty="0">
                  <a:solidFill>
                    <a:srgbClr val="000000"/>
                  </a:solidFill>
                </a:rPr>
                <a:t>B → </a:t>
              </a:r>
              <a:r>
                <a:rPr lang="de-DE" altLang="en-US" sz="2268" baseline="30000" dirty="0">
                  <a:solidFill>
                    <a:srgbClr val="000000"/>
                  </a:solidFill>
                </a:rPr>
                <a:t>7</a:t>
              </a:r>
              <a:r>
                <a:rPr lang="de-DE" altLang="en-US" sz="2268" dirty="0">
                  <a:solidFill>
                    <a:srgbClr val="000000"/>
                  </a:solidFill>
                </a:rPr>
                <a:t>Li + </a:t>
              </a:r>
              <a:r>
                <a:rPr lang="el-GR" altLang="en-US" sz="2268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α</a:t>
              </a:r>
              <a:r>
                <a:rPr lang="de-DE" altLang="en-US" sz="2268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+ (</a:t>
              </a:r>
              <a:r>
                <a:rPr lang="el-GR" altLang="en-US" sz="2268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γ</a:t>
              </a:r>
              <a:r>
                <a:rPr lang="de-DE" altLang="en-US" sz="2268" dirty="0">
                  <a:solidFill>
                    <a:srgbClr val="0000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)</a:t>
              </a:r>
              <a:endParaRPr lang="en-GB" altLang="en-US" sz="2268" dirty="0">
                <a:solidFill>
                  <a:srgbClr val="000000"/>
                </a:solidFill>
              </a:endParaRPr>
            </a:p>
          </p:txBody>
        </p:sp>
        <p:sp>
          <p:nvSpPr>
            <p:cNvPr id="65" name="Freihandform 87"/>
            <p:cNvSpPr>
              <a:spLocks/>
            </p:cNvSpPr>
            <p:nvPr/>
          </p:nvSpPr>
          <p:spPr bwMode="auto">
            <a:xfrm rot="10800000">
              <a:off x="5874317" y="2879090"/>
              <a:ext cx="325406" cy="155504"/>
            </a:xfrm>
            <a:custGeom>
              <a:avLst/>
              <a:gdLst>
                <a:gd name="T0" fmla="*/ 0 w 736270"/>
                <a:gd name="T1" fmla="*/ 0 h 547433"/>
                <a:gd name="T2" fmla="*/ 0 w 736270"/>
                <a:gd name="T3" fmla="*/ 0 h 547433"/>
                <a:gd name="T4" fmla="*/ 0 w 736270"/>
                <a:gd name="T5" fmla="*/ 0 h 547433"/>
                <a:gd name="T6" fmla="*/ 0 w 736270"/>
                <a:gd name="T7" fmla="*/ 0 h 547433"/>
                <a:gd name="T8" fmla="*/ 0 w 736270"/>
                <a:gd name="T9" fmla="*/ 0 h 547433"/>
                <a:gd name="T10" fmla="*/ 0 w 736270"/>
                <a:gd name="T11" fmla="*/ 0 h 547433"/>
                <a:gd name="T12" fmla="*/ 0 w 736270"/>
                <a:gd name="T13" fmla="*/ 0 h 547433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736270" h="547433">
                  <a:moveTo>
                    <a:pt x="0" y="35799"/>
                  </a:moveTo>
                  <a:cubicBezTo>
                    <a:pt x="65314" y="27882"/>
                    <a:pt x="130629" y="19965"/>
                    <a:pt x="178130" y="47674"/>
                  </a:cubicBezTo>
                  <a:cubicBezTo>
                    <a:pt x="225631" y="75383"/>
                    <a:pt x="249382" y="118926"/>
                    <a:pt x="285008" y="202053"/>
                  </a:cubicBezTo>
                  <a:cubicBezTo>
                    <a:pt x="320634" y="285180"/>
                    <a:pt x="344385" y="566230"/>
                    <a:pt x="391886" y="546438"/>
                  </a:cubicBezTo>
                  <a:cubicBezTo>
                    <a:pt x="439387" y="526646"/>
                    <a:pt x="512618" y="174344"/>
                    <a:pt x="570015" y="83300"/>
                  </a:cubicBezTo>
                  <a:cubicBezTo>
                    <a:pt x="627412" y="-7744"/>
                    <a:pt x="736270" y="173"/>
                    <a:pt x="736270" y="173"/>
                  </a:cubicBezTo>
                </a:path>
              </a:pathLst>
            </a:custGeom>
            <a:noFill/>
            <a:ln w="25400" cap="flat" cmpd="sng" algn="ctr">
              <a:solidFill>
                <a:srgbClr val="FF0000"/>
              </a:solidFill>
              <a:prstDash val="solid"/>
              <a:round/>
              <a:headEnd type="none" w="med" len="med"/>
              <a:tailEnd type="non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lIns="70093" tIns="36469" rIns="70093" bIns="36469" anchor="ctr"/>
            <a:lstStyle/>
            <a:p>
              <a:pPr defTabSz="946052"/>
              <a:endParaRPr lang="en-GB" sz="1905">
                <a:solidFill>
                  <a:prstClr val="black"/>
                </a:solidFill>
                <a:latin typeface="Calibri"/>
              </a:endParaRPr>
            </a:p>
          </p:txBody>
        </p:sp>
        <p:grpSp>
          <p:nvGrpSpPr>
            <p:cNvPr id="66" name="Gruppieren 48"/>
            <p:cNvGrpSpPr>
              <a:grpSpLocks/>
            </p:cNvGrpSpPr>
            <p:nvPr/>
          </p:nvGrpSpPr>
          <p:grpSpPr bwMode="auto">
            <a:xfrm>
              <a:off x="5789366" y="3332643"/>
              <a:ext cx="326845" cy="136786"/>
              <a:chOff x="5410199" y="1682870"/>
              <a:chExt cx="420929" cy="196606"/>
            </a:xfrm>
          </p:grpSpPr>
          <p:sp>
            <p:nvSpPr>
              <p:cNvPr id="67" name="Freihandform 87"/>
              <p:cNvSpPr>
                <a:spLocks/>
              </p:cNvSpPr>
              <p:nvPr/>
            </p:nvSpPr>
            <p:spPr bwMode="auto">
              <a:xfrm>
                <a:off x="5410199" y="1682870"/>
                <a:ext cx="420928" cy="187914"/>
              </a:xfrm>
              <a:custGeom>
                <a:avLst/>
                <a:gdLst>
                  <a:gd name="T0" fmla="*/ 0 w 736270"/>
                  <a:gd name="T1" fmla="*/ 0 h 547433"/>
                  <a:gd name="T2" fmla="*/ 1 w 736270"/>
                  <a:gd name="T3" fmla="*/ 0 h 547433"/>
                  <a:gd name="T4" fmla="*/ 1 w 736270"/>
                  <a:gd name="T5" fmla="*/ 0 h 547433"/>
                  <a:gd name="T6" fmla="*/ 1 w 736270"/>
                  <a:gd name="T7" fmla="*/ 0 h 547433"/>
                  <a:gd name="T8" fmla="*/ 1 w 736270"/>
                  <a:gd name="T9" fmla="*/ 0 h 547433"/>
                  <a:gd name="T10" fmla="*/ 1 w 736270"/>
                  <a:gd name="T11" fmla="*/ 0 h 547433"/>
                  <a:gd name="T12" fmla="*/ 1 w 736270"/>
                  <a:gd name="T13" fmla="*/ 0 h 547433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736270" h="547433">
                    <a:moveTo>
                      <a:pt x="0" y="35799"/>
                    </a:moveTo>
                    <a:cubicBezTo>
                      <a:pt x="65314" y="27882"/>
                      <a:pt x="130629" y="19965"/>
                      <a:pt x="178130" y="47674"/>
                    </a:cubicBezTo>
                    <a:cubicBezTo>
                      <a:pt x="225631" y="75383"/>
                      <a:pt x="249382" y="118926"/>
                      <a:pt x="285008" y="202053"/>
                    </a:cubicBezTo>
                    <a:cubicBezTo>
                      <a:pt x="320634" y="285180"/>
                      <a:pt x="344385" y="566230"/>
                      <a:pt x="391886" y="546438"/>
                    </a:cubicBezTo>
                    <a:cubicBezTo>
                      <a:pt x="439387" y="526646"/>
                      <a:pt x="512618" y="174344"/>
                      <a:pt x="570015" y="83300"/>
                    </a:cubicBezTo>
                    <a:cubicBezTo>
                      <a:pt x="627412" y="-7744"/>
                      <a:pt x="736270" y="173"/>
                      <a:pt x="736270" y="173"/>
                    </a:cubicBezTo>
                  </a:path>
                </a:pathLst>
              </a:custGeom>
              <a:noFill/>
              <a:ln w="25400" cap="flat" cmpd="sng" algn="ctr">
                <a:solidFill>
                  <a:srgbClr val="00B050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lIns="81629" tIns="42447" rIns="81629" bIns="42447" anchor="ctr"/>
              <a:lstStyle/>
              <a:p>
                <a:pPr defTabSz="946052"/>
                <a:endParaRPr lang="en-GB" sz="1905">
                  <a:solidFill>
                    <a:prstClr val="black"/>
                  </a:solidFill>
                  <a:latin typeface="Calibri"/>
                </a:endParaRPr>
              </a:p>
            </p:txBody>
          </p:sp>
          <p:sp>
            <p:nvSpPr>
              <p:cNvPr id="68" name="Freihandform 87"/>
              <p:cNvSpPr>
                <a:spLocks/>
              </p:cNvSpPr>
              <p:nvPr/>
            </p:nvSpPr>
            <p:spPr bwMode="auto">
              <a:xfrm>
                <a:off x="5410200" y="1691562"/>
                <a:ext cx="420928" cy="187914"/>
              </a:xfrm>
              <a:custGeom>
                <a:avLst/>
                <a:gdLst>
                  <a:gd name="T0" fmla="*/ 0 w 736270"/>
                  <a:gd name="T1" fmla="*/ 0 h 547433"/>
                  <a:gd name="T2" fmla="*/ 1 w 736270"/>
                  <a:gd name="T3" fmla="*/ 0 h 547433"/>
                  <a:gd name="T4" fmla="*/ 1 w 736270"/>
                  <a:gd name="T5" fmla="*/ 0 h 547433"/>
                  <a:gd name="T6" fmla="*/ 1 w 736270"/>
                  <a:gd name="T7" fmla="*/ 0 h 547433"/>
                  <a:gd name="T8" fmla="*/ 1 w 736270"/>
                  <a:gd name="T9" fmla="*/ 0 h 547433"/>
                  <a:gd name="T10" fmla="*/ 1 w 736270"/>
                  <a:gd name="T11" fmla="*/ 0 h 547433"/>
                  <a:gd name="T12" fmla="*/ 1 w 736270"/>
                  <a:gd name="T13" fmla="*/ 0 h 547433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736270" h="547433">
                    <a:moveTo>
                      <a:pt x="0" y="35799"/>
                    </a:moveTo>
                    <a:cubicBezTo>
                      <a:pt x="65314" y="27882"/>
                      <a:pt x="130629" y="19965"/>
                      <a:pt x="178130" y="47674"/>
                    </a:cubicBezTo>
                    <a:cubicBezTo>
                      <a:pt x="225631" y="75383"/>
                      <a:pt x="249382" y="118926"/>
                      <a:pt x="285008" y="202053"/>
                    </a:cubicBezTo>
                    <a:cubicBezTo>
                      <a:pt x="320634" y="285180"/>
                      <a:pt x="344385" y="566230"/>
                      <a:pt x="391886" y="546438"/>
                    </a:cubicBezTo>
                    <a:cubicBezTo>
                      <a:pt x="439387" y="526646"/>
                      <a:pt x="512618" y="174344"/>
                      <a:pt x="570015" y="83300"/>
                    </a:cubicBezTo>
                    <a:cubicBezTo>
                      <a:pt x="627412" y="-7744"/>
                      <a:pt x="736270" y="173"/>
                      <a:pt x="736270" y="173"/>
                    </a:cubicBezTo>
                  </a:path>
                </a:pathLst>
              </a:custGeom>
              <a:noFill/>
              <a:ln w="25400" cap="flat" cmpd="sng" algn="ctr">
                <a:solidFill>
                  <a:srgbClr val="00B050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lIns="81629" tIns="42447" rIns="81629" bIns="42447" anchor="ctr"/>
              <a:lstStyle/>
              <a:p>
                <a:pPr defTabSz="946052"/>
                <a:endParaRPr lang="en-GB" sz="1905">
                  <a:solidFill>
                    <a:prstClr val="black"/>
                  </a:solidFill>
                  <a:latin typeface="Calibri"/>
                </a:endParaRPr>
              </a:p>
            </p:txBody>
          </p:sp>
        </p:grpSp>
        <p:sp>
          <p:nvSpPr>
            <p:cNvPr id="71" name="Rechteck 3"/>
            <p:cNvSpPr>
              <a:spLocks noChangeArrowheads="1"/>
            </p:cNvSpPr>
            <p:nvPr/>
          </p:nvSpPr>
          <p:spPr bwMode="auto">
            <a:xfrm>
              <a:off x="3503773" y="2228279"/>
              <a:ext cx="4799016" cy="400278"/>
            </a:xfrm>
            <a:prstGeom prst="rect">
              <a:avLst/>
            </a:prstGeom>
            <a:solidFill>
              <a:srgbClr val="00B050">
                <a:alpha val="63136"/>
              </a:srgbClr>
            </a:solidFill>
            <a:ln w="3175" algn="ctr">
              <a:solidFill>
                <a:srgbClr val="00B0F0"/>
              </a:solidFill>
              <a:round/>
              <a:headEnd/>
              <a:tailEnd/>
            </a:ln>
          </p:spPr>
          <p:txBody>
            <a:bodyPr wrap="none" lIns="70093" tIns="36469" rIns="70093" bIns="36469" anchor="ctr"/>
            <a:lstStyle>
              <a:lvl1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1042988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10429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945990">
                <a:lnSpc>
                  <a:spcPct val="120000"/>
                </a:lnSpc>
                <a:buClr>
                  <a:srgbClr val="000000"/>
                </a:buClr>
                <a:buSzPct val="100000"/>
              </a:pPr>
              <a:endParaRPr lang="en-GB" altLang="en-US" sz="1451" i="1">
                <a:solidFill>
                  <a:srgbClr val="FF0000"/>
                </a:solidFill>
              </a:endParaRPr>
            </a:p>
          </p:txBody>
        </p:sp>
        <p:sp>
          <p:nvSpPr>
            <p:cNvPr id="72" name="Rechteck 4"/>
            <p:cNvSpPr>
              <a:spLocks noChangeArrowheads="1"/>
            </p:cNvSpPr>
            <p:nvPr/>
          </p:nvSpPr>
          <p:spPr bwMode="auto">
            <a:xfrm>
              <a:off x="3423405" y="2272896"/>
              <a:ext cx="1574470" cy="31559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/>
            <a:p>
              <a:pPr algn="ctr" defTabSz="946052"/>
              <a:r>
                <a:rPr lang="de-DE" altLang="en-US" sz="1451" b="1" baseline="30000" dirty="0">
                  <a:solidFill>
                    <a:prstClr val="black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10</a:t>
              </a:r>
              <a:r>
                <a:rPr lang="de-DE" altLang="en-US" sz="1451" b="1" dirty="0">
                  <a:solidFill>
                    <a:prstClr val="black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B</a:t>
              </a:r>
              <a:r>
                <a:rPr lang="de-DE" altLang="en-US" sz="1451" b="1" baseline="-25000" dirty="0">
                  <a:solidFill>
                    <a:prstClr val="black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4</a:t>
              </a:r>
              <a:r>
                <a:rPr lang="de-DE" altLang="en-US" sz="1451" b="1" dirty="0">
                  <a:solidFill>
                    <a:prstClr val="black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C-converter</a:t>
              </a:r>
              <a:endParaRPr lang="en-GB" altLang="en-US" sz="1451" b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endParaRPr>
            </a:p>
          </p:txBody>
        </p:sp>
        <p:sp>
          <p:nvSpPr>
            <p:cNvPr id="73" name="Flussdiagramm: Dokument 72"/>
            <p:cNvSpPr/>
            <p:nvPr/>
          </p:nvSpPr>
          <p:spPr bwMode="auto">
            <a:xfrm flipV="1">
              <a:off x="3508646" y="1777606"/>
              <a:ext cx="4810535" cy="453553"/>
            </a:xfrm>
            <a:prstGeom prst="flowChartDocument">
              <a:avLst/>
            </a:prstGeom>
            <a:solidFill>
              <a:schemeClr val="bg1">
                <a:lumMod val="65000"/>
                <a:alpha val="77000"/>
              </a:schemeClr>
            </a:solidFill>
            <a:ln w="317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  <a:extLst/>
          </p:spPr>
          <p:txBody>
            <a:bodyPr wrap="none" lIns="70093" tIns="36469" rIns="70093" bIns="36469" anchor="ctr"/>
            <a:lstStyle/>
            <a:p>
              <a:pPr algn="ctr" defTabSz="812504">
                <a:lnSpc>
                  <a:spcPct val="120000"/>
                </a:lnSpc>
                <a:buClr>
                  <a:srgbClr val="000000"/>
                </a:buClr>
                <a:buSzPct val="100000"/>
                <a:defRPr/>
              </a:pPr>
              <a:endParaRPr lang="en-GB" sz="1270" i="1">
                <a:solidFill>
                  <a:srgbClr val="000000"/>
                </a:solidFill>
                <a:latin typeface="Arial" charset="0"/>
                <a:cs typeface="Arial" charset="0"/>
              </a:endParaRPr>
            </a:p>
          </p:txBody>
        </p:sp>
        <p:sp>
          <p:nvSpPr>
            <p:cNvPr id="74" name="Textfeld 8"/>
            <p:cNvSpPr txBox="1">
              <a:spLocks noChangeArrowheads="1"/>
            </p:cNvSpPr>
            <p:nvPr/>
          </p:nvSpPr>
          <p:spPr bwMode="auto">
            <a:xfrm>
              <a:off x="1964246" y="1807532"/>
              <a:ext cx="1139321" cy="33982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lIns="71232" tIns="35617" rIns="71232" bIns="35617">
              <a:spAutoFit/>
            </a:bodyPr>
            <a:lstStyle>
              <a:lvl1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725691">
                <a:lnSpc>
                  <a:spcPct val="120000"/>
                </a:lnSpc>
                <a:buClr>
                  <a:srgbClr val="000000"/>
                </a:buClr>
                <a:buSzPct val="100000"/>
              </a:pPr>
              <a:r>
                <a:rPr lang="de-DE" altLang="en-US" sz="1451" dirty="0">
                  <a:solidFill>
                    <a:srgbClr val="000000"/>
                  </a:solidFill>
                </a:rPr>
                <a:t>Al-substrate</a:t>
              </a:r>
              <a:endParaRPr lang="en-GB" altLang="en-US" sz="1451" dirty="0">
                <a:solidFill>
                  <a:srgbClr val="000000"/>
                </a:solidFill>
              </a:endParaRPr>
            </a:p>
          </p:txBody>
        </p:sp>
        <p:sp>
          <p:nvSpPr>
            <p:cNvPr id="26" name="Textfeld 33"/>
            <p:cNvSpPr txBox="1">
              <a:spLocks noChangeArrowheads="1"/>
            </p:cNvSpPr>
            <p:nvPr/>
          </p:nvSpPr>
          <p:spPr bwMode="auto">
            <a:xfrm>
              <a:off x="4998399" y="1760030"/>
              <a:ext cx="288862" cy="36022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defTabSz="8001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defTabSz="800100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defTabSz="725691">
                <a:lnSpc>
                  <a:spcPct val="120000"/>
                </a:lnSpc>
                <a:buClr>
                  <a:srgbClr val="000000"/>
                </a:buClr>
                <a:buSzPct val="100000"/>
              </a:pPr>
              <a:r>
                <a:rPr lang="de-DE" altLang="en-US" sz="1451" dirty="0">
                  <a:solidFill>
                    <a:srgbClr val="FF0000"/>
                  </a:solidFill>
                </a:rPr>
                <a:t>n</a:t>
              </a:r>
              <a:endParaRPr lang="en-GB" altLang="en-US" sz="1451" dirty="0">
                <a:solidFill>
                  <a:srgbClr val="FF0000"/>
                </a:solidFill>
              </a:endParaRPr>
            </a:p>
          </p:txBody>
        </p:sp>
        <p:cxnSp>
          <p:nvCxnSpPr>
            <p:cNvPr id="89" name="Gerader Verbinder 88"/>
            <p:cNvCxnSpPr/>
            <p:nvPr/>
          </p:nvCxnSpPr>
          <p:spPr>
            <a:xfrm flipH="1">
              <a:off x="8293253" y="3322564"/>
              <a:ext cx="292399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1" name="Gerader Verbinder 90"/>
            <p:cNvCxnSpPr/>
            <p:nvPr/>
          </p:nvCxnSpPr>
          <p:spPr>
            <a:xfrm flipH="1">
              <a:off x="8295584" y="3031920"/>
              <a:ext cx="292399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2" name="Gerade Verbindung mit Pfeil 7"/>
            <p:cNvCxnSpPr>
              <a:cxnSpLocks noChangeShapeType="1"/>
            </p:cNvCxnSpPr>
            <p:nvPr/>
          </p:nvCxnSpPr>
          <p:spPr bwMode="auto">
            <a:xfrm>
              <a:off x="3029176" y="1993541"/>
              <a:ext cx="469391" cy="0"/>
            </a:xfrm>
            <a:prstGeom prst="straightConnector1">
              <a:avLst/>
            </a:prstGeom>
            <a:noFill/>
            <a:ln w="3175" algn="ctr">
              <a:solidFill>
                <a:schemeClr val="tx1"/>
              </a:solidFill>
              <a:round/>
              <a:headEnd type="none" w="sm" len="med"/>
              <a:tailEnd type="stealth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cxnSp>
        <p:cxnSp>
          <p:nvCxnSpPr>
            <p:cNvPr id="93" name="Gerade Verbindung mit Pfeil 7"/>
            <p:cNvCxnSpPr>
              <a:cxnSpLocks noChangeShapeType="1"/>
            </p:cNvCxnSpPr>
            <p:nvPr/>
          </p:nvCxnSpPr>
          <p:spPr bwMode="auto">
            <a:xfrm>
              <a:off x="3016521" y="3031714"/>
              <a:ext cx="469391" cy="0"/>
            </a:xfrm>
            <a:prstGeom prst="straightConnector1">
              <a:avLst/>
            </a:prstGeom>
            <a:noFill/>
            <a:ln w="3175" algn="ctr">
              <a:solidFill>
                <a:schemeClr val="tx1"/>
              </a:solidFill>
              <a:round/>
              <a:headEnd type="none" w="sm" len="med"/>
              <a:tailEnd type="stealth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cxnSp>
        <p:cxnSp>
          <p:nvCxnSpPr>
            <p:cNvPr id="94" name="Gerade Verbindung mit Pfeil 7"/>
            <p:cNvCxnSpPr>
              <a:cxnSpLocks noChangeShapeType="1"/>
            </p:cNvCxnSpPr>
            <p:nvPr/>
          </p:nvCxnSpPr>
          <p:spPr bwMode="auto">
            <a:xfrm>
              <a:off x="3034934" y="3322564"/>
              <a:ext cx="469391" cy="0"/>
            </a:xfrm>
            <a:prstGeom prst="straightConnector1">
              <a:avLst/>
            </a:prstGeom>
            <a:noFill/>
            <a:ln w="3175" algn="ctr">
              <a:solidFill>
                <a:schemeClr val="tx1"/>
              </a:solidFill>
              <a:round/>
              <a:headEnd type="none" w="sm" len="med"/>
              <a:tailEnd type="stealth" w="med" len="med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cxnSp>
      </p:grpSp>
      <p:sp>
        <p:nvSpPr>
          <p:cNvPr id="75" name="Textfeld 74"/>
          <p:cNvSpPr txBox="1"/>
          <p:nvPr/>
        </p:nvSpPr>
        <p:spPr>
          <a:xfrm>
            <a:off x="1679991" y="6269575"/>
            <a:ext cx="9033222" cy="374707"/>
          </a:xfrm>
          <a:prstGeom prst="rect">
            <a:avLst/>
          </a:prstGeom>
          <a:noFill/>
        </p:spPr>
        <p:txBody>
          <a:bodyPr wrap="none" lIns="94605" tIns="47302" rIns="94605" bIns="47302" rtlCol="0">
            <a:spAutoFit/>
          </a:bodyPr>
          <a:lstStyle/>
          <a:p>
            <a:pPr defTabSz="829361" fontAlgn="base">
              <a:spcBef>
                <a:spcPct val="0"/>
              </a:spcBef>
              <a:spcAft>
                <a:spcPct val="0"/>
              </a:spcAft>
            </a:pPr>
            <a:r>
              <a:rPr lang="en-US" sz="907" dirty="0">
                <a:solidFill>
                  <a:srgbClr val="000000"/>
                </a:solidFill>
                <a:latin typeface="Arial" charset="0"/>
                <a:cs typeface="Arial" charset="0"/>
              </a:rPr>
              <a:t>-G. Nowak, M. </a:t>
            </a:r>
            <a:r>
              <a:rPr lang="en-US" sz="907" dirty="0" err="1">
                <a:solidFill>
                  <a:srgbClr val="000000"/>
                </a:solidFill>
                <a:latin typeface="Arial" charset="0"/>
                <a:cs typeface="Arial" charset="0"/>
              </a:rPr>
              <a:t>Störmer</a:t>
            </a:r>
            <a:r>
              <a:rPr lang="en-US" sz="907" dirty="0">
                <a:solidFill>
                  <a:srgbClr val="000000"/>
                </a:solidFill>
                <a:latin typeface="Arial" charset="0"/>
                <a:cs typeface="Arial" charset="0"/>
              </a:rPr>
              <a:t>, H.-W. Becker, C. </a:t>
            </a:r>
            <a:r>
              <a:rPr lang="en-US" sz="907" dirty="0" err="1">
                <a:solidFill>
                  <a:srgbClr val="000000"/>
                </a:solidFill>
                <a:latin typeface="Arial" charset="0"/>
                <a:cs typeface="Arial" charset="0"/>
              </a:rPr>
              <a:t>Horstmann</a:t>
            </a:r>
            <a:r>
              <a:rPr lang="en-US" sz="907" dirty="0">
                <a:solidFill>
                  <a:srgbClr val="000000"/>
                </a:solidFill>
                <a:latin typeface="Arial" charset="0"/>
                <a:cs typeface="Arial" charset="0"/>
              </a:rPr>
              <a:t>, R. </a:t>
            </a:r>
            <a:r>
              <a:rPr lang="en-US" sz="907" dirty="0" err="1">
                <a:solidFill>
                  <a:srgbClr val="000000"/>
                </a:solidFill>
                <a:latin typeface="Arial" charset="0"/>
                <a:cs typeface="Arial" charset="0"/>
              </a:rPr>
              <a:t>Kampmann</a:t>
            </a:r>
            <a:r>
              <a:rPr lang="en-US" sz="907" dirty="0">
                <a:solidFill>
                  <a:srgbClr val="000000"/>
                </a:solidFill>
                <a:latin typeface="Arial" charset="0"/>
                <a:cs typeface="Arial" charset="0"/>
              </a:rPr>
              <a:t>, D. </a:t>
            </a:r>
            <a:r>
              <a:rPr lang="en-US" sz="907" dirty="0" err="1">
                <a:solidFill>
                  <a:srgbClr val="000000"/>
                </a:solidFill>
                <a:latin typeface="Arial" charset="0"/>
                <a:cs typeface="Arial" charset="0"/>
              </a:rPr>
              <a:t>Höche</a:t>
            </a:r>
            <a:r>
              <a:rPr lang="en-US" sz="907" dirty="0">
                <a:solidFill>
                  <a:srgbClr val="000000"/>
                </a:solidFill>
                <a:latin typeface="Arial" charset="0"/>
                <a:cs typeface="Arial" charset="0"/>
              </a:rPr>
              <a:t>, M. </a:t>
            </a:r>
            <a:r>
              <a:rPr lang="en-US" sz="907" dirty="0" err="1">
                <a:solidFill>
                  <a:srgbClr val="000000"/>
                </a:solidFill>
                <a:latin typeface="Arial" charset="0"/>
                <a:cs typeface="Arial" charset="0"/>
              </a:rPr>
              <a:t>Haese-Seiller</a:t>
            </a:r>
            <a:r>
              <a:rPr lang="en-US" sz="907" dirty="0">
                <a:solidFill>
                  <a:srgbClr val="000000"/>
                </a:solidFill>
                <a:latin typeface="Arial" charset="0"/>
                <a:cs typeface="Arial" charset="0"/>
              </a:rPr>
              <a:t>, J. - F. Moulin, M. </a:t>
            </a:r>
            <a:r>
              <a:rPr lang="en-US" sz="907" dirty="0" err="1">
                <a:solidFill>
                  <a:srgbClr val="000000"/>
                </a:solidFill>
                <a:latin typeface="Arial" charset="0"/>
                <a:cs typeface="Arial" charset="0"/>
              </a:rPr>
              <a:t>Pomm</a:t>
            </a:r>
            <a:r>
              <a:rPr lang="en-US" sz="907" dirty="0">
                <a:solidFill>
                  <a:srgbClr val="000000"/>
                </a:solidFill>
                <a:latin typeface="Arial" charset="0"/>
                <a:cs typeface="Arial" charset="0"/>
              </a:rPr>
              <a:t>, C. </a:t>
            </a:r>
            <a:r>
              <a:rPr lang="en-US" sz="907" dirty="0" err="1">
                <a:solidFill>
                  <a:srgbClr val="000000"/>
                </a:solidFill>
                <a:latin typeface="Arial" charset="0"/>
                <a:cs typeface="Arial" charset="0"/>
              </a:rPr>
              <a:t>Randau</a:t>
            </a:r>
            <a:r>
              <a:rPr lang="en-US" sz="907" dirty="0">
                <a:solidFill>
                  <a:srgbClr val="000000"/>
                </a:solidFill>
                <a:latin typeface="Arial" charset="0"/>
                <a:cs typeface="Arial" charset="0"/>
              </a:rPr>
              <a:t>,  U. Lorenz, R. Hall-Wilton, M. Müller, </a:t>
            </a:r>
          </a:p>
          <a:p>
            <a:pPr defTabSz="829361" fontAlgn="base">
              <a:spcBef>
                <a:spcPct val="0"/>
              </a:spcBef>
              <a:spcAft>
                <a:spcPct val="0"/>
              </a:spcAft>
            </a:pPr>
            <a:r>
              <a:rPr lang="en-US" sz="907" dirty="0">
                <a:solidFill>
                  <a:srgbClr val="000000"/>
                </a:solidFill>
                <a:latin typeface="Arial" charset="0"/>
                <a:cs typeface="Arial" charset="0"/>
              </a:rPr>
              <a:t>  A. Schreyer, </a:t>
            </a:r>
            <a:r>
              <a:rPr lang="en-US" sz="907" b="1" dirty="0">
                <a:solidFill>
                  <a:srgbClr val="000000"/>
                </a:solidFill>
                <a:latin typeface="Arial" charset="0"/>
                <a:cs typeface="Arial" charset="0"/>
              </a:rPr>
              <a:t>J. Appl. Phys., 117, 034901 (2015)</a:t>
            </a:r>
            <a:endParaRPr lang="de-DE" sz="907" dirty="0">
              <a:solidFill>
                <a:srgbClr val="000000"/>
              </a:solidFill>
              <a:latin typeface="Arial" charset="0"/>
              <a:cs typeface="Arial" charset="0"/>
            </a:endParaRPr>
          </a:p>
        </p:txBody>
      </p:sp>
      <p:sp>
        <p:nvSpPr>
          <p:cNvPr id="13" name="Textfeld 12"/>
          <p:cNvSpPr txBox="1"/>
          <p:nvPr/>
        </p:nvSpPr>
        <p:spPr>
          <a:xfrm>
            <a:off x="1683299" y="6565907"/>
            <a:ext cx="2868093" cy="25975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46052"/>
            <a:r>
              <a:rPr lang="de-DE" altLang="de-DE" sz="1088" dirty="0">
                <a:solidFill>
                  <a:prstClr val="black"/>
                </a:solidFill>
                <a:latin typeface="Calibri"/>
              </a:rPr>
              <a:t>-European Patent </a:t>
            </a:r>
            <a:r>
              <a:rPr lang="de-DE" altLang="de-DE" sz="1088" dirty="0" err="1">
                <a:solidFill>
                  <a:prstClr val="black"/>
                </a:solidFill>
                <a:latin typeface="Calibri"/>
              </a:rPr>
              <a:t>Application</a:t>
            </a:r>
            <a:r>
              <a:rPr lang="de-DE" altLang="de-DE" sz="1088" dirty="0">
                <a:solidFill>
                  <a:prstClr val="black"/>
                </a:solidFill>
                <a:latin typeface="Calibri"/>
              </a:rPr>
              <a:t> WO2016/008713</a:t>
            </a:r>
            <a:endParaRPr lang="de-DE" sz="1088" dirty="0">
              <a:solidFill>
                <a:prstClr val="black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570064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216375" y="122975"/>
            <a:ext cx="9605628" cy="845242"/>
          </a:xfrm>
        </p:spPr>
        <p:txBody>
          <a:bodyPr/>
          <a:lstStyle/>
          <a:p>
            <a:r>
              <a:rPr lang="de-DE" dirty="0" err="1" smtClean="0"/>
              <a:t>Detection</a:t>
            </a:r>
            <a:r>
              <a:rPr lang="de-DE" dirty="0" smtClean="0"/>
              <a:t> </a:t>
            </a:r>
            <a:r>
              <a:rPr lang="de-DE" dirty="0" err="1" smtClean="0"/>
              <a:t>strategy</a:t>
            </a:r>
            <a:endParaRPr lang="en-GB" dirty="0"/>
          </a:p>
        </p:txBody>
      </p:sp>
      <p:grpSp>
        <p:nvGrpSpPr>
          <p:cNvPr id="34" name="Gruppieren 33"/>
          <p:cNvGrpSpPr/>
          <p:nvPr/>
        </p:nvGrpSpPr>
        <p:grpSpPr>
          <a:xfrm>
            <a:off x="-31532" y="1569282"/>
            <a:ext cx="8466312" cy="4831849"/>
            <a:chOff x="1618588" y="1534992"/>
            <a:chExt cx="8466312" cy="4831849"/>
          </a:xfrm>
        </p:grpSpPr>
        <p:pic>
          <p:nvPicPr>
            <p:cNvPr id="4" name="Picture 3" descr="U:\Daten\Vorträge\Beer_Detektor_Workshop\Detektor_2_ebenen_1FPGA.png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981430" y="1534992"/>
              <a:ext cx="8091950" cy="340524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grpSp>
          <p:nvGrpSpPr>
            <p:cNvPr id="5" name="Gruppieren 56"/>
            <p:cNvGrpSpPr>
              <a:grpSpLocks/>
            </p:cNvGrpSpPr>
            <p:nvPr/>
          </p:nvGrpSpPr>
          <p:grpSpPr bwMode="auto">
            <a:xfrm>
              <a:off x="4115286" y="4371494"/>
              <a:ext cx="544263" cy="385879"/>
              <a:chOff x="4036628" y="38182126"/>
              <a:chExt cx="2130425" cy="1547297"/>
            </a:xfrm>
          </p:grpSpPr>
          <p:pic>
            <p:nvPicPr>
              <p:cNvPr id="6" name="Picture 19" descr="C:\Users\burmestj\Desktop\2015-03-12 17-33-13_Zynq module XCZ7020-1CLG484C (com. temp.png"/>
              <p:cNvPicPr>
                <a:picLocks noChangeAspect="1" noChangeArrowheads="1"/>
              </p:cNvPicPr>
              <p:nvPr/>
            </p:nvPicPr>
            <p:blipFill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071251" y="38182126"/>
                <a:ext cx="2065492" cy="151200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7" name="Picture 259" descr="C:\Users\burmestj\Desktop\Poster\Rahmen.png"/>
              <p:cNvPicPr>
                <a:picLocks noChangeAspect="1" noChangeArrowheads="1"/>
              </p:cNvPicPr>
              <p:nvPr/>
            </p:nvPicPr>
            <p:blipFill>
              <a:blip r:embed="rId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036628" y="38182126"/>
                <a:ext cx="2130425" cy="154729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8" name="Gruppieren 56"/>
            <p:cNvGrpSpPr>
              <a:grpSpLocks/>
            </p:cNvGrpSpPr>
            <p:nvPr/>
          </p:nvGrpSpPr>
          <p:grpSpPr bwMode="auto">
            <a:xfrm>
              <a:off x="2764708" y="4580272"/>
              <a:ext cx="544263" cy="384439"/>
              <a:chOff x="4036628" y="38182126"/>
              <a:chExt cx="2130425" cy="1547297"/>
            </a:xfrm>
          </p:grpSpPr>
          <p:pic>
            <p:nvPicPr>
              <p:cNvPr id="9" name="Picture 19" descr="C:\Users\burmestj\Desktop\2015-03-12 17-33-13_Zynq module XCZ7020-1CLG484C (com. temp.png"/>
              <p:cNvPicPr>
                <a:picLocks noChangeAspect="1" noChangeArrowheads="1"/>
              </p:cNvPicPr>
              <p:nvPr/>
            </p:nvPicPr>
            <p:blipFill>
              <a:blip r:embed="rId5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071251" y="38182126"/>
                <a:ext cx="2065492" cy="151200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10" name="Picture 259" descr="C:\Users\burmestj\Desktop\Poster\Rahmen.png"/>
              <p:cNvPicPr>
                <a:picLocks noChangeAspect="1" noChangeArrowheads="1"/>
              </p:cNvPicPr>
              <p:nvPr/>
            </p:nvPicPr>
            <p:blipFill>
              <a:blip r:embed="rId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036628" y="38182126"/>
                <a:ext cx="2130425" cy="154729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11" name="Gruppieren 56"/>
            <p:cNvGrpSpPr>
              <a:grpSpLocks/>
            </p:cNvGrpSpPr>
            <p:nvPr/>
          </p:nvGrpSpPr>
          <p:grpSpPr bwMode="auto">
            <a:xfrm>
              <a:off x="5707759" y="5935170"/>
              <a:ext cx="544263" cy="384440"/>
              <a:chOff x="4036628" y="38182126"/>
              <a:chExt cx="2130425" cy="1547297"/>
            </a:xfrm>
          </p:grpSpPr>
          <p:pic>
            <p:nvPicPr>
              <p:cNvPr id="12" name="Picture 19" descr="C:\Users\burmestj\Desktop\2015-03-12 17-33-13_Zynq module XCZ7020-1CLG484C (com. temp.png"/>
              <p:cNvPicPr>
                <a:picLocks noChangeAspect="1" noChangeArrowheads="1"/>
              </p:cNvPicPr>
              <p:nvPr/>
            </p:nvPicPr>
            <p:blipFill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071251" y="38182126"/>
                <a:ext cx="2065492" cy="151200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13" name="Picture 259" descr="C:\Users\burmestj\Desktop\Poster\Rahmen.png"/>
              <p:cNvPicPr>
                <a:picLocks noChangeAspect="1" noChangeArrowheads="1"/>
              </p:cNvPicPr>
              <p:nvPr/>
            </p:nvPicPr>
            <p:blipFill>
              <a:blip r:embed="rId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036628" y="38182126"/>
                <a:ext cx="2130425" cy="154729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cxnSp>
          <p:nvCxnSpPr>
            <p:cNvPr id="14" name="Straight Connector 3"/>
            <p:cNvCxnSpPr/>
            <p:nvPr/>
          </p:nvCxnSpPr>
          <p:spPr bwMode="auto">
            <a:xfrm>
              <a:off x="3308971" y="4964712"/>
              <a:ext cx="2398788" cy="970458"/>
            </a:xfrm>
            <a:prstGeom prst="line">
              <a:avLst/>
            </a:prstGeom>
            <a:ln>
              <a:headEnd type="none" w="med" len="med"/>
              <a:tailEnd type="none" w="med" len="med"/>
            </a:ln>
            <a:extLst/>
          </p:spPr>
          <p:style>
            <a:lnRef idx="2">
              <a:schemeClr val="accent2"/>
            </a:lnRef>
            <a:fillRef idx="0">
              <a:schemeClr val="accent2"/>
            </a:fillRef>
            <a:effectRef idx="1">
              <a:schemeClr val="accent2"/>
            </a:effectRef>
            <a:fontRef idx="minor">
              <a:schemeClr val="tx1"/>
            </a:fontRef>
          </p:style>
        </p:cxnSp>
        <p:cxnSp>
          <p:nvCxnSpPr>
            <p:cNvPr id="15" name="Straight Connector 39"/>
            <p:cNvCxnSpPr/>
            <p:nvPr/>
          </p:nvCxnSpPr>
          <p:spPr bwMode="auto">
            <a:xfrm>
              <a:off x="4650910" y="4757374"/>
              <a:ext cx="1195075" cy="1177796"/>
            </a:xfrm>
            <a:prstGeom prst="line">
              <a:avLst/>
            </a:prstGeom>
            <a:ln>
              <a:headEnd type="none" w="med" len="med"/>
              <a:tailEnd type="none" w="med" len="med"/>
            </a:ln>
            <a:extLst/>
          </p:spPr>
          <p:style>
            <a:lnRef idx="2">
              <a:schemeClr val="accent2"/>
            </a:lnRef>
            <a:fillRef idx="0">
              <a:schemeClr val="accent2"/>
            </a:fillRef>
            <a:effectRef idx="1">
              <a:schemeClr val="accent2"/>
            </a:effectRef>
            <a:fontRef idx="minor">
              <a:schemeClr val="tx1"/>
            </a:fontRef>
          </p:style>
        </p:cxnSp>
        <p:cxnSp>
          <p:nvCxnSpPr>
            <p:cNvPr id="16" name="Straight Connector 42"/>
            <p:cNvCxnSpPr>
              <a:endCxn id="12" idx="0"/>
            </p:cNvCxnSpPr>
            <p:nvPr/>
          </p:nvCxnSpPr>
          <p:spPr bwMode="auto">
            <a:xfrm>
              <a:off x="5716398" y="4547155"/>
              <a:ext cx="263492" cy="1388014"/>
            </a:xfrm>
            <a:prstGeom prst="line">
              <a:avLst/>
            </a:prstGeom>
            <a:ln>
              <a:headEnd type="none" w="med" len="med"/>
              <a:tailEnd type="none" w="med" len="med"/>
            </a:ln>
            <a:extLst/>
          </p:spPr>
          <p:style>
            <a:lnRef idx="2">
              <a:schemeClr val="accent2"/>
            </a:lnRef>
            <a:fillRef idx="0">
              <a:schemeClr val="accent2"/>
            </a:fillRef>
            <a:effectRef idx="1">
              <a:schemeClr val="accent2"/>
            </a:effectRef>
            <a:fontRef idx="minor">
              <a:schemeClr val="tx1"/>
            </a:fontRef>
          </p:style>
        </p:cxnSp>
        <p:cxnSp>
          <p:nvCxnSpPr>
            <p:cNvPr id="17" name="Straight Connector 45"/>
            <p:cNvCxnSpPr/>
            <p:nvPr/>
          </p:nvCxnSpPr>
          <p:spPr bwMode="auto">
            <a:xfrm flipH="1">
              <a:off x="6096518" y="4354216"/>
              <a:ext cx="948860" cy="1580954"/>
            </a:xfrm>
            <a:prstGeom prst="line">
              <a:avLst/>
            </a:prstGeom>
            <a:ln>
              <a:headEnd type="none" w="med" len="med"/>
              <a:tailEnd type="none" w="med" len="med"/>
            </a:ln>
            <a:extLst/>
          </p:spPr>
          <p:style>
            <a:lnRef idx="2">
              <a:schemeClr val="accent2"/>
            </a:lnRef>
            <a:fillRef idx="0">
              <a:schemeClr val="accent2"/>
            </a:fillRef>
            <a:effectRef idx="1">
              <a:schemeClr val="accent2"/>
            </a:effectRef>
            <a:fontRef idx="minor">
              <a:schemeClr val="tx1"/>
            </a:fontRef>
          </p:style>
        </p:cxnSp>
        <p:pic>
          <p:nvPicPr>
            <p:cNvPr id="18" name="Picture 255" descr="C:\Users\burmestj\Desktop\Poster\Computer.png"/>
            <p:cNvPicPr>
              <a:picLocks noChangeAspect="1" noChangeArrowheads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681047" y="5396666"/>
              <a:ext cx="1403853" cy="86390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cxnSp>
          <p:nvCxnSpPr>
            <p:cNvPr id="19" name="Straight Connector 55"/>
            <p:cNvCxnSpPr>
              <a:endCxn id="13" idx="3"/>
            </p:cNvCxnSpPr>
            <p:nvPr/>
          </p:nvCxnSpPr>
          <p:spPr bwMode="auto">
            <a:xfrm flipH="1">
              <a:off x="6252022" y="5935170"/>
              <a:ext cx="2325355" cy="191500"/>
            </a:xfrm>
            <a:prstGeom prst="line">
              <a:avLst/>
            </a:prstGeom>
            <a:ln>
              <a:headEnd type="none" w="med" len="med"/>
              <a:tailEnd type="none" w="med" len="med"/>
            </a:ln>
            <a:extLst/>
          </p:spPr>
          <p:style>
            <a:lnRef idx="2">
              <a:schemeClr val="accent2"/>
            </a:lnRef>
            <a:fillRef idx="0">
              <a:schemeClr val="accent2"/>
            </a:fillRef>
            <a:effectRef idx="1">
              <a:schemeClr val="accent2"/>
            </a:effectRef>
            <a:fontRef idx="minor">
              <a:schemeClr val="tx1"/>
            </a:fontRef>
          </p:style>
        </p:cxnSp>
        <p:sp>
          <p:nvSpPr>
            <p:cNvPr id="20" name="Rechteck 19"/>
            <p:cNvSpPr>
              <a:spLocks noChangeArrowheads="1"/>
            </p:cNvSpPr>
            <p:nvPr/>
          </p:nvSpPr>
          <p:spPr bwMode="auto">
            <a:xfrm>
              <a:off x="1618588" y="5297317"/>
              <a:ext cx="4882527" cy="106952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marL="342900" indent="-342900"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284413" indent="15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741613" indent="15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198813" indent="15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656013" indent="1588" eaLnBrk="0" fontAlgn="base" hangingPunct="0">
                <a:spcBef>
                  <a:spcPct val="0"/>
                </a:spcBef>
                <a:spcAft>
                  <a:spcPct val="0"/>
                </a:spcAft>
                <a:defRPr sz="15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marL="311010" indent="-311010" defTabSz="946052">
                <a:buClr>
                  <a:srgbClr val="FFC000"/>
                </a:buClr>
                <a:buSzPct val="200000"/>
                <a:buFont typeface="Arial" panose="020B0604020202020204" pitchFamily="34" charset="0"/>
                <a:buChar char="•"/>
              </a:pPr>
              <a:r>
                <a:rPr lang="de-DE" altLang="de-DE" sz="1270" dirty="0" err="1" smtClean="0">
                  <a:solidFill>
                    <a:prstClr val="black"/>
                  </a:solidFill>
                </a:rPr>
                <a:t>Stacking</a:t>
              </a:r>
              <a:r>
                <a:rPr lang="de-DE" altLang="de-DE" sz="1270" dirty="0" smtClean="0">
                  <a:solidFill>
                    <a:prstClr val="black"/>
                  </a:solidFill>
                </a:rPr>
                <a:t> </a:t>
              </a:r>
              <a:r>
                <a:rPr lang="de-DE" altLang="de-DE" sz="1270" dirty="0" err="1" smtClean="0">
                  <a:solidFill>
                    <a:prstClr val="black"/>
                  </a:solidFill>
                </a:rPr>
                <a:t>of</a:t>
              </a:r>
              <a:r>
                <a:rPr lang="de-DE" altLang="de-DE" sz="1270" dirty="0" smtClean="0">
                  <a:solidFill>
                    <a:prstClr val="black"/>
                  </a:solidFill>
                </a:rPr>
                <a:t> </a:t>
              </a:r>
              <a:r>
                <a:rPr lang="de-DE" altLang="de-DE" sz="1270" dirty="0" err="1" smtClean="0">
                  <a:solidFill>
                    <a:prstClr val="black"/>
                  </a:solidFill>
                </a:rPr>
                <a:t>detection</a:t>
              </a:r>
              <a:r>
                <a:rPr lang="de-DE" altLang="de-DE" sz="1270" dirty="0" smtClean="0">
                  <a:solidFill>
                    <a:prstClr val="black"/>
                  </a:solidFill>
                </a:rPr>
                <a:t> planes</a:t>
              </a:r>
              <a:endParaRPr lang="de-DE" altLang="de-DE" sz="1270" dirty="0">
                <a:solidFill>
                  <a:prstClr val="black"/>
                </a:solidFill>
              </a:endParaRPr>
            </a:p>
            <a:p>
              <a:pPr marL="311010" indent="-311010" defTabSz="946052">
                <a:buClr>
                  <a:srgbClr val="FFC000"/>
                </a:buClr>
                <a:buSzPct val="200000"/>
                <a:buFont typeface="Arial" panose="020B0604020202020204" pitchFamily="34" charset="0"/>
                <a:buChar char="•"/>
              </a:pPr>
              <a:r>
                <a:rPr lang="de-DE" altLang="de-DE" sz="1270" dirty="0" smtClean="0">
                  <a:solidFill>
                    <a:prstClr val="black"/>
                  </a:solidFill>
                </a:rPr>
                <a:t>Delay-</a:t>
              </a:r>
              <a:r>
                <a:rPr lang="de-DE" altLang="de-DE" sz="1270" dirty="0" err="1" smtClean="0">
                  <a:solidFill>
                    <a:prstClr val="black"/>
                  </a:solidFill>
                </a:rPr>
                <a:t>line</a:t>
              </a:r>
              <a:r>
                <a:rPr lang="de-DE" altLang="de-DE" sz="1270" dirty="0" smtClean="0">
                  <a:solidFill>
                    <a:prstClr val="black"/>
                  </a:solidFill>
                </a:rPr>
                <a:t> </a:t>
              </a:r>
              <a:r>
                <a:rPr lang="de-DE" altLang="de-DE" sz="1270" dirty="0" err="1" smtClean="0">
                  <a:solidFill>
                    <a:prstClr val="black"/>
                  </a:solidFill>
                </a:rPr>
                <a:t>read</a:t>
              </a:r>
              <a:r>
                <a:rPr lang="de-DE" altLang="de-DE" sz="1270" dirty="0" smtClean="0">
                  <a:solidFill>
                    <a:prstClr val="black"/>
                  </a:solidFill>
                </a:rPr>
                <a:t>-out</a:t>
              </a:r>
              <a:endParaRPr lang="de-DE" altLang="de-DE" sz="1270" dirty="0">
                <a:solidFill>
                  <a:prstClr val="black"/>
                </a:solidFill>
              </a:endParaRPr>
            </a:p>
            <a:p>
              <a:pPr marL="311010" indent="-311010" defTabSz="946052">
                <a:buClr>
                  <a:srgbClr val="FFC000"/>
                </a:buClr>
                <a:buSzPct val="200000"/>
                <a:buFont typeface="Arial" panose="020B0604020202020204" pitchFamily="34" charset="0"/>
                <a:buChar char="•"/>
              </a:pPr>
              <a:r>
                <a:rPr lang="de-DE" altLang="de-DE" sz="1270" dirty="0" smtClean="0">
                  <a:solidFill>
                    <a:prstClr val="black"/>
                  </a:solidFill>
                </a:rPr>
                <a:t>High </a:t>
              </a:r>
              <a:r>
                <a:rPr lang="de-DE" altLang="de-DE" sz="1270" dirty="0" err="1" smtClean="0">
                  <a:solidFill>
                    <a:prstClr val="black"/>
                  </a:solidFill>
                </a:rPr>
                <a:t>timing</a:t>
              </a:r>
              <a:r>
                <a:rPr lang="de-DE" altLang="de-DE" sz="1270" dirty="0" smtClean="0">
                  <a:solidFill>
                    <a:prstClr val="black"/>
                  </a:solidFill>
                </a:rPr>
                <a:t> </a:t>
              </a:r>
              <a:r>
                <a:rPr lang="de-DE" altLang="de-DE" sz="1270" dirty="0" err="1" smtClean="0">
                  <a:solidFill>
                    <a:prstClr val="black"/>
                  </a:solidFill>
                </a:rPr>
                <a:t>control</a:t>
              </a:r>
              <a:endParaRPr lang="de-DE" altLang="de-DE" sz="1270" dirty="0" smtClean="0">
                <a:solidFill>
                  <a:prstClr val="black"/>
                </a:solidFill>
              </a:endParaRPr>
            </a:p>
            <a:p>
              <a:pPr marL="311010" indent="-311010" defTabSz="946052">
                <a:buClr>
                  <a:srgbClr val="FFC000"/>
                </a:buClr>
                <a:buSzPct val="200000"/>
                <a:buFont typeface="Arial" panose="020B0604020202020204" pitchFamily="34" charset="0"/>
                <a:buChar char="•"/>
              </a:pPr>
              <a:r>
                <a:rPr lang="de-DE" altLang="de-DE" sz="1270" dirty="0" err="1" smtClean="0">
                  <a:solidFill>
                    <a:prstClr val="black"/>
                  </a:solidFill>
                </a:rPr>
                <a:t>Detector</a:t>
              </a:r>
              <a:r>
                <a:rPr lang="de-DE" altLang="de-DE" sz="1270" dirty="0" smtClean="0">
                  <a:solidFill>
                    <a:prstClr val="black"/>
                  </a:solidFill>
                </a:rPr>
                <a:t> </a:t>
              </a:r>
              <a:r>
                <a:rPr lang="de-DE" altLang="de-DE" sz="1270" dirty="0" err="1" smtClean="0">
                  <a:solidFill>
                    <a:prstClr val="black"/>
                  </a:solidFill>
                </a:rPr>
                <a:t>geometry</a:t>
              </a:r>
              <a:r>
                <a:rPr lang="de-DE" altLang="de-DE" sz="1270" dirty="0" smtClean="0">
                  <a:solidFill>
                    <a:prstClr val="black"/>
                  </a:solidFill>
                </a:rPr>
                <a:t> </a:t>
              </a:r>
              <a:r>
                <a:rPr lang="de-DE" altLang="de-DE" sz="1270" dirty="0" err="1" smtClean="0">
                  <a:solidFill>
                    <a:prstClr val="black"/>
                  </a:solidFill>
                </a:rPr>
                <a:t>independant</a:t>
              </a:r>
              <a:r>
                <a:rPr lang="de-DE" altLang="de-DE" sz="1270" dirty="0" smtClean="0">
                  <a:solidFill>
                    <a:prstClr val="black"/>
                  </a:solidFill>
                </a:rPr>
                <a:t> on </a:t>
              </a:r>
            </a:p>
            <a:p>
              <a:pPr marL="0" indent="0" defTabSz="946052">
                <a:buClr>
                  <a:srgbClr val="FFC000"/>
                </a:buClr>
                <a:buSzPct val="200000"/>
              </a:pPr>
              <a:r>
                <a:rPr lang="de-DE" altLang="de-DE" sz="1270" dirty="0">
                  <a:solidFill>
                    <a:prstClr val="black"/>
                  </a:solidFill>
                </a:rPr>
                <a:t> </a:t>
              </a:r>
              <a:r>
                <a:rPr lang="de-DE" altLang="de-DE" sz="1270" dirty="0" smtClean="0">
                  <a:solidFill>
                    <a:prstClr val="black"/>
                  </a:solidFill>
                </a:rPr>
                <a:t>      sample-</a:t>
              </a:r>
              <a:r>
                <a:rPr lang="de-DE" altLang="de-DE" sz="1270" dirty="0" err="1" smtClean="0">
                  <a:solidFill>
                    <a:prstClr val="black"/>
                  </a:solidFill>
                </a:rPr>
                <a:t>detector</a:t>
              </a:r>
              <a:r>
                <a:rPr lang="de-DE" altLang="de-DE" sz="1270" dirty="0" smtClean="0">
                  <a:solidFill>
                    <a:prstClr val="black"/>
                  </a:solidFill>
                </a:rPr>
                <a:t> </a:t>
              </a:r>
              <a:r>
                <a:rPr lang="de-DE" altLang="de-DE" sz="1270" dirty="0" err="1" smtClean="0">
                  <a:solidFill>
                    <a:prstClr val="black"/>
                  </a:solidFill>
                </a:rPr>
                <a:t>distance</a:t>
              </a:r>
              <a:endParaRPr lang="de-DE" altLang="de-DE" sz="1270" dirty="0">
                <a:solidFill>
                  <a:prstClr val="black"/>
                </a:solidFill>
              </a:endParaRPr>
            </a:p>
          </p:txBody>
        </p:sp>
        <p:grpSp>
          <p:nvGrpSpPr>
            <p:cNvPr id="21" name="Gruppieren 56"/>
            <p:cNvGrpSpPr>
              <a:grpSpLocks/>
            </p:cNvGrpSpPr>
            <p:nvPr/>
          </p:nvGrpSpPr>
          <p:grpSpPr bwMode="auto">
            <a:xfrm>
              <a:off x="5435627" y="4125464"/>
              <a:ext cx="544263" cy="385879"/>
              <a:chOff x="4036628" y="38182126"/>
              <a:chExt cx="2130425" cy="1547297"/>
            </a:xfrm>
          </p:grpSpPr>
          <p:pic>
            <p:nvPicPr>
              <p:cNvPr id="22" name="Picture 19" descr="C:\Users\burmestj\Desktop\2015-03-12 17-33-13_Zynq module XCZ7020-1CLG484C (com. temp.png"/>
              <p:cNvPicPr>
                <a:picLocks noChangeAspect="1" noChangeArrowheads="1"/>
              </p:cNvPicPr>
              <p:nvPr/>
            </p:nvPicPr>
            <p:blipFill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071251" y="38182126"/>
                <a:ext cx="2065492" cy="151200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23" name="Picture 259" descr="C:\Users\burmestj\Desktop\Poster\Rahmen.png"/>
              <p:cNvPicPr>
                <a:picLocks noChangeAspect="1" noChangeArrowheads="1"/>
              </p:cNvPicPr>
              <p:nvPr/>
            </p:nvPicPr>
            <p:blipFill>
              <a:blip r:embed="rId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036628" y="38182126"/>
                <a:ext cx="2130425" cy="154729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24" name="Gruppieren 56"/>
            <p:cNvGrpSpPr>
              <a:grpSpLocks/>
            </p:cNvGrpSpPr>
            <p:nvPr/>
          </p:nvGrpSpPr>
          <p:grpSpPr bwMode="auto">
            <a:xfrm>
              <a:off x="6773246" y="3952627"/>
              <a:ext cx="544263" cy="385879"/>
              <a:chOff x="4036628" y="38182126"/>
              <a:chExt cx="2130425" cy="1547297"/>
            </a:xfrm>
          </p:grpSpPr>
          <p:pic>
            <p:nvPicPr>
              <p:cNvPr id="25" name="Picture 19" descr="C:\Users\burmestj\Desktop\2015-03-12 17-33-13_Zynq module XCZ7020-1CLG484C (com. temp.png"/>
              <p:cNvPicPr>
                <a:picLocks noChangeAspect="1" noChangeArrowheads="1"/>
              </p:cNvPicPr>
              <p:nvPr/>
            </p:nvPicPr>
            <p:blipFill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071251" y="38182126"/>
                <a:ext cx="2065492" cy="151200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26" name="Picture 259" descr="C:\Users\burmestj\Desktop\Poster\Rahmen.png"/>
              <p:cNvPicPr>
                <a:picLocks noChangeAspect="1" noChangeArrowheads="1"/>
              </p:cNvPicPr>
              <p:nvPr/>
            </p:nvPicPr>
            <p:blipFill>
              <a:blip r:embed="rId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036628" y="38182126"/>
                <a:ext cx="2130425" cy="154729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27" name="Gruppieren 56"/>
            <p:cNvGrpSpPr>
              <a:grpSpLocks/>
            </p:cNvGrpSpPr>
            <p:nvPr/>
          </p:nvGrpSpPr>
          <p:grpSpPr bwMode="auto">
            <a:xfrm>
              <a:off x="8118871" y="3739585"/>
              <a:ext cx="544263" cy="385879"/>
              <a:chOff x="4036628" y="38182126"/>
              <a:chExt cx="2130425" cy="1547297"/>
            </a:xfrm>
          </p:grpSpPr>
          <p:pic>
            <p:nvPicPr>
              <p:cNvPr id="28" name="Picture 19" descr="C:\Users\burmestj\Desktop\2015-03-12 17-33-13_Zynq module XCZ7020-1CLG484C (com. temp.png"/>
              <p:cNvPicPr>
                <a:picLocks noChangeAspect="1" noChangeArrowheads="1"/>
              </p:cNvPicPr>
              <p:nvPr/>
            </p:nvPicPr>
            <p:blipFill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071251" y="38182126"/>
                <a:ext cx="2065492" cy="151200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29" name="Picture 259" descr="C:\Users\burmestj\Desktop\Poster\Rahmen.png"/>
              <p:cNvPicPr>
                <a:picLocks noChangeAspect="1" noChangeArrowheads="1"/>
              </p:cNvPicPr>
              <p:nvPr/>
            </p:nvPicPr>
            <p:blipFill>
              <a:blip r:embed="rId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036628" y="38182126"/>
                <a:ext cx="2130425" cy="154729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30" name="Gruppieren 56"/>
            <p:cNvGrpSpPr>
              <a:grpSpLocks/>
            </p:cNvGrpSpPr>
            <p:nvPr/>
          </p:nvGrpSpPr>
          <p:grpSpPr bwMode="auto">
            <a:xfrm>
              <a:off x="9464497" y="3539892"/>
              <a:ext cx="544263" cy="385879"/>
              <a:chOff x="4036628" y="38182126"/>
              <a:chExt cx="2130425" cy="1547297"/>
            </a:xfrm>
          </p:grpSpPr>
          <p:pic>
            <p:nvPicPr>
              <p:cNvPr id="31" name="Picture 19" descr="C:\Users\burmestj\Desktop\2015-03-12 17-33-13_Zynq module XCZ7020-1CLG484C (com. temp.png"/>
              <p:cNvPicPr>
                <a:picLocks noChangeAspect="1" noChangeArrowheads="1"/>
              </p:cNvPicPr>
              <p:nvPr/>
            </p:nvPicPr>
            <p:blipFill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071251" y="38182126"/>
                <a:ext cx="2065492" cy="151200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2" name="Picture 259" descr="C:\Users\burmestj\Desktop\Poster\Rahmen.png"/>
              <p:cNvPicPr>
                <a:picLocks noChangeAspect="1" noChangeArrowheads="1"/>
              </p:cNvPicPr>
              <p:nvPr/>
            </p:nvPicPr>
            <p:blipFill>
              <a:blip r:embed="rId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036628" y="38182126"/>
                <a:ext cx="2130425" cy="154729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cxnSp>
          <p:nvCxnSpPr>
            <p:cNvPr id="33" name="Straight Connector 45"/>
            <p:cNvCxnSpPr/>
            <p:nvPr/>
          </p:nvCxnSpPr>
          <p:spPr bwMode="auto">
            <a:xfrm flipH="1">
              <a:off x="6252022" y="4125464"/>
              <a:ext cx="2064541" cy="1809705"/>
            </a:xfrm>
            <a:prstGeom prst="line">
              <a:avLst/>
            </a:prstGeom>
            <a:ln>
              <a:headEnd type="none" w="med" len="med"/>
              <a:tailEnd type="none" w="med" len="med"/>
            </a:ln>
            <a:extLst/>
          </p:spPr>
          <p:style>
            <a:lnRef idx="2">
              <a:schemeClr val="accent2"/>
            </a:lnRef>
            <a:fillRef idx="0">
              <a:schemeClr val="accent2"/>
            </a:fillRef>
            <a:effectRef idx="1">
              <a:schemeClr val="accent2"/>
            </a:effectRef>
            <a:fontRef idx="minor">
              <a:schemeClr val="tx1"/>
            </a:fontRef>
          </p:style>
        </p:cxnSp>
        <p:cxnSp>
          <p:nvCxnSpPr>
            <p:cNvPr id="36" name="Straight Connector 45"/>
            <p:cNvCxnSpPr/>
            <p:nvPr/>
          </p:nvCxnSpPr>
          <p:spPr bwMode="auto">
            <a:xfrm flipH="1">
              <a:off x="6252022" y="3925771"/>
              <a:ext cx="3443383" cy="2105149"/>
            </a:xfrm>
            <a:prstGeom prst="line">
              <a:avLst/>
            </a:prstGeom>
            <a:ln>
              <a:headEnd type="none" w="med" len="med"/>
              <a:tailEnd type="none" w="med" len="med"/>
            </a:ln>
            <a:extLst/>
          </p:spPr>
          <p:style>
            <a:lnRef idx="2">
              <a:schemeClr val="accent2"/>
            </a:lnRef>
            <a:fillRef idx="0">
              <a:schemeClr val="accent2"/>
            </a:fillRef>
            <a:effectRef idx="1">
              <a:schemeClr val="accent2"/>
            </a:effectRef>
            <a:fontRef idx="minor">
              <a:schemeClr val="tx1"/>
            </a:fontRef>
          </p:style>
        </p:cxnSp>
      </p:grpSp>
      <p:pic>
        <p:nvPicPr>
          <p:cNvPr id="37" name="Picture 2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33292" y="3349341"/>
            <a:ext cx="3479496" cy="2620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8" name="Textfeld 37"/>
          <p:cNvSpPr txBox="1"/>
          <p:nvPr/>
        </p:nvSpPr>
        <p:spPr>
          <a:xfrm>
            <a:off x="8666008" y="5969459"/>
            <a:ext cx="3525992" cy="246157"/>
          </a:xfrm>
          <a:prstGeom prst="rect">
            <a:avLst/>
          </a:prstGeom>
          <a:noFill/>
        </p:spPr>
        <p:txBody>
          <a:bodyPr wrap="square" lIns="91376" tIns="45688" rIns="91376" bIns="45688" rtlCol="0">
            <a:spAutoFit/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</a:pPr>
            <a:r>
              <a:rPr lang="en-US" sz="1000" b="1" dirty="0" smtClean="0">
                <a:solidFill>
                  <a:srgbClr val="000000"/>
                </a:solidFill>
                <a:latin typeface="Arial" charset="0"/>
                <a:cs typeface="Arial" charset="0"/>
              </a:rPr>
              <a:t>*</a:t>
            </a:r>
            <a:r>
              <a:rPr lang="en-US" sz="1000" b="1" dirty="0">
                <a:solidFill>
                  <a:srgbClr val="000000"/>
                </a:solidFill>
                <a:latin typeface="Arial" charset="0"/>
                <a:cs typeface="Arial" charset="0"/>
              </a:rPr>
              <a:t>F. </a:t>
            </a:r>
            <a:r>
              <a:rPr lang="en-US" sz="1000" b="1" dirty="0" err="1">
                <a:solidFill>
                  <a:srgbClr val="000000"/>
                </a:solidFill>
                <a:latin typeface="Arial" charset="0"/>
                <a:cs typeface="Arial" charset="0"/>
              </a:rPr>
              <a:t>Piscitelli</a:t>
            </a:r>
            <a:r>
              <a:rPr lang="en-US" sz="1000" b="1" dirty="0">
                <a:solidFill>
                  <a:srgbClr val="000000"/>
                </a:solidFill>
                <a:latin typeface="Arial" charset="0"/>
                <a:cs typeface="Arial" charset="0"/>
              </a:rPr>
              <a:t> and P. Van </a:t>
            </a:r>
            <a:r>
              <a:rPr lang="en-US" sz="1000" b="1" dirty="0" err="1">
                <a:solidFill>
                  <a:srgbClr val="000000"/>
                </a:solidFill>
                <a:latin typeface="Arial" charset="0"/>
                <a:cs typeface="Arial" charset="0"/>
              </a:rPr>
              <a:t>Esch</a:t>
            </a:r>
            <a:r>
              <a:rPr lang="en-US" sz="1000" b="1" dirty="0">
                <a:solidFill>
                  <a:srgbClr val="000000"/>
                </a:solidFill>
                <a:latin typeface="Arial" charset="0"/>
                <a:cs typeface="Arial" charset="0"/>
              </a:rPr>
              <a:t> JINST 8, P04020, 2013</a:t>
            </a:r>
          </a:p>
        </p:txBody>
      </p:sp>
      <p:sp>
        <p:nvSpPr>
          <p:cNvPr id="39" name="Textfeld 38"/>
          <p:cNvSpPr txBox="1"/>
          <p:nvPr/>
        </p:nvSpPr>
        <p:spPr>
          <a:xfrm>
            <a:off x="8666008" y="2625572"/>
            <a:ext cx="261719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Efficiency simulations by </a:t>
            </a:r>
          </a:p>
          <a:p>
            <a:r>
              <a:rPr lang="en-GB" dirty="0" err="1" smtClean="0"/>
              <a:t>Dr.</a:t>
            </a:r>
            <a:r>
              <a:rPr lang="en-GB" dirty="0" smtClean="0"/>
              <a:t> I. </a:t>
            </a:r>
            <a:r>
              <a:rPr lang="en-GB" dirty="0" err="1" smtClean="0"/>
              <a:t>Stefanescu</a:t>
            </a:r>
            <a:r>
              <a:rPr lang="en-GB" dirty="0" smtClean="0"/>
              <a:t> (ESS-DG):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5174943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de-DE" dirty="0" smtClean="0"/>
              <a:t>Status </a:t>
            </a:r>
            <a:r>
              <a:rPr lang="de-DE" dirty="0" err="1" smtClean="0"/>
              <a:t>of</a:t>
            </a:r>
            <a:r>
              <a:rPr lang="de-DE" dirty="0" smtClean="0"/>
              <a:t> </a:t>
            </a:r>
            <a:r>
              <a:rPr lang="de-DE" dirty="0" err="1" smtClean="0"/>
              <a:t>neutron</a:t>
            </a:r>
            <a:r>
              <a:rPr lang="de-DE" dirty="0" smtClean="0"/>
              <a:t> </a:t>
            </a:r>
            <a:r>
              <a:rPr lang="de-DE" dirty="0" err="1" smtClean="0"/>
              <a:t>detector</a:t>
            </a:r>
            <a:r>
              <a:rPr lang="de-DE" dirty="0" smtClean="0"/>
              <a:t> </a:t>
            </a:r>
            <a:r>
              <a:rPr lang="de-DE" dirty="0" err="1" smtClean="0"/>
              <a:t>project</a:t>
            </a:r>
            <a:r>
              <a:rPr lang="de-DE" smtClean="0"/>
              <a:t>:  </a:t>
            </a:r>
            <a:r>
              <a:rPr lang="de-DE" dirty="0" smtClean="0"/>
              <a:t>design </a:t>
            </a:r>
            <a:r>
              <a:rPr lang="de-DE" dirty="0" err="1" smtClean="0"/>
              <a:t>and</a:t>
            </a:r>
            <a:r>
              <a:rPr lang="de-DE" dirty="0" smtClean="0"/>
              <a:t> </a:t>
            </a:r>
            <a:r>
              <a:rPr lang="de-DE" dirty="0" err="1" smtClean="0"/>
              <a:t>construction</a:t>
            </a:r>
            <a:r>
              <a:rPr lang="de-DE" dirty="0" smtClean="0"/>
              <a:t> </a:t>
            </a:r>
            <a:br>
              <a:rPr lang="de-DE" dirty="0" smtClean="0"/>
            </a:br>
            <a:r>
              <a:rPr lang="de-DE" dirty="0" smtClean="0"/>
              <a:t>@ TKE </a:t>
            </a:r>
            <a:r>
              <a:rPr lang="de-DE" dirty="0" err="1" smtClean="0"/>
              <a:t>and</a:t>
            </a:r>
            <a:r>
              <a:rPr lang="de-DE" dirty="0" smtClean="0"/>
              <a:t> TKA</a:t>
            </a:r>
            <a:endParaRPr lang="en-GB" dirty="0"/>
          </a:p>
        </p:txBody>
      </p:sp>
      <p:grpSp>
        <p:nvGrpSpPr>
          <p:cNvPr id="3" name="Gruppieren 2"/>
          <p:cNvGrpSpPr/>
          <p:nvPr/>
        </p:nvGrpSpPr>
        <p:grpSpPr>
          <a:xfrm>
            <a:off x="3480411" y="2275073"/>
            <a:ext cx="1894091" cy="2180066"/>
            <a:chOff x="3553061" y="2805970"/>
            <a:chExt cx="3183877" cy="3794703"/>
          </a:xfrm>
        </p:grpSpPr>
        <p:pic>
          <p:nvPicPr>
            <p:cNvPr id="34" name="Grafik 33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553061" y="2805970"/>
              <a:ext cx="3183877" cy="3794703"/>
            </a:xfrm>
            <a:prstGeom prst="rect">
              <a:avLst/>
            </a:prstGeom>
          </p:spPr>
        </p:pic>
        <p:pic>
          <p:nvPicPr>
            <p:cNvPr id="37" name="Grafik 36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14044669">
              <a:off x="3707152" y="3355152"/>
              <a:ext cx="1163987" cy="987048"/>
            </a:xfrm>
            <a:prstGeom prst="rect">
              <a:avLst/>
            </a:prstGeom>
          </p:spPr>
        </p:pic>
      </p:grpSp>
      <p:sp>
        <p:nvSpPr>
          <p:cNvPr id="87" name="Textfeld 86"/>
          <p:cNvSpPr txBox="1"/>
          <p:nvPr/>
        </p:nvSpPr>
        <p:spPr>
          <a:xfrm>
            <a:off x="784939" y="878822"/>
            <a:ext cx="1202927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de-DE" sz="2400" b="1" dirty="0" smtClean="0"/>
              <a:t>                         Design</a:t>
            </a:r>
            <a:r>
              <a:rPr lang="de-DE" dirty="0" smtClean="0"/>
              <a:t>                                          </a:t>
            </a:r>
            <a:r>
              <a:rPr lang="de-DE" sz="2400" b="1" dirty="0"/>
              <a:t> </a:t>
            </a:r>
            <a:r>
              <a:rPr lang="de-DE" sz="2400" b="1" dirty="0" smtClean="0"/>
              <a:t> </a:t>
            </a:r>
            <a:r>
              <a:rPr lang="de-DE" sz="2400" b="1" dirty="0" err="1" smtClean="0"/>
              <a:t>detector</a:t>
            </a:r>
            <a:r>
              <a:rPr lang="de-DE" sz="2400" b="1" dirty="0" smtClean="0"/>
              <a:t> </a:t>
            </a:r>
            <a:r>
              <a:rPr lang="de-DE" sz="2400" b="1" dirty="0" err="1" smtClean="0"/>
              <a:t>coating</a:t>
            </a:r>
            <a:r>
              <a:rPr lang="de-DE" sz="2400" b="1" dirty="0" smtClean="0"/>
              <a:t>: </a:t>
            </a:r>
            <a:r>
              <a:rPr lang="de-DE" sz="2400" b="1" dirty="0" err="1" smtClean="0">
                <a:solidFill>
                  <a:srgbClr val="00FF00"/>
                </a:solidFill>
              </a:rPr>
              <a:t>arrived</a:t>
            </a:r>
            <a:r>
              <a:rPr lang="de-DE" sz="2400" b="1" dirty="0" smtClean="0">
                <a:solidFill>
                  <a:srgbClr val="00FF00"/>
                </a:solidFill>
              </a:rPr>
              <a:t>!</a:t>
            </a:r>
            <a:r>
              <a:rPr lang="de-DE" sz="2400" b="1" dirty="0" smtClean="0"/>
              <a:t> </a:t>
            </a:r>
            <a:r>
              <a:rPr lang="de-DE" dirty="0" smtClean="0"/>
              <a:t>         </a:t>
            </a:r>
            <a:r>
              <a:rPr lang="en-GB" sz="2400" b="1" dirty="0" smtClean="0"/>
              <a:t>    </a:t>
            </a:r>
            <a:r>
              <a:rPr lang="en-GB" sz="2400" b="1" dirty="0" err="1" smtClean="0"/>
              <a:t>assambly</a:t>
            </a:r>
            <a:r>
              <a:rPr lang="en-GB" sz="2400" b="1" dirty="0" smtClean="0"/>
              <a:t>: in work                                                                          </a:t>
            </a:r>
            <a:endParaRPr lang="en-GB" sz="2400" b="1" dirty="0"/>
          </a:p>
        </p:txBody>
      </p:sp>
      <p:grpSp>
        <p:nvGrpSpPr>
          <p:cNvPr id="9" name="Gruppieren 8"/>
          <p:cNvGrpSpPr/>
          <p:nvPr/>
        </p:nvGrpSpPr>
        <p:grpSpPr>
          <a:xfrm>
            <a:off x="71329" y="1553432"/>
            <a:ext cx="3162741" cy="4904302"/>
            <a:chOff x="3420119" y="1631753"/>
            <a:chExt cx="3162741" cy="4904302"/>
          </a:xfrm>
        </p:grpSpPr>
        <p:grpSp>
          <p:nvGrpSpPr>
            <p:cNvPr id="4" name="Gruppieren 3"/>
            <p:cNvGrpSpPr/>
            <p:nvPr/>
          </p:nvGrpSpPr>
          <p:grpSpPr>
            <a:xfrm>
              <a:off x="3420119" y="1767510"/>
              <a:ext cx="3162741" cy="4591691"/>
              <a:chOff x="0" y="1599133"/>
              <a:chExt cx="3162741" cy="4591691"/>
            </a:xfrm>
          </p:grpSpPr>
          <p:pic>
            <p:nvPicPr>
              <p:cNvPr id="35" name="Grafik 34"/>
              <p:cNvPicPr>
                <a:picLocks noChangeAspect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0" y="1599133"/>
                <a:ext cx="3162741" cy="4591691"/>
              </a:xfrm>
              <a:prstGeom prst="rect">
                <a:avLst/>
              </a:prstGeom>
            </p:spPr>
          </p:pic>
          <p:cxnSp>
            <p:nvCxnSpPr>
              <p:cNvPr id="85" name="Gerade Verbindung mit Pfeil 84"/>
              <p:cNvCxnSpPr/>
              <p:nvPr/>
            </p:nvCxnSpPr>
            <p:spPr>
              <a:xfrm flipH="1">
                <a:off x="995276" y="2794324"/>
                <a:ext cx="262890" cy="2720340"/>
              </a:xfrm>
              <a:prstGeom prst="straightConnector1">
                <a:avLst/>
              </a:prstGeom>
              <a:ln>
                <a:solidFill>
                  <a:schemeClr val="bg1"/>
                </a:solidFill>
                <a:headEnd type="triangle"/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86" name="Textfeld 85"/>
              <p:cNvSpPr txBox="1"/>
              <p:nvPr/>
            </p:nvSpPr>
            <p:spPr>
              <a:xfrm rot="16484594">
                <a:off x="750645" y="3560118"/>
                <a:ext cx="1074333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de-DE" dirty="0" smtClean="0">
                    <a:solidFill>
                      <a:schemeClr val="bg1"/>
                    </a:solidFill>
                  </a:rPr>
                  <a:t>1000 mm</a:t>
                </a:r>
                <a:endParaRPr lang="de-DE" dirty="0">
                  <a:solidFill>
                    <a:schemeClr val="bg1"/>
                  </a:solidFill>
                </a:endParaRPr>
              </a:p>
            </p:txBody>
          </p:sp>
        </p:grpSp>
        <p:sp>
          <p:nvSpPr>
            <p:cNvPr id="6" name="Textfeld 5"/>
            <p:cNvSpPr txBox="1"/>
            <p:nvPr/>
          </p:nvSpPr>
          <p:spPr>
            <a:xfrm>
              <a:off x="3458678" y="1631753"/>
              <a:ext cx="239879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b="1" u="sng" dirty="0" err="1" smtClean="0"/>
                <a:t>Detector</a:t>
              </a:r>
              <a:r>
                <a:rPr lang="de-DE" b="1" u="sng" dirty="0" smtClean="0"/>
                <a:t> design: </a:t>
              </a:r>
              <a:r>
                <a:rPr lang="de-DE" b="1" u="sng" dirty="0" err="1" smtClean="0">
                  <a:solidFill>
                    <a:srgbClr val="00FF00"/>
                  </a:solidFill>
                </a:rPr>
                <a:t>ready</a:t>
              </a:r>
              <a:r>
                <a:rPr lang="de-DE" b="1" u="sng" dirty="0" smtClean="0">
                  <a:solidFill>
                    <a:srgbClr val="00FF00"/>
                  </a:solidFill>
                </a:rPr>
                <a:t>!</a:t>
              </a:r>
              <a:endParaRPr lang="de-DE" b="1" u="sng" dirty="0">
                <a:solidFill>
                  <a:srgbClr val="00FF00"/>
                </a:solidFill>
              </a:endParaRPr>
            </a:p>
          </p:txBody>
        </p:sp>
        <p:cxnSp>
          <p:nvCxnSpPr>
            <p:cNvPr id="89" name="Gerade Verbindung mit Pfeil 88"/>
            <p:cNvCxnSpPr/>
            <p:nvPr/>
          </p:nvCxnSpPr>
          <p:spPr>
            <a:xfrm flipH="1">
              <a:off x="4342232" y="5100009"/>
              <a:ext cx="1326458" cy="368451"/>
            </a:xfrm>
            <a:prstGeom prst="straightConnector1">
              <a:avLst/>
            </a:prstGeom>
            <a:ln>
              <a:solidFill>
                <a:schemeClr val="bg1"/>
              </a:solidFill>
              <a:headEnd type="triangle"/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90" name="Textfeld 89"/>
            <p:cNvSpPr txBox="1"/>
            <p:nvPr/>
          </p:nvSpPr>
          <p:spPr>
            <a:xfrm rot="20586527">
              <a:off x="4474974" y="4698795"/>
              <a:ext cx="1074333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de-DE" dirty="0" smtClean="0">
                  <a:solidFill>
                    <a:schemeClr val="bg1"/>
                  </a:solidFill>
                </a:rPr>
                <a:t>1000 mm</a:t>
              </a:r>
              <a:endParaRPr lang="de-DE" dirty="0">
                <a:solidFill>
                  <a:schemeClr val="bg1"/>
                </a:solidFill>
              </a:endParaRPr>
            </a:p>
          </p:txBody>
        </p:sp>
        <p:cxnSp>
          <p:nvCxnSpPr>
            <p:cNvPr id="11" name="Gerade Verbindung mit Pfeil 10"/>
            <p:cNvCxnSpPr/>
            <p:nvPr/>
          </p:nvCxnSpPr>
          <p:spPr>
            <a:xfrm>
              <a:off x="4313207" y="2342212"/>
              <a:ext cx="1708961" cy="81946"/>
            </a:xfrm>
            <a:prstGeom prst="straightConnector1">
              <a:avLst/>
            </a:prstGeom>
            <a:ln>
              <a:headEnd type="stealth"/>
              <a:tailEnd type="stealt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4" name="Textfeld 13"/>
            <p:cNvSpPr txBox="1"/>
            <p:nvPr/>
          </p:nvSpPr>
          <p:spPr>
            <a:xfrm rot="237771">
              <a:off x="4783607" y="2114115"/>
              <a:ext cx="768159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dirty="0" smtClean="0">
                  <a:solidFill>
                    <a:schemeClr val="tx2"/>
                  </a:solidFill>
                </a:rPr>
                <a:t>≈1460</a:t>
              </a:r>
              <a:endParaRPr lang="de-DE" dirty="0">
                <a:solidFill>
                  <a:schemeClr val="tx2"/>
                </a:solidFill>
              </a:endParaRPr>
            </a:p>
          </p:txBody>
        </p:sp>
        <p:sp>
          <p:nvSpPr>
            <p:cNvPr id="15" name="Textfeld 14"/>
            <p:cNvSpPr txBox="1"/>
            <p:nvPr/>
          </p:nvSpPr>
          <p:spPr>
            <a:xfrm>
              <a:off x="3965878" y="6166723"/>
              <a:ext cx="252376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dirty="0" smtClean="0"/>
                <a:t>-</a:t>
              </a:r>
              <a:r>
                <a:rPr lang="en-GB" dirty="0" smtClean="0"/>
                <a:t>weight</a:t>
              </a:r>
              <a:r>
                <a:rPr lang="de-DE" dirty="0" smtClean="0"/>
                <a:t>: </a:t>
              </a:r>
              <a:r>
                <a:rPr lang="de-DE" dirty="0" err="1" smtClean="0"/>
                <a:t>currently</a:t>
              </a:r>
              <a:r>
                <a:rPr lang="de-DE" dirty="0" smtClean="0"/>
                <a:t> 600 kg</a:t>
              </a:r>
              <a:endParaRPr lang="de-DE" dirty="0"/>
            </a:p>
          </p:txBody>
        </p:sp>
      </p:grpSp>
      <p:cxnSp>
        <p:nvCxnSpPr>
          <p:cNvPr id="10" name="Gerade Verbindung mit Pfeil 9"/>
          <p:cNvCxnSpPr/>
          <p:nvPr/>
        </p:nvCxnSpPr>
        <p:spPr>
          <a:xfrm>
            <a:off x="4624680" y="1137511"/>
            <a:ext cx="612000" cy="1143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33" name="Gruppieren 32"/>
          <p:cNvGrpSpPr/>
          <p:nvPr/>
        </p:nvGrpSpPr>
        <p:grpSpPr>
          <a:xfrm>
            <a:off x="3315548" y="1553432"/>
            <a:ext cx="2177868" cy="5156004"/>
            <a:chOff x="2558929" y="2058101"/>
            <a:chExt cx="2177868" cy="5156004"/>
          </a:xfrm>
        </p:grpSpPr>
        <p:sp>
          <p:nvSpPr>
            <p:cNvPr id="36" name="Textfeld 35"/>
            <p:cNvSpPr txBox="1"/>
            <p:nvPr/>
          </p:nvSpPr>
          <p:spPr>
            <a:xfrm>
              <a:off x="2558929" y="2058101"/>
              <a:ext cx="2101986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b="1" u="sng" dirty="0" err="1" smtClean="0"/>
                <a:t>Detector</a:t>
              </a:r>
              <a:r>
                <a:rPr lang="de-DE" b="1" u="sng" dirty="0" smtClean="0"/>
                <a:t> </a:t>
              </a:r>
              <a:r>
                <a:rPr lang="de-DE" b="1" u="sng" dirty="0" err="1" smtClean="0"/>
                <a:t>electronics</a:t>
              </a:r>
              <a:endParaRPr lang="de-DE" b="1" u="sng" dirty="0" smtClean="0"/>
            </a:p>
            <a:p>
              <a:r>
                <a:rPr lang="de-DE" b="1" u="sng" dirty="0" smtClean="0"/>
                <a:t> </a:t>
              </a:r>
              <a:r>
                <a:rPr lang="de-DE" b="1" u="sng" dirty="0" err="1" smtClean="0"/>
                <a:t>integration</a:t>
              </a:r>
              <a:r>
                <a:rPr lang="de-DE" b="1" u="sng" dirty="0" smtClean="0"/>
                <a:t>: </a:t>
              </a:r>
              <a:r>
                <a:rPr lang="de-DE" b="1" u="sng" dirty="0" err="1" smtClean="0">
                  <a:solidFill>
                    <a:srgbClr val="00FF00"/>
                  </a:solidFill>
                </a:rPr>
                <a:t>ready</a:t>
              </a:r>
              <a:r>
                <a:rPr lang="de-DE" b="1" u="sng" dirty="0" smtClean="0">
                  <a:solidFill>
                    <a:srgbClr val="00FF00"/>
                  </a:solidFill>
                </a:rPr>
                <a:t>!</a:t>
              </a:r>
              <a:endParaRPr lang="de-DE" b="1" u="sng" dirty="0"/>
            </a:p>
          </p:txBody>
        </p:sp>
        <p:pic>
          <p:nvPicPr>
            <p:cNvPr id="38" name="Grafik 37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745033" y="5002840"/>
              <a:ext cx="1991764" cy="2211265"/>
            </a:xfrm>
            <a:prstGeom prst="rect">
              <a:avLst/>
            </a:prstGeom>
          </p:spPr>
        </p:pic>
      </p:grpSp>
      <p:grpSp>
        <p:nvGrpSpPr>
          <p:cNvPr id="39" name="Gruppieren 38"/>
          <p:cNvGrpSpPr/>
          <p:nvPr/>
        </p:nvGrpSpPr>
        <p:grpSpPr>
          <a:xfrm>
            <a:off x="5545040" y="1586512"/>
            <a:ext cx="6630536" cy="4026939"/>
            <a:chOff x="-2878" y="1473758"/>
            <a:chExt cx="10319386" cy="5225186"/>
          </a:xfrm>
        </p:grpSpPr>
        <p:grpSp>
          <p:nvGrpSpPr>
            <p:cNvPr id="40" name="Gruppieren 39"/>
            <p:cNvGrpSpPr/>
            <p:nvPr/>
          </p:nvGrpSpPr>
          <p:grpSpPr>
            <a:xfrm>
              <a:off x="275317" y="1790756"/>
              <a:ext cx="10041191" cy="4908188"/>
              <a:chOff x="1221742" y="1046219"/>
              <a:chExt cx="10433538" cy="5099608"/>
            </a:xfrm>
          </p:grpSpPr>
          <p:pic>
            <p:nvPicPr>
              <p:cNvPr id="43" name="Grafik 42"/>
              <p:cNvPicPr>
                <a:picLocks noChangeAspect="1"/>
              </p:cNvPicPr>
              <p:nvPr/>
            </p:nvPicPr>
            <p:blipFill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221742" y="1046219"/>
                <a:ext cx="10433538" cy="5099608"/>
              </a:xfrm>
              <a:prstGeom prst="rect">
                <a:avLst/>
              </a:prstGeom>
            </p:spPr>
          </p:pic>
          <p:cxnSp>
            <p:nvCxnSpPr>
              <p:cNvPr id="44" name="Gerade Verbindung mit Pfeil 43"/>
              <p:cNvCxnSpPr/>
              <p:nvPr/>
            </p:nvCxnSpPr>
            <p:spPr>
              <a:xfrm flipH="1">
                <a:off x="10990943" y="1419657"/>
                <a:ext cx="222161" cy="4129223"/>
              </a:xfrm>
              <a:prstGeom prst="straightConnector1">
                <a:avLst/>
              </a:prstGeom>
              <a:ln w="34925">
                <a:solidFill>
                  <a:schemeClr val="bg1"/>
                </a:solidFill>
                <a:headEnd type="stealth"/>
                <a:tailEnd type="stealt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45" name="Gerade Verbindung mit Pfeil 44"/>
              <p:cNvCxnSpPr/>
              <p:nvPr/>
            </p:nvCxnSpPr>
            <p:spPr>
              <a:xfrm flipH="1">
                <a:off x="6028418" y="1877847"/>
                <a:ext cx="1869527" cy="281939"/>
              </a:xfrm>
              <a:prstGeom prst="straightConnector1">
                <a:avLst/>
              </a:prstGeom>
              <a:ln w="34925">
                <a:solidFill>
                  <a:schemeClr val="bg1"/>
                </a:solidFill>
                <a:headEnd type="stealth"/>
                <a:tailEnd type="stealt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46" name="Gerade Verbindung mit Pfeil 45"/>
              <p:cNvCxnSpPr/>
              <p:nvPr/>
            </p:nvCxnSpPr>
            <p:spPr>
              <a:xfrm flipH="1">
                <a:off x="8014913" y="1433812"/>
                <a:ext cx="3108960" cy="452574"/>
              </a:xfrm>
              <a:prstGeom prst="straightConnector1">
                <a:avLst/>
              </a:prstGeom>
              <a:ln w="34925">
                <a:solidFill>
                  <a:schemeClr val="bg1"/>
                </a:solidFill>
                <a:headEnd type="stealth"/>
                <a:tailEnd type="stealt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47" name="Textfeld 46"/>
              <p:cNvSpPr txBox="1"/>
              <p:nvPr/>
            </p:nvSpPr>
            <p:spPr>
              <a:xfrm rot="16440000">
                <a:off x="10192118" y="2863349"/>
                <a:ext cx="1314387" cy="63214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GB" sz="1600" dirty="0" smtClean="0">
                    <a:solidFill>
                      <a:schemeClr val="bg1"/>
                    </a:solidFill>
                  </a:rPr>
                  <a:t>1200 mm</a:t>
                </a:r>
                <a:endParaRPr lang="en-GB" sz="1600" dirty="0">
                  <a:solidFill>
                    <a:schemeClr val="bg1"/>
                  </a:solidFill>
                </a:endParaRPr>
              </a:p>
            </p:txBody>
          </p:sp>
          <p:sp>
            <p:nvSpPr>
              <p:cNvPr id="48" name="Textfeld 47"/>
              <p:cNvSpPr txBox="1"/>
              <p:nvPr/>
            </p:nvSpPr>
            <p:spPr>
              <a:xfrm rot="21000000">
                <a:off x="6142477" y="1934108"/>
                <a:ext cx="1820406" cy="456426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GB" sz="1600" dirty="0" smtClean="0">
                    <a:solidFill>
                      <a:schemeClr val="bg1"/>
                    </a:solidFill>
                  </a:rPr>
                  <a:t>1165 mm</a:t>
                </a:r>
                <a:endParaRPr lang="en-GB" sz="1600" dirty="0">
                  <a:solidFill>
                    <a:schemeClr val="bg1"/>
                  </a:solidFill>
                </a:endParaRPr>
              </a:p>
            </p:txBody>
          </p:sp>
          <p:sp>
            <p:nvSpPr>
              <p:cNvPr id="49" name="Textfeld 48"/>
              <p:cNvSpPr txBox="1"/>
              <p:nvPr/>
            </p:nvSpPr>
            <p:spPr>
              <a:xfrm rot="21120000">
                <a:off x="8365365" y="1622799"/>
                <a:ext cx="1820406" cy="456426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GB" sz="1600" dirty="0" smtClean="0">
                    <a:solidFill>
                      <a:schemeClr val="bg1"/>
                    </a:solidFill>
                  </a:rPr>
                  <a:t>1165 mm</a:t>
                </a:r>
                <a:endParaRPr lang="en-GB" sz="1600" dirty="0">
                  <a:solidFill>
                    <a:schemeClr val="bg1"/>
                  </a:solidFill>
                </a:endParaRPr>
              </a:p>
            </p:txBody>
          </p:sp>
        </p:grpSp>
        <p:sp>
          <p:nvSpPr>
            <p:cNvPr id="41" name="Textfeld 40"/>
            <p:cNvSpPr txBox="1"/>
            <p:nvPr/>
          </p:nvSpPr>
          <p:spPr>
            <a:xfrm>
              <a:off x="-2878" y="1473758"/>
              <a:ext cx="5974306" cy="918523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GB" sz="1600" b="1" dirty="0" smtClean="0"/>
                <a:t>Large area sputtering system at </a:t>
              </a:r>
            </a:p>
            <a:p>
              <a:r>
                <a:rPr lang="en-GB" sz="2400" b="1" dirty="0" smtClean="0">
                  <a:solidFill>
                    <a:srgbClr val="FF0000"/>
                  </a:solidFill>
                </a:rPr>
                <a:t>S-DH GmbH</a:t>
              </a:r>
              <a:r>
                <a:rPr lang="en-GB" sz="1600" b="1" dirty="0" smtClean="0"/>
                <a:t>:</a:t>
              </a:r>
              <a:endParaRPr lang="en-GB" sz="1600" b="1" dirty="0"/>
            </a:p>
          </p:txBody>
        </p:sp>
        <p:sp>
          <p:nvSpPr>
            <p:cNvPr id="42" name="Textfeld 41"/>
            <p:cNvSpPr txBox="1"/>
            <p:nvPr/>
          </p:nvSpPr>
          <p:spPr>
            <a:xfrm>
              <a:off x="6122860" y="1478611"/>
              <a:ext cx="4042216" cy="479230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GB" b="1" dirty="0" smtClean="0"/>
                <a:t>First 2x “1m</a:t>
              </a:r>
              <a:r>
                <a:rPr lang="en-GB" b="1" baseline="30000" dirty="0" smtClean="0"/>
                <a:t>2</a:t>
              </a:r>
              <a:r>
                <a:rPr lang="en-GB" b="1" dirty="0" smtClean="0"/>
                <a:t>”coatings:</a:t>
              </a:r>
              <a:endParaRPr lang="en-GB" b="1" dirty="0"/>
            </a:p>
          </p:txBody>
        </p:sp>
      </p:grpSp>
      <p:cxnSp>
        <p:nvCxnSpPr>
          <p:cNvPr id="50" name="Gerade Verbindung mit Pfeil 49"/>
          <p:cNvCxnSpPr/>
          <p:nvPr/>
        </p:nvCxnSpPr>
        <p:spPr>
          <a:xfrm>
            <a:off x="9071332" y="1142771"/>
            <a:ext cx="612000" cy="11430"/>
          </a:xfrm>
          <a:prstGeom prst="straightConnector1">
            <a:avLst/>
          </a:prstGeom>
          <a:ln w="31750">
            <a:solidFill>
              <a:schemeClr val="tx1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" name="Textfeld 51"/>
          <p:cNvSpPr txBox="1"/>
          <p:nvPr/>
        </p:nvSpPr>
        <p:spPr>
          <a:xfrm>
            <a:off x="5868595" y="5799737"/>
            <a:ext cx="5833777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dirty="0" smtClean="0"/>
              <a:t>-all 8  1m</a:t>
            </a:r>
            <a:r>
              <a:rPr lang="de-DE" baseline="30000" dirty="0" smtClean="0"/>
              <a:t>2</a:t>
            </a:r>
            <a:r>
              <a:rPr lang="de-DE" dirty="0" smtClean="0"/>
              <a:t> </a:t>
            </a:r>
            <a:r>
              <a:rPr lang="de-DE" dirty="0" err="1" smtClean="0"/>
              <a:t>coatings</a:t>
            </a:r>
            <a:r>
              <a:rPr lang="de-DE" dirty="0" smtClean="0"/>
              <a:t> (1.2 µm </a:t>
            </a:r>
            <a:r>
              <a:rPr lang="de-DE" dirty="0" err="1" smtClean="0"/>
              <a:t>thick</a:t>
            </a:r>
            <a:r>
              <a:rPr lang="de-DE" dirty="0" smtClean="0"/>
              <a:t> </a:t>
            </a:r>
            <a:r>
              <a:rPr lang="de-DE" baseline="30000" dirty="0" smtClean="0"/>
              <a:t>10</a:t>
            </a:r>
            <a:r>
              <a:rPr lang="de-DE" dirty="0" smtClean="0"/>
              <a:t>B</a:t>
            </a:r>
            <a:r>
              <a:rPr lang="de-DE" baseline="-25000" dirty="0" smtClean="0"/>
              <a:t>4</a:t>
            </a:r>
            <a:r>
              <a:rPr lang="de-DE" dirty="0" smtClean="0"/>
              <a:t>C on Al) </a:t>
            </a:r>
            <a:r>
              <a:rPr lang="de-DE" b="1" dirty="0" err="1" smtClean="0">
                <a:solidFill>
                  <a:srgbClr val="00FF00"/>
                </a:solidFill>
              </a:rPr>
              <a:t>arrived</a:t>
            </a:r>
            <a:r>
              <a:rPr lang="de-DE" b="1" dirty="0" smtClean="0">
                <a:solidFill>
                  <a:srgbClr val="00FF00"/>
                </a:solidFill>
              </a:rPr>
              <a:t> at HZG</a:t>
            </a:r>
          </a:p>
          <a:p>
            <a:r>
              <a:rPr lang="de-DE" dirty="0"/>
              <a:t> </a:t>
            </a:r>
            <a:r>
              <a:rPr lang="de-DE" b="1" dirty="0" smtClean="0">
                <a:solidFill>
                  <a:srgbClr val="00FF00"/>
                </a:solidFill>
              </a:rPr>
              <a:t>on time </a:t>
            </a:r>
            <a:r>
              <a:rPr lang="de-DE" dirty="0" err="1" smtClean="0"/>
              <a:t>and</a:t>
            </a:r>
            <a:r>
              <a:rPr lang="de-DE" dirty="0" smtClean="0"/>
              <a:t> </a:t>
            </a:r>
            <a:r>
              <a:rPr lang="de-DE" dirty="0" err="1" smtClean="0"/>
              <a:t>are</a:t>
            </a:r>
            <a:r>
              <a:rPr lang="de-DE" dirty="0" smtClean="0"/>
              <a:t> </a:t>
            </a:r>
            <a:r>
              <a:rPr lang="de-DE" b="1" dirty="0" err="1" smtClean="0">
                <a:solidFill>
                  <a:srgbClr val="00FF00"/>
                </a:solidFill>
              </a:rPr>
              <a:t>ready</a:t>
            </a:r>
            <a:r>
              <a:rPr lang="de-DE" b="1" dirty="0" smtClean="0">
                <a:solidFill>
                  <a:srgbClr val="00FF00"/>
                </a:solidFill>
              </a:rPr>
              <a:t> </a:t>
            </a:r>
            <a:r>
              <a:rPr lang="de-DE" b="1" dirty="0" err="1" smtClean="0">
                <a:solidFill>
                  <a:srgbClr val="00FF00"/>
                </a:solidFill>
              </a:rPr>
              <a:t>for</a:t>
            </a:r>
            <a:r>
              <a:rPr lang="de-DE" b="1" dirty="0" smtClean="0">
                <a:solidFill>
                  <a:srgbClr val="00FF00"/>
                </a:solidFill>
              </a:rPr>
              <a:t> </a:t>
            </a:r>
            <a:r>
              <a:rPr lang="de-DE" b="1" dirty="0" err="1" smtClean="0">
                <a:solidFill>
                  <a:srgbClr val="00FF00"/>
                </a:solidFill>
              </a:rPr>
              <a:t>installation</a:t>
            </a:r>
            <a:r>
              <a:rPr lang="de-DE" b="1" dirty="0" smtClean="0">
                <a:solidFill>
                  <a:srgbClr val="00FF00"/>
                </a:solidFill>
              </a:rPr>
              <a:t> </a:t>
            </a:r>
            <a:r>
              <a:rPr lang="de-DE" dirty="0" smtClean="0"/>
              <a:t>in </a:t>
            </a:r>
            <a:r>
              <a:rPr lang="de-DE" dirty="0" err="1" smtClean="0"/>
              <a:t>neutron</a:t>
            </a:r>
            <a:r>
              <a:rPr lang="de-DE" dirty="0" smtClean="0"/>
              <a:t> </a:t>
            </a:r>
            <a:r>
              <a:rPr lang="de-DE" dirty="0" err="1" smtClean="0"/>
              <a:t>detector</a:t>
            </a:r>
            <a:r>
              <a:rPr lang="de-DE" dirty="0" smtClean="0"/>
              <a:t>.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6261968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1m long wire under mechanical in HV-E-field</a:t>
            </a:r>
            <a:endParaRPr lang="en-GB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EC2748D-B266-4B00-98CB-54536D770191}" type="slidenum">
              <a:rPr lang="de-DE" smtClean="0">
                <a:solidFill>
                  <a:srgbClr val="000000"/>
                </a:solidFill>
              </a:rPr>
              <a:pPr/>
              <a:t>6</a:t>
            </a:fld>
            <a:endParaRPr lang="de-DE">
              <a:solidFill>
                <a:srgbClr val="000000"/>
              </a:solidFill>
            </a:endParaRPr>
          </a:p>
        </p:txBody>
      </p:sp>
      <p:graphicFrame>
        <p:nvGraphicFramePr>
          <p:cNvPr id="6" name="Objek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963428838"/>
              </p:ext>
            </p:extLst>
          </p:nvPr>
        </p:nvGraphicFramePr>
        <p:xfrm>
          <a:off x="5514487" y="866775"/>
          <a:ext cx="7000537" cy="53566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93" name="Graph" r:id="rId3" imgW="3920760" imgH="3000960" progId="Origin50.Graph">
                  <p:embed/>
                </p:oleObj>
              </mc:Choice>
              <mc:Fallback>
                <p:oleObj name="Graph" r:id="rId3" imgW="3920760" imgH="3000960" progId="Origin50.Graph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5514487" y="866775"/>
                        <a:ext cx="7000537" cy="535668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pSp>
        <p:nvGrpSpPr>
          <p:cNvPr id="3" name="Gruppieren 2"/>
          <p:cNvGrpSpPr/>
          <p:nvPr/>
        </p:nvGrpSpPr>
        <p:grpSpPr>
          <a:xfrm>
            <a:off x="471710" y="1374775"/>
            <a:ext cx="4909753" cy="2098928"/>
            <a:chOff x="470296" y="1320967"/>
            <a:chExt cx="4909753" cy="2098928"/>
          </a:xfrm>
        </p:grpSpPr>
        <p:pic>
          <p:nvPicPr>
            <p:cNvPr id="11" name="Grafik 10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70296" y="1320967"/>
              <a:ext cx="4909753" cy="2098928"/>
            </a:xfrm>
            <a:prstGeom prst="rect">
              <a:avLst/>
            </a:prstGeom>
          </p:spPr>
        </p:pic>
        <p:cxnSp>
          <p:nvCxnSpPr>
            <p:cNvPr id="14" name="Gerader Verbinder 13"/>
            <p:cNvCxnSpPr/>
            <p:nvPr/>
          </p:nvCxnSpPr>
          <p:spPr>
            <a:xfrm flipV="1">
              <a:off x="1784956" y="2228851"/>
              <a:ext cx="1140216" cy="606315"/>
            </a:xfrm>
            <a:prstGeom prst="line">
              <a:avLst/>
            </a:prstGeom>
            <a:ln w="34925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" name="Gerader Verbinder 16"/>
            <p:cNvCxnSpPr/>
            <p:nvPr/>
          </p:nvCxnSpPr>
          <p:spPr>
            <a:xfrm flipH="1" flipV="1">
              <a:off x="3184634" y="2181265"/>
              <a:ext cx="1042781" cy="669751"/>
            </a:xfrm>
            <a:prstGeom prst="line">
              <a:avLst/>
            </a:prstGeom>
            <a:ln w="34925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2" name="Gerade Verbindung mit Pfeil 21"/>
            <p:cNvCxnSpPr/>
            <p:nvPr/>
          </p:nvCxnSpPr>
          <p:spPr>
            <a:xfrm flipV="1">
              <a:off x="1120140" y="1841881"/>
              <a:ext cx="3598295" cy="149318"/>
            </a:xfrm>
            <a:prstGeom prst="straightConnector1">
              <a:avLst/>
            </a:prstGeom>
            <a:ln w="22225">
              <a:solidFill>
                <a:srgbClr val="FF0000"/>
              </a:solidFill>
              <a:headEnd type="stealth"/>
              <a:tailEnd type="stealt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5" name="Textfeld 24"/>
            <p:cNvSpPr txBox="1"/>
            <p:nvPr/>
          </p:nvSpPr>
          <p:spPr>
            <a:xfrm rot="21373386">
              <a:off x="2140634" y="1585910"/>
              <a:ext cx="114646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dirty="0" smtClean="0">
                  <a:solidFill>
                    <a:srgbClr val="FF0000"/>
                  </a:solidFill>
                </a:rPr>
                <a:t>1200 mm</a:t>
              </a:r>
              <a:endParaRPr lang="en-GB" dirty="0">
                <a:solidFill>
                  <a:srgbClr val="FF0000"/>
                </a:solidFill>
              </a:endParaRPr>
            </a:p>
          </p:txBody>
        </p:sp>
      </p:grpSp>
      <p:pic>
        <p:nvPicPr>
          <p:cNvPr id="9" name="Grafik 8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8771" y="2820744"/>
            <a:ext cx="2442459" cy="3794234"/>
          </a:xfrm>
          <a:prstGeom prst="rect">
            <a:avLst/>
          </a:prstGeom>
        </p:spPr>
      </p:pic>
      <p:sp>
        <p:nvSpPr>
          <p:cNvPr id="5" name="Textfeld 4"/>
          <p:cNvSpPr txBox="1"/>
          <p:nvPr/>
        </p:nvSpPr>
        <p:spPr>
          <a:xfrm>
            <a:off x="388903" y="1062306"/>
            <a:ext cx="23647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Set-up for wire tests: </a:t>
            </a:r>
            <a:endParaRPr lang="en-GB" dirty="0"/>
          </a:p>
        </p:txBody>
      </p:sp>
      <p:grpSp>
        <p:nvGrpSpPr>
          <p:cNvPr id="7" name="Gruppieren 6"/>
          <p:cNvGrpSpPr/>
          <p:nvPr/>
        </p:nvGrpSpPr>
        <p:grpSpPr>
          <a:xfrm>
            <a:off x="1674511" y="4190795"/>
            <a:ext cx="1196901" cy="891540"/>
            <a:chOff x="1674511" y="4190795"/>
            <a:chExt cx="1196901" cy="891540"/>
          </a:xfrm>
        </p:grpSpPr>
        <p:cxnSp>
          <p:nvCxnSpPr>
            <p:cNvPr id="28" name="Gerade Verbindung mit Pfeil 27"/>
            <p:cNvCxnSpPr/>
            <p:nvPr/>
          </p:nvCxnSpPr>
          <p:spPr>
            <a:xfrm>
              <a:off x="2871412" y="4190795"/>
              <a:ext cx="0" cy="891540"/>
            </a:xfrm>
            <a:prstGeom prst="straightConnector1">
              <a:avLst/>
            </a:prstGeom>
            <a:ln w="19050">
              <a:solidFill>
                <a:srgbClr val="FF0000"/>
              </a:solidFill>
              <a:headEnd type="stealth"/>
              <a:tailEnd type="stealt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9" name="Textfeld 28"/>
            <p:cNvSpPr txBox="1"/>
            <p:nvPr/>
          </p:nvSpPr>
          <p:spPr>
            <a:xfrm>
              <a:off x="1674511" y="4360013"/>
              <a:ext cx="1079142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GB" sz="1200" dirty="0" smtClean="0">
                  <a:solidFill>
                    <a:srgbClr val="FF0000"/>
                  </a:solidFill>
                </a:rPr>
                <a:t>wire position </a:t>
              </a:r>
            </a:p>
            <a:p>
              <a:r>
                <a:rPr lang="en-GB" sz="1200" dirty="0">
                  <a:solidFill>
                    <a:srgbClr val="FF0000"/>
                  </a:solidFill>
                </a:rPr>
                <a:t>o</a:t>
              </a:r>
              <a:r>
                <a:rPr lang="en-GB" sz="1200" dirty="0" smtClean="0">
                  <a:solidFill>
                    <a:srgbClr val="FF0000"/>
                  </a:solidFill>
                </a:rPr>
                <a:t>ver ground</a:t>
              </a:r>
              <a:endParaRPr lang="en-GB" sz="1200" dirty="0">
                <a:solidFill>
                  <a:srgbClr val="FF0000"/>
                </a:solidFill>
              </a:endParaRPr>
            </a:p>
          </p:txBody>
        </p:sp>
      </p:grpSp>
      <p:sp>
        <p:nvSpPr>
          <p:cNvPr id="8" name="Textfeld 7"/>
          <p:cNvSpPr txBox="1"/>
          <p:nvPr/>
        </p:nvSpPr>
        <p:spPr>
          <a:xfrm>
            <a:off x="5790146" y="6038796"/>
            <a:ext cx="602440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-15-20 µm wire has an optimum mechanical performance</a:t>
            </a:r>
          </a:p>
          <a:p>
            <a:r>
              <a:rPr lang="en-GB" dirty="0"/>
              <a:t> </a:t>
            </a:r>
            <a:r>
              <a:rPr lang="en-GB" dirty="0" smtClean="0"/>
              <a:t>for the aimed application</a:t>
            </a:r>
            <a:endParaRPr lang="en-GB" dirty="0"/>
          </a:p>
        </p:txBody>
      </p:sp>
      <p:sp>
        <p:nvSpPr>
          <p:cNvPr id="19" name="Textfeld 18"/>
          <p:cNvSpPr txBox="1"/>
          <p:nvPr/>
        </p:nvSpPr>
        <p:spPr>
          <a:xfrm>
            <a:off x="6732102" y="4056141"/>
            <a:ext cx="2070247" cy="132343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u="sng" dirty="0" smtClean="0">
                <a:solidFill>
                  <a:srgbClr val="FF0000"/>
                </a:solidFill>
                <a:latin typeface="Calibri" panose="020F0502020204030204"/>
              </a:rPr>
              <a:t>Tension limits for wire:</a:t>
            </a:r>
          </a:p>
          <a:p>
            <a:r>
              <a:rPr lang="en-GB" sz="1600" dirty="0" smtClean="0">
                <a:solidFill>
                  <a:prstClr val="black"/>
                </a:solidFill>
                <a:latin typeface="Calibri" panose="020F0502020204030204"/>
              </a:rPr>
              <a:t>10 µm: 0.34-0.38 N</a:t>
            </a:r>
          </a:p>
          <a:p>
            <a:r>
              <a:rPr lang="en-GB" sz="1600" dirty="0" smtClean="0">
                <a:solidFill>
                  <a:prstClr val="black"/>
                </a:solidFill>
                <a:latin typeface="Calibri" panose="020F0502020204030204"/>
              </a:rPr>
              <a:t>15 µm: 0.66-0.68 N</a:t>
            </a:r>
          </a:p>
          <a:p>
            <a:r>
              <a:rPr lang="en-GB" sz="1600" dirty="0" smtClean="0">
                <a:solidFill>
                  <a:prstClr val="black"/>
                </a:solidFill>
                <a:latin typeface="Calibri" panose="020F0502020204030204"/>
              </a:rPr>
              <a:t>20 µm: 0.90 N</a:t>
            </a:r>
          </a:p>
          <a:p>
            <a:r>
              <a:rPr lang="en-GB" sz="1600" dirty="0" smtClean="0">
                <a:solidFill>
                  <a:prstClr val="black"/>
                </a:solidFill>
                <a:latin typeface="Calibri" panose="020F0502020204030204"/>
              </a:rPr>
              <a:t>30 µm: 2.1 N</a:t>
            </a:r>
            <a:endParaRPr lang="en-GB" sz="1600" dirty="0">
              <a:solidFill>
                <a:prstClr val="black"/>
              </a:solidFill>
              <a:latin typeface="Calibri" panose="020F0502020204030204"/>
            </a:endParaRPr>
          </a:p>
        </p:txBody>
      </p:sp>
      <p:sp>
        <p:nvSpPr>
          <p:cNvPr id="20" name="Textfeld 19"/>
          <p:cNvSpPr txBox="1"/>
          <p:nvPr/>
        </p:nvSpPr>
        <p:spPr>
          <a:xfrm>
            <a:off x="6402467" y="1062306"/>
            <a:ext cx="237757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Results of wire tests: 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598166727"/>
      </p:ext>
    </p:extLst>
  </p:cSld>
  <p:clrMapOvr>
    <a:masterClrMapping/>
  </p:clrMapOvr>
  <p:transition>
    <p:split orient="vert"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1m long wire under mechanical in </a:t>
            </a:r>
            <a:r>
              <a:rPr lang="en-GB" dirty="0" smtClean="0"/>
              <a:t>HV-E-field (b)</a:t>
            </a:r>
            <a:endParaRPr lang="en-GB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EC2748D-B266-4B00-98CB-54536D770191}" type="slidenum">
              <a:rPr lang="de-DE" smtClean="0">
                <a:solidFill>
                  <a:srgbClr val="000000"/>
                </a:solidFill>
              </a:rPr>
              <a:pPr/>
              <a:t>7</a:t>
            </a:fld>
            <a:endParaRPr lang="de-DE">
              <a:solidFill>
                <a:srgbClr val="000000"/>
              </a:solidFill>
            </a:endParaRPr>
          </a:p>
        </p:txBody>
      </p:sp>
      <p:pic>
        <p:nvPicPr>
          <p:cNvPr id="5" name="M20190417_0004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386031" y="1604503"/>
            <a:ext cx="5447210" cy="4085407"/>
          </a:xfrm>
          <a:prstGeom prst="rect">
            <a:avLst/>
          </a:prstGeom>
        </p:spPr>
      </p:pic>
      <p:pic>
        <p:nvPicPr>
          <p:cNvPr id="6" name="20µmDraht_schwingtUNDblitzt">
            <a:hlinkClick r:id="" action="ppaction://media"/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6000696" y="1604504"/>
            <a:ext cx="5719331" cy="4289498"/>
          </a:xfrm>
          <a:prstGeom prst="rect">
            <a:avLst/>
          </a:prstGeom>
        </p:spPr>
      </p:pic>
      <p:sp>
        <p:nvSpPr>
          <p:cNvPr id="7" name="Textfeld 6"/>
          <p:cNvSpPr txBox="1"/>
          <p:nvPr/>
        </p:nvSpPr>
        <p:spPr>
          <a:xfrm>
            <a:off x="281365" y="1235172"/>
            <a:ext cx="510748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Set in of transversal wire oscillations (≈100 Hz): </a:t>
            </a:r>
            <a:endParaRPr lang="en-GB" dirty="0"/>
          </a:p>
        </p:txBody>
      </p:sp>
      <p:sp>
        <p:nvSpPr>
          <p:cNvPr id="8" name="Textfeld 7"/>
          <p:cNvSpPr txBox="1"/>
          <p:nvPr/>
        </p:nvSpPr>
        <p:spPr>
          <a:xfrm>
            <a:off x="6000696" y="1235172"/>
            <a:ext cx="480131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Sparking during transversal wire oscillations: </a:t>
            </a:r>
            <a:endParaRPr lang="en-GB" dirty="0"/>
          </a:p>
        </p:txBody>
      </p:sp>
      <p:sp>
        <p:nvSpPr>
          <p:cNvPr id="3" name="Textfeld 2"/>
          <p:cNvSpPr txBox="1"/>
          <p:nvPr/>
        </p:nvSpPr>
        <p:spPr>
          <a:xfrm>
            <a:off x="6917613" y="6275388"/>
            <a:ext cx="296747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-to low mechanical tension!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731111704"/>
      </p:ext>
    </p:extLst>
  </p:cSld>
  <p:clrMapOvr>
    <a:masterClrMapping/>
  </p:clrMapOvr>
  <p:transition>
    <p:split orient="vert"/>
  </p:transition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1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video>
              <p:cMediaNode vol="0" mute="1">
                <p:cTn id="12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  <p:video>
              <p:cMediaNode vol="0">
                <p:cTn id="13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de-DE" dirty="0" smtClean="0"/>
              <a:t>Converter </a:t>
            </a:r>
            <a:r>
              <a:rPr lang="de-DE" dirty="0" err="1" smtClean="0"/>
              <a:t>deflection</a:t>
            </a:r>
            <a:r>
              <a:rPr lang="de-DE" dirty="0" smtClean="0"/>
              <a:t>-Force </a:t>
            </a:r>
            <a:r>
              <a:rPr lang="de-DE" dirty="0" err="1"/>
              <a:t>C</a:t>
            </a:r>
            <a:r>
              <a:rPr lang="de-DE" dirty="0" err="1" smtClean="0"/>
              <a:t>ompensation</a:t>
            </a:r>
            <a:r>
              <a:rPr lang="de-DE" dirty="0" smtClean="0"/>
              <a:t> Volume</a:t>
            </a:r>
            <a:endParaRPr lang="en-GB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372137" y="947196"/>
            <a:ext cx="9340119" cy="326553"/>
          </a:xfrm>
        </p:spPr>
        <p:txBody>
          <a:bodyPr>
            <a:normAutofit fontScale="92500" lnSpcReduction="10000"/>
          </a:bodyPr>
          <a:lstStyle/>
          <a:p>
            <a:r>
              <a:rPr lang="de-DE" dirty="0" err="1" smtClean="0"/>
              <a:t>Minimize</a:t>
            </a:r>
            <a:r>
              <a:rPr lang="de-DE" dirty="0" smtClean="0"/>
              <a:t> </a:t>
            </a:r>
            <a:r>
              <a:rPr lang="de-DE" dirty="0" err="1" smtClean="0"/>
              <a:t>bending</a:t>
            </a:r>
            <a:r>
              <a:rPr lang="de-DE" dirty="0" smtClean="0"/>
              <a:t> </a:t>
            </a:r>
            <a:r>
              <a:rPr lang="de-DE" dirty="0" err="1" smtClean="0"/>
              <a:t>with</a:t>
            </a:r>
            <a:r>
              <a:rPr lang="de-DE" dirty="0" smtClean="0"/>
              <a:t> </a:t>
            </a:r>
            <a:r>
              <a:rPr lang="de-DE" dirty="0" err="1" smtClean="0"/>
              <a:t>force</a:t>
            </a:r>
            <a:r>
              <a:rPr lang="de-DE" dirty="0" smtClean="0"/>
              <a:t> </a:t>
            </a:r>
            <a:r>
              <a:rPr lang="de-DE" dirty="0" err="1" smtClean="0"/>
              <a:t>compensating</a:t>
            </a:r>
            <a:r>
              <a:rPr lang="de-DE" dirty="0" smtClean="0"/>
              <a:t> </a:t>
            </a:r>
            <a:r>
              <a:rPr lang="de-DE" dirty="0" err="1" smtClean="0"/>
              <a:t>volumes</a:t>
            </a:r>
            <a:endParaRPr lang="en-GB" dirty="0"/>
          </a:p>
        </p:txBody>
      </p:sp>
      <p:sp>
        <p:nvSpPr>
          <p:cNvPr id="36" name="Foliennummernplatzhalter 1"/>
          <p:cNvSpPr>
            <a:spLocks noGrp="1"/>
          </p:cNvSpPr>
          <p:nvPr>
            <p:ph type="sldNum" sz="quarter" idx="10"/>
          </p:nvPr>
        </p:nvSpPr>
        <p:spPr>
          <a:xfrm>
            <a:off x="10241844" y="6355285"/>
            <a:ext cx="586019" cy="321086"/>
          </a:xfrm>
        </p:spPr>
        <p:txBody>
          <a:bodyPr/>
          <a:lstStyle/>
          <a:p>
            <a:pPr defTabSz="946052">
              <a:defRPr/>
            </a:pPr>
            <a:fld id="{3EAE439C-9757-457D-A26D-5233652F5A8B}" type="slidenum">
              <a:rPr lang="de-DE">
                <a:solidFill>
                  <a:prstClr val="black">
                    <a:tint val="75000"/>
                  </a:prstClr>
                </a:solidFill>
                <a:latin typeface="Calibri"/>
              </a:rPr>
              <a:pPr defTabSz="946052">
                <a:defRPr/>
              </a:pPr>
              <a:t>8</a:t>
            </a:fld>
            <a:endParaRPr lang="de-DE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5" name="Grafik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77362" y="1992167"/>
            <a:ext cx="8036902" cy="4205270"/>
          </a:xfrm>
          <a:prstGeom prst="rect">
            <a:avLst/>
          </a:prstGeom>
        </p:spPr>
      </p:pic>
      <p:sp>
        <p:nvSpPr>
          <p:cNvPr id="8" name="Textfeld 7"/>
          <p:cNvSpPr txBox="1"/>
          <p:nvPr/>
        </p:nvSpPr>
        <p:spPr>
          <a:xfrm>
            <a:off x="3581122" y="6362068"/>
            <a:ext cx="1763387" cy="38549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46052"/>
            <a:r>
              <a:rPr lang="de-DE" sz="1905" dirty="0">
                <a:solidFill>
                  <a:prstClr val="black"/>
                </a:solidFill>
                <a:latin typeface="Calibri"/>
              </a:rPr>
              <a:t>X-</a:t>
            </a:r>
            <a:r>
              <a:rPr lang="de-DE" sz="1905" dirty="0" err="1">
                <a:solidFill>
                  <a:prstClr val="black"/>
                </a:solidFill>
                <a:latin typeface="Calibri"/>
              </a:rPr>
              <a:t>delay</a:t>
            </a:r>
            <a:r>
              <a:rPr lang="de-DE" sz="1905" dirty="0">
                <a:solidFill>
                  <a:prstClr val="black"/>
                </a:solidFill>
                <a:latin typeface="Calibri"/>
              </a:rPr>
              <a:t> </a:t>
            </a:r>
            <a:r>
              <a:rPr lang="de-DE" sz="1905" dirty="0" err="1">
                <a:solidFill>
                  <a:prstClr val="black"/>
                </a:solidFill>
                <a:latin typeface="Calibri"/>
              </a:rPr>
              <a:t>lines</a:t>
            </a:r>
            <a:endParaRPr lang="en-GB" sz="1905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67" name="Textfeld 66"/>
          <p:cNvSpPr txBox="1"/>
          <p:nvPr/>
        </p:nvSpPr>
        <p:spPr>
          <a:xfrm>
            <a:off x="7480969" y="6422405"/>
            <a:ext cx="1763387" cy="38549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46052"/>
            <a:r>
              <a:rPr lang="de-DE" sz="1905" dirty="0">
                <a:solidFill>
                  <a:prstClr val="black"/>
                </a:solidFill>
                <a:latin typeface="Calibri"/>
              </a:rPr>
              <a:t>Y-</a:t>
            </a:r>
            <a:r>
              <a:rPr lang="de-DE" sz="1905" dirty="0" err="1">
                <a:solidFill>
                  <a:prstClr val="black"/>
                </a:solidFill>
                <a:latin typeface="Calibri"/>
              </a:rPr>
              <a:t>delay</a:t>
            </a:r>
            <a:r>
              <a:rPr lang="de-DE" sz="1905" dirty="0">
                <a:solidFill>
                  <a:prstClr val="black"/>
                </a:solidFill>
                <a:latin typeface="Calibri"/>
              </a:rPr>
              <a:t> </a:t>
            </a:r>
            <a:r>
              <a:rPr lang="de-DE" sz="1905" dirty="0" err="1">
                <a:solidFill>
                  <a:prstClr val="black"/>
                </a:solidFill>
                <a:latin typeface="Calibri"/>
              </a:rPr>
              <a:t>lines</a:t>
            </a:r>
            <a:endParaRPr lang="en-GB" sz="1905" dirty="0">
              <a:solidFill>
                <a:prstClr val="black"/>
              </a:solidFill>
              <a:latin typeface="Calibri"/>
            </a:endParaRPr>
          </a:p>
        </p:txBody>
      </p:sp>
      <p:cxnSp>
        <p:nvCxnSpPr>
          <p:cNvPr id="10" name="Gerade Verbindung mit Pfeil 9"/>
          <p:cNvCxnSpPr/>
          <p:nvPr/>
        </p:nvCxnSpPr>
        <p:spPr>
          <a:xfrm flipH="1" flipV="1">
            <a:off x="2771116" y="5635516"/>
            <a:ext cx="1026590" cy="736953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8" name="Gerade Verbindung mit Pfeil 67"/>
          <p:cNvCxnSpPr/>
          <p:nvPr/>
        </p:nvCxnSpPr>
        <p:spPr>
          <a:xfrm flipH="1" flipV="1">
            <a:off x="3148557" y="5635516"/>
            <a:ext cx="633284" cy="61965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9" name="Gerade Verbindung mit Pfeil 68"/>
          <p:cNvCxnSpPr/>
          <p:nvPr/>
        </p:nvCxnSpPr>
        <p:spPr>
          <a:xfrm flipH="1" flipV="1">
            <a:off x="4107044" y="5700826"/>
            <a:ext cx="46931" cy="55434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0" name="Gerade Verbindung mit Pfeil 69"/>
          <p:cNvCxnSpPr/>
          <p:nvPr/>
        </p:nvCxnSpPr>
        <p:spPr>
          <a:xfrm flipV="1">
            <a:off x="4289915" y="5711657"/>
            <a:ext cx="161130" cy="55434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1" name="Gerade Verbindung mit Pfeil 70"/>
          <p:cNvCxnSpPr/>
          <p:nvPr/>
        </p:nvCxnSpPr>
        <p:spPr>
          <a:xfrm flipV="1">
            <a:off x="4515533" y="5689455"/>
            <a:ext cx="855440" cy="66583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Gerade Verbindung mit Pfeil 21"/>
          <p:cNvCxnSpPr/>
          <p:nvPr/>
        </p:nvCxnSpPr>
        <p:spPr>
          <a:xfrm flipH="1" flipV="1">
            <a:off x="5997825" y="5110544"/>
            <a:ext cx="1483144" cy="145537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2" name="Gerade Verbindung mit Pfeil 71"/>
          <p:cNvCxnSpPr/>
          <p:nvPr/>
        </p:nvCxnSpPr>
        <p:spPr>
          <a:xfrm flipH="1" flipV="1">
            <a:off x="6368462" y="4979923"/>
            <a:ext cx="1218495" cy="1397564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3" name="Gerade Verbindung mit Pfeil 72"/>
          <p:cNvCxnSpPr/>
          <p:nvPr/>
        </p:nvCxnSpPr>
        <p:spPr>
          <a:xfrm flipH="1" flipV="1">
            <a:off x="7270549" y="4935003"/>
            <a:ext cx="425353" cy="1419394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4" name="Gerade Verbindung mit Pfeil 73"/>
          <p:cNvCxnSpPr/>
          <p:nvPr/>
        </p:nvCxnSpPr>
        <p:spPr>
          <a:xfrm flipH="1" flipV="1">
            <a:off x="7695901" y="4935003"/>
            <a:ext cx="155705" cy="1442485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5" name="Gerade Verbindung mit Pfeil 74"/>
          <p:cNvCxnSpPr/>
          <p:nvPr/>
        </p:nvCxnSpPr>
        <p:spPr>
          <a:xfrm flipV="1">
            <a:off x="8121254" y="4745319"/>
            <a:ext cx="417966" cy="1632167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6" name="Textfeld 75"/>
          <p:cNvSpPr txBox="1"/>
          <p:nvPr/>
        </p:nvSpPr>
        <p:spPr>
          <a:xfrm>
            <a:off x="4691612" y="1546752"/>
            <a:ext cx="1763387" cy="38549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46052"/>
            <a:r>
              <a:rPr lang="de-DE" sz="1905" baseline="30000" dirty="0">
                <a:solidFill>
                  <a:prstClr val="black"/>
                </a:solidFill>
                <a:latin typeface="Calibri"/>
              </a:rPr>
              <a:t>10</a:t>
            </a:r>
            <a:r>
              <a:rPr lang="de-DE" sz="1905" dirty="0">
                <a:solidFill>
                  <a:prstClr val="black"/>
                </a:solidFill>
                <a:latin typeface="Calibri"/>
              </a:rPr>
              <a:t>B</a:t>
            </a:r>
            <a:r>
              <a:rPr lang="de-DE" sz="1905" baseline="-25000" dirty="0">
                <a:solidFill>
                  <a:prstClr val="black"/>
                </a:solidFill>
                <a:latin typeface="Calibri"/>
              </a:rPr>
              <a:t>4</a:t>
            </a:r>
            <a:r>
              <a:rPr lang="de-DE" sz="1905" dirty="0">
                <a:solidFill>
                  <a:prstClr val="black"/>
                </a:solidFill>
                <a:latin typeface="Calibri"/>
              </a:rPr>
              <a:t>C </a:t>
            </a:r>
            <a:r>
              <a:rPr lang="de-DE" sz="1905" dirty="0" err="1">
                <a:solidFill>
                  <a:prstClr val="black"/>
                </a:solidFill>
                <a:latin typeface="Calibri"/>
              </a:rPr>
              <a:t>coatings</a:t>
            </a:r>
            <a:endParaRPr lang="en-GB" sz="1905" dirty="0">
              <a:solidFill>
                <a:prstClr val="black"/>
              </a:solidFill>
              <a:latin typeface="Calibri"/>
            </a:endParaRPr>
          </a:p>
        </p:txBody>
      </p:sp>
      <p:cxnSp>
        <p:nvCxnSpPr>
          <p:cNvPr id="30" name="Gerade Verbindung mit Pfeil 29"/>
          <p:cNvCxnSpPr/>
          <p:nvPr/>
        </p:nvCxnSpPr>
        <p:spPr>
          <a:xfrm flipH="1">
            <a:off x="5018165" y="1923605"/>
            <a:ext cx="210420" cy="378581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7" name="Gerade Verbindung mit Pfeil 76"/>
          <p:cNvCxnSpPr/>
          <p:nvPr/>
        </p:nvCxnSpPr>
        <p:spPr>
          <a:xfrm>
            <a:off x="5370973" y="1921255"/>
            <a:ext cx="71711" cy="513751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8" name="Gerade Verbindung mit Pfeil 77"/>
          <p:cNvCxnSpPr>
            <a:stCxn id="76" idx="2"/>
          </p:cNvCxnSpPr>
          <p:nvPr/>
        </p:nvCxnSpPr>
        <p:spPr>
          <a:xfrm>
            <a:off x="5573305" y="1923605"/>
            <a:ext cx="97966" cy="51140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0" name="Gerade Verbindung mit Pfeil 79"/>
          <p:cNvCxnSpPr/>
          <p:nvPr/>
        </p:nvCxnSpPr>
        <p:spPr>
          <a:xfrm>
            <a:off x="10503345" y="1992166"/>
            <a:ext cx="11444" cy="3379620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1" name="Textfeld 80"/>
          <p:cNvSpPr txBox="1"/>
          <p:nvPr/>
        </p:nvSpPr>
        <p:spPr>
          <a:xfrm rot="16200000">
            <a:off x="10107027" y="3748032"/>
            <a:ext cx="710451" cy="24590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46052"/>
            <a:r>
              <a:rPr lang="de-DE" sz="998" dirty="0">
                <a:solidFill>
                  <a:prstClr val="black"/>
                </a:solidFill>
                <a:latin typeface="Calibri"/>
              </a:rPr>
              <a:t>~1200mm</a:t>
            </a:r>
            <a:endParaRPr lang="en-GB" sz="998" dirty="0">
              <a:solidFill>
                <a:prstClr val="black"/>
              </a:solidFill>
              <a:latin typeface="Calibri"/>
            </a:endParaRPr>
          </a:p>
        </p:txBody>
      </p:sp>
      <p:cxnSp>
        <p:nvCxnSpPr>
          <p:cNvPr id="83" name="Gerade Verbindung mit Pfeil 82"/>
          <p:cNvCxnSpPr/>
          <p:nvPr/>
        </p:nvCxnSpPr>
        <p:spPr>
          <a:xfrm flipH="1">
            <a:off x="2177362" y="1921256"/>
            <a:ext cx="7960574" cy="0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7" name="Textfeld 86"/>
          <p:cNvSpPr txBox="1"/>
          <p:nvPr/>
        </p:nvSpPr>
        <p:spPr>
          <a:xfrm>
            <a:off x="6510991" y="1737912"/>
            <a:ext cx="646331" cy="24590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46052"/>
            <a:r>
              <a:rPr lang="de-DE" sz="998" dirty="0">
                <a:solidFill>
                  <a:prstClr val="black"/>
                </a:solidFill>
                <a:latin typeface="Calibri"/>
              </a:rPr>
              <a:t>~200mm</a:t>
            </a:r>
            <a:endParaRPr lang="en-GB" sz="998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88" name="Pfeil nach rechts 87"/>
          <p:cNvSpPr/>
          <p:nvPr/>
        </p:nvSpPr>
        <p:spPr>
          <a:xfrm>
            <a:off x="1366038" y="3274490"/>
            <a:ext cx="811324" cy="54120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72642" tIns="36321" rIns="72642" bIns="36321" rtlCol="0" anchor="ctr"/>
          <a:lstStyle/>
          <a:p>
            <a:pPr defTabSz="946052"/>
            <a:r>
              <a:rPr lang="en-US" sz="1088" dirty="0">
                <a:solidFill>
                  <a:prstClr val="white"/>
                </a:solidFill>
                <a:latin typeface="Calibri"/>
              </a:rPr>
              <a:t>neutrons</a:t>
            </a:r>
          </a:p>
        </p:txBody>
      </p:sp>
      <p:sp>
        <p:nvSpPr>
          <p:cNvPr id="89" name="Rechteck 88"/>
          <p:cNvSpPr/>
          <p:nvPr/>
        </p:nvSpPr>
        <p:spPr>
          <a:xfrm>
            <a:off x="2242590" y="2048685"/>
            <a:ext cx="203208" cy="336186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0" name="Rechteck 89"/>
          <p:cNvSpPr/>
          <p:nvPr/>
        </p:nvSpPr>
        <p:spPr>
          <a:xfrm>
            <a:off x="2887082" y="2048685"/>
            <a:ext cx="203208" cy="336186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1" name="Rechteck 90"/>
          <p:cNvSpPr/>
          <p:nvPr/>
        </p:nvSpPr>
        <p:spPr>
          <a:xfrm>
            <a:off x="3527228" y="2048685"/>
            <a:ext cx="203208" cy="336186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2" name="Rechteck 91"/>
          <p:cNvSpPr/>
          <p:nvPr/>
        </p:nvSpPr>
        <p:spPr>
          <a:xfrm>
            <a:off x="4171720" y="2048685"/>
            <a:ext cx="203208" cy="336186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3" name="Rechteck 92"/>
          <p:cNvSpPr/>
          <p:nvPr/>
        </p:nvSpPr>
        <p:spPr>
          <a:xfrm>
            <a:off x="4811424" y="2048685"/>
            <a:ext cx="203208" cy="336186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4" name="Rechteck 93"/>
          <p:cNvSpPr/>
          <p:nvPr/>
        </p:nvSpPr>
        <p:spPr>
          <a:xfrm>
            <a:off x="5451856" y="2047985"/>
            <a:ext cx="203208" cy="336186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5" name="Rechteck 94"/>
          <p:cNvSpPr/>
          <p:nvPr/>
        </p:nvSpPr>
        <p:spPr>
          <a:xfrm>
            <a:off x="6090596" y="2048685"/>
            <a:ext cx="203208" cy="336186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6" name="Rechteck 95"/>
          <p:cNvSpPr/>
          <p:nvPr/>
        </p:nvSpPr>
        <p:spPr>
          <a:xfrm>
            <a:off x="6735088" y="2048685"/>
            <a:ext cx="203208" cy="336186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7" name="Rechteck 96"/>
          <p:cNvSpPr/>
          <p:nvPr/>
        </p:nvSpPr>
        <p:spPr>
          <a:xfrm>
            <a:off x="7370532" y="2048685"/>
            <a:ext cx="203208" cy="336186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8" name="Rechteck 97"/>
          <p:cNvSpPr/>
          <p:nvPr/>
        </p:nvSpPr>
        <p:spPr>
          <a:xfrm>
            <a:off x="8015024" y="2048685"/>
            <a:ext cx="203208" cy="336186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99" name="Rechteck 98"/>
          <p:cNvSpPr/>
          <p:nvPr/>
        </p:nvSpPr>
        <p:spPr>
          <a:xfrm>
            <a:off x="8659730" y="2048685"/>
            <a:ext cx="203208" cy="336186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00" name="Rechteck 99"/>
          <p:cNvSpPr/>
          <p:nvPr/>
        </p:nvSpPr>
        <p:spPr>
          <a:xfrm>
            <a:off x="9304222" y="2048685"/>
            <a:ext cx="203208" cy="336186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01" name="Rechteck 100"/>
          <p:cNvSpPr/>
          <p:nvPr/>
        </p:nvSpPr>
        <p:spPr>
          <a:xfrm>
            <a:off x="9934728" y="2048685"/>
            <a:ext cx="203208" cy="3361861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03" name="Textfeld 102"/>
          <p:cNvSpPr txBox="1"/>
          <p:nvPr/>
        </p:nvSpPr>
        <p:spPr>
          <a:xfrm>
            <a:off x="7633226" y="1528598"/>
            <a:ext cx="3027560" cy="38549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46052"/>
            <a:r>
              <a:rPr lang="de-DE" sz="1905" dirty="0" err="1">
                <a:solidFill>
                  <a:prstClr val="black"/>
                </a:solidFill>
                <a:latin typeface="Calibri"/>
              </a:rPr>
              <a:t>force</a:t>
            </a:r>
            <a:r>
              <a:rPr lang="de-DE" sz="1905" dirty="0">
                <a:solidFill>
                  <a:prstClr val="black"/>
                </a:solidFill>
                <a:latin typeface="Calibri"/>
              </a:rPr>
              <a:t> </a:t>
            </a:r>
            <a:r>
              <a:rPr lang="de-DE" sz="1905" dirty="0" err="1">
                <a:solidFill>
                  <a:prstClr val="black"/>
                </a:solidFill>
                <a:latin typeface="Calibri"/>
              </a:rPr>
              <a:t>compensating</a:t>
            </a:r>
            <a:r>
              <a:rPr lang="de-DE" sz="1905" dirty="0">
                <a:solidFill>
                  <a:prstClr val="black"/>
                </a:solidFill>
                <a:latin typeface="Calibri"/>
              </a:rPr>
              <a:t> </a:t>
            </a:r>
            <a:r>
              <a:rPr lang="de-DE" sz="1905" dirty="0" err="1">
                <a:solidFill>
                  <a:prstClr val="black"/>
                </a:solidFill>
                <a:latin typeface="Calibri"/>
              </a:rPr>
              <a:t>volumes</a:t>
            </a:r>
            <a:endParaRPr lang="en-GB" sz="1905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104" name="Rechteck 103"/>
          <p:cNvSpPr/>
          <p:nvPr/>
        </p:nvSpPr>
        <p:spPr>
          <a:xfrm>
            <a:off x="2509490" y="2048685"/>
            <a:ext cx="325318" cy="3361861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05" name="Rechteck 104"/>
          <p:cNvSpPr/>
          <p:nvPr/>
        </p:nvSpPr>
        <p:spPr>
          <a:xfrm>
            <a:off x="3154503" y="2048685"/>
            <a:ext cx="325318" cy="3361861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06" name="Rechteck 105"/>
          <p:cNvSpPr/>
          <p:nvPr/>
        </p:nvSpPr>
        <p:spPr>
          <a:xfrm>
            <a:off x="3788881" y="2048684"/>
            <a:ext cx="325318" cy="3361861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07" name="Rechteck 106"/>
          <p:cNvSpPr/>
          <p:nvPr/>
        </p:nvSpPr>
        <p:spPr>
          <a:xfrm>
            <a:off x="4425394" y="2047985"/>
            <a:ext cx="325318" cy="3361861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08" name="Rechteck 107"/>
          <p:cNvSpPr/>
          <p:nvPr/>
        </p:nvSpPr>
        <p:spPr>
          <a:xfrm>
            <a:off x="5071904" y="2047985"/>
            <a:ext cx="325318" cy="3361861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09" name="Rechteck 108"/>
          <p:cNvSpPr/>
          <p:nvPr/>
        </p:nvSpPr>
        <p:spPr>
          <a:xfrm>
            <a:off x="5716878" y="2047985"/>
            <a:ext cx="325318" cy="3361861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10" name="Rechteck 109"/>
          <p:cNvSpPr/>
          <p:nvPr/>
        </p:nvSpPr>
        <p:spPr>
          <a:xfrm>
            <a:off x="6352287" y="2048685"/>
            <a:ext cx="325318" cy="3361861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11" name="Rechteck 110"/>
          <p:cNvSpPr/>
          <p:nvPr/>
        </p:nvSpPr>
        <p:spPr>
          <a:xfrm>
            <a:off x="6997299" y="2048685"/>
            <a:ext cx="325318" cy="3361861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12" name="Rechteck 111"/>
          <p:cNvSpPr/>
          <p:nvPr/>
        </p:nvSpPr>
        <p:spPr>
          <a:xfrm>
            <a:off x="7633226" y="2048685"/>
            <a:ext cx="325318" cy="3361861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13" name="Rechteck 112"/>
          <p:cNvSpPr/>
          <p:nvPr/>
        </p:nvSpPr>
        <p:spPr>
          <a:xfrm>
            <a:off x="8278238" y="2048685"/>
            <a:ext cx="325318" cy="3361861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14" name="Rechteck 113"/>
          <p:cNvSpPr/>
          <p:nvPr/>
        </p:nvSpPr>
        <p:spPr>
          <a:xfrm>
            <a:off x="8925102" y="2046869"/>
            <a:ext cx="325318" cy="3361861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15" name="Rechteck 114"/>
          <p:cNvSpPr/>
          <p:nvPr/>
        </p:nvSpPr>
        <p:spPr>
          <a:xfrm>
            <a:off x="9558420" y="2046869"/>
            <a:ext cx="325318" cy="3361861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116" name="Textfeld 115"/>
          <p:cNvSpPr txBox="1"/>
          <p:nvPr/>
        </p:nvSpPr>
        <p:spPr>
          <a:xfrm>
            <a:off x="1628794" y="1531350"/>
            <a:ext cx="2005164" cy="38549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946052"/>
            <a:r>
              <a:rPr lang="de-DE" sz="1905" dirty="0" err="1">
                <a:solidFill>
                  <a:prstClr val="black"/>
                </a:solidFill>
                <a:latin typeface="Calibri"/>
              </a:rPr>
              <a:t>detector</a:t>
            </a:r>
            <a:r>
              <a:rPr lang="de-DE" sz="1905" dirty="0">
                <a:solidFill>
                  <a:prstClr val="black"/>
                </a:solidFill>
                <a:latin typeface="Calibri"/>
              </a:rPr>
              <a:t> </a:t>
            </a:r>
            <a:r>
              <a:rPr lang="de-DE" sz="1905" dirty="0" err="1">
                <a:solidFill>
                  <a:prstClr val="black"/>
                </a:solidFill>
                <a:latin typeface="Calibri"/>
              </a:rPr>
              <a:t>elements</a:t>
            </a:r>
            <a:endParaRPr lang="en-GB" sz="1905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4" name="Rechteck 3"/>
          <p:cNvSpPr/>
          <p:nvPr/>
        </p:nvSpPr>
        <p:spPr>
          <a:xfrm>
            <a:off x="1483317" y="1619370"/>
            <a:ext cx="178969" cy="211655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55" name="Rechteck 54"/>
          <p:cNvSpPr/>
          <p:nvPr/>
        </p:nvSpPr>
        <p:spPr>
          <a:xfrm>
            <a:off x="7454257" y="1622191"/>
            <a:ext cx="178969" cy="211655"/>
          </a:xfrm>
          <a:prstGeom prst="rect">
            <a:avLst/>
          </a:prstGeom>
          <a:solidFill>
            <a:schemeClr val="accent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46052"/>
            <a:endParaRPr lang="en-GB" sz="1905">
              <a:solidFill>
                <a:prstClr val="white"/>
              </a:solidFill>
              <a:latin typeface="Calibri"/>
            </a:endParaRPr>
          </a:p>
        </p:txBody>
      </p:sp>
      <p:sp>
        <p:nvSpPr>
          <p:cNvPr id="56" name="Textfeld 55"/>
          <p:cNvSpPr txBox="1"/>
          <p:nvPr/>
        </p:nvSpPr>
        <p:spPr>
          <a:xfrm>
            <a:off x="1286117" y="5940937"/>
            <a:ext cx="1986806" cy="67864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46052"/>
            <a:r>
              <a:rPr lang="de-DE" sz="1905" dirty="0">
                <a:solidFill>
                  <a:prstClr val="black"/>
                </a:solidFill>
                <a:latin typeface="Calibri"/>
              </a:rPr>
              <a:t>individual </a:t>
            </a:r>
            <a:r>
              <a:rPr lang="de-DE" sz="1905" dirty="0" err="1">
                <a:solidFill>
                  <a:prstClr val="black"/>
                </a:solidFill>
                <a:latin typeface="Calibri"/>
              </a:rPr>
              <a:t>pressure</a:t>
            </a:r>
            <a:r>
              <a:rPr lang="de-DE" sz="1905" dirty="0">
                <a:solidFill>
                  <a:prstClr val="black"/>
                </a:solidFill>
                <a:latin typeface="Calibri"/>
              </a:rPr>
              <a:t> </a:t>
            </a:r>
            <a:r>
              <a:rPr lang="de-DE" sz="1905" dirty="0" err="1">
                <a:solidFill>
                  <a:prstClr val="black"/>
                </a:solidFill>
                <a:latin typeface="Calibri"/>
              </a:rPr>
              <a:t>control</a:t>
            </a:r>
            <a:endParaRPr lang="en-GB" sz="1905" dirty="0">
              <a:solidFill>
                <a:prstClr val="black"/>
              </a:solidFill>
              <a:latin typeface="Calibri"/>
            </a:endParaRPr>
          </a:p>
        </p:txBody>
      </p:sp>
      <p:sp>
        <p:nvSpPr>
          <p:cNvPr id="57" name="Textfeld 56"/>
          <p:cNvSpPr txBox="1"/>
          <p:nvPr/>
        </p:nvSpPr>
        <p:spPr>
          <a:xfrm>
            <a:off x="5331094" y="6174922"/>
            <a:ext cx="5232878" cy="366561"/>
          </a:xfrm>
          <a:prstGeom prst="rect">
            <a:avLst/>
          </a:prstGeom>
          <a:noFill/>
        </p:spPr>
        <p:txBody>
          <a:bodyPr wrap="none" lIns="72693" tIns="36347" rIns="72693" bIns="36347" rtlCol="0">
            <a:spAutoFit/>
          </a:bodyPr>
          <a:lstStyle/>
          <a:p>
            <a:pPr defTabSz="946052"/>
            <a:r>
              <a:rPr lang="en-US" sz="1905" i="1" dirty="0">
                <a:solidFill>
                  <a:srgbClr val="FF0000"/>
                </a:solidFill>
                <a:latin typeface="Calibri"/>
              </a:rPr>
              <a:t>filed European Patent: EP 17184906.0 (04.08.2017) </a:t>
            </a:r>
          </a:p>
        </p:txBody>
      </p:sp>
    </p:spTree>
    <p:extLst>
      <p:ext uri="{BB962C8B-B14F-4D97-AF65-F5344CB8AC3E}">
        <p14:creationId xmlns:p14="http://schemas.microsoft.com/office/powerpoint/2010/main" val="3680250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9" grpId="0" animBg="1"/>
      <p:bldP spid="90" grpId="0" animBg="1"/>
      <p:bldP spid="91" grpId="0" animBg="1"/>
      <p:bldP spid="92" grpId="0" animBg="1"/>
      <p:bldP spid="93" grpId="0" animBg="1"/>
      <p:bldP spid="94" grpId="0" animBg="1"/>
      <p:bldP spid="95" grpId="0" animBg="1"/>
      <p:bldP spid="96" grpId="0" animBg="1"/>
      <p:bldP spid="97" grpId="0" animBg="1"/>
      <p:bldP spid="98" grpId="0" animBg="1"/>
      <p:bldP spid="99" grpId="0" animBg="1"/>
      <p:bldP spid="100" grpId="0" animBg="1"/>
      <p:bldP spid="101" grpId="0" animBg="1"/>
      <p:bldP spid="103" grpId="0"/>
      <p:bldP spid="104" grpId="0" animBg="1"/>
      <p:bldP spid="105" grpId="0" animBg="1"/>
      <p:bldP spid="106" grpId="0" animBg="1"/>
      <p:bldP spid="107" grpId="0" animBg="1"/>
      <p:bldP spid="108" grpId="0" animBg="1"/>
      <p:bldP spid="109" grpId="0" animBg="1"/>
      <p:bldP spid="110" grpId="0" animBg="1"/>
      <p:bldP spid="111" grpId="0" animBg="1"/>
      <p:bldP spid="112" grpId="0" animBg="1"/>
      <p:bldP spid="113" grpId="0" animBg="1"/>
      <p:bldP spid="114" grpId="0" animBg="1"/>
      <p:bldP spid="115" grpId="0" animBg="1"/>
      <p:bldP spid="116" grpId="0"/>
      <p:bldP spid="4" grpId="0" animBg="1"/>
      <p:bldP spid="55" grpId="0" animBg="1"/>
      <p:bldP spid="56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Converter deflection control</a:t>
            </a:r>
            <a:endParaRPr lang="en-GB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EC2748D-B266-4B00-98CB-54536D770191}" type="slidenum">
              <a:rPr lang="de-DE" smtClean="0">
                <a:solidFill>
                  <a:srgbClr val="000000"/>
                </a:solidFill>
              </a:rPr>
              <a:pPr/>
              <a:t>9</a:t>
            </a:fld>
            <a:endParaRPr lang="de-DE">
              <a:solidFill>
                <a:srgbClr val="000000"/>
              </a:solidFill>
            </a:endParaRPr>
          </a:p>
        </p:txBody>
      </p:sp>
      <p:pic>
        <p:nvPicPr>
          <p:cNvPr id="6" name="Grafik 5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-149907" y="2454701"/>
            <a:ext cx="4730260" cy="3547695"/>
          </a:xfrm>
          <a:prstGeom prst="rect">
            <a:avLst/>
          </a:prstGeom>
        </p:spPr>
      </p:pic>
      <p:pic>
        <p:nvPicPr>
          <p:cNvPr id="7" name="Grafik 6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3565940" y="2422307"/>
            <a:ext cx="4765984" cy="3648205"/>
          </a:xfrm>
          <a:prstGeom prst="rect">
            <a:avLst/>
          </a:prstGeom>
        </p:spPr>
      </p:pic>
      <p:pic>
        <p:nvPicPr>
          <p:cNvPr id="8" name="IMG_1948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8389620" y="1393273"/>
            <a:ext cx="3330407" cy="5200406"/>
          </a:xfrm>
          <a:prstGeom prst="rect">
            <a:avLst/>
          </a:prstGeom>
        </p:spPr>
      </p:pic>
      <p:sp>
        <p:nvSpPr>
          <p:cNvPr id="9" name="Textfeld 8"/>
          <p:cNvSpPr txBox="1"/>
          <p:nvPr/>
        </p:nvSpPr>
        <p:spPr>
          <a:xfrm>
            <a:off x="624255" y="1122699"/>
            <a:ext cx="501932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Set-up for first converter deflection control tests</a:t>
            </a:r>
            <a:endParaRPr lang="en-GB" dirty="0"/>
          </a:p>
        </p:txBody>
      </p:sp>
      <p:sp>
        <p:nvSpPr>
          <p:cNvPr id="10" name="Textfeld 9"/>
          <p:cNvSpPr txBox="1"/>
          <p:nvPr/>
        </p:nvSpPr>
        <p:spPr>
          <a:xfrm>
            <a:off x="4082618" y="1563289"/>
            <a:ext cx="385233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back side (simulation of deflection) :</a:t>
            </a:r>
            <a:endParaRPr lang="en-GB" dirty="0"/>
          </a:p>
        </p:txBody>
      </p:sp>
      <p:sp>
        <p:nvSpPr>
          <p:cNvPr id="11" name="Textfeld 10"/>
          <p:cNvSpPr txBox="1"/>
          <p:nvPr/>
        </p:nvSpPr>
        <p:spPr>
          <a:xfrm>
            <a:off x="324512" y="1563289"/>
            <a:ext cx="119776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front side:</a:t>
            </a:r>
            <a:endParaRPr lang="en-GB" dirty="0"/>
          </a:p>
        </p:txBody>
      </p:sp>
      <p:sp>
        <p:nvSpPr>
          <p:cNvPr id="12" name="Textfeld 11"/>
          <p:cNvSpPr txBox="1"/>
          <p:nvPr/>
        </p:nvSpPr>
        <p:spPr>
          <a:xfrm>
            <a:off x="8294998" y="1047929"/>
            <a:ext cx="8643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Demo:</a:t>
            </a:r>
            <a:endParaRPr lang="en-GB" dirty="0"/>
          </a:p>
        </p:txBody>
      </p:sp>
      <p:grpSp>
        <p:nvGrpSpPr>
          <p:cNvPr id="3" name="Gruppieren 2"/>
          <p:cNvGrpSpPr/>
          <p:nvPr/>
        </p:nvGrpSpPr>
        <p:grpSpPr>
          <a:xfrm>
            <a:off x="2444661" y="3744994"/>
            <a:ext cx="1237866" cy="501418"/>
            <a:chOff x="2444661" y="3744994"/>
            <a:chExt cx="1237866" cy="501418"/>
          </a:xfrm>
        </p:grpSpPr>
        <p:cxnSp>
          <p:nvCxnSpPr>
            <p:cNvPr id="5" name="Gerade Verbindung mit Pfeil 4"/>
            <p:cNvCxnSpPr/>
            <p:nvPr/>
          </p:nvCxnSpPr>
          <p:spPr>
            <a:xfrm flipH="1" flipV="1">
              <a:off x="3007095" y="4246409"/>
              <a:ext cx="675432" cy="3"/>
            </a:xfrm>
            <a:prstGeom prst="straightConnector1">
              <a:avLst/>
            </a:prstGeom>
            <a:ln>
              <a:solidFill>
                <a:srgbClr val="00FF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" name="Gerade Verbindung mit Pfeil 15"/>
            <p:cNvCxnSpPr/>
            <p:nvPr/>
          </p:nvCxnSpPr>
          <p:spPr>
            <a:xfrm flipH="1" flipV="1">
              <a:off x="2444661" y="3993476"/>
              <a:ext cx="534323" cy="252933"/>
            </a:xfrm>
            <a:prstGeom prst="straightConnector1">
              <a:avLst/>
            </a:prstGeom>
            <a:ln>
              <a:solidFill>
                <a:srgbClr val="00FF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0" name="Textfeld 19"/>
            <p:cNvSpPr txBox="1"/>
            <p:nvPr/>
          </p:nvSpPr>
          <p:spPr>
            <a:xfrm rot="1078829">
              <a:off x="2579178" y="3744994"/>
              <a:ext cx="1071127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sz="1200" dirty="0" smtClean="0">
                  <a:solidFill>
                    <a:schemeClr val="bg1"/>
                  </a:solidFill>
                </a:rPr>
                <a:t>Reflection of</a:t>
              </a:r>
            </a:p>
            <a:p>
              <a:r>
                <a:rPr lang="en-GB" sz="1200" dirty="0" smtClean="0">
                  <a:solidFill>
                    <a:schemeClr val="bg1"/>
                  </a:solidFill>
                </a:rPr>
                <a:t>a laser beam</a:t>
              </a:r>
              <a:endParaRPr lang="en-GB" sz="1200" dirty="0">
                <a:solidFill>
                  <a:schemeClr val="bg1"/>
                </a:solidFill>
              </a:endParaRPr>
            </a:p>
          </p:txBody>
        </p:sp>
      </p:grpSp>
      <p:cxnSp>
        <p:nvCxnSpPr>
          <p:cNvPr id="14" name="Gerade Verbindung mit Pfeil 13"/>
          <p:cNvCxnSpPr/>
          <p:nvPr/>
        </p:nvCxnSpPr>
        <p:spPr>
          <a:xfrm>
            <a:off x="3374131" y="3082107"/>
            <a:ext cx="350595" cy="19303"/>
          </a:xfrm>
          <a:prstGeom prst="straightConnector1">
            <a:avLst/>
          </a:prstGeom>
          <a:ln w="25400">
            <a:solidFill>
              <a:schemeClr val="bg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Gerade Verbindung mit Pfeil 17"/>
          <p:cNvCxnSpPr/>
          <p:nvPr/>
        </p:nvCxnSpPr>
        <p:spPr>
          <a:xfrm rot="10800000">
            <a:off x="3787611" y="3101410"/>
            <a:ext cx="350595" cy="19303"/>
          </a:xfrm>
          <a:prstGeom prst="straightConnector1">
            <a:avLst/>
          </a:prstGeom>
          <a:ln w="25400">
            <a:solidFill>
              <a:schemeClr val="bg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Textfeld 16"/>
          <p:cNvSpPr txBox="1"/>
          <p:nvPr/>
        </p:nvSpPr>
        <p:spPr>
          <a:xfrm>
            <a:off x="2847630" y="3101410"/>
            <a:ext cx="88998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>
                <a:solidFill>
                  <a:schemeClr val="bg1"/>
                </a:solidFill>
              </a:rPr>
              <a:t>10 mm</a:t>
            </a:r>
            <a:endParaRPr lang="en-GB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12540559"/>
      </p:ext>
    </p:extLst>
  </p:cSld>
  <p:clrMapOvr>
    <a:masterClrMapping/>
  </p:clrMapOvr>
  <p:transition>
    <p:split orient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repeatCount="indefinite" fill="hold" nodeType="click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  <p:video>
              <p:cMediaNode vol="80000">
                <p:cTn id="13" fill="hold" display="0">
                  <p:stCondLst>
                    <p:cond delay="indefinite"/>
                  </p:stCondLst>
                </p:cTn>
                <p:tgtEl>
                  <p:spTgt spid="8"/>
                </p:tgtEl>
              </p:cMediaNode>
            </p:video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Grafik 2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728" y="4107062"/>
            <a:ext cx="8433034" cy="2591848"/>
          </a:xfrm>
          <a:prstGeom prst="rect">
            <a:avLst/>
          </a:prstGeom>
        </p:spPr>
      </p:pic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Preliminary Pulse height spectra tests (</a:t>
            </a:r>
            <a:r>
              <a:rPr lang="en-GB" dirty="0" smtClean="0">
                <a:sym typeface="Symbol" panose="05050102010706020507" pitchFamily="18" charset="2"/>
              </a:rPr>
              <a:t>  vs. ) discrimination</a:t>
            </a:r>
            <a:endParaRPr lang="en-GB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EC2748D-B266-4B00-98CB-54536D770191}" type="slidenum">
              <a:rPr lang="de-DE" smtClean="0">
                <a:solidFill>
                  <a:srgbClr val="000000"/>
                </a:solidFill>
              </a:rPr>
              <a:pPr/>
              <a:t>10</a:t>
            </a:fld>
            <a:endParaRPr lang="de-DE">
              <a:solidFill>
                <a:srgbClr val="000000"/>
              </a:solidFill>
            </a:endParaRPr>
          </a:p>
        </p:txBody>
      </p:sp>
      <p:grpSp>
        <p:nvGrpSpPr>
          <p:cNvPr id="41" name="Gruppieren 40"/>
          <p:cNvGrpSpPr/>
          <p:nvPr/>
        </p:nvGrpSpPr>
        <p:grpSpPr>
          <a:xfrm>
            <a:off x="387981" y="1440048"/>
            <a:ext cx="7427364" cy="2368116"/>
            <a:chOff x="1176651" y="1634358"/>
            <a:chExt cx="7427364" cy="2368116"/>
          </a:xfrm>
        </p:grpSpPr>
        <p:sp>
          <p:nvSpPr>
            <p:cNvPr id="6" name="Flussdiagramm: Prozess 5"/>
            <p:cNvSpPr/>
            <p:nvPr/>
          </p:nvSpPr>
          <p:spPr>
            <a:xfrm>
              <a:off x="1212762" y="1634358"/>
              <a:ext cx="2606566" cy="1944414"/>
            </a:xfrm>
            <a:prstGeom prst="flowChartProcess">
              <a:avLst/>
            </a:prstGeom>
            <a:solidFill>
              <a:schemeClr val="accent1">
                <a:alpha val="5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grpSp>
          <p:nvGrpSpPr>
            <p:cNvPr id="38" name="Gruppieren 37"/>
            <p:cNvGrpSpPr/>
            <p:nvPr/>
          </p:nvGrpSpPr>
          <p:grpSpPr>
            <a:xfrm>
              <a:off x="3360195" y="2046495"/>
              <a:ext cx="1286224" cy="1120140"/>
              <a:chOff x="2868705" y="2046495"/>
              <a:chExt cx="1286224" cy="1120140"/>
            </a:xfrm>
          </p:grpSpPr>
          <p:cxnSp>
            <p:nvCxnSpPr>
              <p:cNvPr id="8" name="Gerader Verbinder 7"/>
              <p:cNvCxnSpPr/>
              <p:nvPr/>
            </p:nvCxnSpPr>
            <p:spPr>
              <a:xfrm>
                <a:off x="2868930" y="2046495"/>
                <a:ext cx="0" cy="1120140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2" name="Gerader Verbinder 11"/>
              <p:cNvCxnSpPr/>
              <p:nvPr/>
            </p:nvCxnSpPr>
            <p:spPr>
              <a:xfrm>
                <a:off x="2868930" y="2046495"/>
                <a:ext cx="246599" cy="0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16" name="Gerader Verbinder 15"/>
              <p:cNvCxnSpPr/>
              <p:nvPr/>
            </p:nvCxnSpPr>
            <p:spPr>
              <a:xfrm rot="2160000">
                <a:off x="2998364" y="2085615"/>
                <a:ext cx="216000" cy="288000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grpSp>
            <p:nvGrpSpPr>
              <p:cNvPr id="20" name="Gruppieren 19"/>
              <p:cNvGrpSpPr/>
              <p:nvPr/>
            </p:nvGrpSpPr>
            <p:grpSpPr>
              <a:xfrm rot="10800000">
                <a:off x="2868705" y="2838975"/>
                <a:ext cx="357195" cy="327120"/>
                <a:chOff x="2910734" y="2724675"/>
                <a:chExt cx="357195" cy="327120"/>
              </a:xfrm>
            </p:grpSpPr>
            <p:cxnSp>
              <p:nvCxnSpPr>
                <p:cNvPr id="18" name="Gerader Verbinder 17"/>
                <p:cNvCxnSpPr/>
                <p:nvPr/>
              </p:nvCxnSpPr>
              <p:spPr>
                <a:xfrm>
                  <a:off x="3021330" y="2724675"/>
                  <a:ext cx="246599" cy="0"/>
                </a:xfrm>
                <a:prstGeom prst="line">
                  <a:avLst/>
                </a:prstGeom>
                <a:ln>
                  <a:solidFill>
                    <a:schemeClr val="tx1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19" name="Gerader Verbinder 18"/>
                <p:cNvCxnSpPr/>
                <p:nvPr/>
              </p:nvCxnSpPr>
              <p:spPr>
                <a:xfrm rot="2160000">
                  <a:off x="2910734" y="2763795"/>
                  <a:ext cx="216000" cy="288000"/>
                </a:xfrm>
                <a:prstGeom prst="line">
                  <a:avLst/>
                </a:prstGeom>
                <a:ln>
                  <a:solidFill>
                    <a:schemeClr val="tx1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</p:grpSp>
          <p:cxnSp>
            <p:nvCxnSpPr>
              <p:cNvPr id="23" name="Gerader Verbinder 22"/>
              <p:cNvCxnSpPr/>
              <p:nvPr/>
            </p:nvCxnSpPr>
            <p:spPr>
              <a:xfrm>
                <a:off x="3110929" y="2393205"/>
                <a:ext cx="1044000" cy="0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5" name="Gerader Verbinder 24"/>
              <p:cNvCxnSpPr/>
              <p:nvPr/>
            </p:nvCxnSpPr>
            <p:spPr>
              <a:xfrm>
                <a:off x="3103874" y="2791565"/>
                <a:ext cx="1044000" cy="0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cxnSp>
          <p:nvCxnSpPr>
            <p:cNvPr id="30" name="Gerader Verbinder 29"/>
            <p:cNvCxnSpPr/>
            <p:nvPr/>
          </p:nvCxnSpPr>
          <p:spPr>
            <a:xfrm>
              <a:off x="4572915" y="2381775"/>
              <a:ext cx="0" cy="432000"/>
            </a:xfrm>
            <a:prstGeom prst="line">
              <a:avLst/>
            </a:prstGeom>
            <a:ln w="136525"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3" name="Gerader Verbinder 32"/>
            <p:cNvCxnSpPr/>
            <p:nvPr/>
          </p:nvCxnSpPr>
          <p:spPr>
            <a:xfrm>
              <a:off x="4572915" y="2597775"/>
              <a:ext cx="612000" cy="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4" name="Rechteck 33"/>
            <p:cNvSpPr/>
            <p:nvPr/>
          </p:nvSpPr>
          <p:spPr>
            <a:xfrm>
              <a:off x="5205435" y="2381775"/>
              <a:ext cx="1474470" cy="565180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dirty="0" smtClean="0">
                  <a:solidFill>
                    <a:schemeClr val="tx1"/>
                  </a:solidFill>
                </a:rPr>
                <a:t>HV/preamp/main amp.</a:t>
              </a:r>
              <a:endParaRPr lang="en-GB" dirty="0">
                <a:solidFill>
                  <a:schemeClr val="tx1"/>
                </a:solidFill>
              </a:endParaRPr>
            </a:p>
          </p:txBody>
        </p:sp>
        <p:sp>
          <p:nvSpPr>
            <p:cNvPr id="35" name="Textfeld 34"/>
            <p:cNvSpPr txBox="1"/>
            <p:nvPr/>
          </p:nvSpPr>
          <p:spPr>
            <a:xfrm>
              <a:off x="1226324" y="2048572"/>
              <a:ext cx="1657826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baseline="30000" dirty="0" smtClean="0">
                  <a:solidFill>
                    <a:srgbClr val="FF0000"/>
                  </a:solidFill>
                </a:rPr>
                <a:t>241</a:t>
              </a:r>
              <a:r>
                <a:rPr lang="en-GB" dirty="0" smtClean="0">
                  <a:solidFill>
                    <a:srgbClr val="FF0000"/>
                  </a:solidFill>
                </a:rPr>
                <a:t>Am (40kBq)</a:t>
              </a:r>
              <a:endParaRPr lang="en-GB" dirty="0">
                <a:solidFill>
                  <a:srgbClr val="FF0000"/>
                </a:solidFill>
              </a:endParaRPr>
            </a:p>
          </p:txBody>
        </p:sp>
        <p:sp>
          <p:nvSpPr>
            <p:cNvPr id="36" name="Rechteck 35"/>
            <p:cNvSpPr/>
            <p:nvPr/>
          </p:nvSpPr>
          <p:spPr>
            <a:xfrm>
              <a:off x="7129545" y="2357924"/>
              <a:ext cx="1474470" cy="565180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dirty="0" smtClean="0">
                  <a:solidFill>
                    <a:schemeClr val="tx1"/>
                  </a:solidFill>
                </a:rPr>
                <a:t>Scope/MCA</a:t>
              </a:r>
              <a:endParaRPr lang="en-GB" dirty="0">
                <a:solidFill>
                  <a:schemeClr val="tx1"/>
                </a:solidFill>
              </a:endParaRPr>
            </a:p>
          </p:txBody>
        </p:sp>
        <p:cxnSp>
          <p:nvCxnSpPr>
            <p:cNvPr id="37" name="Gerader Verbinder 36"/>
            <p:cNvCxnSpPr/>
            <p:nvPr/>
          </p:nvCxnSpPr>
          <p:spPr>
            <a:xfrm>
              <a:off x="6679905" y="2597775"/>
              <a:ext cx="468000" cy="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9" name="Textfeld 38"/>
            <p:cNvSpPr txBox="1"/>
            <p:nvPr/>
          </p:nvSpPr>
          <p:spPr>
            <a:xfrm>
              <a:off x="1176651" y="3633142"/>
              <a:ext cx="5376793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dirty="0" err="1" smtClean="0">
                  <a:solidFill>
                    <a:srgbClr val="00B0F0"/>
                  </a:solidFill>
                </a:rPr>
                <a:t>Ar</a:t>
              </a:r>
              <a:r>
                <a:rPr lang="en-GB" dirty="0" smtClean="0">
                  <a:solidFill>
                    <a:srgbClr val="00B0F0"/>
                  </a:solidFill>
                </a:rPr>
                <a:t>/CF</a:t>
              </a:r>
              <a:r>
                <a:rPr lang="en-GB" baseline="-25000" dirty="0" smtClean="0">
                  <a:solidFill>
                    <a:srgbClr val="00B0F0"/>
                  </a:solidFill>
                </a:rPr>
                <a:t>4</a:t>
              </a:r>
              <a:r>
                <a:rPr lang="en-GB" dirty="0">
                  <a:solidFill>
                    <a:srgbClr val="00B0F0"/>
                  </a:solidFill>
                </a:rPr>
                <a:t> </a:t>
              </a:r>
              <a:r>
                <a:rPr lang="en-GB" dirty="0" smtClean="0">
                  <a:solidFill>
                    <a:srgbClr val="00B0F0"/>
                  </a:solidFill>
                </a:rPr>
                <a:t>(80%/20%) @ 1.1bar (0.1bar overpressure)</a:t>
              </a:r>
              <a:endParaRPr lang="en-GB" baseline="-25000" dirty="0">
                <a:solidFill>
                  <a:srgbClr val="00B0F0"/>
                </a:solidFill>
              </a:endParaRPr>
            </a:p>
          </p:txBody>
        </p:sp>
        <p:sp>
          <p:nvSpPr>
            <p:cNvPr id="40" name="Textfeld 39"/>
            <p:cNvSpPr txBox="1"/>
            <p:nvPr/>
          </p:nvSpPr>
          <p:spPr>
            <a:xfrm>
              <a:off x="5184915" y="1828800"/>
              <a:ext cx="2736647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dirty="0" smtClean="0"/>
                <a:t>HV to ground: 0 - 4000 V</a:t>
              </a:r>
              <a:endParaRPr lang="en-GB" dirty="0"/>
            </a:p>
          </p:txBody>
        </p:sp>
        <p:sp>
          <p:nvSpPr>
            <p:cNvPr id="5" name="Flussdiagramm: Datenträger mit direktem Zugriff 4"/>
            <p:cNvSpPr/>
            <p:nvPr/>
          </p:nvSpPr>
          <p:spPr>
            <a:xfrm>
              <a:off x="1235622" y="2417379"/>
              <a:ext cx="798787" cy="378373"/>
            </a:xfrm>
            <a:prstGeom prst="flowChartMagneticDrum">
              <a:avLst/>
            </a:prstGeom>
            <a:solidFill>
              <a:srgbClr val="FF0000"/>
            </a:solidFill>
            <a:ln w="12700"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pic>
        <p:nvPicPr>
          <p:cNvPr id="43" name="Grafik 42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58717" y="1022302"/>
            <a:ext cx="3574706" cy="2681030"/>
          </a:xfrm>
          <a:prstGeom prst="rect">
            <a:avLst/>
          </a:prstGeom>
        </p:spPr>
      </p:pic>
      <p:sp>
        <p:nvSpPr>
          <p:cNvPr id="44" name="Textfeld 43"/>
          <p:cNvSpPr txBox="1"/>
          <p:nvPr/>
        </p:nvSpPr>
        <p:spPr>
          <a:xfrm>
            <a:off x="338108" y="1085645"/>
            <a:ext cx="92845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Set-up:</a:t>
            </a:r>
            <a:endParaRPr lang="en-GB" dirty="0"/>
          </a:p>
        </p:txBody>
      </p:sp>
      <p:graphicFrame>
        <p:nvGraphicFramePr>
          <p:cNvPr id="3" name="Objek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468231319"/>
              </p:ext>
            </p:extLst>
          </p:nvPr>
        </p:nvGraphicFramePr>
        <p:xfrm>
          <a:off x="7885553" y="3365620"/>
          <a:ext cx="5005155" cy="348194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8" name="Graph" r:id="rId5" imgW="3920760" imgH="3000960" progId="Origin50.Graph">
                  <p:embed/>
                </p:oleObj>
              </mc:Choice>
              <mc:Fallback>
                <p:oleObj name="Graph" r:id="rId5" imgW="3920760" imgH="3000960" progId="Origin50.Graph">
                  <p:embed/>
                  <p:pic>
                    <p:nvPicPr>
                      <p:cNvPr id="3" name="Objekt 2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7885553" y="3365620"/>
                        <a:ext cx="5005155" cy="348194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7" name="Textfeld 6"/>
          <p:cNvSpPr txBox="1"/>
          <p:nvPr/>
        </p:nvSpPr>
        <p:spPr>
          <a:xfrm>
            <a:off x="9922502" y="956768"/>
            <a:ext cx="163378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err="1">
                <a:solidFill>
                  <a:schemeClr val="bg1"/>
                </a:solidFill>
              </a:rPr>
              <a:t>w</a:t>
            </a:r>
            <a:r>
              <a:rPr lang="en-GB" dirty="0" err="1" smtClean="0">
                <a:solidFill>
                  <a:schemeClr val="bg1"/>
                </a:solidFill>
              </a:rPr>
              <a:t>ithout_paper</a:t>
            </a:r>
            <a:endParaRPr lang="en-GB" dirty="0">
              <a:solidFill>
                <a:schemeClr val="bg1"/>
              </a:solidFill>
            </a:endParaRPr>
          </a:p>
        </p:txBody>
      </p:sp>
      <p:sp>
        <p:nvSpPr>
          <p:cNvPr id="9" name="Textfeld 8"/>
          <p:cNvSpPr txBox="1"/>
          <p:nvPr/>
        </p:nvSpPr>
        <p:spPr>
          <a:xfrm>
            <a:off x="1280206" y="1567164"/>
            <a:ext cx="1133644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000" dirty="0" smtClean="0"/>
              <a:t>10µm W/Au-wire</a:t>
            </a:r>
            <a:endParaRPr lang="en-GB" sz="1000" dirty="0"/>
          </a:p>
        </p:txBody>
      </p:sp>
      <p:cxnSp>
        <p:nvCxnSpPr>
          <p:cNvPr id="11" name="Gerade Verbindung mit Pfeil 10"/>
          <p:cNvCxnSpPr/>
          <p:nvPr/>
        </p:nvCxnSpPr>
        <p:spPr>
          <a:xfrm>
            <a:off x="2288659" y="1758461"/>
            <a:ext cx="250382" cy="226656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Textfeld 14"/>
          <p:cNvSpPr txBox="1"/>
          <p:nvPr/>
        </p:nvSpPr>
        <p:spPr>
          <a:xfrm>
            <a:off x="7901567" y="3392332"/>
            <a:ext cx="114646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>
                <a:solidFill>
                  <a:schemeClr val="bg1"/>
                </a:solidFill>
              </a:rPr>
              <a:t>20mV/div</a:t>
            </a:r>
            <a:endParaRPr lang="en-GB" dirty="0">
              <a:solidFill>
                <a:schemeClr val="bg1"/>
              </a:solidFill>
            </a:endParaRPr>
          </a:p>
        </p:txBody>
      </p:sp>
      <p:cxnSp>
        <p:nvCxnSpPr>
          <p:cNvPr id="13" name="Gerade Verbindung mit Pfeil 12"/>
          <p:cNvCxnSpPr/>
          <p:nvPr/>
        </p:nvCxnSpPr>
        <p:spPr>
          <a:xfrm flipV="1">
            <a:off x="1147138" y="2223069"/>
            <a:ext cx="878032" cy="189699"/>
          </a:xfrm>
          <a:prstGeom prst="straightConnector1">
            <a:avLst/>
          </a:prstGeom>
          <a:ln w="31750">
            <a:solidFill>
              <a:srgbClr val="FFFF00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Gerade Verbindung mit Pfeil 26"/>
          <p:cNvCxnSpPr/>
          <p:nvPr/>
        </p:nvCxnSpPr>
        <p:spPr>
          <a:xfrm>
            <a:off x="1136025" y="2528339"/>
            <a:ext cx="557379" cy="20288"/>
          </a:xfrm>
          <a:prstGeom prst="straightConnector1">
            <a:avLst/>
          </a:prstGeom>
          <a:ln w="25400">
            <a:solidFill>
              <a:srgbClr val="00FF00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Textfeld 28"/>
          <p:cNvSpPr txBox="1"/>
          <p:nvPr/>
        </p:nvSpPr>
        <p:spPr>
          <a:xfrm>
            <a:off x="1053343" y="2332180"/>
            <a:ext cx="444352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3200" i="1" dirty="0" smtClean="0">
                <a:solidFill>
                  <a:srgbClr val="00FF00"/>
                </a:solidFill>
                <a:sym typeface="Symbol" panose="05050102010706020507" pitchFamily="18" charset="2"/>
              </a:rPr>
              <a:t></a:t>
            </a:r>
            <a:endParaRPr lang="en-GB" sz="3200" i="1" dirty="0">
              <a:solidFill>
                <a:srgbClr val="00FF00"/>
              </a:solidFill>
            </a:endParaRPr>
          </a:p>
        </p:txBody>
      </p:sp>
      <p:sp>
        <p:nvSpPr>
          <p:cNvPr id="42" name="Textfeld 41"/>
          <p:cNvSpPr txBox="1"/>
          <p:nvPr/>
        </p:nvSpPr>
        <p:spPr>
          <a:xfrm>
            <a:off x="1605111" y="2039792"/>
            <a:ext cx="352982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3200" i="1" dirty="0" smtClean="0">
                <a:solidFill>
                  <a:srgbClr val="FFFF00"/>
                </a:solidFill>
                <a:sym typeface="Symbol" panose="05050102010706020507" pitchFamily="18" charset="2"/>
              </a:rPr>
              <a:t></a:t>
            </a:r>
            <a:endParaRPr lang="en-GB" sz="3200" i="1" dirty="0">
              <a:solidFill>
                <a:srgbClr val="FFFF00"/>
              </a:solidFill>
            </a:endParaRPr>
          </a:p>
        </p:txBody>
      </p:sp>
      <p:pic>
        <p:nvPicPr>
          <p:cNvPr id="21" name="Grafik 20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-19117" y="1496705"/>
            <a:ext cx="3604295" cy="2703222"/>
          </a:xfrm>
          <a:prstGeom prst="rect">
            <a:avLst/>
          </a:prstGeom>
        </p:spPr>
      </p:pic>
      <p:sp>
        <p:nvSpPr>
          <p:cNvPr id="17" name="Textfeld 16"/>
          <p:cNvSpPr txBox="1"/>
          <p:nvPr/>
        </p:nvSpPr>
        <p:spPr>
          <a:xfrm>
            <a:off x="2396029" y="3852426"/>
            <a:ext cx="526304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Histograms of significant variables for AI-analysis:</a:t>
            </a:r>
          </a:p>
        </p:txBody>
      </p:sp>
    </p:spTree>
    <p:extLst>
      <p:ext uri="{BB962C8B-B14F-4D97-AF65-F5344CB8AC3E}">
        <p14:creationId xmlns:p14="http://schemas.microsoft.com/office/powerpoint/2010/main" val="858505989"/>
      </p:ext>
    </p:extLst>
  </p:cSld>
  <p:clrMapOvr>
    <a:masterClrMapping/>
  </p:clrMapOvr>
  <p:transition>
    <p:split orient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80010" y="361802"/>
            <a:ext cx="10012680" cy="532438"/>
          </a:xfrm>
        </p:spPr>
        <p:txBody>
          <a:bodyPr/>
          <a:lstStyle/>
          <a:p>
            <a:r>
              <a:rPr lang="en-GB" sz="2800" dirty="0" smtClean="0"/>
              <a:t>Development</a:t>
            </a:r>
            <a:r>
              <a:rPr lang="en-GB" sz="2800" dirty="0"/>
              <a:t>, assembly and </a:t>
            </a:r>
            <a:r>
              <a:rPr lang="en-GB" sz="2800" dirty="0" smtClean="0"/>
              <a:t>integration of electronics</a:t>
            </a:r>
            <a:endParaRPr lang="en-GB" sz="2800" dirty="0"/>
          </a:p>
        </p:txBody>
      </p:sp>
      <p:grpSp>
        <p:nvGrpSpPr>
          <p:cNvPr id="6" name="Gruppieren 5"/>
          <p:cNvGrpSpPr/>
          <p:nvPr/>
        </p:nvGrpSpPr>
        <p:grpSpPr>
          <a:xfrm>
            <a:off x="260113" y="2775132"/>
            <a:ext cx="1618442" cy="1161174"/>
            <a:chOff x="2334910" y="3455018"/>
            <a:chExt cx="1618442" cy="1161174"/>
          </a:xfrm>
        </p:grpSpPr>
        <p:pic>
          <p:nvPicPr>
            <p:cNvPr id="7" name="Grafik 6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10800000">
              <a:off x="2419983" y="3692964"/>
              <a:ext cx="1230972" cy="923228"/>
            </a:xfrm>
            <a:prstGeom prst="rect">
              <a:avLst/>
            </a:prstGeom>
          </p:spPr>
        </p:pic>
        <p:sp>
          <p:nvSpPr>
            <p:cNvPr id="8" name="Textfeld 7"/>
            <p:cNvSpPr txBox="1"/>
            <p:nvPr/>
          </p:nvSpPr>
          <p:spPr>
            <a:xfrm>
              <a:off x="2334910" y="3455018"/>
              <a:ext cx="1618442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46052"/>
              <a:r>
                <a:rPr lang="de-DE" sz="1400" dirty="0" err="1">
                  <a:solidFill>
                    <a:prstClr val="black"/>
                  </a:solidFill>
                  <a:latin typeface="Calibri"/>
                </a:rPr>
                <a:t>Preamp</a:t>
              </a:r>
              <a:r>
                <a:rPr lang="de-DE" sz="1400" dirty="0">
                  <a:solidFill>
                    <a:prstClr val="black"/>
                  </a:solidFill>
                  <a:latin typeface="Calibri"/>
                </a:rPr>
                <a:t> </a:t>
              </a:r>
              <a:r>
                <a:rPr lang="de-DE" sz="1400" dirty="0" smtClean="0">
                  <a:solidFill>
                    <a:prstClr val="black"/>
                  </a:solidFill>
                  <a:latin typeface="Calibri"/>
                </a:rPr>
                <a:t>(30 dB): </a:t>
              </a:r>
              <a:endParaRPr lang="de-DE" sz="1400" dirty="0">
                <a:solidFill>
                  <a:prstClr val="black"/>
                </a:solidFill>
                <a:latin typeface="Calibri"/>
              </a:endParaRPr>
            </a:p>
          </p:txBody>
        </p:sp>
      </p:grpSp>
      <p:grpSp>
        <p:nvGrpSpPr>
          <p:cNvPr id="9" name="Gruppieren 8"/>
          <p:cNvGrpSpPr/>
          <p:nvPr/>
        </p:nvGrpSpPr>
        <p:grpSpPr>
          <a:xfrm>
            <a:off x="183101" y="4015744"/>
            <a:ext cx="6183722" cy="2560175"/>
            <a:chOff x="3650955" y="3767220"/>
            <a:chExt cx="6183722" cy="2560175"/>
          </a:xfrm>
        </p:grpSpPr>
        <p:sp>
          <p:nvSpPr>
            <p:cNvPr id="10" name="Textfeld 9"/>
            <p:cNvSpPr txBox="1"/>
            <p:nvPr/>
          </p:nvSpPr>
          <p:spPr>
            <a:xfrm>
              <a:off x="6624702" y="5355591"/>
              <a:ext cx="3209975" cy="97180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46052"/>
              <a:r>
                <a:rPr lang="de-DE" sz="1905" dirty="0">
                  <a:solidFill>
                    <a:prstClr val="black"/>
                  </a:solidFill>
                  <a:latin typeface="Calibri"/>
                </a:rPr>
                <a:t>Motherboard </a:t>
              </a:r>
              <a:r>
                <a:rPr lang="de-DE" sz="1905" dirty="0" err="1">
                  <a:solidFill>
                    <a:prstClr val="black"/>
                  </a:solidFill>
                  <a:latin typeface="Calibri"/>
                </a:rPr>
                <a:t>with</a:t>
              </a:r>
              <a:r>
                <a:rPr lang="de-DE" sz="1905" dirty="0">
                  <a:solidFill>
                    <a:prstClr val="black"/>
                  </a:solidFill>
                  <a:latin typeface="Calibri"/>
                </a:rPr>
                <a:t> </a:t>
              </a:r>
              <a:r>
                <a:rPr lang="de-DE" sz="1905" dirty="0" smtClean="0">
                  <a:solidFill>
                    <a:prstClr val="black"/>
                  </a:solidFill>
                  <a:latin typeface="Calibri"/>
                </a:rPr>
                <a:t>8 (</a:t>
              </a:r>
              <a:r>
                <a:rPr lang="de-DE" sz="1905" dirty="0">
                  <a:solidFill>
                    <a:prstClr val="black"/>
                  </a:solidFill>
                  <a:latin typeface="Calibri"/>
                </a:rPr>
                <a:t>CFD) </a:t>
              </a:r>
              <a:endParaRPr lang="de-DE" sz="1905" dirty="0" smtClean="0">
                <a:solidFill>
                  <a:prstClr val="black"/>
                </a:solidFill>
                <a:latin typeface="Calibri"/>
              </a:endParaRPr>
            </a:p>
            <a:p>
              <a:pPr defTabSz="946052"/>
              <a:r>
                <a:rPr lang="de-DE" sz="1905" dirty="0" smtClean="0">
                  <a:solidFill>
                    <a:prstClr val="black"/>
                  </a:solidFill>
                  <a:latin typeface="Calibri"/>
                </a:rPr>
                <a:t>-</a:t>
              </a:r>
              <a:r>
                <a:rPr lang="de-DE" sz="1905" dirty="0" err="1" smtClean="0">
                  <a:solidFill>
                    <a:prstClr val="black"/>
                  </a:solidFill>
                  <a:latin typeface="Calibri"/>
                </a:rPr>
                <a:t>fully</a:t>
              </a:r>
              <a:r>
                <a:rPr lang="de-DE" sz="1905" dirty="0" smtClean="0">
                  <a:solidFill>
                    <a:prstClr val="black"/>
                  </a:solidFill>
                  <a:latin typeface="Calibri"/>
                </a:rPr>
                <a:t> differential</a:t>
              </a:r>
              <a:endParaRPr lang="de-DE" sz="1905" dirty="0">
                <a:solidFill>
                  <a:prstClr val="black"/>
                </a:solidFill>
                <a:latin typeface="Calibri"/>
              </a:endParaRPr>
            </a:p>
            <a:p>
              <a:pPr defTabSz="946052"/>
              <a:r>
                <a:rPr lang="de-DE" sz="1905" dirty="0" smtClean="0">
                  <a:solidFill>
                    <a:prstClr val="black"/>
                  </a:solidFill>
                  <a:latin typeface="Calibri"/>
                  <a:sym typeface="Wingdings" panose="05000000000000000000" pitchFamily="2" charset="2"/>
                </a:rPr>
                <a:t>-ADC </a:t>
              </a:r>
              <a:r>
                <a:rPr lang="de-DE" sz="1905" dirty="0">
                  <a:solidFill>
                    <a:prstClr val="black"/>
                  </a:solidFill>
                  <a:latin typeface="Calibri"/>
                  <a:sym typeface="Wingdings" panose="05000000000000000000" pitchFamily="2" charset="2"/>
                </a:rPr>
                <a:t>(</a:t>
              </a:r>
              <a:r>
                <a:rPr lang="de-DE" sz="1905" dirty="0" err="1">
                  <a:solidFill>
                    <a:prstClr val="black"/>
                  </a:solidFill>
                  <a:latin typeface="Calibri"/>
                  <a:sym typeface="Wingdings" panose="05000000000000000000" pitchFamily="2" charset="2"/>
                </a:rPr>
                <a:t>scope</a:t>
              </a:r>
              <a:r>
                <a:rPr lang="de-DE" sz="1905" dirty="0">
                  <a:solidFill>
                    <a:prstClr val="black"/>
                  </a:solidFill>
                  <a:latin typeface="Calibri"/>
                  <a:sym typeface="Wingdings" panose="05000000000000000000" pitchFamily="2" charset="2"/>
                </a:rPr>
                <a:t> </a:t>
              </a:r>
              <a:r>
                <a:rPr lang="de-DE" sz="1905" dirty="0" err="1">
                  <a:solidFill>
                    <a:prstClr val="black"/>
                  </a:solidFill>
                  <a:latin typeface="Calibri"/>
                  <a:sym typeface="Wingdings" panose="05000000000000000000" pitchFamily="2" charset="2"/>
                </a:rPr>
                <a:t>mode</a:t>
              </a:r>
              <a:r>
                <a:rPr lang="de-DE" sz="1905" dirty="0">
                  <a:solidFill>
                    <a:prstClr val="black"/>
                  </a:solidFill>
                  <a:latin typeface="Calibri"/>
                  <a:sym typeface="Wingdings" panose="05000000000000000000" pitchFamily="2" charset="2"/>
                </a:rPr>
                <a:t>)</a:t>
              </a:r>
            </a:p>
          </p:txBody>
        </p:sp>
        <p:pic>
          <p:nvPicPr>
            <p:cNvPr id="11" name="Grafik 10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691621" y="4036927"/>
              <a:ext cx="2979888" cy="2290468"/>
            </a:xfrm>
            <a:prstGeom prst="rect">
              <a:avLst/>
            </a:prstGeom>
          </p:spPr>
        </p:pic>
        <p:sp>
          <p:nvSpPr>
            <p:cNvPr id="12" name="Textfeld 11"/>
            <p:cNvSpPr txBox="1"/>
            <p:nvPr/>
          </p:nvSpPr>
          <p:spPr>
            <a:xfrm>
              <a:off x="3650955" y="3767220"/>
              <a:ext cx="1310421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46052"/>
              <a:r>
                <a:rPr lang="de-DE" sz="1400" dirty="0" smtClean="0">
                  <a:solidFill>
                    <a:prstClr val="black"/>
                  </a:solidFill>
                  <a:latin typeface="Calibri"/>
                </a:rPr>
                <a:t>CFD-board:</a:t>
              </a:r>
              <a:endParaRPr lang="de-DE" sz="1400" dirty="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13" name="Textfeld 12"/>
            <p:cNvSpPr txBox="1"/>
            <p:nvPr/>
          </p:nvSpPr>
          <p:spPr>
            <a:xfrm>
              <a:off x="5350274" y="4191643"/>
              <a:ext cx="1599778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46052"/>
              <a:r>
                <a:rPr lang="de-DE" sz="1400" dirty="0" err="1">
                  <a:solidFill>
                    <a:prstClr val="black"/>
                  </a:solidFill>
                  <a:latin typeface="Calibri"/>
                </a:rPr>
                <a:t>Zynq</a:t>
              </a:r>
              <a:r>
                <a:rPr lang="de-DE" sz="1400" dirty="0">
                  <a:solidFill>
                    <a:prstClr val="black"/>
                  </a:solidFill>
                  <a:latin typeface="Calibri"/>
                </a:rPr>
                <a:t> </a:t>
              </a:r>
              <a:r>
                <a:rPr lang="de-DE" sz="1400" dirty="0" err="1" smtClean="0">
                  <a:solidFill>
                    <a:prstClr val="black"/>
                  </a:solidFill>
                  <a:latin typeface="Calibri"/>
                </a:rPr>
                <a:t>board</a:t>
              </a:r>
              <a:r>
                <a:rPr lang="de-DE" sz="1400" dirty="0" smtClean="0">
                  <a:solidFill>
                    <a:prstClr val="black"/>
                  </a:solidFill>
                  <a:latin typeface="Calibri"/>
                </a:rPr>
                <a:t>:</a:t>
              </a:r>
              <a:endParaRPr lang="en-GB" sz="1400" dirty="0">
                <a:solidFill>
                  <a:prstClr val="black"/>
                </a:solidFill>
                <a:latin typeface="Calibri"/>
              </a:endParaRPr>
            </a:p>
          </p:txBody>
        </p:sp>
      </p:grpSp>
      <p:grpSp>
        <p:nvGrpSpPr>
          <p:cNvPr id="14" name="Gruppieren 13"/>
          <p:cNvGrpSpPr/>
          <p:nvPr/>
        </p:nvGrpSpPr>
        <p:grpSpPr>
          <a:xfrm>
            <a:off x="260113" y="1589107"/>
            <a:ext cx="5510394" cy="1177898"/>
            <a:chOff x="3684098" y="1769343"/>
            <a:chExt cx="5510394" cy="1177898"/>
          </a:xfrm>
        </p:grpSpPr>
        <p:pic>
          <p:nvPicPr>
            <p:cNvPr id="15" name="Grafik 14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flipV="1">
              <a:off x="3724764" y="2085247"/>
              <a:ext cx="5469728" cy="861994"/>
            </a:xfrm>
            <a:prstGeom prst="rect">
              <a:avLst/>
            </a:prstGeom>
          </p:spPr>
        </p:pic>
        <p:sp>
          <p:nvSpPr>
            <p:cNvPr id="16" name="Textfeld 15"/>
            <p:cNvSpPr txBox="1"/>
            <p:nvPr/>
          </p:nvSpPr>
          <p:spPr>
            <a:xfrm>
              <a:off x="3684098" y="1769343"/>
              <a:ext cx="4868134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46052"/>
              <a:r>
                <a:rPr lang="de-DE" sz="1400" dirty="0" smtClean="0">
                  <a:solidFill>
                    <a:prstClr val="black"/>
                  </a:solidFill>
                  <a:latin typeface="Calibri"/>
                </a:rPr>
                <a:t>HV-</a:t>
              </a:r>
              <a:r>
                <a:rPr lang="de-DE" sz="1400" dirty="0" err="1" smtClean="0">
                  <a:solidFill>
                    <a:prstClr val="black"/>
                  </a:solidFill>
                  <a:latin typeface="Calibri"/>
                </a:rPr>
                <a:t>delay</a:t>
              </a:r>
              <a:r>
                <a:rPr lang="de-DE" sz="1400" dirty="0" smtClean="0">
                  <a:solidFill>
                    <a:prstClr val="black"/>
                  </a:solidFill>
                  <a:latin typeface="Calibri"/>
                </a:rPr>
                <a:t>-</a:t>
              </a:r>
              <a:r>
                <a:rPr lang="de-DE" sz="1400" dirty="0" err="1" smtClean="0">
                  <a:solidFill>
                    <a:prstClr val="black"/>
                  </a:solidFill>
                  <a:latin typeface="Calibri"/>
                </a:rPr>
                <a:t>line</a:t>
              </a:r>
              <a:r>
                <a:rPr lang="de-DE" sz="1400" dirty="0" smtClean="0">
                  <a:solidFill>
                    <a:prstClr val="black"/>
                  </a:solidFill>
                  <a:latin typeface="Calibri"/>
                </a:rPr>
                <a:t>:</a:t>
              </a:r>
              <a:endParaRPr lang="en-GB" sz="1400" dirty="0">
                <a:solidFill>
                  <a:prstClr val="black"/>
                </a:solidFill>
                <a:latin typeface="Calibri"/>
              </a:endParaRPr>
            </a:p>
          </p:txBody>
        </p:sp>
      </p:grpSp>
      <p:pic>
        <p:nvPicPr>
          <p:cNvPr id="17" name="Grafik 16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66445" y="3329838"/>
            <a:ext cx="2245890" cy="1404156"/>
          </a:xfrm>
          <a:prstGeom prst="rect">
            <a:avLst/>
          </a:prstGeom>
        </p:spPr>
      </p:pic>
      <p:sp>
        <p:nvSpPr>
          <p:cNvPr id="18" name="Textfeld 17"/>
          <p:cNvSpPr txBox="1"/>
          <p:nvPr/>
        </p:nvSpPr>
        <p:spPr>
          <a:xfrm>
            <a:off x="3482198" y="3076316"/>
            <a:ext cx="1618442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46052"/>
            <a:r>
              <a:rPr lang="de-DE" sz="1400" dirty="0" smtClean="0">
                <a:solidFill>
                  <a:prstClr val="black"/>
                </a:solidFill>
                <a:latin typeface="Calibri"/>
              </a:rPr>
              <a:t>First </a:t>
            </a:r>
            <a:r>
              <a:rPr lang="de-DE" sz="1400" dirty="0" err="1" smtClean="0">
                <a:solidFill>
                  <a:prstClr val="black"/>
                </a:solidFill>
                <a:latin typeface="Calibri"/>
              </a:rPr>
              <a:t>pulses</a:t>
            </a:r>
            <a:r>
              <a:rPr lang="de-DE" sz="1400" dirty="0" smtClean="0">
                <a:solidFill>
                  <a:prstClr val="black"/>
                </a:solidFill>
                <a:latin typeface="Calibri"/>
              </a:rPr>
              <a:t>: </a:t>
            </a:r>
            <a:endParaRPr lang="de-DE" sz="1400" dirty="0">
              <a:solidFill>
                <a:prstClr val="black"/>
              </a:solidFill>
              <a:latin typeface="Calibri"/>
            </a:endParaRPr>
          </a:p>
        </p:txBody>
      </p:sp>
      <p:grpSp>
        <p:nvGrpSpPr>
          <p:cNvPr id="4" name="Gruppieren 3"/>
          <p:cNvGrpSpPr/>
          <p:nvPr/>
        </p:nvGrpSpPr>
        <p:grpSpPr>
          <a:xfrm>
            <a:off x="8402923" y="1985616"/>
            <a:ext cx="3697487" cy="4390891"/>
            <a:chOff x="7118037" y="1668856"/>
            <a:chExt cx="3697487" cy="4390891"/>
          </a:xfrm>
        </p:grpSpPr>
        <p:sp>
          <p:nvSpPr>
            <p:cNvPr id="26" name="Textfeld 25"/>
            <p:cNvSpPr txBox="1"/>
            <p:nvPr/>
          </p:nvSpPr>
          <p:spPr>
            <a:xfrm>
              <a:off x="7144399" y="2055522"/>
              <a:ext cx="2929995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de-DE" dirty="0" smtClean="0"/>
                <a:t>Main-</a:t>
              </a:r>
              <a:r>
                <a:rPr lang="de-DE" dirty="0" err="1" smtClean="0"/>
                <a:t>amp.</a:t>
              </a:r>
              <a:r>
                <a:rPr lang="de-DE" dirty="0" smtClean="0"/>
                <a:t>, CFD,  FPGA(TDC)-unit </a:t>
              </a:r>
              <a:r>
                <a:rPr lang="de-DE" dirty="0" err="1" smtClean="0"/>
                <a:t>for</a:t>
              </a:r>
              <a:r>
                <a:rPr lang="de-DE" dirty="0" smtClean="0"/>
                <a:t> 2 planes:</a:t>
              </a:r>
              <a:endParaRPr lang="de-DE" dirty="0"/>
            </a:p>
          </p:txBody>
        </p:sp>
        <p:sp>
          <p:nvSpPr>
            <p:cNvPr id="27" name="Textfeld 26"/>
            <p:cNvSpPr txBox="1"/>
            <p:nvPr/>
          </p:nvSpPr>
          <p:spPr>
            <a:xfrm>
              <a:off x="7146304" y="1668856"/>
              <a:ext cx="326967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b="1" u="sng" dirty="0" err="1" smtClean="0"/>
                <a:t>Detector</a:t>
              </a:r>
              <a:r>
                <a:rPr lang="de-DE" b="1" u="sng" dirty="0" smtClean="0"/>
                <a:t> </a:t>
              </a:r>
              <a:r>
                <a:rPr lang="de-DE" b="1" u="sng" dirty="0" err="1" smtClean="0"/>
                <a:t>electronics</a:t>
              </a:r>
              <a:r>
                <a:rPr lang="de-DE" b="1" u="sng" dirty="0" smtClean="0"/>
                <a:t> </a:t>
              </a:r>
              <a:r>
                <a:rPr lang="de-DE" b="1" u="sng" dirty="0" err="1" smtClean="0"/>
                <a:t>integration</a:t>
              </a:r>
              <a:r>
                <a:rPr lang="de-DE" b="1" u="sng" dirty="0" smtClean="0"/>
                <a:t>:</a:t>
              </a:r>
              <a:endParaRPr lang="de-DE" b="1" u="sng" dirty="0"/>
            </a:p>
          </p:txBody>
        </p:sp>
        <p:sp>
          <p:nvSpPr>
            <p:cNvPr id="28" name="Textfeld 27"/>
            <p:cNvSpPr txBox="1"/>
            <p:nvPr/>
          </p:nvSpPr>
          <p:spPr>
            <a:xfrm>
              <a:off x="7118037" y="5413416"/>
              <a:ext cx="3697487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dirty="0" smtClean="0"/>
                <a:t>-“</a:t>
              </a:r>
              <a:r>
                <a:rPr lang="de-DE" dirty="0" err="1" smtClean="0"/>
                <a:t>connection</a:t>
              </a:r>
              <a:r>
                <a:rPr lang="de-DE" dirty="0" smtClean="0"/>
                <a:t>“ </a:t>
              </a:r>
              <a:r>
                <a:rPr lang="de-DE" dirty="0" err="1" smtClean="0"/>
                <a:t>to</a:t>
              </a:r>
              <a:r>
                <a:rPr lang="de-DE" dirty="0" smtClean="0"/>
                <a:t> ICS/EPICS </a:t>
              </a:r>
              <a:r>
                <a:rPr lang="de-DE" dirty="0" err="1" smtClean="0"/>
                <a:t>integrated</a:t>
              </a:r>
              <a:endParaRPr lang="de-DE" dirty="0" smtClean="0"/>
            </a:p>
            <a:p>
              <a:endParaRPr lang="de-DE" dirty="0" smtClean="0"/>
            </a:p>
          </p:txBody>
        </p:sp>
        <p:pic>
          <p:nvPicPr>
            <p:cNvPr id="29" name="Grafik 28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7276228" y="2673534"/>
              <a:ext cx="2775044" cy="2739882"/>
            </a:xfrm>
            <a:prstGeom prst="rect">
              <a:avLst/>
            </a:prstGeom>
          </p:spPr>
        </p:pic>
      </p:grpSp>
      <p:cxnSp>
        <p:nvCxnSpPr>
          <p:cNvPr id="19" name="Gerader Verbinder 18"/>
          <p:cNvCxnSpPr/>
          <p:nvPr/>
        </p:nvCxnSpPr>
        <p:spPr>
          <a:xfrm flipV="1">
            <a:off x="5783393" y="5289509"/>
            <a:ext cx="2366010" cy="1223095"/>
          </a:xfrm>
          <a:prstGeom prst="line">
            <a:avLst/>
          </a:prstGeom>
          <a:ln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Gerader Verbinder 22"/>
          <p:cNvCxnSpPr/>
          <p:nvPr/>
        </p:nvCxnSpPr>
        <p:spPr>
          <a:xfrm>
            <a:off x="5778898" y="1827075"/>
            <a:ext cx="2366010" cy="1149702"/>
          </a:xfrm>
          <a:prstGeom prst="line">
            <a:avLst/>
          </a:prstGeom>
          <a:ln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" name="Textfeld 24"/>
          <p:cNvSpPr txBox="1"/>
          <p:nvPr/>
        </p:nvSpPr>
        <p:spPr>
          <a:xfrm flipH="1">
            <a:off x="6733117" y="3608733"/>
            <a:ext cx="1686155" cy="1200329"/>
          </a:xfrm>
          <a:prstGeom prst="rect">
            <a:avLst/>
          </a:prstGeom>
          <a:noFill/>
          <a:ln>
            <a:solidFill>
              <a:schemeClr val="tx2"/>
            </a:solidFill>
          </a:ln>
        </p:spPr>
        <p:txBody>
          <a:bodyPr wrap="square" rtlCol="0">
            <a:spAutoFit/>
          </a:bodyPr>
          <a:lstStyle/>
          <a:p>
            <a:r>
              <a:rPr lang="en-GB" u="sng" dirty="0" smtClean="0"/>
              <a:t>Software:</a:t>
            </a:r>
          </a:p>
          <a:p>
            <a:r>
              <a:rPr lang="en-GB" dirty="0" smtClean="0"/>
              <a:t>Currently: web-interface in development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5696360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269791" y="330160"/>
            <a:ext cx="9605628" cy="845242"/>
          </a:xfrm>
        </p:spPr>
        <p:txBody>
          <a:bodyPr/>
          <a:lstStyle/>
          <a:p>
            <a:r>
              <a:rPr lang="de-DE" dirty="0" smtClean="0"/>
              <a:t>Electronic </a:t>
            </a:r>
            <a:r>
              <a:rPr lang="de-DE" dirty="0" err="1" smtClean="0"/>
              <a:t>and</a:t>
            </a:r>
            <a:r>
              <a:rPr lang="de-DE" dirty="0" smtClean="0"/>
              <a:t> </a:t>
            </a:r>
            <a:r>
              <a:rPr lang="de-DE" dirty="0" err="1" smtClean="0"/>
              <a:t>software</a:t>
            </a:r>
            <a:r>
              <a:rPr lang="de-DE" dirty="0" smtClean="0"/>
              <a:t> </a:t>
            </a:r>
            <a:r>
              <a:rPr lang="de-DE" dirty="0" err="1" smtClean="0"/>
              <a:t>tests</a:t>
            </a:r>
            <a:r>
              <a:rPr lang="de-DE" dirty="0" smtClean="0"/>
              <a:t> @ V20-ESS-test </a:t>
            </a:r>
            <a:r>
              <a:rPr lang="de-DE" dirty="0" err="1" smtClean="0"/>
              <a:t>beamline</a:t>
            </a:r>
            <a:r>
              <a:rPr lang="de-DE" dirty="0" smtClean="0"/>
              <a:t>:</a:t>
            </a:r>
            <a:endParaRPr lang="en-GB" dirty="0"/>
          </a:p>
        </p:txBody>
      </p:sp>
      <p:cxnSp>
        <p:nvCxnSpPr>
          <p:cNvPr id="89" name="Gerade Verbindung mit Pfeil 88"/>
          <p:cNvCxnSpPr/>
          <p:nvPr/>
        </p:nvCxnSpPr>
        <p:spPr>
          <a:xfrm flipH="1">
            <a:off x="1090850" y="4766182"/>
            <a:ext cx="1326458" cy="368451"/>
          </a:xfrm>
          <a:prstGeom prst="straightConnector1">
            <a:avLst/>
          </a:prstGeom>
          <a:ln>
            <a:solidFill>
              <a:schemeClr val="bg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0" name="Textfeld 89"/>
          <p:cNvSpPr txBox="1"/>
          <p:nvPr/>
        </p:nvSpPr>
        <p:spPr>
          <a:xfrm rot="20586527">
            <a:off x="1252617" y="4640738"/>
            <a:ext cx="107433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de-DE" dirty="0" smtClean="0">
                <a:solidFill>
                  <a:schemeClr val="bg1"/>
                </a:solidFill>
              </a:rPr>
              <a:t>1000 mm</a:t>
            </a:r>
            <a:endParaRPr lang="de-DE" dirty="0">
              <a:solidFill>
                <a:schemeClr val="bg1"/>
              </a:solidFill>
            </a:endParaRPr>
          </a:p>
        </p:txBody>
      </p:sp>
      <p:pic>
        <p:nvPicPr>
          <p:cNvPr id="9" name="Grafik 8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9791" y="2156210"/>
            <a:ext cx="3730702" cy="3980774"/>
          </a:xfrm>
          <a:prstGeom prst="rect">
            <a:avLst/>
          </a:prstGeom>
        </p:spPr>
      </p:pic>
      <p:sp>
        <p:nvSpPr>
          <p:cNvPr id="88" name="Textfeld 87"/>
          <p:cNvSpPr txBox="1"/>
          <p:nvPr/>
        </p:nvSpPr>
        <p:spPr>
          <a:xfrm>
            <a:off x="4369491" y="1656910"/>
            <a:ext cx="348691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b="1" u="sng" dirty="0" err="1" smtClean="0"/>
              <a:t>Developed</a:t>
            </a:r>
            <a:r>
              <a:rPr lang="de-DE" b="1" u="sng" dirty="0" smtClean="0"/>
              <a:t> Electronics &amp; Software:</a:t>
            </a:r>
            <a:endParaRPr lang="de-DE" b="1" u="sng" dirty="0"/>
          </a:p>
        </p:txBody>
      </p:sp>
      <p:pic>
        <p:nvPicPr>
          <p:cNvPr id="10" name="Grafik 9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75092" y="1985183"/>
            <a:ext cx="2189152" cy="2161414"/>
          </a:xfrm>
          <a:prstGeom prst="rect">
            <a:avLst/>
          </a:prstGeom>
        </p:spPr>
      </p:pic>
      <p:pic>
        <p:nvPicPr>
          <p:cNvPr id="7" name="Grafik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39711" y="2787167"/>
            <a:ext cx="3846038" cy="3410921"/>
          </a:xfrm>
          <a:prstGeom prst="rect">
            <a:avLst/>
          </a:prstGeom>
        </p:spPr>
      </p:pic>
      <p:sp>
        <p:nvSpPr>
          <p:cNvPr id="4" name="Pfeil nach rechts 3"/>
          <p:cNvSpPr/>
          <p:nvPr/>
        </p:nvSpPr>
        <p:spPr>
          <a:xfrm>
            <a:off x="4134462" y="2766233"/>
            <a:ext cx="664228" cy="38336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Pfeil nach rechts 11"/>
          <p:cNvSpPr/>
          <p:nvPr/>
        </p:nvSpPr>
        <p:spPr>
          <a:xfrm>
            <a:off x="7344325" y="2766232"/>
            <a:ext cx="664228" cy="38336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5" name="Textfeld 4"/>
          <p:cNvSpPr txBox="1"/>
          <p:nvPr/>
        </p:nvSpPr>
        <p:spPr>
          <a:xfrm>
            <a:off x="235501" y="1578625"/>
            <a:ext cx="332341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Set-up for basic “imaging” with a </a:t>
            </a:r>
          </a:p>
          <a:p>
            <a:r>
              <a:rPr lang="en-GB" dirty="0" smtClean="0"/>
              <a:t>conventional </a:t>
            </a:r>
            <a:r>
              <a:rPr lang="en-GB" baseline="30000" dirty="0" smtClean="0"/>
              <a:t>3</a:t>
            </a:r>
            <a:r>
              <a:rPr lang="en-GB" dirty="0" smtClean="0"/>
              <a:t>He detector   </a:t>
            </a:r>
            <a:endParaRPr lang="en-GB" dirty="0"/>
          </a:p>
        </p:txBody>
      </p:sp>
      <p:sp>
        <p:nvSpPr>
          <p:cNvPr id="14" name="Textfeld 13"/>
          <p:cNvSpPr txBox="1"/>
          <p:nvPr/>
        </p:nvSpPr>
        <p:spPr>
          <a:xfrm>
            <a:off x="8254017" y="2034585"/>
            <a:ext cx="3831732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de-DE" b="1" u="sng" dirty="0" smtClean="0"/>
              <a:t>First „</a:t>
            </a:r>
            <a:r>
              <a:rPr lang="de-DE" b="1" u="sng" dirty="0" err="1" smtClean="0"/>
              <a:t>neutron</a:t>
            </a:r>
            <a:r>
              <a:rPr lang="de-DE" b="1" u="sng" dirty="0" smtClean="0"/>
              <a:t> </a:t>
            </a:r>
            <a:r>
              <a:rPr lang="de-DE" b="1" u="sng" dirty="0" err="1" smtClean="0"/>
              <a:t>images</a:t>
            </a:r>
            <a:r>
              <a:rPr lang="de-DE" b="1" u="sng" dirty="0" smtClean="0"/>
              <a:t>“ </a:t>
            </a:r>
            <a:r>
              <a:rPr lang="de-DE" b="1" u="sng" dirty="0" err="1" smtClean="0"/>
              <a:t>reconstructed</a:t>
            </a:r>
            <a:r>
              <a:rPr lang="de-DE" b="1" u="sng" dirty="0" smtClean="0"/>
              <a:t> </a:t>
            </a:r>
            <a:r>
              <a:rPr lang="de-DE" b="1" u="sng" dirty="0" err="1" smtClean="0"/>
              <a:t>by</a:t>
            </a:r>
            <a:r>
              <a:rPr lang="de-DE" b="1" u="sng" dirty="0"/>
              <a:t> </a:t>
            </a:r>
            <a:r>
              <a:rPr lang="de-DE" b="1" u="sng" dirty="0" err="1" smtClean="0"/>
              <a:t>newly</a:t>
            </a:r>
            <a:r>
              <a:rPr lang="de-DE" b="1" u="sng" dirty="0" smtClean="0"/>
              <a:t> </a:t>
            </a:r>
            <a:r>
              <a:rPr lang="de-DE" b="1" u="sng" dirty="0" err="1" smtClean="0"/>
              <a:t>developed</a:t>
            </a:r>
            <a:r>
              <a:rPr lang="de-DE" b="1" u="sng" dirty="0" smtClean="0"/>
              <a:t> Electronics &amp; Software:</a:t>
            </a:r>
          </a:p>
        </p:txBody>
      </p:sp>
    </p:spTree>
    <p:extLst>
      <p:ext uri="{BB962C8B-B14F-4D97-AF65-F5344CB8AC3E}">
        <p14:creationId xmlns:p14="http://schemas.microsoft.com/office/powerpoint/2010/main" val="6460102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Timing synchronization</a:t>
            </a:r>
            <a:endParaRPr lang="en-GB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EC2748D-B266-4B00-98CB-54536D770191}" type="slidenum">
              <a:rPr lang="de-DE" smtClean="0">
                <a:solidFill>
                  <a:srgbClr val="000000"/>
                </a:solidFill>
              </a:rPr>
              <a:pPr/>
              <a:t>13</a:t>
            </a:fld>
            <a:endParaRPr lang="de-DE" dirty="0">
              <a:solidFill>
                <a:srgbClr val="000000"/>
              </a:solidFill>
            </a:endParaRPr>
          </a:p>
        </p:txBody>
      </p:sp>
      <p:grpSp>
        <p:nvGrpSpPr>
          <p:cNvPr id="55" name="Gruppieren 54"/>
          <p:cNvGrpSpPr/>
          <p:nvPr/>
        </p:nvGrpSpPr>
        <p:grpSpPr>
          <a:xfrm>
            <a:off x="663716" y="1142294"/>
            <a:ext cx="9132570" cy="5458690"/>
            <a:chOff x="1348740" y="1081971"/>
            <a:chExt cx="9132570" cy="5458690"/>
          </a:xfrm>
        </p:grpSpPr>
        <p:grpSp>
          <p:nvGrpSpPr>
            <p:cNvPr id="42" name="Gruppieren 41"/>
            <p:cNvGrpSpPr/>
            <p:nvPr/>
          </p:nvGrpSpPr>
          <p:grpSpPr>
            <a:xfrm>
              <a:off x="1348740" y="1081971"/>
              <a:ext cx="9132570" cy="4094679"/>
              <a:chOff x="331310" y="1568385"/>
              <a:chExt cx="8332630" cy="3430616"/>
            </a:xfrm>
          </p:grpSpPr>
          <p:pic>
            <p:nvPicPr>
              <p:cNvPr id="6" name="Picture 3" descr="U:\Daten\Vorträge\Beer_Detektor_Workshop\Detektor_2_ebenen_1FPGA.png"/>
              <p:cNvPicPr>
                <a:picLocks noChangeAspect="1" noChangeArrowheads="1"/>
              </p:cNvPicPr>
              <p:nvPr/>
            </p:nvPicPr>
            <p:blipFill>
              <a:blip r:embed="rId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31310" y="1569282"/>
                <a:ext cx="8091950" cy="340524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grpSp>
            <p:nvGrpSpPr>
              <p:cNvPr id="8" name="Gruppieren 56"/>
              <p:cNvGrpSpPr>
                <a:grpSpLocks/>
              </p:cNvGrpSpPr>
              <p:nvPr/>
            </p:nvGrpSpPr>
            <p:grpSpPr bwMode="auto">
              <a:xfrm>
                <a:off x="1114588" y="4614562"/>
                <a:ext cx="544263" cy="384439"/>
                <a:chOff x="4036628" y="38182126"/>
                <a:chExt cx="2130425" cy="1547297"/>
              </a:xfrm>
            </p:grpSpPr>
            <p:pic>
              <p:nvPicPr>
                <p:cNvPr id="33" name="Picture 19" descr="C:\Users\burmestj\Desktop\2015-03-12 17-33-13_Zynq module XCZ7020-1CLG484C (com. temp.png"/>
                <p:cNvPicPr>
                  <a:picLocks noChangeAspect="1" noChangeArrowheads="1"/>
                </p:cNvPicPr>
                <p:nvPr/>
              </p:nvPicPr>
              <p:blipFill>
                <a:blip r:embed="rId3" cstate="print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4071251" y="38182126"/>
                  <a:ext cx="2065492" cy="1512008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</p:pic>
            <p:pic>
              <p:nvPicPr>
                <p:cNvPr id="34" name="Picture 259" descr="C:\Users\burmestj\Desktop\Poster\Rahmen.png"/>
                <p:cNvPicPr>
                  <a:picLocks noChangeAspect="1" noChangeArrowheads="1"/>
                </p:cNvPicPr>
                <p:nvPr/>
              </p:nvPicPr>
              <p:blipFill>
                <a:blip r:embed="rId4" cstate="print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4036628" y="38182126"/>
                  <a:ext cx="2130425" cy="1547297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</p:pic>
          </p:grpSp>
          <p:sp>
            <p:nvSpPr>
              <p:cNvPr id="40" name="Rechteck 39"/>
              <p:cNvSpPr/>
              <p:nvPr/>
            </p:nvSpPr>
            <p:spPr>
              <a:xfrm>
                <a:off x="1703070" y="1568385"/>
                <a:ext cx="6960870" cy="3406140"/>
              </a:xfrm>
              <a:prstGeom prst="rect">
                <a:avLst/>
              </a:prstGeom>
              <a:solidFill>
                <a:schemeClr val="bg1">
                  <a:alpha val="82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  <p:sp>
            <p:nvSpPr>
              <p:cNvPr id="41" name="Rechteck 40"/>
              <p:cNvSpPr/>
              <p:nvPr/>
            </p:nvSpPr>
            <p:spPr>
              <a:xfrm>
                <a:off x="1658851" y="2526030"/>
                <a:ext cx="124229" cy="739817"/>
              </a:xfrm>
              <a:prstGeom prst="rect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</p:grpSp>
        <p:grpSp>
          <p:nvGrpSpPr>
            <p:cNvPr id="54" name="Gruppieren 53"/>
            <p:cNvGrpSpPr/>
            <p:nvPr/>
          </p:nvGrpSpPr>
          <p:grpSpPr>
            <a:xfrm>
              <a:off x="2828702" y="5185763"/>
              <a:ext cx="6775929" cy="1354898"/>
              <a:chOff x="1658851" y="4999002"/>
              <a:chExt cx="6775929" cy="1354898"/>
            </a:xfrm>
          </p:grpSpPr>
          <p:grpSp>
            <p:nvGrpSpPr>
              <p:cNvPr id="48" name="Gruppieren 56"/>
              <p:cNvGrpSpPr>
                <a:grpSpLocks/>
              </p:cNvGrpSpPr>
              <p:nvPr/>
            </p:nvGrpSpPr>
            <p:grpSpPr bwMode="auto">
              <a:xfrm>
                <a:off x="4057639" y="5969460"/>
                <a:ext cx="544263" cy="384440"/>
                <a:chOff x="4036628" y="38182126"/>
                <a:chExt cx="2130425" cy="1547297"/>
              </a:xfrm>
            </p:grpSpPr>
            <p:pic>
              <p:nvPicPr>
                <p:cNvPr id="49" name="Picture 19" descr="C:\Users\burmestj\Desktop\2015-03-12 17-33-13_Zynq module XCZ7020-1CLG484C (com. temp.png"/>
                <p:cNvPicPr>
                  <a:picLocks noChangeAspect="1" noChangeArrowheads="1"/>
                </p:cNvPicPr>
                <p:nvPr/>
              </p:nvPicPr>
              <p:blipFill>
                <a:blip r:embed="rId5" cstate="print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4071251" y="38182126"/>
                  <a:ext cx="2065492" cy="1512008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</p:pic>
            <p:pic>
              <p:nvPicPr>
                <p:cNvPr id="50" name="Picture 259" descr="C:\Users\burmestj\Desktop\Poster\Rahmen.png"/>
                <p:cNvPicPr>
                  <a:picLocks noChangeAspect="1" noChangeArrowheads="1"/>
                </p:cNvPicPr>
                <p:nvPr/>
              </p:nvPicPr>
              <p:blipFill>
                <a:blip r:embed="rId4" cstate="print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4036628" y="38182126"/>
                  <a:ext cx="2130425" cy="1547297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</p:pic>
          </p:grpSp>
          <p:cxnSp>
            <p:nvCxnSpPr>
              <p:cNvPr id="51" name="Straight Connector 3"/>
              <p:cNvCxnSpPr/>
              <p:nvPr/>
            </p:nvCxnSpPr>
            <p:spPr bwMode="auto">
              <a:xfrm>
                <a:off x="1658851" y="4999002"/>
                <a:ext cx="2398788" cy="970458"/>
              </a:xfrm>
              <a:prstGeom prst="line">
                <a:avLst/>
              </a:prstGeom>
              <a:noFill/>
              <a:ln w="25400" cap="flat" cmpd="sng" algn="ctr">
                <a:solidFill>
                  <a:srgbClr val="C0504D"/>
                </a:solidFill>
                <a:prstDash val="solid"/>
                <a:headEnd type="none" w="med" len="med"/>
                <a:tailEnd type="none" w="med" len="med"/>
              </a:ln>
              <a:effectLst>
                <a:outerShdw blurRad="40000" dist="20000" dir="5400000" rotWithShape="0">
                  <a:srgbClr val="000000">
                    <a:alpha val="38000"/>
                  </a:srgbClr>
                </a:outerShdw>
              </a:effectLst>
              <a:extLst/>
            </p:spPr>
          </p:cxnSp>
          <p:pic>
            <p:nvPicPr>
              <p:cNvPr id="52" name="Picture 255" descr="C:\Users\burmestj\Desktop\Poster\Computer.png"/>
              <p:cNvPicPr>
                <a:picLocks noChangeAspect="1" noChangeArrowheads="1"/>
              </p:cNvPicPr>
              <p:nvPr/>
            </p:nvPicPr>
            <p:blipFill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7030927" y="5430956"/>
                <a:ext cx="1403853" cy="86390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cxnSp>
            <p:nvCxnSpPr>
              <p:cNvPr id="53" name="Straight Connector 55"/>
              <p:cNvCxnSpPr>
                <a:endCxn id="50" idx="3"/>
              </p:cNvCxnSpPr>
              <p:nvPr/>
            </p:nvCxnSpPr>
            <p:spPr bwMode="auto">
              <a:xfrm flipH="1">
                <a:off x="4601902" y="5969460"/>
                <a:ext cx="2325355" cy="191500"/>
              </a:xfrm>
              <a:prstGeom prst="line">
                <a:avLst/>
              </a:prstGeom>
              <a:noFill/>
              <a:ln w="25400" cap="flat" cmpd="sng" algn="ctr">
                <a:solidFill>
                  <a:srgbClr val="C0504D"/>
                </a:solidFill>
                <a:prstDash val="solid"/>
                <a:headEnd type="none" w="med" len="med"/>
                <a:tailEnd type="none" w="med" len="med"/>
              </a:ln>
              <a:effectLst>
                <a:outerShdw blurRad="40000" dist="20000" dir="5400000" rotWithShape="0">
                  <a:srgbClr val="000000">
                    <a:alpha val="38000"/>
                  </a:srgbClr>
                </a:outerShdw>
              </a:effectLst>
              <a:extLst/>
            </p:spPr>
          </p:cxnSp>
        </p:grpSp>
      </p:grpSp>
      <p:sp>
        <p:nvSpPr>
          <p:cNvPr id="43" name="Textfeld 42"/>
          <p:cNvSpPr txBox="1"/>
          <p:nvPr/>
        </p:nvSpPr>
        <p:spPr>
          <a:xfrm>
            <a:off x="2770454" y="4803711"/>
            <a:ext cx="6893939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TDC written in FPGA: </a:t>
            </a:r>
          </a:p>
          <a:p>
            <a:r>
              <a:rPr lang="en-GB" dirty="0" smtClean="0"/>
              <a:t>(</a:t>
            </a:r>
            <a:r>
              <a:rPr lang="el-GR" dirty="0" smtClean="0">
                <a:solidFill>
                  <a:srgbClr val="FF0000"/>
                </a:solidFill>
              </a:rPr>
              <a:t>Δ</a:t>
            </a:r>
            <a:r>
              <a:rPr lang="de-DE" dirty="0" smtClean="0">
                <a:solidFill>
                  <a:srgbClr val="FF0000"/>
                </a:solidFill>
              </a:rPr>
              <a:t>t</a:t>
            </a:r>
            <a:r>
              <a:rPr lang="de-DE" dirty="0" smtClean="0"/>
              <a:t> = </a:t>
            </a:r>
            <a:r>
              <a:rPr lang="en-GB" dirty="0" smtClean="0">
                <a:solidFill>
                  <a:srgbClr val="FF0000"/>
                </a:solidFill>
              </a:rPr>
              <a:t>delay-time</a:t>
            </a:r>
            <a:r>
              <a:rPr lang="en-GB" dirty="0" smtClean="0"/>
              <a:t> </a:t>
            </a:r>
            <a:r>
              <a:rPr lang="en-GB" dirty="0" smtClean="0">
                <a:sym typeface="Symbol" panose="05050102010706020507" pitchFamily="18" charset="2"/>
              </a:rPr>
              <a:t> neutron @ (x(</a:t>
            </a:r>
            <a:r>
              <a:rPr lang="el-GR" dirty="0">
                <a:solidFill>
                  <a:srgbClr val="FF0000"/>
                </a:solidFill>
              </a:rPr>
              <a:t>Δ</a:t>
            </a:r>
            <a:r>
              <a:rPr lang="de-DE" dirty="0">
                <a:solidFill>
                  <a:srgbClr val="FF0000"/>
                </a:solidFill>
              </a:rPr>
              <a:t>t</a:t>
            </a:r>
            <a:r>
              <a:rPr lang="en-GB" dirty="0" smtClean="0">
                <a:sym typeface="Symbol" panose="05050102010706020507" pitchFamily="18" charset="2"/>
              </a:rPr>
              <a:t>),y(</a:t>
            </a:r>
            <a:r>
              <a:rPr lang="el-GR" dirty="0">
                <a:solidFill>
                  <a:srgbClr val="FF0000"/>
                </a:solidFill>
              </a:rPr>
              <a:t>Δ</a:t>
            </a:r>
            <a:r>
              <a:rPr lang="de-DE" dirty="0">
                <a:solidFill>
                  <a:srgbClr val="FF0000"/>
                </a:solidFill>
              </a:rPr>
              <a:t>t</a:t>
            </a:r>
            <a:r>
              <a:rPr lang="en-GB" dirty="0" smtClean="0">
                <a:sym typeface="Symbol" panose="05050102010706020507" pitchFamily="18" charset="2"/>
              </a:rPr>
              <a:t>),</a:t>
            </a:r>
            <a:r>
              <a:rPr lang="en-GB" dirty="0" smtClean="0">
                <a:solidFill>
                  <a:srgbClr val="00B0F0"/>
                </a:solidFill>
                <a:sym typeface="Symbol" panose="05050102010706020507" pitchFamily="18" charset="2"/>
              </a:rPr>
              <a:t>respective plane, </a:t>
            </a:r>
            <a:r>
              <a:rPr lang="en-GB" dirty="0" err="1" smtClean="0">
                <a:solidFill>
                  <a:srgbClr val="00B0F0"/>
                </a:solidFill>
                <a:sym typeface="Symbol" panose="05050102010706020507" pitchFamily="18" charset="2"/>
              </a:rPr>
              <a:t>ToF</a:t>
            </a:r>
            <a:r>
              <a:rPr lang="en-GB" dirty="0" smtClean="0">
                <a:sym typeface="Symbol" panose="05050102010706020507" pitchFamily="18" charset="2"/>
              </a:rPr>
              <a:t>))!</a:t>
            </a:r>
          </a:p>
          <a:p>
            <a:r>
              <a:rPr lang="en-GB" dirty="0">
                <a:sym typeface="Symbol" panose="05050102010706020507" pitchFamily="18" charset="2"/>
              </a:rPr>
              <a:t> </a:t>
            </a:r>
            <a:r>
              <a:rPr lang="en-GB" dirty="0" smtClean="0">
                <a:sym typeface="Symbol" panose="05050102010706020507" pitchFamily="18" charset="2"/>
              </a:rPr>
              <a:t>             -FPGA with internal timing base (</a:t>
            </a:r>
            <a:r>
              <a:rPr lang="en-GB" dirty="0" smtClean="0">
                <a:solidFill>
                  <a:srgbClr val="FF0000"/>
                </a:solidFill>
                <a:sym typeface="Symbol" panose="05050102010706020507" pitchFamily="18" charset="2"/>
              </a:rPr>
              <a:t>≈ 200 </a:t>
            </a:r>
            <a:r>
              <a:rPr lang="en-GB" dirty="0" err="1" smtClean="0">
                <a:solidFill>
                  <a:srgbClr val="FF0000"/>
                </a:solidFill>
                <a:sym typeface="Symbol" panose="05050102010706020507" pitchFamily="18" charset="2"/>
              </a:rPr>
              <a:t>ps</a:t>
            </a:r>
            <a:r>
              <a:rPr lang="en-GB" dirty="0" smtClean="0">
                <a:sym typeface="Symbol" panose="05050102010706020507" pitchFamily="18" charset="2"/>
              </a:rPr>
              <a:t>)</a:t>
            </a:r>
          </a:p>
          <a:p>
            <a:r>
              <a:rPr lang="en-GB" dirty="0">
                <a:sym typeface="Symbol" panose="05050102010706020507" pitchFamily="18" charset="2"/>
              </a:rPr>
              <a:t> </a:t>
            </a:r>
            <a:r>
              <a:rPr lang="en-GB" dirty="0" smtClean="0">
                <a:sym typeface="Symbol" panose="05050102010706020507" pitchFamily="18" charset="2"/>
              </a:rPr>
              <a:t>             -</a:t>
            </a:r>
            <a:r>
              <a:rPr lang="en-GB" dirty="0" smtClean="0">
                <a:solidFill>
                  <a:srgbClr val="FF0000"/>
                </a:solidFill>
                <a:sym typeface="Symbol" panose="05050102010706020507" pitchFamily="18" charset="2"/>
              </a:rPr>
              <a:t>1.1 ns </a:t>
            </a:r>
            <a:r>
              <a:rPr lang="en-GB" dirty="0" smtClean="0">
                <a:sym typeface="Symbol" panose="05050102010706020507" pitchFamily="18" charset="2"/>
              </a:rPr>
              <a:t>delay time step for one wire  </a:t>
            </a:r>
            <a:endParaRPr lang="en-GB" dirty="0"/>
          </a:p>
        </p:txBody>
      </p:sp>
      <p:sp>
        <p:nvSpPr>
          <p:cNvPr id="56" name="Pfeil nach rechts 55"/>
          <p:cNvSpPr/>
          <p:nvPr/>
        </p:nvSpPr>
        <p:spPr>
          <a:xfrm rot="10800000">
            <a:off x="2318370" y="4803711"/>
            <a:ext cx="376597" cy="380776"/>
          </a:xfrm>
          <a:prstGeom prst="right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grpSp>
        <p:nvGrpSpPr>
          <p:cNvPr id="59" name="Gruppieren 58"/>
          <p:cNvGrpSpPr/>
          <p:nvPr/>
        </p:nvGrpSpPr>
        <p:grpSpPr>
          <a:xfrm>
            <a:off x="786979" y="1683340"/>
            <a:ext cx="10774278" cy="426021"/>
            <a:chOff x="786979" y="1489030"/>
            <a:chExt cx="10774278" cy="426021"/>
          </a:xfrm>
        </p:grpSpPr>
        <p:cxnSp>
          <p:nvCxnSpPr>
            <p:cNvPr id="47" name="Gerade Verbindung mit Pfeil 46"/>
            <p:cNvCxnSpPr/>
            <p:nvPr/>
          </p:nvCxnSpPr>
          <p:spPr>
            <a:xfrm>
              <a:off x="786979" y="1694798"/>
              <a:ext cx="10774278" cy="21021"/>
            </a:xfrm>
            <a:prstGeom prst="straightConnector1">
              <a:avLst/>
            </a:prstGeom>
            <a:ln w="41275">
              <a:solidFill>
                <a:srgbClr val="FF0000"/>
              </a:solidFill>
              <a:tailEnd type="stealt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7" name="Rechteck 56"/>
            <p:cNvSpPr/>
            <p:nvPr/>
          </p:nvSpPr>
          <p:spPr>
            <a:xfrm>
              <a:off x="1067825" y="1489030"/>
              <a:ext cx="1379046" cy="426021"/>
            </a:xfrm>
            <a:prstGeom prst="rect">
              <a:avLst/>
            </a:prstGeom>
            <a:solidFill>
              <a:schemeClr val="bg1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dirty="0" smtClean="0">
                  <a:solidFill>
                    <a:schemeClr val="tx1"/>
                  </a:solidFill>
                </a:rPr>
                <a:t>ESS-D.net</a:t>
              </a:r>
              <a:endParaRPr lang="en-GB" dirty="0">
                <a:solidFill>
                  <a:schemeClr val="tx1"/>
                </a:solidFill>
              </a:endParaRPr>
            </a:p>
          </p:txBody>
        </p:sp>
      </p:grpSp>
      <p:grpSp>
        <p:nvGrpSpPr>
          <p:cNvPr id="60" name="Gruppieren 59"/>
          <p:cNvGrpSpPr/>
          <p:nvPr/>
        </p:nvGrpSpPr>
        <p:grpSpPr>
          <a:xfrm>
            <a:off x="794599" y="1105039"/>
            <a:ext cx="10774278" cy="426021"/>
            <a:chOff x="794599" y="1105039"/>
            <a:chExt cx="10774278" cy="426021"/>
          </a:xfrm>
        </p:grpSpPr>
        <p:cxnSp>
          <p:nvCxnSpPr>
            <p:cNvPr id="45" name="Gerade Verbindung mit Pfeil 44"/>
            <p:cNvCxnSpPr/>
            <p:nvPr/>
          </p:nvCxnSpPr>
          <p:spPr>
            <a:xfrm>
              <a:off x="794599" y="1302368"/>
              <a:ext cx="10774278" cy="21021"/>
            </a:xfrm>
            <a:prstGeom prst="straightConnector1">
              <a:avLst/>
            </a:prstGeom>
            <a:ln w="41275">
              <a:tailEnd type="stealt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8" name="Rechteck 57"/>
            <p:cNvSpPr/>
            <p:nvPr/>
          </p:nvSpPr>
          <p:spPr>
            <a:xfrm>
              <a:off x="1067824" y="1105039"/>
              <a:ext cx="1070865" cy="426021"/>
            </a:xfrm>
            <a:prstGeom prst="rect">
              <a:avLst/>
            </a:prstGeom>
            <a:solidFill>
              <a:schemeClr val="bg1"/>
            </a:solidFill>
            <a:ln>
              <a:solidFill>
                <a:srgbClr val="00B0F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dirty="0" smtClean="0">
                  <a:solidFill>
                    <a:srgbClr val="00B0F0"/>
                  </a:solidFill>
                </a:rPr>
                <a:t>ICS</a:t>
              </a:r>
              <a:endParaRPr lang="en-GB" dirty="0">
                <a:solidFill>
                  <a:srgbClr val="00B0F0"/>
                </a:solidFill>
              </a:endParaRPr>
            </a:p>
          </p:txBody>
        </p:sp>
      </p:grpSp>
      <p:cxnSp>
        <p:nvCxnSpPr>
          <p:cNvPr id="66" name="Gerade Verbindung mit Pfeil 65"/>
          <p:cNvCxnSpPr/>
          <p:nvPr/>
        </p:nvCxnSpPr>
        <p:spPr>
          <a:xfrm rot="-120000">
            <a:off x="5081054" y="6452496"/>
            <a:ext cx="4968000" cy="212504"/>
          </a:xfrm>
          <a:prstGeom prst="straightConnector1">
            <a:avLst/>
          </a:prstGeom>
          <a:ln w="25400">
            <a:solidFill>
              <a:srgbClr val="FF0000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73" name="Gruppieren 72"/>
          <p:cNvGrpSpPr/>
          <p:nvPr/>
        </p:nvGrpSpPr>
        <p:grpSpPr>
          <a:xfrm>
            <a:off x="10033686" y="1924958"/>
            <a:ext cx="369332" cy="4644000"/>
            <a:chOff x="9542196" y="1924958"/>
            <a:chExt cx="369332" cy="4644000"/>
          </a:xfrm>
        </p:grpSpPr>
        <p:cxnSp>
          <p:nvCxnSpPr>
            <p:cNvPr id="68" name="Gerade Verbindung mit Pfeil 67"/>
            <p:cNvCxnSpPr/>
            <p:nvPr/>
          </p:nvCxnSpPr>
          <p:spPr>
            <a:xfrm flipV="1">
              <a:off x="9548184" y="1924958"/>
              <a:ext cx="0" cy="4644000"/>
            </a:xfrm>
            <a:prstGeom prst="straightConnector1">
              <a:avLst/>
            </a:prstGeom>
            <a:ln w="25400">
              <a:solidFill>
                <a:srgbClr val="FF0000"/>
              </a:solidFill>
              <a:tailEnd type="stealt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72" name="Textfeld 71"/>
            <p:cNvSpPr txBox="1"/>
            <p:nvPr/>
          </p:nvSpPr>
          <p:spPr>
            <a:xfrm rot="16200000">
              <a:off x="8337378" y="4039457"/>
              <a:ext cx="2778967" cy="369332"/>
            </a:xfrm>
            <a:prstGeom prst="rect">
              <a:avLst/>
            </a:prstGeom>
            <a:noFill/>
            <a:ln w="25400">
              <a:solidFill>
                <a:srgbClr val="FF0000"/>
              </a:solidFill>
            </a:ln>
          </p:spPr>
          <p:txBody>
            <a:bodyPr wrap="square" rtlCol="0">
              <a:spAutoFit/>
            </a:bodyPr>
            <a:lstStyle/>
            <a:p>
              <a:r>
                <a:rPr lang="en-GB" dirty="0" smtClean="0">
                  <a:sym typeface="Symbol" panose="05050102010706020507" pitchFamily="18" charset="2"/>
                </a:rPr>
                <a:t>n @ (x</a:t>
              </a:r>
              <a:r>
                <a:rPr lang="en-GB" dirty="0" smtClean="0">
                  <a:solidFill>
                    <a:srgbClr val="FF0000"/>
                  </a:solidFill>
                  <a:sym typeface="Symbol" panose="05050102010706020507" pitchFamily="18" charset="2"/>
                </a:rPr>
                <a:t>(</a:t>
              </a:r>
              <a:r>
                <a:rPr lang="el-GR" dirty="0">
                  <a:solidFill>
                    <a:srgbClr val="FF0000"/>
                  </a:solidFill>
                </a:rPr>
                <a:t>Δ</a:t>
              </a:r>
              <a:r>
                <a:rPr lang="de-DE" dirty="0">
                  <a:solidFill>
                    <a:srgbClr val="FF0000"/>
                  </a:solidFill>
                </a:rPr>
                <a:t>t</a:t>
              </a:r>
              <a:r>
                <a:rPr lang="en-GB" dirty="0">
                  <a:solidFill>
                    <a:srgbClr val="FF0000"/>
                  </a:solidFill>
                  <a:sym typeface="Symbol" panose="05050102010706020507" pitchFamily="18" charset="2"/>
                </a:rPr>
                <a:t>),</a:t>
              </a:r>
              <a:r>
                <a:rPr lang="en-GB" dirty="0">
                  <a:sym typeface="Symbol" panose="05050102010706020507" pitchFamily="18" charset="2"/>
                </a:rPr>
                <a:t>y</a:t>
              </a:r>
              <a:r>
                <a:rPr lang="en-GB" dirty="0">
                  <a:solidFill>
                    <a:srgbClr val="FF0000"/>
                  </a:solidFill>
                  <a:sym typeface="Symbol" panose="05050102010706020507" pitchFamily="18" charset="2"/>
                </a:rPr>
                <a:t>(</a:t>
              </a:r>
              <a:r>
                <a:rPr lang="el-GR" dirty="0">
                  <a:solidFill>
                    <a:srgbClr val="FF0000"/>
                  </a:solidFill>
                </a:rPr>
                <a:t>Δ</a:t>
              </a:r>
              <a:r>
                <a:rPr lang="de-DE" dirty="0">
                  <a:solidFill>
                    <a:srgbClr val="FF0000"/>
                  </a:solidFill>
                </a:rPr>
                <a:t>t</a:t>
              </a:r>
              <a:r>
                <a:rPr lang="en-GB" dirty="0" smtClean="0">
                  <a:solidFill>
                    <a:srgbClr val="FF0000"/>
                  </a:solidFill>
                  <a:sym typeface="Symbol" panose="05050102010706020507" pitchFamily="18" charset="2"/>
                </a:rPr>
                <a:t>),</a:t>
              </a:r>
              <a:r>
                <a:rPr lang="en-GB" dirty="0" smtClean="0">
                  <a:solidFill>
                    <a:srgbClr val="00B0F0"/>
                  </a:solidFill>
                  <a:sym typeface="Symbol" panose="05050102010706020507" pitchFamily="18" charset="2"/>
                </a:rPr>
                <a:t>n-</a:t>
              </a:r>
              <a:r>
                <a:rPr lang="en-GB" dirty="0" err="1" smtClean="0">
                  <a:solidFill>
                    <a:srgbClr val="00B0F0"/>
                  </a:solidFill>
                  <a:sym typeface="Symbol" panose="05050102010706020507" pitchFamily="18" charset="2"/>
                </a:rPr>
                <a:t>p,ToF</a:t>
              </a:r>
              <a:r>
                <a:rPr lang="en-GB" dirty="0" smtClean="0">
                  <a:sym typeface="Symbol" panose="05050102010706020507" pitchFamily="18" charset="2"/>
                </a:rPr>
                <a:t>)</a:t>
              </a:r>
              <a:endParaRPr lang="en-GB" dirty="0"/>
            </a:p>
          </p:txBody>
        </p:sp>
      </p:grpSp>
      <p:cxnSp>
        <p:nvCxnSpPr>
          <p:cNvPr id="75" name="Gerade Verbindung mit Pfeil 74"/>
          <p:cNvCxnSpPr/>
          <p:nvPr/>
        </p:nvCxnSpPr>
        <p:spPr>
          <a:xfrm>
            <a:off x="2581271" y="1302368"/>
            <a:ext cx="0" cy="3437682"/>
          </a:xfrm>
          <a:prstGeom prst="straightConnector1">
            <a:avLst/>
          </a:prstGeom>
          <a:ln w="25400"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7" name="Gerade Verbindung mit Pfeil 76"/>
          <p:cNvCxnSpPr/>
          <p:nvPr/>
        </p:nvCxnSpPr>
        <p:spPr>
          <a:xfrm flipH="1">
            <a:off x="2167167" y="4740050"/>
            <a:ext cx="414052" cy="38068"/>
          </a:xfrm>
          <a:prstGeom prst="straightConnector1">
            <a:avLst/>
          </a:prstGeom>
          <a:ln w="25400"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8" name="Gerade Verbindung mit Pfeil 77"/>
          <p:cNvCxnSpPr/>
          <p:nvPr/>
        </p:nvCxnSpPr>
        <p:spPr>
          <a:xfrm rot="-900000">
            <a:off x="5129520" y="6437046"/>
            <a:ext cx="792000" cy="212504"/>
          </a:xfrm>
          <a:prstGeom prst="straightConnector1">
            <a:avLst/>
          </a:prstGeom>
          <a:ln w="25400">
            <a:solidFill>
              <a:srgbClr val="FF0000"/>
            </a:solidFill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9" name="Textfeld 78"/>
          <p:cNvSpPr txBox="1"/>
          <p:nvPr/>
        </p:nvSpPr>
        <p:spPr>
          <a:xfrm rot="-5400000">
            <a:off x="1681315" y="3007179"/>
            <a:ext cx="2446139" cy="646331"/>
          </a:xfrm>
          <a:prstGeom prst="rect">
            <a:avLst/>
          </a:prstGeom>
          <a:noFill/>
          <a:ln w="25400">
            <a:solidFill>
              <a:srgbClr val="00B0F0"/>
            </a:solidFill>
          </a:ln>
        </p:spPr>
        <p:txBody>
          <a:bodyPr wrap="square" rtlCol="0">
            <a:spAutoFit/>
          </a:bodyPr>
          <a:lstStyle/>
          <a:p>
            <a:r>
              <a:rPr lang="en-GB" dirty="0" smtClean="0"/>
              <a:t>Time mark every 0.1 s</a:t>
            </a:r>
          </a:p>
          <a:p>
            <a:r>
              <a:rPr lang="en-GB" dirty="0" smtClean="0"/>
              <a:t>for </a:t>
            </a:r>
            <a:r>
              <a:rPr lang="en-GB" dirty="0" smtClean="0">
                <a:solidFill>
                  <a:srgbClr val="00B0F0"/>
                </a:solidFill>
              </a:rPr>
              <a:t>n-p, </a:t>
            </a:r>
            <a:r>
              <a:rPr lang="en-GB" dirty="0" err="1" smtClean="0">
                <a:solidFill>
                  <a:srgbClr val="00B0F0"/>
                </a:solidFill>
              </a:rPr>
              <a:t>ToF</a:t>
            </a:r>
            <a:endParaRPr lang="en-GB" dirty="0">
              <a:solidFill>
                <a:srgbClr val="00B0F0"/>
              </a:solidFill>
            </a:endParaRPr>
          </a:p>
        </p:txBody>
      </p:sp>
      <p:cxnSp>
        <p:nvCxnSpPr>
          <p:cNvPr id="80" name="Gerade Verbindung mit Pfeil 79"/>
          <p:cNvCxnSpPr/>
          <p:nvPr/>
        </p:nvCxnSpPr>
        <p:spPr>
          <a:xfrm>
            <a:off x="2585164" y="1303204"/>
            <a:ext cx="0" cy="288000"/>
          </a:xfrm>
          <a:prstGeom prst="straightConnector1">
            <a:avLst/>
          </a:prstGeom>
          <a:ln w="25400">
            <a:tailEnd type="stealt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04180676"/>
      </p:ext>
    </p:extLst>
  </p:cSld>
  <p:clrMapOvr>
    <a:masterClrMapping/>
  </p:clrMapOvr>
  <p:transition>
    <p:split orient="vert"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de-DE" dirty="0" err="1" smtClean="0"/>
              <a:t>Conclusion</a:t>
            </a:r>
            <a:r>
              <a:rPr lang="de-DE" dirty="0" smtClean="0"/>
              <a:t> </a:t>
            </a:r>
            <a:r>
              <a:rPr lang="de-DE" dirty="0" err="1" smtClean="0"/>
              <a:t>and</a:t>
            </a:r>
            <a:r>
              <a:rPr lang="de-DE" dirty="0" smtClean="0"/>
              <a:t> Summary</a:t>
            </a:r>
            <a:endParaRPr lang="en-GB" dirty="0"/>
          </a:p>
        </p:txBody>
      </p:sp>
      <p:sp>
        <p:nvSpPr>
          <p:cNvPr id="7" name="Textfeld 6"/>
          <p:cNvSpPr txBox="1"/>
          <p:nvPr/>
        </p:nvSpPr>
        <p:spPr>
          <a:xfrm>
            <a:off x="2147785" y="2036728"/>
            <a:ext cx="4194097" cy="386163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1633" dirty="0" smtClean="0"/>
              <a:t>-</a:t>
            </a:r>
            <a:r>
              <a:rPr lang="de-DE" sz="1633" dirty="0" err="1" smtClean="0"/>
              <a:t>detailed</a:t>
            </a:r>
            <a:r>
              <a:rPr lang="de-DE" sz="1633" dirty="0" smtClean="0"/>
              <a:t> </a:t>
            </a:r>
            <a:r>
              <a:rPr lang="de-DE" sz="1633" dirty="0" err="1" smtClean="0"/>
              <a:t>detectordesign</a:t>
            </a:r>
            <a:r>
              <a:rPr lang="de-DE" sz="1633" dirty="0" smtClean="0"/>
              <a:t> </a:t>
            </a:r>
            <a:r>
              <a:rPr lang="de-DE" sz="1633" dirty="0" err="1" smtClean="0"/>
              <a:t>ready</a:t>
            </a:r>
            <a:endParaRPr lang="de-DE" sz="1633" dirty="0" smtClean="0"/>
          </a:p>
          <a:p>
            <a:endParaRPr lang="de-DE" sz="1633" dirty="0"/>
          </a:p>
          <a:p>
            <a:r>
              <a:rPr lang="de-DE" sz="1633" dirty="0" smtClean="0"/>
              <a:t>-</a:t>
            </a:r>
            <a:r>
              <a:rPr lang="de-DE" sz="1633" dirty="0" err="1" smtClean="0"/>
              <a:t>coatings</a:t>
            </a:r>
            <a:r>
              <a:rPr lang="de-DE" sz="1633" dirty="0" smtClean="0"/>
              <a:t> in </a:t>
            </a:r>
            <a:r>
              <a:rPr lang="de-DE" sz="1633" dirty="0" err="1" smtClean="0"/>
              <a:t>place</a:t>
            </a:r>
            <a:endParaRPr lang="de-DE" sz="1633" dirty="0" smtClean="0"/>
          </a:p>
          <a:p>
            <a:endParaRPr lang="de-DE" sz="1633" dirty="0"/>
          </a:p>
          <a:p>
            <a:r>
              <a:rPr lang="de-DE" sz="1633" dirty="0" smtClean="0"/>
              <a:t>-</a:t>
            </a:r>
            <a:r>
              <a:rPr lang="de-DE" sz="1633" dirty="0" err="1" smtClean="0"/>
              <a:t>read</a:t>
            </a:r>
            <a:r>
              <a:rPr lang="de-DE" sz="1633" dirty="0" smtClean="0"/>
              <a:t>-out </a:t>
            </a:r>
            <a:r>
              <a:rPr lang="de-DE" sz="1633" dirty="0" err="1" smtClean="0"/>
              <a:t>electronics</a:t>
            </a:r>
            <a:r>
              <a:rPr lang="de-DE" sz="1633" dirty="0" smtClean="0"/>
              <a:t> in final </a:t>
            </a:r>
            <a:r>
              <a:rPr lang="de-DE" sz="1633" dirty="0" err="1" smtClean="0"/>
              <a:t>stage</a:t>
            </a:r>
            <a:r>
              <a:rPr lang="de-DE" sz="1633" dirty="0" smtClean="0"/>
              <a:t> </a:t>
            </a:r>
            <a:r>
              <a:rPr lang="de-DE" sz="1633" dirty="0" err="1" smtClean="0"/>
              <a:t>and</a:t>
            </a:r>
            <a:r>
              <a:rPr lang="de-DE" sz="1633" dirty="0" smtClean="0"/>
              <a:t> teste </a:t>
            </a:r>
            <a:endParaRPr lang="de-DE" sz="1633" dirty="0"/>
          </a:p>
          <a:p>
            <a:endParaRPr lang="de-DE" sz="1633" dirty="0"/>
          </a:p>
          <a:p>
            <a:r>
              <a:rPr lang="de-DE" sz="1633" dirty="0"/>
              <a:t>-Infrastructure at HZG </a:t>
            </a:r>
            <a:r>
              <a:rPr lang="de-DE" sz="1633" dirty="0" err="1" smtClean="0"/>
              <a:t>grows</a:t>
            </a:r>
            <a:r>
              <a:rPr lang="de-DE" sz="1633" dirty="0" smtClean="0"/>
              <a:t> </a:t>
            </a:r>
            <a:r>
              <a:rPr lang="de-DE" sz="1633" dirty="0" err="1" smtClean="0"/>
              <a:t>up</a:t>
            </a:r>
            <a:r>
              <a:rPr lang="de-DE" sz="1633" dirty="0" smtClean="0"/>
              <a:t>; </a:t>
            </a:r>
            <a:r>
              <a:rPr lang="de-DE" sz="1633" dirty="0" err="1" smtClean="0"/>
              <a:t>infrastructure</a:t>
            </a:r>
            <a:r>
              <a:rPr lang="de-DE" sz="1633" dirty="0" smtClean="0"/>
              <a:t> </a:t>
            </a:r>
          </a:p>
          <a:p>
            <a:r>
              <a:rPr lang="de-DE" sz="1633" dirty="0"/>
              <a:t> </a:t>
            </a:r>
            <a:r>
              <a:rPr lang="de-DE" sz="1633" dirty="0" smtClean="0"/>
              <a:t> </a:t>
            </a:r>
            <a:r>
              <a:rPr lang="de-DE" sz="1633" dirty="0" err="1" smtClean="0"/>
              <a:t>for</a:t>
            </a:r>
            <a:r>
              <a:rPr lang="de-DE" sz="1633" dirty="0" smtClean="0"/>
              <a:t> n-</a:t>
            </a:r>
            <a:r>
              <a:rPr lang="de-DE" sz="1633" dirty="0" err="1" smtClean="0"/>
              <a:t>source</a:t>
            </a:r>
            <a:r>
              <a:rPr lang="de-DE" sz="1633" dirty="0" smtClean="0"/>
              <a:t> </a:t>
            </a:r>
            <a:r>
              <a:rPr lang="de-DE" sz="1633" dirty="0" err="1" smtClean="0"/>
              <a:t>is</a:t>
            </a:r>
            <a:r>
              <a:rPr lang="de-DE" sz="1633" dirty="0" smtClean="0"/>
              <a:t> </a:t>
            </a:r>
            <a:r>
              <a:rPr lang="de-DE" sz="1633" dirty="0" err="1" smtClean="0"/>
              <a:t>delayed</a:t>
            </a:r>
            <a:r>
              <a:rPr lang="de-DE" sz="1633" dirty="0" smtClean="0"/>
              <a:t>. </a:t>
            </a:r>
          </a:p>
          <a:p>
            <a:endParaRPr lang="de-DE" sz="1633" dirty="0"/>
          </a:p>
          <a:p>
            <a:r>
              <a:rPr lang="de-DE" sz="1633" dirty="0" err="1" smtClean="0"/>
              <a:t>To</a:t>
            </a:r>
            <a:r>
              <a:rPr lang="de-DE" sz="1633" dirty="0" smtClean="0"/>
              <a:t> do:</a:t>
            </a:r>
          </a:p>
          <a:p>
            <a:r>
              <a:rPr lang="en-GB" sz="1633" dirty="0" smtClean="0"/>
              <a:t>-wiring and soldering of detector wire</a:t>
            </a:r>
          </a:p>
          <a:p>
            <a:r>
              <a:rPr lang="en-GB" sz="1633" dirty="0" smtClean="0"/>
              <a:t>-assembly</a:t>
            </a:r>
          </a:p>
          <a:p>
            <a:r>
              <a:rPr lang="en-GB" sz="1633" dirty="0" smtClean="0"/>
              <a:t>-Irradiation of converter under high flux</a:t>
            </a:r>
          </a:p>
          <a:p>
            <a:endParaRPr lang="de-DE" sz="1633" dirty="0"/>
          </a:p>
          <a:p>
            <a:endParaRPr lang="de-DE" sz="1633" dirty="0"/>
          </a:p>
        </p:txBody>
      </p:sp>
      <p:pic>
        <p:nvPicPr>
          <p:cNvPr id="6" name="Grafik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663" y="1624928"/>
            <a:ext cx="7557036" cy="4188811"/>
          </a:xfrm>
          <a:prstGeom prst="rect">
            <a:avLst/>
          </a:prstGeom>
          <a:effectLst>
            <a:glow rad="127000">
              <a:schemeClr val="accent1">
                <a:alpha val="3000"/>
              </a:schemeClr>
            </a:glow>
            <a:outerShdw blurRad="50800" dist="50800" dir="5400000" algn="ctr" rotWithShape="0">
              <a:srgbClr val="000000"/>
            </a:outerShdw>
            <a:reflection stA="0" endPos="65000" dist="50800" dir="5400000" sy="-100000" algn="bl" rotWithShape="0"/>
          </a:effectLst>
        </p:spPr>
      </p:pic>
      <p:sp>
        <p:nvSpPr>
          <p:cNvPr id="4" name="Rechteck 3"/>
          <p:cNvSpPr>
            <a:spLocks noChangeArrowheads="1"/>
          </p:cNvSpPr>
          <p:nvPr/>
        </p:nvSpPr>
        <p:spPr bwMode="auto">
          <a:xfrm>
            <a:off x="7593699" y="2036728"/>
            <a:ext cx="3838853" cy="3610347"/>
          </a:xfrm>
          <a:prstGeom prst="rect">
            <a:avLst/>
          </a:prstGeom>
          <a:solidFill>
            <a:schemeClr val="bg1">
              <a:alpha val="70000"/>
            </a:schemeClr>
          </a:solidFill>
          <a:ln>
            <a:noFill/>
          </a:ln>
          <a:extLst/>
        </p:spPr>
        <p:txBody>
          <a:bodyPr wrap="square">
            <a:spAutoFit/>
          </a:bodyPr>
          <a:lstStyle>
            <a:lvl1pPr marL="342900" indent="-342900">
              <a:defRPr sz="15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15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 sz="15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 sz="15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 sz="15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284413" indent="1588" eaLnBrk="0" fontAlgn="base" hangingPunct="0">
              <a:spcBef>
                <a:spcPct val="0"/>
              </a:spcBef>
              <a:spcAft>
                <a:spcPct val="0"/>
              </a:spcAft>
              <a:defRPr sz="15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741613" indent="1588" eaLnBrk="0" fontAlgn="base" hangingPunct="0">
              <a:spcBef>
                <a:spcPct val="0"/>
              </a:spcBef>
              <a:spcAft>
                <a:spcPct val="0"/>
              </a:spcAft>
              <a:defRPr sz="15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198813" indent="1588" eaLnBrk="0" fontAlgn="base" hangingPunct="0">
              <a:spcBef>
                <a:spcPct val="0"/>
              </a:spcBef>
              <a:spcAft>
                <a:spcPct val="0"/>
              </a:spcAft>
              <a:defRPr sz="15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656013" indent="1588" eaLnBrk="0" fontAlgn="base" hangingPunct="0">
              <a:spcBef>
                <a:spcPct val="0"/>
              </a:spcBef>
              <a:spcAft>
                <a:spcPct val="0"/>
              </a:spcAft>
              <a:defRPr sz="15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marL="0" indent="0">
              <a:buClr>
                <a:srgbClr val="FFC000"/>
              </a:buClr>
              <a:buSzPct val="200000"/>
            </a:pPr>
            <a:r>
              <a:rPr lang="de-DE" altLang="de-DE" sz="1633" dirty="0" err="1"/>
              <a:t>Thanks</a:t>
            </a:r>
            <a:r>
              <a:rPr lang="de-DE" altLang="de-DE" sz="1633" dirty="0"/>
              <a:t> </a:t>
            </a:r>
            <a:r>
              <a:rPr lang="de-DE" altLang="de-DE" sz="1633" dirty="0" err="1"/>
              <a:t>to</a:t>
            </a:r>
            <a:r>
              <a:rPr lang="de-DE" altLang="de-DE" sz="1633" dirty="0"/>
              <a:t> </a:t>
            </a:r>
            <a:r>
              <a:rPr lang="de-DE" altLang="de-DE" sz="1633" dirty="0" err="1"/>
              <a:t>our</a:t>
            </a:r>
            <a:r>
              <a:rPr lang="de-DE" altLang="de-DE" sz="1633" dirty="0"/>
              <a:t> </a:t>
            </a:r>
            <a:r>
              <a:rPr lang="de-DE" altLang="de-DE" sz="1633" dirty="0" err="1"/>
              <a:t>team</a:t>
            </a:r>
            <a:r>
              <a:rPr lang="de-DE" altLang="de-DE" sz="1633" dirty="0"/>
              <a:t>!:</a:t>
            </a:r>
          </a:p>
          <a:p>
            <a:pPr marL="0" indent="0">
              <a:buClr>
                <a:srgbClr val="FFC000"/>
              </a:buClr>
              <a:buSzPct val="200000"/>
            </a:pPr>
            <a:r>
              <a:rPr lang="de-DE" altLang="de-DE" sz="1633" dirty="0" smtClean="0"/>
              <a:t>Jörg </a:t>
            </a:r>
            <a:r>
              <a:rPr lang="de-DE" altLang="de-DE" sz="1633" dirty="0"/>
              <a:t>Burmester</a:t>
            </a:r>
            <a:r>
              <a:rPr lang="de-DE" altLang="de-DE" sz="1633" dirty="0" smtClean="0"/>
              <a:t>, Jörn </a:t>
            </a:r>
            <a:r>
              <a:rPr lang="de-DE" altLang="de-DE" sz="1633" dirty="0" err="1"/>
              <a:t>Plewka</a:t>
            </a:r>
            <a:r>
              <a:rPr lang="de-DE" altLang="de-DE" sz="1633" dirty="0"/>
              <a:t>, Christian Jacobsen, Carsten Peter </a:t>
            </a:r>
            <a:r>
              <a:rPr lang="de-DE" altLang="de-DE" sz="1633" dirty="0" err="1"/>
              <a:t>Gregersen</a:t>
            </a:r>
            <a:r>
              <a:rPr lang="de-DE" altLang="de-DE" sz="1633" dirty="0"/>
              <a:t>, Wolfgang Puls, Andreas </a:t>
            </a:r>
            <a:r>
              <a:rPr lang="de-DE" altLang="de-DE" sz="1633" dirty="0" err="1"/>
              <a:t>Beldowski</a:t>
            </a:r>
            <a:r>
              <a:rPr lang="de-DE" altLang="de-DE" sz="1633" dirty="0"/>
              <a:t>, Dirk Jan Siemers, Rüdiger </a:t>
            </a:r>
            <a:r>
              <a:rPr lang="de-DE" altLang="de-DE" sz="1633" dirty="0" err="1"/>
              <a:t>Kiehn</a:t>
            </a:r>
            <a:r>
              <a:rPr lang="de-DE" altLang="de-DE" sz="1633" dirty="0"/>
              <a:t>, Sven </a:t>
            </a:r>
            <a:r>
              <a:rPr lang="de-DE" altLang="de-DE" sz="1633" dirty="0" err="1"/>
              <a:t>Kleeband</a:t>
            </a:r>
            <a:r>
              <a:rPr lang="de-DE" altLang="de-DE" sz="1633" dirty="0"/>
              <a:t>, Thorsten Böttcher, Gerd Musielak, Erik </a:t>
            </a:r>
            <a:r>
              <a:rPr lang="de-DE" altLang="de-DE" sz="1633" dirty="0" err="1"/>
              <a:t>Sitko</a:t>
            </a:r>
            <a:r>
              <a:rPr lang="de-DE" altLang="de-DE" sz="1633" dirty="0"/>
              <a:t>, John </a:t>
            </a:r>
            <a:r>
              <a:rPr lang="de-DE" altLang="de-DE" sz="1633" dirty="0" err="1"/>
              <a:t>Hedde</a:t>
            </a:r>
            <a:endParaRPr lang="de-DE" altLang="de-DE" sz="1633" dirty="0"/>
          </a:p>
          <a:p>
            <a:pPr marL="0" indent="0">
              <a:buClr>
                <a:srgbClr val="FFC000"/>
              </a:buClr>
              <a:buSzPct val="200000"/>
            </a:pPr>
            <a:endParaRPr lang="de-DE" altLang="de-DE" sz="1633" dirty="0"/>
          </a:p>
          <a:p>
            <a:pPr marL="0" indent="0">
              <a:buClr>
                <a:srgbClr val="FFC000"/>
              </a:buClr>
              <a:buSzPct val="200000"/>
            </a:pPr>
            <a:endParaRPr lang="de-DE" altLang="de-DE" sz="1633" dirty="0"/>
          </a:p>
          <a:p>
            <a:pPr marL="0" indent="0">
              <a:buClr>
                <a:srgbClr val="FFC000"/>
              </a:buClr>
              <a:buSzPct val="200000"/>
            </a:pPr>
            <a:r>
              <a:rPr lang="de-DE" altLang="de-DE" sz="1633" dirty="0" err="1"/>
              <a:t>Thanks</a:t>
            </a:r>
            <a:r>
              <a:rPr lang="de-DE" altLang="de-DE" sz="1633" dirty="0"/>
              <a:t> </a:t>
            </a:r>
            <a:r>
              <a:rPr lang="de-DE" altLang="de-DE" sz="1633" dirty="0" err="1"/>
              <a:t>to</a:t>
            </a:r>
            <a:r>
              <a:rPr lang="de-DE" altLang="de-DE" sz="1633" dirty="0"/>
              <a:t> </a:t>
            </a:r>
            <a:r>
              <a:rPr lang="de-DE" altLang="de-DE" sz="1633" dirty="0" err="1"/>
              <a:t>the</a:t>
            </a:r>
            <a:r>
              <a:rPr lang="de-DE" altLang="de-DE" sz="1633" dirty="0"/>
              <a:t> </a:t>
            </a:r>
            <a:r>
              <a:rPr lang="de-DE" altLang="de-DE" sz="1633" dirty="0" err="1"/>
              <a:t>colleagues</a:t>
            </a:r>
            <a:r>
              <a:rPr lang="de-DE" altLang="de-DE" sz="1633" dirty="0"/>
              <a:t> </a:t>
            </a:r>
            <a:r>
              <a:rPr lang="de-DE" altLang="de-DE" sz="1633" dirty="0" err="1"/>
              <a:t>from</a:t>
            </a:r>
            <a:r>
              <a:rPr lang="de-DE" altLang="de-DE" sz="1633" dirty="0"/>
              <a:t> </a:t>
            </a:r>
            <a:r>
              <a:rPr lang="de-DE" altLang="de-DE" sz="1633" dirty="0" err="1"/>
              <a:t>the</a:t>
            </a:r>
            <a:r>
              <a:rPr lang="de-DE" altLang="de-DE" sz="1633" dirty="0"/>
              <a:t> </a:t>
            </a:r>
          </a:p>
          <a:p>
            <a:pPr marL="0" indent="0">
              <a:buClr>
                <a:srgbClr val="FFC000"/>
              </a:buClr>
              <a:buSzPct val="200000"/>
            </a:pPr>
            <a:r>
              <a:rPr lang="de-DE" altLang="de-DE" sz="1633" dirty="0"/>
              <a:t>ESS-</a:t>
            </a:r>
            <a:r>
              <a:rPr lang="de-DE" altLang="de-DE" sz="1633" dirty="0" err="1"/>
              <a:t>detector</a:t>
            </a:r>
            <a:r>
              <a:rPr lang="de-DE" altLang="de-DE" sz="1633" dirty="0"/>
              <a:t> </a:t>
            </a:r>
            <a:r>
              <a:rPr lang="de-DE" altLang="de-DE" sz="1633" dirty="0" err="1"/>
              <a:t>group</a:t>
            </a:r>
            <a:r>
              <a:rPr lang="de-DE" altLang="de-DE" sz="1633" dirty="0"/>
              <a:t>!</a:t>
            </a:r>
          </a:p>
          <a:p>
            <a:pPr marL="0" indent="0">
              <a:buClr>
                <a:srgbClr val="FFC000"/>
              </a:buClr>
              <a:buSzPct val="200000"/>
            </a:pPr>
            <a:endParaRPr lang="de-DE" altLang="de-DE" sz="1633" dirty="0"/>
          </a:p>
          <a:p>
            <a:pPr marL="0" indent="0">
              <a:buClr>
                <a:srgbClr val="FFC000"/>
              </a:buClr>
              <a:buSzPct val="200000"/>
            </a:pPr>
            <a:endParaRPr lang="de-DE" altLang="de-DE" sz="1633" dirty="0"/>
          </a:p>
          <a:p>
            <a:pPr marL="0" indent="0">
              <a:buClr>
                <a:srgbClr val="FFC000"/>
              </a:buClr>
              <a:buSzPct val="200000"/>
            </a:pPr>
            <a:r>
              <a:rPr lang="de-DE" altLang="de-DE" sz="1633" dirty="0" err="1"/>
              <a:t>Thank</a:t>
            </a:r>
            <a:r>
              <a:rPr lang="de-DE" altLang="de-DE" sz="1633" dirty="0"/>
              <a:t> </a:t>
            </a:r>
            <a:r>
              <a:rPr lang="de-DE" altLang="de-DE" sz="1633" b="1" dirty="0" err="1"/>
              <a:t>you</a:t>
            </a:r>
            <a:r>
              <a:rPr lang="de-DE" altLang="de-DE" sz="1633" dirty="0"/>
              <a:t> </a:t>
            </a:r>
            <a:r>
              <a:rPr lang="de-DE" altLang="de-DE" sz="1633" dirty="0" err="1"/>
              <a:t>for</a:t>
            </a:r>
            <a:r>
              <a:rPr lang="de-DE" altLang="de-DE" sz="1633" dirty="0"/>
              <a:t> </a:t>
            </a:r>
            <a:r>
              <a:rPr lang="de-DE" altLang="de-DE" sz="1633" dirty="0" err="1"/>
              <a:t>your</a:t>
            </a:r>
            <a:r>
              <a:rPr lang="de-DE" altLang="de-DE" sz="1633" dirty="0"/>
              <a:t> </a:t>
            </a:r>
            <a:r>
              <a:rPr lang="de-DE" altLang="de-DE" sz="1633" dirty="0" err="1"/>
              <a:t>attention</a:t>
            </a:r>
            <a:r>
              <a:rPr lang="de-DE" altLang="de-DE" sz="1633" dirty="0"/>
              <a:t>!</a:t>
            </a:r>
          </a:p>
        </p:txBody>
      </p:sp>
    </p:spTree>
    <p:extLst>
      <p:ext uri="{BB962C8B-B14F-4D97-AF65-F5344CB8AC3E}">
        <p14:creationId xmlns:p14="http://schemas.microsoft.com/office/powerpoint/2010/main" val="11780377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xit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wipe(down)">
                                      <p:cBhvr>
                                        <p:cTn id="6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4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feld 3"/>
          <p:cNvSpPr txBox="1"/>
          <p:nvPr/>
        </p:nvSpPr>
        <p:spPr>
          <a:xfrm>
            <a:off x="4240530" y="3440430"/>
            <a:ext cx="2520242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4400" dirty="0" smtClean="0"/>
              <a:t>Back-up’s:</a:t>
            </a:r>
            <a:endParaRPr lang="en-GB" sz="4400" dirty="0"/>
          </a:p>
        </p:txBody>
      </p:sp>
    </p:spTree>
    <p:extLst>
      <p:ext uri="{BB962C8B-B14F-4D97-AF65-F5344CB8AC3E}">
        <p14:creationId xmlns:p14="http://schemas.microsoft.com/office/powerpoint/2010/main" val="12182273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de-DE" dirty="0" err="1" smtClean="0"/>
              <a:t>Detector</a:t>
            </a:r>
            <a:r>
              <a:rPr lang="de-DE" dirty="0" smtClean="0"/>
              <a:t> Lab</a:t>
            </a:r>
            <a:endParaRPr lang="en-GB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92500" lnSpcReduction="10000"/>
          </a:bodyPr>
          <a:lstStyle/>
          <a:p>
            <a:endParaRPr lang="en-GB" dirty="0"/>
          </a:p>
        </p:txBody>
      </p:sp>
      <p:grpSp>
        <p:nvGrpSpPr>
          <p:cNvPr id="6" name="Gruppieren 5"/>
          <p:cNvGrpSpPr/>
          <p:nvPr/>
        </p:nvGrpSpPr>
        <p:grpSpPr>
          <a:xfrm>
            <a:off x="184844" y="1722004"/>
            <a:ext cx="7202416" cy="4080488"/>
            <a:chOff x="562185" y="1943100"/>
            <a:chExt cx="7202416" cy="4080488"/>
          </a:xfrm>
        </p:grpSpPr>
        <p:pic>
          <p:nvPicPr>
            <p:cNvPr id="9" name="Grafik 8"/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62185" y="1943100"/>
              <a:ext cx="6953445" cy="4080488"/>
            </a:xfrm>
            <a:prstGeom prst="rect">
              <a:avLst/>
            </a:prstGeom>
          </p:spPr>
        </p:pic>
        <p:sp>
          <p:nvSpPr>
            <p:cNvPr id="10" name="Rechteck 9"/>
            <p:cNvSpPr/>
            <p:nvPr/>
          </p:nvSpPr>
          <p:spPr>
            <a:xfrm>
              <a:off x="3867300" y="2989740"/>
              <a:ext cx="1794281" cy="1787354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946052"/>
              <a:endParaRPr lang="en-GB" sz="1671">
                <a:solidFill>
                  <a:srgbClr val="FF0000"/>
                </a:solidFill>
                <a:latin typeface="Calibri"/>
              </a:endParaRPr>
            </a:p>
          </p:txBody>
        </p:sp>
        <p:sp>
          <p:nvSpPr>
            <p:cNvPr id="11" name="Textfeld 10"/>
            <p:cNvSpPr txBox="1"/>
            <p:nvPr/>
          </p:nvSpPr>
          <p:spPr>
            <a:xfrm>
              <a:off x="4040493" y="3561659"/>
              <a:ext cx="1482534" cy="34945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46052"/>
              <a:r>
                <a:rPr lang="de-DE" sz="1671" dirty="0">
                  <a:solidFill>
                    <a:prstClr val="black"/>
                  </a:solidFill>
                  <a:latin typeface="Calibri"/>
                </a:rPr>
                <a:t>clean </a:t>
              </a:r>
              <a:r>
                <a:rPr lang="de-DE" sz="1671" dirty="0" err="1">
                  <a:solidFill>
                    <a:prstClr val="black"/>
                  </a:solidFill>
                  <a:latin typeface="Calibri"/>
                </a:rPr>
                <a:t>room</a:t>
              </a:r>
              <a:endParaRPr lang="en-GB" sz="1671" dirty="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12" name="Rechteck 11"/>
            <p:cNvSpPr/>
            <p:nvPr/>
          </p:nvSpPr>
          <p:spPr>
            <a:xfrm rot="16200000">
              <a:off x="2074439" y="4798373"/>
              <a:ext cx="1113944" cy="602713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946052"/>
              <a:endParaRPr lang="en-GB" sz="1671">
                <a:solidFill>
                  <a:prstClr val="white"/>
                </a:solidFill>
                <a:latin typeface="Calibri"/>
              </a:endParaRPr>
            </a:p>
          </p:txBody>
        </p:sp>
        <p:sp>
          <p:nvSpPr>
            <p:cNvPr id="13" name="Textfeld 12"/>
            <p:cNvSpPr txBox="1"/>
            <p:nvPr/>
          </p:nvSpPr>
          <p:spPr>
            <a:xfrm>
              <a:off x="2330054" y="5021057"/>
              <a:ext cx="963404" cy="60657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46052"/>
              <a:r>
                <a:rPr lang="de-DE" sz="1671" dirty="0" err="1">
                  <a:solidFill>
                    <a:prstClr val="black"/>
                  </a:solidFill>
                  <a:latin typeface="Calibri"/>
                </a:rPr>
                <a:t>veneer</a:t>
              </a:r>
              <a:r>
                <a:rPr lang="de-DE" sz="1671" dirty="0">
                  <a:solidFill>
                    <a:prstClr val="black"/>
                  </a:solidFill>
                  <a:latin typeface="Calibri"/>
                </a:rPr>
                <a:t> press</a:t>
              </a:r>
              <a:endParaRPr lang="en-GB" sz="1671" dirty="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14" name="Rechteck 13"/>
            <p:cNvSpPr/>
            <p:nvPr/>
          </p:nvSpPr>
          <p:spPr>
            <a:xfrm>
              <a:off x="5747001" y="3184130"/>
              <a:ext cx="290965" cy="152411"/>
            </a:xfrm>
            <a:prstGeom prst="rect">
              <a:avLst/>
            </a:prstGeom>
            <a:solidFill>
              <a:srgbClr val="FF00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946052"/>
              <a:endParaRPr lang="en-GB" sz="1671">
                <a:solidFill>
                  <a:prstClr val="white"/>
                </a:solidFill>
                <a:latin typeface="Calibri"/>
              </a:endParaRPr>
            </a:p>
          </p:txBody>
        </p:sp>
        <p:sp>
          <p:nvSpPr>
            <p:cNvPr id="15" name="Textfeld 14"/>
            <p:cNvSpPr txBox="1"/>
            <p:nvPr/>
          </p:nvSpPr>
          <p:spPr>
            <a:xfrm>
              <a:off x="5709992" y="3157254"/>
              <a:ext cx="647477" cy="21467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46052"/>
              <a:r>
                <a:rPr lang="de-DE" sz="795" dirty="0">
                  <a:solidFill>
                    <a:prstClr val="black"/>
                  </a:solidFill>
                  <a:latin typeface="Calibri"/>
                </a:rPr>
                <a:t>Safe</a:t>
              </a:r>
              <a:endParaRPr lang="en-GB" sz="795" dirty="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16" name="Rechteck 15"/>
            <p:cNvSpPr/>
            <p:nvPr/>
          </p:nvSpPr>
          <p:spPr>
            <a:xfrm>
              <a:off x="7067334" y="2589425"/>
              <a:ext cx="161647" cy="734876"/>
            </a:xfrm>
            <a:prstGeom prst="rect">
              <a:avLst/>
            </a:prstGeom>
            <a:solidFill>
              <a:srgbClr val="00B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946052"/>
              <a:endParaRPr lang="en-GB" sz="1671">
                <a:solidFill>
                  <a:prstClr val="white"/>
                </a:solidFill>
                <a:latin typeface="Calibri"/>
              </a:endParaRPr>
            </a:p>
          </p:txBody>
        </p:sp>
        <p:sp>
          <p:nvSpPr>
            <p:cNvPr id="17" name="Zylinder 16"/>
            <p:cNvSpPr/>
            <p:nvPr/>
          </p:nvSpPr>
          <p:spPr>
            <a:xfrm rot="5400000">
              <a:off x="6665365" y="2891706"/>
              <a:ext cx="76904" cy="96868"/>
            </a:xfrm>
            <a:prstGeom prst="can">
              <a:avLst/>
            </a:prstGeom>
            <a:solidFill>
              <a:srgbClr val="FFFF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946052"/>
              <a:endParaRPr lang="en-GB" sz="1671">
                <a:solidFill>
                  <a:prstClr val="white"/>
                </a:solidFill>
                <a:latin typeface="Calibri"/>
              </a:endParaRPr>
            </a:p>
          </p:txBody>
        </p:sp>
        <p:sp>
          <p:nvSpPr>
            <p:cNvPr id="18" name="Textfeld 17"/>
            <p:cNvSpPr txBox="1"/>
            <p:nvPr/>
          </p:nvSpPr>
          <p:spPr>
            <a:xfrm>
              <a:off x="5892484" y="2842204"/>
              <a:ext cx="812706" cy="33701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46052"/>
              <a:r>
                <a:rPr lang="de-DE" sz="795" dirty="0">
                  <a:solidFill>
                    <a:prstClr val="black"/>
                  </a:solidFill>
                  <a:latin typeface="Calibri"/>
                </a:rPr>
                <a:t>Neutron </a:t>
              </a:r>
              <a:r>
                <a:rPr lang="de-DE" sz="795" dirty="0" err="1">
                  <a:solidFill>
                    <a:prstClr val="black"/>
                  </a:solidFill>
                  <a:latin typeface="Calibri"/>
                </a:rPr>
                <a:t>source</a:t>
              </a:r>
              <a:endParaRPr lang="en-GB" sz="795" dirty="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19" name="Textfeld 18"/>
            <p:cNvSpPr txBox="1"/>
            <p:nvPr/>
          </p:nvSpPr>
          <p:spPr>
            <a:xfrm>
              <a:off x="6743724" y="2437014"/>
              <a:ext cx="563703" cy="21467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46052"/>
              <a:r>
                <a:rPr lang="de-DE" sz="795" dirty="0" err="1">
                  <a:solidFill>
                    <a:prstClr val="black"/>
                  </a:solidFill>
                  <a:latin typeface="Calibri"/>
                </a:rPr>
                <a:t>Detector</a:t>
              </a:r>
              <a:endParaRPr lang="en-GB" sz="795" dirty="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20" name="Rechteck 19"/>
            <p:cNvSpPr/>
            <p:nvPr/>
          </p:nvSpPr>
          <p:spPr>
            <a:xfrm>
              <a:off x="3929117" y="5656702"/>
              <a:ext cx="1593910" cy="209005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946052"/>
              <a:endParaRPr lang="en-GB" sz="1671">
                <a:solidFill>
                  <a:prstClr val="white"/>
                </a:solidFill>
                <a:latin typeface="Calibri"/>
              </a:endParaRPr>
            </a:p>
          </p:txBody>
        </p:sp>
        <p:sp>
          <p:nvSpPr>
            <p:cNvPr id="21" name="Rechteck 20"/>
            <p:cNvSpPr/>
            <p:nvPr/>
          </p:nvSpPr>
          <p:spPr>
            <a:xfrm>
              <a:off x="7067334" y="5167959"/>
              <a:ext cx="161647" cy="593245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946052"/>
              <a:endParaRPr lang="en-GB" sz="1671">
                <a:solidFill>
                  <a:prstClr val="white"/>
                </a:solidFill>
                <a:latin typeface="Calibri"/>
              </a:endParaRPr>
            </a:p>
          </p:txBody>
        </p:sp>
        <p:sp>
          <p:nvSpPr>
            <p:cNvPr id="22" name="Rechteck 21"/>
            <p:cNvSpPr/>
            <p:nvPr/>
          </p:nvSpPr>
          <p:spPr>
            <a:xfrm>
              <a:off x="2249231" y="2830594"/>
              <a:ext cx="161647" cy="593245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946052"/>
              <a:endParaRPr lang="en-GB" sz="1671">
                <a:solidFill>
                  <a:prstClr val="white"/>
                </a:solidFill>
                <a:latin typeface="Calibri"/>
              </a:endParaRPr>
            </a:p>
          </p:txBody>
        </p:sp>
        <p:sp>
          <p:nvSpPr>
            <p:cNvPr id="23" name="Textfeld 22"/>
            <p:cNvSpPr txBox="1"/>
            <p:nvPr/>
          </p:nvSpPr>
          <p:spPr>
            <a:xfrm>
              <a:off x="4224677" y="5627766"/>
              <a:ext cx="911840" cy="34945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46052"/>
              <a:r>
                <a:rPr lang="de-DE" sz="1671" dirty="0" err="1">
                  <a:solidFill>
                    <a:prstClr val="black"/>
                  </a:solidFill>
                  <a:latin typeface="Calibri"/>
                </a:rPr>
                <a:t>shelves</a:t>
              </a:r>
              <a:endParaRPr lang="en-GB" sz="1671" dirty="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24" name="Textfeld 23"/>
            <p:cNvSpPr txBox="1"/>
            <p:nvPr/>
          </p:nvSpPr>
          <p:spPr>
            <a:xfrm>
              <a:off x="2073861" y="2901688"/>
              <a:ext cx="858905" cy="34945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46052"/>
              <a:r>
                <a:rPr lang="de-DE" sz="1671" dirty="0" err="1">
                  <a:solidFill>
                    <a:prstClr val="black"/>
                  </a:solidFill>
                  <a:latin typeface="Calibri"/>
                </a:rPr>
                <a:t>shelves</a:t>
              </a:r>
              <a:endParaRPr lang="en-GB" sz="1671" dirty="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25" name="Textfeld 24"/>
            <p:cNvSpPr txBox="1"/>
            <p:nvPr/>
          </p:nvSpPr>
          <p:spPr>
            <a:xfrm>
              <a:off x="6882021" y="5307802"/>
              <a:ext cx="882580" cy="34945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946052"/>
              <a:r>
                <a:rPr lang="de-DE" sz="1671" dirty="0" err="1">
                  <a:solidFill>
                    <a:prstClr val="black"/>
                  </a:solidFill>
                  <a:latin typeface="Calibri"/>
                </a:rPr>
                <a:t>shelves</a:t>
              </a:r>
              <a:endParaRPr lang="en-GB" sz="1671" dirty="0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26" name="Rechteck 25"/>
            <p:cNvSpPr/>
            <p:nvPr/>
          </p:nvSpPr>
          <p:spPr>
            <a:xfrm>
              <a:off x="5821202" y="4558151"/>
              <a:ext cx="543255" cy="541578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946052"/>
              <a:endParaRPr lang="en-GB" sz="1671">
                <a:solidFill>
                  <a:prstClr val="white"/>
                </a:solidFill>
                <a:latin typeface="Calibri"/>
              </a:endParaRPr>
            </a:p>
          </p:txBody>
        </p:sp>
        <p:cxnSp>
          <p:nvCxnSpPr>
            <p:cNvPr id="27" name="Gerader Verbinder 26"/>
            <p:cNvCxnSpPr/>
            <p:nvPr/>
          </p:nvCxnSpPr>
          <p:spPr>
            <a:xfrm>
              <a:off x="4781760" y="4390218"/>
              <a:ext cx="2992" cy="384261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Gerader Verbinder 27"/>
            <p:cNvCxnSpPr/>
            <p:nvPr/>
          </p:nvCxnSpPr>
          <p:spPr>
            <a:xfrm>
              <a:off x="5475652" y="4390218"/>
              <a:ext cx="2992" cy="384261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9" name="Bogen 28"/>
            <p:cNvSpPr/>
            <p:nvPr/>
          </p:nvSpPr>
          <p:spPr>
            <a:xfrm>
              <a:off x="4781760" y="4390218"/>
              <a:ext cx="727412" cy="727412"/>
            </a:xfrm>
            <a:prstGeom prst="arc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 defTabSz="946052"/>
              <a:endParaRPr lang="en-GB" sz="1671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30" name="Bogen 29"/>
            <p:cNvSpPr/>
            <p:nvPr/>
          </p:nvSpPr>
          <p:spPr>
            <a:xfrm>
              <a:off x="4415014" y="4423005"/>
              <a:ext cx="678918" cy="676724"/>
            </a:xfrm>
            <a:prstGeom prst="arc">
              <a:avLst>
                <a:gd name="adj1" fmla="val 16589612"/>
                <a:gd name="adj2" fmla="val 0"/>
              </a:avLst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 defTabSz="946052"/>
              <a:endParaRPr lang="en-GB" sz="1671">
                <a:solidFill>
                  <a:prstClr val="black"/>
                </a:solidFill>
                <a:latin typeface="Calibri"/>
              </a:endParaRPr>
            </a:p>
          </p:txBody>
        </p:sp>
        <p:sp>
          <p:nvSpPr>
            <p:cNvPr id="31" name="Bogen 30"/>
            <p:cNvSpPr/>
            <p:nvPr/>
          </p:nvSpPr>
          <p:spPr>
            <a:xfrm flipH="1">
              <a:off x="5136518" y="4415562"/>
              <a:ext cx="837093" cy="702068"/>
            </a:xfrm>
            <a:prstGeom prst="arc">
              <a:avLst>
                <a:gd name="adj1" fmla="val 16589612"/>
                <a:gd name="adj2" fmla="val 0"/>
              </a:avLst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 defTabSz="946052"/>
              <a:endParaRPr lang="en-GB" sz="1671">
                <a:solidFill>
                  <a:prstClr val="black"/>
                </a:solidFill>
                <a:latin typeface="Calibri"/>
              </a:endParaRPr>
            </a:p>
          </p:txBody>
        </p:sp>
        <p:cxnSp>
          <p:nvCxnSpPr>
            <p:cNvPr id="32" name="Gerader Verbinder 31"/>
            <p:cNvCxnSpPr/>
            <p:nvPr/>
          </p:nvCxnSpPr>
          <p:spPr>
            <a:xfrm rot="5400000">
              <a:off x="4038015" y="4541446"/>
              <a:ext cx="2992" cy="384261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3" name="Bogen 32"/>
            <p:cNvSpPr/>
            <p:nvPr/>
          </p:nvSpPr>
          <p:spPr>
            <a:xfrm rot="5400000" flipH="1">
              <a:off x="3518733" y="4423043"/>
              <a:ext cx="671005" cy="718170"/>
            </a:xfrm>
            <a:prstGeom prst="arc">
              <a:avLst>
                <a:gd name="adj1" fmla="val 16589612"/>
                <a:gd name="adj2" fmla="val 0"/>
              </a:avLst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 defTabSz="946052"/>
              <a:endParaRPr lang="en-GB" sz="1671">
                <a:solidFill>
                  <a:prstClr val="black"/>
                </a:solidFill>
                <a:latin typeface="Calibri"/>
              </a:endParaRPr>
            </a:p>
          </p:txBody>
        </p:sp>
      </p:grpSp>
      <p:pic>
        <p:nvPicPr>
          <p:cNvPr id="5" name="Grafik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619584" y="2096389"/>
            <a:ext cx="3338948" cy="2504211"/>
          </a:xfrm>
          <a:prstGeom prst="rect">
            <a:avLst/>
          </a:prstGeom>
        </p:spPr>
      </p:pic>
      <p:pic>
        <p:nvPicPr>
          <p:cNvPr id="4" name="Grafik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85212" y="4080582"/>
            <a:ext cx="3574124" cy="26805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620134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Master">
  <a:themeElements>
    <a:clrScheme name="HZG Farben">
      <a:dk1>
        <a:sysClr val="windowText" lastClr="000000"/>
      </a:dk1>
      <a:lt1>
        <a:sysClr val="window" lastClr="FFFFFF"/>
      </a:lt1>
      <a:dk2>
        <a:srgbClr val="0098D4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Lariss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9_hzg_deutsch_v2">
  <a:themeElements>
    <a:clrScheme name="hzg_deutsch_v2 1">
      <a:dk1>
        <a:srgbClr val="000000"/>
      </a:dk1>
      <a:lt1>
        <a:srgbClr val="FFFFFF"/>
      </a:lt1>
      <a:dk2>
        <a:srgbClr val="000000"/>
      </a:dk2>
      <a:lt2>
        <a:srgbClr val="B2B2B2"/>
      </a:lt2>
      <a:accent1>
        <a:srgbClr val="0098D4"/>
      </a:accent1>
      <a:accent2>
        <a:srgbClr val="5F5F5F"/>
      </a:accent2>
      <a:accent3>
        <a:srgbClr val="FFFFFF"/>
      </a:accent3>
      <a:accent4>
        <a:srgbClr val="000000"/>
      </a:accent4>
      <a:accent5>
        <a:srgbClr val="AACAE6"/>
      </a:accent5>
      <a:accent6>
        <a:srgbClr val="555555"/>
      </a:accent6>
      <a:hlink>
        <a:srgbClr val="B2B2B2"/>
      </a:hlink>
      <a:folHlink>
        <a:srgbClr val="DDDDDD"/>
      </a:folHlink>
    </a:clrScheme>
    <a:fontScheme name="hzg_deutsch_v2">
      <a:majorFont>
        <a:latin typeface="Arial"/>
        <a:ea typeface=""/>
        <a:cs typeface="Arial"/>
      </a:majorFont>
      <a:minorFont>
        <a:latin typeface="Arial"/>
        <a:ea typeface=""/>
        <a:cs typeface="Arial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hzg_deutsch_v2 1">
        <a:dk1>
          <a:srgbClr val="000000"/>
        </a:dk1>
        <a:lt1>
          <a:srgbClr val="FFFFFF"/>
        </a:lt1>
        <a:dk2>
          <a:srgbClr val="000000"/>
        </a:dk2>
        <a:lt2>
          <a:srgbClr val="B2B2B2"/>
        </a:lt2>
        <a:accent1>
          <a:srgbClr val="0098D4"/>
        </a:accent1>
        <a:accent2>
          <a:srgbClr val="5F5F5F"/>
        </a:accent2>
        <a:accent3>
          <a:srgbClr val="FFFFFF"/>
        </a:accent3>
        <a:accent4>
          <a:srgbClr val="000000"/>
        </a:accent4>
        <a:accent5>
          <a:srgbClr val="AACAE6"/>
        </a:accent5>
        <a:accent6>
          <a:srgbClr val="555555"/>
        </a:accent6>
        <a:hlink>
          <a:srgbClr val="B2B2B2"/>
        </a:hlink>
        <a:folHlink>
          <a:srgbClr val="DDDDDD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1030</Words>
  <Application>Microsoft Office PowerPoint</Application>
  <PresentationFormat>Breitbild</PresentationFormat>
  <Paragraphs>199</Paragraphs>
  <Slides>16</Slides>
  <Notes>1</Notes>
  <HiddenSlides>0</HiddenSlides>
  <MMClips>3</MMClips>
  <ScaleCrop>false</ScaleCrop>
  <HeadingPairs>
    <vt:vector size="8" baseType="variant">
      <vt:variant>
        <vt:lpstr>Verwendete Schriftarten</vt:lpstr>
      </vt:variant>
      <vt:variant>
        <vt:i4>6</vt:i4>
      </vt:variant>
      <vt:variant>
        <vt:lpstr>Design</vt:lpstr>
      </vt:variant>
      <vt:variant>
        <vt:i4>2</vt:i4>
      </vt:variant>
      <vt:variant>
        <vt:lpstr>Eingebettete OLE-Server</vt:lpstr>
      </vt:variant>
      <vt:variant>
        <vt:i4>1</vt:i4>
      </vt:variant>
      <vt:variant>
        <vt:lpstr>Folientitel</vt:lpstr>
      </vt:variant>
      <vt:variant>
        <vt:i4>16</vt:i4>
      </vt:variant>
    </vt:vector>
  </HeadingPairs>
  <TitlesOfParts>
    <vt:vector size="25" baseType="lpstr">
      <vt:lpstr>Arial</vt:lpstr>
      <vt:lpstr>Calibri</vt:lpstr>
      <vt:lpstr>Symbol</vt:lpstr>
      <vt:lpstr>Times New Roman</vt:lpstr>
      <vt:lpstr>Wingdings</vt:lpstr>
      <vt:lpstr>Wingdings 3</vt:lpstr>
      <vt:lpstr>Master</vt:lpstr>
      <vt:lpstr>9_hzg_deutsch_v2</vt:lpstr>
      <vt:lpstr>Graph</vt:lpstr>
      <vt:lpstr>Status of the HZG-Demo detector project:</vt:lpstr>
      <vt:lpstr>Long-term aimed detector performance:</vt:lpstr>
      <vt:lpstr>Neutron Detection Process</vt:lpstr>
      <vt:lpstr>Detection strategy</vt:lpstr>
      <vt:lpstr>Status of neutron detector project:  design and construction  @ TKE and TKA</vt:lpstr>
      <vt:lpstr>1m long wire under mechanical in HV-E-field</vt:lpstr>
      <vt:lpstr>1m long wire under mechanical in HV-E-field (b)</vt:lpstr>
      <vt:lpstr>Converter deflection-Force Compensation Volume</vt:lpstr>
      <vt:lpstr>Converter deflection control</vt:lpstr>
      <vt:lpstr>Preliminary Pulse height spectra tests (  vs. ) discrimination</vt:lpstr>
      <vt:lpstr>Development, assembly and integration of electronics</vt:lpstr>
      <vt:lpstr>Electronic and software tests @ V20-ESS-test beamline:</vt:lpstr>
      <vt:lpstr>Timing synchronization</vt:lpstr>
      <vt:lpstr>Conclusion and Summary</vt:lpstr>
      <vt:lpstr>PowerPoint-Präsentation</vt:lpstr>
      <vt:lpstr>Detector Lab</vt:lpstr>
    </vt:vector>
  </TitlesOfParts>
  <Company>HZG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PowerPoint-Präsentation</dc:title>
  <dc:creator>Nowak,  Gregor Jacek</dc:creator>
  <cp:lastModifiedBy>Nowak,  Gregor Jacek</cp:lastModifiedBy>
  <cp:revision>126</cp:revision>
  <dcterms:created xsi:type="dcterms:W3CDTF">2019-03-14T12:09:47Z</dcterms:created>
  <dcterms:modified xsi:type="dcterms:W3CDTF">2019-09-11T08:21:18Z</dcterms:modified>
</cp:coreProperties>
</file>