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6" r:id="rId1"/>
  </p:sldMasterIdLst>
  <p:notesMasterIdLst>
    <p:notesMasterId r:id="rId23"/>
  </p:notesMasterIdLst>
  <p:sldIdLst>
    <p:sldId id="256" r:id="rId2"/>
    <p:sldId id="619" r:id="rId3"/>
    <p:sldId id="930" r:id="rId4"/>
    <p:sldId id="587" r:id="rId5"/>
    <p:sldId id="920" r:id="rId6"/>
    <p:sldId id="921" r:id="rId7"/>
    <p:sldId id="908" r:id="rId8"/>
    <p:sldId id="922" r:id="rId9"/>
    <p:sldId id="914" r:id="rId10"/>
    <p:sldId id="301" r:id="rId11"/>
    <p:sldId id="905" r:id="rId12"/>
    <p:sldId id="924" r:id="rId13"/>
    <p:sldId id="901" r:id="rId14"/>
    <p:sldId id="926" r:id="rId15"/>
    <p:sldId id="289" r:id="rId16"/>
    <p:sldId id="916" r:id="rId17"/>
    <p:sldId id="917" r:id="rId18"/>
    <p:sldId id="925" r:id="rId19"/>
    <p:sldId id="927" r:id="rId20"/>
    <p:sldId id="928" r:id="rId21"/>
    <p:sldId id="929" r:id="rId2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F7F8"/>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3221"/>
    <p:restoredTop sz="94647"/>
  </p:normalViewPr>
  <p:slideViewPr>
    <p:cSldViewPr snapToGrid="0" snapToObjects="1">
      <p:cViewPr varScale="1">
        <p:scale>
          <a:sx n="111" d="100"/>
          <a:sy n="111" d="100"/>
        </p:scale>
        <p:origin x="248" y="114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848D626-E40E-204C-AF30-E6DFCB4DCE8C}" type="datetimeFigureOut">
              <a:rPr lang="en-US" smtClean="0"/>
              <a:t>9/11/19</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A392CB8-F1D9-604F-8076-ABE900E3C76C}" type="slidenum">
              <a:rPr lang="en-US" smtClean="0"/>
              <a:t>‹#›</a:t>
            </a:fld>
            <a:endParaRPr lang="en-US"/>
          </a:p>
        </p:txBody>
      </p:sp>
    </p:spTree>
    <p:extLst>
      <p:ext uri="{BB962C8B-B14F-4D97-AF65-F5344CB8AC3E}">
        <p14:creationId xmlns:p14="http://schemas.microsoft.com/office/powerpoint/2010/main" val="416544562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endParaRPr lang="sv-SE"/>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sv-SE"/>
          </a:p>
        </p:txBody>
      </p:sp>
      <p:sp>
        <p:nvSpPr>
          <p:cNvPr id="4" name="Date Placeholder 3"/>
          <p:cNvSpPr>
            <a:spLocks noGrp="1"/>
          </p:cNvSpPr>
          <p:nvPr>
            <p:ph type="dt" sz="half" idx="10"/>
          </p:nvPr>
        </p:nvSpPr>
        <p:spPr/>
        <p:txBody>
          <a:bodyPr/>
          <a:lstStyle/>
          <a:p>
            <a:fld id="{72B65CE0-C73F-E44F-A238-5CA1D9E0ED5E}" type="datetimeFigureOut">
              <a:rPr lang="en-US" smtClean="0"/>
              <a:t>9/11/19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9C5D424-F1FC-E04E-99CE-D4FBE69EE091}" type="slidenum">
              <a:rPr lang="en-US" smtClean="0"/>
              <a:t>‹#›</a:t>
            </a:fld>
            <a:endParaRPr lang="en-US"/>
          </a:p>
        </p:txBody>
      </p:sp>
      <p:pic>
        <p:nvPicPr>
          <p:cNvPr id="7" name="Bildobjekt 7" descr="ESS-vit-logga.png"/>
          <p:cNvPicPr>
            <a:picLocks noChangeAspect="1"/>
          </p:cNvPicPr>
          <p:nvPr/>
        </p:nvPicPr>
        <p:blipFill>
          <a:blip r:embed="rId2" cstate="print">
            <a:extLst>
              <a:ext uri="{28A0092B-C50C-407E-A947-70E740481C1C}">
                <a14:useLocalDpi xmlns:a14="http://schemas.microsoft.com/office/drawing/2010/main"/>
              </a:ext>
            </a:extLst>
          </a:blip>
          <a:stretch>
            <a:fillRect/>
          </a:stretch>
        </p:blipFill>
        <p:spPr>
          <a:xfrm>
            <a:off x="9744406" y="260649"/>
            <a:ext cx="2208245" cy="886059"/>
          </a:xfrm>
          <a:prstGeom prst="rect">
            <a:avLst/>
          </a:prstGeom>
        </p:spPr>
      </p:pic>
    </p:spTree>
    <p:extLst>
      <p:ext uri="{BB962C8B-B14F-4D97-AF65-F5344CB8AC3E}">
        <p14:creationId xmlns:p14="http://schemas.microsoft.com/office/powerpoint/2010/main" val="311807991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p:nvSpPr>
        <p:spPr>
          <a:xfrm>
            <a:off x="0" y="0"/>
            <a:ext cx="12192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sz="1800" dirty="0">
              <a:solidFill>
                <a:srgbClr val="0094CA"/>
              </a:solidFill>
            </a:endParaRPr>
          </a:p>
        </p:txBody>
      </p:sp>
      <p:sp>
        <p:nvSpPr>
          <p:cNvPr id="2" name="Title 1"/>
          <p:cNvSpPr>
            <a:spLocks noGrp="1"/>
          </p:cNvSpPr>
          <p:nvPr>
            <p:ph type="title"/>
          </p:nvPr>
        </p:nvSpPr>
        <p:spPr/>
        <p:txBody>
          <a:bodyPr/>
          <a:lstStyle/>
          <a:p>
            <a:r>
              <a:rPr lang="en-US"/>
              <a:t>Click to edit Master title style</a:t>
            </a:r>
            <a:endParaRPr lang="sv-SE"/>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sv-SE"/>
          </a:p>
        </p:txBody>
      </p:sp>
      <p:sp>
        <p:nvSpPr>
          <p:cNvPr id="4" name="Date Placeholder 3"/>
          <p:cNvSpPr>
            <a:spLocks noGrp="1"/>
          </p:cNvSpPr>
          <p:nvPr>
            <p:ph type="dt" sz="half" idx="10"/>
          </p:nvPr>
        </p:nvSpPr>
        <p:spPr/>
        <p:txBody>
          <a:bodyPr/>
          <a:lstStyle/>
          <a:p>
            <a:fld id="{72B65CE0-C73F-E44F-A238-5CA1D9E0ED5E}" type="datetimeFigureOut">
              <a:rPr lang="en-US" smtClean="0"/>
              <a:t>9/11/19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9C5D424-F1FC-E04E-99CE-D4FBE69EE091}" type="slidenum">
              <a:rPr lang="en-US" smtClean="0"/>
              <a:t>‹#›</a:t>
            </a:fld>
            <a:endParaRPr lang="en-US"/>
          </a:p>
        </p:txBody>
      </p:sp>
      <p:pic>
        <p:nvPicPr>
          <p:cNvPr id="8" name="Bildobjekt 5" descr="ESS-vit-logga.png"/>
          <p:cNvPicPr>
            <a:picLocks noChangeAspect="1"/>
          </p:cNvPicPr>
          <p:nvPr/>
        </p:nvPicPr>
        <p:blipFill>
          <a:blip r:embed="rId2" cstate="print">
            <a:extLst>
              <a:ext uri="{28A0092B-C50C-407E-A947-70E740481C1C}">
                <a14:useLocalDpi xmlns:a14="http://schemas.microsoft.com/office/drawing/2010/main"/>
              </a:ext>
            </a:extLst>
          </a:blip>
          <a:stretch>
            <a:fillRect/>
          </a:stretch>
        </p:blipFill>
        <p:spPr>
          <a:xfrm>
            <a:off x="10125344" y="319530"/>
            <a:ext cx="1827307" cy="733206"/>
          </a:xfrm>
          <a:prstGeom prst="rect">
            <a:avLst/>
          </a:prstGeom>
        </p:spPr>
      </p:pic>
    </p:spTree>
    <p:extLst>
      <p:ext uri="{BB962C8B-B14F-4D97-AF65-F5344CB8AC3E}">
        <p14:creationId xmlns:p14="http://schemas.microsoft.com/office/powerpoint/2010/main" val="189585836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p:nvSpPr>
        <p:spPr>
          <a:xfrm>
            <a:off x="0" y="0"/>
            <a:ext cx="12192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sz="1800" dirty="0">
              <a:solidFill>
                <a:srgbClr val="0094CA"/>
              </a:solidFill>
            </a:endParaRPr>
          </a:p>
        </p:txBody>
      </p:sp>
      <p:sp>
        <p:nvSpPr>
          <p:cNvPr id="2" name="Title 1"/>
          <p:cNvSpPr>
            <a:spLocks noGrp="1"/>
          </p:cNvSpPr>
          <p:nvPr>
            <p:ph type="title"/>
          </p:nvPr>
        </p:nvSpPr>
        <p:spPr/>
        <p:txBody>
          <a:bodyPr/>
          <a:lstStyle/>
          <a:p>
            <a:r>
              <a:rPr lang="en-US"/>
              <a:t>Click to edit Master title style</a:t>
            </a:r>
            <a:endParaRPr lang="sv-SE"/>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Edit Master text styles</a:t>
            </a:r>
          </a:p>
          <a:p>
            <a:pPr lvl="1"/>
            <a:r>
              <a:rPr lang="en-US"/>
              <a:t>Second level</a:t>
            </a:r>
          </a:p>
          <a:p>
            <a:pPr lvl="2"/>
            <a:r>
              <a:rPr lang="en-US"/>
              <a:t>Third level</a:t>
            </a:r>
          </a:p>
          <a:p>
            <a:pPr lvl="3"/>
            <a:r>
              <a:rPr lang="en-US"/>
              <a:t>Fourth level</a:t>
            </a:r>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Edit Master text styles</a:t>
            </a:r>
          </a:p>
          <a:p>
            <a:pPr lvl="1"/>
            <a:r>
              <a:rPr lang="en-US"/>
              <a:t>Second level</a:t>
            </a:r>
          </a:p>
          <a:p>
            <a:pPr lvl="2"/>
            <a:r>
              <a:rPr lang="en-US"/>
              <a:t>Third level</a:t>
            </a:r>
          </a:p>
          <a:p>
            <a:pPr lvl="3"/>
            <a:r>
              <a:rPr lang="en-US"/>
              <a:t>Fourth level</a:t>
            </a:r>
          </a:p>
        </p:txBody>
      </p:sp>
      <p:sp>
        <p:nvSpPr>
          <p:cNvPr id="5" name="Date Placeholder 4"/>
          <p:cNvSpPr>
            <a:spLocks noGrp="1"/>
          </p:cNvSpPr>
          <p:nvPr>
            <p:ph type="dt" sz="half" idx="10"/>
          </p:nvPr>
        </p:nvSpPr>
        <p:spPr/>
        <p:txBody>
          <a:bodyPr/>
          <a:lstStyle/>
          <a:p>
            <a:fld id="{72B65CE0-C73F-E44F-A238-5CA1D9E0ED5E}" type="datetimeFigureOut">
              <a:rPr lang="en-US" smtClean="0"/>
              <a:t>9/11/19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9C5D424-F1FC-E04E-99CE-D4FBE69EE091}" type="slidenum">
              <a:rPr lang="en-US" smtClean="0"/>
              <a:t>‹#›</a:t>
            </a:fld>
            <a:endParaRPr lang="en-US"/>
          </a:p>
        </p:txBody>
      </p:sp>
      <p:pic>
        <p:nvPicPr>
          <p:cNvPr id="9" name="Bildobjekt 7" descr="ESS-vit-logga.png"/>
          <p:cNvPicPr>
            <a:picLocks noChangeAspect="1"/>
          </p:cNvPicPr>
          <p:nvPr/>
        </p:nvPicPr>
        <p:blipFill>
          <a:blip r:embed="rId2" cstate="print">
            <a:extLst>
              <a:ext uri="{28A0092B-C50C-407E-A947-70E740481C1C}">
                <a14:useLocalDpi xmlns:a14="http://schemas.microsoft.com/office/drawing/2010/main"/>
              </a:ext>
            </a:extLst>
          </a:blip>
          <a:stretch>
            <a:fillRect/>
          </a:stretch>
        </p:blipFill>
        <p:spPr>
          <a:xfrm>
            <a:off x="10139550" y="260649"/>
            <a:ext cx="1813101" cy="727507"/>
          </a:xfrm>
          <a:prstGeom prst="rect">
            <a:avLst/>
          </a:prstGeom>
        </p:spPr>
      </p:pic>
    </p:spTree>
    <p:extLst>
      <p:ext uri="{BB962C8B-B14F-4D97-AF65-F5344CB8AC3E}">
        <p14:creationId xmlns:p14="http://schemas.microsoft.com/office/powerpoint/2010/main" val="250588738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sv-SE"/>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sv-SE"/>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sv-SE"/>
          </a:p>
        </p:txBody>
      </p:sp>
      <p:sp>
        <p:nvSpPr>
          <p:cNvPr id="7" name="Date Placeholder 6"/>
          <p:cNvSpPr>
            <a:spLocks noGrp="1"/>
          </p:cNvSpPr>
          <p:nvPr>
            <p:ph type="dt" sz="half" idx="10"/>
          </p:nvPr>
        </p:nvSpPr>
        <p:spPr/>
        <p:txBody>
          <a:bodyPr/>
          <a:lstStyle/>
          <a:p>
            <a:fld id="{72B65CE0-C73F-E44F-A238-5CA1D9E0ED5E}" type="datetimeFigureOut">
              <a:rPr lang="en-US" smtClean="0"/>
              <a:t>9/11/19</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D9C5D424-F1FC-E04E-99CE-D4FBE69EE091}" type="slidenum">
              <a:rPr lang="en-US" smtClean="0"/>
              <a:t>‹#›</a:t>
            </a:fld>
            <a:endParaRPr lang="en-US"/>
          </a:p>
        </p:txBody>
      </p:sp>
      <p:sp>
        <p:nvSpPr>
          <p:cNvPr id="10" name="Rektangel 6"/>
          <p:cNvSpPr/>
          <p:nvPr/>
        </p:nvSpPr>
        <p:spPr>
          <a:xfrm>
            <a:off x="0" y="0"/>
            <a:ext cx="12192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sz="1800" dirty="0">
              <a:solidFill>
                <a:srgbClr val="0094CA"/>
              </a:solidFill>
            </a:endParaRPr>
          </a:p>
        </p:txBody>
      </p:sp>
    </p:spTree>
    <p:extLst>
      <p:ext uri="{BB962C8B-B14F-4D97-AF65-F5344CB8AC3E}">
        <p14:creationId xmlns:p14="http://schemas.microsoft.com/office/powerpoint/2010/main" val="2199247932"/>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5" Type="http://schemas.openxmlformats.org/officeDocument/2006/relationships/theme" Target="../theme/theme1.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9518848" cy="1143000"/>
          </a:xfrm>
          <a:prstGeom prst="rect">
            <a:avLst/>
          </a:prstGeom>
        </p:spPr>
        <p:txBody>
          <a:bodyPr vert="horz" lIns="91440" tIns="45720" rIns="91440" bIns="45720" rtlCol="0" anchor="ctr">
            <a:normAutofit/>
          </a:bodyPr>
          <a:lstStyle/>
          <a:p>
            <a:r>
              <a:rPr lang="en-US"/>
              <a:t>Click to edit Master title style</a:t>
            </a:r>
            <a:endParaRPr lang="sv-SE" dirty="0"/>
          </a:p>
        </p:txBody>
      </p:sp>
      <p:sp>
        <p:nvSpPr>
          <p:cNvPr id="3" name="Text Placeholder 2"/>
          <p:cNvSpPr>
            <a:spLocks noGrp="1"/>
          </p:cNvSpPr>
          <p:nvPr>
            <p:ph type="body" idx="1"/>
          </p:nvPr>
        </p:nvSpPr>
        <p:spPr>
          <a:xfrm>
            <a:off x="609600" y="1600201"/>
            <a:ext cx="10972800" cy="4525963"/>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2B65CE0-C73F-E44F-A238-5CA1D9E0ED5E}" type="datetimeFigureOut">
              <a:rPr lang="en-US" smtClean="0"/>
              <a:t>9/11/19</a:t>
            </a:fld>
            <a:endParaRPr lang="en-US"/>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9C5D424-F1FC-E04E-99CE-D4FBE69EE091}" type="slidenum">
              <a:rPr lang="en-US" smtClean="0"/>
              <a:t>‹#›</a:t>
            </a:fld>
            <a:endParaRPr lang="en-US"/>
          </a:p>
        </p:txBody>
      </p:sp>
    </p:spTree>
    <p:extLst>
      <p:ext uri="{BB962C8B-B14F-4D97-AF65-F5344CB8AC3E}">
        <p14:creationId xmlns:p14="http://schemas.microsoft.com/office/powerpoint/2010/main" val="3142271619"/>
      </p:ext>
    </p:extLst>
  </p:cSld>
  <p:clrMap bg1="lt1" tx1="dk1" bg2="lt2" tx2="dk2" accent1="accent1" accent2="accent2" accent3="accent3" accent4="accent4" accent5="accent5" accent6="accent6" hlink="hlink" folHlink="folHlink"/>
  <p:sldLayoutIdLst>
    <p:sldLayoutId id="2147483667" r:id="rId1"/>
    <p:sldLayoutId id="2147483668" r:id="rId2"/>
    <p:sldLayoutId id="2147483669" r:id="rId3"/>
    <p:sldLayoutId id="2147483670" r:id="rId4"/>
  </p:sldLayoutIdLst>
  <p:txStyles>
    <p:titleStyle>
      <a:lvl1pPr algn="l" defTabSz="914400" rtl="0" eaLnBrk="1" latinLnBrk="0" hangingPunct="1">
        <a:spcBef>
          <a:spcPct val="0"/>
        </a:spcBef>
        <a:buNone/>
        <a:defRPr sz="3200" kern="1200" baseline="0">
          <a:solidFill>
            <a:schemeClr val="bg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1.xml"/><Relationship Id="rId5" Type="http://schemas.openxmlformats.org/officeDocument/2006/relationships/image" Target="../media/image5.png"/><Relationship Id="rId4" Type="http://schemas.openxmlformats.org/officeDocument/2006/relationships/image" Target="../media/image4.jpeg"/></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7.jpeg"/><Relationship Id="rId5" Type="http://schemas.openxmlformats.org/officeDocument/2006/relationships/image" Target="../media/image6.png"/><Relationship Id="rId4" Type="http://schemas.openxmlformats.org/officeDocument/2006/relationships/image" Target="../media/image4.jpeg"/></Relationships>
</file>

<file path=ppt/slides/_rels/slide3.xml.rels><?xml version="1.0" encoding="UTF-8" standalone="yes"?>
<Relationships xmlns="http://schemas.openxmlformats.org/package/2006/relationships"><Relationship Id="rId8" Type="http://schemas.openxmlformats.org/officeDocument/2006/relationships/image" Target="../media/image4.jpeg"/><Relationship Id="rId3" Type="http://schemas.openxmlformats.org/officeDocument/2006/relationships/image" Target="../media/image9.jpg"/><Relationship Id="rId7" Type="http://schemas.openxmlformats.org/officeDocument/2006/relationships/image" Target="../media/image3.png"/><Relationship Id="rId2" Type="http://schemas.openxmlformats.org/officeDocument/2006/relationships/image" Target="../media/image8.png"/><Relationship Id="rId1" Type="http://schemas.openxmlformats.org/officeDocument/2006/relationships/slideLayout" Target="../slideLayouts/slideLayout2.xml"/><Relationship Id="rId6" Type="http://schemas.openxmlformats.org/officeDocument/2006/relationships/image" Target="../media/image2.png"/><Relationship Id="rId5" Type="http://schemas.openxmlformats.org/officeDocument/2006/relationships/image" Target="../media/image10.png"/><Relationship Id="rId4" Type="http://schemas.openxmlformats.org/officeDocument/2006/relationships/hyperlink" Target="http://iopscience.iop.org/article/10.1088/1748-0221/8/12/C12007/pdf" TargetMode="External"/></Relationships>
</file>

<file path=ppt/slides/_rels/slide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1.png"/><Relationship Id="rId1" Type="http://schemas.openxmlformats.org/officeDocument/2006/relationships/slideLayout" Target="../slideLayouts/slideLayout2.xml"/><Relationship Id="rId5" Type="http://schemas.openxmlformats.org/officeDocument/2006/relationships/image" Target="../media/image4.jpeg"/><Relationship Id="rId4" Type="http://schemas.openxmlformats.org/officeDocument/2006/relationships/image" Target="../media/image3.png"/></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7" Type="http://schemas.openxmlformats.org/officeDocument/2006/relationships/image" Target="../media/image5.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13.emf"/><Relationship Id="rId5" Type="http://schemas.openxmlformats.org/officeDocument/2006/relationships/image" Target="../media/image12.png"/><Relationship Id="rId4" Type="http://schemas.openxmlformats.org/officeDocument/2006/relationships/image" Target="../media/image4.jpeg"/></Relationships>
</file>

<file path=ppt/slides/_rels/slide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15.png"/><Relationship Id="rId5" Type="http://schemas.openxmlformats.org/officeDocument/2006/relationships/image" Target="../media/image14.png"/><Relationship Id="rId4" Type="http://schemas.openxmlformats.org/officeDocument/2006/relationships/image" Target="../media/image4.jpeg"/></Relationships>
</file>

<file path=ppt/slides/_rels/slide7.xml.rels><?xml version="1.0" encoding="UTF-8" standalone="yes"?>
<Relationships xmlns="http://schemas.openxmlformats.org/package/2006/relationships"><Relationship Id="rId8" Type="http://schemas.openxmlformats.org/officeDocument/2006/relationships/image" Target="../media/image4.jpeg"/><Relationship Id="rId7" Type="http://schemas.openxmlformats.org/officeDocument/2006/relationships/image" Target="../media/image3.png"/><Relationship Id="rId2" Type="http://schemas.openxmlformats.org/officeDocument/2006/relationships/image" Target="../media/image16.png"/><Relationship Id="rId1" Type="http://schemas.openxmlformats.org/officeDocument/2006/relationships/slideLayout" Target="../slideLayouts/slideLayout2.xml"/><Relationship Id="rId6" Type="http://schemas.openxmlformats.org/officeDocument/2006/relationships/image" Target="../media/image2.png"/><Relationship Id="rId5" Type="http://schemas.openxmlformats.org/officeDocument/2006/relationships/image" Target="../media/image90.png"/><Relationship Id="rId10" Type="http://schemas.openxmlformats.org/officeDocument/2006/relationships/image" Target="../media/image17.png"/><Relationship Id="rId9" Type="http://schemas.openxmlformats.org/officeDocument/2006/relationships/image" Target="../media/image150.png"/></Relationships>
</file>

<file path=ppt/slides/_rels/slide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19.png"/><Relationship Id="rId5" Type="http://schemas.openxmlformats.org/officeDocument/2006/relationships/image" Target="../media/image18.png"/><Relationship Id="rId4" Type="http://schemas.openxmlformats.org/officeDocument/2006/relationships/image" Target="../media/image4.jpeg"/></Relationships>
</file>

<file path=ppt/slides/_rels/slide9.xml.rels><?xml version="1.0" encoding="UTF-8" standalone="yes"?>
<Relationships xmlns="http://schemas.openxmlformats.org/package/2006/relationships"><Relationship Id="rId3" Type="http://schemas.openxmlformats.org/officeDocument/2006/relationships/image" Target="../media/image21.emf"/><Relationship Id="rId2" Type="http://schemas.openxmlformats.org/officeDocument/2006/relationships/image" Target="../media/image20.emf"/><Relationship Id="rId1" Type="http://schemas.openxmlformats.org/officeDocument/2006/relationships/slideLayout" Target="../slideLayouts/slideLayout2.xml"/><Relationship Id="rId6" Type="http://schemas.openxmlformats.org/officeDocument/2006/relationships/image" Target="../media/image4.jpeg"/><Relationship Id="rId5" Type="http://schemas.openxmlformats.org/officeDocument/2006/relationships/image" Target="../media/image3.png"/><Relationship Id="rId4" Type="http://schemas.openxmlformats.org/officeDocument/2006/relationships/image" Target="../media/image2.png"/></Relationships>
</file>

<file path=ppt/slides/_rels/slide10.xml.rels><?xml version="1.0" encoding="UTF-8" standalone="yes"?>
<Relationships xmlns="http://schemas.openxmlformats.org/package/2006/relationships"><Relationship Id="rId8" Type="http://schemas.openxmlformats.org/officeDocument/2006/relationships/image" Target="../media/image4.jpeg"/><Relationship Id="rId3" Type="http://schemas.openxmlformats.org/officeDocument/2006/relationships/image" Target="../media/image23.png"/><Relationship Id="rId7" Type="http://schemas.openxmlformats.org/officeDocument/2006/relationships/image" Target="../media/image3.png"/><Relationship Id="rId2" Type="http://schemas.openxmlformats.org/officeDocument/2006/relationships/image" Target="../media/image22.png"/><Relationship Id="rId1" Type="http://schemas.openxmlformats.org/officeDocument/2006/relationships/slideLayout" Target="../slideLayouts/slideLayout2.xml"/><Relationship Id="rId6" Type="http://schemas.openxmlformats.org/officeDocument/2006/relationships/image" Target="../media/image2.png"/><Relationship Id="rId5" Type="http://schemas.openxmlformats.org/officeDocument/2006/relationships/image" Target="../media/image25.png"/><Relationship Id="rId10" Type="http://schemas.openxmlformats.org/officeDocument/2006/relationships/image" Target="../media/image27.emf"/><Relationship Id="rId4" Type="http://schemas.openxmlformats.org/officeDocument/2006/relationships/image" Target="../media/image24.png"/><Relationship Id="rId9" Type="http://schemas.openxmlformats.org/officeDocument/2006/relationships/image" Target="../media/image26.emf"/></Relationships>
</file>

<file path=ppt/slides/_rels/slide11.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28.png"/><Relationship Id="rId1" Type="http://schemas.openxmlformats.org/officeDocument/2006/relationships/slideLayout" Target="../slideLayouts/slideLayout2.xml"/><Relationship Id="rId6" Type="http://schemas.openxmlformats.org/officeDocument/2006/relationships/image" Target="../media/image4.jpeg"/><Relationship Id="rId5" Type="http://schemas.openxmlformats.org/officeDocument/2006/relationships/image" Target="../media/image3.png"/><Relationship Id="rId4" Type="http://schemas.openxmlformats.org/officeDocument/2006/relationships/image" Target="../media/image2.png"/></Relationships>
</file>

<file path=ppt/slides/_rels/slide1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30.png"/><Relationship Id="rId5" Type="http://schemas.openxmlformats.org/officeDocument/2006/relationships/hyperlink" Target="https://gitlab.cern.ch/mguth/VMM-software-RD51" TargetMode="External"/><Relationship Id="rId4" Type="http://schemas.openxmlformats.org/officeDocument/2006/relationships/image" Target="../media/image4.jpeg"/></Relationships>
</file>

<file path=ppt/slides/_rels/slide13.xml.rels><?xml version="1.0" encoding="UTF-8" standalone="yes"?>
<Relationships xmlns="http://schemas.openxmlformats.org/package/2006/relationships"><Relationship Id="rId8" Type="http://schemas.openxmlformats.org/officeDocument/2006/relationships/image" Target="../media/image4.jpeg"/><Relationship Id="rId3" Type="http://schemas.openxmlformats.org/officeDocument/2006/relationships/image" Target="../media/image32.png"/><Relationship Id="rId7" Type="http://schemas.openxmlformats.org/officeDocument/2006/relationships/image" Target="../media/image3.png"/><Relationship Id="rId2" Type="http://schemas.openxmlformats.org/officeDocument/2006/relationships/image" Target="../media/image31.png"/><Relationship Id="rId1" Type="http://schemas.openxmlformats.org/officeDocument/2006/relationships/slideLayout" Target="../slideLayouts/slideLayout2.xml"/><Relationship Id="rId6" Type="http://schemas.openxmlformats.org/officeDocument/2006/relationships/image" Target="../media/image2.png"/><Relationship Id="rId5" Type="http://schemas.openxmlformats.org/officeDocument/2006/relationships/image" Target="../media/image34.png"/><Relationship Id="rId4" Type="http://schemas.openxmlformats.org/officeDocument/2006/relationships/image" Target="../media/image33.png"/></Relationships>
</file>

<file path=ppt/slides/_rels/slide1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36.png"/><Relationship Id="rId5" Type="http://schemas.openxmlformats.org/officeDocument/2006/relationships/image" Target="../media/image35.png"/><Relationship Id="rId4" Type="http://schemas.openxmlformats.org/officeDocument/2006/relationships/image" Target="../media/image4.jpeg"/></Relationships>
</file>

<file path=ppt/slides/_rels/slide15.xml.rels><?xml version="1.0" encoding="UTF-8" standalone="yes"?>
<Relationships xmlns="http://schemas.openxmlformats.org/package/2006/relationships"><Relationship Id="rId8" Type="http://schemas.openxmlformats.org/officeDocument/2006/relationships/image" Target="../media/image3.png"/><Relationship Id="rId3" Type="http://schemas.openxmlformats.org/officeDocument/2006/relationships/image" Target="../media/image38.png"/><Relationship Id="rId7" Type="http://schemas.openxmlformats.org/officeDocument/2006/relationships/image" Target="../media/image2.png"/><Relationship Id="rId2" Type="http://schemas.openxmlformats.org/officeDocument/2006/relationships/image" Target="../media/image37.png"/><Relationship Id="rId1" Type="http://schemas.openxmlformats.org/officeDocument/2006/relationships/slideLayout" Target="../slideLayouts/slideLayout2.xml"/><Relationship Id="rId6" Type="http://schemas.openxmlformats.org/officeDocument/2006/relationships/image" Target="../media/image41.png"/><Relationship Id="rId5" Type="http://schemas.openxmlformats.org/officeDocument/2006/relationships/image" Target="../media/image40.png"/><Relationship Id="rId4" Type="http://schemas.openxmlformats.org/officeDocument/2006/relationships/image" Target="../media/image39.png"/><Relationship Id="rId9" Type="http://schemas.openxmlformats.org/officeDocument/2006/relationships/image" Target="../media/image4.jpeg"/></Relationships>
</file>

<file path=ppt/slides/_rels/slide16.xml.rels><?xml version="1.0" encoding="UTF-8" standalone="yes"?>
<Relationships xmlns="http://schemas.openxmlformats.org/package/2006/relationships"><Relationship Id="rId3" Type="http://schemas.openxmlformats.org/officeDocument/2006/relationships/image" Target="../media/image43.JPG"/><Relationship Id="rId2" Type="http://schemas.openxmlformats.org/officeDocument/2006/relationships/image" Target="../media/image42.emf"/><Relationship Id="rId1" Type="http://schemas.openxmlformats.org/officeDocument/2006/relationships/slideLayout" Target="../slideLayouts/slideLayout2.xml"/><Relationship Id="rId6" Type="http://schemas.openxmlformats.org/officeDocument/2006/relationships/image" Target="../media/image4.jpeg"/><Relationship Id="rId5" Type="http://schemas.openxmlformats.org/officeDocument/2006/relationships/image" Target="../media/image3.png"/><Relationship Id="rId4" Type="http://schemas.openxmlformats.org/officeDocument/2006/relationships/image" Target="../media/image2.png"/></Relationships>
</file>

<file path=ppt/slides/_rels/slide17.xml.rels><?xml version="1.0" encoding="UTF-8" standalone="yes"?>
<Relationships xmlns="http://schemas.openxmlformats.org/package/2006/relationships"><Relationship Id="rId8" Type="http://schemas.openxmlformats.org/officeDocument/2006/relationships/image" Target="../media/image4.jpeg"/><Relationship Id="rId3" Type="http://schemas.openxmlformats.org/officeDocument/2006/relationships/image" Target="../media/image45.png"/><Relationship Id="rId7" Type="http://schemas.openxmlformats.org/officeDocument/2006/relationships/image" Target="../media/image3.png"/><Relationship Id="rId2" Type="http://schemas.openxmlformats.org/officeDocument/2006/relationships/image" Target="../media/image44.emf"/><Relationship Id="rId1" Type="http://schemas.openxmlformats.org/officeDocument/2006/relationships/slideLayout" Target="../slideLayouts/slideLayout2.xml"/><Relationship Id="rId6" Type="http://schemas.openxmlformats.org/officeDocument/2006/relationships/image" Target="../media/image2.png"/><Relationship Id="rId5" Type="http://schemas.openxmlformats.org/officeDocument/2006/relationships/image" Target="../media/image47.emf"/><Relationship Id="rId4" Type="http://schemas.openxmlformats.org/officeDocument/2006/relationships/image" Target="../media/image46.emf"/></Relationships>
</file>

<file path=ppt/slides/_rels/slide18.xml.rels><?xml version="1.0" encoding="UTF-8" standalone="yes"?>
<Relationships xmlns="http://schemas.openxmlformats.org/package/2006/relationships"><Relationship Id="rId3" Type="http://schemas.openxmlformats.org/officeDocument/2006/relationships/image" Target="../media/image49.jpeg"/><Relationship Id="rId7" Type="http://schemas.openxmlformats.org/officeDocument/2006/relationships/image" Target="../media/image4.jpeg"/><Relationship Id="rId2" Type="http://schemas.openxmlformats.org/officeDocument/2006/relationships/image" Target="../media/image48.jpeg"/><Relationship Id="rId1" Type="http://schemas.openxmlformats.org/officeDocument/2006/relationships/slideLayout" Target="../slideLayouts/slideLayout2.xml"/><Relationship Id="rId6" Type="http://schemas.openxmlformats.org/officeDocument/2006/relationships/image" Target="../media/image3.png"/><Relationship Id="rId5" Type="http://schemas.openxmlformats.org/officeDocument/2006/relationships/image" Target="../media/image2.png"/><Relationship Id="rId4" Type="http://schemas.openxmlformats.org/officeDocument/2006/relationships/image" Target="../media/image50.png"/></Relationships>
</file>

<file path=ppt/slides/_rels/slide19.xml.rels><?xml version="1.0" encoding="UTF-8" standalone="yes"?>
<Relationships xmlns="http://schemas.openxmlformats.org/package/2006/relationships"><Relationship Id="rId8" Type="http://schemas.openxmlformats.org/officeDocument/2006/relationships/image" Target="../media/image54.jpeg"/><Relationship Id="rId3" Type="http://schemas.openxmlformats.org/officeDocument/2006/relationships/image" Target="../media/image3.png"/><Relationship Id="rId7" Type="http://schemas.openxmlformats.org/officeDocument/2006/relationships/image" Target="../media/image53.jpe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52.jpeg"/><Relationship Id="rId5" Type="http://schemas.openxmlformats.org/officeDocument/2006/relationships/image" Target="../media/image51.JPG"/><Relationship Id="rId4" Type="http://schemas.openxmlformats.org/officeDocument/2006/relationships/image" Target="../media/image4.jpeg"/></Relationships>
</file>

<file path=ppt/slides/_rels/slide20.xml.rels><?xml version="1.0" encoding="UTF-8" standalone="yes"?>
<Relationships xmlns="http://schemas.openxmlformats.org/package/2006/relationships"><Relationship Id="rId3" Type="http://schemas.openxmlformats.org/officeDocument/2006/relationships/image" Target="../media/image3.png"/><Relationship Id="rId7" Type="http://schemas.openxmlformats.org/officeDocument/2006/relationships/image" Target="../media/image57.png"/><Relationship Id="rId2" Type="http://schemas.openxmlformats.org/officeDocument/2006/relationships/image" Target="../media/image2.png"/><Relationship Id="rId1" Type="http://schemas.openxmlformats.org/officeDocument/2006/relationships/slideLayout" Target="../slideLayouts/slideLayout2.xml"/><Relationship Id="rId6" Type="http://schemas.openxmlformats.org/officeDocument/2006/relationships/image" Target="../media/image56.png"/><Relationship Id="rId5" Type="http://schemas.openxmlformats.org/officeDocument/2006/relationships/image" Target="../media/image55.png"/><Relationship Id="rId4" Type="http://schemas.openxmlformats.org/officeDocument/2006/relationships/image" Target="../media/image4.jpeg"/></Relationships>
</file>

<file path=ppt/slides/_rels/slide2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2.xml"/><Relationship Id="rId4" Type="http://schemas.openxmlformats.org/officeDocument/2006/relationships/image" Target="../media/image4.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794AAC8-088C-0F40-8AE3-F647B1859810}"/>
              </a:ext>
            </a:extLst>
          </p:cNvPr>
          <p:cNvSpPr>
            <a:spLocks noGrp="1"/>
          </p:cNvSpPr>
          <p:nvPr>
            <p:ph type="ctrTitle"/>
          </p:nvPr>
        </p:nvSpPr>
        <p:spPr>
          <a:xfrm>
            <a:off x="773741" y="1066988"/>
            <a:ext cx="10363200" cy="1470025"/>
          </a:xfrm>
        </p:spPr>
        <p:txBody>
          <a:bodyPr>
            <a:normAutofit/>
          </a:bodyPr>
          <a:lstStyle/>
          <a:p>
            <a:pPr algn="ctr"/>
            <a:r>
              <a:rPr lang="en-GB" sz="4800" dirty="0"/>
              <a:t>VMM3a news</a:t>
            </a:r>
            <a:endParaRPr lang="en-US" sz="4800" dirty="0"/>
          </a:p>
        </p:txBody>
      </p:sp>
      <p:sp>
        <p:nvSpPr>
          <p:cNvPr id="3" name="Subtitle 2">
            <a:extLst>
              <a:ext uri="{FF2B5EF4-FFF2-40B4-BE49-F238E27FC236}">
                <a16:creationId xmlns:a16="http://schemas.microsoft.com/office/drawing/2014/main" id="{C906B61E-6DAD-2C4C-9AD2-6C32784DC65E}"/>
              </a:ext>
            </a:extLst>
          </p:cNvPr>
          <p:cNvSpPr>
            <a:spLocks noGrp="1"/>
          </p:cNvSpPr>
          <p:nvPr>
            <p:ph type="subTitle" idx="1"/>
          </p:nvPr>
        </p:nvSpPr>
        <p:spPr>
          <a:xfrm>
            <a:off x="819397" y="2348753"/>
            <a:ext cx="10604665" cy="4242052"/>
          </a:xfrm>
        </p:spPr>
        <p:txBody>
          <a:bodyPr>
            <a:normAutofit fontScale="77500" lnSpcReduction="20000"/>
          </a:bodyPr>
          <a:lstStyle/>
          <a:p>
            <a:endParaRPr lang="en-US" u="sng" dirty="0">
              <a:solidFill>
                <a:schemeClr val="bg1"/>
              </a:solidFill>
            </a:endParaRPr>
          </a:p>
          <a:p>
            <a:r>
              <a:rPr lang="en-US" dirty="0">
                <a:solidFill>
                  <a:schemeClr val="bg1"/>
                </a:solidFill>
              </a:rPr>
              <a:t>IKON 17 in Lund</a:t>
            </a:r>
          </a:p>
          <a:p>
            <a:r>
              <a:rPr lang="en-US" dirty="0">
                <a:solidFill>
                  <a:schemeClr val="bg1"/>
                </a:solidFill>
              </a:rPr>
              <a:t>September 9</a:t>
            </a:r>
            <a:r>
              <a:rPr lang="en-US" baseline="30000" dirty="0">
                <a:solidFill>
                  <a:schemeClr val="bg1"/>
                </a:solidFill>
              </a:rPr>
              <a:t>th </a:t>
            </a:r>
            <a:r>
              <a:rPr lang="en-US" dirty="0">
                <a:solidFill>
                  <a:schemeClr val="bg1"/>
                </a:solidFill>
              </a:rPr>
              <a:t>–</a:t>
            </a:r>
            <a:r>
              <a:rPr lang="en-US" baseline="30000" dirty="0">
                <a:solidFill>
                  <a:schemeClr val="bg1"/>
                </a:solidFill>
              </a:rPr>
              <a:t> </a:t>
            </a:r>
            <a:r>
              <a:rPr lang="en-US" dirty="0">
                <a:solidFill>
                  <a:schemeClr val="bg1"/>
                </a:solidFill>
              </a:rPr>
              <a:t>12</a:t>
            </a:r>
            <a:r>
              <a:rPr lang="en-US" baseline="30000" dirty="0">
                <a:solidFill>
                  <a:schemeClr val="bg1"/>
                </a:solidFill>
              </a:rPr>
              <a:t>th</a:t>
            </a:r>
          </a:p>
          <a:p>
            <a:endParaRPr lang="en-GB" sz="2200" dirty="0">
              <a:solidFill>
                <a:schemeClr val="bg1"/>
              </a:solidFill>
            </a:endParaRPr>
          </a:p>
          <a:p>
            <a:r>
              <a:rPr lang="en-GB" sz="2200" dirty="0">
                <a:solidFill>
                  <a:schemeClr val="bg1"/>
                </a:solidFill>
              </a:rPr>
              <a:t>Ramsey Al </a:t>
            </a:r>
            <a:r>
              <a:rPr lang="en-GB" sz="2200" dirty="0" err="1">
                <a:solidFill>
                  <a:schemeClr val="bg1"/>
                </a:solidFill>
              </a:rPr>
              <a:t>Jebali</a:t>
            </a:r>
            <a:r>
              <a:rPr lang="en-GB" sz="2200" dirty="0">
                <a:solidFill>
                  <a:schemeClr val="bg1"/>
                </a:solidFill>
              </a:rPr>
              <a:t> (ESS)</a:t>
            </a:r>
          </a:p>
          <a:p>
            <a:r>
              <a:rPr lang="en-US" sz="2200" dirty="0">
                <a:solidFill>
                  <a:schemeClr val="bg1"/>
                </a:solidFill>
              </a:rPr>
              <a:t>Alexander </a:t>
            </a:r>
            <a:r>
              <a:rPr lang="en-US" sz="2200" dirty="0" err="1">
                <a:solidFill>
                  <a:schemeClr val="bg1"/>
                </a:solidFill>
              </a:rPr>
              <a:t>Backis</a:t>
            </a:r>
            <a:r>
              <a:rPr lang="en-US" sz="2200" dirty="0">
                <a:solidFill>
                  <a:schemeClr val="bg1"/>
                </a:solidFill>
              </a:rPr>
              <a:t> (ESS)</a:t>
            </a:r>
          </a:p>
          <a:p>
            <a:r>
              <a:rPr lang="en-US" sz="2200" dirty="0">
                <a:solidFill>
                  <a:schemeClr val="bg1"/>
                </a:solidFill>
              </a:rPr>
              <a:t>Morten </a:t>
            </a:r>
            <a:r>
              <a:rPr lang="en-US" sz="2200" dirty="0" err="1">
                <a:solidFill>
                  <a:schemeClr val="bg1"/>
                </a:solidFill>
              </a:rPr>
              <a:t>Jagd</a:t>
            </a:r>
            <a:r>
              <a:rPr lang="en-US" sz="2200" dirty="0">
                <a:solidFill>
                  <a:schemeClr val="bg1"/>
                </a:solidFill>
              </a:rPr>
              <a:t> Christensen (DMSC)</a:t>
            </a:r>
          </a:p>
          <a:p>
            <a:r>
              <a:rPr lang="en-US" sz="2200" dirty="0">
                <a:solidFill>
                  <a:schemeClr val="bg1"/>
                </a:solidFill>
              </a:rPr>
              <a:t>Isabelle John (ESS)</a:t>
            </a:r>
          </a:p>
          <a:p>
            <a:r>
              <a:rPr lang="en-US" sz="2200" dirty="0">
                <a:solidFill>
                  <a:schemeClr val="bg1"/>
                </a:solidFill>
              </a:rPr>
              <a:t>Michael Lupberger (University of Bonn)</a:t>
            </a:r>
          </a:p>
          <a:p>
            <a:r>
              <a:rPr lang="en-US" sz="2200" dirty="0">
                <a:solidFill>
                  <a:schemeClr val="bg1"/>
                </a:solidFill>
              </a:rPr>
              <a:t>Francesco Messi (ESS)</a:t>
            </a:r>
          </a:p>
          <a:p>
            <a:r>
              <a:rPr lang="en-US" sz="2200" dirty="0">
                <a:solidFill>
                  <a:schemeClr val="bg1"/>
                </a:solidFill>
              </a:rPr>
              <a:t>Hans Muller (CERN)</a:t>
            </a:r>
          </a:p>
          <a:p>
            <a:r>
              <a:rPr lang="en-US" sz="2200" u="sng" dirty="0">
                <a:solidFill>
                  <a:schemeClr val="bg1"/>
                </a:solidFill>
              </a:rPr>
              <a:t>Dorothea Pfeiffer (ESS)</a:t>
            </a:r>
          </a:p>
          <a:p>
            <a:r>
              <a:rPr lang="en-US" sz="2200" dirty="0">
                <a:solidFill>
                  <a:schemeClr val="bg1"/>
                </a:solidFill>
              </a:rPr>
              <a:t>Francesco </a:t>
            </a:r>
            <a:r>
              <a:rPr lang="en-US" sz="2200" dirty="0" err="1">
                <a:solidFill>
                  <a:schemeClr val="bg1"/>
                </a:solidFill>
              </a:rPr>
              <a:t>Piscitelli</a:t>
            </a:r>
            <a:r>
              <a:rPr lang="en-US" sz="2200" dirty="0">
                <a:solidFill>
                  <a:schemeClr val="bg1"/>
                </a:solidFill>
              </a:rPr>
              <a:t> (ESS)</a:t>
            </a:r>
          </a:p>
          <a:p>
            <a:r>
              <a:rPr lang="en-US" sz="2200" dirty="0">
                <a:solidFill>
                  <a:schemeClr val="bg1"/>
                </a:solidFill>
              </a:rPr>
              <a:t>Lucian </a:t>
            </a:r>
            <a:r>
              <a:rPr lang="en-US" sz="2200" dirty="0" err="1">
                <a:solidFill>
                  <a:schemeClr val="bg1"/>
                </a:solidFill>
              </a:rPr>
              <a:t>Scharenberg</a:t>
            </a:r>
            <a:r>
              <a:rPr lang="en-US" sz="2200" dirty="0">
                <a:solidFill>
                  <a:schemeClr val="bg1"/>
                </a:solidFill>
              </a:rPr>
              <a:t> (CERN, University of Bonn)</a:t>
            </a:r>
          </a:p>
          <a:p>
            <a:r>
              <a:rPr lang="en-US" sz="2200" dirty="0">
                <a:solidFill>
                  <a:schemeClr val="bg1"/>
                </a:solidFill>
              </a:rPr>
              <a:t>Martin Shetty (DMSC)</a:t>
            </a:r>
          </a:p>
          <a:p>
            <a:endParaRPr lang="en-US" sz="2400" dirty="0">
              <a:solidFill>
                <a:schemeClr val="bg1"/>
              </a:solidFill>
            </a:endParaRPr>
          </a:p>
        </p:txBody>
      </p:sp>
      <p:pic>
        <p:nvPicPr>
          <p:cNvPr id="5" name="Picture 4">
            <a:extLst>
              <a:ext uri="{FF2B5EF4-FFF2-40B4-BE49-F238E27FC236}">
                <a16:creationId xmlns:a16="http://schemas.microsoft.com/office/drawing/2014/main" id="{0AFA674F-0659-5141-8FF5-C0C626EC3838}"/>
              </a:ext>
            </a:extLst>
          </p:cNvPr>
          <p:cNvPicPr>
            <a:picLocks noChangeAspect="1"/>
          </p:cNvPicPr>
          <p:nvPr/>
        </p:nvPicPr>
        <p:blipFill>
          <a:blip r:embed="rId2"/>
          <a:stretch>
            <a:fillRect/>
          </a:stretch>
        </p:blipFill>
        <p:spPr>
          <a:xfrm>
            <a:off x="8227039" y="337500"/>
            <a:ext cx="1331321" cy="720000"/>
          </a:xfrm>
          <a:prstGeom prst="rect">
            <a:avLst/>
          </a:prstGeom>
        </p:spPr>
      </p:pic>
      <p:pic>
        <p:nvPicPr>
          <p:cNvPr id="7" name="Picture 2" descr="home">
            <a:extLst>
              <a:ext uri="{FF2B5EF4-FFF2-40B4-BE49-F238E27FC236}">
                <a16:creationId xmlns:a16="http://schemas.microsoft.com/office/drawing/2014/main" id="{09230806-5DA7-5C4D-A2FF-873A44FF6AC3}"/>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373712" y="337500"/>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Image result for rd51 logo">
            <a:extLst>
              <a:ext uri="{FF2B5EF4-FFF2-40B4-BE49-F238E27FC236}">
                <a16:creationId xmlns:a16="http://schemas.microsoft.com/office/drawing/2014/main" id="{BEE94E82-7439-9546-9474-9EB9B103A6AA}"/>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7256080" y="337500"/>
            <a:ext cx="817920" cy="720000"/>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2" descr="Image result for brightness logo ess">
            <a:extLst>
              <a:ext uri="{FF2B5EF4-FFF2-40B4-BE49-F238E27FC236}">
                <a16:creationId xmlns:a16="http://schemas.microsoft.com/office/drawing/2014/main" id="{2F959D24-654D-6D4F-830D-64DE65D5A9BA}"/>
              </a:ext>
            </a:extLst>
          </p:cNvPr>
          <p:cNvPicPr>
            <a:picLocks noChangeAspect="1" noChangeArrowheads="1"/>
          </p:cNvPicPr>
          <p:nvPr/>
        </p:nvPicPr>
        <p:blipFill>
          <a:blip r:embed="rId5">
            <a:extLst>
              <a:ext uri="{28A0092B-C50C-407E-A947-70E740481C1C}">
                <a14:useLocalDpi xmlns:a14="http://schemas.microsoft.com/office/drawing/2010/main"/>
              </a:ext>
            </a:extLst>
          </a:blip>
          <a:srcRect/>
          <a:stretch>
            <a:fillRect/>
          </a:stretch>
        </p:blipFill>
        <p:spPr bwMode="auto">
          <a:xfrm>
            <a:off x="4671189" y="282758"/>
            <a:ext cx="1549484" cy="77474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548401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3780" y="138740"/>
            <a:ext cx="6649682" cy="1143000"/>
          </a:xfrm>
        </p:spPr>
        <p:txBody>
          <a:bodyPr>
            <a:normAutofit fontScale="90000"/>
          </a:bodyPr>
          <a:lstStyle/>
          <a:p>
            <a:r>
              <a:rPr lang="en-GB" sz="4000" dirty="0"/>
              <a:t>VMM3a ASIC</a:t>
            </a:r>
            <a:br>
              <a:rPr lang="en-GB" dirty="0"/>
            </a:br>
            <a:r>
              <a:rPr lang="en-GB" sz="3200" dirty="0"/>
              <a:t>What is an ASIC ?</a:t>
            </a:r>
          </a:p>
        </p:txBody>
      </p:sp>
      <p:sp>
        <p:nvSpPr>
          <p:cNvPr id="3" name="Content Placeholder 2"/>
          <p:cNvSpPr>
            <a:spLocks noGrp="1"/>
          </p:cNvSpPr>
          <p:nvPr>
            <p:ph idx="1"/>
          </p:nvPr>
        </p:nvSpPr>
        <p:spPr>
          <a:xfrm>
            <a:off x="292729" y="1704739"/>
            <a:ext cx="6350118" cy="4857425"/>
          </a:xfrm>
        </p:spPr>
        <p:txBody>
          <a:bodyPr>
            <a:normAutofit lnSpcReduction="10000"/>
          </a:bodyPr>
          <a:lstStyle/>
          <a:p>
            <a:r>
              <a:rPr lang="en-GB" dirty="0"/>
              <a:t>Wikipedia says…</a:t>
            </a:r>
          </a:p>
          <a:p>
            <a:pPr lvl="1"/>
            <a:r>
              <a:rPr lang="en-GB" dirty="0"/>
              <a:t>An </a:t>
            </a:r>
            <a:r>
              <a:rPr lang="en-GB" b="1" dirty="0"/>
              <a:t>application-specific integrated circuit</a:t>
            </a:r>
            <a:r>
              <a:rPr lang="en-GB" dirty="0"/>
              <a:t> (</a:t>
            </a:r>
            <a:r>
              <a:rPr lang="en-GB" b="1" dirty="0"/>
              <a:t>ASIC) </a:t>
            </a:r>
            <a:r>
              <a:rPr lang="en-GB" dirty="0"/>
              <a:t>is an integrated circuit (IC) customized for a particular use</a:t>
            </a:r>
          </a:p>
          <a:p>
            <a:pPr lvl="1"/>
            <a:r>
              <a:rPr lang="en-GB" dirty="0"/>
              <a:t>As feature sizes have shrunk and design tools improved over the years, the maximum complexity (and hence functionality) possible in an ASIC has grown from 5000 logic gates to over 100 million.</a:t>
            </a:r>
          </a:p>
          <a:p>
            <a:pPr lvl="1"/>
            <a:r>
              <a:rPr lang="en-GB" dirty="0"/>
              <a:t>Modern ASICs often include entire microprocessors, memory blocks including ROM, RAM, EEPROM, flash memory and other large building blocks</a:t>
            </a:r>
          </a:p>
        </p:txBody>
      </p:sp>
      <p:pic>
        <p:nvPicPr>
          <p:cNvPr id="21" name="Picture 20">
            <a:extLst>
              <a:ext uri="{FF2B5EF4-FFF2-40B4-BE49-F238E27FC236}">
                <a16:creationId xmlns:a16="http://schemas.microsoft.com/office/drawing/2014/main" id="{A5A878C1-181B-9D41-A3D4-5A0DA4155028}"/>
              </a:ext>
            </a:extLst>
          </p:cNvPr>
          <p:cNvPicPr>
            <a:picLocks noChangeAspect="1"/>
          </p:cNvPicPr>
          <p:nvPr/>
        </p:nvPicPr>
        <p:blipFill>
          <a:blip r:embed="rId2"/>
          <a:stretch>
            <a:fillRect/>
          </a:stretch>
        </p:blipFill>
        <p:spPr>
          <a:xfrm>
            <a:off x="8657965" y="351064"/>
            <a:ext cx="1331321" cy="720000"/>
          </a:xfrm>
          <a:prstGeom prst="rect">
            <a:avLst/>
          </a:prstGeom>
        </p:spPr>
      </p:pic>
      <p:pic>
        <p:nvPicPr>
          <p:cNvPr id="22" name="Picture 2" descr="home">
            <a:extLst>
              <a:ext uri="{FF2B5EF4-FFF2-40B4-BE49-F238E27FC236}">
                <a16:creationId xmlns:a16="http://schemas.microsoft.com/office/drawing/2014/main" id="{08D7CAD7-E61B-DD48-A070-13FD4817BC5A}"/>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23" name="Picture 4" descr="Image result for rd51 logo">
            <a:extLst>
              <a:ext uri="{FF2B5EF4-FFF2-40B4-BE49-F238E27FC236}">
                <a16:creationId xmlns:a16="http://schemas.microsoft.com/office/drawing/2014/main" id="{74000BBE-8922-454C-9604-7C7FF100C145}"/>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VME crate with RIO3, TRIVA5 and standard modules (ADC, QDC, ">
            <a:extLst>
              <a:ext uri="{FF2B5EF4-FFF2-40B4-BE49-F238E27FC236}">
                <a16:creationId xmlns:a16="http://schemas.microsoft.com/office/drawing/2014/main" id="{A6EA4CF0-6967-314E-9910-DD145FEC849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969623" y="1486124"/>
            <a:ext cx="4010107" cy="3001807"/>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Image result for VMM3a picture">
            <a:extLst>
              <a:ext uri="{FF2B5EF4-FFF2-40B4-BE49-F238E27FC236}">
                <a16:creationId xmlns:a16="http://schemas.microsoft.com/office/drawing/2014/main" id="{275BF6D1-EEE1-1F40-A210-A2DBFC9E9B1F}"/>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880305" y="5337425"/>
            <a:ext cx="2740677" cy="1520575"/>
          </a:xfrm>
          <a:prstGeom prst="rect">
            <a:avLst/>
          </a:prstGeom>
          <a:noFill/>
          <a:extLst>
            <a:ext uri="{909E8E84-426E-40DD-AFC4-6F175D3DCCD1}">
              <a14:hiddenFill xmlns:a14="http://schemas.microsoft.com/office/drawing/2010/main">
                <a:solidFill>
                  <a:srgbClr val="FFFFFF"/>
                </a:solidFill>
              </a14:hiddenFill>
            </a:ext>
          </a:extLst>
        </p:spPr>
      </p:pic>
      <p:sp>
        <p:nvSpPr>
          <p:cNvPr id="7" name="Rectangle 6">
            <a:extLst>
              <a:ext uri="{FF2B5EF4-FFF2-40B4-BE49-F238E27FC236}">
                <a16:creationId xmlns:a16="http://schemas.microsoft.com/office/drawing/2014/main" id="{034ED574-0B38-3F45-B8C7-6E226A8705CE}"/>
              </a:ext>
            </a:extLst>
          </p:cNvPr>
          <p:cNvSpPr/>
          <p:nvPr/>
        </p:nvSpPr>
        <p:spPr>
          <a:xfrm>
            <a:off x="9868457" y="5370652"/>
            <a:ext cx="861280" cy="669185"/>
          </a:xfrm>
          <a:prstGeom prst="rect">
            <a:avLst/>
          </a:prstGeom>
          <a:noFill/>
          <a:ln w="698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Rectangle 23">
            <a:extLst>
              <a:ext uri="{FF2B5EF4-FFF2-40B4-BE49-F238E27FC236}">
                <a16:creationId xmlns:a16="http://schemas.microsoft.com/office/drawing/2014/main" id="{13B0B487-8388-0E41-8EA0-AC2420120321}"/>
              </a:ext>
            </a:extLst>
          </p:cNvPr>
          <p:cNvSpPr/>
          <p:nvPr/>
        </p:nvSpPr>
        <p:spPr>
          <a:xfrm>
            <a:off x="7949582" y="1486124"/>
            <a:ext cx="4030148" cy="3033138"/>
          </a:xfrm>
          <a:prstGeom prst="rect">
            <a:avLst/>
          </a:prstGeom>
          <a:noFill/>
          <a:ln w="698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TextBox 8">
            <a:extLst>
              <a:ext uri="{FF2B5EF4-FFF2-40B4-BE49-F238E27FC236}">
                <a16:creationId xmlns:a16="http://schemas.microsoft.com/office/drawing/2014/main" id="{E25C5258-AB49-184D-A66B-B103666151F5}"/>
              </a:ext>
            </a:extLst>
          </p:cNvPr>
          <p:cNvSpPr txBox="1"/>
          <p:nvPr/>
        </p:nvSpPr>
        <p:spPr>
          <a:xfrm>
            <a:off x="9989286" y="4487931"/>
            <a:ext cx="529312" cy="923330"/>
          </a:xfrm>
          <a:prstGeom prst="rect">
            <a:avLst/>
          </a:prstGeom>
          <a:noFill/>
        </p:spPr>
        <p:txBody>
          <a:bodyPr wrap="none" rtlCol="0">
            <a:spAutoFit/>
          </a:bodyPr>
          <a:lstStyle/>
          <a:p>
            <a:r>
              <a:rPr lang="en-US" sz="5400" dirty="0">
                <a:solidFill>
                  <a:srgbClr val="FF0000"/>
                </a:solidFill>
              </a:rPr>
              <a:t>=</a:t>
            </a:r>
          </a:p>
        </p:txBody>
      </p:sp>
    </p:spTree>
    <p:extLst>
      <p:ext uri="{BB962C8B-B14F-4D97-AF65-F5344CB8AC3E}">
        <p14:creationId xmlns:p14="http://schemas.microsoft.com/office/powerpoint/2010/main" val="267947957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3780" y="138740"/>
            <a:ext cx="6649682" cy="1143000"/>
          </a:xfrm>
        </p:spPr>
        <p:txBody>
          <a:bodyPr>
            <a:normAutofit fontScale="90000"/>
          </a:bodyPr>
          <a:lstStyle/>
          <a:p>
            <a:r>
              <a:rPr lang="en-GB" sz="4000" dirty="0"/>
              <a:t>VMM3a ASIC</a:t>
            </a:r>
            <a:br>
              <a:rPr lang="en-GB" dirty="0"/>
            </a:br>
            <a:r>
              <a:rPr lang="en-GB" sz="3200" dirty="0"/>
              <a:t>Developed for the ATLAS new small wheel</a:t>
            </a:r>
          </a:p>
        </p:txBody>
      </p:sp>
      <p:sp>
        <p:nvSpPr>
          <p:cNvPr id="3" name="Content Placeholder 2"/>
          <p:cNvSpPr>
            <a:spLocks noGrp="1"/>
          </p:cNvSpPr>
          <p:nvPr>
            <p:ph idx="1"/>
          </p:nvPr>
        </p:nvSpPr>
        <p:spPr>
          <a:xfrm>
            <a:off x="360001" y="1751054"/>
            <a:ext cx="6864419" cy="4746945"/>
          </a:xfrm>
        </p:spPr>
        <p:txBody>
          <a:bodyPr>
            <a:normAutofit lnSpcReduction="10000"/>
          </a:bodyPr>
          <a:lstStyle/>
          <a:p>
            <a:r>
              <a:rPr lang="en-GB" dirty="0"/>
              <a:t>For high luminosity upgrade of the LHC at CERN, the ATLAS experiment replaces parts of its muon detectors </a:t>
            </a:r>
          </a:p>
          <a:p>
            <a:r>
              <a:rPr lang="en-GB" dirty="0"/>
              <a:t>VMM3a ASIC developed by Brookhaven National Labs for the Micromegas (MPGD) muon detectors </a:t>
            </a:r>
          </a:p>
          <a:p>
            <a:r>
              <a:rPr lang="en-GB" dirty="0"/>
              <a:t>At ESS, VMM3a will be used as readout frontend for NMX </a:t>
            </a:r>
            <a:r>
              <a:rPr lang="en-GB" dirty="0" err="1"/>
              <a:t>Gd</a:t>
            </a:r>
            <a:r>
              <a:rPr lang="en-GB" dirty="0"/>
              <a:t>-GEM (MPGD)</a:t>
            </a:r>
          </a:p>
          <a:p>
            <a:r>
              <a:rPr lang="en-GB" dirty="0"/>
              <a:t>For instruments using </a:t>
            </a:r>
            <a:r>
              <a:rPr lang="en-GB" dirty="0" err="1"/>
              <a:t>MultiGrid</a:t>
            </a:r>
            <a:r>
              <a:rPr lang="en-GB" dirty="0"/>
              <a:t> and Multiblade, the VMM3a is also the first readout choice</a:t>
            </a:r>
          </a:p>
          <a:p>
            <a:endParaRPr lang="en-GB" dirty="0"/>
          </a:p>
          <a:p>
            <a:pPr marL="0" indent="0">
              <a:buNone/>
            </a:pPr>
            <a:endParaRPr lang="en-GB" dirty="0"/>
          </a:p>
        </p:txBody>
      </p:sp>
      <p:pic>
        <p:nvPicPr>
          <p:cNvPr id="6" name="Picture 5"/>
          <p:cNvPicPr>
            <a:picLocks noChangeAspect="1"/>
          </p:cNvPicPr>
          <p:nvPr/>
        </p:nvPicPr>
        <p:blipFill>
          <a:blip r:embed="rId2"/>
          <a:stretch>
            <a:fillRect/>
          </a:stretch>
        </p:blipFill>
        <p:spPr>
          <a:xfrm>
            <a:off x="7624010" y="4158284"/>
            <a:ext cx="3883432" cy="2555761"/>
          </a:xfrm>
          <a:prstGeom prst="rect">
            <a:avLst/>
          </a:prstGeom>
        </p:spPr>
      </p:pic>
      <p:sp>
        <p:nvSpPr>
          <p:cNvPr id="8" name="Rectangle 7"/>
          <p:cNvSpPr/>
          <p:nvPr/>
        </p:nvSpPr>
        <p:spPr>
          <a:xfrm rot="16200000">
            <a:off x="9996403" y="3869141"/>
            <a:ext cx="3942767" cy="400110"/>
          </a:xfrm>
          <a:prstGeom prst="rect">
            <a:avLst/>
          </a:prstGeom>
        </p:spPr>
        <p:txBody>
          <a:bodyPr wrap="square">
            <a:spAutoFit/>
          </a:bodyPr>
          <a:lstStyle/>
          <a:p>
            <a:r>
              <a:rPr lang="en-GB" sz="1000" dirty="0" err="1"/>
              <a:t>Iakovidis</a:t>
            </a:r>
            <a:r>
              <a:rPr lang="en-GB" sz="1000" dirty="0"/>
              <a:t>, Georgios. "The </a:t>
            </a:r>
            <a:r>
              <a:rPr lang="en-GB" sz="1000" dirty="0" err="1"/>
              <a:t>Micromegas</a:t>
            </a:r>
            <a:r>
              <a:rPr lang="en-GB" sz="1000" dirty="0"/>
              <a:t> project for the ATLAS upgrade." </a:t>
            </a:r>
            <a:br>
              <a:rPr lang="en-GB" sz="1000" dirty="0"/>
            </a:br>
            <a:r>
              <a:rPr lang="en-GB" sz="1000" i="1" dirty="0"/>
              <a:t>Journal of Instrumentation</a:t>
            </a:r>
            <a:r>
              <a:rPr lang="en-GB" sz="1000" dirty="0"/>
              <a:t> 8.12 (2013): C12007.</a:t>
            </a:r>
          </a:p>
        </p:txBody>
      </p:sp>
      <p:grpSp>
        <p:nvGrpSpPr>
          <p:cNvPr id="19" name="Group 18"/>
          <p:cNvGrpSpPr>
            <a:grpSpLocks noChangeAspect="1"/>
          </p:cNvGrpSpPr>
          <p:nvPr/>
        </p:nvGrpSpPr>
        <p:grpSpPr>
          <a:xfrm>
            <a:off x="7235606" y="1457469"/>
            <a:ext cx="4665281" cy="2667057"/>
            <a:chOff x="-125799" y="1751054"/>
            <a:chExt cx="7006317" cy="4005385"/>
          </a:xfrm>
        </p:grpSpPr>
        <p:pic>
          <p:nvPicPr>
            <p:cNvPr id="4" name="Picture 3"/>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310204" y="1751054"/>
              <a:ext cx="6195641" cy="4005385"/>
            </a:xfrm>
            <a:prstGeom prst="rect">
              <a:avLst/>
            </a:prstGeom>
          </p:spPr>
        </p:pic>
        <p:sp>
          <p:nvSpPr>
            <p:cNvPr id="5" name="Rectangle 4"/>
            <p:cNvSpPr/>
            <p:nvPr/>
          </p:nvSpPr>
          <p:spPr>
            <a:xfrm rot="16200000">
              <a:off x="-1024386" y="4336729"/>
              <a:ext cx="2065284" cy="268110"/>
            </a:xfrm>
            <a:prstGeom prst="rect">
              <a:avLst/>
            </a:prstGeom>
          </p:spPr>
          <p:txBody>
            <a:bodyPr wrap="none">
              <a:spAutoFit/>
            </a:bodyPr>
            <a:lstStyle/>
            <a:p>
              <a:r>
                <a:rPr lang="en-GB" sz="1000" dirty="0"/>
                <a:t>http://www.atlasexperiment.org</a:t>
              </a:r>
            </a:p>
          </p:txBody>
        </p:sp>
        <p:sp>
          <p:nvSpPr>
            <p:cNvPr id="10" name="Oval 9"/>
            <p:cNvSpPr/>
            <p:nvPr/>
          </p:nvSpPr>
          <p:spPr>
            <a:xfrm rot="21423606">
              <a:off x="4185916" y="3024648"/>
              <a:ext cx="663119" cy="1213984"/>
            </a:xfrm>
            <a:prstGeom prst="ellipse">
              <a:avLst/>
            </a:prstGeom>
            <a:solidFill>
              <a:srgbClr val="C00000">
                <a:alpha val="50000"/>
              </a:srgbClr>
            </a:solidFill>
            <a:ln w="254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1" name="Oval 10"/>
            <p:cNvSpPr/>
            <p:nvPr/>
          </p:nvSpPr>
          <p:spPr>
            <a:xfrm rot="21366523">
              <a:off x="2782650" y="3139698"/>
              <a:ext cx="541480" cy="1475543"/>
            </a:xfrm>
            <a:prstGeom prst="ellipse">
              <a:avLst/>
            </a:prstGeom>
            <a:solidFill>
              <a:srgbClr val="C00000">
                <a:alpha val="50000"/>
              </a:srgbClr>
            </a:solidFill>
            <a:ln w="254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2" name="TextBox 11"/>
            <p:cNvSpPr txBox="1"/>
            <p:nvPr/>
          </p:nvSpPr>
          <p:spPr>
            <a:xfrm>
              <a:off x="5491996" y="4751621"/>
              <a:ext cx="1388522" cy="369332"/>
            </a:xfrm>
            <a:prstGeom prst="rect">
              <a:avLst/>
            </a:prstGeom>
            <a:noFill/>
          </p:spPr>
          <p:txBody>
            <a:bodyPr wrap="none" rtlCol="0">
              <a:spAutoFit/>
            </a:bodyPr>
            <a:lstStyle/>
            <a:p>
              <a:r>
                <a:rPr lang="en-GB" dirty="0">
                  <a:solidFill>
                    <a:srgbClr val="C00000"/>
                  </a:solidFill>
                </a:rPr>
                <a:t>small wheels</a:t>
              </a:r>
            </a:p>
          </p:txBody>
        </p:sp>
        <p:cxnSp>
          <p:nvCxnSpPr>
            <p:cNvPr id="13" name="Straight Arrow Connector 12"/>
            <p:cNvCxnSpPr/>
            <p:nvPr/>
          </p:nvCxnSpPr>
          <p:spPr>
            <a:xfrm flipH="1" flipV="1">
              <a:off x="4540652" y="3840198"/>
              <a:ext cx="951344" cy="1135180"/>
            </a:xfrm>
            <a:prstGeom prst="straightConnector1">
              <a:avLst/>
            </a:prstGeom>
            <a:ln w="19050">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14" name="Straight Arrow Connector 13"/>
            <p:cNvCxnSpPr/>
            <p:nvPr/>
          </p:nvCxnSpPr>
          <p:spPr>
            <a:xfrm flipH="1" flipV="1">
              <a:off x="3032369" y="3996800"/>
              <a:ext cx="2459627" cy="978578"/>
            </a:xfrm>
            <a:prstGeom prst="straightConnector1">
              <a:avLst/>
            </a:prstGeom>
            <a:ln w="19050">
              <a:solidFill>
                <a:srgbClr val="C00000"/>
              </a:solidFill>
              <a:tailEnd type="triangle"/>
            </a:ln>
          </p:spPr>
          <p:style>
            <a:lnRef idx="1">
              <a:schemeClr val="accent1"/>
            </a:lnRef>
            <a:fillRef idx="0">
              <a:schemeClr val="accent1"/>
            </a:fillRef>
            <a:effectRef idx="0">
              <a:schemeClr val="accent1"/>
            </a:effectRef>
            <a:fontRef idx="minor">
              <a:schemeClr val="tx1"/>
            </a:fontRef>
          </p:style>
        </p:cxnSp>
      </p:grpSp>
      <p:pic>
        <p:nvPicPr>
          <p:cNvPr id="18" name="Picture 17">
            <a:hlinkClick r:id="rId4"/>
          </p:cNvPr>
          <p:cNvPicPr>
            <a:picLocks noChangeAspect="1"/>
          </p:cNvPicPr>
          <p:nvPr/>
        </p:nvPicPr>
        <p:blipFill>
          <a:blip r:embed="rId5" cstate="print">
            <a:extLst>
              <a:ext uri="{28A0092B-C50C-407E-A947-70E740481C1C}">
                <a14:useLocalDpi xmlns:a14="http://schemas.microsoft.com/office/drawing/2010/main"/>
              </a:ext>
            </a:extLst>
          </a:blip>
          <a:stretch>
            <a:fillRect/>
          </a:stretch>
        </p:blipFill>
        <p:spPr>
          <a:xfrm>
            <a:off x="11851663" y="2097812"/>
            <a:ext cx="159612" cy="159612"/>
          </a:xfrm>
          <a:prstGeom prst="rect">
            <a:avLst/>
          </a:prstGeom>
        </p:spPr>
      </p:pic>
      <p:pic>
        <p:nvPicPr>
          <p:cNvPr id="21" name="Picture 20">
            <a:extLst>
              <a:ext uri="{FF2B5EF4-FFF2-40B4-BE49-F238E27FC236}">
                <a16:creationId xmlns:a16="http://schemas.microsoft.com/office/drawing/2014/main" id="{A5A878C1-181B-9D41-A3D4-5A0DA4155028}"/>
              </a:ext>
            </a:extLst>
          </p:cNvPr>
          <p:cNvPicPr>
            <a:picLocks noChangeAspect="1"/>
          </p:cNvPicPr>
          <p:nvPr/>
        </p:nvPicPr>
        <p:blipFill>
          <a:blip r:embed="rId6"/>
          <a:stretch>
            <a:fillRect/>
          </a:stretch>
        </p:blipFill>
        <p:spPr>
          <a:xfrm>
            <a:off x="8657965" y="351064"/>
            <a:ext cx="1331321" cy="720000"/>
          </a:xfrm>
          <a:prstGeom prst="rect">
            <a:avLst/>
          </a:prstGeom>
        </p:spPr>
      </p:pic>
      <p:pic>
        <p:nvPicPr>
          <p:cNvPr id="22" name="Picture 2" descr="home">
            <a:extLst>
              <a:ext uri="{FF2B5EF4-FFF2-40B4-BE49-F238E27FC236}">
                <a16:creationId xmlns:a16="http://schemas.microsoft.com/office/drawing/2014/main" id="{08D7CAD7-E61B-DD48-A070-13FD4817BC5A}"/>
              </a:ext>
            </a:extLst>
          </p:cNvPr>
          <p:cNvPicPr>
            <a:picLocks noChangeAspect="1" noChangeArrowheads="1"/>
          </p:cNvPicPr>
          <p:nvPr/>
        </p:nvPicPr>
        <p:blipFill>
          <a:blip r:embed="rId7">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23" name="Picture 4" descr="Image result for rd51 logo">
            <a:extLst>
              <a:ext uri="{FF2B5EF4-FFF2-40B4-BE49-F238E27FC236}">
                <a16:creationId xmlns:a16="http://schemas.microsoft.com/office/drawing/2014/main" id="{74000BBE-8922-454C-9604-7C7FF100C145}"/>
              </a:ext>
            </a:extLst>
          </p:cNvPr>
          <p:cNvPicPr>
            <a:picLocks noChangeAspect="1" noChangeArrowheads="1"/>
          </p:cNvPicPr>
          <p:nvPr/>
        </p:nvPicPr>
        <p:blipFill>
          <a:blip r:embed="rId8">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4421026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idx="1"/>
          </p:nvPr>
        </p:nvSpPr>
        <p:spPr>
          <a:xfrm>
            <a:off x="317959" y="1651719"/>
            <a:ext cx="11624399" cy="5003935"/>
          </a:xfrm>
        </p:spPr>
        <p:txBody>
          <a:bodyPr>
            <a:normAutofit fontScale="92500" lnSpcReduction="20000"/>
          </a:bodyPr>
          <a:lstStyle/>
          <a:p>
            <a:pPr marL="285750" indent="-285750"/>
            <a:r>
              <a:rPr lang="en-GB" dirty="0"/>
              <a:t>130 nm CMOS technology</a:t>
            </a:r>
          </a:p>
          <a:p>
            <a:pPr marL="285750" indent="-285750"/>
            <a:r>
              <a:rPr lang="en-GB" dirty="0"/>
              <a:t>64 input channels, each w/ preamplifier, shaper, peak detector, several ADCs</a:t>
            </a:r>
          </a:p>
          <a:p>
            <a:pPr marL="285750" indent="-285750"/>
            <a:r>
              <a:rPr lang="en-GB" dirty="0"/>
              <a:t>Pos. &amp; neg. polarity sensitive</a:t>
            </a:r>
          </a:p>
          <a:p>
            <a:pPr marL="285750" indent="-285750"/>
            <a:r>
              <a:rPr lang="en-GB" dirty="0"/>
              <a:t>Digital block w/ neighbouring</a:t>
            </a:r>
            <a:br>
              <a:rPr lang="en-GB" dirty="0"/>
            </a:br>
            <a:r>
              <a:rPr lang="en-GB" dirty="0"/>
              <a:t>logic, FIFO, multiplexer</a:t>
            </a:r>
          </a:p>
          <a:p>
            <a:pPr marL="285750" indent="-285750"/>
            <a:r>
              <a:rPr lang="en-GB" dirty="0"/>
              <a:t>Adjustable gain 0.5 – 16 mV/</a:t>
            </a:r>
            <a:r>
              <a:rPr lang="en-GB" dirty="0" err="1"/>
              <a:t>fC</a:t>
            </a:r>
            <a:endParaRPr lang="en-GB" dirty="0"/>
          </a:p>
          <a:p>
            <a:pPr marL="285750" indent="-285750"/>
            <a:r>
              <a:rPr lang="en-GB" dirty="0"/>
              <a:t>Adjustable shaping time </a:t>
            </a:r>
            <a:br>
              <a:rPr lang="en-GB" dirty="0"/>
            </a:br>
            <a:r>
              <a:rPr lang="en-GB" dirty="0"/>
              <a:t>from 25 ns – 200 ns</a:t>
            </a:r>
          </a:p>
          <a:p>
            <a:pPr marL="285750" indent="-285750"/>
            <a:r>
              <a:rPr lang="en-GB" dirty="0"/>
              <a:t>Input capacitance from </a:t>
            </a:r>
            <a:br>
              <a:rPr lang="en-GB" dirty="0"/>
            </a:br>
            <a:r>
              <a:rPr lang="en-GB" dirty="0"/>
              <a:t>few pF – 1 </a:t>
            </a:r>
            <a:r>
              <a:rPr lang="en-GB" dirty="0" err="1"/>
              <a:t>nF</a:t>
            </a:r>
            <a:endParaRPr lang="en-GB" dirty="0"/>
          </a:p>
          <a:p>
            <a:pPr marL="285750" indent="-285750"/>
            <a:r>
              <a:rPr lang="en-GB" dirty="0"/>
              <a:t>Maximum time resolution ~ 0.2 ns</a:t>
            </a:r>
          </a:p>
          <a:p>
            <a:pPr marL="285750" indent="-285750"/>
            <a:r>
              <a:rPr lang="en-GB" dirty="0"/>
              <a:t>Maximum hit rate per channel 2MHz</a:t>
            </a:r>
          </a:p>
          <a:p>
            <a:pPr marL="285750" indent="-285750"/>
            <a:r>
              <a:rPr lang="en-GB" dirty="0"/>
              <a:t>38 bit per hit</a:t>
            </a:r>
          </a:p>
          <a:p>
            <a:pPr marL="0" indent="0">
              <a:buNone/>
            </a:pPr>
            <a:endParaRPr lang="en-GB" dirty="0"/>
          </a:p>
          <a:p>
            <a:pPr marL="0" indent="0">
              <a:buNone/>
            </a:pPr>
            <a:endParaRPr lang="en-GB" dirty="0"/>
          </a:p>
          <a:p>
            <a:pPr marL="0" indent="0">
              <a:buNone/>
            </a:pPr>
            <a:endParaRPr lang="en-GB" dirty="0"/>
          </a:p>
          <a:p>
            <a:pPr marL="0" indent="0">
              <a:buNone/>
            </a:pPr>
            <a:endParaRPr lang="en-GB" dirty="0"/>
          </a:p>
        </p:txBody>
      </p:sp>
      <p:pic>
        <p:nvPicPr>
          <p:cNvPr id="6" name="Content Placeholder 5"/>
          <p:cNvPicPr>
            <a:picLocks noGrp="1" noChangeAspect="1"/>
          </p:cNvPicPr>
          <p:nvPr>
            <p:ph sz="half" idx="4294967295"/>
          </p:nvPr>
        </p:nvPicPr>
        <p:blipFill>
          <a:blip r:embed="rId2"/>
          <a:stretch>
            <a:fillRect/>
          </a:stretch>
        </p:blipFill>
        <p:spPr>
          <a:xfrm>
            <a:off x="5654566" y="2350106"/>
            <a:ext cx="6537434" cy="3485380"/>
          </a:xfrm>
          <a:prstGeom prst="rect">
            <a:avLst/>
          </a:prstGeom>
        </p:spPr>
      </p:pic>
      <p:sp>
        <p:nvSpPr>
          <p:cNvPr id="7" name="Title 1">
            <a:extLst>
              <a:ext uri="{FF2B5EF4-FFF2-40B4-BE49-F238E27FC236}">
                <a16:creationId xmlns:a16="http://schemas.microsoft.com/office/drawing/2014/main" id="{26939E9C-E584-2545-8AD3-17A5E7EB96EC}"/>
              </a:ext>
            </a:extLst>
          </p:cNvPr>
          <p:cNvSpPr>
            <a:spLocks noGrp="1"/>
          </p:cNvSpPr>
          <p:nvPr>
            <p:ph type="title"/>
          </p:nvPr>
        </p:nvSpPr>
        <p:spPr>
          <a:xfrm>
            <a:off x="153780" y="138740"/>
            <a:ext cx="6649682" cy="1143000"/>
          </a:xfrm>
        </p:spPr>
        <p:txBody>
          <a:bodyPr>
            <a:normAutofit fontScale="90000"/>
          </a:bodyPr>
          <a:lstStyle/>
          <a:p>
            <a:r>
              <a:rPr lang="en-GB" sz="4000" dirty="0"/>
              <a:t>VMM3a ASIC</a:t>
            </a:r>
            <a:br>
              <a:rPr lang="en-GB" dirty="0"/>
            </a:br>
            <a:r>
              <a:rPr lang="en-GB" sz="3200" dirty="0"/>
              <a:t>Features</a:t>
            </a:r>
          </a:p>
        </p:txBody>
      </p:sp>
      <p:pic>
        <p:nvPicPr>
          <p:cNvPr id="8" name="Picture 7">
            <a:extLst>
              <a:ext uri="{FF2B5EF4-FFF2-40B4-BE49-F238E27FC236}">
                <a16:creationId xmlns:a16="http://schemas.microsoft.com/office/drawing/2014/main" id="{7993F0F7-21BF-9A4B-829E-C3DC1740C460}"/>
              </a:ext>
            </a:extLst>
          </p:cNvPr>
          <p:cNvPicPr>
            <a:picLocks noChangeAspect="1"/>
          </p:cNvPicPr>
          <p:nvPr/>
        </p:nvPicPr>
        <p:blipFill>
          <a:blip r:embed="rId3"/>
          <a:stretch>
            <a:fillRect/>
          </a:stretch>
        </p:blipFill>
        <p:spPr>
          <a:xfrm>
            <a:off x="8657965" y="351064"/>
            <a:ext cx="1331321" cy="720000"/>
          </a:xfrm>
          <a:prstGeom prst="rect">
            <a:avLst/>
          </a:prstGeom>
        </p:spPr>
      </p:pic>
      <p:pic>
        <p:nvPicPr>
          <p:cNvPr id="9" name="Picture 2" descr="home">
            <a:extLst>
              <a:ext uri="{FF2B5EF4-FFF2-40B4-BE49-F238E27FC236}">
                <a16:creationId xmlns:a16="http://schemas.microsoft.com/office/drawing/2014/main" id="{E5452B33-79CD-C94C-9196-D1E06E2E2CE0}"/>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4" descr="Image result for rd51 logo">
            <a:extLst>
              <a:ext uri="{FF2B5EF4-FFF2-40B4-BE49-F238E27FC236}">
                <a16:creationId xmlns:a16="http://schemas.microsoft.com/office/drawing/2014/main" id="{F78E6A54-8B0D-A24B-92BB-86D8580B55F0}"/>
              </a:ext>
            </a:extLst>
          </p:cNvPr>
          <p:cNvPicPr>
            <a:picLocks noChangeAspect="1" noChangeArrowheads="1"/>
          </p:cNvPicPr>
          <p:nvPr/>
        </p:nvPicPr>
        <p:blipFill>
          <a:blip r:embed="rId5">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0463225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idx="1"/>
          </p:nvPr>
        </p:nvSpPr>
        <p:spPr>
          <a:xfrm>
            <a:off x="461157" y="1608082"/>
            <a:ext cx="5441710" cy="5108028"/>
          </a:xfrm>
        </p:spPr>
        <p:txBody>
          <a:bodyPr>
            <a:normAutofit fontScale="85000" lnSpcReduction="20000"/>
          </a:bodyPr>
          <a:lstStyle/>
          <a:p>
            <a:pPr marL="285750" indent="-285750"/>
            <a:r>
              <a:rPr lang="en-GB" dirty="0"/>
              <a:t>Detector tests with VMM3a so far used the RD51 VMM3a hybrid as front end</a:t>
            </a:r>
          </a:p>
          <a:p>
            <a:pPr marL="285750" indent="-285750"/>
            <a:r>
              <a:rPr lang="en-GB" dirty="0"/>
              <a:t>Focus of tests is to validate the appropriateness of the VMM3a ASIC (</a:t>
            </a:r>
            <a:r>
              <a:rPr lang="en-GB" dirty="0" err="1"/>
              <a:t>analog</a:t>
            </a:r>
            <a:r>
              <a:rPr lang="en-GB" dirty="0"/>
              <a:t> matching) for different detector technologies at ESS (GEM, MG, MB)</a:t>
            </a:r>
          </a:p>
          <a:p>
            <a:pPr marL="285750" indent="-285750"/>
            <a:r>
              <a:rPr lang="en-GB" dirty="0"/>
              <a:t>For these tests, front end read with the RD51 SRS readout</a:t>
            </a:r>
          </a:p>
          <a:p>
            <a:pPr marL="285750" indent="-285750"/>
            <a:r>
              <a:rPr lang="en-GB" dirty="0"/>
              <a:t>Successful integration of VMM3a into the SRS funded by </a:t>
            </a:r>
            <a:r>
              <a:rPr lang="en-GB" dirty="0" err="1"/>
              <a:t>BrightnESS</a:t>
            </a:r>
            <a:r>
              <a:rPr lang="en-GB" dirty="0"/>
              <a:t> grant as collaborative effort between ESS and CERN</a:t>
            </a:r>
          </a:p>
          <a:p>
            <a:pPr marL="285750" indent="-285750"/>
            <a:r>
              <a:rPr lang="en-GB" dirty="0"/>
              <a:t>RD51 VMM3a hybrid can be easily be integrated into the ESS readout with the help of an assister card</a:t>
            </a:r>
          </a:p>
          <a:p>
            <a:pPr marL="285750" indent="-285750"/>
            <a:endParaRPr lang="en-GB" dirty="0"/>
          </a:p>
          <a:p>
            <a:pPr marL="285750" indent="-285750"/>
            <a:endParaRPr lang="en-GB" dirty="0"/>
          </a:p>
          <a:p>
            <a:pPr marL="285750" indent="-285750"/>
            <a:endParaRPr lang="en-GB" dirty="0"/>
          </a:p>
          <a:p>
            <a:pPr marL="0" indent="0">
              <a:buNone/>
            </a:pPr>
            <a:endParaRPr lang="en-GB" dirty="0"/>
          </a:p>
          <a:p>
            <a:pPr marL="0" indent="0">
              <a:buNone/>
            </a:pPr>
            <a:endParaRPr lang="en-GB" dirty="0"/>
          </a:p>
          <a:p>
            <a:pPr marL="0" indent="0">
              <a:buNone/>
            </a:pPr>
            <a:endParaRPr lang="en-GB" dirty="0"/>
          </a:p>
          <a:p>
            <a:pPr marL="0" indent="0">
              <a:buNone/>
            </a:pPr>
            <a:endParaRPr lang="en-GB" dirty="0"/>
          </a:p>
        </p:txBody>
      </p:sp>
      <p:sp>
        <p:nvSpPr>
          <p:cNvPr id="7" name="Title 1">
            <a:extLst>
              <a:ext uri="{FF2B5EF4-FFF2-40B4-BE49-F238E27FC236}">
                <a16:creationId xmlns:a16="http://schemas.microsoft.com/office/drawing/2014/main" id="{26939E9C-E584-2545-8AD3-17A5E7EB96EC}"/>
              </a:ext>
            </a:extLst>
          </p:cNvPr>
          <p:cNvSpPr>
            <a:spLocks noGrp="1"/>
          </p:cNvSpPr>
          <p:nvPr>
            <p:ph type="title"/>
          </p:nvPr>
        </p:nvSpPr>
        <p:spPr>
          <a:xfrm>
            <a:off x="153780" y="138740"/>
            <a:ext cx="6649682" cy="1143000"/>
          </a:xfrm>
        </p:spPr>
        <p:txBody>
          <a:bodyPr>
            <a:normAutofit fontScale="90000"/>
          </a:bodyPr>
          <a:lstStyle/>
          <a:p>
            <a:r>
              <a:rPr lang="en-GB" sz="4000" dirty="0"/>
              <a:t>RD51 VMM3a hybrid</a:t>
            </a:r>
            <a:br>
              <a:rPr lang="en-GB" dirty="0"/>
            </a:br>
            <a:r>
              <a:rPr lang="en-GB" sz="3200" dirty="0"/>
              <a:t>Version 4.0 2019</a:t>
            </a:r>
          </a:p>
        </p:txBody>
      </p:sp>
      <p:pic>
        <p:nvPicPr>
          <p:cNvPr id="8" name="Picture 7">
            <a:extLst>
              <a:ext uri="{FF2B5EF4-FFF2-40B4-BE49-F238E27FC236}">
                <a16:creationId xmlns:a16="http://schemas.microsoft.com/office/drawing/2014/main" id="{7993F0F7-21BF-9A4B-829E-C3DC1740C460}"/>
              </a:ext>
            </a:extLst>
          </p:cNvPr>
          <p:cNvPicPr>
            <a:picLocks noChangeAspect="1"/>
          </p:cNvPicPr>
          <p:nvPr/>
        </p:nvPicPr>
        <p:blipFill>
          <a:blip r:embed="rId2"/>
          <a:stretch>
            <a:fillRect/>
          </a:stretch>
        </p:blipFill>
        <p:spPr>
          <a:xfrm>
            <a:off x="8657965" y="351064"/>
            <a:ext cx="1331321" cy="720000"/>
          </a:xfrm>
          <a:prstGeom prst="rect">
            <a:avLst/>
          </a:prstGeom>
        </p:spPr>
      </p:pic>
      <p:pic>
        <p:nvPicPr>
          <p:cNvPr id="9" name="Picture 2" descr="home">
            <a:extLst>
              <a:ext uri="{FF2B5EF4-FFF2-40B4-BE49-F238E27FC236}">
                <a16:creationId xmlns:a16="http://schemas.microsoft.com/office/drawing/2014/main" id="{E5452B33-79CD-C94C-9196-D1E06E2E2CE0}"/>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4" descr="Image result for rd51 logo">
            <a:extLst>
              <a:ext uri="{FF2B5EF4-FFF2-40B4-BE49-F238E27FC236}">
                <a16:creationId xmlns:a16="http://schemas.microsoft.com/office/drawing/2014/main" id="{F78E6A54-8B0D-A24B-92BB-86D8580B55F0}"/>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a:extLst>
              <a:ext uri="{FF2B5EF4-FFF2-40B4-BE49-F238E27FC236}">
                <a16:creationId xmlns:a16="http://schemas.microsoft.com/office/drawing/2014/main" id="{77C8D879-EA57-BD48-B80A-D1AB984597B8}"/>
              </a:ext>
            </a:extLst>
          </p:cNvPr>
          <p:cNvPicPr>
            <a:picLocks noChangeAspect="1"/>
          </p:cNvPicPr>
          <p:nvPr/>
        </p:nvPicPr>
        <p:blipFill>
          <a:blip r:embed="rId5"/>
          <a:stretch>
            <a:fillRect/>
          </a:stretch>
        </p:blipFill>
        <p:spPr>
          <a:xfrm>
            <a:off x="6549429" y="1441032"/>
            <a:ext cx="5642571" cy="2939642"/>
          </a:xfrm>
          <a:prstGeom prst="rect">
            <a:avLst/>
          </a:prstGeom>
        </p:spPr>
      </p:pic>
      <p:pic>
        <p:nvPicPr>
          <p:cNvPr id="12" name="Picture 11">
            <a:extLst>
              <a:ext uri="{FF2B5EF4-FFF2-40B4-BE49-F238E27FC236}">
                <a16:creationId xmlns:a16="http://schemas.microsoft.com/office/drawing/2014/main" id="{ED763C43-908B-A449-852D-069BE192B922}"/>
              </a:ext>
            </a:extLst>
          </p:cNvPr>
          <p:cNvPicPr/>
          <p:nvPr/>
        </p:nvPicPr>
        <p:blipFill>
          <a:blip r:embed="rId6" cstate="print">
            <a:extLst>
              <a:ext uri="{28A0092B-C50C-407E-A947-70E740481C1C}">
                <a14:useLocalDpi xmlns:a14="http://schemas.microsoft.com/office/drawing/2010/main"/>
              </a:ext>
            </a:extLst>
          </a:blip>
          <a:srcRect/>
          <a:stretch>
            <a:fillRect/>
          </a:stretch>
        </p:blipFill>
        <p:spPr bwMode="auto">
          <a:xfrm>
            <a:off x="7150299" y="4360820"/>
            <a:ext cx="4833273" cy="2466334"/>
          </a:xfrm>
          <a:prstGeom prst="rect">
            <a:avLst/>
          </a:prstGeom>
          <a:noFill/>
          <a:ln>
            <a:noFill/>
          </a:ln>
        </p:spPr>
      </p:pic>
      <p:pic>
        <p:nvPicPr>
          <p:cNvPr id="6146" name="Picture 2" descr="Image result for brightness logo ess">
            <a:extLst>
              <a:ext uri="{FF2B5EF4-FFF2-40B4-BE49-F238E27FC236}">
                <a16:creationId xmlns:a16="http://schemas.microsoft.com/office/drawing/2014/main" id="{D0A39A4A-90D2-7344-B73B-220C46986059}"/>
              </a:ext>
            </a:extLst>
          </p:cNvPr>
          <p:cNvPicPr>
            <a:picLocks noChangeAspect="1" noChangeArrowheads="1"/>
          </p:cNvPicPr>
          <p:nvPr/>
        </p:nvPicPr>
        <p:blipFill>
          <a:blip r:embed="rId7">
            <a:extLst>
              <a:ext uri="{28A0092B-C50C-407E-A947-70E740481C1C}">
                <a14:useLocalDpi xmlns:a14="http://schemas.microsoft.com/office/drawing/2010/main"/>
              </a:ext>
            </a:extLst>
          </a:blip>
          <a:srcRect/>
          <a:stretch>
            <a:fillRect/>
          </a:stretch>
        </p:blipFill>
        <p:spPr bwMode="auto">
          <a:xfrm>
            <a:off x="5101034" y="317342"/>
            <a:ext cx="1549484" cy="77474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4827681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idx="1"/>
          </p:nvPr>
        </p:nvSpPr>
        <p:spPr>
          <a:xfrm>
            <a:off x="317959" y="1651719"/>
            <a:ext cx="4989765" cy="5003935"/>
          </a:xfrm>
        </p:spPr>
        <p:txBody>
          <a:bodyPr>
            <a:normAutofit fontScale="92500" lnSpcReduction="10000"/>
          </a:bodyPr>
          <a:lstStyle/>
          <a:p>
            <a:pPr marL="285750" indent="-285750"/>
            <a:r>
              <a:rPr lang="en-GB" dirty="0"/>
              <a:t>New mini crate and D-Card have been developed in 2019</a:t>
            </a:r>
          </a:p>
          <a:p>
            <a:pPr marL="285750" indent="-285750"/>
            <a:r>
              <a:rPr lang="en-GB" dirty="0"/>
              <a:t>One SRS system and three VMM3a hybrids (3x128 = 384 channels) available in STF at Lund University for MG test</a:t>
            </a:r>
          </a:p>
          <a:p>
            <a:pPr marL="285750" indent="-285750"/>
            <a:r>
              <a:rPr lang="en-GB" dirty="0"/>
              <a:t>VMM3a and SRS has been integrated into DMSC DAQ event formation unit for </a:t>
            </a:r>
            <a:r>
              <a:rPr lang="en-GB" dirty="0" err="1"/>
              <a:t>Gd</a:t>
            </a:r>
            <a:r>
              <a:rPr lang="en-GB" dirty="0"/>
              <a:t>-GEM and Multigrid</a:t>
            </a:r>
          </a:p>
          <a:p>
            <a:pPr marL="285750" indent="-285750"/>
            <a:r>
              <a:rPr lang="en-GB" dirty="0"/>
              <a:t>Full readout chain from frontend to DMSC available and working</a:t>
            </a:r>
          </a:p>
          <a:p>
            <a:pPr marL="285750" indent="-285750"/>
            <a:endParaRPr lang="en-GB" dirty="0"/>
          </a:p>
          <a:p>
            <a:pPr marL="0" indent="0">
              <a:buNone/>
            </a:pPr>
            <a:endParaRPr lang="en-GB" dirty="0"/>
          </a:p>
          <a:p>
            <a:pPr marL="285750" indent="-285750"/>
            <a:endParaRPr lang="en-GB" dirty="0"/>
          </a:p>
          <a:p>
            <a:pPr marL="285750" indent="-285750"/>
            <a:endParaRPr lang="en-GB" dirty="0"/>
          </a:p>
          <a:p>
            <a:pPr marL="285750" indent="-285750"/>
            <a:endParaRPr lang="en-GB" dirty="0"/>
          </a:p>
          <a:p>
            <a:pPr marL="0" indent="0">
              <a:buNone/>
            </a:pPr>
            <a:endParaRPr lang="en-GB" dirty="0"/>
          </a:p>
          <a:p>
            <a:pPr marL="0" indent="0">
              <a:buNone/>
            </a:pPr>
            <a:endParaRPr lang="en-GB" dirty="0"/>
          </a:p>
          <a:p>
            <a:pPr marL="0" indent="0">
              <a:buNone/>
            </a:pPr>
            <a:endParaRPr lang="en-GB" dirty="0"/>
          </a:p>
          <a:p>
            <a:pPr marL="0" indent="0">
              <a:buNone/>
            </a:pPr>
            <a:endParaRPr lang="en-GB" dirty="0"/>
          </a:p>
        </p:txBody>
      </p:sp>
      <p:sp>
        <p:nvSpPr>
          <p:cNvPr id="7" name="Title 1">
            <a:extLst>
              <a:ext uri="{FF2B5EF4-FFF2-40B4-BE49-F238E27FC236}">
                <a16:creationId xmlns:a16="http://schemas.microsoft.com/office/drawing/2014/main" id="{26939E9C-E584-2545-8AD3-17A5E7EB96EC}"/>
              </a:ext>
            </a:extLst>
          </p:cNvPr>
          <p:cNvSpPr>
            <a:spLocks noGrp="1"/>
          </p:cNvSpPr>
          <p:nvPr>
            <p:ph type="title"/>
          </p:nvPr>
        </p:nvSpPr>
        <p:spPr>
          <a:xfrm>
            <a:off x="153780" y="138740"/>
            <a:ext cx="6649682" cy="1143000"/>
          </a:xfrm>
        </p:spPr>
        <p:txBody>
          <a:bodyPr>
            <a:normAutofit/>
          </a:bodyPr>
          <a:lstStyle/>
          <a:p>
            <a:r>
              <a:rPr lang="en-GB" sz="4000" dirty="0"/>
              <a:t>RD51 SRS systems </a:t>
            </a:r>
            <a:endParaRPr lang="en-GB" sz="3200" dirty="0"/>
          </a:p>
        </p:txBody>
      </p:sp>
      <p:pic>
        <p:nvPicPr>
          <p:cNvPr id="8" name="Picture 7">
            <a:extLst>
              <a:ext uri="{FF2B5EF4-FFF2-40B4-BE49-F238E27FC236}">
                <a16:creationId xmlns:a16="http://schemas.microsoft.com/office/drawing/2014/main" id="{7993F0F7-21BF-9A4B-829E-C3DC1740C460}"/>
              </a:ext>
            </a:extLst>
          </p:cNvPr>
          <p:cNvPicPr>
            <a:picLocks noChangeAspect="1"/>
          </p:cNvPicPr>
          <p:nvPr/>
        </p:nvPicPr>
        <p:blipFill>
          <a:blip r:embed="rId2"/>
          <a:stretch>
            <a:fillRect/>
          </a:stretch>
        </p:blipFill>
        <p:spPr>
          <a:xfrm>
            <a:off x="8657965" y="351064"/>
            <a:ext cx="1331321" cy="720000"/>
          </a:xfrm>
          <a:prstGeom prst="rect">
            <a:avLst/>
          </a:prstGeom>
        </p:spPr>
      </p:pic>
      <p:pic>
        <p:nvPicPr>
          <p:cNvPr id="9" name="Picture 2" descr="home">
            <a:extLst>
              <a:ext uri="{FF2B5EF4-FFF2-40B4-BE49-F238E27FC236}">
                <a16:creationId xmlns:a16="http://schemas.microsoft.com/office/drawing/2014/main" id="{E5452B33-79CD-C94C-9196-D1E06E2E2CE0}"/>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4" descr="Image result for rd51 logo">
            <a:extLst>
              <a:ext uri="{FF2B5EF4-FFF2-40B4-BE49-F238E27FC236}">
                <a16:creationId xmlns:a16="http://schemas.microsoft.com/office/drawing/2014/main" id="{F78E6A54-8B0D-A24B-92BB-86D8580B55F0}"/>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a:extLst>
              <a:ext uri="{FF2B5EF4-FFF2-40B4-BE49-F238E27FC236}">
                <a16:creationId xmlns:a16="http://schemas.microsoft.com/office/drawing/2014/main" id="{E725C33F-6F39-8644-8820-791C0414B935}"/>
              </a:ext>
            </a:extLst>
          </p:cNvPr>
          <p:cNvPicPr>
            <a:picLocks noChangeAspect="1"/>
          </p:cNvPicPr>
          <p:nvPr/>
        </p:nvPicPr>
        <p:blipFill>
          <a:blip r:embed="rId5"/>
          <a:stretch>
            <a:fillRect/>
          </a:stretch>
        </p:blipFill>
        <p:spPr>
          <a:xfrm>
            <a:off x="5156292" y="1494064"/>
            <a:ext cx="6846523" cy="2625991"/>
          </a:xfrm>
          <a:prstGeom prst="rect">
            <a:avLst/>
          </a:prstGeom>
        </p:spPr>
      </p:pic>
      <p:pic>
        <p:nvPicPr>
          <p:cNvPr id="11" name="Picture 10">
            <a:extLst>
              <a:ext uri="{FF2B5EF4-FFF2-40B4-BE49-F238E27FC236}">
                <a16:creationId xmlns:a16="http://schemas.microsoft.com/office/drawing/2014/main" id="{8B1C84E9-895F-FE42-A5EE-AF393FEBCC7D}"/>
              </a:ext>
            </a:extLst>
          </p:cNvPr>
          <p:cNvPicPr>
            <a:picLocks noChangeAspect="1"/>
          </p:cNvPicPr>
          <p:nvPr/>
        </p:nvPicPr>
        <p:blipFill>
          <a:blip r:embed="rId6"/>
          <a:stretch>
            <a:fillRect/>
          </a:stretch>
        </p:blipFill>
        <p:spPr>
          <a:xfrm>
            <a:off x="5935146" y="4332379"/>
            <a:ext cx="6256854" cy="2506032"/>
          </a:xfrm>
          <a:prstGeom prst="rect">
            <a:avLst/>
          </a:prstGeom>
        </p:spPr>
      </p:pic>
      <p:sp>
        <p:nvSpPr>
          <p:cNvPr id="13" name="TextBox 12">
            <a:extLst>
              <a:ext uri="{FF2B5EF4-FFF2-40B4-BE49-F238E27FC236}">
                <a16:creationId xmlns:a16="http://schemas.microsoft.com/office/drawing/2014/main" id="{0DE5E2AD-167E-D649-A68D-CD633C847933}"/>
              </a:ext>
            </a:extLst>
          </p:cNvPr>
          <p:cNvSpPr txBox="1"/>
          <p:nvPr/>
        </p:nvSpPr>
        <p:spPr>
          <a:xfrm>
            <a:off x="10619907" y="1621783"/>
            <a:ext cx="1133900" cy="369332"/>
          </a:xfrm>
          <a:prstGeom prst="rect">
            <a:avLst/>
          </a:prstGeom>
          <a:noFill/>
        </p:spPr>
        <p:txBody>
          <a:bodyPr wrap="none" rtlCol="0">
            <a:spAutoFit/>
          </a:bodyPr>
          <a:lstStyle/>
          <a:p>
            <a:r>
              <a:rPr lang="en-US" dirty="0"/>
              <a:t>Mini crate</a:t>
            </a:r>
          </a:p>
        </p:txBody>
      </p:sp>
      <p:sp>
        <p:nvSpPr>
          <p:cNvPr id="14" name="TextBox 13">
            <a:extLst>
              <a:ext uri="{FF2B5EF4-FFF2-40B4-BE49-F238E27FC236}">
                <a16:creationId xmlns:a16="http://schemas.microsoft.com/office/drawing/2014/main" id="{711AC815-8376-E647-B461-07A787EB99F7}"/>
              </a:ext>
            </a:extLst>
          </p:cNvPr>
          <p:cNvSpPr txBox="1"/>
          <p:nvPr/>
        </p:nvSpPr>
        <p:spPr>
          <a:xfrm>
            <a:off x="5848328" y="4442472"/>
            <a:ext cx="1910267" cy="369332"/>
          </a:xfrm>
          <a:prstGeom prst="rect">
            <a:avLst/>
          </a:prstGeom>
          <a:noFill/>
        </p:spPr>
        <p:txBody>
          <a:bodyPr wrap="none" rtlCol="0">
            <a:spAutoFit/>
          </a:bodyPr>
          <a:lstStyle/>
          <a:p>
            <a:r>
              <a:rPr lang="en-US" dirty="0"/>
              <a:t>FEC and DVM card</a:t>
            </a:r>
          </a:p>
        </p:txBody>
      </p:sp>
    </p:spTree>
    <p:extLst>
      <p:ext uri="{BB962C8B-B14F-4D97-AF65-F5344CB8AC3E}">
        <p14:creationId xmlns:p14="http://schemas.microsoft.com/office/powerpoint/2010/main" val="102678177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5F652BF1-B011-2F44-A5B5-162908FDC639}"/>
              </a:ext>
            </a:extLst>
          </p:cNvPr>
          <p:cNvPicPr>
            <a:picLocks noChangeAspect="1"/>
          </p:cNvPicPr>
          <p:nvPr/>
        </p:nvPicPr>
        <p:blipFill>
          <a:blip r:embed="rId2"/>
          <a:stretch>
            <a:fillRect/>
          </a:stretch>
        </p:blipFill>
        <p:spPr>
          <a:xfrm>
            <a:off x="5361854" y="1534297"/>
            <a:ext cx="6657244" cy="4235881"/>
          </a:xfrm>
          <a:prstGeom prst="rect">
            <a:avLst/>
          </a:prstGeom>
        </p:spPr>
      </p:pic>
      <p:cxnSp>
        <p:nvCxnSpPr>
          <p:cNvPr id="12" name="Straight Connector 11">
            <a:extLst>
              <a:ext uri="{FF2B5EF4-FFF2-40B4-BE49-F238E27FC236}">
                <a16:creationId xmlns:a16="http://schemas.microsoft.com/office/drawing/2014/main" id="{05691903-0B87-2749-8816-7109852EF548}"/>
              </a:ext>
            </a:extLst>
          </p:cNvPr>
          <p:cNvCxnSpPr/>
          <p:nvPr/>
        </p:nvCxnSpPr>
        <p:spPr>
          <a:xfrm>
            <a:off x="5799438" y="2384930"/>
            <a:ext cx="6392562" cy="0"/>
          </a:xfrm>
          <a:prstGeom prst="line">
            <a:avLst/>
          </a:prstGeom>
          <a:ln w="22225">
            <a:solidFill>
              <a:srgbClr val="FF0000"/>
            </a:solidFill>
          </a:ln>
        </p:spPr>
        <p:style>
          <a:lnRef idx="1">
            <a:schemeClr val="accent1"/>
          </a:lnRef>
          <a:fillRef idx="0">
            <a:schemeClr val="accent1"/>
          </a:fillRef>
          <a:effectRef idx="0">
            <a:schemeClr val="accent1"/>
          </a:effectRef>
          <a:fontRef idx="minor">
            <a:schemeClr val="tx1"/>
          </a:fontRef>
        </p:style>
      </p:cxn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2ED2A5C1-BA33-C741-A0CD-BA23C22CC7C8}"/>
                  </a:ext>
                </a:extLst>
              </p:cNvPr>
              <p:cNvSpPr txBox="1"/>
              <p:nvPr/>
            </p:nvSpPr>
            <p:spPr>
              <a:xfrm>
                <a:off x="5829300" y="2036618"/>
                <a:ext cx="856325" cy="369332"/>
              </a:xfrm>
              <a:prstGeom prst="rect">
                <a:avLst/>
              </a:prstGeom>
              <a:noFill/>
            </p:spPr>
            <p:txBody>
              <a:bodyPr wrap="none" rtlCol="0">
                <a:spAutoFit/>
              </a:bodyPr>
              <a:lstStyle/>
              <a:p>
                <a:r>
                  <a:rPr lang="en-US" dirty="0">
                    <a:solidFill>
                      <a:srgbClr val="FF0000"/>
                    </a:solidFill>
                  </a:rPr>
                  <a:t>56.5</a:t>
                </a:r>
                <a:r>
                  <a:rPr lang="en-US" dirty="0"/>
                  <a:t> </a:t>
                </a:r>
                <a14:m>
                  <m:oMath xmlns:m="http://schemas.openxmlformats.org/officeDocument/2006/math">
                    <m:r>
                      <a:rPr lang="en-US" b="0" i="1" smtClean="0">
                        <a:solidFill>
                          <a:srgbClr val="FF0000"/>
                        </a:solidFill>
                        <a:latin typeface="Cambria Math" panose="02040503050406030204" pitchFamily="18" charset="0"/>
                      </a:rPr>
                      <m:t>°</m:t>
                    </m:r>
                  </m:oMath>
                </a14:m>
                <a:r>
                  <a:rPr lang="en-US" dirty="0">
                    <a:solidFill>
                      <a:srgbClr val="FF0000"/>
                    </a:solidFill>
                  </a:rPr>
                  <a:t>C</a:t>
                </a:r>
                <a:endParaRPr lang="en-US" dirty="0"/>
              </a:p>
            </p:txBody>
          </p:sp>
        </mc:Choice>
        <mc:Fallback xmlns="">
          <p:sp>
            <p:nvSpPr>
              <p:cNvPr id="13" name="TextBox 12">
                <a:extLst>
                  <a:ext uri="{FF2B5EF4-FFF2-40B4-BE49-F238E27FC236}">
                    <a16:creationId xmlns:a16="http://schemas.microsoft.com/office/drawing/2014/main" id="{2ED2A5C1-BA33-C741-A0CD-BA23C22CC7C8}"/>
                  </a:ext>
                </a:extLst>
              </p:cNvPr>
              <p:cNvSpPr txBox="1">
                <a:spLocks noRot="1" noChangeAspect="1" noMove="1" noResize="1" noEditPoints="1" noAdjustHandles="1" noChangeArrowheads="1" noChangeShapeType="1" noTextEdit="1"/>
              </p:cNvSpPr>
              <p:nvPr/>
            </p:nvSpPr>
            <p:spPr>
              <a:xfrm>
                <a:off x="5829300" y="2036618"/>
                <a:ext cx="856325" cy="369332"/>
              </a:xfrm>
              <a:prstGeom prst="rect">
                <a:avLst/>
              </a:prstGeom>
              <a:blipFill>
                <a:blip r:embed="rId5"/>
                <a:stretch>
                  <a:fillRect l="-4412" t="-3333" r="-4412" b="-26667"/>
                </a:stretch>
              </a:blipFill>
            </p:spPr>
            <p:txBody>
              <a:bodyPr/>
              <a:lstStyle/>
              <a:p>
                <a:r>
                  <a:rPr lang="en-US">
                    <a:noFill/>
                  </a:rPr>
                  <a:t> </a:t>
                </a:r>
              </a:p>
            </p:txBody>
          </p:sp>
        </mc:Fallback>
      </mc:AlternateContent>
      <p:sp>
        <p:nvSpPr>
          <p:cNvPr id="11" name="Title 1">
            <a:extLst>
              <a:ext uri="{FF2B5EF4-FFF2-40B4-BE49-F238E27FC236}">
                <a16:creationId xmlns:a16="http://schemas.microsoft.com/office/drawing/2014/main" id="{2864E70D-887C-4A4F-9B62-8206720E1870}"/>
              </a:ext>
            </a:extLst>
          </p:cNvPr>
          <p:cNvSpPr>
            <a:spLocks noGrp="1"/>
          </p:cNvSpPr>
          <p:nvPr>
            <p:ph type="title"/>
          </p:nvPr>
        </p:nvSpPr>
        <p:spPr>
          <a:xfrm>
            <a:off x="153780" y="138740"/>
            <a:ext cx="6649682" cy="1143000"/>
          </a:xfrm>
        </p:spPr>
        <p:txBody>
          <a:bodyPr>
            <a:normAutofit fontScale="90000"/>
          </a:bodyPr>
          <a:lstStyle/>
          <a:p>
            <a:r>
              <a:rPr lang="en-GB" sz="4000" dirty="0"/>
              <a:t>RD51 VMM3a hybrid</a:t>
            </a:r>
            <a:br>
              <a:rPr lang="en-GB" dirty="0"/>
            </a:br>
            <a:r>
              <a:rPr lang="en-GB" sz="3200" dirty="0"/>
              <a:t>Cooling</a:t>
            </a:r>
          </a:p>
        </p:txBody>
      </p:sp>
      <p:pic>
        <p:nvPicPr>
          <p:cNvPr id="15" name="Picture 14">
            <a:extLst>
              <a:ext uri="{FF2B5EF4-FFF2-40B4-BE49-F238E27FC236}">
                <a16:creationId xmlns:a16="http://schemas.microsoft.com/office/drawing/2014/main" id="{96994324-3B93-3D43-A383-0C6F247F9B88}"/>
              </a:ext>
            </a:extLst>
          </p:cNvPr>
          <p:cNvPicPr>
            <a:picLocks noChangeAspect="1"/>
          </p:cNvPicPr>
          <p:nvPr/>
        </p:nvPicPr>
        <p:blipFill>
          <a:blip r:embed="rId6"/>
          <a:stretch>
            <a:fillRect/>
          </a:stretch>
        </p:blipFill>
        <p:spPr>
          <a:xfrm>
            <a:off x="8657965" y="351064"/>
            <a:ext cx="1331321" cy="720000"/>
          </a:xfrm>
          <a:prstGeom prst="rect">
            <a:avLst/>
          </a:prstGeom>
        </p:spPr>
      </p:pic>
      <p:pic>
        <p:nvPicPr>
          <p:cNvPr id="16" name="Picture 2" descr="home">
            <a:extLst>
              <a:ext uri="{FF2B5EF4-FFF2-40B4-BE49-F238E27FC236}">
                <a16:creationId xmlns:a16="http://schemas.microsoft.com/office/drawing/2014/main" id="{3C0C40E8-CE42-0F49-921F-5C8D3B3788FC}"/>
              </a:ext>
            </a:extLst>
          </p:cNvPr>
          <p:cNvPicPr>
            <a:picLocks noChangeAspect="1" noChangeArrowheads="1"/>
          </p:cNvPicPr>
          <p:nvPr/>
        </p:nvPicPr>
        <p:blipFill>
          <a:blip r:embed="rId7">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7" name="Picture 4" descr="Image result for rd51 logo">
            <a:extLst>
              <a:ext uri="{FF2B5EF4-FFF2-40B4-BE49-F238E27FC236}">
                <a16:creationId xmlns:a16="http://schemas.microsoft.com/office/drawing/2014/main" id="{6E9A100B-95DB-EE48-BB28-26CBFA8E934C}"/>
              </a:ext>
            </a:extLst>
          </p:cNvPr>
          <p:cNvPicPr>
            <a:picLocks noChangeAspect="1" noChangeArrowheads="1"/>
          </p:cNvPicPr>
          <p:nvPr/>
        </p:nvPicPr>
        <p:blipFill>
          <a:blip r:embed="rId8">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mc:AlternateContent xmlns:mc="http://schemas.openxmlformats.org/markup-compatibility/2006" xmlns:a14="http://schemas.microsoft.com/office/drawing/2010/main">
        <mc:Choice Requires="a14">
          <p:sp>
            <p:nvSpPr>
              <p:cNvPr id="7" name="Content Placeholder 6">
                <a:extLst>
                  <a:ext uri="{FF2B5EF4-FFF2-40B4-BE49-F238E27FC236}">
                    <a16:creationId xmlns:a16="http://schemas.microsoft.com/office/drawing/2014/main" id="{E8E4E45A-116C-FC48-8839-6F539B469863}"/>
                  </a:ext>
                </a:extLst>
              </p:cNvPr>
              <p:cNvSpPr>
                <a:spLocks noGrp="1"/>
              </p:cNvSpPr>
              <p:nvPr>
                <p:ph idx="1"/>
              </p:nvPr>
            </p:nvSpPr>
            <p:spPr>
              <a:xfrm>
                <a:off x="483480" y="1600201"/>
                <a:ext cx="5046798" cy="4989785"/>
              </a:xfrm>
            </p:spPr>
            <p:txBody>
              <a:bodyPr>
                <a:normAutofit fontScale="92500" lnSpcReduction="20000"/>
              </a:bodyPr>
              <a:lstStyle/>
              <a:p>
                <a:r>
                  <a:rPr lang="en-US" dirty="0">
                    <a:solidFill>
                      <a:schemeClr val="bg1">
                        <a:lumMod val="50000"/>
                      </a:schemeClr>
                    </a:solidFill>
                  </a:rPr>
                  <a:t>VMM3a dissipates about 1 W</a:t>
                </a:r>
              </a:p>
              <a:p>
                <a:r>
                  <a:rPr lang="en-US" dirty="0">
                    <a:solidFill>
                      <a:schemeClr val="bg1">
                        <a:lumMod val="50000"/>
                      </a:schemeClr>
                    </a:solidFill>
                  </a:rPr>
                  <a:t>Cooling necessary to have sufficient life time</a:t>
                </a:r>
              </a:p>
              <a:p>
                <a:r>
                  <a:rPr lang="en-US" dirty="0">
                    <a:solidFill>
                      <a:schemeClr val="bg1">
                        <a:lumMod val="50000"/>
                      </a:schemeClr>
                    </a:solidFill>
                  </a:rPr>
                  <a:t>Passive </a:t>
                </a:r>
                <a:r>
                  <a:rPr lang="en-US" dirty="0"/>
                  <a:t>convection </a:t>
                </a:r>
                <a:r>
                  <a:rPr lang="en-US" dirty="0">
                    <a:solidFill>
                      <a:schemeClr val="bg1">
                        <a:lumMod val="50000"/>
                      </a:schemeClr>
                    </a:solidFill>
                  </a:rPr>
                  <a:t>cooler keeps chip temperature below 56.5 </a:t>
                </a:r>
                <a14:m>
                  <m:oMath xmlns:m="http://schemas.openxmlformats.org/officeDocument/2006/math">
                    <m:r>
                      <a:rPr lang="en-US" i="1">
                        <a:solidFill>
                          <a:schemeClr val="bg1">
                            <a:lumMod val="50000"/>
                          </a:schemeClr>
                        </a:solidFill>
                        <a:latin typeface="Cambria Math" panose="02040503050406030204" pitchFamily="18" charset="0"/>
                      </a:rPr>
                      <m:t>°</m:t>
                    </m:r>
                  </m:oMath>
                </a14:m>
                <a:r>
                  <a:rPr lang="en-US" dirty="0">
                    <a:solidFill>
                      <a:schemeClr val="bg1">
                        <a:lumMod val="50000"/>
                      </a:schemeClr>
                    </a:solidFill>
                  </a:rPr>
                  <a:t>C</a:t>
                </a:r>
              </a:p>
              <a:p>
                <a:r>
                  <a:rPr lang="en-US" dirty="0">
                    <a:solidFill>
                      <a:schemeClr val="bg1">
                        <a:lumMod val="50000"/>
                      </a:schemeClr>
                    </a:solidFill>
                  </a:rPr>
                  <a:t>In combination with fan or controlled ambient temperature, chip temperature around 45 </a:t>
                </a:r>
                <a14:m>
                  <m:oMath xmlns:m="http://schemas.openxmlformats.org/officeDocument/2006/math">
                    <m:r>
                      <a:rPr lang="en-US" i="1">
                        <a:solidFill>
                          <a:schemeClr val="bg1">
                            <a:lumMod val="50000"/>
                          </a:schemeClr>
                        </a:solidFill>
                        <a:latin typeface="Cambria Math" panose="02040503050406030204" pitchFamily="18" charset="0"/>
                      </a:rPr>
                      <m:t>°</m:t>
                    </m:r>
                  </m:oMath>
                </a14:m>
                <a:r>
                  <a:rPr lang="en-US" dirty="0">
                    <a:solidFill>
                      <a:schemeClr val="bg1">
                        <a:lumMod val="50000"/>
                      </a:schemeClr>
                    </a:solidFill>
                  </a:rPr>
                  <a:t>C </a:t>
                </a:r>
              </a:p>
              <a:p>
                <a:r>
                  <a:rPr lang="en-US" dirty="0">
                    <a:solidFill>
                      <a:schemeClr val="bg1">
                        <a:lumMod val="50000"/>
                      </a:schemeClr>
                    </a:solidFill>
                  </a:rPr>
                  <a:t>Grooves for thin copper pipes (water or air cooling) part of cooler design</a:t>
                </a:r>
              </a:p>
              <a:p>
                <a:r>
                  <a:rPr lang="en-US" dirty="0">
                    <a:solidFill>
                      <a:schemeClr val="bg1">
                        <a:lumMod val="50000"/>
                      </a:schemeClr>
                    </a:solidFill>
                  </a:rPr>
                  <a:t>Estimated life time of ~ 10 years for a chip temperature of 50 </a:t>
                </a:r>
                <a14:m>
                  <m:oMath xmlns:m="http://schemas.openxmlformats.org/officeDocument/2006/math">
                    <m:r>
                      <a:rPr lang="en-US" i="1">
                        <a:solidFill>
                          <a:schemeClr val="bg1">
                            <a:lumMod val="50000"/>
                          </a:schemeClr>
                        </a:solidFill>
                        <a:latin typeface="Cambria Math" panose="02040503050406030204" pitchFamily="18" charset="0"/>
                      </a:rPr>
                      <m:t>°</m:t>
                    </m:r>
                  </m:oMath>
                </a14:m>
                <a:r>
                  <a:rPr lang="en-US" dirty="0">
                    <a:solidFill>
                      <a:schemeClr val="bg1">
                        <a:lumMod val="50000"/>
                      </a:schemeClr>
                    </a:solidFill>
                  </a:rPr>
                  <a:t>C</a:t>
                </a:r>
              </a:p>
              <a:p>
                <a:endParaRPr lang="en-US" dirty="0"/>
              </a:p>
              <a:p>
                <a:endParaRPr lang="en-US" dirty="0"/>
              </a:p>
            </p:txBody>
          </p:sp>
        </mc:Choice>
        <mc:Fallback xmlns="">
          <p:sp>
            <p:nvSpPr>
              <p:cNvPr id="7" name="Content Placeholder 6">
                <a:extLst>
                  <a:ext uri="{FF2B5EF4-FFF2-40B4-BE49-F238E27FC236}">
                    <a16:creationId xmlns:a16="http://schemas.microsoft.com/office/drawing/2014/main" id="{E8E4E45A-116C-FC48-8839-6F539B469863}"/>
                  </a:ext>
                </a:extLst>
              </p:cNvPr>
              <p:cNvSpPr>
                <a:spLocks noGrp="1" noRot="1" noChangeAspect="1" noMove="1" noResize="1" noEditPoints="1" noAdjustHandles="1" noChangeArrowheads="1" noChangeShapeType="1" noTextEdit="1"/>
              </p:cNvSpPr>
              <p:nvPr>
                <p:ph idx="1"/>
              </p:nvPr>
            </p:nvSpPr>
            <p:spPr>
              <a:xfrm>
                <a:off x="483480" y="1600201"/>
                <a:ext cx="5046798" cy="4989785"/>
              </a:xfrm>
              <a:blipFill>
                <a:blip r:embed="rId9"/>
                <a:stretch>
                  <a:fillRect l="-1759" t="-2284" r="-1508"/>
                </a:stretch>
              </a:blipFill>
            </p:spPr>
            <p:txBody>
              <a:bodyPr/>
              <a:lstStyle/>
              <a:p>
                <a:r>
                  <a:rPr lang="en-US">
                    <a:noFill/>
                  </a:rPr>
                  <a:t> </a:t>
                </a:r>
              </a:p>
            </p:txBody>
          </p:sp>
        </mc:Fallback>
      </mc:AlternateContent>
      <p:pic>
        <p:nvPicPr>
          <p:cNvPr id="18" name="Picture 17">
            <a:extLst>
              <a:ext uri="{FF2B5EF4-FFF2-40B4-BE49-F238E27FC236}">
                <a16:creationId xmlns:a16="http://schemas.microsoft.com/office/drawing/2014/main" id="{B996AD85-98B4-DA47-B055-CF790438C000}"/>
              </a:ext>
            </a:extLst>
          </p:cNvPr>
          <p:cNvPicPr>
            <a:picLocks noChangeAspect="1"/>
          </p:cNvPicPr>
          <p:nvPr/>
        </p:nvPicPr>
        <p:blipFill>
          <a:blip r:embed="rId10"/>
          <a:stretch>
            <a:fillRect/>
          </a:stretch>
        </p:blipFill>
        <p:spPr>
          <a:xfrm>
            <a:off x="8029903" y="2879836"/>
            <a:ext cx="4054770" cy="2412212"/>
          </a:xfrm>
          <a:prstGeom prst="rect">
            <a:avLst/>
          </a:prstGeom>
        </p:spPr>
      </p:pic>
    </p:spTree>
    <p:extLst>
      <p:ext uri="{BB962C8B-B14F-4D97-AF65-F5344CB8AC3E}">
        <p14:creationId xmlns:p14="http://schemas.microsoft.com/office/powerpoint/2010/main" val="59454949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2864E70D-887C-4A4F-9B62-8206720E1870}"/>
              </a:ext>
            </a:extLst>
          </p:cNvPr>
          <p:cNvSpPr>
            <a:spLocks noGrp="1"/>
          </p:cNvSpPr>
          <p:nvPr>
            <p:ph type="title"/>
          </p:nvPr>
        </p:nvSpPr>
        <p:spPr>
          <a:xfrm>
            <a:off x="153780" y="138740"/>
            <a:ext cx="6649682" cy="1143000"/>
          </a:xfrm>
        </p:spPr>
        <p:txBody>
          <a:bodyPr>
            <a:normAutofit fontScale="90000"/>
          </a:bodyPr>
          <a:lstStyle/>
          <a:p>
            <a:r>
              <a:rPr lang="en-GB" sz="4000" dirty="0"/>
              <a:t>RD51 VMM3a hybrid</a:t>
            </a:r>
            <a:br>
              <a:rPr lang="en-GB" dirty="0"/>
            </a:br>
            <a:r>
              <a:rPr lang="en-GB" sz="3200" dirty="0"/>
              <a:t>ID and geographical position encoding</a:t>
            </a:r>
          </a:p>
        </p:txBody>
      </p:sp>
      <p:pic>
        <p:nvPicPr>
          <p:cNvPr id="15" name="Picture 14">
            <a:extLst>
              <a:ext uri="{FF2B5EF4-FFF2-40B4-BE49-F238E27FC236}">
                <a16:creationId xmlns:a16="http://schemas.microsoft.com/office/drawing/2014/main" id="{96994324-3B93-3D43-A383-0C6F247F9B88}"/>
              </a:ext>
            </a:extLst>
          </p:cNvPr>
          <p:cNvPicPr>
            <a:picLocks noChangeAspect="1"/>
          </p:cNvPicPr>
          <p:nvPr/>
        </p:nvPicPr>
        <p:blipFill>
          <a:blip r:embed="rId2"/>
          <a:stretch>
            <a:fillRect/>
          </a:stretch>
        </p:blipFill>
        <p:spPr>
          <a:xfrm>
            <a:off x="8657965" y="351064"/>
            <a:ext cx="1331321" cy="720000"/>
          </a:xfrm>
          <a:prstGeom prst="rect">
            <a:avLst/>
          </a:prstGeom>
        </p:spPr>
      </p:pic>
      <p:pic>
        <p:nvPicPr>
          <p:cNvPr id="16" name="Picture 2" descr="home">
            <a:extLst>
              <a:ext uri="{FF2B5EF4-FFF2-40B4-BE49-F238E27FC236}">
                <a16:creationId xmlns:a16="http://schemas.microsoft.com/office/drawing/2014/main" id="{3C0C40E8-CE42-0F49-921F-5C8D3B3788FC}"/>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7" name="Picture 4" descr="Image result for rd51 logo">
            <a:extLst>
              <a:ext uri="{FF2B5EF4-FFF2-40B4-BE49-F238E27FC236}">
                <a16:creationId xmlns:a16="http://schemas.microsoft.com/office/drawing/2014/main" id="{6E9A100B-95DB-EE48-BB28-26CBFA8E934C}"/>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
        <p:nvSpPr>
          <p:cNvPr id="7" name="Content Placeholder 6">
            <a:extLst>
              <a:ext uri="{FF2B5EF4-FFF2-40B4-BE49-F238E27FC236}">
                <a16:creationId xmlns:a16="http://schemas.microsoft.com/office/drawing/2014/main" id="{E8E4E45A-116C-FC48-8839-6F539B469863}"/>
              </a:ext>
            </a:extLst>
          </p:cNvPr>
          <p:cNvSpPr>
            <a:spLocks noGrp="1"/>
          </p:cNvSpPr>
          <p:nvPr>
            <p:ph idx="1"/>
          </p:nvPr>
        </p:nvSpPr>
        <p:spPr>
          <a:xfrm>
            <a:off x="483480" y="1600201"/>
            <a:ext cx="6455222" cy="4989785"/>
          </a:xfrm>
        </p:spPr>
        <p:txBody>
          <a:bodyPr>
            <a:normAutofit lnSpcReduction="10000"/>
          </a:bodyPr>
          <a:lstStyle/>
          <a:p>
            <a:r>
              <a:rPr lang="en-US" dirty="0">
                <a:solidFill>
                  <a:schemeClr val="bg1">
                    <a:lumMod val="50000"/>
                  </a:schemeClr>
                </a:solidFill>
              </a:rPr>
              <a:t>Since each VMM3a needs specific settings, it is important to have the correct mapping of the chips to the detector position</a:t>
            </a:r>
          </a:p>
          <a:p>
            <a:r>
              <a:rPr lang="en-US" dirty="0"/>
              <a:t>Each hybrid has ID chip with unique 128 bit ID</a:t>
            </a:r>
          </a:p>
          <a:p>
            <a:r>
              <a:rPr lang="en-US" dirty="0">
                <a:solidFill>
                  <a:schemeClr val="bg1">
                    <a:lumMod val="50000"/>
                  </a:schemeClr>
                </a:solidFill>
              </a:rPr>
              <a:t>Hirose connector has 6 pins that are not needed for readout, these pins are used to encode one of 64 geographical position by grounding different pins</a:t>
            </a:r>
          </a:p>
          <a:p>
            <a:r>
              <a:rPr lang="en-US" dirty="0"/>
              <a:t>ID and position read out via I2C</a:t>
            </a:r>
            <a:endParaRPr lang="en-US" dirty="0">
              <a:solidFill>
                <a:schemeClr val="bg1">
                  <a:lumMod val="50000"/>
                </a:schemeClr>
              </a:solidFill>
            </a:endParaRPr>
          </a:p>
          <a:p>
            <a:endParaRPr lang="en-US" dirty="0">
              <a:solidFill>
                <a:schemeClr val="bg1">
                  <a:lumMod val="50000"/>
                </a:schemeClr>
              </a:solidFill>
            </a:endParaRPr>
          </a:p>
          <a:p>
            <a:endParaRPr lang="en-US" dirty="0">
              <a:solidFill>
                <a:schemeClr val="bg1">
                  <a:lumMod val="50000"/>
                </a:schemeClr>
              </a:solidFill>
            </a:endParaRPr>
          </a:p>
          <a:p>
            <a:endParaRPr lang="en-US" dirty="0">
              <a:solidFill>
                <a:schemeClr val="bg1">
                  <a:lumMod val="50000"/>
                </a:schemeClr>
              </a:solidFill>
            </a:endParaRPr>
          </a:p>
          <a:p>
            <a:endParaRPr lang="en-US" dirty="0"/>
          </a:p>
          <a:p>
            <a:endParaRPr lang="en-US" dirty="0"/>
          </a:p>
        </p:txBody>
      </p:sp>
      <p:pic>
        <p:nvPicPr>
          <p:cNvPr id="14" name="Content Placeholder 4">
            <a:extLst>
              <a:ext uri="{FF2B5EF4-FFF2-40B4-BE49-F238E27FC236}">
                <a16:creationId xmlns:a16="http://schemas.microsoft.com/office/drawing/2014/main" id="{DAC9FB04-8074-7D40-892C-3DD2301A908D}"/>
              </a:ext>
            </a:extLst>
          </p:cNvPr>
          <p:cNvPicPr>
            <a:picLocks noChangeAspect="1"/>
          </p:cNvPicPr>
          <p:nvPr/>
        </p:nvPicPr>
        <p:blipFill>
          <a:blip r:embed="rId5"/>
          <a:stretch>
            <a:fillRect/>
          </a:stretch>
        </p:blipFill>
        <p:spPr>
          <a:xfrm>
            <a:off x="7010399" y="1494064"/>
            <a:ext cx="5181599" cy="2963070"/>
          </a:xfrm>
          <a:prstGeom prst="rect">
            <a:avLst/>
          </a:prstGeom>
        </p:spPr>
      </p:pic>
      <p:pic>
        <p:nvPicPr>
          <p:cNvPr id="19" name="Content Placeholder 4">
            <a:extLst>
              <a:ext uri="{FF2B5EF4-FFF2-40B4-BE49-F238E27FC236}">
                <a16:creationId xmlns:a16="http://schemas.microsoft.com/office/drawing/2014/main" id="{BD753D58-AF2E-3243-98AE-35E49A83DD9F}"/>
              </a:ext>
            </a:extLst>
          </p:cNvPr>
          <p:cNvPicPr>
            <a:picLocks noChangeAspect="1"/>
          </p:cNvPicPr>
          <p:nvPr/>
        </p:nvPicPr>
        <p:blipFill>
          <a:blip r:embed="rId6"/>
          <a:stretch>
            <a:fillRect/>
          </a:stretch>
        </p:blipFill>
        <p:spPr>
          <a:xfrm>
            <a:off x="7851228" y="4309944"/>
            <a:ext cx="4269073" cy="2548056"/>
          </a:xfrm>
          <a:prstGeom prst="rect">
            <a:avLst/>
          </a:prstGeom>
        </p:spPr>
      </p:pic>
    </p:spTree>
    <p:extLst>
      <p:ext uri="{BB962C8B-B14F-4D97-AF65-F5344CB8AC3E}">
        <p14:creationId xmlns:p14="http://schemas.microsoft.com/office/powerpoint/2010/main" val="190894524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693465A8-A610-CC44-B022-D0F6727BE7F0}"/>
              </a:ext>
            </a:extLst>
          </p:cNvPr>
          <p:cNvPicPr>
            <a:picLocks noGrp="1" noChangeAspect="1"/>
          </p:cNvPicPr>
          <p:nvPr>
            <p:ph idx="1"/>
          </p:nvPr>
        </p:nvPicPr>
        <p:blipFill>
          <a:blip r:embed="rId2"/>
          <a:stretch>
            <a:fillRect/>
          </a:stretch>
        </p:blipFill>
        <p:spPr>
          <a:xfrm>
            <a:off x="27035" y="1470318"/>
            <a:ext cx="5170693" cy="4313483"/>
          </a:xfrm>
        </p:spPr>
      </p:pic>
      <p:pic>
        <p:nvPicPr>
          <p:cNvPr id="9" name="Picture 8">
            <a:extLst>
              <a:ext uri="{FF2B5EF4-FFF2-40B4-BE49-F238E27FC236}">
                <a16:creationId xmlns:a16="http://schemas.microsoft.com/office/drawing/2014/main" id="{BF22737B-3D5C-F249-8107-73544997FD3F}"/>
              </a:ext>
            </a:extLst>
          </p:cNvPr>
          <p:cNvPicPr>
            <a:picLocks noChangeAspect="1"/>
          </p:cNvPicPr>
          <p:nvPr/>
        </p:nvPicPr>
        <p:blipFill>
          <a:blip r:embed="rId3"/>
          <a:stretch>
            <a:fillRect/>
          </a:stretch>
        </p:blipFill>
        <p:spPr>
          <a:xfrm>
            <a:off x="6873963" y="1496292"/>
            <a:ext cx="5318036" cy="4436399"/>
          </a:xfrm>
          <a:prstGeom prst="rect">
            <a:avLst/>
          </a:prstGeom>
        </p:spPr>
      </p:pic>
      <p:sp>
        <p:nvSpPr>
          <p:cNvPr id="10" name="TextBox 9">
            <a:extLst>
              <a:ext uri="{FF2B5EF4-FFF2-40B4-BE49-F238E27FC236}">
                <a16:creationId xmlns:a16="http://schemas.microsoft.com/office/drawing/2014/main" id="{4A2ED370-B64B-1340-9BE8-6EA60B87871E}"/>
              </a:ext>
            </a:extLst>
          </p:cNvPr>
          <p:cNvSpPr txBox="1"/>
          <p:nvPr/>
        </p:nvSpPr>
        <p:spPr>
          <a:xfrm>
            <a:off x="1657648" y="2182210"/>
            <a:ext cx="1213794" cy="646331"/>
          </a:xfrm>
          <a:prstGeom prst="rect">
            <a:avLst/>
          </a:prstGeom>
          <a:noFill/>
        </p:spPr>
        <p:txBody>
          <a:bodyPr wrap="none" rtlCol="0">
            <a:spAutoFit/>
          </a:bodyPr>
          <a:lstStyle/>
          <a:p>
            <a:r>
              <a:rPr lang="en-US" dirty="0"/>
              <a:t>VMM 0</a:t>
            </a:r>
          </a:p>
          <a:p>
            <a:r>
              <a:rPr lang="en-US" dirty="0"/>
              <a:t>channel 18</a:t>
            </a:r>
          </a:p>
        </p:txBody>
      </p:sp>
      <p:sp>
        <p:nvSpPr>
          <p:cNvPr id="11" name="TextBox 10">
            <a:extLst>
              <a:ext uri="{FF2B5EF4-FFF2-40B4-BE49-F238E27FC236}">
                <a16:creationId xmlns:a16="http://schemas.microsoft.com/office/drawing/2014/main" id="{0F46315F-88A8-5749-8E35-9C95B2151167}"/>
              </a:ext>
            </a:extLst>
          </p:cNvPr>
          <p:cNvSpPr txBox="1"/>
          <p:nvPr/>
        </p:nvSpPr>
        <p:spPr>
          <a:xfrm>
            <a:off x="8657965" y="2637719"/>
            <a:ext cx="1213794" cy="646331"/>
          </a:xfrm>
          <a:prstGeom prst="rect">
            <a:avLst/>
          </a:prstGeom>
          <a:noFill/>
        </p:spPr>
        <p:txBody>
          <a:bodyPr wrap="none" rtlCol="0">
            <a:spAutoFit/>
          </a:bodyPr>
          <a:lstStyle/>
          <a:p>
            <a:r>
              <a:rPr lang="en-US" dirty="0"/>
              <a:t>VMM 14</a:t>
            </a:r>
          </a:p>
          <a:p>
            <a:r>
              <a:rPr lang="en-US" dirty="0"/>
              <a:t>channel 18</a:t>
            </a:r>
          </a:p>
        </p:txBody>
      </p:sp>
      <p:sp>
        <p:nvSpPr>
          <p:cNvPr id="12" name="TextBox 11">
            <a:extLst>
              <a:ext uri="{FF2B5EF4-FFF2-40B4-BE49-F238E27FC236}">
                <a16:creationId xmlns:a16="http://schemas.microsoft.com/office/drawing/2014/main" id="{B7B9EE23-6E8C-AF4C-9C96-3F6280F5C238}"/>
              </a:ext>
            </a:extLst>
          </p:cNvPr>
          <p:cNvSpPr txBox="1"/>
          <p:nvPr/>
        </p:nvSpPr>
        <p:spPr>
          <a:xfrm>
            <a:off x="27035" y="5783801"/>
            <a:ext cx="7079695" cy="923330"/>
          </a:xfrm>
          <a:prstGeom prst="rect">
            <a:avLst/>
          </a:prstGeom>
          <a:noFill/>
        </p:spPr>
        <p:txBody>
          <a:bodyPr wrap="none" rtlCol="0">
            <a:spAutoFit/>
          </a:bodyPr>
          <a:lstStyle/>
          <a:p>
            <a:pPr marL="285750" indent="-285750">
              <a:buFont typeface="Arial" panose="020B0604020202020204" pitchFamily="34" charset="0"/>
              <a:buChar char="•"/>
            </a:pPr>
            <a:r>
              <a:rPr lang="en-US" dirty="0">
                <a:solidFill>
                  <a:schemeClr val="bg1">
                    <a:lumMod val="50000"/>
                  </a:schemeClr>
                </a:solidFill>
              </a:rPr>
              <a:t>Noise distribution varies between chips, channels, polarity</a:t>
            </a:r>
          </a:p>
          <a:p>
            <a:pPr marL="285750" indent="-285750">
              <a:buFont typeface="Arial" panose="020B0604020202020204" pitchFamily="34" charset="0"/>
              <a:buChar char="•"/>
            </a:pPr>
            <a:r>
              <a:rPr lang="en-US" dirty="0">
                <a:solidFill>
                  <a:schemeClr val="bg1">
                    <a:lumMod val="50000"/>
                  </a:schemeClr>
                </a:solidFill>
              </a:rPr>
              <a:t>Positive polarity signal has wider noise distribution</a:t>
            </a:r>
          </a:p>
          <a:p>
            <a:pPr marL="285750" indent="-285750">
              <a:buFont typeface="Arial" panose="020B0604020202020204" pitchFamily="34" charset="0"/>
              <a:buChar char="•"/>
            </a:pPr>
            <a:r>
              <a:rPr lang="en-US" dirty="0">
                <a:solidFill>
                  <a:schemeClr val="bg1">
                    <a:lumMod val="50000"/>
                  </a:schemeClr>
                </a:solidFill>
              </a:rPr>
              <a:t>Automatic threshold equalization needed for optimal threshold setting</a:t>
            </a:r>
          </a:p>
        </p:txBody>
      </p:sp>
      <p:sp>
        <p:nvSpPr>
          <p:cNvPr id="13" name="Title 1">
            <a:extLst>
              <a:ext uri="{FF2B5EF4-FFF2-40B4-BE49-F238E27FC236}">
                <a16:creationId xmlns:a16="http://schemas.microsoft.com/office/drawing/2014/main" id="{04CA6C2E-1320-9E42-941E-5B5EB05CB76B}"/>
              </a:ext>
            </a:extLst>
          </p:cNvPr>
          <p:cNvSpPr>
            <a:spLocks noGrp="1"/>
          </p:cNvSpPr>
          <p:nvPr>
            <p:ph type="title"/>
          </p:nvPr>
        </p:nvSpPr>
        <p:spPr>
          <a:xfrm>
            <a:off x="153780" y="138740"/>
            <a:ext cx="6649682" cy="1143000"/>
          </a:xfrm>
        </p:spPr>
        <p:txBody>
          <a:bodyPr>
            <a:normAutofit fontScale="90000"/>
          </a:bodyPr>
          <a:lstStyle/>
          <a:p>
            <a:r>
              <a:rPr lang="en-US" sz="4000" dirty="0"/>
              <a:t>VMM3a noise measurements (digital data), gain 3mV/</a:t>
            </a:r>
            <a:r>
              <a:rPr lang="en-US" sz="4000" dirty="0" err="1"/>
              <a:t>fC</a:t>
            </a:r>
            <a:endParaRPr lang="en-GB" sz="3200" dirty="0"/>
          </a:p>
        </p:txBody>
      </p:sp>
      <p:pic>
        <p:nvPicPr>
          <p:cNvPr id="14" name="Picture 13">
            <a:extLst>
              <a:ext uri="{FF2B5EF4-FFF2-40B4-BE49-F238E27FC236}">
                <a16:creationId xmlns:a16="http://schemas.microsoft.com/office/drawing/2014/main" id="{F595C324-E684-FA4C-8275-8E2542572C48}"/>
              </a:ext>
            </a:extLst>
          </p:cNvPr>
          <p:cNvPicPr>
            <a:picLocks noChangeAspect="1"/>
          </p:cNvPicPr>
          <p:nvPr/>
        </p:nvPicPr>
        <p:blipFill>
          <a:blip r:embed="rId4"/>
          <a:stretch>
            <a:fillRect/>
          </a:stretch>
        </p:blipFill>
        <p:spPr>
          <a:xfrm>
            <a:off x="8657965" y="351064"/>
            <a:ext cx="1331321" cy="720000"/>
          </a:xfrm>
          <a:prstGeom prst="rect">
            <a:avLst/>
          </a:prstGeom>
        </p:spPr>
      </p:pic>
      <p:pic>
        <p:nvPicPr>
          <p:cNvPr id="15" name="Picture 2" descr="home">
            <a:extLst>
              <a:ext uri="{FF2B5EF4-FFF2-40B4-BE49-F238E27FC236}">
                <a16:creationId xmlns:a16="http://schemas.microsoft.com/office/drawing/2014/main" id="{9CF725E8-3D30-7543-8128-5AFF8C4DC031}"/>
              </a:ext>
            </a:extLst>
          </p:cNvPr>
          <p:cNvPicPr>
            <a:picLocks noChangeAspect="1" noChangeArrowheads="1"/>
          </p:cNvPicPr>
          <p:nvPr/>
        </p:nvPicPr>
        <p:blipFill>
          <a:blip r:embed="rId5">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6" name="Picture 4" descr="Image result for rd51 logo">
            <a:extLst>
              <a:ext uri="{FF2B5EF4-FFF2-40B4-BE49-F238E27FC236}">
                <a16:creationId xmlns:a16="http://schemas.microsoft.com/office/drawing/2014/main" id="{48EC8591-DAE4-A849-9698-DABE23B87DEB}"/>
              </a:ext>
            </a:extLst>
          </p:cNvPr>
          <p:cNvPicPr>
            <a:picLocks noChangeAspect="1" noChangeArrowheads="1"/>
          </p:cNvPicPr>
          <p:nvPr/>
        </p:nvPicPr>
        <p:blipFill>
          <a:blip r:embed="rId6">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
        <p:nvSpPr>
          <p:cNvPr id="3" name="Rectangle 2">
            <a:extLst>
              <a:ext uri="{FF2B5EF4-FFF2-40B4-BE49-F238E27FC236}">
                <a16:creationId xmlns:a16="http://schemas.microsoft.com/office/drawing/2014/main" id="{F2D203E0-0976-9041-9B13-1ED91EBEFFB8}"/>
              </a:ext>
            </a:extLst>
          </p:cNvPr>
          <p:cNvSpPr/>
          <p:nvPr/>
        </p:nvSpPr>
        <p:spPr>
          <a:xfrm>
            <a:off x="7461993" y="6135245"/>
            <a:ext cx="3723263" cy="369332"/>
          </a:xfrm>
          <a:prstGeom prst="rect">
            <a:avLst/>
          </a:prstGeom>
        </p:spPr>
        <p:txBody>
          <a:bodyPr wrap="none">
            <a:spAutoFit/>
          </a:bodyPr>
          <a:lstStyle/>
          <a:p>
            <a:r>
              <a:rPr lang="en-GB" dirty="0">
                <a:solidFill>
                  <a:srgbClr val="FF0000"/>
                </a:solidFill>
              </a:rPr>
              <a:t>VMM noise performance understood </a:t>
            </a:r>
            <a:endParaRPr lang="en-US" dirty="0">
              <a:solidFill>
                <a:srgbClr val="FF0000"/>
              </a:solidFill>
            </a:endParaRPr>
          </a:p>
        </p:txBody>
      </p:sp>
    </p:spTree>
    <p:extLst>
      <p:ext uri="{BB962C8B-B14F-4D97-AF65-F5344CB8AC3E}">
        <p14:creationId xmlns:p14="http://schemas.microsoft.com/office/powerpoint/2010/main" val="36396019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Picture 11">
            <a:extLst>
              <a:ext uri="{FF2B5EF4-FFF2-40B4-BE49-F238E27FC236}">
                <a16:creationId xmlns:a16="http://schemas.microsoft.com/office/drawing/2014/main" id="{D2F99D2E-92A0-F640-8B02-3118617341C7}"/>
              </a:ext>
            </a:extLst>
          </p:cNvPr>
          <p:cNvPicPr>
            <a:picLocks noChangeAspect="1"/>
          </p:cNvPicPr>
          <p:nvPr/>
        </p:nvPicPr>
        <p:blipFill>
          <a:blip r:embed="rId2">
            <a:extLst>
              <a:ext uri="{28A0092B-C50C-407E-A947-70E740481C1C}">
                <a14:useLocalDpi xmlns:a14="http://schemas.microsoft.com/office/drawing/2010/main"/>
              </a:ext>
            </a:extLst>
          </a:blip>
          <a:stretch>
            <a:fillRect/>
          </a:stretch>
        </p:blipFill>
        <p:spPr>
          <a:xfrm>
            <a:off x="142548" y="4185883"/>
            <a:ext cx="3613906" cy="2710430"/>
          </a:xfrm>
          <a:prstGeom prst="rect">
            <a:avLst/>
          </a:prstGeom>
        </p:spPr>
      </p:pic>
      <p:sp>
        <p:nvSpPr>
          <p:cNvPr id="6" name="TextBox 5"/>
          <p:cNvSpPr txBox="1"/>
          <p:nvPr/>
        </p:nvSpPr>
        <p:spPr>
          <a:xfrm>
            <a:off x="1926772" y="496389"/>
            <a:ext cx="184731" cy="369332"/>
          </a:xfrm>
          <a:prstGeom prst="rect">
            <a:avLst/>
          </a:prstGeom>
          <a:noFill/>
        </p:spPr>
        <p:txBody>
          <a:bodyPr wrap="none" rtlCol="0">
            <a:spAutoFit/>
          </a:bodyPr>
          <a:lstStyle/>
          <a:p>
            <a:endParaRPr lang="en-GB" i="1" dirty="0"/>
          </a:p>
        </p:txBody>
      </p:sp>
      <p:sp>
        <p:nvSpPr>
          <p:cNvPr id="2" name="Date Placeholder 1"/>
          <p:cNvSpPr>
            <a:spLocks noGrp="1"/>
          </p:cNvSpPr>
          <p:nvPr>
            <p:ph type="dt" sz="half" idx="10"/>
          </p:nvPr>
        </p:nvSpPr>
        <p:spPr>
          <a:xfrm>
            <a:off x="810491" y="6417619"/>
            <a:ext cx="2743200" cy="365125"/>
          </a:xfrm>
        </p:spPr>
        <p:txBody>
          <a:bodyPr/>
          <a:lstStyle/>
          <a:p>
            <a:fld id="{E0B4C7DF-55E7-4197-983A-D37E02A5C0BF}" type="datetime1">
              <a:rPr lang="en-US" smtClean="0"/>
              <a:t>9/11/19</a:t>
            </a:fld>
            <a:endParaRPr lang="en-US" dirty="0"/>
          </a:p>
        </p:txBody>
      </p:sp>
      <p:pic>
        <p:nvPicPr>
          <p:cNvPr id="14" name="Picture 13">
            <a:extLst>
              <a:ext uri="{FF2B5EF4-FFF2-40B4-BE49-F238E27FC236}">
                <a16:creationId xmlns:a16="http://schemas.microsoft.com/office/drawing/2014/main" id="{96796D52-018C-7847-8D5D-004AC1973664}"/>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15158" y="1623267"/>
            <a:ext cx="3909102" cy="2931827"/>
          </a:xfrm>
          <a:prstGeom prst="rect">
            <a:avLst/>
          </a:prstGeom>
        </p:spPr>
      </p:pic>
      <p:sp>
        <p:nvSpPr>
          <p:cNvPr id="17" name="TextBox 16">
            <a:extLst>
              <a:ext uri="{FF2B5EF4-FFF2-40B4-BE49-F238E27FC236}">
                <a16:creationId xmlns:a16="http://schemas.microsoft.com/office/drawing/2014/main" id="{9B246B0E-283B-9441-A130-64CC588FDFCD}"/>
              </a:ext>
            </a:extLst>
          </p:cNvPr>
          <p:cNvSpPr txBox="1"/>
          <p:nvPr/>
        </p:nvSpPr>
        <p:spPr>
          <a:xfrm>
            <a:off x="595462" y="3175556"/>
            <a:ext cx="2315377" cy="646331"/>
          </a:xfrm>
          <a:prstGeom prst="rect">
            <a:avLst/>
          </a:prstGeom>
          <a:noFill/>
        </p:spPr>
        <p:txBody>
          <a:bodyPr wrap="none" rtlCol="0">
            <a:spAutoFit/>
          </a:bodyPr>
          <a:lstStyle/>
          <a:p>
            <a:r>
              <a:rPr lang="en-US" dirty="0"/>
              <a:t>Uncorrected </a:t>
            </a:r>
            <a:r>
              <a:rPr lang="en-US" dirty="0" err="1"/>
              <a:t>testpulse</a:t>
            </a:r>
            <a:r>
              <a:rPr lang="en-US" dirty="0"/>
              <a:t> </a:t>
            </a:r>
            <a:br>
              <a:rPr lang="en-US" dirty="0"/>
            </a:br>
            <a:r>
              <a:rPr lang="en-US" dirty="0"/>
              <a:t>ADC distribution</a:t>
            </a:r>
          </a:p>
        </p:txBody>
      </p:sp>
      <p:sp>
        <p:nvSpPr>
          <p:cNvPr id="18" name="TextBox 17">
            <a:extLst>
              <a:ext uri="{FF2B5EF4-FFF2-40B4-BE49-F238E27FC236}">
                <a16:creationId xmlns:a16="http://schemas.microsoft.com/office/drawing/2014/main" id="{E2CE513B-5F03-0F4D-977E-99F85E8C5DF4}"/>
              </a:ext>
            </a:extLst>
          </p:cNvPr>
          <p:cNvSpPr txBox="1"/>
          <p:nvPr/>
        </p:nvSpPr>
        <p:spPr>
          <a:xfrm>
            <a:off x="624301" y="5393058"/>
            <a:ext cx="2073645" cy="646331"/>
          </a:xfrm>
          <a:prstGeom prst="rect">
            <a:avLst/>
          </a:prstGeom>
          <a:noFill/>
        </p:spPr>
        <p:txBody>
          <a:bodyPr wrap="none" rtlCol="0">
            <a:spAutoFit/>
          </a:bodyPr>
          <a:lstStyle/>
          <a:p>
            <a:r>
              <a:rPr lang="en-US" dirty="0"/>
              <a:t>Corrected </a:t>
            </a:r>
            <a:r>
              <a:rPr lang="en-US" dirty="0" err="1"/>
              <a:t>testpulse</a:t>
            </a:r>
            <a:r>
              <a:rPr lang="en-US" dirty="0"/>
              <a:t> </a:t>
            </a:r>
            <a:br>
              <a:rPr lang="en-US" dirty="0"/>
            </a:br>
            <a:r>
              <a:rPr lang="en-US" dirty="0"/>
              <a:t>ADC distribution</a:t>
            </a:r>
          </a:p>
        </p:txBody>
      </p:sp>
      <p:pic>
        <p:nvPicPr>
          <p:cNvPr id="13" name="Picture 12">
            <a:extLst>
              <a:ext uri="{FF2B5EF4-FFF2-40B4-BE49-F238E27FC236}">
                <a16:creationId xmlns:a16="http://schemas.microsoft.com/office/drawing/2014/main" id="{DC0886BE-9665-504B-A49B-7CF5B3378EEF}"/>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3230470" y="1863606"/>
            <a:ext cx="3526125" cy="2644594"/>
          </a:xfrm>
          <a:prstGeom prst="rect">
            <a:avLst/>
          </a:prstGeom>
        </p:spPr>
      </p:pic>
      <p:pic>
        <p:nvPicPr>
          <p:cNvPr id="15" name="Picture 14">
            <a:extLst>
              <a:ext uri="{FF2B5EF4-FFF2-40B4-BE49-F238E27FC236}">
                <a16:creationId xmlns:a16="http://schemas.microsoft.com/office/drawing/2014/main" id="{21FB851E-C423-2D44-B758-25BBEE884EDF}"/>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3353832" y="4328427"/>
            <a:ext cx="3295090" cy="2471318"/>
          </a:xfrm>
          <a:prstGeom prst="rect">
            <a:avLst/>
          </a:prstGeom>
        </p:spPr>
      </p:pic>
      <p:sp>
        <p:nvSpPr>
          <p:cNvPr id="16" name="TextBox 15">
            <a:extLst>
              <a:ext uri="{FF2B5EF4-FFF2-40B4-BE49-F238E27FC236}">
                <a16:creationId xmlns:a16="http://schemas.microsoft.com/office/drawing/2014/main" id="{7C51AB9B-C434-9A48-8B35-BE8C9E1B1516}"/>
              </a:ext>
            </a:extLst>
          </p:cNvPr>
          <p:cNvSpPr txBox="1"/>
          <p:nvPr/>
        </p:nvSpPr>
        <p:spPr>
          <a:xfrm>
            <a:off x="3864129" y="3077750"/>
            <a:ext cx="2474158" cy="923330"/>
          </a:xfrm>
          <a:prstGeom prst="rect">
            <a:avLst/>
          </a:prstGeom>
          <a:noFill/>
        </p:spPr>
        <p:txBody>
          <a:bodyPr wrap="square" rtlCol="0">
            <a:spAutoFit/>
          </a:bodyPr>
          <a:lstStyle/>
          <a:p>
            <a:r>
              <a:rPr lang="en-US" dirty="0"/>
              <a:t>Uncorrected ADC distribution 55 Fe source</a:t>
            </a:r>
          </a:p>
        </p:txBody>
      </p:sp>
      <p:sp>
        <p:nvSpPr>
          <p:cNvPr id="19" name="TextBox 18">
            <a:extLst>
              <a:ext uri="{FF2B5EF4-FFF2-40B4-BE49-F238E27FC236}">
                <a16:creationId xmlns:a16="http://schemas.microsoft.com/office/drawing/2014/main" id="{08F4E22F-8E40-4749-8FEF-3ED30BC664F2}"/>
              </a:ext>
            </a:extLst>
          </p:cNvPr>
          <p:cNvSpPr txBox="1"/>
          <p:nvPr/>
        </p:nvSpPr>
        <p:spPr>
          <a:xfrm>
            <a:off x="3596271" y="5581545"/>
            <a:ext cx="2399118" cy="646331"/>
          </a:xfrm>
          <a:prstGeom prst="rect">
            <a:avLst/>
          </a:prstGeom>
          <a:noFill/>
        </p:spPr>
        <p:txBody>
          <a:bodyPr wrap="none" rtlCol="0">
            <a:spAutoFit/>
          </a:bodyPr>
          <a:lstStyle/>
          <a:p>
            <a:r>
              <a:rPr lang="en-US" dirty="0"/>
              <a:t>Corrected 55 FE source </a:t>
            </a:r>
            <a:br>
              <a:rPr lang="en-US" dirty="0"/>
            </a:br>
            <a:r>
              <a:rPr lang="en-US" dirty="0"/>
              <a:t>ADC distribution</a:t>
            </a:r>
          </a:p>
        </p:txBody>
      </p:sp>
      <p:sp>
        <p:nvSpPr>
          <p:cNvPr id="20" name="Title 1">
            <a:extLst>
              <a:ext uri="{FF2B5EF4-FFF2-40B4-BE49-F238E27FC236}">
                <a16:creationId xmlns:a16="http://schemas.microsoft.com/office/drawing/2014/main" id="{AF92BE4A-8FFC-EE4B-ACE2-047640F23160}"/>
              </a:ext>
            </a:extLst>
          </p:cNvPr>
          <p:cNvSpPr>
            <a:spLocks noGrp="1"/>
          </p:cNvSpPr>
          <p:nvPr>
            <p:ph type="title"/>
          </p:nvPr>
        </p:nvSpPr>
        <p:spPr>
          <a:xfrm>
            <a:off x="153779" y="138740"/>
            <a:ext cx="6814579" cy="1143000"/>
          </a:xfrm>
        </p:spPr>
        <p:txBody>
          <a:bodyPr>
            <a:normAutofit fontScale="90000"/>
          </a:bodyPr>
          <a:lstStyle/>
          <a:p>
            <a:r>
              <a:rPr lang="en-US" sz="4000" dirty="0"/>
              <a:t>VMM3a</a:t>
            </a:r>
            <a:r>
              <a:rPr lang="en-US" dirty="0"/>
              <a:t> </a:t>
            </a:r>
            <a:br>
              <a:rPr lang="en-US" dirty="0"/>
            </a:br>
            <a:r>
              <a:rPr lang="en-US" dirty="0"/>
              <a:t>Automatic ADC offset and slope correction</a:t>
            </a:r>
            <a:endParaRPr lang="en-GB" sz="3200" dirty="0"/>
          </a:p>
        </p:txBody>
      </p:sp>
      <p:pic>
        <p:nvPicPr>
          <p:cNvPr id="21" name="Picture 20">
            <a:extLst>
              <a:ext uri="{FF2B5EF4-FFF2-40B4-BE49-F238E27FC236}">
                <a16:creationId xmlns:a16="http://schemas.microsoft.com/office/drawing/2014/main" id="{BCE49429-3AAB-8745-A54D-B3E55A34AAE5}"/>
              </a:ext>
            </a:extLst>
          </p:cNvPr>
          <p:cNvPicPr>
            <a:picLocks noChangeAspect="1"/>
          </p:cNvPicPr>
          <p:nvPr/>
        </p:nvPicPr>
        <p:blipFill>
          <a:blip r:embed="rId6"/>
          <a:stretch>
            <a:fillRect/>
          </a:stretch>
        </p:blipFill>
        <p:spPr>
          <a:xfrm>
            <a:off x="8657965" y="351064"/>
            <a:ext cx="1331321" cy="720000"/>
          </a:xfrm>
          <a:prstGeom prst="rect">
            <a:avLst/>
          </a:prstGeom>
        </p:spPr>
      </p:pic>
      <p:pic>
        <p:nvPicPr>
          <p:cNvPr id="22" name="Picture 2" descr="home">
            <a:extLst>
              <a:ext uri="{FF2B5EF4-FFF2-40B4-BE49-F238E27FC236}">
                <a16:creationId xmlns:a16="http://schemas.microsoft.com/office/drawing/2014/main" id="{0DAF69A0-7504-CB45-A132-481A03847E85}"/>
              </a:ext>
            </a:extLst>
          </p:cNvPr>
          <p:cNvPicPr>
            <a:picLocks noChangeAspect="1" noChangeArrowheads="1"/>
          </p:cNvPicPr>
          <p:nvPr/>
        </p:nvPicPr>
        <p:blipFill>
          <a:blip r:embed="rId7">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23" name="Picture 4" descr="Image result for rd51 logo">
            <a:extLst>
              <a:ext uri="{FF2B5EF4-FFF2-40B4-BE49-F238E27FC236}">
                <a16:creationId xmlns:a16="http://schemas.microsoft.com/office/drawing/2014/main" id="{79FE711F-C40E-B148-9174-710850BD7A20}"/>
              </a:ext>
            </a:extLst>
          </p:cNvPr>
          <p:cNvPicPr>
            <a:picLocks noChangeAspect="1" noChangeArrowheads="1"/>
          </p:cNvPicPr>
          <p:nvPr/>
        </p:nvPicPr>
        <p:blipFill>
          <a:blip r:embed="rId8">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pic>
        <p:nvPicPr>
          <p:cNvPr id="27" name="Picture 26">
            <a:extLst>
              <a:ext uri="{FF2B5EF4-FFF2-40B4-BE49-F238E27FC236}">
                <a16:creationId xmlns:a16="http://schemas.microsoft.com/office/drawing/2014/main" id="{8E239DA0-3428-FA45-AE23-52BFE33FED30}"/>
              </a:ext>
            </a:extLst>
          </p:cNvPr>
          <p:cNvPicPr>
            <a:picLocks noChangeAspect="1"/>
          </p:cNvPicPr>
          <p:nvPr/>
        </p:nvPicPr>
        <p:blipFill>
          <a:blip r:embed="rId9"/>
          <a:stretch>
            <a:fillRect/>
          </a:stretch>
        </p:blipFill>
        <p:spPr>
          <a:xfrm>
            <a:off x="9062949" y="3183313"/>
            <a:ext cx="3129052" cy="3753104"/>
          </a:xfrm>
          <a:prstGeom prst="rect">
            <a:avLst/>
          </a:prstGeom>
        </p:spPr>
      </p:pic>
      <p:pic>
        <p:nvPicPr>
          <p:cNvPr id="28" name="Picture 27">
            <a:extLst>
              <a:ext uri="{FF2B5EF4-FFF2-40B4-BE49-F238E27FC236}">
                <a16:creationId xmlns:a16="http://schemas.microsoft.com/office/drawing/2014/main" id="{19449402-16DD-D045-A3E3-A0761A8A9A19}"/>
              </a:ext>
            </a:extLst>
          </p:cNvPr>
          <p:cNvPicPr>
            <a:picLocks noChangeAspect="1"/>
          </p:cNvPicPr>
          <p:nvPr/>
        </p:nvPicPr>
        <p:blipFill>
          <a:blip r:embed="rId10"/>
          <a:stretch>
            <a:fillRect/>
          </a:stretch>
        </p:blipFill>
        <p:spPr>
          <a:xfrm>
            <a:off x="6230613" y="2168002"/>
            <a:ext cx="3062450" cy="3673220"/>
          </a:xfrm>
          <a:prstGeom prst="rect">
            <a:avLst/>
          </a:prstGeom>
        </p:spPr>
      </p:pic>
      <p:sp>
        <p:nvSpPr>
          <p:cNvPr id="29" name="TextBox 28">
            <a:extLst>
              <a:ext uri="{FF2B5EF4-FFF2-40B4-BE49-F238E27FC236}">
                <a16:creationId xmlns:a16="http://schemas.microsoft.com/office/drawing/2014/main" id="{2334D880-39E9-5646-BDFD-9490E2297525}"/>
              </a:ext>
            </a:extLst>
          </p:cNvPr>
          <p:cNvSpPr txBox="1"/>
          <p:nvPr/>
        </p:nvSpPr>
        <p:spPr>
          <a:xfrm>
            <a:off x="7283117" y="5721809"/>
            <a:ext cx="1221809" cy="461665"/>
          </a:xfrm>
          <a:prstGeom prst="rect">
            <a:avLst/>
          </a:prstGeom>
          <a:noFill/>
        </p:spPr>
        <p:txBody>
          <a:bodyPr wrap="none" rtlCol="0">
            <a:spAutoFit/>
          </a:bodyPr>
          <a:lstStyle/>
          <a:p>
            <a:r>
              <a:rPr lang="en-US" sz="2400" b="1" dirty="0"/>
              <a:t>1 mV/</a:t>
            </a:r>
            <a:r>
              <a:rPr lang="en-US" sz="2400" b="1" dirty="0" err="1"/>
              <a:t>fC</a:t>
            </a:r>
            <a:endParaRPr lang="en-US" sz="2400" b="1" dirty="0"/>
          </a:p>
        </p:txBody>
      </p:sp>
      <p:sp>
        <p:nvSpPr>
          <p:cNvPr id="30" name="TextBox 29">
            <a:extLst>
              <a:ext uri="{FF2B5EF4-FFF2-40B4-BE49-F238E27FC236}">
                <a16:creationId xmlns:a16="http://schemas.microsoft.com/office/drawing/2014/main" id="{AA4CA4D5-1864-DF4D-A00D-6D13627C968E}"/>
              </a:ext>
            </a:extLst>
          </p:cNvPr>
          <p:cNvSpPr txBox="1"/>
          <p:nvPr/>
        </p:nvSpPr>
        <p:spPr>
          <a:xfrm>
            <a:off x="10053882" y="2932481"/>
            <a:ext cx="1377300" cy="461665"/>
          </a:xfrm>
          <a:prstGeom prst="rect">
            <a:avLst/>
          </a:prstGeom>
          <a:noFill/>
        </p:spPr>
        <p:txBody>
          <a:bodyPr wrap="none" rtlCol="0">
            <a:spAutoFit/>
          </a:bodyPr>
          <a:lstStyle/>
          <a:p>
            <a:r>
              <a:rPr lang="en-US" sz="2400" b="1" dirty="0"/>
              <a:t>12 mV/</a:t>
            </a:r>
            <a:r>
              <a:rPr lang="en-US" sz="2400" b="1" dirty="0" err="1"/>
              <a:t>fC</a:t>
            </a:r>
            <a:endParaRPr lang="en-US" sz="2400" b="1" dirty="0"/>
          </a:p>
        </p:txBody>
      </p:sp>
      <p:sp>
        <p:nvSpPr>
          <p:cNvPr id="3" name="TextBox 2">
            <a:extLst>
              <a:ext uri="{FF2B5EF4-FFF2-40B4-BE49-F238E27FC236}">
                <a16:creationId xmlns:a16="http://schemas.microsoft.com/office/drawing/2014/main" id="{D2952995-FB26-914F-A678-8FAD0F82B6FC}"/>
              </a:ext>
            </a:extLst>
          </p:cNvPr>
          <p:cNvSpPr txBox="1"/>
          <p:nvPr/>
        </p:nvSpPr>
        <p:spPr>
          <a:xfrm>
            <a:off x="153779" y="1390133"/>
            <a:ext cx="9116855" cy="646331"/>
          </a:xfrm>
          <a:prstGeom prst="rect">
            <a:avLst/>
          </a:prstGeom>
          <a:noFill/>
        </p:spPr>
        <p:txBody>
          <a:bodyPr wrap="none" rtlCol="0">
            <a:spAutoFit/>
          </a:bodyPr>
          <a:lstStyle/>
          <a:p>
            <a:r>
              <a:rPr lang="en-GB" b="1" dirty="0">
                <a:solidFill>
                  <a:srgbClr val="FF0000"/>
                </a:solidFill>
              </a:rPr>
              <a:t>Calibration similar to what Francesco showed you in </a:t>
            </a:r>
            <a:r>
              <a:rPr lang="en-GB" b="1" dirty="0" err="1">
                <a:solidFill>
                  <a:srgbClr val="FF0000"/>
                </a:solidFill>
              </a:rPr>
              <a:t>MultiBlade</a:t>
            </a:r>
            <a:r>
              <a:rPr lang="en-GB" b="1" dirty="0">
                <a:solidFill>
                  <a:srgbClr val="FF0000"/>
                </a:solidFill>
              </a:rPr>
              <a:t> talk earlier. Fully understood !</a:t>
            </a:r>
          </a:p>
          <a:p>
            <a:r>
              <a:rPr lang="en-GB" b="1" dirty="0">
                <a:solidFill>
                  <a:srgbClr val="FF0000"/>
                </a:solidFill>
              </a:rPr>
              <a:t>Only necessary if charge is needed to determine neutron position (</a:t>
            </a:r>
            <a:r>
              <a:rPr lang="en-GB" b="1" dirty="0" err="1">
                <a:solidFill>
                  <a:srgbClr val="FF0000"/>
                </a:solidFill>
              </a:rPr>
              <a:t>center</a:t>
            </a:r>
            <a:r>
              <a:rPr lang="en-GB" b="1" dirty="0">
                <a:solidFill>
                  <a:srgbClr val="FF0000"/>
                </a:solidFill>
              </a:rPr>
              <a:t> –of-mass)</a:t>
            </a:r>
            <a:endParaRPr lang="en-US" b="1" dirty="0">
              <a:solidFill>
                <a:srgbClr val="FF0000"/>
              </a:solidFill>
            </a:endParaRPr>
          </a:p>
        </p:txBody>
      </p:sp>
    </p:spTree>
    <p:extLst>
      <p:ext uri="{BB962C8B-B14F-4D97-AF65-F5344CB8AC3E}">
        <p14:creationId xmlns:p14="http://schemas.microsoft.com/office/powerpoint/2010/main" val="338546023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3A2E0733-EB47-9640-A190-644E2C877EDA}"/>
              </a:ext>
            </a:extLst>
          </p:cNvPr>
          <p:cNvPicPr>
            <a:picLocks noChangeAspect="1"/>
          </p:cNvPicPr>
          <p:nvPr/>
        </p:nvPicPr>
        <p:blipFill>
          <a:blip r:embed="rId2"/>
          <a:stretch>
            <a:fillRect/>
          </a:stretch>
        </p:blipFill>
        <p:spPr>
          <a:xfrm>
            <a:off x="0" y="1695726"/>
            <a:ext cx="6078030" cy="4425693"/>
          </a:xfrm>
          <a:prstGeom prst="rect">
            <a:avLst/>
          </a:prstGeom>
        </p:spPr>
      </p:pic>
      <p:pic>
        <p:nvPicPr>
          <p:cNvPr id="13" name="Picture 12">
            <a:extLst>
              <a:ext uri="{FF2B5EF4-FFF2-40B4-BE49-F238E27FC236}">
                <a16:creationId xmlns:a16="http://schemas.microsoft.com/office/drawing/2014/main" id="{5E6261FD-6317-6A4B-B40F-92821EE4BB62}"/>
              </a:ext>
            </a:extLst>
          </p:cNvPr>
          <p:cNvPicPr>
            <a:picLocks noChangeAspect="1"/>
          </p:cNvPicPr>
          <p:nvPr/>
        </p:nvPicPr>
        <p:blipFill>
          <a:blip r:embed="rId3"/>
          <a:stretch>
            <a:fillRect/>
          </a:stretch>
        </p:blipFill>
        <p:spPr>
          <a:xfrm>
            <a:off x="6064006" y="1700844"/>
            <a:ext cx="6127994" cy="4420575"/>
          </a:xfrm>
          <a:prstGeom prst="rect">
            <a:avLst/>
          </a:prstGeom>
        </p:spPr>
      </p:pic>
      <p:sp>
        <p:nvSpPr>
          <p:cNvPr id="20" name="TextBox 19">
            <a:extLst>
              <a:ext uri="{FF2B5EF4-FFF2-40B4-BE49-F238E27FC236}">
                <a16:creationId xmlns:a16="http://schemas.microsoft.com/office/drawing/2014/main" id="{C2DA75B3-D9F1-304D-9F69-4EAC12F149FF}"/>
              </a:ext>
            </a:extLst>
          </p:cNvPr>
          <p:cNvSpPr txBox="1"/>
          <p:nvPr/>
        </p:nvSpPr>
        <p:spPr>
          <a:xfrm>
            <a:off x="1047339" y="2434770"/>
            <a:ext cx="1984664" cy="1323439"/>
          </a:xfrm>
          <a:prstGeom prst="rect">
            <a:avLst/>
          </a:prstGeom>
          <a:noFill/>
        </p:spPr>
        <p:txBody>
          <a:bodyPr wrap="square" rtlCol="0">
            <a:spAutoFit/>
          </a:bodyPr>
          <a:lstStyle/>
          <a:p>
            <a:r>
              <a:rPr lang="en-US" sz="2000" dirty="0"/>
              <a:t>VMM #4</a:t>
            </a:r>
          </a:p>
          <a:p>
            <a:r>
              <a:rPr lang="en-US" sz="2000" dirty="0"/>
              <a:t>Channel #2</a:t>
            </a:r>
          </a:p>
          <a:p>
            <a:r>
              <a:rPr lang="en-US" sz="2000" dirty="0"/>
              <a:t>Offset -7.9 ns</a:t>
            </a:r>
          </a:p>
          <a:p>
            <a:r>
              <a:rPr lang="en-US" sz="2000" dirty="0"/>
              <a:t>Slope 0.974</a:t>
            </a:r>
          </a:p>
        </p:txBody>
      </p:sp>
      <p:sp>
        <p:nvSpPr>
          <p:cNvPr id="21" name="TextBox 20">
            <a:extLst>
              <a:ext uri="{FF2B5EF4-FFF2-40B4-BE49-F238E27FC236}">
                <a16:creationId xmlns:a16="http://schemas.microsoft.com/office/drawing/2014/main" id="{E70267A7-F486-9941-888F-EA0489E59E0A}"/>
              </a:ext>
            </a:extLst>
          </p:cNvPr>
          <p:cNvSpPr txBox="1"/>
          <p:nvPr/>
        </p:nvSpPr>
        <p:spPr>
          <a:xfrm>
            <a:off x="7478830" y="2434769"/>
            <a:ext cx="1914551" cy="1323439"/>
          </a:xfrm>
          <a:prstGeom prst="rect">
            <a:avLst/>
          </a:prstGeom>
          <a:noFill/>
        </p:spPr>
        <p:txBody>
          <a:bodyPr wrap="square" rtlCol="0">
            <a:spAutoFit/>
          </a:bodyPr>
          <a:lstStyle/>
          <a:p>
            <a:r>
              <a:rPr lang="en-US" sz="2000" dirty="0"/>
              <a:t>VMM #5</a:t>
            </a:r>
          </a:p>
          <a:p>
            <a:r>
              <a:rPr lang="en-US" sz="2000" dirty="0"/>
              <a:t>Channel #2</a:t>
            </a:r>
          </a:p>
          <a:p>
            <a:r>
              <a:rPr lang="en-US" sz="2000" dirty="0"/>
              <a:t>Offset 0.1 ns</a:t>
            </a:r>
          </a:p>
          <a:p>
            <a:r>
              <a:rPr lang="en-US" sz="2000" dirty="0"/>
              <a:t>Slope 0.952</a:t>
            </a:r>
          </a:p>
        </p:txBody>
      </p:sp>
      <p:sp>
        <p:nvSpPr>
          <p:cNvPr id="22" name="TextBox 21">
            <a:extLst>
              <a:ext uri="{FF2B5EF4-FFF2-40B4-BE49-F238E27FC236}">
                <a16:creationId xmlns:a16="http://schemas.microsoft.com/office/drawing/2014/main" id="{B6869D95-7B4B-9F4C-B000-108E0EDA40D1}"/>
              </a:ext>
            </a:extLst>
          </p:cNvPr>
          <p:cNvSpPr txBox="1"/>
          <p:nvPr/>
        </p:nvSpPr>
        <p:spPr>
          <a:xfrm>
            <a:off x="1934959" y="4762908"/>
            <a:ext cx="6461316" cy="707886"/>
          </a:xfrm>
          <a:prstGeom prst="rect">
            <a:avLst/>
          </a:prstGeom>
          <a:noFill/>
        </p:spPr>
        <p:txBody>
          <a:bodyPr wrap="square" rtlCol="0">
            <a:spAutoFit/>
          </a:bodyPr>
          <a:lstStyle/>
          <a:p>
            <a:r>
              <a:rPr lang="en-US" sz="2000" dirty="0"/>
              <a:t>Ideally: </a:t>
            </a:r>
          </a:p>
          <a:p>
            <a:r>
              <a:rPr lang="en-US" sz="2000" dirty="0"/>
              <a:t>Offset should be 0 ns, slope 1</a:t>
            </a:r>
          </a:p>
        </p:txBody>
      </p:sp>
      <p:sp>
        <p:nvSpPr>
          <p:cNvPr id="10" name="Title 1">
            <a:extLst>
              <a:ext uri="{FF2B5EF4-FFF2-40B4-BE49-F238E27FC236}">
                <a16:creationId xmlns:a16="http://schemas.microsoft.com/office/drawing/2014/main" id="{62051426-42E9-9846-9676-8934147A613B}"/>
              </a:ext>
            </a:extLst>
          </p:cNvPr>
          <p:cNvSpPr>
            <a:spLocks noGrp="1"/>
          </p:cNvSpPr>
          <p:nvPr>
            <p:ph type="title"/>
          </p:nvPr>
        </p:nvSpPr>
        <p:spPr>
          <a:xfrm>
            <a:off x="153779" y="138740"/>
            <a:ext cx="6814579" cy="1143000"/>
          </a:xfrm>
        </p:spPr>
        <p:txBody>
          <a:bodyPr>
            <a:normAutofit fontScale="90000"/>
          </a:bodyPr>
          <a:lstStyle/>
          <a:p>
            <a:r>
              <a:rPr lang="en-US" sz="4000" dirty="0"/>
              <a:t>VMM3a</a:t>
            </a:r>
            <a:r>
              <a:rPr lang="en-US" dirty="0"/>
              <a:t> </a:t>
            </a:r>
            <a:br>
              <a:rPr lang="en-US" dirty="0"/>
            </a:br>
            <a:r>
              <a:rPr lang="en-US" dirty="0"/>
              <a:t>Automatic time offset and slope correction</a:t>
            </a:r>
            <a:endParaRPr lang="en-GB" sz="3200" dirty="0"/>
          </a:p>
        </p:txBody>
      </p:sp>
      <p:pic>
        <p:nvPicPr>
          <p:cNvPr id="12" name="Picture 11">
            <a:extLst>
              <a:ext uri="{FF2B5EF4-FFF2-40B4-BE49-F238E27FC236}">
                <a16:creationId xmlns:a16="http://schemas.microsoft.com/office/drawing/2014/main" id="{635D1A19-3E8C-FF44-951C-5E85DAD2BDA2}"/>
              </a:ext>
            </a:extLst>
          </p:cNvPr>
          <p:cNvPicPr>
            <a:picLocks noChangeAspect="1"/>
          </p:cNvPicPr>
          <p:nvPr/>
        </p:nvPicPr>
        <p:blipFill>
          <a:blip r:embed="rId4"/>
          <a:stretch>
            <a:fillRect/>
          </a:stretch>
        </p:blipFill>
        <p:spPr>
          <a:xfrm>
            <a:off x="8657965" y="351064"/>
            <a:ext cx="1331321" cy="720000"/>
          </a:xfrm>
          <a:prstGeom prst="rect">
            <a:avLst/>
          </a:prstGeom>
        </p:spPr>
      </p:pic>
      <p:pic>
        <p:nvPicPr>
          <p:cNvPr id="14" name="Picture 2" descr="home">
            <a:extLst>
              <a:ext uri="{FF2B5EF4-FFF2-40B4-BE49-F238E27FC236}">
                <a16:creationId xmlns:a16="http://schemas.microsoft.com/office/drawing/2014/main" id="{3DC614E1-C243-EB4E-A23F-E4943BB4BA61}"/>
              </a:ext>
            </a:extLst>
          </p:cNvPr>
          <p:cNvPicPr>
            <a:picLocks noChangeAspect="1" noChangeArrowheads="1"/>
          </p:cNvPicPr>
          <p:nvPr/>
        </p:nvPicPr>
        <p:blipFill>
          <a:blip r:embed="rId5">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4" descr="Image result for rd51 logo">
            <a:extLst>
              <a:ext uri="{FF2B5EF4-FFF2-40B4-BE49-F238E27FC236}">
                <a16:creationId xmlns:a16="http://schemas.microsoft.com/office/drawing/2014/main" id="{391816EB-C5AE-4947-B21C-834569ED48FD}"/>
              </a:ext>
            </a:extLst>
          </p:cNvPr>
          <p:cNvPicPr>
            <a:picLocks noChangeAspect="1" noChangeArrowheads="1"/>
          </p:cNvPicPr>
          <p:nvPr/>
        </p:nvPicPr>
        <p:blipFill>
          <a:blip r:embed="rId6">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
        <p:nvSpPr>
          <p:cNvPr id="16" name="TextBox 15">
            <a:extLst>
              <a:ext uri="{FF2B5EF4-FFF2-40B4-BE49-F238E27FC236}">
                <a16:creationId xmlns:a16="http://schemas.microsoft.com/office/drawing/2014/main" id="{CD4E1AE1-AD61-C347-AFB6-0365B511A2E8}"/>
              </a:ext>
            </a:extLst>
          </p:cNvPr>
          <p:cNvSpPr txBox="1"/>
          <p:nvPr/>
        </p:nvSpPr>
        <p:spPr>
          <a:xfrm>
            <a:off x="276526" y="6152327"/>
            <a:ext cx="10431317" cy="369332"/>
          </a:xfrm>
          <a:prstGeom prst="rect">
            <a:avLst/>
          </a:prstGeom>
          <a:noFill/>
        </p:spPr>
        <p:txBody>
          <a:bodyPr wrap="none" rtlCol="0">
            <a:spAutoFit/>
          </a:bodyPr>
          <a:lstStyle/>
          <a:p>
            <a:r>
              <a:rPr lang="en-GB" b="1" dirty="0">
                <a:solidFill>
                  <a:srgbClr val="FF0000"/>
                </a:solidFill>
              </a:rPr>
              <a:t>Calibration only necessary for instruments needing &lt;&lt; 25 ns time  resolution (e.g. NMX for </a:t>
            </a:r>
            <a:r>
              <a:rPr lang="en-GB" b="1" dirty="0" err="1">
                <a:solidFill>
                  <a:srgbClr val="FF0000"/>
                </a:solidFill>
              </a:rPr>
              <a:t>uTPC</a:t>
            </a:r>
            <a:r>
              <a:rPr lang="en-GB" b="1" dirty="0">
                <a:solidFill>
                  <a:srgbClr val="FF0000"/>
                </a:solidFill>
              </a:rPr>
              <a:t> analysis)</a:t>
            </a:r>
            <a:endParaRPr lang="en-US" b="1" dirty="0">
              <a:solidFill>
                <a:srgbClr val="FF0000"/>
              </a:solidFill>
            </a:endParaRPr>
          </a:p>
        </p:txBody>
      </p:sp>
    </p:spTree>
    <p:extLst>
      <p:ext uri="{BB962C8B-B14F-4D97-AF65-F5344CB8AC3E}">
        <p14:creationId xmlns:p14="http://schemas.microsoft.com/office/powerpoint/2010/main" val="41060138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2864E70D-887C-4A4F-9B62-8206720E1870}"/>
              </a:ext>
            </a:extLst>
          </p:cNvPr>
          <p:cNvSpPr>
            <a:spLocks noGrp="1"/>
          </p:cNvSpPr>
          <p:nvPr>
            <p:ph type="title"/>
          </p:nvPr>
        </p:nvSpPr>
        <p:spPr>
          <a:xfrm>
            <a:off x="153780" y="138740"/>
            <a:ext cx="6649682" cy="1143000"/>
          </a:xfrm>
        </p:spPr>
        <p:txBody>
          <a:bodyPr>
            <a:normAutofit/>
          </a:bodyPr>
          <a:lstStyle/>
          <a:p>
            <a:r>
              <a:rPr lang="en-GB" sz="4000" dirty="0"/>
              <a:t>VMM3a configuration</a:t>
            </a:r>
            <a:endParaRPr lang="en-GB" sz="3200" dirty="0"/>
          </a:p>
        </p:txBody>
      </p:sp>
      <p:pic>
        <p:nvPicPr>
          <p:cNvPr id="15" name="Picture 14">
            <a:extLst>
              <a:ext uri="{FF2B5EF4-FFF2-40B4-BE49-F238E27FC236}">
                <a16:creationId xmlns:a16="http://schemas.microsoft.com/office/drawing/2014/main" id="{96994324-3B93-3D43-A383-0C6F247F9B88}"/>
              </a:ext>
            </a:extLst>
          </p:cNvPr>
          <p:cNvPicPr>
            <a:picLocks noChangeAspect="1"/>
          </p:cNvPicPr>
          <p:nvPr/>
        </p:nvPicPr>
        <p:blipFill>
          <a:blip r:embed="rId2"/>
          <a:stretch>
            <a:fillRect/>
          </a:stretch>
        </p:blipFill>
        <p:spPr>
          <a:xfrm>
            <a:off x="8657965" y="351064"/>
            <a:ext cx="1331321" cy="720000"/>
          </a:xfrm>
          <a:prstGeom prst="rect">
            <a:avLst/>
          </a:prstGeom>
        </p:spPr>
      </p:pic>
      <p:pic>
        <p:nvPicPr>
          <p:cNvPr id="16" name="Picture 2" descr="home">
            <a:extLst>
              <a:ext uri="{FF2B5EF4-FFF2-40B4-BE49-F238E27FC236}">
                <a16:creationId xmlns:a16="http://schemas.microsoft.com/office/drawing/2014/main" id="{3C0C40E8-CE42-0F49-921F-5C8D3B3788FC}"/>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7" name="Picture 4" descr="Image result for rd51 logo">
            <a:extLst>
              <a:ext uri="{FF2B5EF4-FFF2-40B4-BE49-F238E27FC236}">
                <a16:creationId xmlns:a16="http://schemas.microsoft.com/office/drawing/2014/main" id="{6E9A100B-95DB-EE48-BB28-26CBFA8E934C}"/>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
        <p:nvSpPr>
          <p:cNvPr id="7" name="Content Placeholder 6">
            <a:extLst>
              <a:ext uri="{FF2B5EF4-FFF2-40B4-BE49-F238E27FC236}">
                <a16:creationId xmlns:a16="http://schemas.microsoft.com/office/drawing/2014/main" id="{E8E4E45A-116C-FC48-8839-6F539B469863}"/>
              </a:ext>
            </a:extLst>
          </p:cNvPr>
          <p:cNvSpPr>
            <a:spLocks noGrp="1"/>
          </p:cNvSpPr>
          <p:nvPr>
            <p:ph idx="1"/>
          </p:nvPr>
        </p:nvSpPr>
        <p:spPr>
          <a:xfrm>
            <a:off x="153780" y="1600201"/>
            <a:ext cx="5110582" cy="4989785"/>
          </a:xfrm>
        </p:spPr>
        <p:txBody>
          <a:bodyPr>
            <a:normAutofit fontScale="62500" lnSpcReduction="20000"/>
          </a:bodyPr>
          <a:lstStyle/>
          <a:p>
            <a:r>
              <a:rPr lang="en-US" sz="3400" dirty="0">
                <a:solidFill>
                  <a:schemeClr val="bg1">
                    <a:lumMod val="50000"/>
                  </a:schemeClr>
                </a:solidFill>
              </a:rPr>
              <a:t>VMM3a very complex chip with </a:t>
            </a:r>
            <a:r>
              <a:rPr lang="en-US" sz="3400" dirty="0"/>
              <a:t>a lot of configuration parameters</a:t>
            </a:r>
          </a:p>
          <a:p>
            <a:r>
              <a:rPr lang="en-US" sz="3400" dirty="0">
                <a:solidFill>
                  <a:schemeClr val="bg1">
                    <a:lumMod val="50000"/>
                  </a:schemeClr>
                </a:solidFill>
              </a:rPr>
              <a:t>During detector R&amp;D phase, VMM3a configuration via graphical slow control tool </a:t>
            </a:r>
            <a:r>
              <a:rPr lang="en-US" sz="3400" dirty="0">
                <a:hlinkClick r:id="rId5"/>
              </a:rPr>
              <a:t>https://gitlab.cern.ch/mguth/VMM-software-RD51</a:t>
            </a:r>
            <a:endParaRPr lang="en-US" sz="3400" dirty="0">
              <a:solidFill>
                <a:schemeClr val="bg1">
                  <a:lumMod val="50000"/>
                </a:schemeClr>
              </a:solidFill>
            </a:endParaRPr>
          </a:p>
          <a:p>
            <a:r>
              <a:rPr lang="en-US" sz="3400" dirty="0"/>
              <a:t>After determination of best settings, porting to EPICS configuration</a:t>
            </a:r>
          </a:p>
          <a:p>
            <a:r>
              <a:rPr lang="en-US" sz="3400" dirty="0">
                <a:solidFill>
                  <a:schemeClr val="bg1">
                    <a:lumMod val="50000"/>
                  </a:schemeClr>
                </a:solidFill>
              </a:rPr>
              <a:t>Most settings identical for all chips</a:t>
            </a:r>
          </a:p>
          <a:p>
            <a:r>
              <a:rPr lang="en-US" sz="3400" dirty="0">
                <a:solidFill>
                  <a:schemeClr val="bg1">
                    <a:lumMod val="50000"/>
                  </a:schemeClr>
                </a:solidFill>
              </a:rPr>
              <a:t>Exception (settings per chip per channel)</a:t>
            </a:r>
          </a:p>
          <a:p>
            <a:pPr lvl="1"/>
            <a:r>
              <a:rPr lang="en-US" sz="3400" dirty="0"/>
              <a:t>Threshold (online)</a:t>
            </a:r>
          </a:p>
          <a:p>
            <a:pPr lvl="1"/>
            <a:r>
              <a:rPr lang="en-US" sz="3400" dirty="0">
                <a:solidFill>
                  <a:schemeClr val="bg1">
                    <a:lumMod val="50000"/>
                  </a:schemeClr>
                </a:solidFill>
              </a:rPr>
              <a:t>ADC and time correction (offset/slope) are offline corrections</a:t>
            </a:r>
          </a:p>
          <a:p>
            <a:pPr lvl="1"/>
            <a:r>
              <a:rPr lang="en-US" sz="3400" dirty="0"/>
              <a:t>Slow control generates JSON files, which are read by event formation unit DMSC DAQ </a:t>
            </a:r>
            <a:endParaRPr lang="en-US" sz="3400" dirty="0">
              <a:solidFill>
                <a:schemeClr val="bg1">
                  <a:lumMod val="50000"/>
                </a:schemeClr>
              </a:solidFill>
            </a:endParaRPr>
          </a:p>
          <a:p>
            <a:endParaRPr lang="en-US" sz="3400" dirty="0">
              <a:solidFill>
                <a:schemeClr val="bg1">
                  <a:lumMod val="50000"/>
                </a:schemeClr>
              </a:solidFill>
            </a:endParaRPr>
          </a:p>
          <a:p>
            <a:endParaRPr lang="en-US" dirty="0">
              <a:solidFill>
                <a:schemeClr val="bg1">
                  <a:lumMod val="50000"/>
                </a:schemeClr>
              </a:solidFill>
            </a:endParaRPr>
          </a:p>
          <a:p>
            <a:endParaRPr lang="en-US" dirty="0"/>
          </a:p>
          <a:p>
            <a:endParaRPr lang="en-US" dirty="0"/>
          </a:p>
        </p:txBody>
      </p:sp>
      <p:pic>
        <p:nvPicPr>
          <p:cNvPr id="9" name="Content Placeholder 3">
            <a:extLst>
              <a:ext uri="{FF2B5EF4-FFF2-40B4-BE49-F238E27FC236}">
                <a16:creationId xmlns:a16="http://schemas.microsoft.com/office/drawing/2014/main" id="{52410C1A-ED22-6D4B-BCBC-F2C2BB60DBB3}"/>
              </a:ext>
            </a:extLst>
          </p:cNvPr>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5264362" y="1494064"/>
            <a:ext cx="6787206" cy="5275591"/>
          </a:xfrm>
          <a:prstGeom prst="rect">
            <a:avLst/>
          </a:prstGeom>
        </p:spPr>
      </p:pic>
      <p:sp>
        <p:nvSpPr>
          <p:cNvPr id="2" name="Rectangle 1">
            <a:extLst>
              <a:ext uri="{FF2B5EF4-FFF2-40B4-BE49-F238E27FC236}">
                <a16:creationId xmlns:a16="http://schemas.microsoft.com/office/drawing/2014/main" id="{18CB94AB-6197-8147-9712-28DFC4CB8AA9}"/>
              </a:ext>
            </a:extLst>
          </p:cNvPr>
          <p:cNvSpPr/>
          <p:nvPr/>
        </p:nvSpPr>
        <p:spPr>
          <a:xfrm>
            <a:off x="153780" y="6326791"/>
            <a:ext cx="5026825" cy="369332"/>
          </a:xfrm>
          <a:prstGeom prst="rect">
            <a:avLst/>
          </a:prstGeom>
        </p:spPr>
        <p:txBody>
          <a:bodyPr wrap="none">
            <a:spAutoFit/>
          </a:bodyPr>
          <a:lstStyle/>
          <a:p>
            <a:r>
              <a:rPr lang="en-GB" dirty="0">
                <a:solidFill>
                  <a:srgbClr val="FF0000"/>
                </a:solidFill>
                <a:latin typeface="-webkit-standard"/>
              </a:rPr>
              <a:t>Best slow control settings for the VMM understood</a:t>
            </a:r>
            <a:r>
              <a:rPr lang="en-GB" dirty="0">
                <a:solidFill>
                  <a:srgbClr val="000000"/>
                </a:solidFill>
                <a:latin typeface="-webkit-standard"/>
              </a:rPr>
              <a:t> </a:t>
            </a:r>
            <a:endParaRPr lang="en-US" dirty="0"/>
          </a:p>
        </p:txBody>
      </p:sp>
    </p:spTree>
    <p:extLst>
      <p:ext uri="{BB962C8B-B14F-4D97-AF65-F5344CB8AC3E}">
        <p14:creationId xmlns:p14="http://schemas.microsoft.com/office/powerpoint/2010/main" val="292090208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786EE9BF-8696-A74F-BA03-38C1F9FAB1C2}"/>
              </a:ext>
            </a:extLst>
          </p:cNvPr>
          <p:cNvPicPr>
            <a:picLocks noChangeAspect="1"/>
          </p:cNvPicPr>
          <p:nvPr/>
        </p:nvPicPr>
        <p:blipFill>
          <a:blip r:embed="rId2"/>
          <a:stretch>
            <a:fillRect/>
          </a:stretch>
        </p:blipFill>
        <p:spPr>
          <a:xfrm>
            <a:off x="8689012" y="1460623"/>
            <a:ext cx="3171726" cy="2680453"/>
          </a:xfrm>
          <a:prstGeom prst="rect">
            <a:avLst/>
          </a:prstGeom>
        </p:spPr>
      </p:pic>
      <p:pic>
        <p:nvPicPr>
          <p:cNvPr id="14" name="Picture 13">
            <a:extLst>
              <a:ext uri="{FF2B5EF4-FFF2-40B4-BE49-F238E27FC236}">
                <a16:creationId xmlns:a16="http://schemas.microsoft.com/office/drawing/2014/main" id="{59887768-012E-2849-ADF2-69DBC5F1CFDD}"/>
              </a:ext>
            </a:extLst>
          </p:cNvPr>
          <p:cNvPicPr>
            <a:picLocks noChangeAspect="1"/>
          </p:cNvPicPr>
          <p:nvPr/>
        </p:nvPicPr>
        <p:blipFill>
          <a:blip r:embed="rId3"/>
          <a:stretch>
            <a:fillRect/>
          </a:stretch>
        </p:blipFill>
        <p:spPr>
          <a:xfrm>
            <a:off x="4200234" y="1564953"/>
            <a:ext cx="4304691" cy="2576123"/>
          </a:xfrm>
          <a:prstGeom prst="rect">
            <a:avLst/>
          </a:prstGeom>
        </p:spPr>
      </p:pic>
      <p:pic>
        <p:nvPicPr>
          <p:cNvPr id="15" name="Picture 14">
            <a:extLst>
              <a:ext uri="{FF2B5EF4-FFF2-40B4-BE49-F238E27FC236}">
                <a16:creationId xmlns:a16="http://schemas.microsoft.com/office/drawing/2014/main" id="{49817484-2C48-C743-BA5F-49E3349EFAD2}"/>
              </a:ext>
            </a:extLst>
          </p:cNvPr>
          <p:cNvPicPr>
            <a:picLocks noChangeAspect="1"/>
          </p:cNvPicPr>
          <p:nvPr/>
        </p:nvPicPr>
        <p:blipFill>
          <a:blip r:embed="rId4"/>
          <a:stretch>
            <a:fillRect/>
          </a:stretch>
        </p:blipFill>
        <p:spPr>
          <a:xfrm>
            <a:off x="8302086" y="4141076"/>
            <a:ext cx="3889914" cy="2716924"/>
          </a:xfrm>
          <a:prstGeom prst="rect">
            <a:avLst/>
          </a:prstGeom>
        </p:spPr>
      </p:pic>
      <p:pic>
        <p:nvPicPr>
          <p:cNvPr id="13" name="Picture 12">
            <a:extLst>
              <a:ext uri="{FF2B5EF4-FFF2-40B4-BE49-F238E27FC236}">
                <a16:creationId xmlns:a16="http://schemas.microsoft.com/office/drawing/2014/main" id="{0294EB04-2A96-1D4C-B4B0-B4887CF08580}"/>
              </a:ext>
            </a:extLst>
          </p:cNvPr>
          <p:cNvPicPr>
            <a:picLocks noChangeAspect="1"/>
          </p:cNvPicPr>
          <p:nvPr/>
        </p:nvPicPr>
        <p:blipFill>
          <a:blip r:embed="rId5"/>
          <a:stretch>
            <a:fillRect/>
          </a:stretch>
        </p:blipFill>
        <p:spPr>
          <a:xfrm>
            <a:off x="4263050" y="4251267"/>
            <a:ext cx="4243002" cy="2496542"/>
          </a:xfrm>
          <a:prstGeom prst="rect">
            <a:avLst/>
          </a:prstGeom>
        </p:spPr>
      </p:pic>
      <p:sp>
        <p:nvSpPr>
          <p:cNvPr id="12" name="Title 1">
            <a:extLst>
              <a:ext uri="{FF2B5EF4-FFF2-40B4-BE49-F238E27FC236}">
                <a16:creationId xmlns:a16="http://schemas.microsoft.com/office/drawing/2014/main" id="{D1A00AF0-674D-5F4F-BD8A-AAA3106F9553}"/>
              </a:ext>
            </a:extLst>
          </p:cNvPr>
          <p:cNvSpPr>
            <a:spLocks noGrp="1"/>
          </p:cNvSpPr>
          <p:nvPr>
            <p:ph type="title"/>
          </p:nvPr>
        </p:nvSpPr>
        <p:spPr>
          <a:xfrm>
            <a:off x="153780" y="138740"/>
            <a:ext cx="6649682" cy="1143000"/>
          </a:xfrm>
        </p:spPr>
        <p:txBody>
          <a:bodyPr>
            <a:normAutofit fontScale="90000"/>
          </a:bodyPr>
          <a:lstStyle/>
          <a:p>
            <a:r>
              <a:rPr lang="en-GB" sz="4000" dirty="0"/>
              <a:t>VMM3a </a:t>
            </a:r>
            <a:br>
              <a:rPr lang="en-GB" sz="4000" dirty="0"/>
            </a:br>
            <a:r>
              <a:rPr lang="en-GB" sz="4000" dirty="0"/>
              <a:t>Performance measurements</a:t>
            </a:r>
            <a:endParaRPr lang="en-GB" sz="3200" dirty="0"/>
          </a:p>
        </p:txBody>
      </p:sp>
      <p:pic>
        <p:nvPicPr>
          <p:cNvPr id="16" name="Picture 15">
            <a:extLst>
              <a:ext uri="{FF2B5EF4-FFF2-40B4-BE49-F238E27FC236}">
                <a16:creationId xmlns:a16="http://schemas.microsoft.com/office/drawing/2014/main" id="{CF792A62-CDCE-AC46-AAB9-C9026ADE8791}"/>
              </a:ext>
            </a:extLst>
          </p:cNvPr>
          <p:cNvPicPr>
            <a:picLocks noChangeAspect="1"/>
          </p:cNvPicPr>
          <p:nvPr/>
        </p:nvPicPr>
        <p:blipFill>
          <a:blip r:embed="rId6"/>
          <a:stretch>
            <a:fillRect/>
          </a:stretch>
        </p:blipFill>
        <p:spPr>
          <a:xfrm>
            <a:off x="8657965" y="351064"/>
            <a:ext cx="1331321" cy="720000"/>
          </a:xfrm>
          <a:prstGeom prst="rect">
            <a:avLst/>
          </a:prstGeom>
        </p:spPr>
      </p:pic>
      <p:pic>
        <p:nvPicPr>
          <p:cNvPr id="17" name="Picture 2" descr="home">
            <a:extLst>
              <a:ext uri="{FF2B5EF4-FFF2-40B4-BE49-F238E27FC236}">
                <a16:creationId xmlns:a16="http://schemas.microsoft.com/office/drawing/2014/main" id="{3C65F456-918E-5B49-AB7F-6993597F3C8F}"/>
              </a:ext>
            </a:extLst>
          </p:cNvPr>
          <p:cNvPicPr>
            <a:picLocks noChangeAspect="1" noChangeArrowheads="1"/>
          </p:cNvPicPr>
          <p:nvPr/>
        </p:nvPicPr>
        <p:blipFill>
          <a:blip r:embed="rId7">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8" name="Picture 4" descr="Image result for rd51 logo">
            <a:extLst>
              <a:ext uri="{FF2B5EF4-FFF2-40B4-BE49-F238E27FC236}">
                <a16:creationId xmlns:a16="http://schemas.microsoft.com/office/drawing/2014/main" id="{75A296BE-C0C8-5E4C-B197-E90673632DD4}"/>
              </a:ext>
            </a:extLst>
          </p:cNvPr>
          <p:cNvPicPr>
            <a:picLocks noChangeAspect="1" noChangeArrowheads="1"/>
          </p:cNvPicPr>
          <p:nvPr/>
        </p:nvPicPr>
        <p:blipFill>
          <a:blip r:embed="rId8">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
        <p:nvSpPr>
          <p:cNvPr id="19" name="Content Placeholder 6">
            <a:extLst>
              <a:ext uri="{FF2B5EF4-FFF2-40B4-BE49-F238E27FC236}">
                <a16:creationId xmlns:a16="http://schemas.microsoft.com/office/drawing/2014/main" id="{A4E65B32-505D-6946-B757-0ECF29605523}"/>
              </a:ext>
            </a:extLst>
          </p:cNvPr>
          <p:cNvSpPr>
            <a:spLocks noGrp="1"/>
          </p:cNvSpPr>
          <p:nvPr>
            <p:ph idx="1"/>
          </p:nvPr>
        </p:nvSpPr>
        <p:spPr>
          <a:xfrm>
            <a:off x="483480" y="1600201"/>
            <a:ext cx="3899334" cy="4989785"/>
          </a:xfrm>
        </p:spPr>
        <p:txBody>
          <a:bodyPr>
            <a:normAutofit/>
          </a:bodyPr>
          <a:lstStyle/>
          <a:p>
            <a:r>
              <a:rPr lang="en-US" dirty="0"/>
              <a:t>PhD student Lucian </a:t>
            </a:r>
            <a:r>
              <a:rPr lang="en-US" dirty="0" err="1"/>
              <a:t>Scharenberg</a:t>
            </a:r>
            <a:r>
              <a:rPr lang="en-US" dirty="0"/>
              <a:t> at CERN</a:t>
            </a:r>
          </a:p>
          <a:p>
            <a:r>
              <a:rPr lang="en-US" dirty="0">
                <a:solidFill>
                  <a:schemeClr val="bg1">
                    <a:lumMod val="50000"/>
                  </a:schemeClr>
                </a:solidFill>
              </a:rPr>
              <a:t>Thesis ongoing about VMM3a performance and applications</a:t>
            </a:r>
          </a:p>
          <a:p>
            <a:r>
              <a:rPr lang="en-US" dirty="0">
                <a:solidFill>
                  <a:schemeClr val="bg1">
                    <a:lumMod val="50000"/>
                  </a:schemeClr>
                </a:solidFill>
              </a:rPr>
              <a:t>VMM3a characterized at CERN with GEM detectors and X-rays (</a:t>
            </a:r>
            <a:r>
              <a:rPr lang="en-US" dirty="0"/>
              <a:t>Position resolution, rate capabilities, time resolution)</a:t>
            </a:r>
          </a:p>
        </p:txBody>
      </p:sp>
    </p:spTree>
    <p:extLst>
      <p:ext uri="{BB962C8B-B14F-4D97-AF65-F5344CB8AC3E}">
        <p14:creationId xmlns:p14="http://schemas.microsoft.com/office/powerpoint/2010/main" val="137758039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
            <a:extLst>
              <a:ext uri="{FF2B5EF4-FFF2-40B4-BE49-F238E27FC236}">
                <a16:creationId xmlns:a16="http://schemas.microsoft.com/office/drawing/2014/main" id="{D1A00AF0-674D-5F4F-BD8A-AAA3106F9553}"/>
              </a:ext>
            </a:extLst>
          </p:cNvPr>
          <p:cNvSpPr>
            <a:spLocks noGrp="1"/>
          </p:cNvSpPr>
          <p:nvPr>
            <p:ph type="title"/>
          </p:nvPr>
        </p:nvSpPr>
        <p:spPr>
          <a:xfrm>
            <a:off x="153780" y="138740"/>
            <a:ext cx="6649682" cy="1143000"/>
          </a:xfrm>
        </p:spPr>
        <p:txBody>
          <a:bodyPr>
            <a:normAutofit fontScale="90000"/>
          </a:bodyPr>
          <a:lstStyle/>
          <a:p>
            <a:r>
              <a:rPr lang="en-GB" sz="4000" dirty="0"/>
              <a:t>RD51 VMM3a hybrid</a:t>
            </a:r>
            <a:br>
              <a:rPr lang="en-GB" sz="4000" dirty="0"/>
            </a:br>
            <a:r>
              <a:rPr lang="en-GB" sz="4000" dirty="0"/>
              <a:t>Firmware developments</a:t>
            </a:r>
            <a:endParaRPr lang="en-GB" sz="3200" dirty="0"/>
          </a:p>
        </p:txBody>
      </p:sp>
      <p:pic>
        <p:nvPicPr>
          <p:cNvPr id="16" name="Picture 15">
            <a:extLst>
              <a:ext uri="{FF2B5EF4-FFF2-40B4-BE49-F238E27FC236}">
                <a16:creationId xmlns:a16="http://schemas.microsoft.com/office/drawing/2014/main" id="{CF792A62-CDCE-AC46-AAB9-C9026ADE8791}"/>
              </a:ext>
            </a:extLst>
          </p:cNvPr>
          <p:cNvPicPr>
            <a:picLocks noChangeAspect="1"/>
          </p:cNvPicPr>
          <p:nvPr/>
        </p:nvPicPr>
        <p:blipFill>
          <a:blip r:embed="rId2"/>
          <a:stretch>
            <a:fillRect/>
          </a:stretch>
        </p:blipFill>
        <p:spPr>
          <a:xfrm>
            <a:off x="8657965" y="351064"/>
            <a:ext cx="1331321" cy="720000"/>
          </a:xfrm>
          <a:prstGeom prst="rect">
            <a:avLst/>
          </a:prstGeom>
        </p:spPr>
      </p:pic>
      <p:pic>
        <p:nvPicPr>
          <p:cNvPr id="17" name="Picture 2" descr="home">
            <a:extLst>
              <a:ext uri="{FF2B5EF4-FFF2-40B4-BE49-F238E27FC236}">
                <a16:creationId xmlns:a16="http://schemas.microsoft.com/office/drawing/2014/main" id="{3C65F456-918E-5B49-AB7F-6993597F3C8F}"/>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8" name="Picture 4" descr="Image result for rd51 logo">
            <a:extLst>
              <a:ext uri="{FF2B5EF4-FFF2-40B4-BE49-F238E27FC236}">
                <a16:creationId xmlns:a16="http://schemas.microsoft.com/office/drawing/2014/main" id="{75A296BE-C0C8-5E4C-B197-E90673632DD4}"/>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
        <p:nvSpPr>
          <p:cNvPr id="19" name="Content Placeholder 6">
            <a:extLst>
              <a:ext uri="{FF2B5EF4-FFF2-40B4-BE49-F238E27FC236}">
                <a16:creationId xmlns:a16="http://schemas.microsoft.com/office/drawing/2014/main" id="{A4E65B32-505D-6946-B757-0ECF29605523}"/>
              </a:ext>
            </a:extLst>
          </p:cNvPr>
          <p:cNvSpPr>
            <a:spLocks noGrp="1"/>
          </p:cNvSpPr>
          <p:nvPr>
            <p:ph idx="1"/>
          </p:nvPr>
        </p:nvSpPr>
        <p:spPr>
          <a:xfrm>
            <a:off x="483480" y="1600201"/>
            <a:ext cx="4971390" cy="4989785"/>
          </a:xfrm>
        </p:spPr>
        <p:txBody>
          <a:bodyPr>
            <a:normAutofit fontScale="85000" lnSpcReduction="20000"/>
          </a:bodyPr>
          <a:lstStyle/>
          <a:p>
            <a:r>
              <a:rPr lang="en-US" dirty="0">
                <a:solidFill>
                  <a:schemeClr val="bg1">
                    <a:lumMod val="50000"/>
                  </a:schemeClr>
                </a:solidFill>
              </a:rPr>
              <a:t>Team at University of Bonn: 1 post doc (Michael Lupberger), 1 PhD student, 1 Master student</a:t>
            </a:r>
          </a:p>
          <a:p>
            <a:r>
              <a:rPr lang="en-US" dirty="0"/>
              <a:t>Focus on improving rate capabilities</a:t>
            </a:r>
          </a:p>
          <a:p>
            <a:r>
              <a:rPr lang="en-US" dirty="0">
                <a:solidFill>
                  <a:schemeClr val="bg1">
                    <a:lumMod val="50000"/>
                  </a:schemeClr>
                </a:solidFill>
              </a:rPr>
              <a:t>At the moment, VMM3a dat</a:t>
            </a:r>
            <a:r>
              <a:rPr lang="en-US" dirty="0"/>
              <a:t>a reliably read out with 80 MHz double data rate, resulting in 320 Mbit/s, 800 Mbit/s obtainable</a:t>
            </a:r>
          </a:p>
          <a:p>
            <a:r>
              <a:rPr lang="en-US" dirty="0"/>
              <a:t>Challenge: Ensure unique non-ambiguous time stamp at very high rates</a:t>
            </a:r>
          </a:p>
          <a:p>
            <a:r>
              <a:rPr lang="en-US" dirty="0">
                <a:solidFill>
                  <a:schemeClr val="bg1">
                    <a:lumMod val="50000"/>
                  </a:schemeClr>
                </a:solidFill>
              </a:rPr>
              <a:t>General aim is to have a performant user friendly system that can be operated by non-experts</a:t>
            </a:r>
          </a:p>
        </p:txBody>
      </p:sp>
      <p:pic>
        <p:nvPicPr>
          <p:cNvPr id="4" name="Picture 3">
            <a:extLst>
              <a:ext uri="{FF2B5EF4-FFF2-40B4-BE49-F238E27FC236}">
                <a16:creationId xmlns:a16="http://schemas.microsoft.com/office/drawing/2014/main" id="{8548C07A-F397-8D43-A05B-FDAF71B1C4F1}"/>
              </a:ext>
            </a:extLst>
          </p:cNvPr>
          <p:cNvPicPr>
            <a:picLocks noChangeAspect="1"/>
          </p:cNvPicPr>
          <p:nvPr/>
        </p:nvPicPr>
        <p:blipFill>
          <a:blip r:embed="rId5"/>
          <a:stretch>
            <a:fillRect/>
          </a:stretch>
        </p:blipFill>
        <p:spPr>
          <a:xfrm>
            <a:off x="5780690" y="1452585"/>
            <a:ext cx="6411310" cy="2812171"/>
          </a:xfrm>
          <a:prstGeom prst="rect">
            <a:avLst/>
          </a:prstGeom>
        </p:spPr>
      </p:pic>
      <p:pic>
        <p:nvPicPr>
          <p:cNvPr id="6" name="Picture 5">
            <a:extLst>
              <a:ext uri="{FF2B5EF4-FFF2-40B4-BE49-F238E27FC236}">
                <a16:creationId xmlns:a16="http://schemas.microsoft.com/office/drawing/2014/main" id="{9811A9DF-0F9E-E540-9C84-C68367229888}"/>
              </a:ext>
            </a:extLst>
          </p:cNvPr>
          <p:cNvPicPr>
            <a:picLocks noChangeAspect="1"/>
          </p:cNvPicPr>
          <p:nvPr/>
        </p:nvPicPr>
        <p:blipFill>
          <a:blip r:embed="rId6"/>
          <a:stretch>
            <a:fillRect/>
          </a:stretch>
        </p:blipFill>
        <p:spPr>
          <a:xfrm>
            <a:off x="5780690" y="4355764"/>
            <a:ext cx="6171539" cy="2543186"/>
          </a:xfrm>
          <a:prstGeom prst="rect">
            <a:avLst/>
          </a:prstGeom>
        </p:spPr>
      </p:pic>
    </p:spTree>
    <p:extLst>
      <p:ext uri="{BB962C8B-B14F-4D97-AF65-F5344CB8AC3E}">
        <p14:creationId xmlns:p14="http://schemas.microsoft.com/office/powerpoint/2010/main" val="213913529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Content Placeholder 4">
            <a:extLst>
              <a:ext uri="{FF2B5EF4-FFF2-40B4-BE49-F238E27FC236}">
                <a16:creationId xmlns:a16="http://schemas.microsoft.com/office/drawing/2014/main" id="{57DA6CB0-3BBE-3F45-AA9B-BF9E56D6720F}"/>
              </a:ext>
            </a:extLst>
          </p:cNvPr>
          <p:cNvPicPr>
            <a:picLocks noChangeAspect="1"/>
          </p:cNvPicPr>
          <p:nvPr/>
        </p:nvPicPr>
        <p:blipFill>
          <a:blip r:embed="rId2">
            <a:extLst>
              <a:ext uri="{28A0092B-C50C-407E-A947-70E740481C1C}">
                <a14:useLocalDpi xmlns:a14="http://schemas.microsoft.com/office/drawing/2010/main"/>
              </a:ext>
            </a:extLst>
          </a:blip>
          <a:stretch>
            <a:fillRect/>
          </a:stretch>
        </p:blipFill>
        <p:spPr>
          <a:xfrm>
            <a:off x="9977318" y="1417638"/>
            <a:ext cx="2214682" cy="1980874"/>
          </a:xfrm>
          <a:prstGeom prst="rect">
            <a:avLst/>
          </a:prstGeom>
        </p:spPr>
      </p:pic>
      <p:pic>
        <p:nvPicPr>
          <p:cNvPr id="9" name="Picture 8">
            <a:extLst>
              <a:ext uri="{FF2B5EF4-FFF2-40B4-BE49-F238E27FC236}">
                <a16:creationId xmlns:a16="http://schemas.microsoft.com/office/drawing/2014/main" id="{DD8BFF05-BFF4-064C-ABEB-D3B1ECB743F6}"/>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9977318" y="3030701"/>
            <a:ext cx="2205925" cy="2083373"/>
          </a:xfrm>
          <a:prstGeom prst="rect">
            <a:avLst/>
          </a:prstGeom>
        </p:spPr>
      </p:pic>
      <p:pic>
        <p:nvPicPr>
          <p:cNvPr id="15" name="Content Placeholder 6">
            <a:extLst>
              <a:ext uri="{FF2B5EF4-FFF2-40B4-BE49-F238E27FC236}">
                <a16:creationId xmlns:a16="http://schemas.microsoft.com/office/drawing/2014/main" id="{541E81DC-93DE-B544-BE86-8130C4B254D5}"/>
              </a:ext>
            </a:extLst>
          </p:cNvPr>
          <p:cNvPicPr>
            <a:picLocks noGrp="1" noChangeAspect="1"/>
          </p:cNvPicPr>
          <p:nvPr>
            <p:ph idx="1"/>
          </p:nvPr>
        </p:nvPicPr>
        <p:blipFill>
          <a:blip r:embed="rId4">
            <a:extLst>
              <a:ext uri="{28A0092B-C50C-407E-A947-70E740481C1C}">
                <a14:useLocalDpi xmlns:a14="http://schemas.microsoft.com/office/drawing/2010/main"/>
              </a:ext>
            </a:extLst>
          </a:blip>
          <a:srcRect/>
          <a:stretch>
            <a:fillRect/>
          </a:stretch>
        </p:blipFill>
        <p:spPr>
          <a:xfrm>
            <a:off x="0" y="1513081"/>
            <a:ext cx="9911220" cy="5321547"/>
          </a:xfrm>
        </p:spPr>
      </p:pic>
      <p:sp>
        <p:nvSpPr>
          <p:cNvPr id="4" name="Date Placeholder 3">
            <a:extLst>
              <a:ext uri="{FF2B5EF4-FFF2-40B4-BE49-F238E27FC236}">
                <a16:creationId xmlns:a16="http://schemas.microsoft.com/office/drawing/2014/main" id="{7EEBC46E-BF67-A84E-A040-CD98EB2D5EBA}"/>
              </a:ext>
            </a:extLst>
          </p:cNvPr>
          <p:cNvSpPr>
            <a:spLocks noGrp="1"/>
          </p:cNvSpPr>
          <p:nvPr>
            <p:ph type="dt" sz="half" idx="10"/>
          </p:nvPr>
        </p:nvSpPr>
        <p:spPr/>
        <p:txBody>
          <a:bodyPr/>
          <a:lstStyle/>
          <a:p>
            <a:r>
              <a:rPr lang="en-GB" dirty="0"/>
              <a:t>13/11/18</a:t>
            </a:r>
            <a:endParaRPr lang="en-US" dirty="0"/>
          </a:p>
        </p:txBody>
      </p:sp>
      <p:sp>
        <p:nvSpPr>
          <p:cNvPr id="5" name="Footer Placeholder 4">
            <a:extLst>
              <a:ext uri="{FF2B5EF4-FFF2-40B4-BE49-F238E27FC236}">
                <a16:creationId xmlns:a16="http://schemas.microsoft.com/office/drawing/2014/main" id="{62B238B1-3660-4542-8CF2-31563690B159}"/>
              </a:ext>
            </a:extLst>
          </p:cNvPr>
          <p:cNvSpPr>
            <a:spLocks noGrp="1"/>
          </p:cNvSpPr>
          <p:nvPr>
            <p:ph type="ftr" sz="quarter" idx="11"/>
          </p:nvPr>
        </p:nvSpPr>
        <p:spPr/>
        <p:txBody>
          <a:bodyPr/>
          <a:lstStyle/>
          <a:p>
            <a:r>
              <a:rPr lang="en-US" dirty="0"/>
              <a:t>De Keukeleere/Pfeiffer - IEEE NSS Sydney 2018</a:t>
            </a:r>
          </a:p>
        </p:txBody>
      </p:sp>
      <p:sp>
        <p:nvSpPr>
          <p:cNvPr id="6" name="Slide Number Placeholder 5">
            <a:extLst>
              <a:ext uri="{FF2B5EF4-FFF2-40B4-BE49-F238E27FC236}">
                <a16:creationId xmlns:a16="http://schemas.microsoft.com/office/drawing/2014/main" id="{F808DC6B-535B-6E47-9555-2B15C7ACC018}"/>
              </a:ext>
            </a:extLst>
          </p:cNvPr>
          <p:cNvSpPr>
            <a:spLocks noGrp="1"/>
          </p:cNvSpPr>
          <p:nvPr>
            <p:ph type="sldNum" sz="quarter" idx="12"/>
          </p:nvPr>
        </p:nvSpPr>
        <p:spPr/>
        <p:txBody>
          <a:bodyPr/>
          <a:lstStyle/>
          <a:p>
            <a:fld id="{140C529F-4D8D-784C-8C68-3FB70C98B29F}" type="slidenum">
              <a:rPr lang="en-US" smtClean="0"/>
              <a:pPr/>
              <a:t>15</a:t>
            </a:fld>
            <a:endParaRPr lang="en-US" dirty="0"/>
          </a:p>
        </p:txBody>
      </p:sp>
      <p:pic>
        <p:nvPicPr>
          <p:cNvPr id="10" name="Picture 9">
            <a:extLst>
              <a:ext uri="{FF2B5EF4-FFF2-40B4-BE49-F238E27FC236}">
                <a16:creationId xmlns:a16="http://schemas.microsoft.com/office/drawing/2014/main" id="{D8F1162B-7978-2C44-BDF0-CE0E43939FDB}"/>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9988749" y="4684302"/>
            <a:ext cx="2196000" cy="2141777"/>
          </a:xfrm>
          <a:prstGeom prst="rect">
            <a:avLst/>
          </a:prstGeom>
        </p:spPr>
      </p:pic>
      <p:sp>
        <p:nvSpPr>
          <p:cNvPr id="11" name="TextBox 10">
            <a:extLst>
              <a:ext uri="{FF2B5EF4-FFF2-40B4-BE49-F238E27FC236}">
                <a16:creationId xmlns:a16="http://schemas.microsoft.com/office/drawing/2014/main" id="{8024C847-55E7-2D46-9DA2-51E83044390C}"/>
              </a:ext>
            </a:extLst>
          </p:cNvPr>
          <p:cNvSpPr txBox="1"/>
          <p:nvPr/>
        </p:nvSpPr>
        <p:spPr>
          <a:xfrm>
            <a:off x="10576896" y="1845706"/>
            <a:ext cx="1240724" cy="646331"/>
          </a:xfrm>
          <a:prstGeom prst="rect">
            <a:avLst/>
          </a:prstGeom>
          <a:noFill/>
        </p:spPr>
        <p:txBody>
          <a:bodyPr wrap="none" rtlCol="0">
            <a:spAutoFit/>
          </a:bodyPr>
          <a:lstStyle/>
          <a:p>
            <a:r>
              <a:rPr lang="en-US" dirty="0">
                <a:solidFill>
                  <a:srgbClr val="FFFF00"/>
                </a:solidFill>
              </a:rPr>
              <a:t>NMX:</a:t>
            </a:r>
          </a:p>
          <a:p>
            <a:r>
              <a:rPr lang="en-US" dirty="0">
                <a:solidFill>
                  <a:srgbClr val="FFFF00"/>
                </a:solidFill>
              </a:rPr>
              <a:t>3 detectors</a:t>
            </a:r>
          </a:p>
        </p:txBody>
      </p:sp>
      <p:sp>
        <p:nvSpPr>
          <p:cNvPr id="13" name="TextBox 12">
            <a:extLst>
              <a:ext uri="{FF2B5EF4-FFF2-40B4-BE49-F238E27FC236}">
                <a16:creationId xmlns:a16="http://schemas.microsoft.com/office/drawing/2014/main" id="{A98D9579-B618-9147-AE5E-488F17CE3C26}"/>
              </a:ext>
            </a:extLst>
          </p:cNvPr>
          <p:cNvSpPr txBox="1"/>
          <p:nvPr/>
        </p:nvSpPr>
        <p:spPr>
          <a:xfrm>
            <a:off x="10429098" y="3296722"/>
            <a:ext cx="1388522" cy="646331"/>
          </a:xfrm>
          <a:prstGeom prst="rect">
            <a:avLst/>
          </a:prstGeom>
          <a:noFill/>
        </p:spPr>
        <p:txBody>
          <a:bodyPr wrap="none" rtlCol="0">
            <a:spAutoFit/>
          </a:bodyPr>
          <a:lstStyle/>
          <a:p>
            <a:r>
              <a:rPr lang="en-US" dirty="0">
                <a:solidFill>
                  <a:srgbClr val="FFFF00"/>
                </a:solidFill>
              </a:rPr>
              <a:t>Gd-Cathode </a:t>
            </a:r>
            <a:br>
              <a:rPr lang="en-US" dirty="0">
                <a:solidFill>
                  <a:srgbClr val="FFFF00"/>
                </a:solidFill>
              </a:rPr>
            </a:br>
            <a:r>
              <a:rPr lang="en-US" dirty="0">
                <a:solidFill>
                  <a:srgbClr val="FFFF00"/>
                </a:solidFill>
              </a:rPr>
              <a:t>with support</a:t>
            </a:r>
          </a:p>
        </p:txBody>
      </p:sp>
      <p:sp>
        <p:nvSpPr>
          <p:cNvPr id="14" name="TextBox 13">
            <a:extLst>
              <a:ext uri="{FF2B5EF4-FFF2-40B4-BE49-F238E27FC236}">
                <a16:creationId xmlns:a16="http://schemas.microsoft.com/office/drawing/2014/main" id="{FAC78DB0-4619-7D4D-BC47-9D3FB386EFCE}"/>
              </a:ext>
            </a:extLst>
          </p:cNvPr>
          <p:cNvSpPr txBox="1"/>
          <p:nvPr/>
        </p:nvSpPr>
        <p:spPr>
          <a:xfrm>
            <a:off x="10225957" y="5484699"/>
            <a:ext cx="1718804" cy="646331"/>
          </a:xfrm>
          <a:prstGeom prst="rect">
            <a:avLst/>
          </a:prstGeom>
          <a:noFill/>
        </p:spPr>
        <p:txBody>
          <a:bodyPr wrap="none" rtlCol="0">
            <a:spAutoFit/>
          </a:bodyPr>
          <a:lstStyle/>
          <a:p>
            <a:r>
              <a:rPr lang="en-US" dirty="0">
                <a:solidFill>
                  <a:srgbClr val="FFFF00"/>
                </a:solidFill>
              </a:rPr>
              <a:t>GEM with frame</a:t>
            </a:r>
            <a:br>
              <a:rPr lang="en-US" dirty="0">
                <a:solidFill>
                  <a:srgbClr val="FFFF00"/>
                </a:solidFill>
              </a:rPr>
            </a:br>
            <a:r>
              <a:rPr lang="en-US" dirty="0">
                <a:solidFill>
                  <a:srgbClr val="FFFF00"/>
                </a:solidFill>
              </a:rPr>
              <a:t> and spacers</a:t>
            </a:r>
          </a:p>
        </p:txBody>
      </p:sp>
      <p:pic>
        <p:nvPicPr>
          <p:cNvPr id="8" name="Picture 7">
            <a:extLst>
              <a:ext uri="{FF2B5EF4-FFF2-40B4-BE49-F238E27FC236}">
                <a16:creationId xmlns:a16="http://schemas.microsoft.com/office/drawing/2014/main" id="{6424346E-EC7D-C74D-ACF8-9E333A6E756C}"/>
              </a:ext>
            </a:extLst>
          </p:cNvPr>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392415" y="1434486"/>
            <a:ext cx="2589682" cy="1720662"/>
          </a:xfrm>
          <a:prstGeom prst="rect">
            <a:avLst/>
          </a:prstGeom>
        </p:spPr>
      </p:pic>
      <p:sp>
        <p:nvSpPr>
          <p:cNvPr id="12" name="TextBox 11">
            <a:extLst>
              <a:ext uri="{FF2B5EF4-FFF2-40B4-BE49-F238E27FC236}">
                <a16:creationId xmlns:a16="http://schemas.microsoft.com/office/drawing/2014/main" id="{60FAC6BE-7341-CA41-8D2F-EEE820C16351}"/>
              </a:ext>
            </a:extLst>
          </p:cNvPr>
          <p:cNvSpPr txBox="1"/>
          <p:nvPr/>
        </p:nvSpPr>
        <p:spPr>
          <a:xfrm>
            <a:off x="1100030" y="1913037"/>
            <a:ext cx="1528432" cy="646331"/>
          </a:xfrm>
          <a:prstGeom prst="rect">
            <a:avLst/>
          </a:prstGeom>
          <a:noFill/>
        </p:spPr>
        <p:txBody>
          <a:bodyPr wrap="none" rtlCol="0">
            <a:spAutoFit/>
          </a:bodyPr>
          <a:lstStyle/>
          <a:p>
            <a:r>
              <a:rPr lang="en-US" dirty="0">
                <a:solidFill>
                  <a:srgbClr val="FFFF00"/>
                </a:solidFill>
              </a:rPr>
              <a:t>Detector with </a:t>
            </a:r>
            <a:br>
              <a:rPr lang="en-US" dirty="0">
                <a:solidFill>
                  <a:srgbClr val="FFFF00"/>
                </a:solidFill>
              </a:rPr>
            </a:br>
            <a:r>
              <a:rPr lang="en-US" dirty="0">
                <a:solidFill>
                  <a:srgbClr val="FFFF00"/>
                </a:solidFill>
              </a:rPr>
              <a:t>VMM3 ASICS</a:t>
            </a:r>
          </a:p>
        </p:txBody>
      </p:sp>
      <p:sp>
        <p:nvSpPr>
          <p:cNvPr id="18" name="Rectangle 17">
            <a:extLst>
              <a:ext uri="{FF2B5EF4-FFF2-40B4-BE49-F238E27FC236}">
                <a16:creationId xmlns:a16="http://schemas.microsoft.com/office/drawing/2014/main" id="{2DE27FD9-7346-7C44-A231-64C4CF6A2E13}"/>
              </a:ext>
            </a:extLst>
          </p:cNvPr>
          <p:cNvSpPr/>
          <p:nvPr/>
        </p:nvSpPr>
        <p:spPr>
          <a:xfrm>
            <a:off x="4311810" y="4342902"/>
            <a:ext cx="4134960" cy="1359022"/>
          </a:xfrm>
          <a:prstGeom prst="rect">
            <a:avLst/>
          </a:prstGeom>
          <a:solidFill>
            <a:schemeClr val="tx2">
              <a:lumMod val="40000"/>
              <a:lumOff val="60000"/>
              <a:alpha val="29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9" name="Content Placeholder 2">
            <a:extLst>
              <a:ext uri="{FF2B5EF4-FFF2-40B4-BE49-F238E27FC236}">
                <a16:creationId xmlns:a16="http://schemas.microsoft.com/office/drawing/2014/main" id="{9F657600-A566-EE43-8E42-5947560A2330}"/>
              </a:ext>
            </a:extLst>
          </p:cNvPr>
          <p:cNvSpPr txBox="1">
            <a:spLocks/>
          </p:cNvSpPr>
          <p:nvPr/>
        </p:nvSpPr>
        <p:spPr>
          <a:xfrm>
            <a:off x="3459816" y="1417638"/>
            <a:ext cx="6320288" cy="1980874"/>
          </a:xfrm>
          <a:prstGeom prst="rect">
            <a:avLst/>
          </a:prstGeom>
        </p:spPr>
        <p:txBody>
          <a:bodyPr vert="horz" lIns="91440" tIns="45720" rIns="91440" bIns="45720" rtlCol="0">
            <a:noAutofit/>
          </a:bodyPr>
          <a:lst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r>
              <a:rPr lang="en-US" sz="2400" dirty="0"/>
              <a:t>Detector Demonstrator Zita</a:t>
            </a:r>
          </a:p>
          <a:p>
            <a:r>
              <a:rPr lang="en-US" sz="2400" dirty="0"/>
              <a:t>80 VMM3a per detector (5120 channels per detector)</a:t>
            </a:r>
          </a:p>
          <a:p>
            <a:r>
              <a:rPr lang="en-US" sz="2400" dirty="0"/>
              <a:t>3 detector </a:t>
            </a:r>
            <a:r>
              <a:rPr lang="en-US" sz="2400" dirty="0" err="1"/>
              <a:t>pannels</a:t>
            </a:r>
            <a:r>
              <a:rPr lang="en-US" sz="2400" dirty="0"/>
              <a:t> </a:t>
            </a:r>
          </a:p>
        </p:txBody>
      </p:sp>
      <p:sp>
        <p:nvSpPr>
          <p:cNvPr id="20" name="TextBox 19">
            <a:extLst>
              <a:ext uri="{FF2B5EF4-FFF2-40B4-BE49-F238E27FC236}">
                <a16:creationId xmlns:a16="http://schemas.microsoft.com/office/drawing/2014/main" id="{DB649F18-507D-DE4C-84A4-F74CB4C5FB38}"/>
              </a:ext>
            </a:extLst>
          </p:cNvPr>
          <p:cNvSpPr txBox="1"/>
          <p:nvPr/>
        </p:nvSpPr>
        <p:spPr>
          <a:xfrm>
            <a:off x="7042707" y="6004046"/>
            <a:ext cx="2606676" cy="369332"/>
          </a:xfrm>
          <a:prstGeom prst="rect">
            <a:avLst/>
          </a:prstGeom>
          <a:noFill/>
        </p:spPr>
        <p:txBody>
          <a:bodyPr wrap="none" rtlCol="0">
            <a:spAutoFit/>
          </a:bodyPr>
          <a:lstStyle/>
          <a:p>
            <a:r>
              <a:rPr lang="en-US" dirty="0"/>
              <a:t>Drawing by </a:t>
            </a:r>
            <a:r>
              <a:rPr lang="en-US" dirty="0" err="1"/>
              <a:t>Patrik</a:t>
            </a:r>
            <a:r>
              <a:rPr lang="en-US" dirty="0"/>
              <a:t> </a:t>
            </a:r>
            <a:r>
              <a:rPr lang="en-US" dirty="0" err="1"/>
              <a:t>Thuiner</a:t>
            </a:r>
            <a:endParaRPr lang="en-US" dirty="0"/>
          </a:p>
        </p:txBody>
      </p:sp>
      <p:sp>
        <p:nvSpPr>
          <p:cNvPr id="21" name="Title 1">
            <a:extLst>
              <a:ext uri="{FF2B5EF4-FFF2-40B4-BE49-F238E27FC236}">
                <a16:creationId xmlns:a16="http://schemas.microsoft.com/office/drawing/2014/main" id="{E6F6B017-0296-724E-8A86-86E317DFF0D7}"/>
              </a:ext>
            </a:extLst>
          </p:cNvPr>
          <p:cNvSpPr>
            <a:spLocks noGrp="1"/>
          </p:cNvSpPr>
          <p:nvPr>
            <p:ph type="title"/>
          </p:nvPr>
        </p:nvSpPr>
        <p:spPr>
          <a:xfrm>
            <a:off x="153780" y="138740"/>
            <a:ext cx="6649682" cy="1143000"/>
          </a:xfrm>
        </p:spPr>
        <p:txBody>
          <a:bodyPr>
            <a:normAutofit fontScale="90000"/>
          </a:bodyPr>
          <a:lstStyle/>
          <a:p>
            <a:r>
              <a:rPr lang="en-GB" sz="4000" dirty="0"/>
              <a:t>VMM3a </a:t>
            </a:r>
            <a:br>
              <a:rPr lang="en-GB" sz="4000" dirty="0"/>
            </a:br>
            <a:r>
              <a:rPr lang="en-GB" sz="4000" dirty="0" err="1"/>
              <a:t>Gd</a:t>
            </a:r>
            <a:r>
              <a:rPr lang="en-GB" sz="4000" dirty="0"/>
              <a:t>-GEM for NMX</a:t>
            </a:r>
            <a:endParaRPr lang="en-GB" sz="3200" dirty="0"/>
          </a:p>
        </p:txBody>
      </p:sp>
      <p:pic>
        <p:nvPicPr>
          <p:cNvPr id="22" name="Picture 21">
            <a:extLst>
              <a:ext uri="{FF2B5EF4-FFF2-40B4-BE49-F238E27FC236}">
                <a16:creationId xmlns:a16="http://schemas.microsoft.com/office/drawing/2014/main" id="{BBFBFF42-234D-664B-8BAE-EF73903C0BF4}"/>
              </a:ext>
            </a:extLst>
          </p:cNvPr>
          <p:cNvPicPr>
            <a:picLocks noChangeAspect="1"/>
          </p:cNvPicPr>
          <p:nvPr/>
        </p:nvPicPr>
        <p:blipFill>
          <a:blip r:embed="rId7"/>
          <a:stretch>
            <a:fillRect/>
          </a:stretch>
        </p:blipFill>
        <p:spPr>
          <a:xfrm>
            <a:off x="8657965" y="351064"/>
            <a:ext cx="1331321" cy="720000"/>
          </a:xfrm>
          <a:prstGeom prst="rect">
            <a:avLst/>
          </a:prstGeom>
        </p:spPr>
      </p:pic>
      <p:pic>
        <p:nvPicPr>
          <p:cNvPr id="23" name="Picture 2" descr="home">
            <a:extLst>
              <a:ext uri="{FF2B5EF4-FFF2-40B4-BE49-F238E27FC236}">
                <a16:creationId xmlns:a16="http://schemas.microsoft.com/office/drawing/2014/main" id="{9989D6E6-E3C7-2F40-BEDB-6399EF6B4D4E}"/>
              </a:ext>
            </a:extLst>
          </p:cNvPr>
          <p:cNvPicPr>
            <a:picLocks noChangeAspect="1" noChangeArrowheads="1"/>
          </p:cNvPicPr>
          <p:nvPr/>
        </p:nvPicPr>
        <p:blipFill>
          <a:blip r:embed="rId8">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24" name="Picture 4" descr="Image result for rd51 logo">
            <a:extLst>
              <a:ext uri="{FF2B5EF4-FFF2-40B4-BE49-F238E27FC236}">
                <a16:creationId xmlns:a16="http://schemas.microsoft.com/office/drawing/2014/main" id="{41E09FB9-6E2C-ED45-BD61-9E82A743D47E}"/>
              </a:ext>
            </a:extLst>
          </p:cNvPr>
          <p:cNvPicPr>
            <a:picLocks noChangeAspect="1" noChangeArrowheads="1"/>
          </p:cNvPicPr>
          <p:nvPr/>
        </p:nvPicPr>
        <p:blipFill>
          <a:blip r:embed="rId9">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4461511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Content Placeholder 8">
            <a:extLst>
              <a:ext uri="{FF2B5EF4-FFF2-40B4-BE49-F238E27FC236}">
                <a16:creationId xmlns:a16="http://schemas.microsoft.com/office/drawing/2014/main" id="{228DDE3C-C797-454E-BDDC-DC2B092A29F7}"/>
              </a:ext>
            </a:extLst>
          </p:cNvPr>
          <p:cNvPicPr>
            <a:picLocks noGrp="1" noChangeAspect="1"/>
          </p:cNvPicPr>
          <p:nvPr>
            <p:ph idx="1"/>
          </p:nvPr>
        </p:nvPicPr>
        <p:blipFill>
          <a:blip r:embed="rId2"/>
          <a:stretch>
            <a:fillRect/>
          </a:stretch>
        </p:blipFill>
        <p:spPr>
          <a:xfrm>
            <a:off x="6898055" y="1386830"/>
            <a:ext cx="5127237" cy="5334209"/>
          </a:xfrm>
          <a:scene3d>
            <a:camera prst="orthographicFront">
              <a:rot lat="0" lon="0" rev="16200000"/>
            </a:camera>
            <a:lightRig rig="threePt" dir="t"/>
          </a:scene3d>
        </p:spPr>
      </p:pic>
      <p:pic>
        <p:nvPicPr>
          <p:cNvPr id="12" name="Picture 11">
            <a:extLst>
              <a:ext uri="{FF2B5EF4-FFF2-40B4-BE49-F238E27FC236}">
                <a16:creationId xmlns:a16="http://schemas.microsoft.com/office/drawing/2014/main" id="{54AD6624-EEBD-2E43-A00D-12C71F22B304}"/>
              </a:ext>
            </a:extLst>
          </p:cNvPr>
          <p:cNvPicPr>
            <a:picLocks noChangeAspect="1"/>
          </p:cNvPicPr>
          <p:nvPr/>
        </p:nvPicPr>
        <p:blipFill>
          <a:blip r:embed="rId3"/>
          <a:stretch>
            <a:fillRect/>
          </a:stretch>
        </p:blipFill>
        <p:spPr>
          <a:xfrm rot="5400000">
            <a:off x="961678" y="1696729"/>
            <a:ext cx="4776899" cy="3895106"/>
          </a:xfrm>
          <a:prstGeom prst="rect">
            <a:avLst/>
          </a:prstGeom>
          <a:scene3d>
            <a:camera prst="orthographicFront">
              <a:rot lat="0" lon="0" rev="5400000"/>
            </a:camera>
            <a:lightRig rig="threePt" dir="t"/>
          </a:scene3d>
        </p:spPr>
      </p:pic>
      <p:sp>
        <p:nvSpPr>
          <p:cNvPr id="4" name="TextBox 3">
            <a:extLst>
              <a:ext uri="{FF2B5EF4-FFF2-40B4-BE49-F238E27FC236}">
                <a16:creationId xmlns:a16="http://schemas.microsoft.com/office/drawing/2014/main" id="{AE1C7774-80BA-4C47-AF3E-70DA52AC5079}"/>
              </a:ext>
            </a:extLst>
          </p:cNvPr>
          <p:cNvSpPr txBox="1"/>
          <p:nvPr/>
        </p:nvSpPr>
        <p:spPr>
          <a:xfrm>
            <a:off x="12599" y="5797709"/>
            <a:ext cx="7156703" cy="923330"/>
          </a:xfrm>
          <a:prstGeom prst="rect">
            <a:avLst/>
          </a:prstGeom>
          <a:noFill/>
        </p:spPr>
        <p:txBody>
          <a:bodyPr wrap="none" rtlCol="0">
            <a:spAutoFit/>
          </a:bodyPr>
          <a:lstStyle/>
          <a:p>
            <a:pPr marL="285750" indent="-285750">
              <a:buFont typeface="Arial" panose="020B0604020202020204" pitchFamily="34" charset="0"/>
              <a:buChar char="•"/>
            </a:pPr>
            <a:r>
              <a:rPr lang="en-GB" b="1" dirty="0">
                <a:solidFill>
                  <a:schemeClr val="bg1">
                    <a:lumMod val="50000"/>
                  </a:schemeClr>
                </a:solidFill>
              </a:rPr>
              <a:t>Beam focused on lower three rows of Cd mask</a:t>
            </a:r>
          </a:p>
          <a:p>
            <a:pPr marL="285750" indent="-285750">
              <a:buFont typeface="Arial" panose="020B0604020202020204" pitchFamily="34" charset="0"/>
              <a:buChar char="•"/>
            </a:pPr>
            <a:r>
              <a:rPr lang="en-GB" b="1" dirty="0">
                <a:solidFill>
                  <a:schemeClr val="bg1">
                    <a:lumMod val="50000"/>
                  </a:schemeClr>
                </a:solidFill>
              </a:rPr>
              <a:t>Clearly resolved holes with  minimum separation (centre to centre) of </a:t>
            </a:r>
            <a:br>
              <a:rPr lang="en-GB" b="1" dirty="0">
                <a:solidFill>
                  <a:schemeClr val="bg1">
                    <a:lumMod val="50000"/>
                  </a:schemeClr>
                </a:solidFill>
              </a:rPr>
            </a:br>
            <a:r>
              <a:rPr lang="en-GB" b="1" dirty="0">
                <a:solidFill>
                  <a:schemeClr val="bg1">
                    <a:lumMod val="50000"/>
                  </a:schemeClr>
                </a:solidFill>
              </a:rPr>
              <a:t>about 2.0 mm horizontally, 1.6 mm vertically, and 1.3 mm diagonally</a:t>
            </a:r>
          </a:p>
        </p:txBody>
      </p:sp>
      <p:sp>
        <p:nvSpPr>
          <p:cNvPr id="8" name="Title 1">
            <a:extLst>
              <a:ext uri="{FF2B5EF4-FFF2-40B4-BE49-F238E27FC236}">
                <a16:creationId xmlns:a16="http://schemas.microsoft.com/office/drawing/2014/main" id="{EE0C9020-CE34-BF43-B722-EAB20C03CD5B}"/>
              </a:ext>
            </a:extLst>
          </p:cNvPr>
          <p:cNvSpPr txBox="1">
            <a:spLocks/>
          </p:cNvSpPr>
          <p:nvPr/>
        </p:nvSpPr>
        <p:spPr>
          <a:xfrm>
            <a:off x="153780" y="138740"/>
            <a:ext cx="6649682" cy="1143000"/>
          </a:xfrm>
          <a:prstGeom prst="rect">
            <a:avLst/>
          </a:prstGeom>
        </p:spPr>
        <p:txBody>
          <a:bodyPr vert="horz" lIns="91440" tIns="45720" rIns="91440" bIns="45720" rtlCol="0" anchor="ctr">
            <a:normAutofit fontScale="82500" lnSpcReduction="10000"/>
          </a:bodyPr>
          <a:lstStyle>
            <a:lvl1pPr algn="l" defTabSz="914400" rtl="0" eaLnBrk="1" latinLnBrk="0" hangingPunct="1">
              <a:spcBef>
                <a:spcPct val="0"/>
              </a:spcBef>
              <a:buNone/>
              <a:defRPr sz="3200" kern="1200" baseline="0">
                <a:solidFill>
                  <a:schemeClr val="bg1"/>
                </a:solidFill>
                <a:latin typeface="+mj-lt"/>
                <a:ea typeface="+mj-ea"/>
                <a:cs typeface="+mj-cs"/>
              </a:defRPr>
            </a:lvl1pPr>
          </a:lstStyle>
          <a:p>
            <a:r>
              <a:rPr lang="en-GB" sz="4000" dirty="0"/>
              <a:t>VMM3a </a:t>
            </a:r>
            <a:br>
              <a:rPr lang="en-GB" sz="4000" dirty="0"/>
            </a:br>
            <a:r>
              <a:rPr lang="en-GB" sz="4000" dirty="0"/>
              <a:t>NMX detector test at BNC July 2018 </a:t>
            </a:r>
            <a:endParaRPr lang="en-GB" dirty="0"/>
          </a:p>
        </p:txBody>
      </p:sp>
      <p:pic>
        <p:nvPicPr>
          <p:cNvPr id="10" name="Picture 9">
            <a:extLst>
              <a:ext uri="{FF2B5EF4-FFF2-40B4-BE49-F238E27FC236}">
                <a16:creationId xmlns:a16="http://schemas.microsoft.com/office/drawing/2014/main" id="{1696A21F-2D60-3E4F-A1E0-B84EC1C28A96}"/>
              </a:ext>
            </a:extLst>
          </p:cNvPr>
          <p:cNvPicPr>
            <a:picLocks noChangeAspect="1"/>
          </p:cNvPicPr>
          <p:nvPr/>
        </p:nvPicPr>
        <p:blipFill>
          <a:blip r:embed="rId4"/>
          <a:stretch>
            <a:fillRect/>
          </a:stretch>
        </p:blipFill>
        <p:spPr>
          <a:xfrm>
            <a:off x="8657965" y="351064"/>
            <a:ext cx="1331321" cy="720000"/>
          </a:xfrm>
          <a:prstGeom prst="rect">
            <a:avLst/>
          </a:prstGeom>
        </p:spPr>
      </p:pic>
      <p:pic>
        <p:nvPicPr>
          <p:cNvPr id="11" name="Picture 2" descr="home">
            <a:extLst>
              <a:ext uri="{FF2B5EF4-FFF2-40B4-BE49-F238E27FC236}">
                <a16:creationId xmlns:a16="http://schemas.microsoft.com/office/drawing/2014/main" id="{FC0D4195-F0E8-3A4F-B21D-5F7EFBA3F2E8}"/>
              </a:ext>
            </a:extLst>
          </p:cNvPr>
          <p:cNvPicPr>
            <a:picLocks noChangeAspect="1" noChangeArrowheads="1"/>
          </p:cNvPicPr>
          <p:nvPr/>
        </p:nvPicPr>
        <p:blipFill>
          <a:blip r:embed="rId5">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3" name="Picture 4" descr="Image result for rd51 logo">
            <a:extLst>
              <a:ext uri="{FF2B5EF4-FFF2-40B4-BE49-F238E27FC236}">
                <a16:creationId xmlns:a16="http://schemas.microsoft.com/office/drawing/2014/main" id="{AFEA78ED-076C-BD45-8C70-959204D3B0D7}"/>
              </a:ext>
            </a:extLst>
          </p:cNvPr>
          <p:cNvPicPr>
            <a:picLocks noChangeAspect="1" noChangeArrowheads="1"/>
          </p:cNvPicPr>
          <p:nvPr/>
        </p:nvPicPr>
        <p:blipFill>
          <a:blip r:embed="rId6">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a:extLst>
              <a:ext uri="{FF2B5EF4-FFF2-40B4-BE49-F238E27FC236}">
                <a16:creationId xmlns:a16="http://schemas.microsoft.com/office/drawing/2014/main" id="{0749D9A9-377D-8946-9AB5-3778C427458E}"/>
              </a:ext>
            </a:extLst>
          </p:cNvPr>
          <p:cNvSpPr txBox="1"/>
          <p:nvPr/>
        </p:nvSpPr>
        <p:spPr>
          <a:xfrm>
            <a:off x="7169302" y="6488668"/>
            <a:ext cx="4698594" cy="369332"/>
          </a:xfrm>
          <a:prstGeom prst="rect">
            <a:avLst/>
          </a:prstGeom>
          <a:noFill/>
        </p:spPr>
        <p:txBody>
          <a:bodyPr wrap="none" rtlCol="0">
            <a:spAutoFit/>
          </a:bodyPr>
          <a:lstStyle/>
          <a:p>
            <a:r>
              <a:rPr lang="en-GB" dirty="0">
                <a:solidFill>
                  <a:srgbClr val="FF0000"/>
                </a:solidFill>
              </a:rPr>
              <a:t>VMM delivering quality data from demonstrator</a:t>
            </a:r>
            <a:endParaRPr lang="en-US" dirty="0">
              <a:solidFill>
                <a:srgbClr val="FF0000"/>
              </a:solidFill>
            </a:endParaRPr>
          </a:p>
        </p:txBody>
      </p:sp>
    </p:spTree>
    <p:extLst>
      <p:ext uri="{BB962C8B-B14F-4D97-AF65-F5344CB8AC3E}">
        <p14:creationId xmlns:p14="http://schemas.microsoft.com/office/powerpoint/2010/main" val="280872630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Content Placeholder 8">
            <a:extLst>
              <a:ext uri="{FF2B5EF4-FFF2-40B4-BE49-F238E27FC236}">
                <a16:creationId xmlns:a16="http://schemas.microsoft.com/office/drawing/2014/main" id="{228DDE3C-C797-454E-BDDC-DC2B092A29F7}"/>
              </a:ext>
            </a:extLst>
          </p:cNvPr>
          <p:cNvPicPr>
            <a:picLocks noGrp="1" noChangeAspect="1"/>
          </p:cNvPicPr>
          <p:nvPr>
            <p:ph idx="1"/>
          </p:nvPr>
        </p:nvPicPr>
        <p:blipFill>
          <a:blip r:embed="rId2"/>
          <a:stretch>
            <a:fillRect/>
          </a:stretch>
        </p:blipFill>
        <p:spPr>
          <a:xfrm>
            <a:off x="4554453" y="3855760"/>
            <a:ext cx="2876361" cy="2997972"/>
          </a:xfrm>
          <a:scene3d>
            <a:camera prst="orthographicFront">
              <a:rot lat="0" lon="0" rev="16200000"/>
            </a:camera>
            <a:lightRig rig="threePt" dir="t"/>
          </a:scene3d>
        </p:spPr>
      </p:pic>
      <p:pic>
        <p:nvPicPr>
          <p:cNvPr id="15" name="Picture 14">
            <a:extLst>
              <a:ext uri="{FF2B5EF4-FFF2-40B4-BE49-F238E27FC236}">
                <a16:creationId xmlns:a16="http://schemas.microsoft.com/office/drawing/2014/main" id="{658330CA-93BF-3D4F-9510-4CBDCB1E8E1A}"/>
              </a:ext>
            </a:extLst>
          </p:cNvPr>
          <p:cNvPicPr>
            <a:picLocks noChangeAspect="1"/>
          </p:cNvPicPr>
          <p:nvPr/>
        </p:nvPicPr>
        <p:blipFill>
          <a:blip r:embed="rId3"/>
          <a:stretch>
            <a:fillRect/>
          </a:stretch>
        </p:blipFill>
        <p:spPr>
          <a:xfrm>
            <a:off x="0" y="2554014"/>
            <a:ext cx="4626223" cy="3804745"/>
          </a:xfrm>
          <a:prstGeom prst="rect">
            <a:avLst/>
          </a:prstGeom>
          <a:scene3d>
            <a:camera prst="orthographicFront">
              <a:rot lat="0" lon="0" rev="0"/>
            </a:camera>
            <a:lightRig rig="threePt" dir="t"/>
          </a:scene3d>
        </p:spPr>
      </p:pic>
      <p:pic>
        <p:nvPicPr>
          <p:cNvPr id="20" name="Content Placeholder 8">
            <a:extLst>
              <a:ext uri="{FF2B5EF4-FFF2-40B4-BE49-F238E27FC236}">
                <a16:creationId xmlns:a16="http://schemas.microsoft.com/office/drawing/2014/main" id="{75F4E623-F622-9C4D-8E0E-DCE629BDD884}"/>
              </a:ext>
            </a:extLst>
          </p:cNvPr>
          <p:cNvPicPr>
            <a:picLocks noChangeAspect="1"/>
          </p:cNvPicPr>
          <p:nvPr/>
        </p:nvPicPr>
        <p:blipFill>
          <a:blip r:embed="rId4"/>
          <a:stretch>
            <a:fillRect/>
          </a:stretch>
        </p:blipFill>
        <p:spPr>
          <a:xfrm>
            <a:off x="9459983" y="1417637"/>
            <a:ext cx="2707386" cy="2821852"/>
          </a:xfrm>
          <a:prstGeom prst="rect">
            <a:avLst/>
          </a:prstGeom>
          <a:scene3d>
            <a:camera prst="orthographicFront">
              <a:rot lat="0" lon="0" rev="16200000"/>
            </a:camera>
            <a:lightRig rig="threePt" dir="t"/>
          </a:scene3d>
        </p:spPr>
      </p:pic>
      <p:pic>
        <p:nvPicPr>
          <p:cNvPr id="19" name="Content Placeholder 8">
            <a:extLst>
              <a:ext uri="{FF2B5EF4-FFF2-40B4-BE49-F238E27FC236}">
                <a16:creationId xmlns:a16="http://schemas.microsoft.com/office/drawing/2014/main" id="{369CE66F-DB7C-1E46-B7BA-44E45552F10A}"/>
              </a:ext>
            </a:extLst>
          </p:cNvPr>
          <p:cNvPicPr>
            <a:picLocks noChangeAspect="1"/>
          </p:cNvPicPr>
          <p:nvPr/>
        </p:nvPicPr>
        <p:blipFill>
          <a:blip r:embed="rId5"/>
          <a:stretch>
            <a:fillRect/>
          </a:stretch>
        </p:blipFill>
        <p:spPr>
          <a:xfrm>
            <a:off x="7430814" y="2415226"/>
            <a:ext cx="2706370" cy="2820793"/>
          </a:xfrm>
          <a:prstGeom prst="rect">
            <a:avLst/>
          </a:prstGeom>
          <a:scene3d>
            <a:camera prst="orthographicFront">
              <a:rot lat="0" lon="0" rev="16200000"/>
            </a:camera>
            <a:lightRig rig="threePt" dir="t"/>
          </a:scene3d>
        </p:spPr>
      </p:pic>
      <p:sp>
        <p:nvSpPr>
          <p:cNvPr id="21" name="TextBox 20">
            <a:extLst>
              <a:ext uri="{FF2B5EF4-FFF2-40B4-BE49-F238E27FC236}">
                <a16:creationId xmlns:a16="http://schemas.microsoft.com/office/drawing/2014/main" id="{96C5187E-51FA-5B41-A301-982E27E933BF}"/>
              </a:ext>
            </a:extLst>
          </p:cNvPr>
          <p:cNvSpPr txBox="1"/>
          <p:nvPr/>
        </p:nvSpPr>
        <p:spPr>
          <a:xfrm>
            <a:off x="10443254" y="2230560"/>
            <a:ext cx="1418045" cy="369332"/>
          </a:xfrm>
          <a:prstGeom prst="rect">
            <a:avLst/>
          </a:prstGeom>
          <a:noFill/>
        </p:spPr>
        <p:txBody>
          <a:bodyPr wrap="square" rtlCol="0">
            <a:spAutoFit/>
          </a:bodyPr>
          <a:lstStyle/>
          <a:p>
            <a:r>
              <a:rPr lang="en-US" dirty="0"/>
              <a:t>Gamma 63°</a:t>
            </a:r>
          </a:p>
        </p:txBody>
      </p:sp>
      <p:sp>
        <p:nvSpPr>
          <p:cNvPr id="22" name="TextBox 21">
            <a:extLst>
              <a:ext uri="{FF2B5EF4-FFF2-40B4-BE49-F238E27FC236}">
                <a16:creationId xmlns:a16="http://schemas.microsoft.com/office/drawing/2014/main" id="{25EAD214-BF7F-D546-A73B-4020EB1029AB}"/>
              </a:ext>
            </a:extLst>
          </p:cNvPr>
          <p:cNvSpPr txBox="1"/>
          <p:nvPr/>
        </p:nvSpPr>
        <p:spPr>
          <a:xfrm>
            <a:off x="8095966" y="3359044"/>
            <a:ext cx="1418045" cy="369332"/>
          </a:xfrm>
          <a:prstGeom prst="rect">
            <a:avLst/>
          </a:prstGeom>
          <a:noFill/>
        </p:spPr>
        <p:txBody>
          <a:bodyPr wrap="square" rtlCol="0">
            <a:spAutoFit/>
          </a:bodyPr>
          <a:lstStyle/>
          <a:p>
            <a:r>
              <a:rPr lang="en-US" dirty="0"/>
              <a:t>Gamma 62°</a:t>
            </a:r>
          </a:p>
        </p:txBody>
      </p:sp>
      <p:sp>
        <p:nvSpPr>
          <p:cNvPr id="23" name="TextBox 22">
            <a:extLst>
              <a:ext uri="{FF2B5EF4-FFF2-40B4-BE49-F238E27FC236}">
                <a16:creationId xmlns:a16="http://schemas.microsoft.com/office/drawing/2014/main" id="{9040F735-3F7B-D24E-AEAE-85F0465C98B9}"/>
              </a:ext>
            </a:extLst>
          </p:cNvPr>
          <p:cNvSpPr txBox="1"/>
          <p:nvPr/>
        </p:nvSpPr>
        <p:spPr>
          <a:xfrm>
            <a:off x="5876178" y="5650274"/>
            <a:ext cx="1418045" cy="369332"/>
          </a:xfrm>
          <a:prstGeom prst="rect">
            <a:avLst/>
          </a:prstGeom>
          <a:noFill/>
        </p:spPr>
        <p:txBody>
          <a:bodyPr wrap="square" rtlCol="0">
            <a:spAutoFit/>
          </a:bodyPr>
          <a:lstStyle/>
          <a:p>
            <a:r>
              <a:rPr lang="en-US" dirty="0"/>
              <a:t>Gamma 60°</a:t>
            </a:r>
          </a:p>
        </p:txBody>
      </p:sp>
      <p:cxnSp>
        <p:nvCxnSpPr>
          <p:cNvPr id="25" name="Straight Arrow Connector 24">
            <a:extLst>
              <a:ext uri="{FF2B5EF4-FFF2-40B4-BE49-F238E27FC236}">
                <a16:creationId xmlns:a16="http://schemas.microsoft.com/office/drawing/2014/main" id="{E301ECBB-262A-A24E-978C-131CE6AE4111}"/>
              </a:ext>
            </a:extLst>
          </p:cNvPr>
          <p:cNvCxnSpPr>
            <a:cxnSpLocks/>
            <a:stCxn id="27" idx="7"/>
          </p:cNvCxnSpPr>
          <p:nvPr/>
        </p:nvCxnSpPr>
        <p:spPr>
          <a:xfrm flipV="1">
            <a:off x="6628373" y="5022966"/>
            <a:ext cx="358799" cy="292690"/>
          </a:xfrm>
          <a:prstGeom prst="straightConnector1">
            <a:avLst/>
          </a:prstGeom>
          <a:ln w="41275">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27" name="Oval 26">
            <a:extLst>
              <a:ext uri="{FF2B5EF4-FFF2-40B4-BE49-F238E27FC236}">
                <a16:creationId xmlns:a16="http://schemas.microsoft.com/office/drawing/2014/main" id="{CF7E472F-C63B-7944-BE36-7242F79C700E}"/>
              </a:ext>
            </a:extLst>
          </p:cNvPr>
          <p:cNvSpPr/>
          <p:nvPr/>
        </p:nvSpPr>
        <p:spPr>
          <a:xfrm>
            <a:off x="6215155" y="5244353"/>
            <a:ext cx="484115" cy="486888"/>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TextBox 29">
            <a:extLst>
              <a:ext uri="{FF2B5EF4-FFF2-40B4-BE49-F238E27FC236}">
                <a16:creationId xmlns:a16="http://schemas.microsoft.com/office/drawing/2014/main" id="{B90B6584-FF55-4F49-AB93-26C6C8DB9624}"/>
              </a:ext>
            </a:extLst>
          </p:cNvPr>
          <p:cNvSpPr txBox="1"/>
          <p:nvPr/>
        </p:nvSpPr>
        <p:spPr>
          <a:xfrm>
            <a:off x="7687006" y="5324919"/>
            <a:ext cx="4430059" cy="1200329"/>
          </a:xfrm>
          <a:prstGeom prst="rect">
            <a:avLst/>
          </a:prstGeom>
          <a:noFill/>
        </p:spPr>
        <p:txBody>
          <a:bodyPr wrap="none" rtlCol="0">
            <a:spAutoFit/>
          </a:bodyPr>
          <a:lstStyle/>
          <a:p>
            <a:r>
              <a:rPr lang="en-US" sz="2400" dirty="0"/>
              <a:t>Crystal orientation Omega 55°</a:t>
            </a:r>
          </a:p>
          <a:p>
            <a:r>
              <a:rPr lang="en-US" sz="2400" dirty="0">
                <a:solidFill>
                  <a:srgbClr val="FF0000"/>
                </a:solidFill>
              </a:rPr>
              <a:t>VMM3a performance sufficient to</a:t>
            </a:r>
          </a:p>
          <a:p>
            <a:r>
              <a:rPr lang="en-US" sz="2400" dirty="0">
                <a:solidFill>
                  <a:srgbClr val="FF0000"/>
                </a:solidFill>
              </a:rPr>
              <a:t>resolve weak reflections</a:t>
            </a:r>
          </a:p>
        </p:txBody>
      </p:sp>
      <p:sp>
        <p:nvSpPr>
          <p:cNvPr id="3" name="TextBox 2">
            <a:extLst>
              <a:ext uri="{FF2B5EF4-FFF2-40B4-BE49-F238E27FC236}">
                <a16:creationId xmlns:a16="http://schemas.microsoft.com/office/drawing/2014/main" id="{CE5D2F06-0DFA-3341-B888-34064891363B}"/>
              </a:ext>
            </a:extLst>
          </p:cNvPr>
          <p:cNvSpPr txBox="1"/>
          <p:nvPr/>
        </p:nvSpPr>
        <p:spPr>
          <a:xfrm>
            <a:off x="55707" y="1450435"/>
            <a:ext cx="5352619" cy="646331"/>
          </a:xfrm>
          <a:prstGeom prst="rect">
            <a:avLst/>
          </a:prstGeom>
          <a:noFill/>
        </p:spPr>
        <p:txBody>
          <a:bodyPr wrap="none" rtlCol="0">
            <a:spAutoFit/>
          </a:bodyPr>
          <a:lstStyle/>
          <a:p>
            <a:r>
              <a:rPr lang="en-US" dirty="0"/>
              <a:t>Crystal diffraction sample: Triose phosphate isomerase </a:t>
            </a:r>
          </a:p>
          <a:p>
            <a:r>
              <a:rPr lang="en-US" dirty="0"/>
              <a:t>w/ 2-phosphoglycolate (2PG) inhibitor</a:t>
            </a:r>
          </a:p>
        </p:txBody>
      </p:sp>
      <p:sp>
        <p:nvSpPr>
          <p:cNvPr id="17" name="Title 1">
            <a:extLst>
              <a:ext uri="{FF2B5EF4-FFF2-40B4-BE49-F238E27FC236}">
                <a16:creationId xmlns:a16="http://schemas.microsoft.com/office/drawing/2014/main" id="{D950DFC8-69CF-8C48-BDAC-AEE7BA036AD6}"/>
              </a:ext>
            </a:extLst>
          </p:cNvPr>
          <p:cNvSpPr txBox="1">
            <a:spLocks/>
          </p:cNvSpPr>
          <p:nvPr/>
        </p:nvSpPr>
        <p:spPr>
          <a:xfrm>
            <a:off x="153780" y="138740"/>
            <a:ext cx="6649682" cy="1143000"/>
          </a:xfrm>
          <a:prstGeom prst="rect">
            <a:avLst/>
          </a:prstGeom>
        </p:spPr>
        <p:txBody>
          <a:bodyPr vert="horz" lIns="91440" tIns="45720" rIns="91440" bIns="45720" rtlCol="0" anchor="ctr">
            <a:normAutofit fontScale="67500" lnSpcReduction="20000"/>
          </a:bodyPr>
          <a:lstStyle>
            <a:lvl1pPr algn="l" defTabSz="914400" rtl="0" eaLnBrk="1" latinLnBrk="0" hangingPunct="1">
              <a:spcBef>
                <a:spcPct val="0"/>
              </a:spcBef>
              <a:buNone/>
              <a:defRPr sz="3200" kern="1200" baseline="0">
                <a:solidFill>
                  <a:schemeClr val="bg1"/>
                </a:solidFill>
                <a:latin typeface="+mj-lt"/>
                <a:ea typeface="+mj-ea"/>
                <a:cs typeface="+mj-cs"/>
              </a:defRPr>
            </a:lvl1pPr>
          </a:lstStyle>
          <a:p>
            <a:r>
              <a:rPr lang="en-GB" sz="4000" dirty="0"/>
              <a:t>VMM3a </a:t>
            </a:r>
            <a:br>
              <a:rPr lang="en-GB" sz="4000" dirty="0"/>
            </a:br>
            <a:r>
              <a:rPr lang="en-GB" sz="4000" dirty="0"/>
              <a:t>NMX detector test at D16 at ILL October 2018 </a:t>
            </a:r>
            <a:endParaRPr lang="en-GB" dirty="0"/>
          </a:p>
        </p:txBody>
      </p:sp>
      <p:pic>
        <p:nvPicPr>
          <p:cNvPr id="18" name="Picture 17">
            <a:extLst>
              <a:ext uri="{FF2B5EF4-FFF2-40B4-BE49-F238E27FC236}">
                <a16:creationId xmlns:a16="http://schemas.microsoft.com/office/drawing/2014/main" id="{704FF804-CE29-6A43-8B2F-4D50B36665F8}"/>
              </a:ext>
            </a:extLst>
          </p:cNvPr>
          <p:cNvPicPr>
            <a:picLocks noChangeAspect="1"/>
          </p:cNvPicPr>
          <p:nvPr/>
        </p:nvPicPr>
        <p:blipFill>
          <a:blip r:embed="rId6"/>
          <a:stretch>
            <a:fillRect/>
          </a:stretch>
        </p:blipFill>
        <p:spPr>
          <a:xfrm>
            <a:off x="8657965" y="351064"/>
            <a:ext cx="1331321" cy="720000"/>
          </a:xfrm>
          <a:prstGeom prst="rect">
            <a:avLst/>
          </a:prstGeom>
        </p:spPr>
      </p:pic>
      <p:pic>
        <p:nvPicPr>
          <p:cNvPr id="24" name="Picture 2" descr="home">
            <a:extLst>
              <a:ext uri="{FF2B5EF4-FFF2-40B4-BE49-F238E27FC236}">
                <a16:creationId xmlns:a16="http://schemas.microsoft.com/office/drawing/2014/main" id="{A60648E7-2300-2049-80F9-BB5E71E1E2A1}"/>
              </a:ext>
            </a:extLst>
          </p:cNvPr>
          <p:cNvPicPr>
            <a:picLocks noChangeAspect="1" noChangeArrowheads="1"/>
          </p:cNvPicPr>
          <p:nvPr/>
        </p:nvPicPr>
        <p:blipFill>
          <a:blip r:embed="rId7">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26" name="Picture 4" descr="Image result for rd51 logo">
            <a:extLst>
              <a:ext uri="{FF2B5EF4-FFF2-40B4-BE49-F238E27FC236}">
                <a16:creationId xmlns:a16="http://schemas.microsoft.com/office/drawing/2014/main" id="{78CBBBD2-64C8-1C43-9700-35F7C2A15D54}"/>
              </a:ext>
            </a:extLst>
          </p:cNvPr>
          <p:cNvPicPr>
            <a:picLocks noChangeAspect="1" noChangeArrowheads="1"/>
          </p:cNvPicPr>
          <p:nvPr/>
        </p:nvPicPr>
        <p:blipFill>
          <a:blip r:embed="rId8">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0480254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3A2B4E16-62CA-A544-A5A8-D74B190349B2}"/>
              </a:ext>
            </a:extLst>
          </p:cNvPr>
          <p:cNvPicPr>
            <a:picLocks noGrp="1" noChangeAspect="1"/>
          </p:cNvPicPr>
          <p:nvPr>
            <p:ph idx="1"/>
          </p:nvPr>
        </p:nvPicPr>
        <p:blipFill>
          <a:blip r:embed="rId2">
            <a:extLst>
              <a:ext uri="{28A0092B-C50C-407E-A947-70E740481C1C}">
                <a14:useLocalDpi xmlns:a14="http://schemas.microsoft.com/office/drawing/2010/main"/>
              </a:ext>
            </a:extLst>
          </a:blip>
          <a:stretch>
            <a:fillRect/>
          </a:stretch>
        </p:blipFill>
        <p:spPr>
          <a:xfrm>
            <a:off x="-22512" y="3945948"/>
            <a:ext cx="3882735" cy="2912052"/>
          </a:xfrm>
        </p:spPr>
      </p:pic>
      <p:pic>
        <p:nvPicPr>
          <p:cNvPr id="7" name="Picture 6">
            <a:extLst>
              <a:ext uri="{FF2B5EF4-FFF2-40B4-BE49-F238E27FC236}">
                <a16:creationId xmlns:a16="http://schemas.microsoft.com/office/drawing/2014/main" id="{6B0CFCED-5DD3-8F47-B2E3-E7D1A819B760}"/>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3882735" y="3979718"/>
            <a:ext cx="3837710" cy="2878282"/>
          </a:xfrm>
          <a:prstGeom prst="rect">
            <a:avLst/>
          </a:prstGeom>
        </p:spPr>
      </p:pic>
      <p:pic>
        <p:nvPicPr>
          <p:cNvPr id="9" name="Picture 8">
            <a:extLst>
              <a:ext uri="{FF2B5EF4-FFF2-40B4-BE49-F238E27FC236}">
                <a16:creationId xmlns:a16="http://schemas.microsoft.com/office/drawing/2014/main" id="{F1503FED-7495-3846-8FBD-C17AE0261FB7}"/>
              </a:ext>
            </a:extLst>
          </p:cNvPr>
          <p:cNvPicPr>
            <a:picLocks noChangeAspect="1"/>
          </p:cNvPicPr>
          <p:nvPr/>
        </p:nvPicPr>
        <p:blipFill>
          <a:blip r:embed="rId4"/>
          <a:stretch>
            <a:fillRect/>
          </a:stretch>
        </p:blipFill>
        <p:spPr>
          <a:xfrm>
            <a:off x="7742957" y="1417638"/>
            <a:ext cx="4471555" cy="5440998"/>
          </a:xfrm>
          <a:prstGeom prst="rect">
            <a:avLst/>
          </a:prstGeom>
        </p:spPr>
      </p:pic>
      <p:sp>
        <p:nvSpPr>
          <p:cNvPr id="16" name="TextBox 15">
            <a:extLst>
              <a:ext uri="{FF2B5EF4-FFF2-40B4-BE49-F238E27FC236}">
                <a16:creationId xmlns:a16="http://schemas.microsoft.com/office/drawing/2014/main" id="{703201F1-9276-8D47-9E01-36882442C909}"/>
              </a:ext>
            </a:extLst>
          </p:cNvPr>
          <p:cNvSpPr txBox="1"/>
          <p:nvPr/>
        </p:nvSpPr>
        <p:spPr>
          <a:xfrm>
            <a:off x="4313936" y="6130636"/>
            <a:ext cx="2961452" cy="646331"/>
          </a:xfrm>
          <a:prstGeom prst="rect">
            <a:avLst/>
          </a:prstGeom>
          <a:noFill/>
        </p:spPr>
        <p:txBody>
          <a:bodyPr wrap="none" rtlCol="0">
            <a:spAutoFit/>
          </a:bodyPr>
          <a:lstStyle/>
          <a:p>
            <a:r>
              <a:rPr lang="en-US" dirty="0">
                <a:solidFill>
                  <a:srgbClr val="FFFF00"/>
                </a:solidFill>
              </a:rPr>
              <a:t>Injecting charge into wires of </a:t>
            </a:r>
            <a:br>
              <a:rPr lang="en-US" dirty="0">
                <a:solidFill>
                  <a:srgbClr val="FFFF00"/>
                </a:solidFill>
              </a:rPr>
            </a:br>
            <a:r>
              <a:rPr lang="en-US" dirty="0" err="1">
                <a:solidFill>
                  <a:srgbClr val="FFFF00"/>
                </a:solidFill>
              </a:rPr>
              <a:t>MultiBlade</a:t>
            </a:r>
            <a:r>
              <a:rPr lang="en-US" dirty="0">
                <a:solidFill>
                  <a:srgbClr val="FFFF00"/>
                </a:solidFill>
              </a:rPr>
              <a:t> Boron-10 detector</a:t>
            </a:r>
          </a:p>
        </p:txBody>
      </p:sp>
      <p:sp>
        <p:nvSpPr>
          <p:cNvPr id="17" name="TextBox 16">
            <a:extLst>
              <a:ext uri="{FF2B5EF4-FFF2-40B4-BE49-F238E27FC236}">
                <a16:creationId xmlns:a16="http://schemas.microsoft.com/office/drawing/2014/main" id="{864F1832-93A6-C849-A1D8-98EF83C76BE4}"/>
              </a:ext>
            </a:extLst>
          </p:cNvPr>
          <p:cNvSpPr txBox="1"/>
          <p:nvPr/>
        </p:nvSpPr>
        <p:spPr>
          <a:xfrm>
            <a:off x="7936899" y="1575955"/>
            <a:ext cx="2989857" cy="923330"/>
          </a:xfrm>
          <a:prstGeom prst="rect">
            <a:avLst/>
          </a:prstGeom>
          <a:noFill/>
        </p:spPr>
        <p:txBody>
          <a:bodyPr wrap="none" rtlCol="0">
            <a:spAutoFit/>
          </a:bodyPr>
          <a:lstStyle/>
          <a:p>
            <a:r>
              <a:rPr lang="en-US" dirty="0">
                <a:solidFill>
                  <a:srgbClr val="FFFF00"/>
                </a:solidFill>
              </a:rPr>
              <a:t>Injecting charge into strips of </a:t>
            </a:r>
            <a:br>
              <a:rPr lang="en-US" dirty="0">
                <a:solidFill>
                  <a:srgbClr val="FFFF00"/>
                </a:solidFill>
              </a:rPr>
            </a:br>
            <a:r>
              <a:rPr lang="en-US" dirty="0" err="1">
                <a:solidFill>
                  <a:srgbClr val="FFFF00"/>
                </a:solidFill>
              </a:rPr>
              <a:t>MultiBlade</a:t>
            </a:r>
            <a:r>
              <a:rPr lang="en-US" dirty="0">
                <a:solidFill>
                  <a:srgbClr val="FFFF00"/>
                </a:solidFill>
              </a:rPr>
              <a:t> Boron-10 detector</a:t>
            </a:r>
          </a:p>
          <a:p>
            <a:r>
              <a:rPr lang="en-US" dirty="0">
                <a:solidFill>
                  <a:srgbClr val="FFFF00"/>
                </a:solidFill>
              </a:rPr>
              <a:t>Signal on monitoring output</a:t>
            </a:r>
          </a:p>
        </p:txBody>
      </p:sp>
      <p:sp>
        <p:nvSpPr>
          <p:cNvPr id="18" name="Oval 17">
            <a:extLst>
              <a:ext uri="{FF2B5EF4-FFF2-40B4-BE49-F238E27FC236}">
                <a16:creationId xmlns:a16="http://schemas.microsoft.com/office/drawing/2014/main" id="{6606F672-3D57-8340-AF99-6734B8F07DAF}"/>
              </a:ext>
            </a:extLst>
          </p:cNvPr>
          <p:cNvSpPr/>
          <p:nvPr/>
        </p:nvSpPr>
        <p:spPr>
          <a:xfrm>
            <a:off x="8721434" y="2414520"/>
            <a:ext cx="1679866" cy="1741845"/>
          </a:xfrm>
          <a:prstGeom prst="ellipse">
            <a:avLst/>
          </a:prstGeom>
          <a:noFill/>
          <a:ln w="44450">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TextBox 18">
            <a:extLst>
              <a:ext uri="{FF2B5EF4-FFF2-40B4-BE49-F238E27FC236}">
                <a16:creationId xmlns:a16="http://schemas.microsoft.com/office/drawing/2014/main" id="{4AD048AC-102C-324A-B256-AAC4A1D658DD}"/>
              </a:ext>
            </a:extLst>
          </p:cNvPr>
          <p:cNvSpPr txBox="1"/>
          <p:nvPr/>
        </p:nvSpPr>
        <p:spPr>
          <a:xfrm>
            <a:off x="94569" y="1471325"/>
            <a:ext cx="7231210" cy="2246769"/>
          </a:xfrm>
          <a:prstGeom prst="rect">
            <a:avLst/>
          </a:prstGeom>
          <a:noFill/>
        </p:spPr>
        <p:txBody>
          <a:bodyPr wrap="none" rtlCol="0">
            <a:spAutoFit/>
          </a:bodyPr>
          <a:lstStyle/>
          <a:p>
            <a:pPr marL="285750" indent="-285750">
              <a:buFont typeface="Arial" panose="020B0604020202020204" pitchFamily="34" charset="0"/>
              <a:buChar char="•"/>
            </a:pPr>
            <a:r>
              <a:rPr lang="en-US" sz="2000" dirty="0">
                <a:solidFill>
                  <a:schemeClr val="bg1">
                    <a:lumMod val="50000"/>
                  </a:schemeClr>
                </a:solidFill>
              </a:rPr>
              <a:t>Successful test of VMM3a hybrid with MB</a:t>
            </a:r>
          </a:p>
          <a:p>
            <a:pPr marL="285750" indent="-285750">
              <a:buFont typeface="Arial" panose="020B0604020202020204" pitchFamily="34" charset="0"/>
              <a:buChar char="•"/>
            </a:pPr>
            <a:r>
              <a:rPr lang="en-US" sz="2000" dirty="0">
                <a:solidFill>
                  <a:schemeClr val="bg1">
                    <a:lumMod val="50000"/>
                  </a:schemeClr>
                </a:solidFill>
              </a:rPr>
              <a:t>MB: Charge injection into:</a:t>
            </a:r>
          </a:p>
          <a:p>
            <a:pPr marL="742950" lvl="1" indent="-285750">
              <a:buFont typeface="Arial" panose="020B0604020202020204" pitchFamily="34" charset="0"/>
              <a:buChar char="•"/>
            </a:pPr>
            <a:r>
              <a:rPr lang="en-US" sz="2000" dirty="0">
                <a:solidFill>
                  <a:schemeClr val="bg1">
                    <a:lumMod val="50000"/>
                  </a:schemeClr>
                </a:solidFill>
              </a:rPr>
              <a:t>Wires (negative polarity, AC coupled) </a:t>
            </a:r>
          </a:p>
          <a:p>
            <a:pPr marL="742950" lvl="1" indent="-285750">
              <a:buFont typeface="Arial" panose="020B0604020202020204" pitchFamily="34" charset="0"/>
              <a:buChar char="•"/>
            </a:pPr>
            <a:r>
              <a:rPr lang="en-US" sz="2000" dirty="0">
                <a:solidFill>
                  <a:schemeClr val="bg1">
                    <a:lumMod val="50000"/>
                  </a:schemeClr>
                </a:solidFill>
              </a:rPr>
              <a:t>strips (positive polarity, DC coupled) </a:t>
            </a:r>
          </a:p>
          <a:p>
            <a:pPr marL="285750" indent="-285750">
              <a:buFont typeface="Arial" panose="020B0604020202020204" pitchFamily="34" charset="0"/>
              <a:buChar char="•"/>
            </a:pPr>
            <a:r>
              <a:rPr lang="en-US" sz="2000" dirty="0">
                <a:solidFill>
                  <a:schemeClr val="bg1">
                    <a:lumMod val="50000"/>
                  </a:schemeClr>
                </a:solidFill>
              </a:rPr>
              <a:t>Successfully read out with VMM3a via analog monitoring output </a:t>
            </a:r>
            <a:br>
              <a:rPr lang="en-US" sz="2000" dirty="0">
                <a:solidFill>
                  <a:schemeClr val="bg1">
                    <a:lumMod val="50000"/>
                  </a:schemeClr>
                </a:solidFill>
              </a:rPr>
            </a:br>
            <a:r>
              <a:rPr lang="en-US" sz="2000" dirty="0">
                <a:solidFill>
                  <a:schemeClr val="bg1">
                    <a:lumMod val="50000"/>
                  </a:schemeClr>
                </a:solidFill>
              </a:rPr>
              <a:t>and digital data in continuous mode</a:t>
            </a:r>
          </a:p>
          <a:p>
            <a:pPr marL="285750" indent="-285750">
              <a:buFont typeface="Arial" panose="020B0604020202020204" pitchFamily="34" charset="0"/>
              <a:buChar char="•"/>
            </a:pPr>
            <a:r>
              <a:rPr lang="en-US" sz="2000" dirty="0">
                <a:solidFill>
                  <a:schemeClr val="bg1">
                    <a:lumMod val="50000"/>
                  </a:schemeClr>
                </a:solidFill>
              </a:rPr>
              <a:t>Gain 1 mV/</a:t>
            </a:r>
            <a:r>
              <a:rPr lang="en-US" sz="2000" dirty="0" err="1">
                <a:solidFill>
                  <a:schemeClr val="bg1">
                    <a:lumMod val="50000"/>
                  </a:schemeClr>
                </a:solidFill>
              </a:rPr>
              <a:t>fC</a:t>
            </a:r>
            <a:r>
              <a:rPr lang="en-US" sz="2000" dirty="0">
                <a:solidFill>
                  <a:schemeClr val="bg1">
                    <a:lumMod val="50000"/>
                  </a:schemeClr>
                </a:solidFill>
              </a:rPr>
              <a:t> , 200 ns shaping time</a:t>
            </a:r>
          </a:p>
        </p:txBody>
      </p:sp>
      <p:sp>
        <p:nvSpPr>
          <p:cNvPr id="12" name="Title 1">
            <a:extLst>
              <a:ext uri="{FF2B5EF4-FFF2-40B4-BE49-F238E27FC236}">
                <a16:creationId xmlns:a16="http://schemas.microsoft.com/office/drawing/2014/main" id="{B919133B-837E-1243-AE07-4F1A7CED46D4}"/>
              </a:ext>
            </a:extLst>
          </p:cNvPr>
          <p:cNvSpPr txBox="1">
            <a:spLocks/>
          </p:cNvSpPr>
          <p:nvPr/>
        </p:nvSpPr>
        <p:spPr>
          <a:xfrm>
            <a:off x="153780" y="138740"/>
            <a:ext cx="6649682" cy="1143000"/>
          </a:xfrm>
          <a:prstGeom prst="rect">
            <a:avLst/>
          </a:prstGeom>
        </p:spPr>
        <p:txBody>
          <a:bodyPr vert="horz" lIns="91440" tIns="45720" rIns="91440" bIns="45720" rtlCol="0" anchor="ctr">
            <a:normAutofit fontScale="75000" lnSpcReduction="20000"/>
          </a:bodyPr>
          <a:lstStyle>
            <a:lvl1pPr algn="l" defTabSz="914400" rtl="0" eaLnBrk="1" latinLnBrk="0" hangingPunct="1">
              <a:spcBef>
                <a:spcPct val="0"/>
              </a:spcBef>
              <a:buNone/>
              <a:defRPr sz="3200" kern="1200" baseline="0">
                <a:solidFill>
                  <a:schemeClr val="bg1"/>
                </a:solidFill>
                <a:latin typeface="+mj-lt"/>
                <a:ea typeface="+mj-ea"/>
                <a:cs typeface="+mj-cs"/>
              </a:defRPr>
            </a:lvl1pPr>
          </a:lstStyle>
          <a:p>
            <a:r>
              <a:rPr lang="en-GB" sz="4000" dirty="0"/>
              <a:t>VMM3a </a:t>
            </a:r>
            <a:br>
              <a:rPr lang="en-GB" sz="4000" dirty="0"/>
            </a:br>
            <a:r>
              <a:rPr lang="en-GB" sz="4000" dirty="0"/>
              <a:t>Multiblade test at </a:t>
            </a:r>
            <a:r>
              <a:rPr lang="en-US" sz="4000" dirty="0" err="1"/>
              <a:t>Utgard</a:t>
            </a:r>
            <a:r>
              <a:rPr lang="en-US" sz="4000" dirty="0"/>
              <a:t> December 2018</a:t>
            </a:r>
            <a:endParaRPr lang="en-GB" dirty="0"/>
          </a:p>
        </p:txBody>
      </p:sp>
      <p:pic>
        <p:nvPicPr>
          <p:cNvPr id="13" name="Picture 12">
            <a:extLst>
              <a:ext uri="{FF2B5EF4-FFF2-40B4-BE49-F238E27FC236}">
                <a16:creationId xmlns:a16="http://schemas.microsoft.com/office/drawing/2014/main" id="{4969C640-5D57-D846-9E5C-BFB20E160BA8}"/>
              </a:ext>
            </a:extLst>
          </p:cNvPr>
          <p:cNvPicPr>
            <a:picLocks noChangeAspect="1"/>
          </p:cNvPicPr>
          <p:nvPr/>
        </p:nvPicPr>
        <p:blipFill>
          <a:blip r:embed="rId5"/>
          <a:stretch>
            <a:fillRect/>
          </a:stretch>
        </p:blipFill>
        <p:spPr>
          <a:xfrm>
            <a:off x="8657965" y="351064"/>
            <a:ext cx="1331321" cy="720000"/>
          </a:xfrm>
          <a:prstGeom prst="rect">
            <a:avLst/>
          </a:prstGeom>
        </p:spPr>
      </p:pic>
      <p:pic>
        <p:nvPicPr>
          <p:cNvPr id="14" name="Picture 2" descr="home">
            <a:extLst>
              <a:ext uri="{FF2B5EF4-FFF2-40B4-BE49-F238E27FC236}">
                <a16:creationId xmlns:a16="http://schemas.microsoft.com/office/drawing/2014/main" id="{A3F9C361-53F4-3F4C-8E1E-13A865E932D9}"/>
              </a:ext>
            </a:extLst>
          </p:cNvPr>
          <p:cNvPicPr>
            <a:picLocks noChangeAspect="1" noChangeArrowheads="1"/>
          </p:cNvPicPr>
          <p:nvPr/>
        </p:nvPicPr>
        <p:blipFill>
          <a:blip r:embed="rId6">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4" descr="Image result for rd51 logo">
            <a:extLst>
              <a:ext uri="{FF2B5EF4-FFF2-40B4-BE49-F238E27FC236}">
                <a16:creationId xmlns:a16="http://schemas.microsoft.com/office/drawing/2014/main" id="{EECA134D-D9D3-B940-8DDD-72B988080D86}"/>
              </a:ext>
            </a:extLst>
          </p:cNvPr>
          <p:cNvPicPr>
            <a:picLocks noChangeAspect="1" noChangeArrowheads="1"/>
          </p:cNvPicPr>
          <p:nvPr/>
        </p:nvPicPr>
        <p:blipFill>
          <a:blip r:embed="rId7">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9606057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
            <a:extLst>
              <a:ext uri="{FF2B5EF4-FFF2-40B4-BE49-F238E27FC236}">
                <a16:creationId xmlns:a16="http://schemas.microsoft.com/office/drawing/2014/main" id="{B919133B-837E-1243-AE07-4F1A7CED46D4}"/>
              </a:ext>
            </a:extLst>
          </p:cNvPr>
          <p:cNvSpPr txBox="1">
            <a:spLocks/>
          </p:cNvSpPr>
          <p:nvPr/>
        </p:nvSpPr>
        <p:spPr>
          <a:xfrm>
            <a:off x="153780" y="138740"/>
            <a:ext cx="6649682" cy="1143000"/>
          </a:xfrm>
          <a:prstGeom prst="rect">
            <a:avLst/>
          </a:prstGeom>
        </p:spPr>
        <p:txBody>
          <a:bodyPr vert="horz" lIns="91440" tIns="45720" rIns="91440" bIns="45720" rtlCol="0" anchor="ctr">
            <a:normAutofit fontScale="90000" lnSpcReduction="10000"/>
          </a:bodyPr>
          <a:lstStyle>
            <a:lvl1pPr algn="l" defTabSz="914400" rtl="0" eaLnBrk="1" latinLnBrk="0" hangingPunct="1">
              <a:spcBef>
                <a:spcPct val="0"/>
              </a:spcBef>
              <a:buNone/>
              <a:defRPr sz="3200" kern="1200" baseline="0">
                <a:solidFill>
                  <a:schemeClr val="bg1"/>
                </a:solidFill>
                <a:latin typeface="+mj-lt"/>
                <a:ea typeface="+mj-ea"/>
                <a:cs typeface="+mj-cs"/>
              </a:defRPr>
            </a:lvl1pPr>
          </a:lstStyle>
          <a:p>
            <a:r>
              <a:rPr lang="en-GB" sz="4000" dirty="0"/>
              <a:t>VMM3a </a:t>
            </a:r>
            <a:br>
              <a:rPr lang="en-GB" sz="4000" dirty="0"/>
            </a:br>
            <a:r>
              <a:rPr lang="en-GB" sz="4000" dirty="0"/>
              <a:t>Multigrid test at </a:t>
            </a:r>
            <a:r>
              <a:rPr lang="en-US" sz="4000" dirty="0"/>
              <a:t>STF Summer 2019</a:t>
            </a:r>
            <a:endParaRPr lang="en-GB" dirty="0"/>
          </a:p>
        </p:txBody>
      </p:sp>
      <p:pic>
        <p:nvPicPr>
          <p:cNvPr id="13" name="Picture 12">
            <a:extLst>
              <a:ext uri="{FF2B5EF4-FFF2-40B4-BE49-F238E27FC236}">
                <a16:creationId xmlns:a16="http://schemas.microsoft.com/office/drawing/2014/main" id="{4969C640-5D57-D846-9E5C-BFB20E160BA8}"/>
              </a:ext>
            </a:extLst>
          </p:cNvPr>
          <p:cNvPicPr>
            <a:picLocks noChangeAspect="1"/>
          </p:cNvPicPr>
          <p:nvPr/>
        </p:nvPicPr>
        <p:blipFill>
          <a:blip r:embed="rId2"/>
          <a:stretch>
            <a:fillRect/>
          </a:stretch>
        </p:blipFill>
        <p:spPr>
          <a:xfrm>
            <a:off x="8657965" y="351064"/>
            <a:ext cx="1331321" cy="720000"/>
          </a:xfrm>
          <a:prstGeom prst="rect">
            <a:avLst/>
          </a:prstGeom>
        </p:spPr>
      </p:pic>
      <p:pic>
        <p:nvPicPr>
          <p:cNvPr id="14" name="Picture 2" descr="home">
            <a:extLst>
              <a:ext uri="{FF2B5EF4-FFF2-40B4-BE49-F238E27FC236}">
                <a16:creationId xmlns:a16="http://schemas.microsoft.com/office/drawing/2014/main" id="{A3F9C361-53F4-3F4C-8E1E-13A865E932D9}"/>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4" descr="Image result for rd51 logo">
            <a:extLst>
              <a:ext uri="{FF2B5EF4-FFF2-40B4-BE49-F238E27FC236}">
                <a16:creationId xmlns:a16="http://schemas.microsoft.com/office/drawing/2014/main" id="{EECA134D-D9D3-B940-8DDD-72B988080D86}"/>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
        <p:nvSpPr>
          <p:cNvPr id="4" name="AutoShape 2" descr="det3Dpic.png">
            <a:extLst>
              <a:ext uri="{FF2B5EF4-FFF2-40B4-BE49-F238E27FC236}">
                <a16:creationId xmlns:a16="http://schemas.microsoft.com/office/drawing/2014/main" id="{F7087604-C87D-5545-936E-8423CBC895BB}"/>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20" name="Picture 19">
            <a:extLst>
              <a:ext uri="{FF2B5EF4-FFF2-40B4-BE49-F238E27FC236}">
                <a16:creationId xmlns:a16="http://schemas.microsoft.com/office/drawing/2014/main" id="{024AAD62-13E2-EB44-9437-D31279DEF30B}"/>
              </a:ext>
            </a:extLst>
          </p:cNvPr>
          <p:cNvPicPr>
            <a:picLocks noChangeAspect="1"/>
          </p:cNvPicPr>
          <p:nvPr/>
        </p:nvPicPr>
        <p:blipFill>
          <a:blip r:embed="rId5"/>
          <a:stretch>
            <a:fillRect/>
          </a:stretch>
        </p:blipFill>
        <p:spPr>
          <a:xfrm>
            <a:off x="7514896" y="1499439"/>
            <a:ext cx="4677103" cy="2632440"/>
          </a:xfrm>
          <a:prstGeom prst="rect">
            <a:avLst/>
          </a:prstGeom>
        </p:spPr>
      </p:pic>
      <p:pic>
        <p:nvPicPr>
          <p:cNvPr id="22" name="Picture 21">
            <a:extLst>
              <a:ext uri="{FF2B5EF4-FFF2-40B4-BE49-F238E27FC236}">
                <a16:creationId xmlns:a16="http://schemas.microsoft.com/office/drawing/2014/main" id="{7DFC0AB8-632B-1442-84CC-748718EA6026}"/>
              </a:ext>
            </a:extLst>
          </p:cNvPr>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8657964" y="4207473"/>
            <a:ext cx="3534035" cy="2650527"/>
          </a:xfrm>
          <a:prstGeom prst="rect">
            <a:avLst/>
          </a:prstGeom>
        </p:spPr>
      </p:pic>
      <p:sp>
        <p:nvSpPr>
          <p:cNvPr id="26" name="Content Placeholder 25">
            <a:extLst>
              <a:ext uri="{FF2B5EF4-FFF2-40B4-BE49-F238E27FC236}">
                <a16:creationId xmlns:a16="http://schemas.microsoft.com/office/drawing/2014/main" id="{34715A37-2713-C14C-893C-8993D8B59FC2}"/>
              </a:ext>
            </a:extLst>
          </p:cNvPr>
          <p:cNvSpPr>
            <a:spLocks noGrp="1"/>
          </p:cNvSpPr>
          <p:nvPr>
            <p:ph idx="1"/>
          </p:nvPr>
        </p:nvSpPr>
        <p:spPr>
          <a:xfrm>
            <a:off x="275058" y="1631732"/>
            <a:ext cx="3585186" cy="4863661"/>
          </a:xfrm>
        </p:spPr>
        <p:txBody>
          <a:bodyPr>
            <a:normAutofit fontScale="85000" lnSpcReduction="20000"/>
          </a:bodyPr>
          <a:lstStyle/>
          <a:p>
            <a:r>
              <a:rPr lang="en-US" sz="3000" dirty="0"/>
              <a:t>Started in May to test VMM3a together with Multigrid</a:t>
            </a:r>
          </a:p>
          <a:p>
            <a:r>
              <a:rPr lang="en-US" sz="3000" dirty="0"/>
              <a:t>Huge team effort between detector group (Ramsey, Alex, Isabell, Doro) and DMSC (Morten, Martin)</a:t>
            </a:r>
          </a:p>
          <a:p>
            <a:r>
              <a:rPr lang="en-US" sz="3000" dirty="0"/>
              <a:t>As expected, biggest challenges at the beginning: Mapping and noise</a:t>
            </a:r>
          </a:p>
          <a:p>
            <a:endParaRPr lang="en-US" sz="3000" dirty="0"/>
          </a:p>
          <a:p>
            <a:endParaRPr lang="en-US" dirty="0"/>
          </a:p>
          <a:p>
            <a:endParaRPr lang="en-US" dirty="0"/>
          </a:p>
        </p:txBody>
      </p:sp>
      <p:sp>
        <p:nvSpPr>
          <p:cNvPr id="27" name="TextBox 26">
            <a:extLst>
              <a:ext uri="{FF2B5EF4-FFF2-40B4-BE49-F238E27FC236}">
                <a16:creationId xmlns:a16="http://schemas.microsoft.com/office/drawing/2014/main" id="{2BEFA196-AEB5-EC41-9F9F-C353AAD22B83}"/>
              </a:ext>
            </a:extLst>
          </p:cNvPr>
          <p:cNvSpPr txBox="1"/>
          <p:nvPr/>
        </p:nvSpPr>
        <p:spPr>
          <a:xfrm>
            <a:off x="7637202" y="3762547"/>
            <a:ext cx="3301481" cy="369332"/>
          </a:xfrm>
          <a:prstGeom prst="rect">
            <a:avLst/>
          </a:prstGeom>
          <a:noFill/>
        </p:spPr>
        <p:txBody>
          <a:bodyPr wrap="none" rtlCol="0">
            <a:spAutoFit/>
          </a:bodyPr>
          <a:lstStyle/>
          <a:p>
            <a:r>
              <a:rPr lang="en-US" dirty="0">
                <a:solidFill>
                  <a:srgbClr val="FFFF00"/>
                </a:solidFill>
              </a:rPr>
              <a:t>Setup with MG , VMM3a and SRS</a:t>
            </a:r>
          </a:p>
        </p:txBody>
      </p:sp>
      <p:sp>
        <p:nvSpPr>
          <p:cNvPr id="28" name="TextBox 27">
            <a:extLst>
              <a:ext uri="{FF2B5EF4-FFF2-40B4-BE49-F238E27FC236}">
                <a16:creationId xmlns:a16="http://schemas.microsoft.com/office/drawing/2014/main" id="{96098690-92E8-754C-8177-FE3DFCFA0787}"/>
              </a:ext>
            </a:extLst>
          </p:cNvPr>
          <p:cNvSpPr txBox="1"/>
          <p:nvPr/>
        </p:nvSpPr>
        <p:spPr>
          <a:xfrm>
            <a:off x="8901313" y="4808326"/>
            <a:ext cx="3047335" cy="646331"/>
          </a:xfrm>
          <a:prstGeom prst="rect">
            <a:avLst/>
          </a:prstGeom>
          <a:noFill/>
        </p:spPr>
        <p:txBody>
          <a:bodyPr wrap="square" rtlCol="0">
            <a:spAutoFit/>
          </a:bodyPr>
          <a:lstStyle/>
          <a:p>
            <a:r>
              <a:rPr lang="en-US" dirty="0">
                <a:solidFill>
                  <a:srgbClr val="FFFF00"/>
                </a:solidFill>
              </a:rPr>
              <a:t>VMM3a  hybrids with adapter for MG</a:t>
            </a:r>
          </a:p>
        </p:txBody>
      </p:sp>
      <p:pic>
        <p:nvPicPr>
          <p:cNvPr id="32" name="Picture 31">
            <a:extLst>
              <a:ext uri="{FF2B5EF4-FFF2-40B4-BE49-F238E27FC236}">
                <a16:creationId xmlns:a16="http://schemas.microsoft.com/office/drawing/2014/main" id="{7365480C-108B-B243-892D-6C9846CF0EFF}"/>
              </a:ext>
            </a:extLst>
          </p:cNvPr>
          <p:cNvPicPr>
            <a:picLocks noChangeAspect="1"/>
          </p:cNvPicPr>
          <p:nvPr/>
        </p:nvPicPr>
        <p:blipFill>
          <a:blip r:embed="rId7">
            <a:extLst>
              <a:ext uri="{28A0092B-C50C-407E-A947-70E740481C1C}">
                <a14:useLocalDpi xmlns:a14="http://schemas.microsoft.com/office/drawing/2010/main"/>
              </a:ext>
            </a:extLst>
          </a:blip>
          <a:stretch>
            <a:fillRect/>
          </a:stretch>
        </p:blipFill>
        <p:spPr>
          <a:xfrm>
            <a:off x="5181600" y="4345711"/>
            <a:ext cx="3349719" cy="2512289"/>
          </a:xfrm>
          <a:prstGeom prst="rect">
            <a:avLst/>
          </a:prstGeom>
        </p:spPr>
      </p:pic>
      <p:pic>
        <p:nvPicPr>
          <p:cNvPr id="34" name="Picture 33">
            <a:extLst>
              <a:ext uri="{FF2B5EF4-FFF2-40B4-BE49-F238E27FC236}">
                <a16:creationId xmlns:a16="http://schemas.microsoft.com/office/drawing/2014/main" id="{C4C2AE79-786B-BA4B-9F89-5F87AF6F67AF}"/>
              </a:ext>
            </a:extLst>
          </p:cNvPr>
          <p:cNvPicPr>
            <a:picLocks noChangeAspect="1"/>
          </p:cNvPicPr>
          <p:nvPr/>
        </p:nvPicPr>
        <p:blipFill>
          <a:blip r:embed="rId8">
            <a:extLst>
              <a:ext uri="{28A0092B-C50C-407E-A947-70E740481C1C}">
                <a14:useLocalDpi xmlns:a14="http://schemas.microsoft.com/office/drawing/2010/main"/>
              </a:ext>
            </a:extLst>
          </a:blip>
          <a:stretch>
            <a:fillRect/>
          </a:stretch>
        </p:blipFill>
        <p:spPr>
          <a:xfrm>
            <a:off x="3986889" y="1531738"/>
            <a:ext cx="3466854" cy="2600141"/>
          </a:xfrm>
          <a:prstGeom prst="rect">
            <a:avLst/>
          </a:prstGeom>
        </p:spPr>
      </p:pic>
    </p:spTree>
    <p:extLst>
      <p:ext uri="{BB962C8B-B14F-4D97-AF65-F5344CB8AC3E}">
        <p14:creationId xmlns:p14="http://schemas.microsoft.com/office/powerpoint/2010/main" val="310036404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
            <a:extLst>
              <a:ext uri="{FF2B5EF4-FFF2-40B4-BE49-F238E27FC236}">
                <a16:creationId xmlns:a16="http://schemas.microsoft.com/office/drawing/2014/main" id="{B919133B-837E-1243-AE07-4F1A7CED46D4}"/>
              </a:ext>
            </a:extLst>
          </p:cNvPr>
          <p:cNvSpPr txBox="1">
            <a:spLocks/>
          </p:cNvSpPr>
          <p:nvPr/>
        </p:nvSpPr>
        <p:spPr>
          <a:xfrm>
            <a:off x="153780" y="138740"/>
            <a:ext cx="6649682" cy="1143000"/>
          </a:xfrm>
          <a:prstGeom prst="rect">
            <a:avLst/>
          </a:prstGeom>
        </p:spPr>
        <p:txBody>
          <a:bodyPr vert="horz" lIns="91440" tIns="45720" rIns="91440" bIns="45720" rtlCol="0" anchor="ctr">
            <a:normAutofit fontScale="90000" lnSpcReduction="10000"/>
          </a:bodyPr>
          <a:lstStyle>
            <a:lvl1pPr algn="l" defTabSz="914400" rtl="0" eaLnBrk="1" latinLnBrk="0" hangingPunct="1">
              <a:spcBef>
                <a:spcPct val="0"/>
              </a:spcBef>
              <a:buNone/>
              <a:defRPr sz="3200" kern="1200" baseline="0">
                <a:solidFill>
                  <a:schemeClr val="bg1"/>
                </a:solidFill>
                <a:latin typeface="+mj-lt"/>
                <a:ea typeface="+mj-ea"/>
                <a:cs typeface="+mj-cs"/>
              </a:defRPr>
            </a:lvl1pPr>
          </a:lstStyle>
          <a:p>
            <a:r>
              <a:rPr lang="en-GB" sz="4000" dirty="0"/>
              <a:t>VMM3a </a:t>
            </a:r>
            <a:br>
              <a:rPr lang="en-GB" sz="4000" dirty="0"/>
            </a:br>
            <a:r>
              <a:rPr lang="en-GB" sz="4000" dirty="0"/>
              <a:t>Multigrid test at </a:t>
            </a:r>
            <a:r>
              <a:rPr lang="en-US" sz="4000" dirty="0"/>
              <a:t>STF Summer 2019</a:t>
            </a:r>
            <a:endParaRPr lang="en-GB" dirty="0"/>
          </a:p>
        </p:txBody>
      </p:sp>
      <p:pic>
        <p:nvPicPr>
          <p:cNvPr id="13" name="Picture 12">
            <a:extLst>
              <a:ext uri="{FF2B5EF4-FFF2-40B4-BE49-F238E27FC236}">
                <a16:creationId xmlns:a16="http://schemas.microsoft.com/office/drawing/2014/main" id="{4969C640-5D57-D846-9E5C-BFB20E160BA8}"/>
              </a:ext>
            </a:extLst>
          </p:cNvPr>
          <p:cNvPicPr>
            <a:picLocks noChangeAspect="1"/>
          </p:cNvPicPr>
          <p:nvPr/>
        </p:nvPicPr>
        <p:blipFill>
          <a:blip r:embed="rId2"/>
          <a:stretch>
            <a:fillRect/>
          </a:stretch>
        </p:blipFill>
        <p:spPr>
          <a:xfrm>
            <a:off x="8657965" y="351064"/>
            <a:ext cx="1331321" cy="720000"/>
          </a:xfrm>
          <a:prstGeom prst="rect">
            <a:avLst/>
          </a:prstGeom>
        </p:spPr>
      </p:pic>
      <p:pic>
        <p:nvPicPr>
          <p:cNvPr id="14" name="Picture 2" descr="home">
            <a:extLst>
              <a:ext uri="{FF2B5EF4-FFF2-40B4-BE49-F238E27FC236}">
                <a16:creationId xmlns:a16="http://schemas.microsoft.com/office/drawing/2014/main" id="{A3F9C361-53F4-3F4C-8E1E-13A865E932D9}"/>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4" descr="Image result for rd51 logo">
            <a:extLst>
              <a:ext uri="{FF2B5EF4-FFF2-40B4-BE49-F238E27FC236}">
                <a16:creationId xmlns:a16="http://schemas.microsoft.com/office/drawing/2014/main" id="{EECA134D-D9D3-B940-8DDD-72B988080D86}"/>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
        <p:nvSpPr>
          <p:cNvPr id="4" name="AutoShape 2" descr="det3Dpic.png">
            <a:extLst>
              <a:ext uri="{FF2B5EF4-FFF2-40B4-BE49-F238E27FC236}">
                <a16:creationId xmlns:a16="http://schemas.microsoft.com/office/drawing/2014/main" id="{F7087604-C87D-5545-936E-8423CBC895BB}"/>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10" name="Content Placeholder 9">
            <a:extLst>
              <a:ext uri="{FF2B5EF4-FFF2-40B4-BE49-F238E27FC236}">
                <a16:creationId xmlns:a16="http://schemas.microsoft.com/office/drawing/2014/main" id="{A3148941-E761-1548-A244-8F8C54FF6215}"/>
              </a:ext>
            </a:extLst>
          </p:cNvPr>
          <p:cNvPicPr>
            <a:picLocks noGrp="1" noChangeAspect="1"/>
          </p:cNvPicPr>
          <p:nvPr>
            <p:ph idx="1"/>
          </p:nvPr>
        </p:nvPicPr>
        <p:blipFill>
          <a:blip r:embed="rId5"/>
          <a:stretch>
            <a:fillRect/>
          </a:stretch>
        </p:blipFill>
        <p:spPr bwMode="auto">
          <a:xfrm>
            <a:off x="5379728" y="1494064"/>
            <a:ext cx="6787696" cy="2958558"/>
          </a:xfrm>
          <a:prstGeom prst="rect">
            <a:avLst/>
          </a:prstGeom>
          <a:noFill/>
          <a:extLst>
            <a:ext uri="{909E8E84-426E-40DD-AFC4-6F175D3DCCD1}">
              <a14:hiddenFill xmlns:a14="http://schemas.microsoft.com/office/drawing/2010/main">
                <a:solidFill>
                  <a:srgbClr val="FFFFFF"/>
                </a:solidFill>
              </a14:hiddenFill>
            </a:ext>
          </a:extLst>
        </p:spPr>
      </p:pic>
      <p:pic>
        <p:nvPicPr>
          <p:cNvPr id="24" name="Picture 23">
            <a:extLst>
              <a:ext uri="{FF2B5EF4-FFF2-40B4-BE49-F238E27FC236}">
                <a16:creationId xmlns:a16="http://schemas.microsoft.com/office/drawing/2014/main" id="{8B384F69-10E1-8846-86DF-8EFC34C8C92B}"/>
              </a:ext>
            </a:extLst>
          </p:cNvPr>
          <p:cNvPicPr>
            <a:picLocks noChangeAspect="1"/>
          </p:cNvPicPr>
          <p:nvPr/>
        </p:nvPicPr>
        <p:blipFill>
          <a:blip r:embed="rId6"/>
          <a:stretch>
            <a:fillRect/>
          </a:stretch>
        </p:blipFill>
        <p:spPr>
          <a:xfrm>
            <a:off x="9230673" y="4530362"/>
            <a:ext cx="2929793" cy="2327637"/>
          </a:xfrm>
          <a:prstGeom prst="rect">
            <a:avLst/>
          </a:prstGeom>
        </p:spPr>
      </p:pic>
      <p:sp>
        <p:nvSpPr>
          <p:cNvPr id="11" name="Content Placeholder 25">
            <a:extLst>
              <a:ext uri="{FF2B5EF4-FFF2-40B4-BE49-F238E27FC236}">
                <a16:creationId xmlns:a16="http://schemas.microsoft.com/office/drawing/2014/main" id="{0EA0C483-E16F-9843-AF74-B899754658C6}"/>
              </a:ext>
            </a:extLst>
          </p:cNvPr>
          <p:cNvSpPr txBox="1">
            <a:spLocks/>
          </p:cNvSpPr>
          <p:nvPr/>
        </p:nvSpPr>
        <p:spPr>
          <a:xfrm>
            <a:off x="227976" y="1589690"/>
            <a:ext cx="3660851" cy="4790089"/>
          </a:xfrm>
          <a:prstGeom prst="rect">
            <a:avLst/>
          </a:prstGeom>
        </p:spPr>
        <p:txBody>
          <a:bodyPr vert="horz" lIns="91440" tIns="45720" rIns="91440" bIns="45720" rtlCol="0">
            <a:normAutofit fontScale="85000" lnSpcReduction="10000"/>
          </a:bodyPr>
          <a:lst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r>
              <a:rPr lang="en-US" dirty="0"/>
              <a:t>Analog matching of VMM to MG </a:t>
            </a:r>
            <a:r>
              <a:rPr lang="en-US" dirty="0" err="1"/>
              <a:t>succesful</a:t>
            </a:r>
            <a:endParaRPr lang="en-US" dirty="0"/>
          </a:p>
          <a:p>
            <a:r>
              <a:rPr lang="en-US" dirty="0"/>
              <a:t>After solving mapping and noise issue, successful reconstruction of source position</a:t>
            </a:r>
          </a:p>
          <a:p>
            <a:r>
              <a:rPr lang="en-US" dirty="0"/>
              <a:t>Wires and grids read out with VMM3a gain of 1mV/</a:t>
            </a:r>
            <a:r>
              <a:rPr lang="en-US" dirty="0" err="1"/>
              <a:t>fC</a:t>
            </a:r>
            <a:endParaRPr lang="en-US" dirty="0"/>
          </a:p>
          <a:p>
            <a:r>
              <a:rPr lang="en-US" dirty="0"/>
              <a:t>Optimization: Matching of detector gain to VMM3a gain to use full range of 10 bit ADC </a:t>
            </a:r>
          </a:p>
          <a:p>
            <a:endParaRPr lang="en-US" dirty="0"/>
          </a:p>
        </p:txBody>
      </p:sp>
      <p:pic>
        <p:nvPicPr>
          <p:cNvPr id="3" name="Picture 2">
            <a:extLst>
              <a:ext uri="{FF2B5EF4-FFF2-40B4-BE49-F238E27FC236}">
                <a16:creationId xmlns:a16="http://schemas.microsoft.com/office/drawing/2014/main" id="{EB9B24A7-E691-FF43-A97D-8A8DCEDDA148}"/>
              </a:ext>
            </a:extLst>
          </p:cNvPr>
          <p:cNvPicPr>
            <a:picLocks noChangeAspect="1"/>
          </p:cNvPicPr>
          <p:nvPr/>
        </p:nvPicPr>
        <p:blipFill>
          <a:blip r:embed="rId7"/>
          <a:stretch>
            <a:fillRect/>
          </a:stretch>
        </p:blipFill>
        <p:spPr>
          <a:xfrm>
            <a:off x="4162094" y="4322802"/>
            <a:ext cx="4971393" cy="2385949"/>
          </a:xfrm>
          <a:prstGeom prst="rect">
            <a:avLst/>
          </a:prstGeom>
        </p:spPr>
      </p:pic>
      <p:sp>
        <p:nvSpPr>
          <p:cNvPr id="2" name="TextBox 1">
            <a:extLst>
              <a:ext uri="{FF2B5EF4-FFF2-40B4-BE49-F238E27FC236}">
                <a16:creationId xmlns:a16="http://schemas.microsoft.com/office/drawing/2014/main" id="{6F03AFA3-86B6-364F-A79C-7E9AFBD47F52}"/>
              </a:ext>
            </a:extLst>
          </p:cNvPr>
          <p:cNvSpPr txBox="1"/>
          <p:nvPr/>
        </p:nvSpPr>
        <p:spPr>
          <a:xfrm>
            <a:off x="5377228" y="1589690"/>
            <a:ext cx="3553602" cy="369332"/>
          </a:xfrm>
          <a:prstGeom prst="rect">
            <a:avLst/>
          </a:prstGeom>
          <a:noFill/>
        </p:spPr>
        <p:txBody>
          <a:bodyPr wrap="none" rtlCol="0">
            <a:spAutoFit/>
          </a:bodyPr>
          <a:lstStyle/>
          <a:p>
            <a:r>
              <a:rPr lang="en-GB" dirty="0">
                <a:solidFill>
                  <a:srgbClr val="FF0000"/>
                </a:solidFill>
              </a:rPr>
              <a:t>VMM works on </a:t>
            </a:r>
            <a:r>
              <a:rPr lang="en-GB" dirty="0" err="1">
                <a:solidFill>
                  <a:srgbClr val="FF0000"/>
                </a:solidFill>
              </a:rPr>
              <a:t>MultiGrid</a:t>
            </a:r>
            <a:r>
              <a:rPr lang="en-GB" dirty="0">
                <a:solidFill>
                  <a:srgbClr val="FF0000"/>
                </a:solidFill>
              </a:rPr>
              <a:t> detector! </a:t>
            </a:r>
            <a:endParaRPr lang="en-US" dirty="0">
              <a:solidFill>
                <a:srgbClr val="FF0000"/>
              </a:solidFill>
            </a:endParaRPr>
          </a:p>
        </p:txBody>
      </p:sp>
    </p:spTree>
    <p:extLst>
      <p:ext uri="{BB962C8B-B14F-4D97-AF65-F5344CB8AC3E}">
        <p14:creationId xmlns:p14="http://schemas.microsoft.com/office/powerpoint/2010/main" val="320459959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2864E70D-887C-4A4F-9B62-8206720E1870}"/>
              </a:ext>
            </a:extLst>
          </p:cNvPr>
          <p:cNvSpPr>
            <a:spLocks noGrp="1"/>
          </p:cNvSpPr>
          <p:nvPr>
            <p:ph type="title"/>
          </p:nvPr>
        </p:nvSpPr>
        <p:spPr>
          <a:xfrm>
            <a:off x="153780" y="138740"/>
            <a:ext cx="6649682" cy="1143000"/>
          </a:xfrm>
        </p:spPr>
        <p:txBody>
          <a:bodyPr>
            <a:normAutofit/>
          </a:bodyPr>
          <a:lstStyle/>
          <a:p>
            <a:r>
              <a:rPr lang="en-GB" sz="4000" dirty="0"/>
              <a:t>Summary</a:t>
            </a:r>
            <a:endParaRPr lang="en-GB" sz="3200" dirty="0"/>
          </a:p>
        </p:txBody>
      </p:sp>
      <p:pic>
        <p:nvPicPr>
          <p:cNvPr id="15" name="Picture 14">
            <a:extLst>
              <a:ext uri="{FF2B5EF4-FFF2-40B4-BE49-F238E27FC236}">
                <a16:creationId xmlns:a16="http://schemas.microsoft.com/office/drawing/2014/main" id="{96994324-3B93-3D43-A383-0C6F247F9B88}"/>
              </a:ext>
            </a:extLst>
          </p:cNvPr>
          <p:cNvPicPr>
            <a:picLocks noChangeAspect="1"/>
          </p:cNvPicPr>
          <p:nvPr/>
        </p:nvPicPr>
        <p:blipFill>
          <a:blip r:embed="rId2"/>
          <a:stretch>
            <a:fillRect/>
          </a:stretch>
        </p:blipFill>
        <p:spPr>
          <a:xfrm>
            <a:off x="8657965" y="351064"/>
            <a:ext cx="1331321" cy="720000"/>
          </a:xfrm>
          <a:prstGeom prst="rect">
            <a:avLst/>
          </a:prstGeom>
        </p:spPr>
      </p:pic>
      <p:pic>
        <p:nvPicPr>
          <p:cNvPr id="16" name="Picture 2" descr="home">
            <a:extLst>
              <a:ext uri="{FF2B5EF4-FFF2-40B4-BE49-F238E27FC236}">
                <a16:creationId xmlns:a16="http://schemas.microsoft.com/office/drawing/2014/main" id="{3C0C40E8-CE42-0F49-921F-5C8D3B3788FC}"/>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6804638" y="351064"/>
            <a:ext cx="729329" cy="720000"/>
          </a:xfrm>
          <a:prstGeom prst="rect">
            <a:avLst/>
          </a:prstGeom>
          <a:noFill/>
          <a:extLst>
            <a:ext uri="{909E8E84-426E-40DD-AFC4-6F175D3DCCD1}">
              <a14:hiddenFill xmlns:a14="http://schemas.microsoft.com/office/drawing/2010/main">
                <a:solidFill>
                  <a:srgbClr val="FFFFFF"/>
                </a:solidFill>
              </a14:hiddenFill>
            </a:ext>
          </a:extLst>
        </p:spPr>
      </p:pic>
      <p:pic>
        <p:nvPicPr>
          <p:cNvPr id="17" name="Picture 4" descr="Image result for rd51 logo">
            <a:extLst>
              <a:ext uri="{FF2B5EF4-FFF2-40B4-BE49-F238E27FC236}">
                <a16:creationId xmlns:a16="http://schemas.microsoft.com/office/drawing/2014/main" id="{6E9A100B-95DB-EE48-BB28-26CBFA8E934C}"/>
              </a:ext>
            </a:extLst>
          </p:cNvPr>
          <p:cNvPicPr>
            <a:picLocks noChangeAspect="1" noChangeArrowheads="1"/>
          </p:cNvPicPr>
          <p:nvPr/>
        </p:nvPicPr>
        <p:blipFill>
          <a:blip r:embed="rId4">
            <a:extLst>
              <a:ext uri="{28A0092B-C50C-407E-A947-70E740481C1C}">
                <a14:useLocalDpi xmlns:a14="http://schemas.microsoft.com/office/drawing/2010/main"/>
              </a:ext>
            </a:extLst>
          </a:blip>
          <a:srcRect/>
          <a:stretch>
            <a:fillRect/>
          </a:stretch>
        </p:blipFill>
        <p:spPr bwMode="auto">
          <a:xfrm>
            <a:off x="7687006" y="351064"/>
            <a:ext cx="817920" cy="720000"/>
          </a:xfrm>
          <a:prstGeom prst="rect">
            <a:avLst/>
          </a:prstGeom>
          <a:noFill/>
          <a:extLst>
            <a:ext uri="{909E8E84-426E-40DD-AFC4-6F175D3DCCD1}">
              <a14:hiddenFill xmlns:a14="http://schemas.microsoft.com/office/drawing/2010/main">
                <a:solidFill>
                  <a:srgbClr val="FFFFFF"/>
                </a:solidFill>
              </a14:hiddenFill>
            </a:ext>
          </a:extLst>
        </p:spPr>
      </p:pic>
      <p:sp>
        <p:nvSpPr>
          <p:cNvPr id="7" name="Content Placeholder 6">
            <a:extLst>
              <a:ext uri="{FF2B5EF4-FFF2-40B4-BE49-F238E27FC236}">
                <a16:creationId xmlns:a16="http://schemas.microsoft.com/office/drawing/2014/main" id="{E8E4E45A-116C-FC48-8839-6F539B469863}"/>
              </a:ext>
            </a:extLst>
          </p:cNvPr>
          <p:cNvSpPr>
            <a:spLocks noGrp="1"/>
          </p:cNvSpPr>
          <p:nvPr>
            <p:ph idx="1"/>
          </p:nvPr>
        </p:nvSpPr>
        <p:spPr>
          <a:xfrm>
            <a:off x="483479" y="1600201"/>
            <a:ext cx="11183003" cy="4989785"/>
          </a:xfrm>
        </p:spPr>
        <p:txBody>
          <a:bodyPr>
            <a:normAutofit lnSpcReduction="10000"/>
          </a:bodyPr>
          <a:lstStyle/>
          <a:p>
            <a:r>
              <a:rPr lang="en-US" dirty="0">
                <a:solidFill>
                  <a:schemeClr val="bg1">
                    <a:lumMod val="50000"/>
                  </a:schemeClr>
                </a:solidFill>
              </a:rPr>
              <a:t>RD51 VMM3a hybrid has been developed and integrated into the SRS as collaborative project between ESS and CERN, funded by </a:t>
            </a:r>
            <a:r>
              <a:rPr lang="en-US" dirty="0" err="1">
                <a:solidFill>
                  <a:schemeClr val="bg1">
                    <a:lumMod val="50000"/>
                  </a:schemeClr>
                </a:solidFill>
              </a:rPr>
              <a:t>BrightnESS</a:t>
            </a:r>
            <a:r>
              <a:rPr lang="en-US" dirty="0">
                <a:solidFill>
                  <a:schemeClr val="bg1">
                    <a:lumMod val="50000"/>
                  </a:schemeClr>
                </a:solidFill>
              </a:rPr>
              <a:t> grant</a:t>
            </a:r>
          </a:p>
          <a:p>
            <a:r>
              <a:rPr lang="en-US" dirty="0"/>
              <a:t>After the end of </a:t>
            </a:r>
            <a:r>
              <a:rPr lang="en-US" dirty="0" err="1"/>
              <a:t>BrightnESS</a:t>
            </a:r>
            <a:r>
              <a:rPr lang="en-US" dirty="0"/>
              <a:t> large interest and ongoing collaboration with several RD51 institutes,  especially Bonn University (Michael Lupberger)</a:t>
            </a:r>
          </a:p>
          <a:p>
            <a:r>
              <a:rPr lang="en-US" dirty="0">
                <a:solidFill>
                  <a:srgbClr val="FF0000"/>
                </a:solidFill>
              </a:rPr>
              <a:t>VMM3a, originally developed for Micro Pattern Gaseous Detectors (MPGD) has been successfully matched to Boron based gaseous detectors (Multiblade and Multigrid)</a:t>
            </a:r>
          </a:p>
          <a:p>
            <a:r>
              <a:rPr lang="en-US" dirty="0">
                <a:solidFill>
                  <a:srgbClr val="FF0000"/>
                </a:solidFill>
              </a:rPr>
              <a:t>Full readout chain from frontend via readout to DAQ/DMSC available for tests in Lund</a:t>
            </a:r>
          </a:p>
          <a:p>
            <a:r>
              <a:rPr lang="en-US" dirty="0">
                <a:solidFill>
                  <a:srgbClr val="FF0000"/>
                </a:solidFill>
              </a:rPr>
              <a:t>Integration into ESS/STFC backend via assister card foreseen for beginning of 2020</a:t>
            </a:r>
          </a:p>
          <a:p>
            <a:endParaRPr lang="en-US" dirty="0">
              <a:solidFill>
                <a:schemeClr val="bg1">
                  <a:lumMod val="50000"/>
                </a:schemeClr>
              </a:solidFill>
            </a:endParaRPr>
          </a:p>
          <a:p>
            <a:endParaRPr lang="en-US" dirty="0"/>
          </a:p>
          <a:p>
            <a:endParaRPr lang="en-US" dirty="0"/>
          </a:p>
        </p:txBody>
      </p:sp>
    </p:spTree>
    <p:extLst>
      <p:ext uri="{BB962C8B-B14F-4D97-AF65-F5344CB8AC3E}">
        <p14:creationId xmlns:p14="http://schemas.microsoft.com/office/powerpoint/2010/main" val="2676658805"/>
      </p:ext>
    </p:extLst>
  </p:cSld>
  <p:clrMapOvr>
    <a:masterClrMapping/>
  </p:clrMapOvr>
</p:sld>
</file>

<file path=ppt/theme/theme1.xml><?xml version="1.0" encoding="utf-8"?>
<a:theme xmlns:a="http://schemas.openxmlformats.org/drawingml/2006/main" name="ESS">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5206</TotalTime>
  <Words>1325</Words>
  <Application>Microsoft Macintosh PowerPoint</Application>
  <PresentationFormat>Widescreen</PresentationFormat>
  <Paragraphs>193</Paragraphs>
  <Slides>21</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21</vt:i4>
      </vt:variant>
    </vt:vector>
  </HeadingPairs>
  <TitlesOfParts>
    <vt:vector size="26" baseType="lpstr">
      <vt:lpstr>-webkit-standard</vt:lpstr>
      <vt:lpstr>Arial</vt:lpstr>
      <vt:lpstr>Calibri</vt:lpstr>
      <vt:lpstr>Cambria Math</vt:lpstr>
      <vt:lpstr>ESS</vt:lpstr>
      <vt:lpstr>VMM3a news</vt:lpstr>
      <vt:lpstr>VMM3a ASIC What is an ASIC ?</vt:lpstr>
      <vt:lpstr>VMM3a ASIC Developed for the ATLAS new small wheel</vt:lpstr>
      <vt:lpstr>VMM3a ASIC Features</vt:lpstr>
      <vt:lpstr>RD51 VMM3a hybrid Version 4.0 2019</vt:lpstr>
      <vt:lpstr>RD51 SRS systems </vt:lpstr>
      <vt:lpstr>RD51 VMM3a hybrid Cooling</vt:lpstr>
      <vt:lpstr>RD51 VMM3a hybrid ID and geographical position encoding</vt:lpstr>
      <vt:lpstr>VMM3a noise measurements (digital data), gain 3mV/fC</vt:lpstr>
      <vt:lpstr>VMM3a  Automatic ADC offset and slope correction</vt:lpstr>
      <vt:lpstr>VMM3a  Automatic time offset and slope correction</vt:lpstr>
      <vt:lpstr>VMM3a configuration</vt:lpstr>
      <vt:lpstr>VMM3a  Performance measurements</vt:lpstr>
      <vt:lpstr>RD51 VMM3a hybrid Firmware developments</vt:lpstr>
      <vt:lpstr>VMM3a  Gd-GEM for NMX</vt:lpstr>
      <vt:lpstr>PowerPoint Presentation</vt:lpstr>
      <vt:lpstr>PowerPoint Presentation</vt:lpstr>
      <vt:lpstr>PowerPoint Presentation</vt:lpstr>
      <vt:lpstr>PowerPoint Presentation</vt:lpstr>
      <vt:lpstr>PowerPoint Presentation</vt:lpstr>
      <vt:lpstr>Summary</vt:lpstr>
    </vt:vector>
  </TitlesOfParts>
  <Company/>
  <LinksUpToDate>false</LinksUpToDate>
  <SharedDoc>false</SharedDoc>
  <HyperlinksChanged>false</HyperlinksChanged>
  <AppVersion>16.0016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Microsoft Office User</dc:creator>
  <cp:lastModifiedBy>Microsoft Office User</cp:lastModifiedBy>
  <cp:revision>219</cp:revision>
  <cp:lastPrinted>2019-04-11T13:12:20Z</cp:lastPrinted>
  <dcterms:created xsi:type="dcterms:W3CDTF">2018-10-30T11:06:51Z</dcterms:created>
  <dcterms:modified xsi:type="dcterms:W3CDTF">2019-09-11T11:49:20Z</dcterms:modified>
</cp:coreProperties>
</file>