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3"/>
  </p:notesMasterIdLst>
  <p:sldIdLst>
    <p:sldId id="460" r:id="rId2"/>
    <p:sldId id="483" r:id="rId3"/>
    <p:sldId id="501" r:id="rId4"/>
    <p:sldId id="526" r:id="rId5"/>
    <p:sldId id="530" r:id="rId6"/>
    <p:sldId id="518" r:id="rId7"/>
    <p:sldId id="525" r:id="rId8"/>
    <p:sldId id="520" r:id="rId9"/>
    <p:sldId id="527" r:id="rId10"/>
    <p:sldId id="528" r:id="rId11"/>
    <p:sldId id="529" r:id="rId12"/>
  </p:sldIdLst>
  <p:sldSz cx="9144000" cy="6858000" type="screen4x3"/>
  <p:notesSz cx="6858000" cy="9144000"/>
  <p:defaultTextStyle>
    <a:defPPr>
      <a:defRPr lang="da-DK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3D85"/>
    <a:srgbClr val="0900C0"/>
    <a:srgbClr val="008E40"/>
    <a:srgbClr val="FFFFFF"/>
    <a:srgbClr val="00682F"/>
    <a:srgbClr val="832F85"/>
    <a:srgbClr val="646602"/>
    <a:srgbClr val="6B7642"/>
    <a:srgbClr val="7E0000"/>
    <a:srgbClr val="838D23"/>
  </p:clrMru>
  <p:extLst>
    <p:ext uri="{E76CE94A-603C-4142-B9EB-6D1370010A27}">
      <p14:discardImageEditData xmlns="" xmlns:p14="http://schemas.microsoft.com/office/powerpoint/2010/main" val="0"/>
    </p:ext>
    <p:ext uri="{D31A062A-798A-4329-ABDD-BBA856620510}">
      <p14:defaultImageDpi xmlns=""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llemlayout 2 - Markering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1850" autoAdjust="0"/>
    <p:restoredTop sz="93907" autoAdjust="0"/>
  </p:normalViewPr>
  <p:slideViewPr>
    <p:cSldViewPr>
      <p:cViewPr>
        <p:scale>
          <a:sx n="60" d="100"/>
          <a:sy n="60" d="100"/>
        </p:scale>
        <p:origin x="-1198" y="-13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idehove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a-DK"/>
          </a:p>
        </p:txBody>
      </p:sp>
      <p:sp>
        <p:nvSpPr>
          <p:cNvPr id="3" name="Pladsholder til dato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29D8183-5190-41C5-B570-65AD82DBECB1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4" name="Pladsholder til diasbillede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a-DK"/>
          </a:p>
        </p:txBody>
      </p:sp>
      <p:sp>
        <p:nvSpPr>
          <p:cNvPr id="5" name="Pladsholder til not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a-DK" smtClean="0"/>
              <a:t>Klik for at redigere typografi i masteren</a:t>
            </a:r>
          </a:p>
          <a:p>
            <a:pPr lvl="1"/>
            <a:r>
              <a:rPr lang="da-DK" smtClean="0"/>
              <a:t>Andet niveau</a:t>
            </a:r>
          </a:p>
          <a:p>
            <a:pPr lvl="2"/>
            <a:r>
              <a:rPr lang="da-DK" smtClean="0"/>
              <a:t>Tredje niveau</a:t>
            </a:r>
          </a:p>
          <a:p>
            <a:pPr lvl="3"/>
            <a:r>
              <a:rPr lang="da-DK" smtClean="0"/>
              <a:t>Fjerde niveau</a:t>
            </a:r>
          </a:p>
          <a:p>
            <a:pPr lvl="4"/>
            <a:r>
              <a:rPr lang="da-DK" smtClean="0"/>
              <a:t>Femte niveau</a:t>
            </a:r>
            <a:endParaRPr lang="da-DK"/>
          </a:p>
        </p:txBody>
      </p:sp>
      <p:sp>
        <p:nvSpPr>
          <p:cNvPr id="6" name="Pladsholder til sidefod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a-DK"/>
          </a:p>
        </p:txBody>
      </p:sp>
      <p:sp>
        <p:nvSpPr>
          <p:cNvPr id="7" name="Pladsholder til dias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CD57FAA-E254-4C8C-94F3-9E2CFE3C9E31}" type="slidenum">
              <a:rPr lang="da-DK" smtClean="0"/>
              <a:pPr/>
              <a:t>‹nr.›</a:t>
            </a:fld>
            <a:endParaRPr lang="da-DK"/>
          </a:p>
        </p:txBody>
      </p:sp>
    </p:spTree>
    <p:extLst>
      <p:ext uri="{BB962C8B-B14F-4D97-AF65-F5344CB8AC3E}">
        <p14:creationId xmlns="" xmlns:p14="http://schemas.microsoft.com/office/powerpoint/2010/main" val="323738670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dia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da-DK" smtClean="0"/>
              <a:t>Klik for at redigere titeltypografi i masteren</a:t>
            </a:r>
            <a:endParaRPr lang="da-DK"/>
          </a:p>
        </p:txBody>
      </p:sp>
      <p:sp>
        <p:nvSpPr>
          <p:cNvPr id="3" name="Undertitel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a-DK" smtClean="0"/>
              <a:t>Klik for at redigere undertiteltypografien i masteren</a:t>
            </a:r>
            <a:endParaRPr lang="da-DK"/>
          </a:p>
        </p:txBody>
      </p:sp>
      <p:sp>
        <p:nvSpPr>
          <p:cNvPr id="4" name="Pladsholder til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5" name="Pladsholder til sidefod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6" name="Pladsholder til dias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og indholdsobjek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 smtClean="0"/>
              <a:t>Klik for at redigere titeltypografi i masteren</a:t>
            </a:r>
            <a:endParaRPr lang="da-DK"/>
          </a:p>
        </p:txBody>
      </p:sp>
      <p:sp>
        <p:nvSpPr>
          <p:cNvPr id="3" name="Pladsholder til indhol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a-DK" smtClean="0"/>
              <a:t>Klik for at redigere typografi i masteren</a:t>
            </a:r>
          </a:p>
          <a:p>
            <a:pPr lvl="1"/>
            <a:r>
              <a:rPr lang="da-DK" smtClean="0"/>
              <a:t>Andet niveau</a:t>
            </a:r>
          </a:p>
          <a:p>
            <a:pPr lvl="2"/>
            <a:r>
              <a:rPr lang="da-DK" smtClean="0"/>
              <a:t>Tredje niveau</a:t>
            </a:r>
          </a:p>
          <a:p>
            <a:pPr lvl="3"/>
            <a:r>
              <a:rPr lang="da-DK" smtClean="0"/>
              <a:t>Fjerde niveau</a:t>
            </a:r>
          </a:p>
          <a:p>
            <a:pPr lvl="4"/>
            <a:r>
              <a:rPr lang="da-DK" smtClean="0"/>
              <a:t>Femte niveau</a:t>
            </a:r>
            <a:endParaRPr lang="da-DK"/>
          </a:p>
        </p:txBody>
      </p:sp>
      <p:sp>
        <p:nvSpPr>
          <p:cNvPr id="4" name="Pladsholder til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5" name="Pladsholder til sidefod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6" name="Pladsholder til dias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fsnitsoversk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da-DK" smtClean="0"/>
              <a:t>Klik for at redigere titeltypografi i masteren</a:t>
            </a:r>
            <a:endParaRPr lang="da-DK"/>
          </a:p>
        </p:txBody>
      </p:sp>
      <p:sp>
        <p:nvSpPr>
          <p:cNvPr id="3" name="Pladsholder til teks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da-DK" smtClean="0"/>
              <a:t>Klik for at redigere typografi i masteren</a:t>
            </a:r>
          </a:p>
        </p:txBody>
      </p:sp>
      <p:sp>
        <p:nvSpPr>
          <p:cNvPr id="4" name="Pladsholder til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5" name="Pladsholder til sidefod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6" name="Pladsholder til dias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o indholdsobjek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 smtClean="0"/>
              <a:t>Klik for at redigere titeltypografi i masteren</a:t>
            </a:r>
            <a:endParaRPr lang="da-DK"/>
          </a:p>
        </p:txBody>
      </p:sp>
      <p:sp>
        <p:nvSpPr>
          <p:cNvPr id="3" name="Pladsholder til indhold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a-DK" smtClean="0"/>
              <a:t>Klik for at redigere typografi i masteren</a:t>
            </a:r>
          </a:p>
          <a:p>
            <a:pPr lvl="1"/>
            <a:r>
              <a:rPr lang="da-DK" smtClean="0"/>
              <a:t>Andet niveau</a:t>
            </a:r>
          </a:p>
          <a:p>
            <a:pPr lvl="2"/>
            <a:r>
              <a:rPr lang="da-DK" smtClean="0"/>
              <a:t>Tredje niveau</a:t>
            </a:r>
          </a:p>
          <a:p>
            <a:pPr lvl="3"/>
            <a:r>
              <a:rPr lang="da-DK" smtClean="0"/>
              <a:t>Fjerde niveau</a:t>
            </a:r>
          </a:p>
          <a:p>
            <a:pPr lvl="4"/>
            <a:r>
              <a:rPr lang="da-DK" smtClean="0"/>
              <a:t>Femte niveau</a:t>
            </a:r>
            <a:endParaRPr lang="da-DK"/>
          </a:p>
        </p:txBody>
      </p:sp>
      <p:sp>
        <p:nvSpPr>
          <p:cNvPr id="4" name="Pladsholder til indhold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a-DK" smtClean="0"/>
              <a:t>Klik for at redigere typografi i masteren</a:t>
            </a:r>
          </a:p>
          <a:p>
            <a:pPr lvl="1"/>
            <a:r>
              <a:rPr lang="da-DK" smtClean="0"/>
              <a:t>Andet niveau</a:t>
            </a:r>
          </a:p>
          <a:p>
            <a:pPr lvl="2"/>
            <a:r>
              <a:rPr lang="da-DK" smtClean="0"/>
              <a:t>Tredje niveau</a:t>
            </a:r>
          </a:p>
          <a:p>
            <a:pPr lvl="3"/>
            <a:r>
              <a:rPr lang="da-DK" smtClean="0"/>
              <a:t>Fjerde niveau</a:t>
            </a:r>
          </a:p>
          <a:p>
            <a:pPr lvl="4"/>
            <a:r>
              <a:rPr lang="da-DK" smtClean="0"/>
              <a:t>Femte niveau</a:t>
            </a:r>
            <a:endParaRPr lang="da-DK"/>
          </a:p>
        </p:txBody>
      </p:sp>
      <p:sp>
        <p:nvSpPr>
          <p:cNvPr id="5" name="Pladsholder til dato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6" name="Pladsholder til sidefod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7" name="Pladsholder til dias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ammenlign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da-DK" smtClean="0"/>
              <a:t>Klik for at redigere titeltypografi i masteren</a:t>
            </a:r>
            <a:endParaRPr lang="da-DK"/>
          </a:p>
        </p:txBody>
      </p:sp>
      <p:sp>
        <p:nvSpPr>
          <p:cNvPr id="3" name="Pladsholder til teks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a-DK" smtClean="0"/>
              <a:t>Klik for at redigere typografi i masteren</a:t>
            </a:r>
          </a:p>
        </p:txBody>
      </p:sp>
      <p:sp>
        <p:nvSpPr>
          <p:cNvPr id="4" name="Pladsholder til indhold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a-DK" smtClean="0"/>
              <a:t>Klik for at redigere typografi i masteren</a:t>
            </a:r>
          </a:p>
          <a:p>
            <a:pPr lvl="1"/>
            <a:r>
              <a:rPr lang="da-DK" smtClean="0"/>
              <a:t>Andet niveau</a:t>
            </a:r>
          </a:p>
          <a:p>
            <a:pPr lvl="2"/>
            <a:r>
              <a:rPr lang="da-DK" smtClean="0"/>
              <a:t>Tredje niveau</a:t>
            </a:r>
          </a:p>
          <a:p>
            <a:pPr lvl="3"/>
            <a:r>
              <a:rPr lang="da-DK" smtClean="0"/>
              <a:t>Fjerde niveau</a:t>
            </a:r>
          </a:p>
          <a:p>
            <a:pPr lvl="4"/>
            <a:r>
              <a:rPr lang="da-DK" smtClean="0"/>
              <a:t>Femte niveau</a:t>
            </a:r>
            <a:endParaRPr lang="da-DK"/>
          </a:p>
        </p:txBody>
      </p:sp>
      <p:sp>
        <p:nvSpPr>
          <p:cNvPr id="5" name="Pladsholder til teks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a-DK" smtClean="0"/>
              <a:t>Klik for at redigere typografi i masteren</a:t>
            </a:r>
          </a:p>
        </p:txBody>
      </p:sp>
      <p:sp>
        <p:nvSpPr>
          <p:cNvPr id="6" name="Pladsholder til indhold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a-DK" smtClean="0"/>
              <a:t>Klik for at redigere typografi i masteren</a:t>
            </a:r>
          </a:p>
          <a:p>
            <a:pPr lvl="1"/>
            <a:r>
              <a:rPr lang="da-DK" smtClean="0"/>
              <a:t>Andet niveau</a:t>
            </a:r>
          </a:p>
          <a:p>
            <a:pPr lvl="2"/>
            <a:r>
              <a:rPr lang="da-DK" smtClean="0"/>
              <a:t>Tredje niveau</a:t>
            </a:r>
          </a:p>
          <a:p>
            <a:pPr lvl="3"/>
            <a:r>
              <a:rPr lang="da-DK" smtClean="0"/>
              <a:t>Fjerde niveau</a:t>
            </a:r>
          </a:p>
          <a:p>
            <a:pPr lvl="4"/>
            <a:r>
              <a:rPr lang="da-DK" smtClean="0"/>
              <a:t>Femte niveau</a:t>
            </a:r>
            <a:endParaRPr lang="da-DK"/>
          </a:p>
        </p:txBody>
      </p:sp>
      <p:sp>
        <p:nvSpPr>
          <p:cNvPr id="7" name="Pladsholder til dato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8" name="Pladsholder til sidefod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9" name="Pladsholder til dias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Ku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 smtClean="0"/>
              <a:t>Klik for at redigere titeltypografi i masteren</a:t>
            </a:r>
            <a:endParaRPr lang="da-DK"/>
          </a:p>
        </p:txBody>
      </p:sp>
      <p:sp>
        <p:nvSpPr>
          <p:cNvPr id="3" name="Pladsholder til dato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4" name="Pladsholder til sidefod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5" name="Pladsholder til dias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dato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3" name="Pladsholder til sidefod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4" name="Pladsholder til dias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dhold med billed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da-DK" smtClean="0"/>
              <a:t>Klik for at redigere titeltypografi i masteren</a:t>
            </a:r>
            <a:endParaRPr lang="da-DK"/>
          </a:p>
        </p:txBody>
      </p:sp>
      <p:sp>
        <p:nvSpPr>
          <p:cNvPr id="3" name="Pladsholder til indhold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da-DK" smtClean="0"/>
              <a:t>Klik for at redigere typografi i masteren</a:t>
            </a:r>
          </a:p>
          <a:p>
            <a:pPr lvl="1"/>
            <a:r>
              <a:rPr lang="da-DK" smtClean="0"/>
              <a:t>Andet niveau</a:t>
            </a:r>
          </a:p>
          <a:p>
            <a:pPr lvl="2"/>
            <a:r>
              <a:rPr lang="da-DK" smtClean="0"/>
              <a:t>Tredje niveau</a:t>
            </a:r>
          </a:p>
          <a:p>
            <a:pPr lvl="3"/>
            <a:r>
              <a:rPr lang="da-DK" smtClean="0"/>
              <a:t>Fjerde niveau</a:t>
            </a:r>
          </a:p>
          <a:p>
            <a:pPr lvl="4"/>
            <a:r>
              <a:rPr lang="da-DK" smtClean="0"/>
              <a:t>Femte niveau</a:t>
            </a:r>
            <a:endParaRPr lang="da-DK"/>
          </a:p>
        </p:txBody>
      </p:sp>
      <p:sp>
        <p:nvSpPr>
          <p:cNvPr id="4" name="Pladsholder til teks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da-DK" smtClean="0"/>
              <a:t>Klik for at redigere typografi i masteren</a:t>
            </a:r>
          </a:p>
        </p:txBody>
      </p:sp>
      <p:sp>
        <p:nvSpPr>
          <p:cNvPr id="5" name="Pladsholder til dato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6" name="Pladsholder til sidefod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7" name="Pladsholder til dias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lede med billed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da-DK" smtClean="0"/>
              <a:t>Klik for at redigere titeltypografi i masteren</a:t>
            </a:r>
            <a:endParaRPr lang="da-DK"/>
          </a:p>
        </p:txBody>
      </p:sp>
      <p:sp>
        <p:nvSpPr>
          <p:cNvPr id="3" name="Pladsholder til billede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da-DK"/>
          </a:p>
        </p:txBody>
      </p:sp>
      <p:sp>
        <p:nvSpPr>
          <p:cNvPr id="4" name="Pladsholder til teks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da-DK" smtClean="0"/>
              <a:t>Klik for at redigere typografi i masteren</a:t>
            </a:r>
          </a:p>
        </p:txBody>
      </p:sp>
      <p:sp>
        <p:nvSpPr>
          <p:cNvPr id="5" name="Pladsholder til dato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6" name="Pladsholder til sidefod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7" name="Pladsholder til dias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og lodret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 smtClean="0"/>
              <a:t>Klik for at redigere titeltypografi i masteren</a:t>
            </a:r>
            <a:endParaRPr lang="da-DK"/>
          </a:p>
        </p:txBody>
      </p:sp>
      <p:sp>
        <p:nvSpPr>
          <p:cNvPr id="3" name="Pladsholder til lodret tite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a-DK" smtClean="0"/>
              <a:t>Klik for at redigere typografi i masteren</a:t>
            </a:r>
          </a:p>
          <a:p>
            <a:pPr lvl="1"/>
            <a:r>
              <a:rPr lang="da-DK" smtClean="0"/>
              <a:t>Andet niveau</a:t>
            </a:r>
          </a:p>
          <a:p>
            <a:pPr lvl="2"/>
            <a:r>
              <a:rPr lang="da-DK" smtClean="0"/>
              <a:t>Tredje niveau</a:t>
            </a:r>
          </a:p>
          <a:p>
            <a:pPr lvl="3"/>
            <a:r>
              <a:rPr lang="da-DK" smtClean="0"/>
              <a:t>Fjerde niveau</a:t>
            </a:r>
          </a:p>
          <a:p>
            <a:pPr lvl="4"/>
            <a:r>
              <a:rPr lang="da-DK" smtClean="0"/>
              <a:t>Femte niveau</a:t>
            </a:r>
            <a:endParaRPr lang="da-DK"/>
          </a:p>
        </p:txBody>
      </p:sp>
      <p:sp>
        <p:nvSpPr>
          <p:cNvPr id="4" name="Pladsholder til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5" name="Pladsholder til sidefod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6" name="Pladsholder til dias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et titel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et tite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da-DK" smtClean="0"/>
              <a:t>Klik for at redigere titeltypografi i masteren</a:t>
            </a:r>
            <a:endParaRPr lang="da-DK"/>
          </a:p>
        </p:txBody>
      </p:sp>
      <p:sp>
        <p:nvSpPr>
          <p:cNvPr id="3" name="Pladsholder til lodret tite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da-DK" smtClean="0"/>
              <a:t>Klik for at redigere typografi i masteren</a:t>
            </a:r>
          </a:p>
          <a:p>
            <a:pPr lvl="1"/>
            <a:r>
              <a:rPr lang="da-DK" smtClean="0"/>
              <a:t>Andet niveau</a:t>
            </a:r>
          </a:p>
          <a:p>
            <a:pPr lvl="2"/>
            <a:r>
              <a:rPr lang="da-DK" smtClean="0"/>
              <a:t>Tredje niveau</a:t>
            </a:r>
          </a:p>
          <a:p>
            <a:pPr lvl="3"/>
            <a:r>
              <a:rPr lang="da-DK" smtClean="0"/>
              <a:t>Fjerde niveau</a:t>
            </a:r>
          </a:p>
          <a:p>
            <a:pPr lvl="4"/>
            <a:r>
              <a:rPr lang="da-DK" smtClean="0"/>
              <a:t>Femte niveau</a:t>
            </a:r>
            <a:endParaRPr lang="da-DK"/>
          </a:p>
        </p:txBody>
      </p:sp>
      <p:sp>
        <p:nvSpPr>
          <p:cNvPr id="4" name="Pladsholder til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5" name="Pladsholder til sidefod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6" name="Pladsholder til dias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4.jpe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3.gif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gif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548680"/>
          </a:xfrm>
          <a:prstGeom prst="rect">
            <a:avLst/>
          </a:prstGeom>
          <a:solidFill>
            <a:srgbClr val="003D8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/>
          </a:p>
        </p:txBody>
      </p:sp>
      <p:sp>
        <p:nvSpPr>
          <p:cNvPr id="2" name="Pladsholder til titel 1"/>
          <p:cNvSpPr>
            <a:spLocks noGrp="1"/>
          </p:cNvSpPr>
          <p:nvPr>
            <p:ph type="title"/>
          </p:nvPr>
        </p:nvSpPr>
        <p:spPr>
          <a:xfrm>
            <a:off x="0" y="0"/>
            <a:ext cx="6660232" cy="548680"/>
          </a:xfrm>
          <a:prstGeom prst="rect">
            <a:avLst/>
          </a:prstGeom>
        </p:spPr>
        <p:txBody>
          <a:bodyPr vert="horz" lIns="180000" tIns="36000" rIns="91440" bIns="36000" rtlCol="0" anchor="ctr">
            <a:normAutofit/>
          </a:bodyPr>
          <a:lstStyle/>
          <a:p>
            <a:r>
              <a:rPr lang="da-DK" dirty="0" smtClean="0"/>
              <a:t>Titeltypografi i masteren</a:t>
            </a:r>
            <a:endParaRPr lang="da-DK" dirty="0"/>
          </a:p>
        </p:txBody>
      </p:sp>
      <p:sp>
        <p:nvSpPr>
          <p:cNvPr id="3" name="Pladsholder til tekst 2"/>
          <p:cNvSpPr>
            <a:spLocks noGrp="1"/>
          </p:cNvSpPr>
          <p:nvPr>
            <p:ph type="body" idx="1"/>
          </p:nvPr>
        </p:nvSpPr>
        <p:spPr>
          <a:xfrm>
            <a:off x="179512" y="692696"/>
            <a:ext cx="8856984" cy="518457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a-DK" dirty="0" smtClean="0"/>
              <a:t>Klik for at redigere typografi i masteren</a:t>
            </a:r>
          </a:p>
          <a:p>
            <a:pPr lvl="1"/>
            <a:r>
              <a:rPr lang="da-DK" dirty="0" smtClean="0"/>
              <a:t>Andet niveau</a:t>
            </a:r>
          </a:p>
          <a:p>
            <a:pPr lvl="2"/>
            <a:r>
              <a:rPr lang="da-DK" dirty="0" smtClean="0"/>
              <a:t>Tredje niveau</a:t>
            </a:r>
          </a:p>
        </p:txBody>
      </p:sp>
      <p:sp>
        <p:nvSpPr>
          <p:cNvPr id="4" name="Pladsholder til dato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7D94EA-A898-46A2-B941-C0CCF003EA5C}" type="datetimeFigureOut">
              <a:rPr lang="da-DK" smtClean="0"/>
              <a:pPr/>
              <a:t>10-09-2019</a:t>
            </a:fld>
            <a:endParaRPr lang="da-DK"/>
          </a:p>
        </p:txBody>
      </p:sp>
      <p:sp>
        <p:nvSpPr>
          <p:cNvPr id="5" name="Pladsholder til sidefod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da-DK"/>
          </a:p>
        </p:txBody>
      </p:sp>
      <p:sp>
        <p:nvSpPr>
          <p:cNvPr id="6" name="Pladsholder til dias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6E2749F-A3FD-4657-9F30-1FBBCBE430D1}" type="slidenum">
              <a:rPr lang="da-DK" smtClean="0"/>
              <a:pPr/>
              <a:t>‹nr.›</a:t>
            </a:fld>
            <a:endParaRPr lang="da-DK"/>
          </a:p>
        </p:txBody>
      </p:sp>
      <p:sp>
        <p:nvSpPr>
          <p:cNvPr id="8" name="Rektangel 7"/>
          <p:cNvSpPr/>
          <p:nvPr userDrawn="1"/>
        </p:nvSpPr>
        <p:spPr>
          <a:xfrm>
            <a:off x="0" y="6021288"/>
            <a:ext cx="9144000" cy="836712"/>
          </a:xfrm>
          <a:prstGeom prst="rect">
            <a:avLst/>
          </a:prstGeom>
          <a:solidFill>
            <a:srgbClr val="003D8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/>
          </a:p>
        </p:txBody>
      </p:sp>
      <p:pic>
        <p:nvPicPr>
          <p:cNvPr id="9" name="Billede 8" descr="alt-logo-t-ffffff.png"/>
          <p:cNvPicPr>
            <a:picLocks noChangeAspect="1"/>
          </p:cNvPicPr>
          <p:nvPr userDrawn="1"/>
        </p:nvPicPr>
        <p:blipFill>
          <a:blip r:embed="rId13" cstate="email"/>
          <a:stretch>
            <a:fillRect/>
          </a:stretch>
        </p:blipFill>
        <p:spPr>
          <a:xfrm>
            <a:off x="5486663" y="6165304"/>
            <a:ext cx="6965273" cy="1052736"/>
          </a:xfrm>
          <a:prstGeom prst="rect">
            <a:avLst/>
          </a:prstGeom>
        </p:spPr>
      </p:pic>
      <p:sp>
        <p:nvSpPr>
          <p:cNvPr id="11" name="Tekstboks 10"/>
          <p:cNvSpPr txBox="1"/>
          <p:nvPr userDrawn="1"/>
        </p:nvSpPr>
        <p:spPr>
          <a:xfrm>
            <a:off x="8604448" y="6021288"/>
            <a:ext cx="539552" cy="318924"/>
          </a:xfrm>
          <a:prstGeom prst="rect">
            <a:avLst/>
          </a:prstGeom>
          <a:noFill/>
        </p:spPr>
        <p:txBody>
          <a:bodyPr wrap="square" lIns="36000" tIns="36000" rIns="36000" bIns="36000" rtlCol="0">
            <a:spAutoFit/>
          </a:bodyPr>
          <a:lstStyle/>
          <a:p>
            <a:pPr algn="r"/>
            <a:fld id="{86DAE5B3-47D7-4FF4-AF24-04FC867E0ACD}" type="slidenum">
              <a:rPr lang="da-DK" sz="1600" smtClean="0">
                <a:solidFill>
                  <a:schemeClr val="bg1"/>
                </a:solidFill>
              </a:rPr>
              <a:pPr algn="r"/>
              <a:t>‹nr.›</a:t>
            </a:fld>
            <a:endParaRPr lang="da-DK" sz="1600" dirty="0">
              <a:solidFill>
                <a:schemeClr val="bg1"/>
              </a:solidFill>
            </a:endParaRPr>
          </a:p>
        </p:txBody>
      </p:sp>
      <p:pic>
        <p:nvPicPr>
          <p:cNvPr id="12" name="Billede 11" descr="inano_neg.gif"/>
          <p:cNvPicPr>
            <a:picLocks noChangeAspect="1"/>
          </p:cNvPicPr>
          <p:nvPr userDrawn="1"/>
        </p:nvPicPr>
        <p:blipFill>
          <a:blip r:embed="rId14" cstate="email"/>
          <a:stretch>
            <a:fillRect/>
          </a:stretch>
        </p:blipFill>
        <p:spPr>
          <a:xfrm>
            <a:off x="7884368" y="44624"/>
            <a:ext cx="1224136" cy="459051"/>
          </a:xfrm>
          <a:prstGeom prst="rect">
            <a:avLst/>
          </a:prstGeom>
        </p:spPr>
      </p:pic>
      <p:pic>
        <p:nvPicPr>
          <p:cNvPr id="15" name="Billede 14" descr="CMC.gif"/>
          <p:cNvPicPr>
            <a:picLocks noChangeAspect="1"/>
          </p:cNvPicPr>
          <p:nvPr userDrawn="1"/>
        </p:nvPicPr>
        <p:blipFill>
          <a:blip r:embed="rId15" cstate="email"/>
          <a:stretch>
            <a:fillRect/>
          </a:stretch>
        </p:blipFill>
        <p:spPr>
          <a:xfrm>
            <a:off x="8172400" y="6021288"/>
            <a:ext cx="685346" cy="708806"/>
          </a:xfrm>
          <a:prstGeom prst="rect">
            <a:avLst/>
          </a:prstGeom>
        </p:spPr>
      </p:pic>
      <p:pic>
        <p:nvPicPr>
          <p:cNvPr id="16" name="Billede 15"/>
          <p:cNvPicPr>
            <a:picLocks noChangeAspect="1"/>
          </p:cNvPicPr>
          <p:nvPr userDrawn="1"/>
        </p:nvPicPr>
        <p:blipFill>
          <a:blip r:embed="rId16" cstate="email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496" y="6305769"/>
            <a:ext cx="2952328" cy="509798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iming>
    <p:tnLst>
      <p:par>
        <p:cTn id="1" dur="indefinite" restart="never" nodeType="tmRoot"/>
      </p:par>
    </p:tnLst>
  </p:timing>
  <p:txStyles>
    <p:titleStyle>
      <a:lvl1pPr algn="l" defTabSz="914400" rtl="0" eaLnBrk="1" latinLnBrk="0" hangingPunct="1">
        <a:spcBef>
          <a:spcPct val="0"/>
        </a:spcBef>
        <a:buNone/>
        <a:defRPr sz="32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None/>
        <a:defRPr sz="2600" b="0" kern="1200">
          <a:solidFill>
            <a:srgbClr val="003D85"/>
          </a:solidFill>
          <a:latin typeface="+mn-lt"/>
          <a:ea typeface="+mn-ea"/>
          <a:cs typeface="+mn-cs"/>
        </a:defRPr>
      </a:lvl1pPr>
      <a:lvl2pPr marL="360000" indent="-285750" algn="l" defTabSz="914400" rtl="0" eaLnBrk="1" latinLnBrk="0" hangingPunct="1">
        <a:spcBef>
          <a:spcPct val="20000"/>
        </a:spcBef>
        <a:buFont typeface="Arial" pitchFamily="34" charset="0"/>
        <a:buChar char="•"/>
        <a:defRPr sz="2600" kern="1200">
          <a:solidFill>
            <a:srgbClr val="003D85"/>
          </a:solidFill>
          <a:latin typeface="+mn-lt"/>
          <a:ea typeface="+mn-ea"/>
          <a:cs typeface="+mn-cs"/>
        </a:defRPr>
      </a:lvl2pPr>
      <a:lvl3pPr marL="540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rgbClr val="003D85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a-DK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19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0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-36512" y="2708920"/>
            <a:ext cx="8820472" cy="1008112"/>
          </a:xfrm>
        </p:spPr>
        <p:txBody>
          <a:bodyPr>
            <a:normAutofit/>
          </a:bodyPr>
          <a:lstStyle/>
          <a:p>
            <a:pPr algn="ctr">
              <a:lnSpc>
                <a:spcPts val="3200"/>
              </a:lnSpc>
            </a:pPr>
            <a:r>
              <a:rPr lang="en-US" dirty="0" smtClean="0">
                <a:solidFill>
                  <a:srgbClr val="003D85"/>
                </a:solidFill>
              </a:rPr>
              <a:t>Update HEIMDAL project</a:t>
            </a:r>
            <a:endParaRPr lang="en-US" sz="2400" b="0" dirty="0">
              <a:solidFill>
                <a:srgbClr val="003D85"/>
              </a:solidFill>
            </a:endParaRPr>
          </a:p>
        </p:txBody>
      </p:sp>
      <p:sp>
        <p:nvSpPr>
          <p:cNvPr id="4" name="Rectangle 4"/>
          <p:cNvSpPr>
            <a:spLocks noChangeArrowheads="1"/>
          </p:cNvSpPr>
          <p:nvPr/>
        </p:nvSpPr>
        <p:spPr bwMode="auto">
          <a:xfrm>
            <a:off x="1835696" y="4725144"/>
            <a:ext cx="7086600" cy="942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algn="r">
              <a:lnSpc>
                <a:spcPct val="80000"/>
              </a:lnSpc>
              <a:spcBef>
                <a:spcPct val="20000"/>
              </a:spcBef>
            </a:pPr>
            <a:r>
              <a:rPr lang="en-US" sz="2400" b="1" dirty="0">
                <a:solidFill>
                  <a:srgbClr val="003D85"/>
                </a:solidFill>
              </a:rPr>
              <a:t> </a:t>
            </a:r>
            <a:r>
              <a:rPr lang="en-US" sz="2400" b="1" dirty="0" err="1">
                <a:solidFill>
                  <a:srgbClr val="003D85"/>
                </a:solidFill>
              </a:rPr>
              <a:t>Mogens</a:t>
            </a:r>
            <a:r>
              <a:rPr lang="en-US" sz="2400" b="1" dirty="0">
                <a:solidFill>
                  <a:srgbClr val="003D85"/>
                </a:solidFill>
              </a:rPr>
              <a:t> </a:t>
            </a:r>
            <a:r>
              <a:rPr lang="en-US" sz="2400" b="1" dirty="0" smtClean="0">
                <a:solidFill>
                  <a:srgbClr val="003D85"/>
                </a:solidFill>
              </a:rPr>
              <a:t>Christensen</a:t>
            </a:r>
          </a:p>
          <a:p>
            <a:pPr algn="r">
              <a:lnSpc>
                <a:spcPct val="80000"/>
              </a:lnSpc>
              <a:spcBef>
                <a:spcPct val="20000"/>
              </a:spcBef>
            </a:pPr>
            <a:r>
              <a:rPr lang="en-US" b="1" dirty="0" smtClean="0">
                <a:solidFill>
                  <a:srgbClr val="003D85"/>
                </a:solidFill>
              </a:rPr>
              <a:t>Center for Materials Crystallography</a:t>
            </a:r>
            <a:endParaRPr lang="en-US" b="1" dirty="0">
              <a:solidFill>
                <a:srgbClr val="003D85"/>
              </a:solidFill>
            </a:endParaRPr>
          </a:p>
          <a:p>
            <a:pPr algn="r">
              <a:lnSpc>
                <a:spcPct val="80000"/>
              </a:lnSpc>
              <a:spcBef>
                <a:spcPct val="20000"/>
              </a:spcBef>
            </a:pPr>
            <a:r>
              <a:rPr lang="en-US" b="1" dirty="0" err="1" smtClean="0">
                <a:solidFill>
                  <a:srgbClr val="003D85"/>
                </a:solidFill>
              </a:rPr>
              <a:t>iNANO</a:t>
            </a:r>
            <a:r>
              <a:rPr lang="en-US" b="1" dirty="0" smtClean="0">
                <a:solidFill>
                  <a:srgbClr val="003D85"/>
                </a:solidFill>
              </a:rPr>
              <a:t> &amp; Department </a:t>
            </a:r>
            <a:r>
              <a:rPr lang="en-US" b="1" dirty="0">
                <a:solidFill>
                  <a:srgbClr val="003D85"/>
                </a:solidFill>
              </a:rPr>
              <a:t>of Chemistry</a:t>
            </a:r>
          </a:p>
          <a:p>
            <a:pPr algn="r">
              <a:lnSpc>
                <a:spcPct val="80000"/>
              </a:lnSpc>
              <a:spcBef>
                <a:spcPct val="20000"/>
              </a:spcBef>
            </a:pPr>
            <a:r>
              <a:rPr lang="en-US" b="1" dirty="0">
                <a:solidFill>
                  <a:srgbClr val="003D85"/>
                </a:solidFill>
              </a:rPr>
              <a:t>Aarhus </a:t>
            </a:r>
            <a:r>
              <a:rPr lang="en-US" b="1" dirty="0" err="1">
                <a:solidFill>
                  <a:srgbClr val="003D85"/>
                </a:solidFill>
              </a:rPr>
              <a:t>Universtet</a:t>
            </a:r>
            <a:endParaRPr lang="en-US" b="1" dirty="0">
              <a:solidFill>
                <a:srgbClr val="003D85"/>
              </a:solidFill>
            </a:endParaRPr>
          </a:p>
        </p:txBody>
      </p:sp>
      <p:sp>
        <p:nvSpPr>
          <p:cNvPr id="6" name="Text Box 6"/>
          <p:cNvSpPr txBox="1">
            <a:spLocks noChangeArrowheads="1"/>
          </p:cNvSpPr>
          <p:nvPr/>
        </p:nvSpPr>
        <p:spPr bwMode="auto">
          <a:xfrm>
            <a:off x="2304344" y="3604954"/>
            <a:ext cx="4138760" cy="40011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ctr">
              <a:spcBef>
                <a:spcPct val="50000"/>
              </a:spcBef>
            </a:pPr>
            <a:fld id="{EA7BF665-F52A-4860-8B58-24E40116D548}" type="datetime2">
              <a:rPr lang="en-US" sz="2000" i="1" smtClean="0">
                <a:solidFill>
                  <a:srgbClr val="003D85"/>
                </a:solidFill>
              </a:rPr>
              <a:pPr algn="ctr">
                <a:spcBef>
                  <a:spcPct val="50000"/>
                </a:spcBef>
              </a:pPr>
              <a:t>Tuesday, September 10, 2019</a:t>
            </a:fld>
            <a:endParaRPr lang="en-US" sz="2000" i="1" dirty="0">
              <a:solidFill>
                <a:srgbClr val="003D85"/>
              </a:solidFill>
            </a:endParaRPr>
          </a:p>
        </p:txBody>
      </p:sp>
      <p:sp>
        <p:nvSpPr>
          <p:cNvPr id="7" name="Line 7"/>
          <p:cNvSpPr>
            <a:spLocks noChangeShapeType="1"/>
          </p:cNvSpPr>
          <p:nvPr/>
        </p:nvSpPr>
        <p:spPr bwMode="auto">
          <a:xfrm>
            <a:off x="1928974" y="3501008"/>
            <a:ext cx="4889500" cy="0"/>
          </a:xfrm>
          <a:prstGeom prst="line">
            <a:avLst/>
          </a:prstGeom>
          <a:noFill/>
          <a:ln w="38100">
            <a:solidFill>
              <a:srgbClr val="003D85"/>
            </a:solidFill>
            <a:round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endParaRPr lang="da-DK">
              <a:solidFill>
                <a:srgbClr val="003D85"/>
              </a:solidFill>
            </a:endParaRPr>
          </a:p>
        </p:txBody>
      </p:sp>
      <p:pic>
        <p:nvPicPr>
          <p:cNvPr id="10" name="Picture 2" descr="Billedresultat for HEIMDAL cartoon"/>
          <p:cNvPicPr>
            <a:picLocks noChangeAspect="1" noChangeArrowheads="1"/>
          </p:cNvPicPr>
          <p:nvPr/>
        </p:nvPicPr>
        <p:blipFill>
          <a:blip r:embed="rId2" cstate="email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28545" y="1484784"/>
            <a:ext cx="2450008" cy="2891451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="" xmlns:p14="http://schemas.microsoft.com/office/powerpoint/2010/main" val="9437378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Titel 27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a-DK" dirty="0" smtClean="0"/>
              <a:t>HEIMDAL</a:t>
            </a:r>
            <a:endParaRPr lang="da-DK" dirty="0"/>
          </a:p>
        </p:txBody>
      </p:sp>
      <p:pic>
        <p:nvPicPr>
          <p:cNvPr id="29" name="Billede 28"/>
          <p:cNvPicPr/>
          <p:nvPr/>
        </p:nvPicPr>
        <p:blipFill>
          <a:blip r:embed="rId2" cstate="email"/>
          <a:srcRect/>
          <a:stretch>
            <a:fillRect/>
          </a:stretch>
        </p:blipFill>
        <p:spPr>
          <a:xfrm>
            <a:off x="4499992" y="4007479"/>
            <a:ext cx="3024336" cy="2232248"/>
          </a:xfrm>
          <a:prstGeom prst="rect">
            <a:avLst/>
          </a:prstGeom>
        </p:spPr>
      </p:pic>
      <p:pic>
        <p:nvPicPr>
          <p:cNvPr id="30" name="Picture 3"/>
          <p:cNvPicPr>
            <a:picLocks noChangeAspect="1"/>
          </p:cNvPicPr>
          <p:nvPr/>
        </p:nvPicPr>
        <p:blipFill>
          <a:blip r:embed="rId3" cstate="email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899592" y="407079"/>
            <a:ext cx="9113675" cy="3511062"/>
          </a:xfrm>
          <a:prstGeom prst="rect">
            <a:avLst/>
          </a:prstGeom>
        </p:spPr>
      </p:pic>
      <p:pic>
        <p:nvPicPr>
          <p:cNvPr id="31" name="Picture 6">
            <a:extLst>
              <a:ext uri="{FF2B5EF4-FFF2-40B4-BE49-F238E27FC236}">
                <a16:creationId xmlns:a16="http://schemas.microsoft.com/office/drawing/2014/main" xmlns="" id="{137C2E14-FDD7-7940-BADD-A420FAABACEA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email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t="1279" r="632"/>
          <a:stretch/>
        </p:blipFill>
        <p:spPr>
          <a:xfrm rot="21044961">
            <a:off x="507627" y="1335195"/>
            <a:ext cx="8275472" cy="3855827"/>
          </a:xfrm>
          <a:prstGeom prst="rect">
            <a:avLst/>
          </a:prstGeom>
        </p:spPr>
      </p:pic>
      <p:pic>
        <p:nvPicPr>
          <p:cNvPr id="32" name="Picture 2"/>
          <p:cNvPicPr>
            <a:picLocks noChangeAspect="1" noChangeArrowheads="1"/>
          </p:cNvPicPr>
          <p:nvPr/>
        </p:nvPicPr>
        <p:blipFill>
          <a:blip r:embed="rId5" cstate="email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4860032" y="407079"/>
            <a:ext cx="4067944" cy="237962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3" name="Kombinationstegning 32"/>
          <p:cNvSpPr/>
          <p:nvPr/>
        </p:nvSpPr>
        <p:spPr>
          <a:xfrm>
            <a:off x="4859908" y="404664"/>
            <a:ext cx="4064000" cy="2370667"/>
          </a:xfrm>
          <a:custGeom>
            <a:avLst/>
            <a:gdLst>
              <a:gd name="connsiteX0" fmla="*/ 0 w 4064000"/>
              <a:gd name="connsiteY0" fmla="*/ 1371600 h 2370667"/>
              <a:gd name="connsiteX1" fmla="*/ 3221567 w 4064000"/>
              <a:gd name="connsiteY1" fmla="*/ 2366434 h 2370667"/>
              <a:gd name="connsiteX2" fmla="*/ 4064000 w 4064000"/>
              <a:gd name="connsiteY2" fmla="*/ 2370667 h 2370667"/>
              <a:gd name="connsiteX3" fmla="*/ 4055533 w 4064000"/>
              <a:gd name="connsiteY3" fmla="*/ 791634 h 2370667"/>
              <a:gd name="connsiteX4" fmla="*/ 1388533 w 4064000"/>
              <a:gd name="connsiteY4" fmla="*/ 4234 h 2370667"/>
              <a:gd name="connsiteX5" fmla="*/ 4233 w 4064000"/>
              <a:gd name="connsiteY5" fmla="*/ 0 h 2370667"/>
              <a:gd name="connsiteX6" fmla="*/ 0 w 4064000"/>
              <a:gd name="connsiteY6" fmla="*/ 1371600 h 237066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064000" h="2370667">
                <a:moveTo>
                  <a:pt x="0" y="1371600"/>
                </a:moveTo>
                <a:lnTo>
                  <a:pt x="3221567" y="2366434"/>
                </a:lnTo>
                <a:lnTo>
                  <a:pt x="4064000" y="2370667"/>
                </a:lnTo>
                <a:cubicBezTo>
                  <a:pt x="4061178" y="1844323"/>
                  <a:pt x="4058355" y="1317978"/>
                  <a:pt x="4055533" y="791634"/>
                </a:cubicBezTo>
                <a:lnTo>
                  <a:pt x="1388533" y="4234"/>
                </a:lnTo>
                <a:lnTo>
                  <a:pt x="4233" y="0"/>
                </a:lnTo>
                <a:cubicBezTo>
                  <a:pt x="5644" y="455789"/>
                  <a:pt x="7056" y="911578"/>
                  <a:pt x="0" y="1371600"/>
                </a:cubicBezTo>
                <a:close/>
              </a:path>
            </a:pathLst>
          </a:custGeom>
          <a:noFill/>
          <a:ln w="3810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/>
          </a:p>
        </p:txBody>
      </p:sp>
      <p:sp>
        <p:nvSpPr>
          <p:cNvPr id="34" name="Kombinationstegning 33"/>
          <p:cNvSpPr/>
          <p:nvPr/>
        </p:nvSpPr>
        <p:spPr>
          <a:xfrm flipH="1" flipV="1">
            <a:off x="8652520" y="3359407"/>
            <a:ext cx="383976" cy="257224"/>
          </a:xfrm>
          <a:custGeom>
            <a:avLst/>
            <a:gdLst>
              <a:gd name="connsiteX0" fmla="*/ 0 w 4064000"/>
              <a:gd name="connsiteY0" fmla="*/ 1371600 h 2370667"/>
              <a:gd name="connsiteX1" fmla="*/ 3221567 w 4064000"/>
              <a:gd name="connsiteY1" fmla="*/ 2366434 h 2370667"/>
              <a:gd name="connsiteX2" fmla="*/ 4064000 w 4064000"/>
              <a:gd name="connsiteY2" fmla="*/ 2370667 h 2370667"/>
              <a:gd name="connsiteX3" fmla="*/ 4055533 w 4064000"/>
              <a:gd name="connsiteY3" fmla="*/ 791634 h 2370667"/>
              <a:gd name="connsiteX4" fmla="*/ 1388533 w 4064000"/>
              <a:gd name="connsiteY4" fmla="*/ 4234 h 2370667"/>
              <a:gd name="connsiteX5" fmla="*/ 4233 w 4064000"/>
              <a:gd name="connsiteY5" fmla="*/ 0 h 2370667"/>
              <a:gd name="connsiteX6" fmla="*/ 0 w 4064000"/>
              <a:gd name="connsiteY6" fmla="*/ 1371600 h 237066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064000" h="2370667">
                <a:moveTo>
                  <a:pt x="0" y="1371600"/>
                </a:moveTo>
                <a:lnTo>
                  <a:pt x="3221567" y="2366434"/>
                </a:lnTo>
                <a:lnTo>
                  <a:pt x="4064000" y="2370667"/>
                </a:lnTo>
                <a:cubicBezTo>
                  <a:pt x="4061178" y="1844323"/>
                  <a:pt x="4058355" y="1317978"/>
                  <a:pt x="4055533" y="791634"/>
                </a:cubicBezTo>
                <a:lnTo>
                  <a:pt x="1388533" y="4234"/>
                </a:lnTo>
                <a:lnTo>
                  <a:pt x="4233" y="0"/>
                </a:lnTo>
                <a:cubicBezTo>
                  <a:pt x="5644" y="455789"/>
                  <a:pt x="7056" y="911578"/>
                  <a:pt x="0" y="1371600"/>
                </a:cubicBezTo>
                <a:close/>
              </a:path>
            </a:pathLst>
          </a:cu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/>
          </a:p>
        </p:txBody>
      </p:sp>
      <p:cxnSp>
        <p:nvCxnSpPr>
          <p:cNvPr id="35" name="Lige forbindelse 34"/>
          <p:cNvCxnSpPr>
            <a:stCxn id="34" idx="0"/>
            <a:endCxn id="33" idx="2"/>
          </p:cNvCxnSpPr>
          <p:nvPr/>
        </p:nvCxnSpPr>
        <p:spPr>
          <a:xfrm flipH="1" flipV="1">
            <a:off x="8923908" y="2775331"/>
            <a:ext cx="112588" cy="692478"/>
          </a:xfrm>
          <a:prstGeom prst="line">
            <a:avLst/>
          </a:prstGeom>
          <a:ln w="28575">
            <a:solidFill>
              <a:srgbClr val="00B05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Lige forbindelse 35"/>
          <p:cNvCxnSpPr>
            <a:stCxn id="34" idx="3"/>
          </p:cNvCxnSpPr>
          <p:nvPr/>
        </p:nvCxnSpPr>
        <p:spPr>
          <a:xfrm flipH="1" flipV="1">
            <a:off x="4860032" y="1775231"/>
            <a:ext cx="3793288" cy="1755505"/>
          </a:xfrm>
          <a:prstGeom prst="line">
            <a:avLst/>
          </a:prstGeom>
          <a:ln w="28575">
            <a:solidFill>
              <a:srgbClr val="00B05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" name="Billede 36"/>
          <p:cNvPicPr/>
          <p:nvPr/>
        </p:nvPicPr>
        <p:blipFill>
          <a:blip r:embed="rId6" cstate="email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-180528" y="3143383"/>
            <a:ext cx="4792491" cy="3090224"/>
          </a:xfrm>
          <a:prstGeom prst="rect">
            <a:avLst/>
          </a:prstGeom>
        </p:spPr>
      </p:pic>
    </p:spTree>
    <p:extLst>
      <p:ext uri="{BB962C8B-B14F-4D97-AF65-F5344CB8AC3E}">
        <p14:creationId xmlns="" xmlns:p14="http://schemas.microsoft.com/office/powerpoint/2010/main" val="5380651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3" grpId="0" animBg="1"/>
      <p:bldP spid="34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Monolith insert</a:t>
            </a:r>
            <a:endParaRPr lang="en-US" dirty="0"/>
          </a:p>
        </p:txBody>
      </p:sp>
      <p:pic>
        <p:nvPicPr>
          <p:cNvPr id="3" name="Billede 2"/>
          <p:cNvPicPr>
            <a:picLocks noChangeAspect="1"/>
          </p:cNvPicPr>
          <p:nvPr/>
        </p:nvPicPr>
        <p:blipFill>
          <a:blip r:embed="rId2" cstate="email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80112" y="548681"/>
            <a:ext cx="3582679" cy="2075846"/>
          </a:xfrm>
          <a:prstGeom prst="rect">
            <a:avLst/>
          </a:prstGeom>
        </p:spPr>
      </p:pic>
      <p:sp>
        <p:nvSpPr>
          <p:cNvPr id="4" name="Tekstboks 3"/>
          <p:cNvSpPr txBox="1"/>
          <p:nvPr/>
        </p:nvSpPr>
        <p:spPr>
          <a:xfrm>
            <a:off x="35496" y="505813"/>
            <a:ext cx="3523593" cy="646331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US" b="1" dirty="0" smtClean="0"/>
              <a:t>Final design with Swiss </a:t>
            </a:r>
            <a:r>
              <a:rPr lang="en-US" b="1" dirty="0" err="1" smtClean="0"/>
              <a:t>Neutronics</a:t>
            </a:r>
            <a:r>
              <a:rPr lang="en-US" b="1" dirty="0" smtClean="0"/>
              <a:t>:</a:t>
            </a:r>
          </a:p>
          <a:p>
            <a:r>
              <a:rPr lang="en-US" dirty="0"/>
              <a:t>	</a:t>
            </a:r>
          </a:p>
        </p:txBody>
      </p:sp>
      <p:sp>
        <p:nvSpPr>
          <p:cNvPr id="9218" name="AutoShape 2" descr="https://mail.au.dk/owa/service.svc/s/GetFileAttachment?id=AAMkADcxYTc3ZDM0LWE0MmQtNGZjYi04MjMwLTVhZGY2NzIyZjEyMwBGAAAAAAA52wMLlnmITpVqrLcjx5cgBwBMGfB4UdvfQr1%2BJqzVmj%2B%2FAAAAe%2B3qAADBfEabnDcMTY2qW7z1z2kuAAKysIoqAAABEgAQAJ6WKIRvEY5Bvbg9JXqXq4A%3D&amp;X-OWA-CANARY=C1-7CDuKhUim64kU9lpy3AoHwdWvptYIIBoTqDoYSkBJhLgYlLWar5dYDmC73qdx8lnxbnnU1Qs.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da-DK"/>
          </a:p>
        </p:txBody>
      </p:sp>
      <p:sp>
        <p:nvSpPr>
          <p:cNvPr id="9220" name="AutoShape 4" descr="https://mail.au.dk/owa/service.svc/s/GetFileAttachment?id=AAMkADcxYTc3ZDM0LWE0MmQtNGZjYi04MjMwLTVhZGY2NzIyZjEyMwBGAAAAAAA52wMLlnmITpVqrLcjx5cgBwBMGfB4UdvfQr1%2BJqzVmj%2B%2FAAAAe%2B3qAADBfEabnDcMTY2qW7z1z2kuAAKysIoqAAABEgAQAJ6WKIRvEY5Bvbg9JXqXq4A%3D&amp;X-OWA-CANARY=C1-7CDuKhUim64kU9lpy3AoHwdWvptYIIBoTqDoYSkBJhLgYlLWar5dYDmC73qdx8lnxbnnU1Qs.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da-DK"/>
          </a:p>
        </p:txBody>
      </p:sp>
      <p:pic>
        <p:nvPicPr>
          <p:cNvPr id="9" name="Billede 8" descr="image002.png"/>
          <p:cNvPicPr>
            <a:picLocks noChangeAspect="1"/>
          </p:cNvPicPr>
          <p:nvPr/>
        </p:nvPicPr>
        <p:blipFill>
          <a:blip r:embed="rId3" cstate="email"/>
          <a:stretch>
            <a:fillRect/>
          </a:stretch>
        </p:blipFill>
        <p:spPr>
          <a:xfrm>
            <a:off x="395536" y="2132856"/>
            <a:ext cx="7021170" cy="3856890"/>
          </a:xfrm>
          <a:prstGeom prst="rect">
            <a:avLst/>
          </a:prstGeom>
        </p:spPr>
      </p:pic>
      <p:pic>
        <p:nvPicPr>
          <p:cNvPr id="21" name="Picture 2"/>
          <p:cNvPicPr>
            <a:picLocks noChangeAspect="1"/>
          </p:cNvPicPr>
          <p:nvPr/>
        </p:nvPicPr>
        <p:blipFill rotWithShape="1">
          <a:blip r:embed="rId4" cstate="email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35185"/>
          <a:stretch/>
        </p:blipFill>
        <p:spPr>
          <a:xfrm>
            <a:off x="2771800" y="476672"/>
            <a:ext cx="3816424" cy="2521896"/>
          </a:xfrm>
          <a:prstGeom prst="rect">
            <a:avLst/>
          </a:prstGeom>
        </p:spPr>
      </p:pic>
    </p:spTree>
    <p:extLst>
      <p:ext uri="{BB962C8B-B14F-4D97-AF65-F5344CB8AC3E}">
        <p14:creationId xmlns="" xmlns:p14="http://schemas.microsoft.com/office/powerpoint/2010/main" val="36588667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a-DK" dirty="0" smtClean="0"/>
              <a:t>Guide tender</a:t>
            </a:r>
            <a:endParaRPr lang="da-DK" dirty="0"/>
          </a:p>
        </p:txBody>
      </p:sp>
      <p:pic>
        <p:nvPicPr>
          <p:cNvPr id="28674" name="Picture 2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0" y="548680"/>
            <a:ext cx="9144000" cy="42592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8675" name="Picture 3"/>
          <p:cNvPicPr>
            <a:picLocks noChangeAspect="1" noChangeArrowheads="1"/>
          </p:cNvPicPr>
          <p:nvPr/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107504" y="2636912"/>
            <a:ext cx="3025773" cy="3743077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</p:spPr>
      </p:pic>
      <p:sp>
        <p:nvSpPr>
          <p:cNvPr id="5" name="Tekstboks 4"/>
          <p:cNvSpPr txBox="1"/>
          <p:nvPr/>
        </p:nvSpPr>
        <p:spPr>
          <a:xfrm>
            <a:off x="2934397" y="5579948"/>
            <a:ext cx="4815164" cy="369332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none" rtlCol="0">
            <a:spAutoFit/>
          </a:bodyPr>
          <a:lstStyle/>
          <a:p>
            <a:r>
              <a:rPr lang="da-DK" dirty="0" smtClean="0"/>
              <a:t>Guide tender </a:t>
            </a:r>
            <a:r>
              <a:rPr lang="da-DK" dirty="0" err="1" smtClean="0"/>
              <a:t>call</a:t>
            </a:r>
            <a:r>
              <a:rPr lang="da-DK" dirty="0" smtClean="0"/>
              <a:t> – </a:t>
            </a:r>
            <a:r>
              <a:rPr lang="da-DK" dirty="0" err="1" smtClean="0"/>
              <a:t>almost</a:t>
            </a:r>
            <a:r>
              <a:rPr lang="da-DK" dirty="0" smtClean="0"/>
              <a:t> </a:t>
            </a:r>
            <a:r>
              <a:rPr lang="da-DK" dirty="0" err="1" smtClean="0"/>
              <a:t>ready</a:t>
            </a:r>
            <a:r>
              <a:rPr lang="da-DK" dirty="0" smtClean="0"/>
              <a:t> – </a:t>
            </a:r>
            <a:r>
              <a:rPr lang="da-DK" dirty="0" err="1" smtClean="0"/>
              <a:t>on</a:t>
            </a:r>
            <a:r>
              <a:rPr lang="da-DK" dirty="0" smtClean="0"/>
              <a:t> hold by ESS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a-DK" dirty="0" smtClean="0"/>
              <a:t>T0 chopper</a:t>
            </a:r>
            <a:endParaRPr lang="da-DK" dirty="0"/>
          </a:p>
        </p:txBody>
      </p:sp>
      <p:sp>
        <p:nvSpPr>
          <p:cNvPr id="3" name="Pladsholder til indhold 2"/>
          <p:cNvSpPr>
            <a:spLocks noGrp="1"/>
          </p:cNvSpPr>
          <p:nvPr>
            <p:ph idx="1"/>
          </p:nvPr>
        </p:nvSpPr>
        <p:spPr>
          <a:xfrm>
            <a:off x="107504" y="620688"/>
            <a:ext cx="8928992" cy="1080120"/>
          </a:xfrm>
        </p:spPr>
        <p:txBody>
          <a:bodyPr>
            <a:normAutofit fontScale="92500" lnSpcReduction="10000"/>
          </a:bodyPr>
          <a:lstStyle/>
          <a:p>
            <a:r>
              <a:rPr lang="da-DK" sz="2200" dirty="0" smtClean="0"/>
              <a:t>Solution for the T0 chopper </a:t>
            </a:r>
            <a:r>
              <a:rPr lang="da-DK" sz="2200" dirty="0" err="1" smtClean="0"/>
              <a:t>using</a:t>
            </a:r>
            <a:r>
              <a:rPr lang="da-DK" sz="2200" dirty="0" smtClean="0"/>
              <a:t> ESS </a:t>
            </a:r>
            <a:r>
              <a:rPr lang="da-DK" sz="2200" dirty="0" err="1" smtClean="0"/>
              <a:t>envelope</a:t>
            </a:r>
            <a:endParaRPr lang="da-DK" sz="2200" dirty="0" smtClean="0"/>
          </a:p>
          <a:p>
            <a:r>
              <a:rPr lang="da-DK" sz="2200" dirty="0" smtClean="0"/>
              <a:t>- </a:t>
            </a:r>
            <a:r>
              <a:rPr lang="da-DK" sz="2200" dirty="0" err="1" smtClean="0"/>
              <a:t>Can</a:t>
            </a:r>
            <a:r>
              <a:rPr lang="da-DK" sz="2200" dirty="0" smtClean="0"/>
              <a:t> </a:t>
            </a:r>
            <a:r>
              <a:rPr lang="da-DK" sz="2200" dirty="0" err="1" smtClean="0"/>
              <a:t>be</a:t>
            </a:r>
            <a:r>
              <a:rPr lang="da-DK" sz="2200" dirty="0" smtClean="0"/>
              <a:t> </a:t>
            </a:r>
            <a:r>
              <a:rPr lang="da-DK" sz="2200" dirty="0" err="1" smtClean="0"/>
              <a:t>removed</a:t>
            </a:r>
            <a:r>
              <a:rPr lang="da-DK" sz="2200" dirty="0" smtClean="0"/>
              <a:t> </a:t>
            </a:r>
            <a:r>
              <a:rPr lang="da-DK" sz="2200" dirty="0" err="1" smtClean="0"/>
              <a:t>vertically</a:t>
            </a:r>
            <a:r>
              <a:rPr lang="da-DK" sz="2200" dirty="0" smtClean="0"/>
              <a:t> – </a:t>
            </a:r>
            <a:r>
              <a:rPr lang="da-DK" sz="2200" dirty="0" err="1" smtClean="0"/>
              <a:t>removing</a:t>
            </a:r>
            <a:r>
              <a:rPr lang="da-DK" sz="2200" dirty="0" smtClean="0"/>
              <a:t> 1 </a:t>
            </a:r>
            <a:r>
              <a:rPr lang="da-DK" sz="2200" dirty="0" err="1" smtClean="0"/>
              <a:t>plate</a:t>
            </a:r>
            <a:r>
              <a:rPr lang="da-DK" sz="2200" dirty="0" smtClean="0"/>
              <a:t>.</a:t>
            </a:r>
          </a:p>
          <a:p>
            <a:r>
              <a:rPr lang="da-DK" sz="2200" dirty="0" smtClean="0"/>
              <a:t>- </a:t>
            </a:r>
            <a:r>
              <a:rPr lang="da-DK" sz="2200" dirty="0" err="1" smtClean="0"/>
              <a:t>Update</a:t>
            </a:r>
            <a:r>
              <a:rPr lang="da-DK" sz="2200" dirty="0" smtClean="0"/>
              <a:t> </a:t>
            </a:r>
            <a:r>
              <a:rPr lang="da-DK" sz="2200" dirty="0" err="1" smtClean="0"/>
              <a:t>with</a:t>
            </a:r>
            <a:r>
              <a:rPr lang="da-DK" sz="2200" dirty="0" smtClean="0"/>
              <a:t> </a:t>
            </a:r>
            <a:r>
              <a:rPr lang="da-DK" sz="2200" dirty="0" err="1" smtClean="0"/>
              <a:t>enlarger</a:t>
            </a:r>
            <a:r>
              <a:rPr lang="da-DK" sz="2200" dirty="0" smtClean="0"/>
              <a:t> hammer </a:t>
            </a:r>
            <a:r>
              <a:rPr lang="da-DK" sz="2200" dirty="0" err="1" smtClean="0"/>
              <a:t>should</a:t>
            </a:r>
            <a:r>
              <a:rPr lang="da-DK" sz="2200" dirty="0" smtClean="0"/>
              <a:t> </a:t>
            </a:r>
            <a:r>
              <a:rPr lang="da-DK" sz="2200" dirty="0" err="1" smtClean="0"/>
              <a:t>be</a:t>
            </a:r>
            <a:r>
              <a:rPr lang="da-DK" sz="2200" dirty="0" smtClean="0"/>
              <a:t> </a:t>
            </a:r>
            <a:r>
              <a:rPr lang="da-DK" sz="2200" dirty="0" err="1" smtClean="0"/>
              <a:t>possible</a:t>
            </a:r>
            <a:r>
              <a:rPr lang="da-DK" sz="2200" dirty="0" smtClean="0"/>
              <a:t>.</a:t>
            </a:r>
            <a:endParaRPr lang="da-DK" sz="2200" dirty="0"/>
          </a:p>
        </p:txBody>
      </p:sp>
      <p:pic>
        <p:nvPicPr>
          <p:cNvPr id="4" name="Picture 2"/>
          <p:cNvPicPr>
            <a:picLocks noChangeAspect="1"/>
          </p:cNvPicPr>
          <p:nvPr/>
        </p:nvPicPr>
        <p:blipFill>
          <a:blip r:embed="rId2" cstate="email"/>
          <a:stretch>
            <a:fillRect/>
          </a:stretch>
        </p:blipFill>
        <p:spPr>
          <a:xfrm>
            <a:off x="1691680" y="1916832"/>
            <a:ext cx="4774989" cy="3847220"/>
          </a:xfrm>
          <a:prstGeom prst="rect">
            <a:avLst/>
          </a:prstGeom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Bunker wall feedthrough - complete</a:t>
            </a:r>
            <a:endParaRPr lang="en-US" dirty="0"/>
          </a:p>
        </p:txBody>
      </p:sp>
      <p:pic>
        <p:nvPicPr>
          <p:cNvPr id="4" name="Picture 5"/>
          <p:cNvPicPr>
            <a:picLocks noChangeAspect="1"/>
          </p:cNvPicPr>
          <p:nvPr/>
        </p:nvPicPr>
        <p:blipFill>
          <a:blip r:embed="rId2" cstate="email"/>
          <a:stretch>
            <a:fillRect/>
          </a:stretch>
        </p:blipFill>
        <p:spPr>
          <a:xfrm>
            <a:off x="0" y="2348880"/>
            <a:ext cx="8881511" cy="3609968"/>
          </a:xfrm>
          <a:prstGeom prst="rect">
            <a:avLst/>
          </a:prstGeom>
        </p:spPr>
      </p:pic>
      <p:pic>
        <p:nvPicPr>
          <p:cNvPr id="5" name="Content Placeholder 3"/>
          <p:cNvPicPr>
            <a:picLocks noGrp="1" noChangeAspect="1"/>
          </p:cNvPicPr>
          <p:nvPr/>
        </p:nvPicPr>
        <p:blipFill>
          <a:blip r:embed="rId3" cstate="email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5724645" y="3501008"/>
            <a:ext cx="3480394" cy="1214657"/>
          </a:xfrm>
          <a:prstGeom prst="rect">
            <a:avLst/>
          </a:prstGeom>
        </p:spPr>
      </p:pic>
      <p:pic>
        <p:nvPicPr>
          <p:cNvPr id="6" name="Picture 4"/>
          <p:cNvPicPr>
            <a:picLocks noChangeAspect="1"/>
          </p:cNvPicPr>
          <p:nvPr/>
        </p:nvPicPr>
        <p:blipFill>
          <a:blip r:embed="rId4" cstate="email"/>
          <a:stretch>
            <a:fillRect/>
          </a:stretch>
        </p:blipFill>
        <p:spPr>
          <a:xfrm>
            <a:off x="6026037" y="1368949"/>
            <a:ext cx="2877609" cy="1789220"/>
          </a:xfrm>
          <a:prstGeom prst="rect">
            <a:avLst/>
          </a:prstGeom>
        </p:spPr>
      </p:pic>
      <p:pic>
        <p:nvPicPr>
          <p:cNvPr id="7" name="Picture 5"/>
          <p:cNvPicPr>
            <a:picLocks noChangeAspect="1"/>
          </p:cNvPicPr>
          <p:nvPr/>
        </p:nvPicPr>
        <p:blipFill>
          <a:blip r:embed="rId5" cstate="email"/>
          <a:stretch>
            <a:fillRect/>
          </a:stretch>
        </p:blipFill>
        <p:spPr>
          <a:xfrm>
            <a:off x="6111987" y="3182086"/>
            <a:ext cx="2420454" cy="318922"/>
          </a:xfrm>
          <a:prstGeom prst="rect">
            <a:avLst/>
          </a:prstGeom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6" cstate="email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6230" y="548680"/>
            <a:ext cx="5020278" cy="147987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kstboks 7"/>
          <p:cNvSpPr txBox="1"/>
          <p:nvPr/>
        </p:nvSpPr>
        <p:spPr>
          <a:xfrm>
            <a:off x="179512" y="2060848"/>
            <a:ext cx="4145109" cy="369332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none" rtlCol="0">
            <a:spAutoFit/>
          </a:bodyPr>
          <a:lstStyle/>
          <a:p>
            <a:r>
              <a:rPr lang="da-DK" b="1" dirty="0"/>
              <a:t>Critical component – bunker </a:t>
            </a:r>
            <a:r>
              <a:rPr lang="da-DK" b="1" dirty="0" err="1"/>
              <a:t>feedthrough</a:t>
            </a:r>
            <a:endParaRPr lang="en-US" b="1" i="1" dirty="0" smtClean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" name="Tekstboks 8"/>
          <p:cNvSpPr txBox="1"/>
          <p:nvPr/>
        </p:nvSpPr>
        <p:spPr>
          <a:xfrm>
            <a:off x="5508287" y="908720"/>
            <a:ext cx="3627853" cy="369332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none" rtlCol="0">
            <a:spAutoFit/>
          </a:bodyPr>
          <a:lstStyle/>
          <a:p>
            <a:r>
              <a:rPr lang="da-DK" dirty="0"/>
              <a:t>Design for </a:t>
            </a:r>
            <a:r>
              <a:rPr lang="da-DK" dirty="0" smtClean="0"/>
              <a:t>installation and </a:t>
            </a:r>
            <a:r>
              <a:rPr lang="da-DK" dirty="0" err="1" smtClean="0"/>
              <a:t>alignment</a:t>
            </a:r>
            <a:endParaRPr lang="en-US" dirty="0"/>
          </a:p>
        </p:txBody>
      </p:sp>
      <p:sp>
        <p:nvSpPr>
          <p:cNvPr id="10" name="Tekstboks 9"/>
          <p:cNvSpPr txBox="1"/>
          <p:nvPr/>
        </p:nvSpPr>
        <p:spPr>
          <a:xfrm>
            <a:off x="53618" y="5589240"/>
            <a:ext cx="3506601" cy="400110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da-DK" sz="2000" dirty="0" err="1" smtClean="0"/>
              <a:t>Remove</a:t>
            </a:r>
            <a:r>
              <a:rPr lang="da-DK" sz="2000" dirty="0" smtClean="0"/>
              <a:t> from guide tender </a:t>
            </a:r>
            <a:r>
              <a:rPr lang="da-DK" sz="2000" dirty="0" err="1" smtClean="0"/>
              <a:t>call</a:t>
            </a:r>
            <a:r>
              <a:rPr lang="da-DK" sz="2000" dirty="0" smtClean="0"/>
              <a:t>?</a:t>
            </a:r>
          </a:p>
        </p:txBody>
      </p:sp>
    </p:spTree>
    <p:extLst>
      <p:ext uri="{BB962C8B-B14F-4D97-AF65-F5344CB8AC3E}">
        <p14:creationId xmlns="" xmlns:p14="http://schemas.microsoft.com/office/powerpoint/2010/main" val="884941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a-DK" dirty="0" err="1" smtClean="0"/>
              <a:t>Common</a:t>
            </a:r>
            <a:r>
              <a:rPr lang="da-DK" dirty="0" smtClean="0"/>
              <a:t> </a:t>
            </a:r>
            <a:r>
              <a:rPr lang="da-DK" dirty="0" err="1" smtClean="0"/>
              <a:t>shielding</a:t>
            </a:r>
            <a:r>
              <a:rPr lang="da-DK" dirty="0" smtClean="0"/>
              <a:t> solution</a:t>
            </a:r>
            <a:endParaRPr lang="da-DK" dirty="0"/>
          </a:p>
        </p:txBody>
      </p:sp>
      <p:pic>
        <p:nvPicPr>
          <p:cNvPr id="29698" name="Picture 2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36310" y="1052736"/>
            <a:ext cx="9107690" cy="4771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Tekstboks 3"/>
          <p:cNvSpPr txBox="1"/>
          <p:nvPr/>
        </p:nvSpPr>
        <p:spPr>
          <a:xfrm>
            <a:off x="88454" y="611396"/>
            <a:ext cx="9007659" cy="369332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none" rtlCol="0">
            <a:spAutoFit/>
          </a:bodyPr>
          <a:lstStyle/>
          <a:p>
            <a:r>
              <a:rPr lang="da-DK" dirty="0" smtClean="0">
                <a:latin typeface="Arial" pitchFamily="34" charset="0"/>
                <a:cs typeface="Arial" pitchFamily="34" charset="0"/>
              </a:rPr>
              <a:t>HEIMDAL has </a:t>
            </a:r>
            <a:r>
              <a:rPr lang="da-DK" dirty="0" err="1" smtClean="0">
                <a:latin typeface="Arial" pitchFamily="34" charset="0"/>
                <a:cs typeface="Arial" pitchFamily="34" charset="0"/>
              </a:rPr>
              <a:t>accepted</a:t>
            </a:r>
            <a:r>
              <a:rPr lang="da-DK" dirty="0" smtClean="0">
                <a:latin typeface="Arial" pitchFamily="34" charset="0"/>
                <a:cs typeface="Arial" pitchFamily="34" charset="0"/>
              </a:rPr>
              <a:t> the standard </a:t>
            </a:r>
            <a:r>
              <a:rPr lang="da-DK" dirty="0" err="1" smtClean="0">
                <a:latin typeface="Arial" pitchFamily="34" charset="0"/>
                <a:cs typeface="Arial" pitchFamily="34" charset="0"/>
              </a:rPr>
              <a:t>shielding</a:t>
            </a:r>
            <a:r>
              <a:rPr lang="da-DK" dirty="0" smtClean="0">
                <a:latin typeface="Arial" pitchFamily="34" charset="0"/>
                <a:cs typeface="Arial" pitchFamily="34" charset="0"/>
              </a:rPr>
              <a:t> solution offer by ESS </a:t>
            </a:r>
            <a:r>
              <a:rPr lang="da-DK" dirty="0" err="1" smtClean="0">
                <a:latin typeface="Arial" pitchFamily="34" charset="0"/>
                <a:cs typeface="Arial" pitchFamily="34" charset="0"/>
              </a:rPr>
              <a:t>value</a:t>
            </a:r>
            <a:r>
              <a:rPr lang="da-DK" dirty="0" smtClean="0">
                <a:latin typeface="Arial" pitchFamily="34" charset="0"/>
                <a:cs typeface="Arial" pitchFamily="34" charset="0"/>
              </a:rPr>
              <a:t> 1.290.000 €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a-DK" dirty="0" smtClean="0"/>
              <a:t>Instrument </a:t>
            </a:r>
            <a:r>
              <a:rPr lang="da-DK" dirty="0" err="1" smtClean="0"/>
              <a:t>cave</a:t>
            </a:r>
            <a:endParaRPr lang="en-US" dirty="0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 cstate="email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7608" y="476672"/>
            <a:ext cx="8482864" cy="558924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kstboks 4"/>
          <p:cNvSpPr txBox="1"/>
          <p:nvPr/>
        </p:nvSpPr>
        <p:spPr>
          <a:xfrm>
            <a:off x="107503" y="620688"/>
            <a:ext cx="3988721" cy="369332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none" rtlCol="0">
            <a:spAutoFit/>
          </a:bodyPr>
          <a:lstStyle/>
          <a:p>
            <a:r>
              <a:rPr lang="da-DK" dirty="0" smtClean="0"/>
              <a:t>Instrument </a:t>
            </a:r>
            <a:r>
              <a:rPr lang="da-DK" dirty="0" err="1" smtClean="0"/>
              <a:t>cave</a:t>
            </a:r>
            <a:r>
              <a:rPr lang="da-DK" dirty="0" smtClean="0"/>
              <a:t> and </a:t>
            </a:r>
            <a:r>
              <a:rPr lang="da-DK" dirty="0" err="1" smtClean="0"/>
              <a:t>experimental</a:t>
            </a:r>
            <a:r>
              <a:rPr lang="da-DK" dirty="0" smtClean="0"/>
              <a:t> </a:t>
            </a:r>
            <a:r>
              <a:rPr lang="da-DK" dirty="0" err="1" smtClean="0"/>
              <a:t>hutch</a:t>
            </a:r>
            <a:endParaRPr lang="en-US" dirty="0"/>
          </a:p>
        </p:txBody>
      </p:sp>
    </p:spTree>
    <p:extLst>
      <p:ext uri="{BB962C8B-B14F-4D97-AF65-F5344CB8AC3E}">
        <p14:creationId xmlns="" xmlns:p14="http://schemas.microsoft.com/office/powerpoint/2010/main" val="11231530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1" y="0"/>
            <a:ext cx="3995935" cy="548679"/>
          </a:xfrm>
        </p:spPr>
        <p:txBody>
          <a:bodyPr>
            <a:normAutofit fontScale="90000"/>
          </a:bodyPr>
          <a:lstStyle/>
          <a:p>
            <a:r>
              <a:rPr lang="da-DK" dirty="0" err="1" smtClean="0"/>
              <a:t>Shielding</a:t>
            </a:r>
            <a:r>
              <a:rPr lang="da-DK" dirty="0" smtClean="0"/>
              <a:t> </a:t>
            </a:r>
            <a:r>
              <a:rPr lang="da-DK" dirty="0" err="1" smtClean="0"/>
              <a:t>calculations</a:t>
            </a:r>
            <a:endParaRPr lang="da-DK" dirty="0"/>
          </a:p>
        </p:txBody>
      </p:sp>
      <p:pic>
        <p:nvPicPr>
          <p:cNvPr id="4" name="Billede 3" descr="DoseGdHighFluxXY.png"/>
          <p:cNvPicPr>
            <a:picLocks noChangeAspect="1"/>
          </p:cNvPicPr>
          <p:nvPr/>
        </p:nvPicPr>
        <p:blipFill>
          <a:blip r:embed="rId2" cstate="email"/>
          <a:srcRect l="8641" t="8101" r="3869" b="8190"/>
          <a:stretch>
            <a:fillRect/>
          </a:stretch>
        </p:blipFill>
        <p:spPr>
          <a:xfrm>
            <a:off x="0" y="1916832"/>
            <a:ext cx="5832648" cy="2232248"/>
          </a:xfrm>
          <a:prstGeom prst="rect">
            <a:avLst/>
          </a:prstGeom>
        </p:spPr>
      </p:pic>
      <p:pic>
        <p:nvPicPr>
          <p:cNvPr id="5" name="Billede 4" descr="DoseGdHighFluxXZ.png"/>
          <p:cNvPicPr>
            <a:picLocks noChangeAspect="1"/>
          </p:cNvPicPr>
          <p:nvPr/>
        </p:nvPicPr>
        <p:blipFill>
          <a:blip r:embed="rId3" cstate="email"/>
          <a:srcRect l="8506" t="25990" r="3599" b="19666"/>
          <a:stretch>
            <a:fillRect/>
          </a:stretch>
        </p:blipFill>
        <p:spPr>
          <a:xfrm>
            <a:off x="0" y="620688"/>
            <a:ext cx="5859667" cy="1449173"/>
          </a:xfrm>
          <a:prstGeom prst="rect">
            <a:avLst/>
          </a:prstGeom>
        </p:spPr>
      </p:pic>
      <p:pic>
        <p:nvPicPr>
          <p:cNvPr id="6" name="Billede 5" descr="DoseOpenChoppersXY.png"/>
          <p:cNvPicPr>
            <a:picLocks noChangeAspect="1"/>
          </p:cNvPicPr>
          <p:nvPr/>
        </p:nvPicPr>
        <p:blipFill>
          <a:blip r:embed="rId4" cstate="email"/>
          <a:srcRect l="8662" t="9844" r="3926" b="11407"/>
          <a:stretch>
            <a:fillRect/>
          </a:stretch>
        </p:blipFill>
        <p:spPr>
          <a:xfrm>
            <a:off x="3995936" y="4221088"/>
            <a:ext cx="4994972" cy="1799977"/>
          </a:xfrm>
          <a:prstGeom prst="rect">
            <a:avLst/>
          </a:prstGeom>
        </p:spPr>
      </p:pic>
      <p:pic>
        <p:nvPicPr>
          <p:cNvPr id="7" name="Billede 6" descr="DoseOpenChoppersXZ.png"/>
          <p:cNvPicPr>
            <a:picLocks noChangeAspect="1"/>
          </p:cNvPicPr>
          <p:nvPr/>
        </p:nvPicPr>
        <p:blipFill>
          <a:blip r:embed="rId5" cstate="email"/>
          <a:srcRect l="8662" t="21656" r="3926" b="19282"/>
          <a:stretch>
            <a:fillRect/>
          </a:stretch>
        </p:blipFill>
        <p:spPr>
          <a:xfrm>
            <a:off x="3995936" y="2956694"/>
            <a:ext cx="4994972" cy="1349989"/>
          </a:xfrm>
          <a:prstGeom prst="rect">
            <a:avLst/>
          </a:prstGeom>
        </p:spPr>
      </p:pic>
      <p:sp>
        <p:nvSpPr>
          <p:cNvPr id="8" name="Tekstboks 7"/>
          <p:cNvSpPr txBox="1"/>
          <p:nvPr/>
        </p:nvSpPr>
        <p:spPr>
          <a:xfrm>
            <a:off x="107504" y="4653136"/>
            <a:ext cx="3816424" cy="1107996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square" rtlCol="0">
            <a:spAutoFit/>
          </a:bodyPr>
          <a:lstStyle/>
          <a:p>
            <a:r>
              <a:rPr lang="en-US" sz="2200" dirty="0" err="1" smtClean="0"/>
              <a:t>Beamstop</a:t>
            </a:r>
            <a:r>
              <a:rPr lang="en-US" sz="2200" dirty="0" smtClean="0"/>
              <a:t> layout has to be reconsidered</a:t>
            </a:r>
            <a:endParaRPr lang="da-DK" sz="2200" dirty="0" smtClean="0"/>
          </a:p>
          <a:p>
            <a:r>
              <a:rPr lang="da-DK" sz="2200" dirty="0" err="1" smtClean="0"/>
              <a:t>Beamstop</a:t>
            </a:r>
            <a:r>
              <a:rPr lang="da-DK" sz="2200" dirty="0" smtClean="0"/>
              <a:t> solutions?</a:t>
            </a:r>
          </a:p>
        </p:txBody>
      </p:sp>
      <p:sp>
        <p:nvSpPr>
          <p:cNvPr id="9" name="Rektangel 8"/>
          <p:cNvSpPr/>
          <p:nvPr/>
        </p:nvSpPr>
        <p:spPr>
          <a:xfrm>
            <a:off x="5832648" y="620688"/>
            <a:ext cx="4572000" cy="677108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1900" dirty="0" smtClean="0"/>
              <a:t>The wall thickness of 90 cm OK</a:t>
            </a:r>
          </a:p>
          <a:p>
            <a:r>
              <a:rPr lang="en-US" sz="1900" dirty="0" smtClean="0"/>
              <a:t>at the limit with 0.3 of full beam</a:t>
            </a:r>
          </a:p>
        </p:txBody>
      </p:sp>
      <p:sp>
        <p:nvSpPr>
          <p:cNvPr id="10" name="Tekstboks 9"/>
          <p:cNvSpPr txBox="1"/>
          <p:nvPr/>
        </p:nvSpPr>
        <p:spPr>
          <a:xfrm>
            <a:off x="0" y="4149080"/>
            <a:ext cx="2351926" cy="369332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none" rtlCol="0">
            <a:spAutoFit/>
          </a:bodyPr>
          <a:lstStyle/>
          <a:p>
            <a:r>
              <a:rPr lang="da-DK" dirty="0" err="1" smtClean="0"/>
              <a:t>Full</a:t>
            </a:r>
            <a:r>
              <a:rPr lang="da-DK" dirty="0" smtClean="0"/>
              <a:t> </a:t>
            </a:r>
            <a:r>
              <a:rPr lang="da-DK" dirty="0" err="1" smtClean="0"/>
              <a:t>beam</a:t>
            </a:r>
            <a:r>
              <a:rPr lang="da-DK" dirty="0" smtClean="0"/>
              <a:t> – </a:t>
            </a:r>
            <a:r>
              <a:rPr lang="da-DK" dirty="0" err="1" smtClean="0"/>
              <a:t>Gd</a:t>
            </a:r>
            <a:r>
              <a:rPr lang="da-DK" dirty="0" smtClean="0"/>
              <a:t> sample</a:t>
            </a:r>
          </a:p>
        </p:txBody>
      </p:sp>
      <p:sp>
        <p:nvSpPr>
          <p:cNvPr id="11" name="Tekstboks 10"/>
          <p:cNvSpPr txBox="1"/>
          <p:nvPr/>
        </p:nvSpPr>
        <p:spPr>
          <a:xfrm>
            <a:off x="6300192" y="2576820"/>
            <a:ext cx="2639697" cy="369332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none" rtlCol="0">
            <a:spAutoFit/>
          </a:bodyPr>
          <a:lstStyle/>
          <a:p>
            <a:r>
              <a:rPr lang="da-DK" dirty="0" err="1" smtClean="0"/>
              <a:t>Open</a:t>
            </a:r>
            <a:r>
              <a:rPr lang="da-DK" dirty="0" smtClean="0"/>
              <a:t> choppers </a:t>
            </a:r>
            <a:r>
              <a:rPr lang="da-DK" dirty="0" err="1" smtClean="0"/>
              <a:t>no</a:t>
            </a:r>
            <a:r>
              <a:rPr lang="da-DK" dirty="0" smtClean="0"/>
              <a:t> sample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11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a-DK" dirty="0" smtClean="0"/>
              <a:t>Time </a:t>
            </a:r>
            <a:r>
              <a:rPr lang="da-DK" dirty="0" err="1" smtClean="0"/>
              <a:t>schedule</a:t>
            </a:r>
            <a:endParaRPr lang="da-DK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149672" y="669828"/>
            <a:ext cx="8814816" cy="5989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132904" y="1190402"/>
            <a:ext cx="8782812" cy="4069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4" cstate="email"/>
          <a:srcRect/>
          <a:stretch>
            <a:fillRect/>
          </a:stretch>
        </p:blipFill>
        <p:spPr bwMode="auto">
          <a:xfrm>
            <a:off x="35496" y="2060848"/>
            <a:ext cx="9036050" cy="3822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a-DK" dirty="0" smtClean="0"/>
              <a:t>TA/NIK</a:t>
            </a:r>
            <a:endParaRPr lang="da-DK" dirty="0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email"/>
          <a:srcRect/>
          <a:stretch>
            <a:fillRect/>
          </a:stretch>
        </p:blipFill>
        <p:spPr bwMode="auto">
          <a:xfrm>
            <a:off x="251520" y="620688"/>
            <a:ext cx="8496944" cy="192452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kstboks 4"/>
          <p:cNvSpPr txBox="1"/>
          <p:nvPr/>
        </p:nvSpPr>
        <p:spPr>
          <a:xfrm>
            <a:off x="395536" y="2420888"/>
            <a:ext cx="5472608" cy="156966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VAT issues</a:t>
            </a:r>
          </a:p>
          <a:p>
            <a:r>
              <a:rPr lang="en-US" sz="2400" dirty="0" smtClean="0"/>
              <a:t>Legal issues</a:t>
            </a:r>
          </a:p>
          <a:p>
            <a:endParaRPr lang="en-US" sz="2400" dirty="0" smtClean="0"/>
          </a:p>
          <a:p>
            <a:r>
              <a:rPr lang="en-US" sz="2400" dirty="0" smtClean="0"/>
              <a:t>Solved issues - transportation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Kontortema">
  <a:themeElements>
    <a:clrScheme name="Kontor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ontor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ontor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solidFill>
          <a:schemeClr val="bg1"/>
        </a:solidFill>
        <a:ln w="15240">
          <a:solidFill>
            <a:schemeClr val="bg1"/>
          </a:solidFill>
          <a:miter lim="800000"/>
          <a:headEnd/>
          <a:tailEnd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a:spPr>
      <a:bodyPr wrap="none" rtlCol="0" anchor="ctr"/>
      <a:lstStyle>
        <a:defPPr algn="ctr">
          <a:defRPr dirty="0"/>
        </a:defPPr>
      </a:lstStyle>
    </a:spDef>
    <a:txDef>
      <a:spPr>
        <a:solidFill>
          <a:schemeClr val="bg1"/>
        </a:solidFill>
        <a:ln>
          <a:solidFill>
            <a:schemeClr val="bg1"/>
          </a:solidFill>
        </a:ln>
      </a:spPr>
      <a:bodyPr wrap="square" rtlCol="0">
        <a:spAutoFit/>
      </a:bodyPr>
      <a:lstStyle>
        <a:defPPr>
          <a:defRPr i="1" dirty="0" smtClean="0">
            <a:latin typeface="Times New Roman" pitchFamily="18" charset="0"/>
            <a:cs typeface="Times New Roman" pitchFamily="18" charset="0"/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Kontortema">
  <a:themeElements>
    <a:clrScheme name="Kontor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ontor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ontor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32743</TotalTime>
  <Words>159</Words>
  <Application>Microsoft Office PowerPoint</Application>
  <PresentationFormat>Skærmshow (4:3)</PresentationFormat>
  <Paragraphs>37</Paragraphs>
  <Slides>11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Diastitler</vt:lpstr>
      </vt:variant>
      <vt:variant>
        <vt:i4>11</vt:i4>
      </vt:variant>
    </vt:vector>
  </HeadingPairs>
  <TitlesOfParts>
    <vt:vector size="12" baseType="lpstr">
      <vt:lpstr>Kontortema</vt:lpstr>
      <vt:lpstr>Update HEIMDAL project</vt:lpstr>
      <vt:lpstr>HEIMDAL</vt:lpstr>
      <vt:lpstr>Monolith insert</vt:lpstr>
      <vt:lpstr>Guide tender</vt:lpstr>
      <vt:lpstr>T0 chopper</vt:lpstr>
      <vt:lpstr>Bunker wall feedthrough - complete</vt:lpstr>
      <vt:lpstr>Common shielding solution</vt:lpstr>
      <vt:lpstr>Instrument cave</vt:lpstr>
      <vt:lpstr>Shielding calculations</vt:lpstr>
      <vt:lpstr>Time schedule</vt:lpstr>
      <vt:lpstr>TA/NIK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Dias nummer 1</dc:title>
  <dc:creator>Mogens</dc:creator>
  <cp:lastModifiedBy>Mogens Christensen</cp:lastModifiedBy>
  <cp:revision>1088</cp:revision>
  <dcterms:created xsi:type="dcterms:W3CDTF">2010-09-24T07:19:47Z</dcterms:created>
  <dcterms:modified xsi:type="dcterms:W3CDTF">2019-09-10T13:52:43Z</dcterms:modified>
</cp:coreProperties>
</file>