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Masters/slideMaster2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ppt/slideLayouts/slideLayout17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howSpecialPlsOnTitleSld="0" saveSubsetFonts="1">
  <p:sldMasterIdLst>
    <p:sldMasterId id="2147483648" r:id="rId1"/>
    <p:sldMasterId id="2147483656" r:id="rId2"/>
  </p:sldMasterIdLst>
  <p:notesMasterIdLst>
    <p:notesMasterId r:id="rId18"/>
  </p:notesMasterIdLst>
  <p:sldIdLst>
    <p:sldId id="349" r:id="rId3"/>
    <p:sldId id="374" r:id="rId4"/>
    <p:sldId id="359" r:id="rId5"/>
    <p:sldId id="375" r:id="rId6"/>
    <p:sldId id="360" r:id="rId7"/>
    <p:sldId id="378" r:id="rId8"/>
    <p:sldId id="376" r:id="rId9"/>
    <p:sldId id="372" r:id="rId10"/>
    <p:sldId id="373" r:id="rId11"/>
    <p:sldId id="377" r:id="rId12"/>
    <p:sldId id="379" r:id="rId13"/>
    <p:sldId id="382" r:id="rId14"/>
    <p:sldId id="381" r:id="rId15"/>
    <p:sldId id="362" r:id="rId16"/>
    <p:sldId id="353" r:id="rId17"/>
  </p:sldIdLst>
  <p:sldSz cx="12192000" cy="6858000"/>
  <p:notesSz cx="6858000" cy="9144000"/>
  <p:defaultTextStyle>
    <a:defPPr>
      <a:defRPr lang="sv-SE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2" pos="3840" userDrawn="1">
          <p15:clr>
            <a:srgbClr val="A4A3A4"/>
          </p15:clr>
        </p15:guide>
        <p15:guide id="3" orient="horz" pos="1117" userDrawn="1">
          <p15:clr>
            <a:srgbClr val="A4A3A4"/>
          </p15:clr>
        </p15:guide>
      </p15:sldGuideLst>
    </p:ext>
    <p:ext uri="{2D200454-40CA-4A62-9FC3-DE9A4176ACB9}">
      <p15:notesGuideLst xmlns:p15="http://schemas.microsoft.com/office/powerpoint/2012/main">
        <p15:guide id="1" orient="horz" pos="2880">
          <p15:clr>
            <a:srgbClr val="A4A3A4"/>
          </p15:clr>
        </p15:guide>
        <p15:guide id="2" pos="2160">
          <p15:clr>
            <a:srgbClr val="A4A3A4"/>
          </p15:clr>
        </p15:guide>
      </p15:notes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1E9FDB"/>
    <a:srgbClr val="76D6FF"/>
    <a:srgbClr val="D9D9D9"/>
    <a:srgbClr val="BFBFBF"/>
    <a:srgbClr val="0094CA"/>
    <a:srgbClr val="13A1DD"/>
    <a:srgbClr val="FFFFFF"/>
    <a:srgbClr val="13A0DD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horzBarState="maximized">
    <p:restoredLeft sz="9231" autoAdjust="0"/>
    <p:restoredTop sz="93243" autoAdjust="0"/>
  </p:normalViewPr>
  <p:slideViewPr>
    <p:cSldViewPr>
      <p:cViewPr varScale="1">
        <p:scale>
          <a:sx n="94" d="100"/>
          <a:sy n="94" d="100"/>
        </p:scale>
        <p:origin x="208" y="424"/>
      </p:cViewPr>
      <p:guideLst>
        <p:guide pos="3840"/>
        <p:guide orient="horz" pos="1117"/>
      </p:guideLst>
    </p:cSldViewPr>
  </p:slideViewPr>
  <p:outlineViewPr>
    <p:cViewPr>
      <p:scale>
        <a:sx n="33" d="100"/>
        <a:sy n="33" d="100"/>
      </p:scale>
      <p:origin x="0" y="0"/>
    </p:cViewPr>
  </p:outlineViewPr>
  <p:notesTextViewPr>
    <p:cViewPr>
      <p:scale>
        <a:sx n="1" d="1"/>
        <a:sy n="1" d="1"/>
      </p:scale>
      <p:origin x="0" y="0"/>
    </p:cViewPr>
  </p:notesTextViewPr>
  <p:sorterViewPr>
    <p:cViewPr>
      <p:scale>
        <a:sx n="66" d="100"/>
        <a:sy n="66" d="100"/>
      </p:scale>
      <p:origin x="0" y="0"/>
    </p:cViewPr>
  </p:sorterViewPr>
  <p:notesViewPr>
    <p:cSldViewPr snapToGrid="0" snapToObjects="1">
      <p:cViewPr varScale="1">
        <p:scale>
          <a:sx n="155" d="100"/>
          <a:sy n="155" d="100"/>
        </p:scale>
        <p:origin x="-6728" y="-104"/>
      </p:cViewPr>
      <p:guideLst>
        <p:guide orient="horz" pos="2880"/>
        <p:guide pos="2160"/>
      </p:guideLst>
    </p:cSldViewPr>
  </p:notes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6.xml"/><Relationship Id="rId13" Type="http://schemas.openxmlformats.org/officeDocument/2006/relationships/slide" Target="slides/slide11.xml"/><Relationship Id="rId18" Type="http://schemas.openxmlformats.org/officeDocument/2006/relationships/notesMaster" Target="notesMasters/notesMaster1.xml"/><Relationship Id="rId3" Type="http://schemas.openxmlformats.org/officeDocument/2006/relationships/slide" Target="slides/slide1.xml"/><Relationship Id="rId21" Type="http://schemas.openxmlformats.org/officeDocument/2006/relationships/theme" Target="theme/theme1.xml"/><Relationship Id="rId7" Type="http://schemas.openxmlformats.org/officeDocument/2006/relationships/slide" Target="slides/slide5.xml"/><Relationship Id="rId12" Type="http://schemas.openxmlformats.org/officeDocument/2006/relationships/slide" Target="slides/slide10.xml"/><Relationship Id="rId17" Type="http://schemas.openxmlformats.org/officeDocument/2006/relationships/slide" Target="slides/slide15.xml"/><Relationship Id="rId2" Type="http://schemas.openxmlformats.org/officeDocument/2006/relationships/slideMaster" Target="slideMasters/slideMaster2.xml"/><Relationship Id="rId16" Type="http://schemas.openxmlformats.org/officeDocument/2006/relationships/slide" Target="slides/slide14.xml"/><Relationship Id="rId20" Type="http://schemas.openxmlformats.org/officeDocument/2006/relationships/viewProps" Target="viewProp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4.xml"/><Relationship Id="rId11" Type="http://schemas.openxmlformats.org/officeDocument/2006/relationships/slide" Target="slides/slide9.xml"/><Relationship Id="rId5" Type="http://schemas.openxmlformats.org/officeDocument/2006/relationships/slide" Target="slides/slide3.xml"/><Relationship Id="rId15" Type="http://schemas.openxmlformats.org/officeDocument/2006/relationships/slide" Target="slides/slide13.xml"/><Relationship Id="rId10" Type="http://schemas.openxmlformats.org/officeDocument/2006/relationships/slide" Target="slides/slide8.xml"/><Relationship Id="rId19" Type="http://schemas.openxmlformats.org/officeDocument/2006/relationships/presProps" Target="presProps.xml"/><Relationship Id="rId4" Type="http://schemas.openxmlformats.org/officeDocument/2006/relationships/slide" Target="slides/slide2.xml"/><Relationship Id="rId9" Type="http://schemas.openxmlformats.org/officeDocument/2006/relationships/slide" Target="slides/slide7.xml"/><Relationship Id="rId14" Type="http://schemas.openxmlformats.org/officeDocument/2006/relationships/slide" Target="slides/slide12.xml"/><Relationship Id="rId22" Type="http://schemas.openxmlformats.org/officeDocument/2006/relationships/tableStyles" Target="tableStyles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sv-SE" dirty="0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E09F57FC-B3FF-4DF2-9417-962901C07B3B}" type="datetimeFigureOut">
              <a:rPr lang="sv-SE" smtClean="0"/>
              <a:t>2019-09-05</a:t>
            </a:fld>
            <a:endParaRPr lang="sv-SE" dirty="0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sv-SE" dirty="0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sv-SE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sv-SE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161A53A7-64CD-4D0E-AAE8-1AC9C79D7085}" type="slidenum">
              <a:rPr lang="sv-SE" smtClean="0"/>
              <a:t>‹#›</a:t>
            </a:fld>
            <a:endParaRPr lang="sv-SE" dirty="0"/>
          </a:p>
        </p:txBody>
      </p:sp>
    </p:spTree>
    <p:extLst>
      <p:ext uri="{BB962C8B-B14F-4D97-AF65-F5344CB8AC3E}">
        <p14:creationId xmlns:p14="http://schemas.microsoft.com/office/powerpoint/2010/main" val="1284655985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slideLayouts/_rels/slideLayout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eg"/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eg"/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eg"/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eg"/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eg"/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Rubrikbild">
    <p:bg>
      <p:bgPr>
        <a:solidFill>
          <a:srgbClr val="13A0DD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914400" y="2130428"/>
            <a:ext cx="10363200" cy="1470025"/>
          </a:xfrm>
        </p:spPr>
        <p:txBody>
          <a:bodyPr>
            <a:normAutofit/>
          </a:bodyPr>
          <a:lstStyle>
            <a:lvl1pPr algn="ctr">
              <a:defRPr sz="3200"/>
            </a:lvl1pPr>
          </a:lstStyle>
          <a:p>
            <a:r>
              <a:rPr lang="en-US" noProof="0"/>
              <a:t>Click to edit Master title style</a:t>
            </a:r>
            <a:endParaRPr lang="en-GB" noProof="0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 hasCustomPrompt="1"/>
          </p:nvPr>
        </p:nvSpPr>
        <p:spPr>
          <a:xfrm>
            <a:off x="1828800" y="3886200"/>
            <a:ext cx="85344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bg1"/>
                </a:solidFill>
              </a:defRPr>
            </a:lvl1pPr>
            <a:lvl2pPr marL="3429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685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0287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17145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057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24003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 noProof="0" dirty="0"/>
              <a:t>Presenter name</a:t>
            </a:r>
            <a:endParaRPr lang="en-GB" noProof="0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>
          <a:xfrm>
            <a:off x="609600" y="6453336"/>
            <a:ext cx="2844800" cy="365125"/>
          </a:xfrm>
        </p:spPr>
        <p:txBody>
          <a:bodyPr anchor="b"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5ED7AC81-318B-4D49-A602-9E30227C87EC}" type="datetime1">
              <a:rPr lang="en-GB" smtClean="0"/>
              <a:pPr/>
              <a:t>05/09/2019</a:t>
            </a:fld>
            <a:endParaRPr lang="en-GB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>
          <a:xfrm>
            <a:off x="4165600" y="6453336"/>
            <a:ext cx="3860800" cy="365125"/>
          </a:xfrm>
        </p:spPr>
        <p:txBody>
          <a:bodyPr anchor="b"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en-GB"/>
              <a:t>© European Spallation Source ERIC</a:t>
            </a:r>
            <a:endParaRPr lang="en-GB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8737600" y="6453336"/>
            <a:ext cx="2844800" cy="365125"/>
          </a:xfrm>
        </p:spPr>
        <p:txBody>
          <a:bodyPr anchor="b"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551115BC-487E-4422-894C-CB7CD3E79223}" type="slidenum">
              <a:rPr lang="en-GB" smtClean="0"/>
              <a:pPr/>
              <a:t>‹#›</a:t>
            </a:fld>
            <a:endParaRPr lang="en-GB"/>
          </a:p>
        </p:txBody>
      </p:sp>
      <p:pic>
        <p:nvPicPr>
          <p:cNvPr id="7" name="Bildobjekt 7" descr="ESS-vit-logga.png"/>
          <p:cNvPicPr>
            <a:picLocks noChangeAspect="1"/>
          </p:cNvPicPr>
          <p:nvPr userDrawn="1"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9744407" y="260651"/>
            <a:ext cx="2208245" cy="886059"/>
          </a:xfrm>
          <a:prstGeom prst="rect">
            <a:avLst/>
          </a:prstGeom>
        </p:spPr>
      </p:pic>
      <p:pic>
        <p:nvPicPr>
          <p:cNvPr id="11" name="Picture 10">
            <a:extLst>
              <a:ext uri="{FF2B5EF4-FFF2-40B4-BE49-F238E27FC236}">
                <a16:creationId xmlns:a16="http://schemas.microsoft.com/office/drawing/2014/main" id="{3B77A986-290F-D34E-872B-A89DF3BE59A7}"/>
              </a:ext>
            </a:extLst>
          </p:cNvPr>
          <p:cNvPicPr>
            <a:picLocks noChangeAspect="1"/>
          </p:cNvPicPr>
          <p:nvPr userDrawn="1"/>
        </p:nvPicPr>
        <p:blipFill rotWithShape="1">
          <a:blip r:embed="rId3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9219135" y="260651"/>
            <a:ext cx="2972865" cy="131686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439884402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Rubrik och innehål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Rectangle 10">
            <a:extLst>
              <a:ext uri="{FF2B5EF4-FFF2-40B4-BE49-F238E27FC236}">
                <a16:creationId xmlns:a16="http://schemas.microsoft.com/office/drawing/2014/main" id="{576DC40F-55C4-384F-A14E-20FF4C53AB90}"/>
              </a:ext>
            </a:extLst>
          </p:cNvPr>
          <p:cNvSpPr/>
          <p:nvPr userDrawn="1"/>
        </p:nvSpPr>
        <p:spPr>
          <a:xfrm>
            <a:off x="0" y="0"/>
            <a:ext cx="12192000" cy="1434354"/>
          </a:xfrm>
          <a:prstGeom prst="rect">
            <a:avLst/>
          </a:prstGeom>
          <a:solidFill>
            <a:srgbClr val="13A0DD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sv-SE" dirty="0"/>
          </a:p>
        </p:txBody>
      </p:sp>
      <p:pic>
        <p:nvPicPr>
          <p:cNvPr id="9" name="Picture 8">
            <a:extLst>
              <a:ext uri="{FF2B5EF4-FFF2-40B4-BE49-F238E27FC236}">
                <a16:creationId xmlns:a16="http://schemas.microsoft.com/office/drawing/2014/main" id="{C7D684BB-AC49-4844-95DA-6540E04D6DEA}"/>
              </a:ext>
            </a:extLst>
          </p:cNvPr>
          <p:cNvPicPr>
            <a:picLocks noChangeAspect="1"/>
          </p:cNvPicPr>
          <p:nvPr userDrawn="1"/>
        </p:nvPicPr>
        <p:blipFill rotWithShape="1">
          <a:blip r:embed="rId2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10128448" y="256034"/>
            <a:ext cx="2018336" cy="894048"/>
          </a:xfrm>
          <a:prstGeom prst="rect">
            <a:avLst/>
          </a:prstGeom>
          <a:solidFill>
            <a:srgbClr val="0094CA"/>
          </a:solidFill>
        </p:spPr>
      </p:pic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>
          <a:xfrm>
            <a:off x="609600" y="346646"/>
            <a:ext cx="9518848" cy="562074"/>
          </a:xfrm>
        </p:spPr>
        <p:txBody>
          <a:bodyPr lIns="90000" anchor="b">
            <a:noAutofit/>
          </a:bodyPr>
          <a:lstStyle>
            <a:lvl1pPr algn="l">
              <a:defRPr sz="3200" b="1" baseline="0"/>
            </a:lvl1pPr>
          </a:lstStyle>
          <a:p>
            <a:r>
              <a:rPr lang="sv-SE" noProof="0" dirty="0" err="1"/>
              <a:t>Headline</a:t>
            </a:r>
            <a:r>
              <a:rPr lang="sv-SE" noProof="0" dirty="0"/>
              <a:t>, </a:t>
            </a:r>
            <a:r>
              <a:rPr lang="sv-SE" noProof="0" dirty="0" err="1"/>
              <a:t>type</a:t>
            </a:r>
            <a:r>
              <a:rPr lang="sv-SE" noProof="0" dirty="0"/>
              <a:t> </a:t>
            </a:r>
            <a:r>
              <a:rPr lang="sv-SE" noProof="0" dirty="0" err="1"/>
              <a:t>Calibri</a:t>
            </a:r>
            <a:r>
              <a:rPr lang="sv-SE" noProof="0" dirty="0"/>
              <a:t>, </a:t>
            </a:r>
            <a:r>
              <a:rPr lang="sv-SE" noProof="0" dirty="0" err="1"/>
              <a:t>Size</a:t>
            </a:r>
            <a:r>
              <a:rPr lang="sv-SE" noProof="0" dirty="0"/>
              <a:t> 32</a:t>
            </a:r>
            <a:endParaRPr lang="en-GB" noProof="0" dirty="0"/>
          </a:p>
        </p:txBody>
      </p:sp>
      <p:sp>
        <p:nvSpPr>
          <p:cNvPr id="3" name="Content Placeholder 2"/>
          <p:cNvSpPr>
            <a:spLocks noGrp="1"/>
          </p:cNvSpPr>
          <p:nvPr>
            <p:ph idx="1" hasCustomPrompt="1"/>
          </p:nvPr>
        </p:nvSpPr>
        <p:spPr>
          <a:xfrm>
            <a:off x="609600" y="1781000"/>
            <a:ext cx="10972800" cy="4345166"/>
          </a:xfrm>
        </p:spPr>
        <p:txBody>
          <a:bodyPr lIns="90000">
            <a:noAutofit/>
          </a:bodyPr>
          <a:lstStyle>
            <a:lvl1pPr marL="342900" indent="-342900">
              <a:buFont typeface="Arial" panose="020B0604020202020204" pitchFamily="34" charset="0"/>
              <a:buChar char="•"/>
              <a:defRPr/>
            </a:lvl1pPr>
          </a:lstStyle>
          <a:p>
            <a:pPr lvl="0"/>
            <a:r>
              <a:rPr lang="en-US" noProof="0" dirty="0"/>
              <a:t>Avoid text less than 16 points.  Always use Calibri font</a:t>
            </a: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>
          <a:xfrm>
            <a:off x="4165600" y="6453336"/>
            <a:ext cx="3860800" cy="365125"/>
          </a:xfrm>
        </p:spPr>
        <p:txBody>
          <a:bodyPr anchor="b"/>
          <a:lstStyle>
            <a:lvl1pPr>
              <a:defRPr>
                <a:solidFill>
                  <a:schemeClr val="tx1">
                    <a:lumMod val="65000"/>
                    <a:lumOff val="35000"/>
                  </a:schemeClr>
                </a:solidFill>
              </a:defRPr>
            </a:lvl1pPr>
          </a:lstStyle>
          <a:p>
            <a:r>
              <a:rPr lang="en-GB"/>
              <a:t>© European Spallation Source ERIC</a:t>
            </a:r>
            <a:endParaRPr lang="en-GB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8737600" y="6453336"/>
            <a:ext cx="2844800" cy="365125"/>
          </a:xfrm>
        </p:spPr>
        <p:txBody>
          <a:bodyPr anchor="b"/>
          <a:lstStyle>
            <a:lvl1pPr>
              <a:defRPr>
                <a:solidFill>
                  <a:schemeClr val="tx1">
                    <a:lumMod val="65000"/>
                    <a:lumOff val="35000"/>
                  </a:schemeClr>
                </a:solidFill>
              </a:defRPr>
            </a:lvl1pPr>
          </a:lstStyle>
          <a:p>
            <a:fld id="{551115BC-487E-4422-894C-CB7CD3E79223}" type="slidenum">
              <a:rPr lang="en-GB" smtClean="0"/>
              <a:pPr/>
              <a:t>‹#›</a:t>
            </a:fld>
            <a:endParaRPr lang="en-GB"/>
          </a:p>
        </p:txBody>
      </p:sp>
      <p:sp>
        <p:nvSpPr>
          <p:cNvPr id="17" name="Text Placeholder 16">
            <a:extLst>
              <a:ext uri="{FF2B5EF4-FFF2-40B4-BE49-F238E27FC236}">
                <a16:creationId xmlns:a16="http://schemas.microsoft.com/office/drawing/2014/main" id="{38011E48-F5AC-104B-BB7F-6322AAB1F2D8}"/>
              </a:ext>
            </a:extLst>
          </p:cNvPr>
          <p:cNvSpPr>
            <a:spLocks noGrp="1"/>
          </p:cNvSpPr>
          <p:nvPr>
            <p:ph type="body" sz="quarter" idx="13" hasCustomPrompt="1"/>
          </p:nvPr>
        </p:nvSpPr>
        <p:spPr>
          <a:xfrm>
            <a:off x="609600" y="797780"/>
            <a:ext cx="9518848" cy="590550"/>
          </a:xfrm>
        </p:spPr>
        <p:txBody>
          <a:bodyPr lIns="90000">
            <a:noAutofit/>
          </a:bodyPr>
          <a:lstStyle>
            <a:lvl1pPr marL="0" indent="0">
              <a:buNone/>
              <a:defRPr lang="sv-SE" sz="2400" kern="1200" baseline="0" dirty="0">
                <a:solidFill>
                  <a:schemeClr val="bg1"/>
                </a:solidFill>
                <a:latin typeface="+mj-lt"/>
                <a:ea typeface="+mj-ea"/>
                <a:cs typeface="+mj-cs"/>
              </a:defRPr>
            </a:lvl1pPr>
          </a:lstStyle>
          <a:p>
            <a:pPr lvl="0"/>
            <a:r>
              <a:rPr lang="sv-SE" dirty="0" err="1"/>
              <a:t>Sub</a:t>
            </a:r>
            <a:r>
              <a:rPr lang="sv-SE" dirty="0"/>
              <a:t> </a:t>
            </a:r>
            <a:r>
              <a:rPr lang="sv-SE" dirty="0" err="1"/>
              <a:t>headline</a:t>
            </a:r>
            <a:r>
              <a:rPr lang="sv-SE" dirty="0"/>
              <a:t>, </a:t>
            </a:r>
            <a:r>
              <a:rPr lang="sv-SE" dirty="0" err="1"/>
              <a:t>type</a:t>
            </a:r>
            <a:r>
              <a:rPr lang="sv-SE" dirty="0"/>
              <a:t> </a:t>
            </a:r>
            <a:r>
              <a:rPr lang="sv-SE" dirty="0" err="1"/>
              <a:t>Calibri</a:t>
            </a:r>
            <a:r>
              <a:rPr lang="sv-SE" dirty="0"/>
              <a:t>, </a:t>
            </a:r>
            <a:r>
              <a:rPr lang="sv-SE" dirty="0" err="1"/>
              <a:t>Size</a:t>
            </a:r>
            <a:r>
              <a:rPr lang="sv-SE" dirty="0"/>
              <a:t> 24</a:t>
            </a:r>
          </a:p>
        </p:txBody>
      </p:sp>
    </p:spTree>
    <p:extLst>
      <p:ext uri="{BB962C8B-B14F-4D97-AF65-F5344CB8AC3E}">
        <p14:creationId xmlns:p14="http://schemas.microsoft.com/office/powerpoint/2010/main" val="1351099215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vå innehållsdela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Rectangle 10">
            <a:extLst>
              <a:ext uri="{FF2B5EF4-FFF2-40B4-BE49-F238E27FC236}">
                <a16:creationId xmlns:a16="http://schemas.microsoft.com/office/drawing/2014/main" id="{1E636088-FAD8-024C-A1D7-D74763A458C9}"/>
              </a:ext>
            </a:extLst>
          </p:cNvPr>
          <p:cNvSpPr/>
          <p:nvPr userDrawn="1"/>
        </p:nvSpPr>
        <p:spPr>
          <a:xfrm>
            <a:off x="0" y="0"/>
            <a:ext cx="12192000" cy="1434354"/>
          </a:xfrm>
          <a:prstGeom prst="rect">
            <a:avLst/>
          </a:prstGeom>
          <a:solidFill>
            <a:srgbClr val="13A0DD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sv-SE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 hasCustomPrompt="1"/>
          </p:nvPr>
        </p:nvSpPr>
        <p:spPr>
          <a:xfrm>
            <a:off x="609600" y="1781000"/>
            <a:ext cx="5384800" cy="4345166"/>
          </a:xfrm>
        </p:spPr>
        <p:txBody>
          <a:bodyPr/>
          <a:lstStyle>
            <a:lvl1pPr>
              <a:defRPr sz="2100"/>
            </a:lvl1pPr>
            <a:lvl2pPr>
              <a:defRPr sz="1800"/>
            </a:lvl2pPr>
            <a:lvl3pPr>
              <a:defRPr sz="1500"/>
            </a:lvl3pPr>
            <a:lvl4pPr>
              <a:defRPr sz="1350"/>
            </a:lvl4pPr>
            <a:lvl5pPr>
              <a:defRPr sz="1350"/>
            </a:lvl5pPr>
            <a:lvl6pPr>
              <a:defRPr sz="1350"/>
            </a:lvl6pPr>
            <a:lvl7pPr>
              <a:defRPr sz="1350"/>
            </a:lvl7pPr>
            <a:lvl8pPr>
              <a:defRPr sz="1350"/>
            </a:lvl8pPr>
            <a:lvl9pPr>
              <a:defRPr sz="1350"/>
            </a:lvl9pPr>
          </a:lstStyle>
          <a:p>
            <a:pPr lvl="0"/>
            <a:r>
              <a:rPr lang="en-US" noProof="0" dirty="0"/>
              <a:t>Avoid text less than 16 points.  Always use Calibri font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 hasCustomPrompt="1"/>
          </p:nvPr>
        </p:nvSpPr>
        <p:spPr>
          <a:xfrm>
            <a:off x="6197600" y="1781000"/>
            <a:ext cx="5384800" cy="4345166"/>
          </a:xfrm>
        </p:spPr>
        <p:txBody>
          <a:bodyPr/>
          <a:lstStyle>
            <a:lvl1pPr>
              <a:defRPr sz="2100"/>
            </a:lvl1pPr>
            <a:lvl2pPr>
              <a:defRPr sz="1800"/>
            </a:lvl2pPr>
            <a:lvl3pPr>
              <a:defRPr sz="1500"/>
            </a:lvl3pPr>
            <a:lvl4pPr>
              <a:defRPr sz="1350"/>
            </a:lvl4pPr>
            <a:lvl5pPr>
              <a:defRPr sz="1350"/>
            </a:lvl5pPr>
            <a:lvl6pPr>
              <a:defRPr sz="1350"/>
            </a:lvl6pPr>
            <a:lvl7pPr>
              <a:defRPr sz="1350"/>
            </a:lvl7pPr>
            <a:lvl8pPr>
              <a:defRPr sz="1350"/>
            </a:lvl8pPr>
            <a:lvl9pPr>
              <a:defRPr sz="1350"/>
            </a:lvl9pPr>
          </a:lstStyle>
          <a:p>
            <a:pPr lvl="0"/>
            <a:r>
              <a:rPr lang="en-US" noProof="0" dirty="0"/>
              <a:t>Avoid text less than 16 points.  Always use Calibri font</a:t>
            </a: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>
          <a:xfrm>
            <a:off x="4165600" y="6448251"/>
            <a:ext cx="3860800" cy="365125"/>
          </a:xfrm>
        </p:spPr>
        <p:txBody>
          <a:bodyPr anchor="b"/>
          <a:lstStyle>
            <a:lvl1pPr>
              <a:defRPr>
                <a:solidFill>
                  <a:schemeClr val="tx1">
                    <a:lumMod val="65000"/>
                    <a:lumOff val="35000"/>
                  </a:schemeClr>
                </a:solidFill>
              </a:defRPr>
            </a:lvl1pPr>
          </a:lstStyle>
          <a:p>
            <a:r>
              <a:rPr lang="en-GB"/>
              <a:t>© European Spallation Source ERIC</a:t>
            </a:r>
            <a:endParaRPr lang="en-GB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>
          <a:xfrm>
            <a:off x="8737600" y="6448251"/>
            <a:ext cx="2844800" cy="365125"/>
          </a:xfrm>
        </p:spPr>
        <p:txBody>
          <a:bodyPr anchor="b"/>
          <a:lstStyle>
            <a:lvl1pPr>
              <a:defRPr>
                <a:solidFill>
                  <a:schemeClr val="tx1">
                    <a:lumMod val="65000"/>
                    <a:lumOff val="35000"/>
                  </a:schemeClr>
                </a:solidFill>
              </a:defRPr>
            </a:lvl1pPr>
          </a:lstStyle>
          <a:p>
            <a:fld id="{551115BC-487E-4422-894C-CB7CD3E79223}" type="slidenum">
              <a:rPr lang="en-GB" smtClean="0"/>
              <a:pPr/>
              <a:t>‹#›</a:t>
            </a:fld>
            <a:endParaRPr lang="en-GB"/>
          </a:p>
        </p:txBody>
      </p:sp>
      <p:pic>
        <p:nvPicPr>
          <p:cNvPr id="13" name="Picture 12">
            <a:extLst>
              <a:ext uri="{FF2B5EF4-FFF2-40B4-BE49-F238E27FC236}">
                <a16:creationId xmlns:a16="http://schemas.microsoft.com/office/drawing/2014/main" id="{EE7D9470-03DC-FB43-B831-D8BEB33949E5}"/>
              </a:ext>
            </a:extLst>
          </p:cNvPr>
          <p:cNvPicPr>
            <a:picLocks noChangeAspect="1"/>
          </p:cNvPicPr>
          <p:nvPr userDrawn="1"/>
        </p:nvPicPr>
        <p:blipFill rotWithShape="1">
          <a:blip r:embed="rId2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10128448" y="256034"/>
            <a:ext cx="2018336" cy="894048"/>
          </a:xfrm>
          <a:prstGeom prst="rect">
            <a:avLst/>
          </a:prstGeom>
          <a:solidFill>
            <a:srgbClr val="0094CA"/>
          </a:solidFill>
        </p:spPr>
      </p:pic>
      <p:sp>
        <p:nvSpPr>
          <p:cNvPr id="14" name="Title 1">
            <a:extLst>
              <a:ext uri="{FF2B5EF4-FFF2-40B4-BE49-F238E27FC236}">
                <a16:creationId xmlns:a16="http://schemas.microsoft.com/office/drawing/2014/main" id="{51282D3D-8FD4-E041-9B14-07B58C6C3A79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609600" y="346646"/>
            <a:ext cx="9518848" cy="562074"/>
          </a:xfrm>
        </p:spPr>
        <p:txBody>
          <a:bodyPr lIns="90000" anchor="b">
            <a:noAutofit/>
          </a:bodyPr>
          <a:lstStyle>
            <a:lvl1pPr algn="l">
              <a:defRPr sz="3200" b="1" baseline="0"/>
            </a:lvl1pPr>
          </a:lstStyle>
          <a:p>
            <a:r>
              <a:rPr lang="sv-SE" noProof="0" dirty="0" err="1"/>
              <a:t>Headline</a:t>
            </a:r>
            <a:r>
              <a:rPr lang="sv-SE" noProof="0" dirty="0"/>
              <a:t>, </a:t>
            </a:r>
            <a:r>
              <a:rPr lang="sv-SE" noProof="0" dirty="0" err="1"/>
              <a:t>type</a:t>
            </a:r>
            <a:r>
              <a:rPr lang="sv-SE" noProof="0" dirty="0"/>
              <a:t> </a:t>
            </a:r>
            <a:r>
              <a:rPr lang="sv-SE" noProof="0" dirty="0" err="1"/>
              <a:t>Calibri</a:t>
            </a:r>
            <a:r>
              <a:rPr lang="sv-SE" noProof="0" dirty="0"/>
              <a:t>, </a:t>
            </a:r>
            <a:r>
              <a:rPr lang="sv-SE" noProof="0" dirty="0" err="1"/>
              <a:t>Size</a:t>
            </a:r>
            <a:r>
              <a:rPr lang="sv-SE" noProof="0" dirty="0"/>
              <a:t> 32</a:t>
            </a:r>
            <a:endParaRPr lang="en-GB" noProof="0" dirty="0"/>
          </a:p>
        </p:txBody>
      </p:sp>
      <p:sp>
        <p:nvSpPr>
          <p:cNvPr id="16" name="Text Placeholder 16">
            <a:extLst>
              <a:ext uri="{FF2B5EF4-FFF2-40B4-BE49-F238E27FC236}">
                <a16:creationId xmlns:a16="http://schemas.microsoft.com/office/drawing/2014/main" id="{2852DFA2-0FC7-BC44-83D5-11A0ECDA5943}"/>
              </a:ext>
            </a:extLst>
          </p:cNvPr>
          <p:cNvSpPr>
            <a:spLocks noGrp="1"/>
          </p:cNvSpPr>
          <p:nvPr>
            <p:ph type="body" sz="quarter" idx="13" hasCustomPrompt="1"/>
          </p:nvPr>
        </p:nvSpPr>
        <p:spPr>
          <a:xfrm>
            <a:off x="609600" y="797780"/>
            <a:ext cx="9518848" cy="590550"/>
          </a:xfrm>
        </p:spPr>
        <p:txBody>
          <a:bodyPr lIns="90000">
            <a:noAutofit/>
          </a:bodyPr>
          <a:lstStyle>
            <a:lvl1pPr marL="0" indent="0">
              <a:buNone/>
              <a:defRPr lang="sv-SE" sz="2400" kern="1200" baseline="0" dirty="0">
                <a:solidFill>
                  <a:schemeClr val="bg1"/>
                </a:solidFill>
                <a:latin typeface="+mj-lt"/>
                <a:ea typeface="+mj-ea"/>
                <a:cs typeface="+mj-cs"/>
              </a:defRPr>
            </a:lvl1pPr>
          </a:lstStyle>
          <a:p>
            <a:pPr lvl="0"/>
            <a:r>
              <a:rPr lang="sv-SE" dirty="0" err="1"/>
              <a:t>Sub</a:t>
            </a:r>
            <a:r>
              <a:rPr lang="sv-SE" dirty="0"/>
              <a:t> </a:t>
            </a:r>
            <a:r>
              <a:rPr lang="sv-SE" dirty="0" err="1"/>
              <a:t>headline</a:t>
            </a:r>
            <a:r>
              <a:rPr lang="sv-SE" dirty="0"/>
              <a:t>, </a:t>
            </a:r>
            <a:r>
              <a:rPr lang="sv-SE" dirty="0" err="1"/>
              <a:t>type</a:t>
            </a:r>
            <a:r>
              <a:rPr lang="sv-SE" dirty="0"/>
              <a:t> </a:t>
            </a:r>
            <a:r>
              <a:rPr lang="sv-SE" dirty="0" err="1"/>
              <a:t>Calibri</a:t>
            </a:r>
            <a:r>
              <a:rPr lang="sv-SE" dirty="0"/>
              <a:t>, </a:t>
            </a:r>
            <a:r>
              <a:rPr lang="sv-SE" dirty="0" err="1"/>
              <a:t>Size</a:t>
            </a:r>
            <a:r>
              <a:rPr lang="sv-SE" dirty="0"/>
              <a:t> 24</a:t>
            </a:r>
          </a:p>
        </p:txBody>
      </p:sp>
    </p:spTree>
    <p:extLst>
      <p:ext uri="{BB962C8B-B14F-4D97-AF65-F5344CB8AC3E}">
        <p14:creationId xmlns:p14="http://schemas.microsoft.com/office/powerpoint/2010/main" val="136283233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Jämförels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Rectangle 10">
            <a:extLst>
              <a:ext uri="{FF2B5EF4-FFF2-40B4-BE49-F238E27FC236}">
                <a16:creationId xmlns:a16="http://schemas.microsoft.com/office/drawing/2014/main" id="{F669E2A3-BE71-6440-9127-D0B8B7CC9739}"/>
              </a:ext>
            </a:extLst>
          </p:cNvPr>
          <p:cNvSpPr/>
          <p:nvPr userDrawn="1"/>
        </p:nvSpPr>
        <p:spPr>
          <a:xfrm>
            <a:off x="0" y="0"/>
            <a:ext cx="12192000" cy="1434354"/>
          </a:xfrm>
          <a:prstGeom prst="rect">
            <a:avLst/>
          </a:prstGeom>
          <a:solidFill>
            <a:srgbClr val="13A0DD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sv-SE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09600" y="1535113"/>
            <a:ext cx="5386917" cy="639762"/>
          </a:xfrm>
        </p:spPr>
        <p:txBody>
          <a:bodyPr anchor="b"/>
          <a:lstStyle>
            <a:lvl1pPr marL="0" indent="0">
              <a:buNone/>
              <a:defRPr sz="1800" b="1"/>
            </a:lvl1pPr>
            <a:lvl2pPr marL="342900" indent="0">
              <a:buNone/>
              <a:defRPr sz="1500" b="1"/>
            </a:lvl2pPr>
            <a:lvl3pPr marL="685800" indent="0">
              <a:buNone/>
              <a:defRPr sz="1350" b="1"/>
            </a:lvl3pPr>
            <a:lvl4pPr marL="1028700" indent="0">
              <a:buNone/>
              <a:defRPr sz="1200" b="1"/>
            </a:lvl4pPr>
            <a:lvl5pPr marL="1371600" indent="0">
              <a:buNone/>
              <a:defRPr sz="1200" b="1"/>
            </a:lvl5pPr>
            <a:lvl6pPr marL="1714500" indent="0">
              <a:buNone/>
              <a:defRPr sz="1200" b="1"/>
            </a:lvl6pPr>
            <a:lvl7pPr marL="2057400" indent="0">
              <a:buNone/>
              <a:defRPr sz="1200" b="1"/>
            </a:lvl7pPr>
            <a:lvl8pPr marL="2400300" indent="0">
              <a:buNone/>
              <a:defRPr sz="1200" b="1"/>
            </a:lvl8pPr>
            <a:lvl9pPr marL="2743200" indent="0">
              <a:buNone/>
              <a:defRPr sz="1200" b="1"/>
            </a:lvl9pPr>
          </a:lstStyle>
          <a:p>
            <a:pPr lvl="0"/>
            <a:r>
              <a:rPr lang="en-US" noProof="0"/>
              <a:t>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 hasCustomPrompt="1"/>
          </p:nvPr>
        </p:nvSpPr>
        <p:spPr>
          <a:xfrm>
            <a:off x="609600" y="2174875"/>
            <a:ext cx="5386917" cy="3951288"/>
          </a:xfrm>
        </p:spPr>
        <p:txBody>
          <a:bodyPr/>
          <a:lstStyle>
            <a:lvl1pPr>
              <a:defRPr sz="1800"/>
            </a:lvl1pPr>
            <a:lvl2pPr>
              <a:defRPr sz="1500"/>
            </a:lvl2pPr>
            <a:lvl3pPr>
              <a:defRPr sz="1350"/>
            </a:lvl3pPr>
            <a:lvl4pPr>
              <a:defRPr sz="1200"/>
            </a:lvl4pPr>
            <a:lvl5pPr>
              <a:defRPr sz="1200"/>
            </a:lvl5pPr>
            <a:lvl6pPr>
              <a:defRPr sz="1200"/>
            </a:lvl6pPr>
            <a:lvl7pPr>
              <a:defRPr sz="1200"/>
            </a:lvl7pPr>
            <a:lvl8pPr>
              <a:defRPr sz="1200"/>
            </a:lvl8pPr>
            <a:lvl9pPr>
              <a:defRPr sz="1200"/>
            </a:lvl9pPr>
          </a:lstStyle>
          <a:p>
            <a:pPr lvl="0"/>
            <a:r>
              <a:rPr lang="en-US" noProof="0" dirty="0"/>
              <a:t>Avoid text less than 16 points.</a:t>
            </a:r>
          </a:p>
          <a:p>
            <a:pPr lvl="0"/>
            <a:r>
              <a:rPr lang="en-US" noProof="0" dirty="0"/>
              <a:t>Always use Calibri font</a:t>
            </a:r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6193369" y="1535113"/>
            <a:ext cx="5389033" cy="639762"/>
          </a:xfrm>
        </p:spPr>
        <p:txBody>
          <a:bodyPr anchor="b"/>
          <a:lstStyle>
            <a:lvl1pPr marL="0" indent="0">
              <a:buNone/>
              <a:defRPr sz="1800" b="1"/>
            </a:lvl1pPr>
            <a:lvl2pPr marL="342900" indent="0">
              <a:buNone/>
              <a:defRPr sz="1500" b="1"/>
            </a:lvl2pPr>
            <a:lvl3pPr marL="685800" indent="0">
              <a:buNone/>
              <a:defRPr sz="1350" b="1"/>
            </a:lvl3pPr>
            <a:lvl4pPr marL="1028700" indent="0">
              <a:buNone/>
              <a:defRPr sz="1200" b="1"/>
            </a:lvl4pPr>
            <a:lvl5pPr marL="1371600" indent="0">
              <a:buNone/>
              <a:defRPr sz="1200" b="1"/>
            </a:lvl5pPr>
            <a:lvl6pPr marL="1714500" indent="0">
              <a:buNone/>
              <a:defRPr sz="1200" b="1"/>
            </a:lvl6pPr>
            <a:lvl7pPr marL="2057400" indent="0">
              <a:buNone/>
              <a:defRPr sz="1200" b="1"/>
            </a:lvl7pPr>
            <a:lvl8pPr marL="2400300" indent="0">
              <a:buNone/>
              <a:defRPr sz="1200" b="1"/>
            </a:lvl8pPr>
            <a:lvl9pPr marL="2743200" indent="0">
              <a:buNone/>
              <a:defRPr sz="1200" b="1"/>
            </a:lvl9pPr>
          </a:lstStyle>
          <a:p>
            <a:pPr lvl="0"/>
            <a:r>
              <a:rPr lang="en-US" noProof="0"/>
              <a:t>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6193369" y="2174875"/>
            <a:ext cx="5389033" cy="3951288"/>
          </a:xfrm>
        </p:spPr>
        <p:txBody>
          <a:bodyPr/>
          <a:lstStyle>
            <a:lvl1pPr>
              <a:defRPr sz="1800"/>
            </a:lvl1pPr>
            <a:lvl2pPr>
              <a:defRPr sz="1500"/>
            </a:lvl2pPr>
            <a:lvl3pPr>
              <a:defRPr sz="1350"/>
            </a:lvl3pPr>
            <a:lvl4pPr>
              <a:defRPr sz="1200"/>
            </a:lvl4pPr>
            <a:lvl5pPr>
              <a:defRPr sz="1200"/>
            </a:lvl5pPr>
            <a:lvl6pPr>
              <a:defRPr sz="1200"/>
            </a:lvl6pPr>
            <a:lvl7pPr>
              <a:defRPr sz="1200"/>
            </a:lvl7pPr>
            <a:lvl8pPr>
              <a:defRPr sz="1200"/>
            </a:lvl8pPr>
            <a:lvl9pPr>
              <a:defRPr sz="1200"/>
            </a:lvl9pPr>
          </a:lstStyle>
          <a:p>
            <a:pPr lvl="0"/>
            <a:r>
              <a:rPr lang="en-US" noProof="0"/>
              <a:t>Edit Master text styles</a:t>
            </a:r>
          </a:p>
          <a:p>
            <a:pPr lvl="1"/>
            <a:r>
              <a:rPr lang="en-US" noProof="0"/>
              <a:t>Second level</a:t>
            </a:r>
          </a:p>
          <a:p>
            <a:pPr lvl="2"/>
            <a:r>
              <a:rPr lang="en-US" noProof="0"/>
              <a:t>Third level</a:t>
            </a:r>
          </a:p>
          <a:p>
            <a:pPr lvl="3"/>
            <a:r>
              <a:rPr lang="en-US" noProof="0"/>
              <a:t>Fourth level</a:t>
            </a:r>
          </a:p>
          <a:p>
            <a:pPr lvl="4"/>
            <a:r>
              <a:rPr lang="en-US" noProof="0"/>
              <a:t>Fifth level</a:t>
            </a:r>
            <a:endParaRPr lang="en-GB" noProof="0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>
          <a:xfrm>
            <a:off x="4165600" y="6453336"/>
            <a:ext cx="3860800" cy="365125"/>
          </a:xfrm>
        </p:spPr>
        <p:txBody>
          <a:bodyPr anchor="b"/>
          <a:lstStyle>
            <a:lvl1pPr>
              <a:defRPr>
                <a:solidFill>
                  <a:schemeClr val="tx1">
                    <a:lumMod val="65000"/>
                    <a:lumOff val="35000"/>
                  </a:schemeClr>
                </a:solidFill>
              </a:defRPr>
            </a:lvl1pPr>
          </a:lstStyle>
          <a:p>
            <a:r>
              <a:rPr lang="en-GB"/>
              <a:t>© European Spallation Source ERIC</a:t>
            </a:r>
            <a:endParaRPr lang="en-GB" dirty="0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>
          <a:xfrm>
            <a:off x="8737600" y="6453336"/>
            <a:ext cx="2844800" cy="365125"/>
          </a:xfrm>
        </p:spPr>
        <p:txBody>
          <a:bodyPr anchor="b"/>
          <a:lstStyle>
            <a:lvl1pPr>
              <a:defRPr>
                <a:solidFill>
                  <a:schemeClr val="tx1">
                    <a:lumMod val="65000"/>
                    <a:lumOff val="35000"/>
                  </a:schemeClr>
                </a:solidFill>
              </a:defRPr>
            </a:lvl1pPr>
          </a:lstStyle>
          <a:p>
            <a:fld id="{551115BC-487E-4422-894C-CB7CD3E79223}" type="slidenum">
              <a:rPr lang="en-GB" smtClean="0"/>
              <a:pPr/>
              <a:t>‹#›</a:t>
            </a:fld>
            <a:endParaRPr lang="en-GB" dirty="0"/>
          </a:p>
        </p:txBody>
      </p:sp>
      <p:sp>
        <p:nvSpPr>
          <p:cNvPr id="14" name="Title 1">
            <a:extLst>
              <a:ext uri="{FF2B5EF4-FFF2-40B4-BE49-F238E27FC236}">
                <a16:creationId xmlns:a16="http://schemas.microsoft.com/office/drawing/2014/main" id="{F3169E67-0A12-B74D-AF26-4E88E2ACDB9B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609600" y="346646"/>
            <a:ext cx="9518848" cy="562074"/>
          </a:xfrm>
        </p:spPr>
        <p:txBody>
          <a:bodyPr anchor="b">
            <a:noAutofit/>
          </a:bodyPr>
          <a:lstStyle>
            <a:lvl1pPr algn="l">
              <a:defRPr sz="3200" b="1" baseline="0"/>
            </a:lvl1pPr>
          </a:lstStyle>
          <a:p>
            <a:r>
              <a:rPr lang="sv-SE" noProof="0" dirty="0" err="1"/>
              <a:t>Headline</a:t>
            </a:r>
            <a:r>
              <a:rPr lang="sv-SE" noProof="0" dirty="0"/>
              <a:t>, </a:t>
            </a:r>
            <a:r>
              <a:rPr lang="sv-SE" noProof="0" dirty="0" err="1"/>
              <a:t>type</a:t>
            </a:r>
            <a:r>
              <a:rPr lang="sv-SE" noProof="0" dirty="0"/>
              <a:t> </a:t>
            </a:r>
            <a:r>
              <a:rPr lang="sv-SE" noProof="0" dirty="0" err="1"/>
              <a:t>Calibri</a:t>
            </a:r>
            <a:r>
              <a:rPr lang="sv-SE" noProof="0" dirty="0"/>
              <a:t>, </a:t>
            </a:r>
            <a:r>
              <a:rPr lang="sv-SE" noProof="0" dirty="0" err="1"/>
              <a:t>Size</a:t>
            </a:r>
            <a:r>
              <a:rPr lang="sv-SE" noProof="0" dirty="0"/>
              <a:t> 32</a:t>
            </a:r>
            <a:endParaRPr lang="en-GB" noProof="0" dirty="0"/>
          </a:p>
        </p:txBody>
      </p:sp>
      <p:pic>
        <p:nvPicPr>
          <p:cNvPr id="16" name="Picture 15">
            <a:extLst>
              <a:ext uri="{FF2B5EF4-FFF2-40B4-BE49-F238E27FC236}">
                <a16:creationId xmlns:a16="http://schemas.microsoft.com/office/drawing/2014/main" id="{1EC61DED-7621-EB4E-8EAC-F939BC061D33}"/>
              </a:ext>
            </a:extLst>
          </p:cNvPr>
          <p:cNvPicPr>
            <a:picLocks noChangeAspect="1"/>
          </p:cNvPicPr>
          <p:nvPr userDrawn="1"/>
        </p:nvPicPr>
        <p:blipFill rotWithShape="1">
          <a:blip r:embed="rId2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10128448" y="256034"/>
            <a:ext cx="2018336" cy="894048"/>
          </a:xfrm>
          <a:prstGeom prst="rect">
            <a:avLst/>
          </a:prstGeom>
          <a:solidFill>
            <a:srgbClr val="0094CA"/>
          </a:solidFill>
        </p:spPr>
      </p:pic>
      <p:sp>
        <p:nvSpPr>
          <p:cNvPr id="17" name="Text Placeholder 16">
            <a:extLst>
              <a:ext uri="{FF2B5EF4-FFF2-40B4-BE49-F238E27FC236}">
                <a16:creationId xmlns:a16="http://schemas.microsoft.com/office/drawing/2014/main" id="{A616A99C-711C-4B40-89A4-39C8721F15DC}"/>
              </a:ext>
            </a:extLst>
          </p:cNvPr>
          <p:cNvSpPr>
            <a:spLocks noGrp="1"/>
          </p:cNvSpPr>
          <p:nvPr>
            <p:ph type="body" sz="quarter" idx="13" hasCustomPrompt="1"/>
          </p:nvPr>
        </p:nvSpPr>
        <p:spPr>
          <a:xfrm>
            <a:off x="609600" y="797780"/>
            <a:ext cx="9518848" cy="590550"/>
          </a:xfrm>
        </p:spPr>
        <p:txBody>
          <a:bodyPr>
            <a:normAutofit/>
          </a:bodyPr>
          <a:lstStyle>
            <a:lvl1pPr marL="0" indent="0">
              <a:buNone/>
              <a:defRPr lang="sv-SE" sz="2400" kern="1200" baseline="0" dirty="0">
                <a:solidFill>
                  <a:schemeClr val="bg1"/>
                </a:solidFill>
                <a:latin typeface="+mj-lt"/>
                <a:ea typeface="+mj-ea"/>
                <a:cs typeface="+mj-cs"/>
              </a:defRPr>
            </a:lvl1pPr>
          </a:lstStyle>
          <a:p>
            <a:pPr lvl="0"/>
            <a:r>
              <a:rPr lang="sv-SE" dirty="0" err="1"/>
              <a:t>Sub</a:t>
            </a:r>
            <a:r>
              <a:rPr lang="sv-SE" dirty="0"/>
              <a:t> </a:t>
            </a:r>
            <a:r>
              <a:rPr lang="sv-SE" dirty="0" err="1"/>
              <a:t>headline</a:t>
            </a:r>
            <a:r>
              <a:rPr lang="sv-SE" dirty="0"/>
              <a:t>, </a:t>
            </a:r>
            <a:r>
              <a:rPr lang="sv-SE" dirty="0" err="1"/>
              <a:t>type</a:t>
            </a:r>
            <a:r>
              <a:rPr lang="sv-SE" dirty="0"/>
              <a:t> </a:t>
            </a:r>
            <a:r>
              <a:rPr lang="sv-SE" dirty="0" err="1"/>
              <a:t>Calibri</a:t>
            </a:r>
            <a:r>
              <a:rPr lang="sv-SE" dirty="0"/>
              <a:t>, </a:t>
            </a:r>
            <a:r>
              <a:rPr lang="sv-SE" dirty="0" err="1"/>
              <a:t>Size</a:t>
            </a:r>
            <a:r>
              <a:rPr lang="sv-SE" dirty="0"/>
              <a:t> 24</a:t>
            </a:r>
          </a:p>
        </p:txBody>
      </p:sp>
    </p:spTree>
    <p:extLst>
      <p:ext uri="{BB962C8B-B14F-4D97-AF65-F5344CB8AC3E}">
        <p14:creationId xmlns:p14="http://schemas.microsoft.com/office/powerpoint/2010/main" val="1249740369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1_Jämförels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Rectangle 10">
            <a:extLst>
              <a:ext uri="{FF2B5EF4-FFF2-40B4-BE49-F238E27FC236}">
                <a16:creationId xmlns:a16="http://schemas.microsoft.com/office/drawing/2014/main" id="{F669E2A3-BE71-6440-9127-D0B8B7CC9739}"/>
              </a:ext>
            </a:extLst>
          </p:cNvPr>
          <p:cNvSpPr/>
          <p:nvPr userDrawn="1"/>
        </p:nvSpPr>
        <p:spPr>
          <a:xfrm>
            <a:off x="0" y="0"/>
            <a:ext cx="12192000" cy="1434354"/>
          </a:xfrm>
          <a:prstGeom prst="rect">
            <a:avLst/>
          </a:prstGeom>
          <a:solidFill>
            <a:srgbClr val="13A0DD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sv-SE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>
          <a:xfrm>
            <a:off x="609600" y="6453336"/>
            <a:ext cx="2844800" cy="365125"/>
          </a:xfrm>
        </p:spPr>
        <p:txBody>
          <a:bodyPr anchor="b"/>
          <a:lstStyle/>
          <a:p>
            <a:fld id="{3C7D23FA-05C4-4CC1-B281-2F815585BC1C}" type="datetime1">
              <a:rPr lang="en-GB" noProof="0" smtClean="0"/>
              <a:t>05/09/2019</a:t>
            </a:fld>
            <a:endParaRPr lang="en-GB" noProof="0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>
          <a:xfrm>
            <a:off x="4165600" y="6453336"/>
            <a:ext cx="3860800" cy="365125"/>
          </a:xfrm>
        </p:spPr>
        <p:txBody>
          <a:bodyPr anchor="b"/>
          <a:lstStyle/>
          <a:p>
            <a:r>
              <a:rPr lang="en-GB" dirty="0"/>
              <a:t>© European Spallation Source ERIC</a:t>
            </a:r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>
          <a:xfrm>
            <a:off x="8737600" y="6453336"/>
            <a:ext cx="2844800" cy="365125"/>
          </a:xfrm>
        </p:spPr>
        <p:txBody>
          <a:bodyPr anchor="b"/>
          <a:lstStyle/>
          <a:p>
            <a:fld id="{551115BC-487E-4422-894C-CB7CD3E79223}" type="slidenum">
              <a:rPr lang="en-GB" noProof="0" smtClean="0"/>
              <a:t>‹#›</a:t>
            </a:fld>
            <a:endParaRPr lang="en-GB" noProof="0" dirty="0"/>
          </a:p>
        </p:txBody>
      </p:sp>
      <p:sp>
        <p:nvSpPr>
          <p:cNvPr id="14" name="Title 1">
            <a:extLst>
              <a:ext uri="{FF2B5EF4-FFF2-40B4-BE49-F238E27FC236}">
                <a16:creationId xmlns:a16="http://schemas.microsoft.com/office/drawing/2014/main" id="{F3169E67-0A12-B74D-AF26-4E88E2ACDB9B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609600" y="346646"/>
            <a:ext cx="9518848" cy="562074"/>
          </a:xfrm>
        </p:spPr>
        <p:txBody>
          <a:bodyPr anchor="b">
            <a:noAutofit/>
          </a:bodyPr>
          <a:lstStyle>
            <a:lvl1pPr algn="l">
              <a:defRPr sz="3200" b="1" baseline="0"/>
            </a:lvl1pPr>
          </a:lstStyle>
          <a:p>
            <a:r>
              <a:rPr lang="sv-SE" noProof="0" dirty="0" err="1"/>
              <a:t>Headline</a:t>
            </a:r>
            <a:r>
              <a:rPr lang="sv-SE" noProof="0" dirty="0"/>
              <a:t>, </a:t>
            </a:r>
            <a:r>
              <a:rPr lang="sv-SE" noProof="0" dirty="0" err="1"/>
              <a:t>type</a:t>
            </a:r>
            <a:r>
              <a:rPr lang="sv-SE" noProof="0" dirty="0"/>
              <a:t> </a:t>
            </a:r>
            <a:r>
              <a:rPr lang="sv-SE" noProof="0" dirty="0" err="1"/>
              <a:t>Calibri</a:t>
            </a:r>
            <a:r>
              <a:rPr lang="sv-SE" noProof="0" dirty="0"/>
              <a:t>, </a:t>
            </a:r>
            <a:r>
              <a:rPr lang="sv-SE" noProof="0" dirty="0" err="1"/>
              <a:t>Size</a:t>
            </a:r>
            <a:r>
              <a:rPr lang="sv-SE" noProof="0" dirty="0"/>
              <a:t> 32</a:t>
            </a:r>
            <a:endParaRPr lang="en-GB" noProof="0" dirty="0"/>
          </a:p>
        </p:txBody>
      </p:sp>
      <p:pic>
        <p:nvPicPr>
          <p:cNvPr id="16" name="Picture 15">
            <a:extLst>
              <a:ext uri="{FF2B5EF4-FFF2-40B4-BE49-F238E27FC236}">
                <a16:creationId xmlns:a16="http://schemas.microsoft.com/office/drawing/2014/main" id="{1EC61DED-7621-EB4E-8EAC-F939BC061D33}"/>
              </a:ext>
            </a:extLst>
          </p:cNvPr>
          <p:cNvPicPr>
            <a:picLocks noChangeAspect="1"/>
          </p:cNvPicPr>
          <p:nvPr userDrawn="1"/>
        </p:nvPicPr>
        <p:blipFill rotWithShape="1">
          <a:blip r:embed="rId2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10128448" y="256034"/>
            <a:ext cx="2018336" cy="894048"/>
          </a:xfrm>
          <a:prstGeom prst="rect">
            <a:avLst/>
          </a:prstGeom>
          <a:solidFill>
            <a:srgbClr val="0094CA"/>
          </a:solidFill>
        </p:spPr>
      </p:pic>
      <p:sp>
        <p:nvSpPr>
          <p:cNvPr id="17" name="Text Placeholder 16">
            <a:extLst>
              <a:ext uri="{FF2B5EF4-FFF2-40B4-BE49-F238E27FC236}">
                <a16:creationId xmlns:a16="http://schemas.microsoft.com/office/drawing/2014/main" id="{A616A99C-711C-4B40-89A4-39C8721F15DC}"/>
              </a:ext>
            </a:extLst>
          </p:cNvPr>
          <p:cNvSpPr>
            <a:spLocks noGrp="1"/>
          </p:cNvSpPr>
          <p:nvPr>
            <p:ph type="body" sz="quarter" idx="13" hasCustomPrompt="1"/>
          </p:nvPr>
        </p:nvSpPr>
        <p:spPr>
          <a:xfrm>
            <a:off x="609600" y="797780"/>
            <a:ext cx="9518848" cy="590550"/>
          </a:xfrm>
        </p:spPr>
        <p:txBody>
          <a:bodyPr>
            <a:normAutofit/>
          </a:bodyPr>
          <a:lstStyle>
            <a:lvl1pPr marL="0" indent="0">
              <a:buNone/>
              <a:defRPr lang="sv-SE" sz="2400" kern="1200" baseline="0" dirty="0">
                <a:solidFill>
                  <a:schemeClr val="bg1"/>
                </a:solidFill>
                <a:latin typeface="+mj-lt"/>
                <a:ea typeface="+mj-ea"/>
                <a:cs typeface="+mj-cs"/>
              </a:defRPr>
            </a:lvl1pPr>
          </a:lstStyle>
          <a:p>
            <a:pPr lvl="0"/>
            <a:r>
              <a:rPr lang="sv-SE" dirty="0" err="1"/>
              <a:t>Sub</a:t>
            </a:r>
            <a:r>
              <a:rPr lang="sv-SE" dirty="0"/>
              <a:t> </a:t>
            </a:r>
            <a:r>
              <a:rPr lang="sv-SE" dirty="0" err="1"/>
              <a:t>headline</a:t>
            </a:r>
            <a:r>
              <a:rPr lang="sv-SE" dirty="0"/>
              <a:t>, </a:t>
            </a:r>
            <a:r>
              <a:rPr lang="sv-SE" dirty="0" err="1"/>
              <a:t>type</a:t>
            </a:r>
            <a:r>
              <a:rPr lang="sv-SE" dirty="0"/>
              <a:t> </a:t>
            </a:r>
            <a:r>
              <a:rPr lang="sv-SE" dirty="0" err="1"/>
              <a:t>Calibri</a:t>
            </a:r>
            <a:r>
              <a:rPr lang="sv-SE" dirty="0"/>
              <a:t>, </a:t>
            </a:r>
            <a:r>
              <a:rPr lang="sv-SE" dirty="0" err="1"/>
              <a:t>Size</a:t>
            </a:r>
            <a:r>
              <a:rPr lang="sv-SE" dirty="0"/>
              <a:t> 24</a:t>
            </a:r>
          </a:p>
        </p:txBody>
      </p:sp>
    </p:spTree>
    <p:extLst>
      <p:ext uri="{BB962C8B-B14F-4D97-AF65-F5344CB8AC3E}">
        <p14:creationId xmlns:p14="http://schemas.microsoft.com/office/powerpoint/2010/main" val="1498801682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Rubrikbil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Underrubrik 2"/>
          <p:cNvSpPr>
            <a:spLocks noGrp="1"/>
          </p:cNvSpPr>
          <p:nvPr>
            <p:ph type="subTitle" idx="1"/>
          </p:nvPr>
        </p:nvSpPr>
        <p:spPr>
          <a:xfrm>
            <a:off x="1828800" y="3886200"/>
            <a:ext cx="85344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315314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63063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945947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261265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1576588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1891904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2207225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2522543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sv-SE"/>
              <a:t>Klicka här för att ändra format på underrubrik i bakgrunden</a:t>
            </a:r>
          </a:p>
        </p:txBody>
      </p:sp>
    </p:spTree>
    <p:extLst>
      <p:ext uri="{BB962C8B-B14F-4D97-AF65-F5344CB8AC3E}">
        <p14:creationId xmlns:p14="http://schemas.microsoft.com/office/powerpoint/2010/main" val="2883608938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Rubrik och innehål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v-SE"/>
              <a:t>Klicka här för att ändra format</a:t>
            </a:r>
          </a:p>
        </p:txBody>
      </p:sp>
      <p:sp>
        <p:nvSpPr>
          <p:cNvPr id="3" name="Platshållare för innehåll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sv-SE"/>
              <a:t>Klicka här för att ändra format på bakgrundstexten</a:t>
            </a:r>
          </a:p>
          <a:p>
            <a:pPr lvl="1"/>
            <a:r>
              <a:rPr lang="sv-SE"/>
              <a:t>Nivå två</a:t>
            </a:r>
          </a:p>
          <a:p>
            <a:pPr lvl="2"/>
            <a:r>
              <a:rPr lang="sv-SE"/>
              <a:t>Nivå tre</a:t>
            </a:r>
          </a:p>
          <a:p>
            <a:pPr lvl="3"/>
            <a:r>
              <a:rPr lang="sv-SE"/>
              <a:t>Nivå fyra</a:t>
            </a:r>
          </a:p>
          <a:p>
            <a:pPr lvl="4"/>
            <a:r>
              <a:rPr lang="sv-SE"/>
              <a:t>Nivå fem</a:t>
            </a:r>
          </a:p>
        </p:txBody>
      </p:sp>
      <p:sp>
        <p:nvSpPr>
          <p:cNvPr id="4" name="Platshållare för datum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9A5678A-D05F-FD42-9890-CCECCD9C8C54}" type="datetimeFigureOut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2019-09-05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Platshållare för sidfot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Platshållare för bildnumm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76797C7-3D02-2A4F-97AD-9EB2A99A67F0}" type="slidenum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499831513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Avsnittsrubri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>
          <a:xfrm>
            <a:off x="963087" y="4407120"/>
            <a:ext cx="10363200" cy="1362076"/>
          </a:xfrm>
        </p:spPr>
        <p:txBody>
          <a:bodyPr anchor="t"/>
          <a:lstStyle>
            <a:lvl1pPr algn="l">
              <a:defRPr sz="2700" b="1" cap="all"/>
            </a:lvl1pPr>
          </a:lstStyle>
          <a:p>
            <a:r>
              <a:rPr lang="sv-SE"/>
              <a:t>Klicka här för att ändra format</a:t>
            </a:r>
          </a:p>
        </p:txBody>
      </p:sp>
      <p:sp>
        <p:nvSpPr>
          <p:cNvPr id="3" name="Platshållare för text 2"/>
          <p:cNvSpPr>
            <a:spLocks noGrp="1"/>
          </p:cNvSpPr>
          <p:nvPr>
            <p:ph type="body" idx="1"/>
          </p:nvPr>
        </p:nvSpPr>
        <p:spPr>
          <a:xfrm>
            <a:off x="963087" y="2906723"/>
            <a:ext cx="10363200" cy="1500187"/>
          </a:xfrm>
        </p:spPr>
        <p:txBody>
          <a:bodyPr anchor="b"/>
          <a:lstStyle>
            <a:lvl1pPr marL="0" indent="0">
              <a:buNone/>
              <a:defRPr sz="1385">
                <a:solidFill>
                  <a:schemeClr val="tx1">
                    <a:tint val="75000"/>
                  </a:schemeClr>
                </a:solidFill>
              </a:defRPr>
            </a:lvl1pPr>
            <a:lvl2pPr marL="315314" indent="0">
              <a:buNone/>
              <a:defRPr sz="1247">
                <a:solidFill>
                  <a:schemeClr val="tx1">
                    <a:tint val="75000"/>
                  </a:schemeClr>
                </a:solidFill>
              </a:defRPr>
            </a:lvl2pPr>
            <a:lvl3pPr marL="630630" indent="0">
              <a:buNone/>
              <a:defRPr sz="1108">
                <a:solidFill>
                  <a:schemeClr val="tx1">
                    <a:tint val="75000"/>
                  </a:schemeClr>
                </a:solidFill>
              </a:defRPr>
            </a:lvl3pPr>
            <a:lvl4pPr marL="945947" indent="0">
              <a:buNone/>
              <a:defRPr sz="969">
                <a:solidFill>
                  <a:schemeClr val="tx1">
                    <a:tint val="75000"/>
                  </a:schemeClr>
                </a:solidFill>
              </a:defRPr>
            </a:lvl4pPr>
            <a:lvl5pPr marL="1261265" indent="0">
              <a:buNone/>
              <a:defRPr sz="969">
                <a:solidFill>
                  <a:schemeClr val="tx1">
                    <a:tint val="75000"/>
                  </a:schemeClr>
                </a:solidFill>
              </a:defRPr>
            </a:lvl5pPr>
            <a:lvl6pPr marL="1576588" indent="0">
              <a:buNone/>
              <a:defRPr sz="969">
                <a:solidFill>
                  <a:schemeClr val="tx1">
                    <a:tint val="75000"/>
                  </a:schemeClr>
                </a:solidFill>
              </a:defRPr>
            </a:lvl6pPr>
            <a:lvl7pPr marL="1891904" indent="0">
              <a:buNone/>
              <a:defRPr sz="969">
                <a:solidFill>
                  <a:schemeClr val="tx1">
                    <a:tint val="75000"/>
                  </a:schemeClr>
                </a:solidFill>
              </a:defRPr>
            </a:lvl7pPr>
            <a:lvl8pPr marL="2207225" indent="0">
              <a:buNone/>
              <a:defRPr sz="969">
                <a:solidFill>
                  <a:schemeClr val="tx1">
                    <a:tint val="75000"/>
                  </a:schemeClr>
                </a:solidFill>
              </a:defRPr>
            </a:lvl8pPr>
            <a:lvl9pPr marL="2522543" indent="0">
              <a:buNone/>
              <a:defRPr sz="969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sv-SE"/>
              <a:t>Klicka här för att ändra format på bakgrundstexten</a:t>
            </a:r>
          </a:p>
        </p:txBody>
      </p:sp>
      <p:sp>
        <p:nvSpPr>
          <p:cNvPr id="4" name="Platshållare för datum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9A5678A-D05F-FD42-9890-CCECCD9C8C54}" type="datetimeFigureOut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2019-09-05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Platshållare för sidfot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Platshållare för bildnumm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76797C7-3D02-2A4F-97AD-9EB2A99A67F0}" type="slidenum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448158578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vå innehållsdela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v-SE"/>
              <a:t>Klicka här för att ändra format</a:t>
            </a:r>
          </a:p>
        </p:txBody>
      </p:sp>
      <p:sp>
        <p:nvSpPr>
          <p:cNvPr id="3" name="Platshållare för innehåll 2"/>
          <p:cNvSpPr>
            <a:spLocks noGrp="1"/>
          </p:cNvSpPr>
          <p:nvPr>
            <p:ph sz="half" idx="1"/>
          </p:nvPr>
        </p:nvSpPr>
        <p:spPr>
          <a:xfrm>
            <a:off x="609600" y="1600206"/>
            <a:ext cx="5384800" cy="4525963"/>
          </a:xfrm>
        </p:spPr>
        <p:txBody>
          <a:bodyPr/>
          <a:lstStyle>
            <a:lvl1pPr>
              <a:defRPr sz="1939"/>
            </a:lvl1pPr>
            <a:lvl2pPr>
              <a:defRPr sz="1661"/>
            </a:lvl2pPr>
            <a:lvl3pPr>
              <a:defRPr sz="1385"/>
            </a:lvl3pPr>
            <a:lvl4pPr>
              <a:defRPr sz="1247"/>
            </a:lvl4pPr>
            <a:lvl5pPr>
              <a:defRPr sz="1247"/>
            </a:lvl5pPr>
            <a:lvl6pPr>
              <a:defRPr sz="1247"/>
            </a:lvl6pPr>
            <a:lvl7pPr>
              <a:defRPr sz="1247"/>
            </a:lvl7pPr>
            <a:lvl8pPr>
              <a:defRPr sz="1247"/>
            </a:lvl8pPr>
            <a:lvl9pPr>
              <a:defRPr sz="1247"/>
            </a:lvl9pPr>
          </a:lstStyle>
          <a:p>
            <a:pPr lvl="0"/>
            <a:r>
              <a:rPr lang="sv-SE"/>
              <a:t>Klicka här för att ändra format på bakgrundstexten</a:t>
            </a:r>
          </a:p>
          <a:p>
            <a:pPr lvl="1"/>
            <a:r>
              <a:rPr lang="sv-SE"/>
              <a:t>Nivå två</a:t>
            </a:r>
          </a:p>
          <a:p>
            <a:pPr lvl="2"/>
            <a:r>
              <a:rPr lang="sv-SE"/>
              <a:t>Nivå tre</a:t>
            </a:r>
          </a:p>
          <a:p>
            <a:pPr lvl="3"/>
            <a:r>
              <a:rPr lang="sv-SE"/>
              <a:t>Nivå fyra</a:t>
            </a:r>
          </a:p>
          <a:p>
            <a:pPr lvl="4"/>
            <a:r>
              <a:rPr lang="sv-SE"/>
              <a:t>Nivå fem</a:t>
            </a:r>
          </a:p>
        </p:txBody>
      </p:sp>
      <p:sp>
        <p:nvSpPr>
          <p:cNvPr id="4" name="Platshållare för innehåll 3"/>
          <p:cNvSpPr>
            <a:spLocks noGrp="1"/>
          </p:cNvSpPr>
          <p:nvPr>
            <p:ph sz="half" idx="2"/>
          </p:nvPr>
        </p:nvSpPr>
        <p:spPr>
          <a:xfrm>
            <a:off x="6197600" y="1600206"/>
            <a:ext cx="5384800" cy="4525963"/>
          </a:xfrm>
        </p:spPr>
        <p:txBody>
          <a:bodyPr/>
          <a:lstStyle>
            <a:lvl1pPr>
              <a:defRPr sz="1939"/>
            </a:lvl1pPr>
            <a:lvl2pPr>
              <a:defRPr sz="1661"/>
            </a:lvl2pPr>
            <a:lvl3pPr>
              <a:defRPr sz="1385"/>
            </a:lvl3pPr>
            <a:lvl4pPr>
              <a:defRPr sz="1247"/>
            </a:lvl4pPr>
            <a:lvl5pPr>
              <a:defRPr sz="1247"/>
            </a:lvl5pPr>
            <a:lvl6pPr>
              <a:defRPr sz="1247"/>
            </a:lvl6pPr>
            <a:lvl7pPr>
              <a:defRPr sz="1247"/>
            </a:lvl7pPr>
            <a:lvl8pPr>
              <a:defRPr sz="1247"/>
            </a:lvl8pPr>
            <a:lvl9pPr>
              <a:defRPr sz="1247"/>
            </a:lvl9pPr>
          </a:lstStyle>
          <a:p>
            <a:pPr lvl="0"/>
            <a:r>
              <a:rPr lang="sv-SE"/>
              <a:t>Klicka här för att ändra format på bakgrundstexten</a:t>
            </a:r>
          </a:p>
          <a:p>
            <a:pPr lvl="1"/>
            <a:r>
              <a:rPr lang="sv-SE"/>
              <a:t>Nivå två</a:t>
            </a:r>
          </a:p>
          <a:p>
            <a:pPr lvl="2"/>
            <a:r>
              <a:rPr lang="sv-SE"/>
              <a:t>Nivå tre</a:t>
            </a:r>
          </a:p>
          <a:p>
            <a:pPr lvl="3"/>
            <a:r>
              <a:rPr lang="sv-SE"/>
              <a:t>Nivå fyra</a:t>
            </a:r>
          </a:p>
          <a:p>
            <a:pPr lvl="4"/>
            <a:r>
              <a:rPr lang="sv-SE"/>
              <a:t>Nivå fem</a:t>
            </a:r>
          </a:p>
        </p:txBody>
      </p:sp>
      <p:sp>
        <p:nvSpPr>
          <p:cNvPr id="5" name="Platshållare för datum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9A5678A-D05F-FD42-9890-CCECCD9C8C54}" type="datetimeFigureOut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2019-09-05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Platshållare för sidfot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7" name="Platshållare för bildnumm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76797C7-3D02-2A4F-97AD-9EB2A99A67F0}" type="slidenum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144712426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Jämförels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sv-SE"/>
              <a:t>Klicka här för att ändra format</a:t>
            </a:r>
          </a:p>
        </p:txBody>
      </p:sp>
      <p:sp>
        <p:nvSpPr>
          <p:cNvPr id="3" name="Platshållare för text 2"/>
          <p:cNvSpPr>
            <a:spLocks noGrp="1"/>
          </p:cNvSpPr>
          <p:nvPr>
            <p:ph type="body" idx="1"/>
          </p:nvPr>
        </p:nvSpPr>
        <p:spPr>
          <a:xfrm>
            <a:off x="609604" y="1535116"/>
            <a:ext cx="5386917" cy="639762"/>
          </a:xfrm>
        </p:spPr>
        <p:txBody>
          <a:bodyPr anchor="b"/>
          <a:lstStyle>
            <a:lvl1pPr marL="0" indent="0">
              <a:buNone/>
              <a:defRPr sz="1661" b="1"/>
            </a:lvl1pPr>
            <a:lvl2pPr marL="315314" indent="0">
              <a:buNone/>
              <a:defRPr sz="1385" b="1"/>
            </a:lvl2pPr>
            <a:lvl3pPr marL="630630" indent="0">
              <a:buNone/>
              <a:defRPr sz="1247" b="1"/>
            </a:lvl3pPr>
            <a:lvl4pPr marL="945947" indent="0">
              <a:buNone/>
              <a:defRPr sz="1108" b="1"/>
            </a:lvl4pPr>
            <a:lvl5pPr marL="1261265" indent="0">
              <a:buNone/>
              <a:defRPr sz="1108" b="1"/>
            </a:lvl5pPr>
            <a:lvl6pPr marL="1576588" indent="0">
              <a:buNone/>
              <a:defRPr sz="1108" b="1"/>
            </a:lvl6pPr>
            <a:lvl7pPr marL="1891904" indent="0">
              <a:buNone/>
              <a:defRPr sz="1108" b="1"/>
            </a:lvl7pPr>
            <a:lvl8pPr marL="2207225" indent="0">
              <a:buNone/>
              <a:defRPr sz="1108" b="1"/>
            </a:lvl8pPr>
            <a:lvl9pPr marL="2522543" indent="0">
              <a:buNone/>
              <a:defRPr sz="1108" b="1"/>
            </a:lvl9pPr>
          </a:lstStyle>
          <a:p>
            <a:pPr lvl="0"/>
            <a:r>
              <a:rPr lang="sv-SE"/>
              <a:t>Klicka här för att ändra format på bakgrundstexten</a:t>
            </a:r>
          </a:p>
        </p:txBody>
      </p:sp>
      <p:sp>
        <p:nvSpPr>
          <p:cNvPr id="4" name="Platshållare för innehåll 3"/>
          <p:cNvSpPr>
            <a:spLocks noGrp="1"/>
          </p:cNvSpPr>
          <p:nvPr>
            <p:ph sz="half" idx="2"/>
          </p:nvPr>
        </p:nvSpPr>
        <p:spPr>
          <a:xfrm>
            <a:off x="609604" y="2174878"/>
            <a:ext cx="5386917" cy="3951288"/>
          </a:xfrm>
        </p:spPr>
        <p:txBody>
          <a:bodyPr/>
          <a:lstStyle>
            <a:lvl1pPr>
              <a:defRPr sz="1661"/>
            </a:lvl1pPr>
            <a:lvl2pPr>
              <a:defRPr sz="1385"/>
            </a:lvl2pPr>
            <a:lvl3pPr>
              <a:defRPr sz="1247"/>
            </a:lvl3pPr>
            <a:lvl4pPr>
              <a:defRPr sz="1108"/>
            </a:lvl4pPr>
            <a:lvl5pPr>
              <a:defRPr sz="1108"/>
            </a:lvl5pPr>
            <a:lvl6pPr>
              <a:defRPr sz="1108"/>
            </a:lvl6pPr>
            <a:lvl7pPr>
              <a:defRPr sz="1108"/>
            </a:lvl7pPr>
            <a:lvl8pPr>
              <a:defRPr sz="1108"/>
            </a:lvl8pPr>
            <a:lvl9pPr>
              <a:defRPr sz="1108"/>
            </a:lvl9pPr>
          </a:lstStyle>
          <a:p>
            <a:pPr lvl="0"/>
            <a:r>
              <a:rPr lang="sv-SE"/>
              <a:t>Klicka här för att ändra format på bakgrundstexten</a:t>
            </a:r>
          </a:p>
          <a:p>
            <a:pPr lvl="1"/>
            <a:r>
              <a:rPr lang="sv-SE"/>
              <a:t>Nivå två</a:t>
            </a:r>
          </a:p>
          <a:p>
            <a:pPr lvl="2"/>
            <a:r>
              <a:rPr lang="sv-SE"/>
              <a:t>Nivå tre</a:t>
            </a:r>
          </a:p>
          <a:p>
            <a:pPr lvl="3"/>
            <a:r>
              <a:rPr lang="sv-SE"/>
              <a:t>Nivå fyra</a:t>
            </a:r>
          </a:p>
          <a:p>
            <a:pPr lvl="4"/>
            <a:r>
              <a:rPr lang="sv-SE"/>
              <a:t>Nivå fem</a:t>
            </a:r>
          </a:p>
        </p:txBody>
      </p:sp>
      <p:sp>
        <p:nvSpPr>
          <p:cNvPr id="5" name="Platshållare för text 4"/>
          <p:cNvSpPr>
            <a:spLocks noGrp="1"/>
          </p:cNvSpPr>
          <p:nvPr>
            <p:ph type="body" sz="quarter" idx="3"/>
          </p:nvPr>
        </p:nvSpPr>
        <p:spPr>
          <a:xfrm>
            <a:off x="6193374" y="1535116"/>
            <a:ext cx="5389033" cy="639762"/>
          </a:xfrm>
        </p:spPr>
        <p:txBody>
          <a:bodyPr anchor="b"/>
          <a:lstStyle>
            <a:lvl1pPr marL="0" indent="0">
              <a:buNone/>
              <a:defRPr sz="1661" b="1"/>
            </a:lvl1pPr>
            <a:lvl2pPr marL="315314" indent="0">
              <a:buNone/>
              <a:defRPr sz="1385" b="1"/>
            </a:lvl2pPr>
            <a:lvl3pPr marL="630630" indent="0">
              <a:buNone/>
              <a:defRPr sz="1247" b="1"/>
            </a:lvl3pPr>
            <a:lvl4pPr marL="945947" indent="0">
              <a:buNone/>
              <a:defRPr sz="1108" b="1"/>
            </a:lvl4pPr>
            <a:lvl5pPr marL="1261265" indent="0">
              <a:buNone/>
              <a:defRPr sz="1108" b="1"/>
            </a:lvl5pPr>
            <a:lvl6pPr marL="1576588" indent="0">
              <a:buNone/>
              <a:defRPr sz="1108" b="1"/>
            </a:lvl6pPr>
            <a:lvl7pPr marL="1891904" indent="0">
              <a:buNone/>
              <a:defRPr sz="1108" b="1"/>
            </a:lvl7pPr>
            <a:lvl8pPr marL="2207225" indent="0">
              <a:buNone/>
              <a:defRPr sz="1108" b="1"/>
            </a:lvl8pPr>
            <a:lvl9pPr marL="2522543" indent="0">
              <a:buNone/>
              <a:defRPr sz="1108" b="1"/>
            </a:lvl9pPr>
          </a:lstStyle>
          <a:p>
            <a:pPr lvl="0"/>
            <a:r>
              <a:rPr lang="sv-SE"/>
              <a:t>Klicka här för att ändra format på bakgrundstexten</a:t>
            </a:r>
          </a:p>
        </p:txBody>
      </p:sp>
      <p:sp>
        <p:nvSpPr>
          <p:cNvPr id="6" name="Platshållare för innehåll 5"/>
          <p:cNvSpPr>
            <a:spLocks noGrp="1"/>
          </p:cNvSpPr>
          <p:nvPr>
            <p:ph sz="quarter" idx="4"/>
          </p:nvPr>
        </p:nvSpPr>
        <p:spPr>
          <a:xfrm>
            <a:off x="6193374" y="2174878"/>
            <a:ext cx="5389033" cy="3951288"/>
          </a:xfrm>
        </p:spPr>
        <p:txBody>
          <a:bodyPr/>
          <a:lstStyle>
            <a:lvl1pPr>
              <a:defRPr sz="1661"/>
            </a:lvl1pPr>
            <a:lvl2pPr>
              <a:defRPr sz="1385"/>
            </a:lvl2pPr>
            <a:lvl3pPr>
              <a:defRPr sz="1247"/>
            </a:lvl3pPr>
            <a:lvl4pPr>
              <a:defRPr sz="1108"/>
            </a:lvl4pPr>
            <a:lvl5pPr>
              <a:defRPr sz="1108"/>
            </a:lvl5pPr>
            <a:lvl6pPr>
              <a:defRPr sz="1108"/>
            </a:lvl6pPr>
            <a:lvl7pPr>
              <a:defRPr sz="1108"/>
            </a:lvl7pPr>
            <a:lvl8pPr>
              <a:defRPr sz="1108"/>
            </a:lvl8pPr>
            <a:lvl9pPr>
              <a:defRPr sz="1108"/>
            </a:lvl9pPr>
          </a:lstStyle>
          <a:p>
            <a:pPr lvl="0"/>
            <a:r>
              <a:rPr lang="sv-SE"/>
              <a:t>Klicka här för att ändra format på bakgrundstexten</a:t>
            </a:r>
          </a:p>
          <a:p>
            <a:pPr lvl="1"/>
            <a:r>
              <a:rPr lang="sv-SE"/>
              <a:t>Nivå två</a:t>
            </a:r>
          </a:p>
          <a:p>
            <a:pPr lvl="2"/>
            <a:r>
              <a:rPr lang="sv-SE"/>
              <a:t>Nivå tre</a:t>
            </a:r>
          </a:p>
          <a:p>
            <a:pPr lvl="3"/>
            <a:r>
              <a:rPr lang="sv-SE"/>
              <a:t>Nivå fyra</a:t>
            </a:r>
          </a:p>
          <a:p>
            <a:pPr lvl="4"/>
            <a:r>
              <a:rPr lang="sv-SE"/>
              <a:t>Nivå fem</a:t>
            </a:r>
          </a:p>
        </p:txBody>
      </p:sp>
      <p:sp>
        <p:nvSpPr>
          <p:cNvPr id="7" name="Platshållare för datum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9A5678A-D05F-FD42-9890-CCECCD9C8C54}" type="datetimeFigureOut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2019-09-05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8" name="Platshållare för sidfot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9" name="Platshållare för bildnumm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76797C7-3D02-2A4F-97AD-9EB2A99A67F0}" type="slidenum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622844607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Endast rubri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v-SE"/>
              <a:t>Klicka här för att ändra format</a:t>
            </a:r>
          </a:p>
        </p:txBody>
      </p:sp>
      <p:sp>
        <p:nvSpPr>
          <p:cNvPr id="3" name="Platshållare för datum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9A5678A-D05F-FD42-9890-CCECCD9C8C54}" type="datetimeFigureOut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2019-09-05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4" name="Platshållare för sidfot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Platshållare för bildnumm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76797C7-3D02-2A4F-97AD-9EB2A99A67F0}" type="slidenum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4224216148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tshållare för datum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9A5678A-D05F-FD42-9890-CCECCD9C8C54}" type="datetimeFigureOut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2019-09-05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3" name="Platshållare för sidfot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4" name="Platshållare för bildnumm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76797C7-3D02-2A4F-97AD-9EB2A99A67F0}" type="slidenum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632342392"/>
      </p:ext>
    </p:extLst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Innehåll med bild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>
          <a:xfrm>
            <a:off x="609611" y="273052"/>
            <a:ext cx="4011084" cy="1162050"/>
          </a:xfrm>
        </p:spPr>
        <p:txBody>
          <a:bodyPr anchor="b"/>
          <a:lstStyle>
            <a:lvl1pPr algn="l">
              <a:defRPr sz="1385" b="1"/>
            </a:lvl1pPr>
          </a:lstStyle>
          <a:p>
            <a:r>
              <a:rPr lang="sv-SE"/>
              <a:t>Klicka här för att ändra format</a:t>
            </a:r>
          </a:p>
        </p:txBody>
      </p:sp>
      <p:sp>
        <p:nvSpPr>
          <p:cNvPr id="3" name="Platshållare för innehåll 2"/>
          <p:cNvSpPr>
            <a:spLocks noGrp="1"/>
          </p:cNvSpPr>
          <p:nvPr>
            <p:ph idx="1"/>
          </p:nvPr>
        </p:nvSpPr>
        <p:spPr>
          <a:xfrm>
            <a:off x="4766743" y="273401"/>
            <a:ext cx="6815668" cy="5853113"/>
          </a:xfrm>
        </p:spPr>
        <p:txBody>
          <a:bodyPr/>
          <a:lstStyle>
            <a:lvl1pPr>
              <a:defRPr sz="2216"/>
            </a:lvl1pPr>
            <a:lvl2pPr>
              <a:defRPr sz="1939"/>
            </a:lvl2pPr>
            <a:lvl3pPr>
              <a:defRPr sz="1661"/>
            </a:lvl3pPr>
            <a:lvl4pPr>
              <a:defRPr sz="1385"/>
            </a:lvl4pPr>
            <a:lvl5pPr>
              <a:defRPr sz="1385"/>
            </a:lvl5pPr>
            <a:lvl6pPr>
              <a:defRPr sz="1385"/>
            </a:lvl6pPr>
            <a:lvl7pPr>
              <a:defRPr sz="1385"/>
            </a:lvl7pPr>
            <a:lvl8pPr>
              <a:defRPr sz="1385"/>
            </a:lvl8pPr>
            <a:lvl9pPr>
              <a:defRPr sz="1385"/>
            </a:lvl9pPr>
          </a:lstStyle>
          <a:p>
            <a:pPr lvl="0"/>
            <a:r>
              <a:rPr lang="sv-SE"/>
              <a:t>Klicka här för att ändra format på bakgrundstexten</a:t>
            </a:r>
          </a:p>
          <a:p>
            <a:pPr lvl="1"/>
            <a:r>
              <a:rPr lang="sv-SE"/>
              <a:t>Nivå två</a:t>
            </a:r>
          </a:p>
          <a:p>
            <a:pPr lvl="2"/>
            <a:r>
              <a:rPr lang="sv-SE"/>
              <a:t>Nivå tre</a:t>
            </a:r>
          </a:p>
          <a:p>
            <a:pPr lvl="3"/>
            <a:r>
              <a:rPr lang="sv-SE"/>
              <a:t>Nivå fyra</a:t>
            </a:r>
          </a:p>
          <a:p>
            <a:pPr lvl="4"/>
            <a:r>
              <a:rPr lang="sv-SE"/>
              <a:t>Nivå fem</a:t>
            </a:r>
          </a:p>
        </p:txBody>
      </p:sp>
      <p:sp>
        <p:nvSpPr>
          <p:cNvPr id="4" name="Platshållare för text 3"/>
          <p:cNvSpPr>
            <a:spLocks noGrp="1"/>
          </p:cNvSpPr>
          <p:nvPr>
            <p:ph type="body" sz="half" idx="2"/>
          </p:nvPr>
        </p:nvSpPr>
        <p:spPr>
          <a:xfrm>
            <a:off x="609611" y="1435104"/>
            <a:ext cx="4011084" cy="4691063"/>
          </a:xfrm>
        </p:spPr>
        <p:txBody>
          <a:bodyPr/>
          <a:lstStyle>
            <a:lvl1pPr marL="0" indent="0">
              <a:buNone/>
              <a:defRPr sz="969"/>
            </a:lvl1pPr>
            <a:lvl2pPr marL="315314" indent="0">
              <a:buNone/>
              <a:defRPr sz="831"/>
            </a:lvl2pPr>
            <a:lvl3pPr marL="630630" indent="0">
              <a:buNone/>
              <a:defRPr sz="692"/>
            </a:lvl3pPr>
            <a:lvl4pPr marL="945947" indent="0">
              <a:buNone/>
              <a:defRPr sz="623"/>
            </a:lvl4pPr>
            <a:lvl5pPr marL="1261265" indent="0">
              <a:buNone/>
              <a:defRPr sz="623"/>
            </a:lvl5pPr>
            <a:lvl6pPr marL="1576588" indent="0">
              <a:buNone/>
              <a:defRPr sz="623"/>
            </a:lvl6pPr>
            <a:lvl7pPr marL="1891904" indent="0">
              <a:buNone/>
              <a:defRPr sz="623"/>
            </a:lvl7pPr>
            <a:lvl8pPr marL="2207225" indent="0">
              <a:buNone/>
              <a:defRPr sz="623"/>
            </a:lvl8pPr>
            <a:lvl9pPr marL="2522543" indent="0">
              <a:buNone/>
              <a:defRPr sz="623"/>
            </a:lvl9pPr>
          </a:lstStyle>
          <a:p>
            <a:pPr lvl="0"/>
            <a:r>
              <a:rPr lang="sv-SE"/>
              <a:t>Klicka här för att ändra format på bakgrundstexten</a:t>
            </a:r>
          </a:p>
        </p:txBody>
      </p:sp>
      <p:sp>
        <p:nvSpPr>
          <p:cNvPr id="5" name="Platshållare för datum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9A5678A-D05F-FD42-9890-CCECCD9C8C54}" type="datetimeFigureOut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2019-09-05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Platshållare för sidfot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7" name="Platshållare för bildnumm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76797C7-3D02-2A4F-97AD-9EB2A99A67F0}" type="slidenum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011530040"/>
      </p:ext>
    </p:extLst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Bild med bild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>
          <a:xfrm>
            <a:off x="2389717" y="4800603"/>
            <a:ext cx="7315200" cy="566738"/>
          </a:xfrm>
        </p:spPr>
        <p:txBody>
          <a:bodyPr anchor="b"/>
          <a:lstStyle>
            <a:lvl1pPr algn="l">
              <a:defRPr sz="1385" b="1"/>
            </a:lvl1pPr>
          </a:lstStyle>
          <a:p>
            <a:r>
              <a:rPr lang="sv-SE"/>
              <a:t>Klicka här för att ändra format</a:t>
            </a:r>
          </a:p>
        </p:txBody>
      </p:sp>
      <p:sp>
        <p:nvSpPr>
          <p:cNvPr id="3" name="Platshållare för bild 2"/>
          <p:cNvSpPr>
            <a:spLocks noGrp="1"/>
          </p:cNvSpPr>
          <p:nvPr>
            <p:ph type="pic" idx="1"/>
          </p:nvPr>
        </p:nvSpPr>
        <p:spPr>
          <a:xfrm>
            <a:off x="2389717" y="612775"/>
            <a:ext cx="7315200" cy="4114800"/>
          </a:xfrm>
        </p:spPr>
        <p:txBody>
          <a:bodyPr/>
          <a:lstStyle>
            <a:lvl1pPr marL="0" indent="0">
              <a:buNone/>
              <a:defRPr sz="2216"/>
            </a:lvl1pPr>
            <a:lvl2pPr marL="315314" indent="0">
              <a:buNone/>
              <a:defRPr sz="1939"/>
            </a:lvl2pPr>
            <a:lvl3pPr marL="630630" indent="0">
              <a:buNone/>
              <a:defRPr sz="1661"/>
            </a:lvl3pPr>
            <a:lvl4pPr marL="945947" indent="0">
              <a:buNone/>
              <a:defRPr sz="1385"/>
            </a:lvl4pPr>
            <a:lvl5pPr marL="1261265" indent="0">
              <a:buNone/>
              <a:defRPr sz="1385"/>
            </a:lvl5pPr>
            <a:lvl6pPr marL="1576588" indent="0">
              <a:buNone/>
              <a:defRPr sz="1385"/>
            </a:lvl6pPr>
            <a:lvl7pPr marL="1891904" indent="0">
              <a:buNone/>
              <a:defRPr sz="1385"/>
            </a:lvl7pPr>
            <a:lvl8pPr marL="2207225" indent="0">
              <a:buNone/>
              <a:defRPr sz="1385"/>
            </a:lvl8pPr>
            <a:lvl9pPr marL="2522543" indent="0">
              <a:buNone/>
              <a:defRPr sz="1385"/>
            </a:lvl9pPr>
          </a:lstStyle>
          <a:p>
            <a:endParaRPr lang="sv-SE"/>
          </a:p>
        </p:txBody>
      </p:sp>
      <p:sp>
        <p:nvSpPr>
          <p:cNvPr id="4" name="Platshållare för text 3"/>
          <p:cNvSpPr>
            <a:spLocks noGrp="1"/>
          </p:cNvSpPr>
          <p:nvPr>
            <p:ph type="body" sz="half" idx="2"/>
          </p:nvPr>
        </p:nvSpPr>
        <p:spPr>
          <a:xfrm>
            <a:off x="2389717" y="5367341"/>
            <a:ext cx="7315200" cy="804862"/>
          </a:xfrm>
        </p:spPr>
        <p:txBody>
          <a:bodyPr/>
          <a:lstStyle>
            <a:lvl1pPr marL="0" indent="0">
              <a:buNone/>
              <a:defRPr sz="969"/>
            </a:lvl1pPr>
            <a:lvl2pPr marL="315314" indent="0">
              <a:buNone/>
              <a:defRPr sz="831"/>
            </a:lvl2pPr>
            <a:lvl3pPr marL="630630" indent="0">
              <a:buNone/>
              <a:defRPr sz="692"/>
            </a:lvl3pPr>
            <a:lvl4pPr marL="945947" indent="0">
              <a:buNone/>
              <a:defRPr sz="623"/>
            </a:lvl4pPr>
            <a:lvl5pPr marL="1261265" indent="0">
              <a:buNone/>
              <a:defRPr sz="623"/>
            </a:lvl5pPr>
            <a:lvl6pPr marL="1576588" indent="0">
              <a:buNone/>
              <a:defRPr sz="623"/>
            </a:lvl6pPr>
            <a:lvl7pPr marL="1891904" indent="0">
              <a:buNone/>
              <a:defRPr sz="623"/>
            </a:lvl7pPr>
            <a:lvl8pPr marL="2207225" indent="0">
              <a:buNone/>
              <a:defRPr sz="623"/>
            </a:lvl8pPr>
            <a:lvl9pPr marL="2522543" indent="0">
              <a:buNone/>
              <a:defRPr sz="623"/>
            </a:lvl9pPr>
          </a:lstStyle>
          <a:p>
            <a:pPr lvl="0"/>
            <a:r>
              <a:rPr lang="sv-SE"/>
              <a:t>Klicka här för att ändra format på bakgrundstexten</a:t>
            </a:r>
          </a:p>
        </p:txBody>
      </p:sp>
      <p:sp>
        <p:nvSpPr>
          <p:cNvPr id="5" name="Platshållare för datum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9A5678A-D05F-FD42-9890-CCECCD9C8C54}" type="datetimeFigureOut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2019-09-05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Platshållare för sidfot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7" name="Platshållare för bildnumm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76797C7-3D02-2A4F-97AD-9EB2A99A67F0}" type="slidenum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559222588"/>
      </p:ext>
    </p:extLst>
  </p:cSld>
  <p:clrMapOvr>
    <a:masterClrMapping/>
  </p:clrMapOvr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Rubrik och lodrät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v-SE"/>
              <a:t>Klicka här för att ändra format</a:t>
            </a:r>
          </a:p>
        </p:txBody>
      </p:sp>
      <p:sp>
        <p:nvSpPr>
          <p:cNvPr id="3" name="Platshållare för lodrät text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sv-SE"/>
              <a:t>Klicka här för att ändra format på bakgrundstexten</a:t>
            </a:r>
          </a:p>
          <a:p>
            <a:pPr lvl="1"/>
            <a:r>
              <a:rPr lang="sv-SE"/>
              <a:t>Nivå två</a:t>
            </a:r>
          </a:p>
          <a:p>
            <a:pPr lvl="2"/>
            <a:r>
              <a:rPr lang="sv-SE"/>
              <a:t>Nivå tre</a:t>
            </a:r>
          </a:p>
          <a:p>
            <a:pPr lvl="3"/>
            <a:r>
              <a:rPr lang="sv-SE"/>
              <a:t>Nivå fyra</a:t>
            </a:r>
          </a:p>
          <a:p>
            <a:pPr lvl="4"/>
            <a:r>
              <a:rPr lang="sv-SE"/>
              <a:t>Nivå fem</a:t>
            </a:r>
          </a:p>
        </p:txBody>
      </p:sp>
      <p:sp>
        <p:nvSpPr>
          <p:cNvPr id="4" name="Platshållare för datum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9A5678A-D05F-FD42-9890-CCECCD9C8C54}" type="datetimeFigureOut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2019-09-05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Platshållare för sidfot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Platshållare för bildnumm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76797C7-3D02-2A4F-97AD-9EB2A99A67F0}" type="slidenum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416047169"/>
      </p:ext>
    </p:extLst>
  </p:cSld>
  <p:clrMapOvr>
    <a:masterClrMapping/>
  </p:clrMapOvr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Lodrät rubrik och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Lodrät rubrik 1"/>
          <p:cNvSpPr>
            <a:spLocks noGrp="1"/>
          </p:cNvSpPr>
          <p:nvPr>
            <p:ph type="title" orient="vert"/>
          </p:nvPr>
        </p:nvSpPr>
        <p:spPr>
          <a:xfrm>
            <a:off x="8839200" y="275036"/>
            <a:ext cx="2743200" cy="5851525"/>
          </a:xfrm>
        </p:spPr>
        <p:txBody>
          <a:bodyPr vert="eaVert"/>
          <a:lstStyle/>
          <a:p>
            <a:r>
              <a:rPr lang="sv-SE"/>
              <a:t>Klicka här för att ändra format</a:t>
            </a:r>
          </a:p>
        </p:txBody>
      </p:sp>
      <p:sp>
        <p:nvSpPr>
          <p:cNvPr id="3" name="Platshållare för lodrät text 2"/>
          <p:cNvSpPr>
            <a:spLocks noGrp="1"/>
          </p:cNvSpPr>
          <p:nvPr>
            <p:ph type="body" orient="vert" idx="1"/>
          </p:nvPr>
        </p:nvSpPr>
        <p:spPr>
          <a:xfrm>
            <a:off x="609600" y="275036"/>
            <a:ext cx="8026400" cy="5851525"/>
          </a:xfrm>
        </p:spPr>
        <p:txBody>
          <a:bodyPr vert="eaVert"/>
          <a:lstStyle/>
          <a:p>
            <a:pPr lvl="0"/>
            <a:r>
              <a:rPr lang="sv-SE"/>
              <a:t>Klicka här för att ändra format på bakgrundstexten</a:t>
            </a:r>
          </a:p>
          <a:p>
            <a:pPr lvl="1"/>
            <a:r>
              <a:rPr lang="sv-SE"/>
              <a:t>Nivå två</a:t>
            </a:r>
          </a:p>
          <a:p>
            <a:pPr lvl="2"/>
            <a:r>
              <a:rPr lang="sv-SE"/>
              <a:t>Nivå tre</a:t>
            </a:r>
          </a:p>
          <a:p>
            <a:pPr lvl="3"/>
            <a:r>
              <a:rPr lang="sv-SE"/>
              <a:t>Nivå fyra</a:t>
            </a:r>
          </a:p>
          <a:p>
            <a:pPr lvl="4"/>
            <a:r>
              <a:rPr lang="sv-SE"/>
              <a:t>Nivå fem</a:t>
            </a:r>
          </a:p>
        </p:txBody>
      </p:sp>
      <p:sp>
        <p:nvSpPr>
          <p:cNvPr id="4" name="Platshållare för datum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9A5678A-D05F-FD42-9890-CCECCD9C8C54}" type="datetimeFigureOut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2019-09-05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Platshållare för sidfot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Platshållare för bildnumm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76797C7-3D02-2A4F-97AD-9EB2A99A67F0}" type="slidenum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509003910"/>
      </p:ext>
    </p:extLst>
  </p:cSld>
  <p:clrMapOvr>
    <a:masterClrMapping/>
  </p:clrMapOvr>
</p:sldLayout>
</file>

<file path=ppt/slideLayouts/slideLayout17.xml><?xml version="1.0" encoding="utf-8"?>
<p:sldLayout xmlns:a="http://schemas.openxmlformats.org/drawingml/2006/main" xmlns:r="http://schemas.openxmlformats.org/officeDocument/2006/relationships" xmlns:p="http://schemas.openxmlformats.org/presentationml/2006/main" userDrawn="1">
  <p:cSld name="Rubrikbild bil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>
          <a:xfrm>
            <a:off x="791349" y="301"/>
            <a:ext cx="7683499" cy="1441451"/>
          </a:xfrm>
        </p:spPr>
        <p:txBody>
          <a:bodyPr/>
          <a:lstStyle/>
          <a:p>
            <a:r>
              <a:rPr lang="sv-SE"/>
              <a:t>Klicka här för att ändra format</a:t>
            </a:r>
          </a:p>
        </p:txBody>
      </p:sp>
      <p:cxnSp>
        <p:nvCxnSpPr>
          <p:cNvPr id="3" name="Rak 7"/>
          <p:cNvCxnSpPr/>
          <p:nvPr userDrawn="1"/>
        </p:nvCxnSpPr>
        <p:spPr>
          <a:xfrm>
            <a:off x="-434760" y="1452400"/>
            <a:ext cx="12928527" cy="0"/>
          </a:xfrm>
          <a:prstGeom prst="line">
            <a:avLst/>
          </a:prstGeom>
          <a:ln w="6350">
            <a:solidFill>
              <a:schemeClr val="bg1"/>
            </a:soli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1749735428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3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theme" Target="../theme/theme1.xml"/><Relationship Id="rId5" Type="http://schemas.openxmlformats.org/officeDocument/2006/relationships/slideLayout" Target="../slideLayouts/slideLayout5.xml"/><Relationship Id="rId4" Type="http://schemas.openxmlformats.org/officeDocument/2006/relationships/slideLayout" Target="../slideLayouts/slideLayout4.xml"/></Relationships>
</file>

<file path=ppt/slideMasters/_rels/slideMaster2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13.xml"/><Relationship Id="rId13" Type="http://schemas.openxmlformats.org/officeDocument/2006/relationships/theme" Target="../theme/theme2.xml"/><Relationship Id="rId3" Type="http://schemas.openxmlformats.org/officeDocument/2006/relationships/slideLayout" Target="../slideLayouts/slideLayout8.xml"/><Relationship Id="rId7" Type="http://schemas.openxmlformats.org/officeDocument/2006/relationships/slideLayout" Target="../slideLayouts/slideLayout12.xml"/><Relationship Id="rId12" Type="http://schemas.openxmlformats.org/officeDocument/2006/relationships/slideLayout" Target="../slideLayouts/slideLayout17.xml"/><Relationship Id="rId2" Type="http://schemas.openxmlformats.org/officeDocument/2006/relationships/slideLayout" Target="../slideLayouts/slideLayout7.xml"/><Relationship Id="rId1" Type="http://schemas.openxmlformats.org/officeDocument/2006/relationships/slideLayout" Target="../slideLayouts/slideLayout6.xml"/><Relationship Id="rId6" Type="http://schemas.openxmlformats.org/officeDocument/2006/relationships/slideLayout" Target="../slideLayouts/slideLayout11.xml"/><Relationship Id="rId11" Type="http://schemas.openxmlformats.org/officeDocument/2006/relationships/slideLayout" Target="../slideLayouts/slideLayout16.xml"/><Relationship Id="rId5" Type="http://schemas.openxmlformats.org/officeDocument/2006/relationships/slideLayout" Target="../slideLayouts/slideLayout10.xml"/><Relationship Id="rId10" Type="http://schemas.openxmlformats.org/officeDocument/2006/relationships/slideLayout" Target="../slideLayouts/slideLayout15.xml"/><Relationship Id="rId4" Type="http://schemas.openxmlformats.org/officeDocument/2006/relationships/slideLayout" Target="../slideLayouts/slideLayout9.xml"/><Relationship Id="rId9" Type="http://schemas.openxmlformats.org/officeDocument/2006/relationships/slideLayout" Target="../slideLayouts/slideLayout14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609600" y="274638"/>
            <a:ext cx="9518848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sv-SE" noProof="0"/>
              <a:t>Klicka här för att ändra format</a:t>
            </a:r>
            <a:endParaRPr lang="en-GB" noProof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09600" y="1600203"/>
            <a:ext cx="109728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GB" noProof="0"/>
              <a:t>Click to edit Master text styles</a:t>
            </a:r>
          </a:p>
          <a:p>
            <a:pPr lvl="1"/>
            <a:r>
              <a:rPr lang="en-GB" noProof="0"/>
              <a:t>Second level</a:t>
            </a:r>
          </a:p>
          <a:p>
            <a:pPr lvl="2"/>
            <a:r>
              <a:rPr lang="en-GB" noProof="0"/>
              <a:t>Third level</a:t>
            </a:r>
          </a:p>
          <a:p>
            <a:pPr lvl="3"/>
            <a:r>
              <a:rPr lang="en-GB" noProof="0"/>
              <a:t>Fourth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609600" y="6356353"/>
            <a:ext cx="284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9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7103233B-D569-4A6E-878F-CDE152514C47}" type="datetime1">
              <a:rPr lang="en-GB" noProof="0" smtClean="0"/>
              <a:t>05/09/2019</a:t>
            </a:fld>
            <a:endParaRPr lang="en-GB" noProof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4165600" y="6356353"/>
            <a:ext cx="3860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9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GB" noProof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737600" y="6356353"/>
            <a:ext cx="284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9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551115BC-487E-4422-894C-CB7CD3E79223}" type="slidenum">
              <a:rPr lang="en-GB" noProof="0" smtClean="0"/>
              <a:t>‹#›</a:t>
            </a:fld>
            <a:endParaRPr lang="en-GB" noProof="0"/>
          </a:p>
        </p:txBody>
      </p:sp>
    </p:spTree>
    <p:extLst>
      <p:ext uri="{BB962C8B-B14F-4D97-AF65-F5344CB8AC3E}">
        <p14:creationId xmlns:p14="http://schemas.microsoft.com/office/powerpoint/2010/main" val="3806408013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2" r:id="rId3"/>
    <p:sldLayoutId id="2147483653" r:id="rId4"/>
    <p:sldLayoutId id="2147483669" r:id="rId5"/>
  </p:sldLayoutIdLst>
  <p:hf hdr="0" ftr="0" dt="0"/>
  <p:txStyles>
    <p:titleStyle>
      <a:lvl1pPr algn="l" defTabSz="685800" rtl="0" eaLnBrk="1" latinLnBrk="0" hangingPunct="1">
        <a:spcBef>
          <a:spcPct val="0"/>
        </a:spcBef>
        <a:buNone/>
        <a:defRPr sz="2400" kern="1200" baseline="0">
          <a:solidFill>
            <a:schemeClr val="bg1"/>
          </a:solidFill>
          <a:latin typeface="+mj-lt"/>
          <a:ea typeface="+mj-ea"/>
          <a:cs typeface="+mj-cs"/>
        </a:defRPr>
      </a:lvl1pPr>
    </p:titleStyle>
    <p:bodyStyle>
      <a:lvl1pPr marL="257175" indent="-257175" algn="l" defTabSz="6858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100" kern="1200" baseline="0">
          <a:solidFill>
            <a:schemeClr val="tx1"/>
          </a:solidFill>
          <a:latin typeface="+mn-lt"/>
          <a:ea typeface="+mn-ea"/>
          <a:cs typeface="+mn-cs"/>
        </a:defRPr>
      </a:lvl1pPr>
      <a:lvl2pPr marL="557213" indent="-214313" algn="l" defTabSz="685800" rtl="0" eaLnBrk="1" latinLnBrk="0" hangingPunct="1">
        <a:spcBef>
          <a:spcPct val="20000"/>
        </a:spcBef>
        <a:buFont typeface="Arial" panose="020B0604020202020204" pitchFamily="34" charset="0"/>
        <a:buChar char="–"/>
        <a:defRPr sz="1800" kern="1200" baseline="0">
          <a:solidFill>
            <a:schemeClr val="tx1"/>
          </a:solidFill>
          <a:latin typeface="+mn-lt"/>
          <a:ea typeface="+mn-ea"/>
          <a:cs typeface="+mn-cs"/>
        </a:defRPr>
      </a:lvl2pPr>
      <a:lvl3pPr marL="857250" indent="-171450" algn="l" defTabSz="685800" rtl="0" eaLnBrk="1" latinLnBrk="0" hangingPunct="1">
        <a:spcBef>
          <a:spcPct val="20000"/>
        </a:spcBef>
        <a:buFont typeface="Arial" panose="020B0604020202020204" pitchFamily="34" charset="0"/>
        <a:buChar char="•"/>
        <a:defRPr sz="1500" kern="1200" baseline="0">
          <a:solidFill>
            <a:schemeClr val="tx1"/>
          </a:solidFill>
          <a:latin typeface="+mn-lt"/>
          <a:ea typeface="+mn-ea"/>
          <a:cs typeface="+mn-cs"/>
        </a:defRPr>
      </a:lvl3pPr>
      <a:lvl4pPr marL="1200150" indent="-171450" algn="l" defTabSz="685800" rtl="0" eaLnBrk="1" latinLnBrk="0" hangingPunct="1">
        <a:spcBef>
          <a:spcPct val="20000"/>
        </a:spcBef>
        <a:buFont typeface="Arial" panose="020B0604020202020204" pitchFamily="34" charset="0"/>
        <a:buChar char="–"/>
        <a:defRPr sz="1350" kern="1200" baseline="0">
          <a:solidFill>
            <a:schemeClr val="tx1"/>
          </a:solidFill>
          <a:latin typeface="+mn-lt"/>
          <a:ea typeface="+mn-ea"/>
          <a:cs typeface="+mn-cs"/>
        </a:defRPr>
      </a:lvl4pPr>
      <a:lvl5pPr marL="1543050" indent="-171450" algn="l" defTabSz="685800" rtl="0" eaLnBrk="1" latinLnBrk="0" hangingPunct="1">
        <a:spcBef>
          <a:spcPct val="20000"/>
        </a:spcBef>
        <a:buFont typeface="Arial" panose="020B0604020202020204" pitchFamily="34" charset="0"/>
        <a:buChar char="»"/>
        <a:defRPr sz="1500" kern="1200">
          <a:solidFill>
            <a:schemeClr val="tx1"/>
          </a:solidFill>
          <a:latin typeface="+mn-lt"/>
          <a:ea typeface="+mn-ea"/>
          <a:cs typeface="+mn-cs"/>
        </a:defRPr>
      </a:lvl5pPr>
      <a:lvl6pPr marL="1885950" indent="-171450" algn="l" defTabSz="685800" rtl="0" eaLnBrk="1" latinLnBrk="0" hangingPunct="1">
        <a:spcBef>
          <a:spcPct val="20000"/>
        </a:spcBef>
        <a:buFont typeface="Arial" panose="020B0604020202020204" pitchFamily="34" charset="0"/>
        <a:buChar char="•"/>
        <a:defRPr sz="1500" kern="1200">
          <a:solidFill>
            <a:schemeClr val="tx1"/>
          </a:solidFill>
          <a:latin typeface="+mn-lt"/>
          <a:ea typeface="+mn-ea"/>
          <a:cs typeface="+mn-cs"/>
        </a:defRPr>
      </a:lvl6pPr>
      <a:lvl7pPr marL="2228850" indent="-171450" algn="l" defTabSz="685800" rtl="0" eaLnBrk="1" latinLnBrk="0" hangingPunct="1">
        <a:spcBef>
          <a:spcPct val="20000"/>
        </a:spcBef>
        <a:buFont typeface="Arial" panose="020B0604020202020204" pitchFamily="34" charset="0"/>
        <a:buChar char="•"/>
        <a:defRPr sz="1500" kern="1200">
          <a:solidFill>
            <a:schemeClr val="tx1"/>
          </a:solidFill>
          <a:latin typeface="+mn-lt"/>
          <a:ea typeface="+mn-ea"/>
          <a:cs typeface="+mn-cs"/>
        </a:defRPr>
      </a:lvl7pPr>
      <a:lvl8pPr marL="2571750" indent="-171450" algn="l" defTabSz="685800" rtl="0" eaLnBrk="1" latinLnBrk="0" hangingPunct="1">
        <a:spcBef>
          <a:spcPct val="20000"/>
        </a:spcBef>
        <a:buFont typeface="Arial" panose="020B0604020202020204" pitchFamily="34" charset="0"/>
        <a:buChar char="•"/>
        <a:defRPr sz="1500" kern="1200">
          <a:solidFill>
            <a:schemeClr val="tx1"/>
          </a:solidFill>
          <a:latin typeface="+mn-lt"/>
          <a:ea typeface="+mn-ea"/>
          <a:cs typeface="+mn-cs"/>
        </a:defRPr>
      </a:lvl8pPr>
      <a:lvl9pPr marL="2914650" indent="-171450" algn="l" defTabSz="685800" rtl="0" eaLnBrk="1" latinLnBrk="0" hangingPunct="1">
        <a:spcBef>
          <a:spcPct val="20000"/>
        </a:spcBef>
        <a:buFont typeface="Arial" panose="020B0604020202020204" pitchFamily="34" charset="0"/>
        <a:buChar char="•"/>
        <a:defRPr sz="15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sv-SE"/>
      </a:defPPr>
      <a:lvl1pPr marL="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1pPr>
      <a:lvl2pPr marL="3429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2pPr>
      <a:lvl3pPr marL="6858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3pPr>
      <a:lvl4pPr marL="10287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4pPr>
      <a:lvl5pPr marL="13716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5pPr>
      <a:lvl6pPr marL="17145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6pPr>
      <a:lvl7pPr marL="20574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7pPr>
      <a:lvl8pPr marL="24003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8pPr>
      <a:lvl9pPr marL="27432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2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tshållare för rubrik 1"/>
          <p:cNvSpPr>
            <a:spLocks noGrp="1"/>
          </p:cNvSpPr>
          <p:nvPr>
            <p:ph type="title"/>
          </p:nvPr>
        </p:nvSpPr>
        <p:spPr>
          <a:xfrm>
            <a:off x="609600" y="274638"/>
            <a:ext cx="10972800" cy="1143000"/>
          </a:xfrm>
          <a:prstGeom prst="rect">
            <a:avLst/>
          </a:prstGeom>
        </p:spPr>
        <p:txBody>
          <a:bodyPr vert="horz" lIns="91090" tIns="45549" rIns="91090" bIns="45549" rtlCol="0" anchor="ctr">
            <a:normAutofit/>
          </a:bodyPr>
          <a:lstStyle/>
          <a:p>
            <a:r>
              <a:rPr lang="sv-SE"/>
              <a:t>Klicka här för att ändra format</a:t>
            </a:r>
          </a:p>
        </p:txBody>
      </p:sp>
      <p:sp>
        <p:nvSpPr>
          <p:cNvPr id="3" name="Platshållare för text 2"/>
          <p:cNvSpPr>
            <a:spLocks noGrp="1"/>
          </p:cNvSpPr>
          <p:nvPr>
            <p:ph type="body" idx="1"/>
          </p:nvPr>
        </p:nvSpPr>
        <p:spPr>
          <a:xfrm>
            <a:off x="609600" y="1600206"/>
            <a:ext cx="10972800" cy="4525963"/>
          </a:xfrm>
          <a:prstGeom prst="rect">
            <a:avLst/>
          </a:prstGeom>
        </p:spPr>
        <p:txBody>
          <a:bodyPr vert="horz" lIns="91090" tIns="45549" rIns="91090" bIns="45549" rtlCol="0">
            <a:normAutofit/>
          </a:bodyPr>
          <a:lstStyle/>
          <a:p>
            <a:pPr lvl="0"/>
            <a:r>
              <a:rPr lang="sv-SE"/>
              <a:t>Klicka här för att ändra format på bakgrundstexten</a:t>
            </a:r>
          </a:p>
          <a:p>
            <a:pPr lvl="1"/>
            <a:r>
              <a:rPr lang="sv-SE"/>
              <a:t>Nivå två</a:t>
            </a:r>
          </a:p>
          <a:p>
            <a:pPr lvl="2"/>
            <a:r>
              <a:rPr lang="sv-SE"/>
              <a:t>Nivå tre</a:t>
            </a:r>
          </a:p>
          <a:p>
            <a:pPr lvl="3"/>
            <a:r>
              <a:rPr lang="sv-SE"/>
              <a:t>Nivå fyra</a:t>
            </a:r>
          </a:p>
          <a:p>
            <a:pPr lvl="4"/>
            <a:r>
              <a:rPr lang="sv-SE"/>
              <a:t>Nivå fem</a:t>
            </a:r>
          </a:p>
        </p:txBody>
      </p:sp>
      <p:sp>
        <p:nvSpPr>
          <p:cNvPr id="4" name="Platshållare för datum 3"/>
          <p:cNvSpPr>
            <a:spLocks noGrp="1"/>
          </p:cNvSpPr>
          <p:nvPr>
            <p:ph type="dt" sz="half" idx="2"/>
          </p:nvPr>
        </p:nvSpPr>
        <p:spPr>
          <a:xfrm>
            <a:off x="609604" y="6356748"/>
            <a:ext cx="2844800" cy="365125"/>
          </a:xfrm>
          <a:prstGeom prst="rect">
            <a:avLst/>
          </a:prstGeom>
        </p:spPr>
        <p:txBody>
          <a:bodyPr vert="horz" lIns="91090" tIns="45549" rIns="91090" bIns="45549" rtlCol="0" anchor="ctr"/>
          <a:lstStyle>
            <a:lvl1pPr algn="l">
              <a:defRPr sz="831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pPr defTabSz="315314"/>
            <a:fld id="{49A5678A-D05F-FD42-9890-CCECCD9C8C54}" type="datetimeFigureOut">
              <a:rPr lang="sv-SE" smtClean="0">
                <a:solidFill>
                  <a:prstClr val="black">
                    <a:tint val="75000"/>
                  </a:prstClr>
                </a:solidFill>
              </a:rPr>
              <a:pPr defTabSz="315314"/>
              <a:t>2019-09-05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Platshållare för sidfot 4"/>
          <p:cNvSpPr>
            <a:spLocks noGrp="1"/>
          </p:cNvSpPr>
          <p:nvPr>
            <p:ph type="ftr" sz="quarter" idx="3"/>
          </p:nvPr>
        </p:nvSpPr>
        <p:spPr>
          <a:xfrm>
            <a:off x="4165600" y="6356748"/>
            <a:ext cx="3860800" cy="365125"/>
          </a:xfrm>
          <a:prstGeom prst="rect">
            <a:avLst/>
          </a:prstGeom>
        </p:spPr>
        <p:txBody>
          <a:bodyPr vert="horz" lIns="91090" tIns="45549" rIns="91090" bIns="45549" rtlCol="0" anchor="ctr"/>
          <a:lstStyle>
            <a:lvl1pPr algn="ctr">
              <a:defRPr sz="831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pPr defTabSz="315314"/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Platshållare för bildnummer 5"/>
          <p:cNvSpPr>
            <a:spLocks noGrp="1"/>
          </p:cNvSpPr>
          <p:nvPr>
            <p:ph type="sldNum" sz="quarter" idx="4"/>
          </p:nvPr>
        </p:nvSpPr>
        <p:spPr>
          <a:xfrm>
            <a:off x="8737600" y="6356748"/>
            <a:ext cx="2844800" cy="365125"/>
          </a:xfrm>
          <a:prstGeom prst="rect">
            <a:avLst/>
          </a:prstGeom>
        </p:spPr>
        <p:txBody>
          <a:bodyPr vert="horz" lIns="91090" tIns="45549" rIns="91090" bIns="45549" rtlCol="0" anchor="ctr"/>
          <a:lstStyle>
            <a:lvl1pPr algn="r">
              <a:defRPr sz="831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pPr defTabSz="315314"/>
            <a:fld id="{276797C7-3D02-2A4F-97AD-9EB2A99A67F0}" type="slidenum">
              <a:rPr lang="sv-SE" smtClean="0">
                <a:solidFill>
                  <a:prstClr val="black">
                    <a:tint val="75000"/>
                  </a:prstClr>
                </a:solidFill>
              </a:rPr>
              <a:pPr defTabSz="315314"/>
              <a:t>‹#›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378207998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57" r:id="rId1"/>
    <p:sldLayoutId id="2147483658" r:id="rId2"/>
    <p:sldLayoutId id="2147483659" r:id="rId3"/>
    <p:sldLayoutId id="2147483660" r:id="rId4"/>
    <p:sldLayoutId id="2147483661" r:id="rId5"/>
    <p:sldLayoutId id="2147483662" r:id="rId6"/>
    <p:sldLayoutId id="2147483663" r:id="rId7"/>
    <p:sldLayoutId id="2147483664" r:id="rId8"/>
    <p:sldLayoutId id="2147483665" r:id="rId9"/>
    <p:sldLayoutId id="2147483666" r:id="rId10"/>
    <p:sldLayoutId id="2147483667" r:id="rId11"/>
    <p:sldLayoutId id="2147483668" r:id="rId12"/>
  </p:sldLayoutIdLst>
  <p:txStyles>
    <p:titleStyle>
      <a:lvl1pPr algn="ctr" defTabSz="315314" rtl="0" eaLnBrk="1" latinLnBrk="0" hangingPunct="1">
        <a:spcBef>
          <a:spcPct val="0"/>
        </a:spcBef>
        <a:buNone/>
        <a:defRPr sz="3047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36484" indent="-236484" algn="l" defTabSz="315314" rtl="0" eaLnBrk="1" latinLnBrk="0" hangingPunct="1">
        <a:spcBef>
          <a:spcPct val="20000"/>
        </a:spcBef>
        <a:buFont typeface="Arial"/>
        <a:buChar char="•"/>
        <a:defRPr sz="2216" kern="1200">
          <a:solidFill>
            <a:schemeClr val="tx1"/>
          </a:solidFill>
          <a:latin typeface="+mn-lt"/>
          <a:ea typeface="+mn-ea"/>
          <a:cs typeface="+mn-cs"/>
        </a:defRPr>
      </a:lvl1pPr>
      <a:lvl2pPr marL="512390" indent="-197066" algn="l" defTabSz="315314" rtl="0" eaLnBrk="1" latinLnBrk="0" hangingPunct="1">
        <a:spcBef>
          <a:spcPct val="20000"/>
        </a:spcBef>
        <a:buFont typeface="Arial"/>
        <a:buChar char="–"/>
        <a:defRPr sz="1939" kern="1200">
          <a:solidFill>
            <a:schemeClr val="tx1"/>
          </a:solidFill>
          <a:latin typeface="+mn-lt"/>
          <a:ea typeface="+mn-ea"/>
          <a:cs typeface="+mn-cs"/>
        </a:defRPr>
      </a:lvl2pPr>
      <a:lvl3pPr marL="788276" indent="-157655" algn="l" defTabSz="315314" rtl="0" eaLnBrk="1" latinLnBrk="0" hangingPunct="1">
        <a:spcBef>
          <a:spcPct val="20000"/>
        </a:spcBef>
        <a:buFont typeface="Arial"/>
        <a:buChar char="•"/>
        <a:defRPr sz="1661" kern="1200">
          <a:solidFill>
            <a:schemeClr val="tx1"/>
          </a:solidFill>
          <a:latin typeface="+mn-lt"/>
          <a:ea typeface="+mn-ea"/>
          <a:cs typeface="+mn-cs"/>
        </a:defRPr>
      </a:lvl3pPr>
      <a:lvl4pPr marL="1103609" indent="-157655" algn="l" defTabSz="315314" rtl="0" eaLnBrk="1" latinLnBrk="0" hangingPunct="1">
        <a:spcBef>
          <a:spcPct val="20000"/>
        </a:spcBef>
        <a:buFont typeface="Arial"/>
        <a:buChar char="–"/>
        <a:defRPr sz="1385" kern="1200">
          <a:solidFill>
            <a:schemeClr val="tx1"/>
          </a:solidFill>
          <a:latin typeface="+mn-lt"/>
          <a:ea typeface="+mn-ea"/>
          <a:cs typeface="+mn-cs"/>
        </a:defRPr>
      </a:lvl4pPr>
      <a:lvl5pPr marL="1418929" indent="-157655" algn="l" defTabSz="315314" rtl="0" eaLnBrk="1" latinLnBrk="0" hangingPunct="1">
        <a:spcBef>
          <a:spcPct val="20000"/>
        </a:spcBef>
        <a:buFont typeface="Arial"/>
        <a:buChar char="»"/>
        <a:defRPr sz="1385" kern="1200">
          <a:solidFill>
            <a:schemeClr val="tx1"/>
          </a:solidFill>
          <a:latin typeface="+mn-lt"/>
          <a:ea typeface="+mn-ea"/>
          <a:cs typeface="+mn-cs"/>
        </a:defRPr>
      </a:lvl5pPr>
      <a:lvl6pPr marL="1734244" indent="-157655" algn="l" defTabSz="315314" rtl="0" eaLnBrk="1" latinLnBrk="0" hangingPunct="1">
        <a:spcBef>
          <a:spcPct val="20000"/>
        </a:spcBef>
        <a:buFont typeface="Arial"/>
        <a:buChar char="•"/>
        <a:defRPr sz="1385" kern="1200">
          <a:solidFill>
            <a:schemeClr val="tx1"/>
          </a:solidFill>
          <a:latin typeface="+mn-lt"/>
          <a:ea typeface="+mn-ea"/>
          <a:cs typeface="+mn-cs"/>
        </a:defRPr>
      </a:lvl6pPr>
      <a:lvl7pPr marL="2049560" indent="-157655" algn="l" defTabSz="315314" rtl="0" eaLnBrk="1" latinLnBrk="0" hangingPunct="1">
        <a:spcBef>
          <a:spcPct val="20000"/>
        </a:spcBef>
        <a:buFont typeface="Arial"/>
        <a:buChar char="•"/>
        <a:defRPr sz="1385" kern="1200">
          <a:solidFill>
            <a:schemeClr val="tx1"/>
          </a:solidFill>
          <a:latin typeface="+mn-lt"/>
          <a:ea typeface="+mn-ea"/>
          <a:cs typeface="+mn-cs"/>
        </a:defRPr>
      </a:lvl7pPr>
      <a:lvl8pPr marL="2364882" indent="-157655" algn="l" defTabSz="315314" rtl="0" eaLnBrk="1" latinLnBrk="0" hangingPunct="1">
        <a:spcBef>
          <a:spcPct val="20000"/>
        </a:spcBef>
        <a:buFont typeface="Arial"/>
        <a:buChar char="•"/>
        <a:defRPr sz="1385" kern="1200">
          <a:solidFill>
            <a:schemeClr val="tx1"/>
          </a:solidFill>
          <a:latin typeface="+mn-lt"/>
          <a:ea typeface="+mn-ea"/>
          <a:cs typeface="+mn-cs"/>
        </a:defRPr>
      </a:lvl8pPr>
      <a:lvl9pPr marL="2680197" indent="-157655" algn="l" defTabSz="315314" rtl="0" eaLnBrk="1" latinLnBrk="0" hangingPunct="1">
        <a:spcBef>
          <a:spcPct val="20000"/>
        </a:spcBef>
        <a:buFont typeface="Arial"/>
        <a:buChar char="•"/>
        <a:defRPr sz="1385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sv-SE"/>
      </a:defPPr>
      <a:lvl1pPr marL="0" algn="l" defTabSz="315314" rtl="0" eaLnBrk="1" latinLnBrk="0" hangingPunct="1">
        <a:defRPr sz="1247" kern="1200">
          <a:solidFill>
            <a:schemeClr val="tx1"/>
          </a:solidFill>
          <a:latin typeface="+mn-lt"/>
          <a:ea typeface="+mn-ea"/>
          <a:cs typeface="+mn-cs"/>
        </a:defRPr>
      </a:lvl1pPr>
      <a:lvl2pPr marL="315314" algn="l" defTabSz="315314" rtl="0" eaLnBrk="1" latinLnBrk="0" hangingPunct="1">
        <a:defRPr sz="1247" kern="1200">
          <a:solidFill>
            <a:schemeClr val="tx1"/>
          </a:solidFill>
          <a:latin typeface="+mn-lt"/>
          <a:ea typeface="+mn-ea"/>
          <a:cs typeface="+mn-cs"/>
        </a:defRPr>
      </a:lvl2pPr>
      <a:lvl3pPr marL="630630" algn="l" defTabSz="315314" rtl="0" eaLnBrk="1" latinLnBrk="0" hangingPunct="1">
        <a:defRPr sz="1247" kern="1200">
          <a:solidFill>
            <a:schemeClr val="tx1"/>
          </a:solidFill>
          <a:latin typeface="+mn-lt"/>
          <a:ea typeface="+mn-ea"/>
          <a:cs typeface="+mn-cs"/>
        </a:defRPr>
      </a:lvl3pPr>
      <a:lvl4pPr marL="945947" algn="l" defTabSz="315314" rtl="0" eaLnBrk="1" latinLnBrk="0" hangingPunct="1">
        <a:defRPr sz="1247" kern="1200">
          <a:solidFill>
            <a:schemeClr val="tx1"/>
          </a:solidFill>
          <a:latin typeface="+mn-lt"/>
          <a:ea typeface="+mn-ea"/>
          <a:cs typeface="+mn-cs"/>
        </a:defRPr>
      </a:lvl4pPr>
      <a:lvl5pPr marL="1261265" algn="l" defTabSz="315314" rtl="0" eaLnBrk="1" latinLnBrk="0" hangingPunct="1">
        <a:defRPr sz="1247" kern="1200">
          <a:solidFill>
            <a:schemeClr val="tx1"/>
          </a:solidFill>
          <a:latin typeface="+mn-lt"/>
          <a:ea typeface="+mn-ea"/>
          <a:cs typeface="+mn-cs"/>
        </a:defRPr>
      </a:lvl5pPr>
      <a:lvl6pPr marL="1576588" algn="l" defTabSz="315314" rtl="0" eaLnBrk="1" latinLnBrk="0" hangingPunct="1">
        <a:defRPr sz="1247" kern="1200">
          <a:solidFill>
            <a:schemeClr val="tx1"/>
          </a:solidFill>
          <a:latin typeface="+mn-lt"/>
          <a:ea typeface="+mn-ea"/>
          <a:cs typeface="+mn-cs"/>
        </a:defRPr>
      </a:lvl6pPr>
      <a:lvl7pPr marL="1891904" algn="l" defTabSz="315314" rtl="0" eaLnBrk="1" latinLnBrk="0" hangingPunct="1">
        <a:defRPr sz="1247" kern="1200">
          <a:solidFill>
            <a:schemeClr val="tx1"/>
          </a:solidFill>
          <a:latin typeface="+mn-lt"/>
          <a:ea typeface="+mn-ea"/>
          <a:cs typeface="+mn-cs"/>
        </a:defRPr>
      </a:lvl7pPr>
      <a:lvl8pPr marL="2207225" algn="l" defTabSz="315314" rtl="0" eaLnBrk="1" latinLnBrk="0" hangingPunct="1">
        <a:defRPr sz="1247" kern="1200">
          <a:solidFill>
            <a:schemeClr val="tx1"/>
          </a:solidFill>
          <a:latin typeface="+mn-lt"/>
          <a:ea typeface="+mn-ea"/>
          <a:cs typeface="+mn-cs"/>
        </a:defRPr>
      </a:lvl8pPr>
      <a:lvl9pPr marL="2522543" algn="l" defTabSz="315314" rtl="0" eaLnBrk="1" latinLnBrk="0" hangingPunct="1">
        <a:defRPr sz="1247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png"/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6.png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png"/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png"/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.png"/><Relationship Id="rId2" Type="http://schemas.openxmlformats.org/officeDocument/2006/relationships/image" Target="../media/image9.png"/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8" Type="http://schemas.openxmlformats.org/officeDocument/2006/relationships/image" Target="../media/image17.png"/><Relationship Id="rId3" Type="http://schemas.openxmlformats.org/officeDocument/2006/relationships/image" Target="../media/image12.png"/><Relationship Id="rId7" Type="http://schemas.openxmlformats.org/officeDocument/2006/relationships/image" Target="../media/image16.png"/><Relationship Id="rId2" Type="http://schemas.openxmlformats.org/officeDocument/2006/relationships/image" Target="../media/image11.png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15.png"/><Relationship Id="rId5" Type="http://schemas.openxmlformats.org/officeDocument/2006/relationships/image" Target="../media/image14.png"/><Relationship Id="rId4" Type="http://schemas.openxmlformats.org/officeDocument/2006/relationships/image" Target="../media/image13.png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19.png"/><Relationship Id="rId2" Type="http://schemas.openxmlformats.org/officeDocument/2006/relationships/image" Target="../media/image18.png"/><Relationship Id="rId1" Type="http://schemas.openxmlformats.org/officeDocument/2006/relationships/slideLayout" Target="../slideLayouts/slideLayout2.xml"/><Relationship Id="rId5" Type="http://schemas.openxmlformats.org/officeDocument/2006/relationships/image" Target="../media/image21.png"/><Relationship Id="rId4" Type="http://schemas.openxmlformats.org/officeDocument/2006/relationships/image" Target="../media/image20.png"/></Relationships>
</file>

<file path=ppt/slides/_rels/slide11.xml.rels><?xml version="1.0" encoding="UTF-8" standalone="yes"?>
<Relationships xmlns="http://schemas.openxmlformats.org/package/2006/relationships"><Relationship Id="rId2" Type="http://schemas.openxmlformats.org/officeDocument/2006/relationships/image" Target="../media/image22.png"/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5362CE98-D5A2-0648-AD18-116338EADBE6}"/>
              </a:ext>
            </a:extLst>
          </p:cNvPr>
          <p:cNvSpPr>
            <a:spLocks noGrp="1"/>
          </p:cNvSpPr>
          <p:nvPr>
            <p:ph type="ctrTitle"/>
          </p:nvPr>
        </p:nvSpPr>
        <p:spPr/>
        <p:txBody>
          <a:bodyPr>
            <a:normAutofit fontScale="90000"/>
          </a:bodyPr>
          <a:lstStyle/>
          <a:p>
            <a:pPr defTabSz="315314"/>
            <a:r>
              <a:rPr lang="en-GB" sz="4000" dirty="0"/>
              <a:t>Instruments Main Electrical Power Distribution Panel</a:t>
            </a:r>
            <a:br>
              <a:rPr lang="en-GB" sz="4000" dirty="0"/>
            </a:br>
            <a:r>
              <a:rPr lang="en-GB" dirty="0"/>
              <a:t>- Specifications and input from Instruments teams –</a:t>
            </a:r>
            <a:br>
              <a:rPr lang="en-GB" b="1" dirty="0">
                <a:solidFill>
                  <a:srgbClr val="FFFFFF"/>
                </a:solidFill>
              </a:rPr>
            </a:br>
            <a:endParaRPr lang="sv-SE" dirty="0"/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6547BB3A-0D99-9D43-ADAF-EC7E12B7F5FA}"/>
              </a:ext>
            </a:extLst>
          </p:cNvPr>
          <p:cNvSpPr>
            <a:spLocks noGrp="1"/>
          </p:cNvSpPr>
          <p:nvPr>
            <p:ph type="subTitle" idx="1"/>
          </p:nvPr>
        </p:nvSpPr>
        <p:spPr/>
        <p:txBody>
          <a:bodyPr>
            <a:normAutofit/>
          </a:bodyPr>
          <a:lstStyle/>
          <a:p>
            <a:pPr defTabSz="315314"/>
            <a:endParaRPr lang="en-GB" sz="2400" b="1" dirty="0">
              <a:solidFill>
                <a:prstClr val="white"/>
              </a:solidFill>
            </a:endParaRPr>
          </a:p>
          <a:p>
            <a:pPr defTabSz="315314"/>
            <a:r>
              <a:rPr lang="sv-SE" sz="1800" dirty="0">
                <a:solidFill>
                  <a:srgbClr val="FFFFFF"/>
                </a:solidFill>
              </a:rPr>
              <a:t>Markus Larsson, Thomas </a:t>
            </a:r>
            <a:r>
              <a:rPr lang="sv-SE" sz="1800" dirty="0" err="1">
                <a:solidFill>
                  <a:srgbClr val="FFFFFF"/>
                </a:solidFill>
              </a:rPr>
              <a:t>Gahl</a:t>
            </a:r>
            <a:endParaRPr lang="sv-SE" sz="1800" dirty="0">
              <a:solidFill>
                <a:srgbClr val="FFFFFF"/>
              </a:solidFill>
            </a:endParaRPr>
          </a:p>
          <a:p>
            <a:pPr defTabSz="315314"/>
            <a:r>
              <a:rPr lang="en-US" sz="1800" dirty="0">
                <a:solidFill>
                  <a:srgbClr val="FFFFFF"/>
                </a:solidFill>
              </a:rPr>
              <a:t>Motion Control &amp; Automation</a:t>
            </a:r>
            <a:endParaRPr lang="en-US" sz="1400" dirty="0">
              <a:solidFill>
                <a:prstClr val="white"/>
              </a:solidFill>
            </a:endParaRPr>
          </a:p>
          <a:p>
            <a:pPr defTabSz="315314"/>
            <a:r>
              <a:rPr lang="en-GB" sz="1400" dirty="0">
                <a:solidFill>
                  <a:srgbClr val="FFFFFF"/>
                </a:solidFill>
              </a:rPr>
              <a:t>European Spallation Source ERIC</a:t>
            </a:r>
          </a:p>
          <a:p>
            <a:pPr defTabSz="315314"/>
            <a:r>
              <a:rPr lang="en-GB" sz="1400" dirty="0">
                <a:solidFill>
                  <a:srgbClr val="FFFFFF"/>
                </a:solidFill>
              </a:rPr>
              <a:t>IKON 17, Lund, 11</a:t>
            </a:r>
            <a:r>
              <a:rPr lang="en-GB" sz="1400" baseline="30000" dirty="0">
                <a:solidFill>
                  <a:srgbClr val="FFFFFF"/>
                </a:solidFill>
              </a:rPr>
              <a:t>th</a:t>
            </a:r>
            <a:r>
              <a:rPr lang="en-GB" sz="1400" dirty="0">
                <a:solidFill>
                  <a:srgbClr val="FFFFFF"/>
                </a:solidFill>
              </a:rPr>
              <a:t> September 2019</a:t>
            </a:r>
            <a:endParaRPr lang="en-GB" sz="1200" dirty="0">
              <a:solidFill>
                <a:srgbClr val="FFFFFF"/>
              </a:solidFill>
            </a:endParaRPr>
          </a:p>
          <a:p>
            <a:endParaRPr lang="sv-SE" dirty="0"/>
          </a:p>
        </p:txBody>
      </p:sp>
    </p:spTree>
    <p:extLst>
      <p:ext uri="{BB962C8B-B14F-4D97-AF65-F5344CB8AC3E}">
        <p14:creationId xmlns:p14="http://schemas.microsoft.com/office/powerpoint/2010/main" val="3263847475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1EEB5C7-599C-1B46-B63E-974118B0D5EF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/>
              <a:t>Overview</a:t>
            </a:r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6A729294-037D-554D-92C3-515551AEB95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en-GB" noProof="0" smtClean="0"/>
              <a:t>2</a:t>
            </a:fld>
            <a:endParaRPr lang="en-GB" noProof="0" dirty="0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B3B9121C-D607-7542-93FF-48514E772843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/>
        <p:txBody>
          <a:bodyPr/>
          <a:lstStyle/>
          <a:p>
            <a:endParaRPr lang="en-GB" dirty="0"/>
          </a:p>
        </p:txBody>
      </p:sp>
      <p:sp>
        <p:nvSpPr>
          <p:cNvPr id="6" name="Content Placeholder 2">
            <a:extLst>
              <a:ext uri="{FF2B5EF4-FFF2-40B4-BE49-F238E27FC236}">
                <a16:creationId xmlns:a16="http://schemas.microsoft.com/office/drawing/2014/main" id="{7F209687-AE0B-2248-8C6E-26E9D5024DDD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806608" y="1556792"/>
            <a:ext cx="10775791" cy="4896544"/>
          </a:xfrm>
        </p:spPr>
        <p:txBody>
          <a:bodyPr>
            <a:normAutofit lnSpcReduction="10000"/>
          </a:bodyPr>
          <a:lstStyle/>
          <a:p>
            <a:r>
              <a:rPr lang="en-GB" dirty="0"/>
              <a:t>Instruments power distribution</a:t>
            </a:r>
          </a:p>
          <a:p>
            <a:pPr lvl="1"/>
            <a:r>
              <a:rPr lang="en-GB" dirty="0"/>
              <a:t>Interfaces &amp; Responsibilities</a:t>
            </a:r>
          </a:p>
          <a:p>
            <a:pPr lvl="1"/>
            <a:r>
              <a:rPr lang="en-GB" dirty="0"/>
              <a:t>Concept</a:t>
            </a:r>
          </a:p>
          <a:p>
            <a:pPr lvl="1"/>
            <a:r>
              <a:rPr lang="en-GB" dirty="0"/>
              <a:t>Cave Zone</a:t>
            </a:r>
          </a:p>
          <a:p>
            <a:pPr lvl="1"/>
            <a:r>
              <a:rPr lang="en-GB" dirty="0"/>
              <a:t>Test &amp; Measurement</a:t>
            </a:r>
          </a:p>
          <a:p>
            <a:r>
              <a:rPr lang="en-GB" dirty="0"/>
              <a:t>Main Power Distribution Panel</a:t>
            </a:r>
          </a:p>
          <a:p>
            <a:pPr lvl="1"/>
            <a:r>
              <a:rPr lang="en-GB" dirty="0"/>
              <a:t>Generic Requirements NSS</a:t>
            </a:r>
          </a:p>
          <a:p>
            <a:r>
              <a:rPr lang="en-GB" dirty="0"/>
              <a:t>Specifications NSS</a:t>
            </a:r>
          </a:p>
          <a:p>
            <a:pPr lvl="1"/>
            <a:r>
              <a:rPr lang="en-GB" dirty="0"/>
              <a:t>Mechanics</a:t>
            </a:r>
          </a:p>
          <a:p>
            <a:pPr lvl="1"/>
            <a:r>
              <a:rPr lang="en-GB" dirty="0"/>
              <a:t>Components</a:t>
            </a:r>
          </a:p>
          <a:p>
            <a:pPr lvl="1"/>
            <a:r>
              <a:rPr lang="en-GB" dirty="0"/>
              <a:t>Test &amp; Measurements</a:t>
            </a:r>
          </a:p>
          <a:p>
            <a:pPr lvl="1"/>
            <a:r>
              <a:rPr lang="en-GB" dirty="0"/>
              <a:t>UPS</a:t>
            </a:r>
          </a:p>
          <a:p>
            <a:r>
              <a:rPr lang="en-GB" dirty="0"/>
              <a:t>Required input from Instruments teams</a:t>
            </a:r>
          </a:p>
          <a:p>
            <a:r>
              <a:rPr lang="en-GB" dirty="0"/>
              <a:t>Next steps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285120128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1EEB5C7-599C-1B46-B63E-974118B0D5EF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/>
              <a:t>Electrical power distribution</a:t>
            </a:r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6A729294-037D-554D-92C3-515551AEB95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en-GB" noProof="0" smtClean="0"/>
              <a:t>3</a:t>
            </a:fld>
            <a:endParaRPr lang="en-GB" noProof="0" dirty="0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B3B9121C-D607-7542-93FF-48514E772843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/>
        <p:txBody>
          <a:bodyPr/>
          <a:lstStyle/>
          <a:p>
            <a:r>
              <a:rPr lang="en-GB" dirty="0"/>
              <a:t>Interfaces &amp; Responsibilities</a:t>
            </a:r>
          </a:p>
        </p:txBody>
      </p:sp>
      <p:sp>
        <p:nvSpPr>
          <p:cNvPr id="6" name="Content Placeholder 2">
            <a:extLst>
              <a:ext uri="{FF2B5EF4-FFF2-40B4-BE49-F238E27FC236}">
                <a16:creationId xmlns:a16="http://schemas.microsoft.com/office/drawing/2014/main" id="{7F209687-AE0B-2248-8C6E-26E9D5024DDD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806608" y="1556792"/>
            <a:ext cx="10775791" cy="1812555"/>
          </a:xfrm>
        </p:spPr>
        <p:txBody>
          <a:bodyPr>
            <a:normAutofit fontScale="85000" lnSpcReduction="20000"/>
          </a:bodyPr>
          <a:lstStyle/>
          <a:p>
            <a:r>
              <a:rPr lang="en-US" sz="2426" dirty="0"/>
              <a:t>Power distribution is part of the ESS infrastructure and strongly linked to CF, Swedish installation rules etc.</a:t>
            </a:r>
          </a:p>
          <a:p>
            <a:r>
              <a:rPr lang="en-US" sz="2426" dirty="0"/>
              <a:t>NSS will take over to coordinate, design, deliver and document the power distribution for all instruments including connection to the substation, control racks and any other loads.</a:t>
            </a:r>
          </a:p>
          <a:p>
            <a:r>
              <a:rPr lang="en-US" sz="2426" dirty="0"/>
              <a:t>This fulfills SSM requirements to be able to track the whole chain from the supply of electricity to the end consumer in a consistent way.</a:t>
            </a:r>
          </a:p>
          <a:p>
            <a:pPr marL="0" indent="0">
              <a:buNone/>
            </a:pPr>
            <a:endParaRPr lang="en-US" dirty="0"/>
          </a:p>
        </p:txBody>
      </p:sp>
      <p:pic>
        <p:nvPicPr>
          <p:cNvPr id="8" name="Picture 7">
            <a:extLst>
              <a:ext uri="{FF2B5EF4-FFF2-40B4-BE49-F238E27FC236}">
                <a16:creationId xmlns:a16="http://schemas.microsoft.com/office/drawing/2014/main" id="{737D2298-01F3-CB4F-A264-D2D264EAA395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BEBA8EAE-BF5A-486C-A8C5-ECC9F3942E4B}">
                <a14:imgProps xmlns:a14="http://schemas.microsoft.com/office/drawing/2010/main">
                  <a14:imgLayer>
                    <a14:imgEffect>
                      <a14:sharpenSoften amount="50000"/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485077" y="4368175"/>
            <a:ext cx="1317891" cy="1654374"/>
          </a:xfrm>
          <a:prstGeom prst="rect">
            <a:avLst/>
          </a:prstGeom>
        </p:spPr>
      </p:pic>
      <p:pic>
        <p:nvPicPr>
          <p:cNvPr id="9" name="Picture 8">
            <a:extLst>
              <a:ext uri="{FF2B5EF4-FFF2-40B4-BE49-F238E27FC236}">
                <a16:creationId xmlns:a16="http://schemas.microsoft.com/office/drawing/2014/main" id="{1AE516D7-B226-4142-887C-CED6E449B20D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BEBA8EAE-BF5A-486C-A8C5-ECC9F3942E4B}">
                <a14:imgProps xmlns:a14="http://schemas.microsoft.com/office/drawing/2010/main">
                  <a14:imgLayer>
                    <a14:imgEffect>
                      <a14:sharpenSoften amount="50000"/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4930374" y="4228122"/>
            <a:ext cx="1304732" cy="1904718"/>
          </a:xfrm>
          <a:prstGeom prst="rect">
            <a:avLst/>
          </a:prstGeom>
        </p:spPr>
      </p:pic>
      <p:pic>
        <p:nvPicPr>
          <p:cNvPr id="10" name="Picture 9">
            <a:extLst>
              <a:ext uri="{FF2B5EF4-FFF2-40B4-BE49-F238E27FC236}">
                <a16:creationId xmlns:a16="http://schemas.microsoft.com/office/drawing/2014/main" id="{AE4E1938-E939-7E42-9814-841A703E9DD8}"/>
              </a:ext>
            </a:extLst>
          </p:cNvPr>
          <p:cNvPicPr>
            <a:picLocks noChangeAspect="1"/>
          </p:cNvPicPr>
          <p:nvPr/>
        </p:nvPicPr>
        <p:blipFill rotWithShape="1">
          <a:blip r:embed="rId4" cstate="print">
            <a:extLst>
              <a:ext uri="{BEBA8EAE-BF5A-486C-A8C5-ECC9F3942E4B}">
                <a14:imgProps xmlns:a14="http://schemas.microsoft.com/office/drawing/2010/main">
                  <a14:imgLayer>
                    <a14:imgEffect>
                      <a14:sharpenSoften amount="50000"/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8207609" y="4116080"/>
            <a:ext cx="2352887" cy="2046489"/>
          </a:xfrm>
          <a:prstGeom prst="rect">
            <a:avLst/>
          </a:prstGeom>
        </p:spPr>
      </p:pic>
      <p:sp>
        <p:nvSpPr>
          <p:cNvPr id="11" name="TextBox 10">
            <a:extLst>
              <a:ext uri="{FF2B5EF4-FFF2-40B4-BE49-F238E27FC236}">
                <a16:creationId xmlns:a16="http://schemas.microsoft.com/office/drawing/2014/main" id="{A5A14453-FAB1-1648-A45E-C468E17F6AD8}"/>
              </a:ext>
            </a:extLst>
          </p:cNvPr>
          <p:cNvSpPr txBox="1"/>
          <p:nvPr/>
        </p:nvSpPr>
        <p:spPr>
          <a:xfrm>
            <a:off x="1166902" y="3639266"/>
            <a:ext cx="1843275" cy="63530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GB" sz="1764" dirty="0"/>
              <a:t>Substation, Main Switch Gear</a:t>
            </a:r>
          </a:p>
        </p:txBody>
      </p:sp>
      <p:sp>
        <p:nvSpPr>
          <p:cNvPr id="12" name="TextBox 11">
            <a:extLst>
              <a:ext uri="{FF2B5EF4-FFF2-40B4-BE49-F238E27FC236}">
                <a16:creationId xmlns:a16="http://schemas.microsoft.com/office/drawing/2014/main" id="{895F5B1F-83EB-C64C-9CB7-C6D0F7BEC0C5}"/>
              </a:ext>
            </a:extLst>
          </p:cNvPr>
          <p:cNvSpPr txBox="1"/>
          <p:nvPr/>
        </p:nvSpPr>
        <p:spPr>
          <a:xfrm>
            <a:off x="4671700" y="3577824"/>
            <a:ext cx="1990144" cy="63530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GB" sz="1764" dirty="0"/>
              <a:t>Instruments power distribution panels</a:t>
            </a:r>
          </a:p>
        </p:txBody>
      </p:sp>
      <p:sp>
        <p:nvSpPr>
          <p:cNvPr id="13" name="TextBox 12">
            <a:extLst>
              <a:ext uri="{FF2B5EF4-FFF2-40B4-BE49-F238E27FC236}">
                <a16:creationId xmlns:a16="http://schemas.microsoft.com/office/drawing/2014/main" id="{1042DBC6-B6EE-0B4D-9B50-FDBF50C221AF}"/>
              </a:ext>
            </a:extLst>
          </p:cNvPr>
          <p:cNvSpPr txBox="1"/>
          <p:nvPr/>
        </p:nvSpPr>
        <p:spPr>
          <a:xfrm>
            <a:off x="8388981" y="3356992"/>
            <a:ext cx="1990144" cy="63530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GB" sz="1764" dirty="0"/>
              <a:t>Instruments control racks</a:t>
            </a:r>
          </a:p>
        </p:txBody>
      </p:sp>
      <p:cxnSp>
        <p:nvCxnSpPr>
          <p:cNvPr id="14" name="Straight Connector 13">
            <a:extLst>
              <a:ext uri="{FF2B5EF4-FFF2-40B4-BE49-F238E27FC236}">
                <a16:creationId xmlns:a16="http://schemas.microsoft.com/office/drawing/2014/main" id="{2D7A0E1E-C6F2-454B-9C26-E6426B351C07}"/>
              </a:ext>
            </a:extLst>
          </p:cNvPr>
          <p:cNvCxnSpPr/>
          <p:nvPr/>
        </p:nvCxnSpPr>
        <p:spPr>
          <a:xfrm>
            <a:off x="3081678" y="5180481"/>
            <a:ext cx="1764665" cy="0"/>
          </a:xfrm>
          <a:prstGeom prst="line">
            <a:avLst/>
          </a:prstGeom>
          <a:ln w="34925">
            <a:tailEnd type="non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5" name="Straight Connector 14">
            <a:extLst>
              <a:ext uri="{FF2B5EF4-FFF2-40B4-BE49-F238E27FC236}">
                <a16:creationId xmlns:a16="http://schemas.microsoft.com/office/drawing/2014/main" id="{5F8D00A7-4235-B14D-BED8-327A118A8E55}"/>
              </a:ext>
            </a:extLst>
          </p:cNvPr>
          <p:cNvCxnSpPr>
            <a:cxnSpLocks/>
          </p:cNvCxnSpPr>
          <p:nvPr/>
        </p:nvCxnSpPr>
        <p:spPr>
          <a:xfrm>
            <a:off x="6358913" y="5180481"/>
            <a:ext cx="1680633" cy="0"/>
          </a:xfrm>
          <a:prstGeom prst="line">
            <a:avLst/>
          </a:prstGeom>
          <a:ln w="34925">
            <a:tailEnd type="non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6" name="TextBox 15">
            <a:extLst>
              <a:ext uri="{FF2B5EF4-FFF2-40B4-BE49-F238E27FC236}">
                <a16:creationId xmlns:a16="http://schemas.microsoft.com/office/drawing/2014/main" id="{1B20933C-04B3-C648-8113-7122055462CC}"/>
              </a:ext>
            </a:extLst>
          </p:cNvPr>
          <p:cNvSpPr txBox="1"/>
          <p:nvPr/>
        </p:nvSpPr>
        <p:spPr>
          <a:xfrm>
            <a:off x="1485077" y="6208902"/>
            <a:ext cx="1233859" cy="43178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GB" sz="2206" dirty="0"/>
              <a:t>CF</a:t>
            </a:r>
          </a:p>
        </p:txBody>
      </p:sp>
      <p:sp>
        <p:nvSpPr>
          <p:cNvPr id="17" name="TextBox 16">
            <a:extLst>
              <a:ext uri="{FF2B5EF4-FFF2-40B4-BE49-F238E27FC236}">
                <a16:creationId xmlns:a16="http://schemas.microsoft.com/office/drawing/2014/main" id="{85D3C0B5-FC00-1B4F-9BE3-09291041EB92}"/>
              </a:ext>
            </a:extLst>
          </p:cNvPr>
          <p:cNvSpPr txBox="1"/>
          <p:nvPr/>
        </p:nvSpPr>
        <p:spPr>
          <a:xfrm>
            <a:off x="5014407" y="6208902"/>
            <a:ext cx="1233859" cy="43178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GB" sz="2206" dirty="0"/>
              <a:t>NSS</a:t>
            </a:r>
          </a:p>
        </p:txBody>
      </p:sp>
      <p:sp>
        <p:nvSpPr>
          <p:cNvPr id="18" name="TextBox 17">
            <a:extLst>
              <a:ext uri="{FF2B5EF4-FFF2-40B4-BE49-F238E27FC236}">
                <a16:creationId xmlns:a16="http://schemas.microsoft.com/office/drawing/2014/main" id="{4A1B8048-BFC9-9242-B8F8-CE05EC9807DC}"/>
              </a:ext>
            </a:extLst>
          </p:cNvPr>
          <p:cNvSpPr txBox="1"/>
          <p:nvPr/>
        </p:nvSpPr>
        <p:spPr>
          <a:xfrm>
            <a:off x="8169445" y="6216873"/>
            <a:ext cx="2607075" cy="43178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GB" sz="2206" dirty="0"/>
              <a:t>Instruments teams</a:t>
            </a:r>
          </a:p>
        </p:txBody>
      </p:sp>
      <p:cxnSp>
        <p:nvCxnSpPr>
          <p:cNvPr id="19" name="Straight Connector 18">
            <a:extLst>
              <a:ext uri="{FF2B5EF4-FFF2-40B4-BE49-F238E27FC236}">
                <a16:creationId xmlns:a16="http://schemas.microsoft.com/office/drawing/2014/main" id="{FDA527BB-2F12-7F4E-B791-A495F6FAB065}"/>
              </a:ext>
            </a:extLst>
          </p:cNvPr>
          <p:cNvCxnSpPr/>
          <p:nvPr/>
        </p:nvCxnSpPr>
        <p:spPr>
          <a:xfrm>
            <a:off x="2913614" y="3900262"/>
            <a:ext cx="0" cy="2749872"/>
          </a:xfrm>
          <a:prstGeom prst="line">
            <a:avLst/>
          </a:prstGeom>
          <a:ln w="15875">
            <a:solidFill>
              <a:schemeClr val="tx1"/>
            </a:solidFill>
            <a:prstDash val="dash"/>
            <a:tailEnd type="non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0" name="Straight Connector 19">
            <a:extLst>
              <a:ext uri="{FF2B5EF4-FFF2-40B4-BE49-F238E27FC236}">
                <a16:creationId xmlns:a16="http://schemas.microsoft.com/office/drawing/2014/main" id="{5012617A-300A-1A41-A697-742511021FFA}"/>
              </a:ext>
            </a:extLst>
          </p:cNvPr>
          <p:cNvCxnSpPr/>
          <p:nvPr/>
        </p:nvCxnSpPr>
        <p:spPr>
          <a:xfrm>
            <a:off x="8123578" y="3900262"/>
            <a:ext cx="0" cy="2749872"/>
          </a:xfrm>
          <a:prstGeom prst="line">
            <a:avLst/>
          </a:prstGeom>
          <a:ln w="15875">
            <a:solidFill>
              <a:schemeClr val="tx1"/>
            </a:solidFill>
            <a:prstDash val="dash"/>
            <a:tailEnd type="non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1" name="Straight Connector 20">
            <a:extLst>
              <a:ext uri="{FF2B5EF4-FFF2-40B4-BE49-F238E27FC236}">
                <a16:creationId xmlns:a16="http://schemas.microsoft.com/office/drawing/2014/main" id="{4C492A42-E472-1A42-A516-485CA84D20F2}"/>
              </a:ext>
            </a:extLst>
          </p:cNvPr>
          <p:cNvCxnSpPr>
            <a:cxnSpLocks/>
          </p:cNvCxnSpPr>
          <p:nvPr/>
        </p:nvCxnSpPr>
        <p:spPr>
          <a:xfrm>
            <a:off x="6358913" y="5460586"/>
            <a:ext cx="1680633" cy="0"/>
          </a:xfrm>
          <a:prstGeom prst="line">
            <a:avLst/>
          </a:prstGeom>
          <a:ln w="34925">
            <a:tailEnd type="non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2" name="Straight Connector 21">
            <a:extLst>
              <a:ext uri="{FF2B5EF4-FFF2-40B4-BE49-F238E27FC236}">
                <a16:creationId xmlns:a16="http://schemas.microsoft.com/office/drawing/2014/main" id="{A96F7A60-8D6F-5F47-ADEB-1304421F8025}"/>
              </a:ext>
            </a:extLst>
          </p:cNvPr>
          <p:cNvCxnSpPr>
            <a:cxnSpLocks/>
          </p:cNvCxnSpPr>
          <p:nvPr/>
        </p:nvCxnSpPr>
        <p:spPr>
          <a:xfrm>
            <a:off x="6358913" y="4872365"/>
            <a:ext cx="1680633" cy="0"/>
          </a:xfrm>
          <a:prstGeom prst="line">
            <a:avLst/>
          </a:prstGeom>
          <a:ln w="34925">
            <a:tailEnd type="non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1466533922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1EEB5C7-599C-1B46-B63E-974118B0D5EF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/>
              <a:t>Electrical power distribution</a:t>
            </a:r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B3B9121C-D607-7542-93FF-48514E772843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/>
        <p:txBody>
          <a:bodyPr/>
          <a:lstStyle/>
          <a:p>
            <a:r>
              <a:rPr lang="en-GB" dirty="0"/>
              <a:t>Concept</a:t>
            </a:r>
          </a:p>
        </p:txBody>
      </p:sp>
      <p:sp>
        <p:nvSpPr>
          <p:cNvPr id="23" name="TextBox 22">
            <a:extLst>
              <a:ext uri="{FF2B5EF4-FFF2-40B4-BE49-F238E27FC236}">
                <a16:creationId xmlns:a16="http://schemas.microsoft.com/office/drawing/2014/main" id="{EFA34C12-6E6B-854C-9BE3-44B981D2529B}"/>
              </a:ext>
            </a:extLst>
          </p:cNvPr>
          <p:cNvSpPr txBox="1"/>
          <p:nvPr/>
        </p:nvSpPr>
        <p:spPr>
          <a:xfrm>
            <a:off x="3729891" y="2721058"/>
            <a:ext cx="1855072" cy="597713"/>
          </a:xfrm>
          <a:prstGeom prst="rect">
            <a:avLst/>
          </a:prstGeom>
          <a:noFill/>
        </p:spPr>
        <p:txBody>
          <a:bodyPr wrap="square" lIns="104253" tIns="52126" rIns="104253" bIns="52126" rtlCol="0">
            <a:spAutoFit/>
          </a:bodyPr>
          <a:lstStyle/>
          <a:p>
            <a:r>
              <a:rPr lang="en-US" sz="1600" dirty="0"/>
              <a:t>Switchgear breaker 160A (var.)</a:t>
            </a:r>
          </a:p>
        </p:txBody>
      </p:sp>
      <p:cxnSp>
        <p:nvCxnSpPr>
          <p:cNvPr id="24" name="Straight Connector 23">
            <a:extLst>
              <a:ext uri="{FF2B5EF4-FFF2-40B4-BE49-F238E27FC236}">
                <a16:creationId xmlns:a16="http://schemas.microsoft.com/office/drawing/2014/main" id="{E77AD94B-1D55-144A-B342-5F755C096E97}"/>
              </a:ext>
            </a:extLst>
          </p:cNvPr>
          <p:cNvCxnSpPr/>
          <p:nvPr/>
        </p:nvCxnSpPr>
        <p:spPr>
          <a:xfrm>
            <a:off x="5765178" y="2510884"/>
            <a:ext cx="0" cy="317636"/>
          </a:xfrm>
          <a:prstGeom prst="line">
            <a:avLst/>
          </a:prstGeom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25" name="Straight Connector 24">
            <a:extLst>
              <a:ext uri="{FF2B5EF4-FFF2-40B4-BE49-F238E27FC236}">
                <a16:creationId xmlns:a16="http://schemas.microsoft.com/office/drawing/2014/main" id="{05909176-8D22-8F46-AA2A-E79F855BBB73}"/>
              </a:ext>
            </a:extLst>
          </p:cNvPr>
          <p:cNvCxnSpPr>
            <a:cxnSpLocks/>
          </p:cNvCxnSpPr>
          <p:nvPr/>
        </p:nvCxnSpPr>
        <p:spPr>
          <a:xfrm flipH="1">
            <a:off x="5765177" y="2804389"/>
            <a:ext cx="197399" cy="524709"/>
          </a:xfrm>
          <a:prstGeom prst="line">
            <a:avLst/>
          </a:prstGeom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26" name="Straight Connector 25">
            <a:extLst>
              <a:ext uri="{FF2B5EF4-FFF2-40B4-BE49-F238E27FC236}">
                <a16:creationId xmlns:a16="http://schemas.microsoft.com/office/drawing/2014/main" id="{7548207B-7B98-2345-B08C-300FA404997F}"/>
              </a:ext>
            </a:extLst>
          </p:cNvPr>
          <p:cNvCxnSpPr>
            <a:cxnSpLocks/>
          </p:cNvCxnSpPr>
          <p:nvPr/>
        </p:nvCxnSpPr>
        <p:spPr>
          <a:xfrm>
            <a:off x="3084306" y="3603278"/>
            <a:ext cx="0" cy="906008"/>
          </a:xfrm>
          <a:prstGeom prst="line">
            <a:avLst/>
          </a:prstGeom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27" name="Straight Connector 26">
            <a:extLst>
              <a:ext uri="{FF2B5EF4-FFF2-40B4-BE49-F238E27FC236}">
                <a16:creationId xmlns:a16="http://schemas.microsoft.com/office/drawing/2014/main" id="{DFF46E5C-5AA5-6642-9898-A5C73318CBB5}"/>
              </a:ext>
            </a:extLst>
          </p:cNvPr>
          <p:cNvCxnSpPr>
            <a:cxnSpLocks/>
          </p:cNvCxnSpPr>
          <p:nvPr/>
        </p:nvCxnSpPr>
        <p:spPr>
          <a:xfrm>
            <a:off x="839432" y="4496103"/>
            <a:ext cx="2244874" cy="193"/>
          </a:xfrm>
          <a:prstGeom prst="line">
            <a:avLst/>
          </a:prstGeom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28" name="Straight Connector 27">
            <a:extLst>
              <a:ext uri="{FF2B5EF4-FFF2-40B4-BE49-F238E27FC236}">
                <a16:creationId xmlns:a16="http://schemas.microsoft.com/office/drawing/2014/main" id="{CAAFF689-3209-594F-B427-A0B05BE3C482}"/>
              </a:ext>
            </a:extLst>
          </p:cNvPr>
          <p:cNvCxnSpPr/>
          <p:nvPr/>
        </p:nvCxnSpPr>
        <p:spPr>
          <a:xfrm>
            <a:off x="839432" y="4496103"/>
            <a:ext cx="0" cy="476452"/>
          </a:xfrm>
          <a:prstGeom prst="line">
            <a:avLst/>
          </a:prstGeom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29" name="Straight Connector 28">
            <a:extLst>
              <a:ext uri="{FF2B5EF4-FFF2-40B4-BE49-F238E27FC236}">
                <a16:creationId xmlns:a16="http://schemas.microsoft.com/office/drawing/2014/main" id="{90999DA3-3FFE-BC4E-A6A6-CE2725FC3D91}"/>
              </a:ext>
            </a:extLst>
          </p:cNvPr>
          <p:cNvCxnSpPr/>
          <p:nvPr/>
        </p:nvCxnSpPr>
        <p:spPr>
          <a:xfrm flipH="1">
            <a:off x="839432" y="5051967"/>
            <a:ext cx="252515" cy="238226"/>
          </a:xfrm>
          <a:prstGeom prst="line">
            <a:avLst/>
          </a:prstGeom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30" name="Straight Connector 29">
            <a:extLst>
              <a:ext uri="{FF2B5EF4-FFF2-40B4-BE49-F238E27FC236}">
                <a16:creationId xmlns:a16="http://schemas.microsoft.com/office/drawing/2014/main" id="{9A70E897-51C5-2644-816C-21C129996508}"/>
              </a:ext>
            </a:extLst>
          </p:cNvPr>
          <p:cNvCxnSpPr/>
          <p:nvPr/>
        </p:nvCxnSpPr>
        <p:spPr>
          <a:xfrm>
            <a:off x="839432" y="5290193"/>
            <a:ext cx="0" cy="635270"/>
          </a:xfrm>
          <a:prstGeom prst="line">
            <a:avLst/>
          </a:prstGeom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31" name="Straight Connector 30">
            <a:extLst>
              <a:ext uri="{FF2B5EF4-FFF2-40B4-BE49-F238E27FC236}">
                <a16:creationId xmlns:a16="http://schemas.microsoft.com/office/drawing/2014/main" id="{A1A710E4-B194-654E-A4A2-D55ADC95005C}"/>
              </a:ext>
            </a:extLst>
          </p:cNvPr>
          <p:cNvCxnSpPr/>
          <p:nvPr/>
        </p:nvCxnSpPr>
        <p:spPr>
          <a:xfrm>
            <a:off x="1572636" y="4496103"/>
            <a:ext cx="0" cy="476452"/>
          </a:xfrm>
          <a:prstGeom prst="line">
            <a:avLst/>
          </a:prstGeom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32" name="Straight Connector 31">
            <a:extLst>
              <a:ext uri="{FF2B5EF4-FFF2-40B4-BE49-F238E27FC236}">
                <a16:creationId xmlns:a16="http://schemas.microsoft.com/office/drawing/2014/main" id="{8F98C791-3246-554A-9B4E-A1632086A0FB}"/>
              </a:ext>
            </a:extLst>
          </p:cNvPr>
          <p:cNvCxnSpPr/>
          <p:nvPr/>
        </p:nvCxnSpPr>
        <p:spPr>
          <a:xfrm flipH="1">
            <a:off x="1572640" y="5051967"/>
            <a:ext cx="252515" cy="238226"/>
          </a:xfrm>
          <a:prstGeom prst="line">
            <a:avLst/>
          </a:prstGeom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33" name="Straight Connector 32">
            <a:extLst>
              <a:ext uri="{FF2B5EF4-FFF2-40B4-BE49-F238E27FC236}">
                <a16:creationId xmlns:a16="http://schemas.microsoft.com/office/drawing/2014/main" id="{EA70F62E-5B79-8242-9518-A9C8B6CD0BE2}"/>
              </a:ext>
            </a:extLst>
          </p:cNvPr>
          <p:cNvCxnSpPr/>
          <p:nvPr/>
        </p:nvCxnSpPr>
        <p:spPr>
          <a:xfrm>
            <a:off x="1572636" y="5290193"/>
            <a:ext cx="0" cy="635270"/>
          </a:xfrm>
          <a:prstGeom prst="line">
            <a:avLst/>
          </a:prstGeom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34" name="Straight Connector 33">
            <a:extLst>
              <a:ext uri="{FF2B5EF4-FFF2-40B4-BE49-F238E27FC236}">
                <a16:creationId xmlns:a16="http://schemas.microsoft.com/office/drawing/2014/main" id="{071115FA-1C91-1D4B-9258-867877BD4FAB}"/>
              </a:ext>
            </a:extLst>
          </p:cNvPr>
          <p:cNvCxnSpPr/>
          <p:nvPr/>
        </p:nvCxnSpPr>
        <p:spPr>
          <a:xfrm>
            <a:off x="2362728" y="4496103"/>
            <a:ext cx="0" cy="476452"/>
          </a:xfrm>
          <a:prstGeom prst="line">
            <a:avLst/>
          </a:prstGeom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35" name="Straight Connector 34">
            <a:extLst>
              <a:ext uri="{FF2B5EF4-FFF2-40B4-BE49-F238E27FC236}">
                <a16:creationId xmlns:a16="http://schemas.microsoft.com/office/drawing/2014/main" id="{D32577D3-01CD-4247-BF2B-EE1F8749FEF9}"/>
              </a:ext>
            </a:extLst>
          </p:cNvPr>
          <p:cNvCxnSpPr/>
          <p:nvPr/>
        </p:nvCxnSpPr>
        <p:spPr>
          <a:xfrm flipH="1">
            <a:off x="2362728" y="5051967"/>
            <a:ext cx="252515" cy="238226"/>
          </a:xfrm>
          <a:prstGeom prst="line">
            <a:avLst/>
          </a:prstGeom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36" name="Straight Connector 35">
            <a:extLst>
              <a:ext uri="{FF2B5EF4-FFF2-40B4-BE49-F238E27FC236}">
                <a16:creationId xmlns:a16="http://schemas.microsoft.com/office/drawing/2014/main" id="{F697BA79-10D2-3745-8512-9A68036904F9}"/>
              </a:ext>
            </a:extLst>
          </p:cNvPr>
          <p:cNvCxnSpPr/>
          <p:nvPr/>
        </p:nvCxnSpPr>
        <p:spPr>
          <a:xfrm>
            <a:off x="2362728" y="5290193"/>
            <a:ext cx="0" cy="635270"/>
          </a:xfrm>
          <a:prstGeom prst="line">
            <a:avLst/>
          </a:prstGeom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37" name="Straight Connector 36">
            <a:extLst>
              <a:ext uri="{FF2B5EF4-FFF2-40B4-BE49-F238E27FC236}">
                <a16:creationId xmlns:a16="http://schemas.microsoft.com/office/drawing/2014/main" id="{262216C4-E63B-1C4B-9D0C-E5439F77C7E1}"/>
              </a:ext>
            </a:extLst>
          </p:cNvPr>
          <p:cNvCxnSpPr/>
          <p:nvPr/>
        </p:nvCxnSpPr>
        <p:spPr>
          <a:xfrm>
            <a:off x="3084306" y="4496103"/>
            <a:ext cx="0" cy="476452"/>
          </a:xfrm>
          <a:prstGeom prst="line">
            <a:avLst/>
          </a:prstGeom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38" name="Straight Connector 37">
            <a:extLst>
              <a:ext uri="{FF2B5EF4-FFF2-40B4-BE49-F238E27FC236}">
                <a16:creationId xmlns:a16="http://schemas.microsoft.com/office/drawing/2014/main" id="{2B1EA0AD-796E-5C47-BE87-06FB4FF62956}"/>
              </a:ext>
            </a:extLst>
          </p:cNvPr>
          <p:cNvCxnSpPr/>
          <p:nvPr/>
        </p:nvCxnSpPr>
        <p:spPr>
          <a:xfrm flipH="1">
            <a:off x="3084306" y="5051967"/>
            <a:ext cx="252515" cy="238226"/>
          </a:xfrm>
          <a:prstGeom prst="line">
            <a:avLst/>
          </a:prstGeom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39" name="Straight Connector 38">
            <a:extLst>
              <a:ext uri="{FF2B5EF4-FFF2-40B4-BE49-F238E27FC236}">
                <a16:creationId xmlns:a16="http://schemas.microsoft.com/office/drawing/2014/main" id="{B3A816E1-0B5A-6D4E-BF0B-08F8B09C7806}"/>
              </a:ext>
            </a:extLst>
          </p:cNvPr>
          <p:cNvCxnSpPr/>
          <p:nvPr/>
        </p:nvCxnSpPr>
        <p:spPr>
          <a:xfrm>
            <a:off x="3084306" y="5290193"/>
            <a:ext cx="0" cy="635270"/>
          </a:xfrm>
          <a:prstGeom prst="line">
            <a:avLst/>
          </a:prstGeom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40" name="Straight Connector 39">
            <a:extLst>
              <a:ext uri="{FF2B5EF4-FFF2-40B4-BE49-F238E27FC236}">
                <a16:creationId xmlns:a16="http://schemas.microsoft.com/office/drawing/2014/main" id="{DE4E2E05-863B-BA4C-8022-8B8947749538}"/>
              </a:ext>
            </a:extLst>
          </p:cNvPr>
          <p:cNvCxnSpPr/>
          <p:nvPr/>
        </p:nvCxnSpPr>
        <p:spPr>
          <a:xfrm>
            <a:off x="3718761" y="4496103"/>
            <a:ext cx="0" cy="476452"/>
          </a:xfrm>
          <a:prstGeom prst="line">
            <a:avLst/>
          </a:prstGeom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41" name="Straight Connector 40">
            <a:extLst>
              <a:ext uri="{FF2B5EF4-FFF2-40B4-BE49-F238E27FC236}">
                <a16:creationId xmlns:a16="http://schemas.microsoft.com/office/drawing/2014/main" id="{CE6A48A5-B92D-AF4D-829D-F90736F0C89E}"/>
              </a:ext>
            </a:extLst>
          </p:cNvPr>
          <p:cNvCxnSpPr/>
          <p:nvPr/>
        </p:nvCxnSpPr>
        <p:spPr>
          <a:xfrm flipH="1">
            <a:off x="3718761" y="5051967"/>
            <a:ext cx="252515" cy="238226"/>
          </a:xfrm>
          <a:prstGeom prst="line">
            <a:avLst/>
          </a:prstGeom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42" name="Straight Connector 41">
            <a:extLst>
              <a:ext uri="{FF2B5EF4-FFF2-40B4-BE49-F238E27FC236}">
                <a16:creationId xmlns:a16="http://schemas.microsoft.com/office/drawing/2014/main" id="{4B4B0CF0-8C51-2C46-A552-9DC6D547DED2}"/>
              </a:ext>
            </a:extLst>
          </p:cNvPr>
          <p:cNvCxnSpPr/>
          <p:nvPr/>
        </p:nvCxnSpPr>
        <p:spPr>
          <a:xfrm>
            <a:off x="3718761" y="5290193"/>
            <a:ext cx="0" cy="635270"/>
          </a:xfrm>
          <a:prstGeom prst="line">
            <a:avLst/>
          </a:prstGeom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pic>
        <p:nvPicPr>
          <p:cNvPr id="43" name="Picture 42" descr="Screen Shot 2015-03-25 at 10.45.11.png">
            <a:extLst>
              <a:ext uri="{FF2B5EF4-FFF2-40B4-BE49-F238E27FC236}">
                <a16:creationId xmlns:a16="http://schemas.microsoft.com/office/drawing/2014/main" id="{53125D69-2795-C045-8936-DED07D63499F}"/>
              </a:ext>
            </a:extLst>
          </p:cNvPr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522426" y="1774630"/>
            <a:ext cx="1521873" cy="1429358"/>
          </a:xfrm>
          <a:prstGeom prst="rect">
            <a:avLst/>
          </a:prstGeom>
        </p:spPr>
      </p:pic>
      <p:sp>
        <p:nvSpPr>
          <p:cNvPr id="45" name="Rectangle 44">
            <a:extLst>
              <a:ext uri="{FF2B5EF4-FFF2-40B4-BE49-F238E27FC236}">
                <a16:creationId xmlns:a16="http://schemas.microsoft.com/office/drawing/2014/main" id="{DC0C0038-51EF-5843-A9A7-6C1F35BB8102}"/>
              </a:ext>
            </a:extLst>
          </p:cNvPr>
          <p:cNvSpPr/>
          <p:nvPr/>
        </p:nvSpPr>
        <p:spPr>
          <a:xfrm>
            <a:off x="3155851" y="1545437"/>
            <a:ext cx="4308302" cy="1888880"/>
          </a:xfrm>
          <a:prstGeom prst="rect">
            <a:avLst/>
          </a:prstGeom>
          <a:noFill/>
          <a:ln w="19050">
            <a:solidFill>
              <a:schemeClr val="tx1"/>
            </a:solidFill>
            <a:prstDash val="dash"/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lIns="104253" tIns="52126" rIns="104253" bIns="52126" rtlCol="0" anchor="ctr"/>
          <a:lstStyle/>
          <a:p>
            <a:pPr algn="ctr"/>
            <a:endParaRPr lang="en-US" sz="1600"/>
          </a:p>
        </p:txBody>
      </p:sp>
      <p:sp>
        <p:nvSpPr>
          <p:cNvPr id="46" name="Oval 45">
            <a:extLst>
              <a:ext uri="{FF2B5EF4-FFF2-40B4-BE49-F238E27FC236}">
                <a16:creationId xmlns:a16="http://schemas.microsoft.com/office/drawing/2014/main" id="{E53DF2C5-EE50-6E4E-9399-C11C2098EF3D}"/>
              </a:ext>
            </a:extLst>
          </p:cNvPr>
          <p:cNvSpPr/>
          <p:nvPr/>
        </p:nvSpPr>
        <p:spPr>
          <a:xfrm>
            <a:off x="5883766" y="1598807"/>
            <a:ext cx="673375" cy="635270"/>
          </a:xfrm>
          <a:prstGeom prst="ellipse">
            <a:avLst/>
          </a:prstGeom>
          <a:noFill/>
          <a:ln>
            <a:solidFill>
              <a:schemeClr val="tx1"/>
            </a:solidFill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lIns="104237" tIns="52119" rIns="104237" bIns="52119" spcCol="0" rtlCol="0" anchor="ctr"/>
          <a:lstStyle/>
          <a:p>
            <a:pPr algn="ctr"/>
            <a:endParaRPr lang="en-US" sz="1600"/>
          </a:p>
        </p:txBody>
      </p:sp>
      <p:sp>
        <p:nvSpPr>
          <p:cNvPr id="47" name="Oval 46">
            <a:extLst>
              <a:ext uri="{FF2B5EF4-FFF2-40B4-BE49-F238E27FC236}">
                <a16:creationId xmlns:a16="http://schemas.microsoft.com/office/drawing/2014/main" id="{62E3F92F-ADA5-E94E-99F4-5284D33D923B}"/>
              </a:ext>
            </a:extLst>
          </p:cNvPr>
          <p:cNvSpPr/>
          <p:nvPr/>
        </p:nvSpPr>
        <p:spPr>
          <a:xfrm>
            <a:off x="5883766" y="1995851"/>
            <a:ext cx="673375" cy="635270"/>
          </a:xfrm>
          <a:prstGeom prst="ellipse">
            <a:avLst/>
          </a:prstGeom>
          <a:noFill/>
          <a:ln>
            <a:solidFill>
              <a:schemeClr val="tx1"/>
            </a:solidFill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lIns="104237" tIns="52119" rIns="104237" bIns="52119" spcCol="0" rtlCol="0" anchor="ctr"/>
          <a:lstStyle/>
          <a:p>
            <a:pPr algn="ctr"/>
            <a:endParaRPr lang="en-US" sz="1600"/>
          </a:p>
        </p:txBody>
      </p:sp>
      <p:sp>
        <p:nvSpPr>
          <p:cNvPr id="48" name="Rectangle 47">
            <a:extLst>
              <a:ext uri="{FF2B5EF4-FFF2-40B4-BE49-F238E27FC236}">
                <a16:creationId xmlns:a16="http://schemas.microsoft.com/office/drawing/2014/main" id="{A6600367-E55F-1A49-B6E7-9B259303E0CF}"/>
              </a:ext>
            </a:extLst>
          </p:cNvPr>
          <p:cNvSpPr/>
          <p:nvPr/>
        </p:nvSpPr>
        <p:spPr>
          <a:xfrm>
            <a:off x="479376" y="4178471"/>
            <a:ext cx="3888433" cy="1429358"/>
          </a:xfrm>
          <a:prstGeom prst="rect">
            <a:avLst/>
          </a:prstGeom>
          <a:noFill/>
          <a:ln w="19050">
            <a:solidFill>
              <a:schemeClr val="tx1"/>
            </a:solidFill>
            <a:prstDash val="dash"/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lIns="104253" tIns="52126" rIns="104253" bIns="52126" rtlCol="0" anchor="ctr"/>
          <a:lstStyle/>
          <a:p>
            <a:pPr algn="ctr"/>
            <a:endParaRPr lang="en-US" sz="1600"/>
          </a:p>
        </p:txBody>
      </p:sp>
      <p:sp>
        <p:nvSpPr>
          <p:cNvPr id="49" name="TextBox 48">
            <a:extLst>
              <a:ext uri="{FF2B5EF4-FFF2-40B4-BE49-F238E27FC236}">
                <a16:creationId xmlns:a16="http://schemas.microsoft.com/office/drawing/2014/main" id="{1B6E3B75-00BD-8849-B16E-D155AE7C6434}"/>
              </a:ext>
            </a:extLst>
          </p:cNvPr>
          <p:cNvSpPr txBox="1"/>
          <p:nvPr/>
        </p:nvSpPr>
        <p:spPr>
          <a:xfrm>
            <a:off x="3287459" y="1579836"/>
            <a:ext cx="1694110" cy="351491"/>
          </a:xfrm>
          <a:prstGeom prst="rect">
            <a:avLst/>
          </a:prstGeom>
          <a:noFill/>
        </p:spPr>
        <p:txBody>
          <a:bodyPr wrap="square" lIns="104253" tIns="52126" rIns="104253" bIns="52126" rtlCol="0">
            <a:spAutoFit/>
          </a:bodyPr>
          <a:lstStyle/>
          <a:p>
            <a:r>
              <a:rPr lang="en-US" sz="1600" dirty="0"/>
              <a:t>Substation A</a:t>
            </a:r>
          </a:p>
        </p:txBody>
      </p:sp>
      <p:sp>
        <p:nvSpPr>
          <p:cNvPr id="50" name="TextBox 49">
            <a:extLst>
              <a:ext uri="{FF2B5EF4-FFF2-40B4-BE49-F238E27FC236}">
                <a16:creationId xmlns:a16="http://schemas.microsoft.com/office/drawing/2014/main" id="{FB3B45CD-8DE9-7D4A-A21B-432E43599CD4}"/>
              </a:ext>
            </a:extLst>
          </p:cNvPr>
          <p:cNvSpPr txBox="1"/>
          <p:nvPr/>
        </p:nvSpPr>
        <p:spPr>
          <a:xfrm>
            <a:off x="336097" y="-730677"/>
            <a:ext cx="1767609" cy="597713"/>
          </a:xfrm>
          <a:prstGeom prst="rect">
            <a:avLst/>
          </a:prstGeom>
          <a:noFill/>
        </p:spPr>
        <p:txBody>
          <a:bodyPr wrap="square" lIns="104253" tIns="52126" rIns="104253" bIns="52126" rtlCol="0">
            <a:spAutoFit/>
          </a:bodyPr>
          <a:lstStyle/>
          <a:p>
            <a:r>
              <a:rPr lang="en-US" sz="1600" dirty="0"/>
              <a:t>Instrument</a:t>
            </a:r>
          </a:p>
          <a:p>
            <a:r>
              <a:rPr lang="en-US" sz="1600" dirty="0"/>
              <a:t>Distribution Panel</a:t>
            </a:r>
          </a:p>
        </p:txBody>
      </p:sp>
      <p:sp>
        <p:nvSpPr>
          <p:cNvPr id="51" name="TextBox 50">
            <a:extLst>
              <a:ext uri="{FF2B5EF4-FFF2-40B4-BE49-F238E27FC236}">
                <a16:creationId xmlns:a16="http://schemas.microsoft.com/office/drawing/2014/main" id="{DABCD386-ABFA-824B-B6B9-B697EAC3C91F}"/>
              </a:ext>
            </a:extLst>
          </p:cNvPr>
          <p:cNvSpPr txBox="1"/>
          <p:nvPr/>
        </p:nvSpPr>
        <p:spPr>
          <a:xfrm>
            <a:off x="334401" y="6004875"/>
            <a:ext cx="925890" cy="351491"/>
          </a:xfrm>
          <a:prstGeom prst="rect">
            <a:avLst/>
          </a:prstGeom>
          <a:noFill/>
        </p:spPr>
        <p:txBody>
          <a:bodyPr wrap="square" lIns="104253" tIns="52126" rIns="104253" bIns="52126" rtlCol="0">
            <a:spAutoFit/>
          </a:bodyPr>
          <a:lstStyle/>
          <a:p>
            <a:pPr algn="ctr"/>
            <a:r>
              <a:rPr lang="en-US" sz="1600" dirty="0"/>
              <a:t># 1</a:t>
            </a:r>
          </a:p>
        </p:txBody>
      </p:sp>
      <p:sp>
        <p:nvSpPr>
          <p:cNvPr id="52" name="TextBox 51">
            <a:extLst>
              <a:ext uri="{FF2B5EF4-FFF2-40B4-BE49-F238E27FC236}">
                <a16:creationId xmlns:a16="http://schemas.microsoft.com/office/drawing/2014/main" id="{F7D3D300-82BF-2B41-A04A-73212E146D7B}"/>
              </a:ext>
            </a:extLst>
          </p:cNvPr>
          <p:cNvSpPr txBox="1"/>
          <p:nvPr/>
        </p:nvSpPr>
        <p:spPr>
          <a:xfrm>
            <a:off x="1118409" y="6004875"/>
            <a:ext cx="925890" cy="351491"/>
          </a:xfrm>
          <a:prstGeom prst="rect">
            <a:avLst/>
          </a:prstGeom>
          <a:noFill/>
        </p:spPr>
        <p:txBody>
          <a:bodyPr wrap="square" lIns="104253" tIns="52126" rIns="104253" bIns="52126" rtlCol="0">
            <a:spAutoFit/>
          </a:bodyPr>
          <a:lstStyle/>
          <a:p>
            <a:pPr algn="ctr"/>
            <a:r>
              <a:rPr lang="en-US" sz="1600" dirty="0"/>
              <a:t># 2</a:t>
            </a:r>
          </a:p>
        </p:txBody>
      </p:sp>
      <p:sp>
        <p:nvSpPr>
          <p:cNvPr id="53" name="TextBox 52">
            <a:extLst>
              <a:ext uri="{FF2B5EF4-FFF2-40B4-BE49-F238E27FC236}">
                <a16:creationId xmlns:a16="http://schemas.microsoft.com/office/drawing/2014/main" id="{91E76D3D-E47E-4040-93AF-8C2F60A9B229}"/>
              </a:ext>
            </a:extLst>
          </p:cNvPr>
          <p:cNvSpPr txBox="1"/>
          <p:nvPr/>
        </p:nvSpPr>
        <p:spPr>
          <a:xfrm>
            <a:off x="2063553" y="6004875"/>
            <a:ext cx="631134" cy="351491"/>
          </a:xfrm>
          <a:prstGeom prst="rect">
            <a:avLst/>
          </a:prstGeom>
          <a:noFill/>
        </p:spPr>
        <p:txBody>
          <a:bodyPr wrap="square" lIns="104253" tIns="52126" rIns="104253" bIns="52126" rtlCol="0">
            <a:spAutoFit/>
          </a:bodyPr>
          <a:lstStyle/>
          <a:p>
            <a:pPr algn="ctr"/>
            <a:r>
              <a:rPr lang="en-US" sz="1600" dirty="0"/>
              <a:t># 3</a:t>
            </a:r>
          </a:p>
        </p:txBody>
      </p:sp>
      <p:sp>
        <p:nvSpPr>
          <p:cNvPr id="54" name="TextBox 53">
            <a:extLst>
              <a:ext uri="{FF2B5EF4-FFF2-40B4-BE49-F238E27FC236}">
                <a16:creationId xmlns:a16="http://schemas.microsoft.com/office/drawing/2014/main" id="{8AE71D2A-A921-B046-9672-EEA67CE2B4FE}"/>
              </a:ext>
            </a:extLst>
          </p:cNvPr>
          <p:cNvSpPr txBox="1"/>
          <p:nvPr/>
        </p:nvSpPr>
        <p:spPr>
          <a:xfrm>
            <a:off x="2737024" y="6004875"/>
            <a:ext cx="730041" cy="351491"/>
          </a:xfrm>
          <a:prstGeom prst="rect">
            <a:avLst/>
          </a:prstGeom>
          <a:noFill/>
        </p:spPr>
        <p:txBody>
          <a:bodyPr wrap="square" lIns="104253" tIns="52126" rIns="104253" bIns="52126" rtlCol="0">
            <a:spAutoFit/>
          </a:bodyPr>
          <a:lstStyle/>
          <a:p>
            <a:pPr algn="ctr"/>
            <a:r>
              <a:rPr lang="en-US" sz="1600" dirty="0"/>
              <a:t># 4</a:t>
            </a:r>
          </a:p>
        </p:txBody>
      </p:sp>
      <p:sp>
        <p:nvSpPr>
          <p:cNvPr id="55" name="TextBox 54">
            <a:extLst>
              <a:ext uri="{FF2B5EF4-FFF2-40B4-BE49-F238E27FC236}">
                <a16:creationId xmlns:a16="http://schemas.microsoft.com/office/drawing/2014/main" id="{CE336CCB-28B5-B34D-AD85-C75568E3BF08}"/>
              </a:ext>
            </a:extLst>
          </p:cNvPr>
          <p:cNvSpPr txBox="1"/>
          <p:nvPr/>
        </p:nvSpPr>
        <p:spPr>
          <a:xfrm>
            <a:off x="3488473" y="6004875"/>
            <a:ext cx="735319" cy="351491"/>
          </a:xfrm>
          <a:prstGeom prst="rect">
            <a:avLst/>
          </a:prstGeom>
          <a:noFill/>
        </p:spPr>
        <p:txBody>
          <a:bodyPr wrap="square" lIns="104253" tIns="52126" rIns="104253" bIns="52126" rtlCol="0">
            <a:spAutoFit/>
          </a:bodyPr>
          <a:lstStyle/>
          <a:p>
            <a:pPr algn="ctr"/>
            <a:r>
              <a:rPr lang="en-US" sz="1600" dirty="0"/>
              <a:t># n</a:t>
            </a:r>
          </a:p>
        </p:txBody>
      </p:sp>
      <p:sp>
        <p:nvSpPr>
          <p:cNvPr id="56" name="TextBox 55">
            <a:extLst>
              <a:ext uri="{FF2B5EF4-FFF2-40B4-BE49-F238E27FC236}">
                <a16:creationId xmlns:a16="http://schemas.microsoft.com/office/drawing/2014/main" id="{8D0E10DC-4F45-BA40-8737-1FB5A4F37A10}"/>
              </a:ext>
            </a:extLst>
          </p:cNvPr>
          <p:cNvSpPr txBox="1"/>
          <p:nvPr/>
        </p:nvSpPr>
        <p:spPr>
          <a:xfrm>
            <a:off x="166058" y="6401919"/>
            <a:ext cx="1094234" cy="351491"/>
          </a:xfrm>
          <a:prstGeom prst="rect">
            <a:avLst/>
          </a:prstGeom>
          <a:noFill/>
        </p:spPr>
        <p:txBody>
          <a:bodyPr wrap="square" lIns="104253" tIns="52126" rIns="104253" bIns="52126" rtlCol="0">
            <a:spAutoFit/>
          </a:bodyPr>
          <a:lstStyle/>
          <a:p>
            <a:pPr algn="ctr"/>
            <a:r>
              <a:rPr lang="en-US" sz="1600" dirty="0"/>
              <a:t>Motion</a:t>
            </a:r>
          </a:p>
        </p:txBody>
      </p:sp>
      <p:sp>
        <p:nvSpPr>
          <p:cNvPr id="57" name="TextBox 56">
            <a:extLst>
              <a:ext uri="{FF2B5EF4-FFF2-40B4-BE49-F238E27FC236}">
                <a16:creationId xmlns:a16="http://schemas.microsoft.com/office/drawing/2014/main" id="{58234D16-D7F6-5442-9577-4EA35729EF36}"/>
              </a:ext>
            </a:extLst>
          </p:cNvPr>
          <p:cNvSpPr txBox="1"/>
          <p:nvPr/>
        </p:nvSpPr>
        <p:spPr>
          <a:xfrm>
            <a:off x="983433" y="6401919"/>
            <a:ext cx="1178406" cy="351491"/>
          </a:xfrm>
          <a:prstGeom prst="rect">
            <a:avLst/>
          </a:prstGeom>
          <a:noFill/>
        </p:spPr>
        <p:txBody>
          <a:bodyPr wrap="square" lIns="104253" tIns="52126" rIns="104253" bIns="52126" rtlCol="0">
            <a:spAutoFit/>
          </a:bodyPr>
          <a:lstStyle/>
          <a:p>
            <a:pPr algn="ctr"/>
            <a:r>
              <a:rPr lang="en-US" sz="1600" dirty="0"/>
              <a:t>Vacuum</a:t>
            </a:r>
          </a:p>
        </p:txBody>
      </p:sp>
      <p:sp>
        <p:nvSpPr>
          <p:cNvPr id="58" name="TextBox 57">
            <a:extLst>
              <a:ext uri="{FF2B5EF4-FFF2-40B4-BE49-F238E27FC236}">
                <a16:creationId xmlns:a16="http://schemas.microsoft.com/office/drawing/2014/main" id="{BB892483-662F-CE4C-AF72-BCCA4F04B54C}"/>
              </a:ext>
            </a:extLst>
          </p:cNvPr>
          <p:cNvSpPr txBox="1"/>
          <p:nvPr/>
        </p:nvSpPr>
        <p:spPr>
          <a:xfrm>
            <a:off x="1821251" y="6401919"/>
            <a:ext cx="1178406" cy="351491"/>
          </a:xfrm>
          <a:prstGeom prst="rect">
            <a:avLst/>
          </a:prstGeom>
          <a:noFill/>
        </p:spPr>
        <p:txBody>
          <a:bodyPr wrap="square" lIns="104253" tIns="52126" rIns="104253" bIns="52126" rtlCol="0">
            <a:spAutoFit/>
          </a:bodyPr>
          <a:lstStyle/>
          <a:p>
            <a:pPr algn="ctr"/>
            <a:r>
              <a:rPr lang="en-US" sz="1600" dirty="0"/>
              <a:t>Detector</a:t>
            </a:r>
          </a:p>
        </p:txBody>
      </p:sp>
      <p:sp>
        <p:nvSpPr>
          <p:cNvPr id="59" name="TextBox 58">
            <a:extLst>
              <a:ext uri="{FF2B5EF4-FFF2-40B4-BE49-F238E27FC236}">
                <a16:creationId xmlns:a16="http://schemas.microsoft.com/office/drawing/2014/main" id="{BCAAD857-C53B-514A-BDBF-BFF19FEBCB65}"/>
              </a:ext>
            </a:extLst>
          </p:cNvPr>
          <p:cNvSpPr txBox="1"/>
          <p:nvPr/>
        </p:nvSpPr>
        <p:spPr>
          <a:xfrm>
            <a:off x="2711625" y="6401919"/>
            <a:ext cx="796784" cy="351491"/>
          </a:xfrm>
          <a:prstGeom prst="rect">
            <a:avLst/>
          </a:prstGeom>
          <a:noFill/>
        </p:spPr>
        <p:txBody>
          <a:bodyPr wrap="square" lIns="104253" tIns="52126" rIns="104253" bIns="52126" rtlCol="0">
            <a:spAutoFit/>
          </a:bodyPr>
          <a:lstStyle/>
          <a:p>
            <a:pPr algn="ctr"/>
            <a:r>
              <a:rPr lang="en-US" sz="1600" dirty="0"/>
              <a:t>SE</a:t>
            </a:r>
          </a:p>
        </p:txBody>
      </p:sp>
      <p:sp>
        <p:nvSpPr>
          <p:cNvPr id="60" name="TextBox 59">
            <a:extLst>
              <a:ext uri="{FF2B5EF4-FFF2-40B4-BE49-F238E27FC236}">
                <a16:creationId xmlns:a16="http://schemas.microsoft.com/office/drawing/2014/main" id="{F4E5EE6E-7B9A-7F4B-BE29-36ECBDC7E470}"/>
              </a:ext>
            </a:extLst>
          </p:cNvPr>
          <p:cNvSpPr txBox="1"/>
          <p:nvPr/>
        </p:nvSpPr>
        <p:spPr>
          <a:xfrm>
            <a:off x="3297902" y="6401919"/>
            <a:ext cx="1285929" cy="351491"/>
          </a:xfrm>
          <a:prstGeom prst="rect">
            <a:avLst/>
          </a:prstGeom>
          <a:noFill/>
        </p:spPr>
        <p:txBody>
          <a:bodyPr wrap="square" lIns="104253" tIns="52126" rIns="104253" bIns="52126" rtlCol="0">
            <a:spAutoFit/>
          </a:bodyPr>
          <a:lstStyle/>
          <a:p>
            <a:pPr algn="ctr"/>
            <a:r>
              <a:rPr lang="en-US" sz="1600" dirty="0"/>
              <a:t>Light, Hutch</a:t>
            </a:r>
          </a:p>
        </p:txBody>
      </p:sp>
      <p:cxnSp>
        <p:nvCxnSpPr>
          <p:cNvPr id="61" name="Straight Connector 60">
            <a:extLst>
              <a:ext uri="{FF2B5EF4-FFF2-40B4-BE49-F238E27FC236}">
                <a16:creationId xmlns:a16="http://schemas.microsoft.com/office/drawing/2014/main" id="{D69902BB-7347-3745-AD2B-E2371451F2C2}"/>
              </a:ext>
            </a:extLst>
          </p:cNvPr>
          <p:cNvCxnSpPr>
            <a:cxnSpLocks/>
          </p:cNvCxnSpPr>
          <p:nvPr/>
        </p:nvCxnSpPr>
        <p:spPr>
          <a:xfrm>
            <a:off x="3116762" y="4488638"/>
            <a:ext cx="601999" cy="7658"/>
          </a:xfrm>
          <a:prstGeom prst="line">
            <a:avLst/>
          </a:prstGeom>
          <a:ln>
            <a:prstDash val="dash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62" name="TextBox 61">
            <a:extLst>
              <a:ext uri="{FF2B5EF4-FFF2-40B4-BE49-F238E27FC236}">
                <a16:creationId xmlns:a16="http://schemas.microsoft.com/office/drawing/2014/main" id="{B18286F9-F9B3-734D-BCC4-64A2F7EA4D1A}"/>
              </a:ext>
            </a:extLst>
          </p:cNvPr>
          <p:cNvSpPr txBox="1"/>
          <p:nvPr/>
        </p:nvSpPr>
        <p:spPr>
          <a:xfrm>
            <a:off x="201375" y="3787274"/>
            <a:ext cx="2747011" cy="351491"/>
          </a:xfrm>
          <a:prstGeom prst="rect">
            <a:avLst/>
          </a:prstGeom>
          <a:noFill/>
        </p:spPr>
        <p:txBody>
          <a:bodyPr wrap="square" lIns="104253" tIns="52126" rIns="104253" bIns="52126" rtlCol="0">
            <a:spAutoFit/>
          </a:bodyPr>
          <a:lstStyle/>
          <a:p>
            <a:r>
              <a:rPr lang="en-US" sz="1600" dirty="0"/>
              <a:t>Main Power Panel – Cave Zone</a:t>
            </a:r>
          </a:p>
        </p:txBody>
      </p:sp>
      <p:cxnSp>
        <p:nvCxnSpPr>
          <p:cNvPr id="66" name="Straight Connector 65">
            <a:extLst>
              <a:ext uri="{FF2B5EF4-FFF2-40B4-BE49-F238E27FC236}">
                <a16:creationId xmlns:a16="http://schemas.microsoft.com/office/drawing/2014/main" id="{B7A2D8C4-B46B-9E4C-A3AB-8904A1037EC6}"/>
              </a:ext>
            </a:extLst>
          </p:cNvPr>
          <p:cNvCxnSpPr>
            <a:cxnSpLocks/>
          </p:cNvCxnSpPr>
          <p:nvPr/>
        </p:nvCxnSpPr>
        <p:spPr>
          <a:xfrm>
            <a:off x="5774717" y="3337411"/>
            <a:ext cx="0" cy="265867"/>
          </a:xfrm>
          <a:prstGeom prst="line">
            <a:avLst/>
          </a:prstGeom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68" name="Straight Connector 67">
            <a:extLst>
              <a:ext uri="{FF2B5EF4-FFF2-40B4-BE49-F238E27FC236}">
                <a16:creationId xmlns:a16="http://schemas.microsoft.com/office/drawing/2014/main" id="{0DCC172C-5A77-9D47-8245-1E523FB95F32}"/>
              </a:ext>
            </a:extLst>
          </p:cNvPr>
          <p:cNvCxnSpPr>
            <a:cxnSpLocks/>
          </p:cNvCxnSpPr>
          <p:nvPr/>
        </p:nvCxnSpPr>
        <p:spPr>
          <a:xfrm>
            <a:off x="3084306" y="3606083"/>
            <a:ext cx="2701542" cy="0"/>
          </a:xfrm>
          <a:prstGeom prst="line">
            <a:avLst/>
          </a:prstGeom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71" name="Straight Connector 70">
            <a:extLst>
              <a:ext uri="{FF2B5EF4-FFF2-40B4-BE49-F238E27FC236}">
                <a16:creationId xmlns:a16="http://schemas.microsoft.com/office/drawing/2014/main" id="{9DF2139F-E588-DB42-A915-42F3F2F0BE05}"/>
              </a:ext>
            </a:extLst>
          </p:cNvPr>
          <p:cNvCxnSpPr/>
          <p:nvPr/>
        </p:nvCxnSpPr>
        <p:spPr>
          <a:xfrm>
            <a:off x="6518509" y="2526703"/>
            <a:ext cx="0" cy="317636"/>
          </a:xfrm>
          <a:prstGeom prst="line">
            <a:avLst/>
          </a:prstGeom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72" name="Straight Connector 71">
            <a:extLst>
              <a:ext uri="{FF2B5EF4-FFF2-40B4-BE49-F238E27FC236}">
                <a16:creationId xmlns:a16="http://schemas.microsoft.com/office/drawing/2014/main" id="{66AA0B7D-A515-2E47-A9D4-27F8C794580A}"/>
              </a:ext>
            </a:extLst>
          </p:cNvPr>
          <p:cNvCxnSpPr>
            <a:cxnSpLocks/>
          </p:cNvCxnSpPr>
          <p:nvPr/>
        </p:nvCxnSpPr>
        <p:spPr>
          <a:xfrm flipH="1">
            <a:off x="6518508" y="2820208"/>
            <a:ext cx="197399" cy="524709"/>
          </a:xfrm>
          <a:prstGeom prst="line">
            <a:avLst/>
          </a:prstGeom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77" name="Straight Connector 76">
            <a:extLst>
              <a:ext uri="{FF2B5EF4-FFF2-40B4-BE49-F238E27FC236}">
                <a16:creationId xmlns:a16="http://schemas.microsoft.com/office/drawing/2014/main" id="{C5ED2455-1CDC-6D45-80E4-1BFB031602E2}"/>
              </a:ext>
            </a:extLst>
          </p:cNvPr>
          <p:cNvCxnSpPr>
            <a:cxnSpLocks/>
          </p:cNvCxnSpPr>
          <p:nvPr/>
        </p:nvCxnSpPr>
        <p:spPr>
          <a:xfrm>
            <a:off x="5761262" y="2510884"/>
            <a:ext cx="766786" cy="485"/>
          </a:xfrm>
          <a:prstGeom prst="line">
            <a:avLst/>
          </a:prstGeom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79" name="Straight Connector 78">
            <a:extLst>
              <a:ext uri="{FF2B5EF4-FFF2-40B4-BE49-F238E27FC236}">
                <a16:creationId xmlns:a16="http://schemas.microsoft.com/office/drawing/2014/main" id="{B663A569-797F-3E4E-AB31-AB2708F72014}"/>
              </a:ext>
            </a:extLst>
          </p:cNvPr>
          <p:cNvCxnSpPr>
            <a:cxnSpLocks/>
          </p:cNvCxnSpPr>
          <p:nvPr/>
        </p:nvCxnSpPr>
        <p:spPr>
          <a:xfrm>
            <a:off x="6520808" y="3344917"/>
            <a:ext cx="0" cy="1151186"/>
          </a:xfrm>
          <a:prstGeom prst="line">
            <a:avLst/>
          </a:prstGeom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80" name="Straight Connector 79">
            <a:extLst>
              <a:ext uri="{FF2B5EF4-FFF2-40B4-BE49-F238E27FC236}">
                <a16:creationId xmlns:a16="http://schemas.microsoft.com/office/drawing/2014/main" id="{D8A45F9A-C8EC-B141-BD21-7B41F17E33B3}"/>
              </a:ext>
            </a:extLst>
          </p:cNvPr>
          <p:cNvCxnSpPr>
            <a:cxnSpLocks/>
          </p:cNvCxnSpPr>
          <p:nvPr/>
        </p:nvCxnSpPr>
        <p:spPr>
          <a:xfrm>
            <a:off x="5761262" y="4496103"/>
            <a:ext cx="1515031" cy="6350"/>
          </a:xfrm>
          <a:prstGeom prst="line">
            <a:avLst/>
          </a:prstGeom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81" name="Straight Connector 80">
            <a:extLst>
              <a:ext uri="{FF2B5EF4-FFF2-40B4-BE49-F238E27FC236}">
                <a16:creationId xmlns:a16="http://schemas.microsoft.com/office/drawing/2014/main" id="{D8D6731B-B536-4C4F-86E1-B0EA4419AFC3}"/>
              </a:ext>
            </a:extLst>
          </p:cNvPr>
          <p:cNvCxnSpPr/>
          <p:nvPr/>
        </p:nvCxnSpPr>
        <p:spPr>
          <a:xfrm>
            <a:off x="5761262" y="4496103"/>
            <a:ext cx="0" cy="476452"/>
          </a:xfrm>
          <a:prstGeom prst="line">
            <a:avLst/>
          </a:prstGeom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82" name="Straight Connector 81">
            <a:extLst>
              <a:ext uri="{FF2B5EF4-FFF2-40B4-BE49-F238E27FC236}">
                <a16:creationId xmlns:a16="http://schemas.microsoft.com/office/drawing/2014/main" id="{6F7D91DB-177A-D147-ADD9-E47DBD6E4B74}"/>
              </a:ext>
            </a:extLst>
          </p:cNvPr>
          <p:cNvCxnSpPr/>
          <p:nvPr/>
        </p:nvCxnSpPr>
        <p:spPr>
          <a:xfrm flipH="1">
            <a:off x="5761262" y="5051967"/>
            <a:ext cx="252515" cy="238226"/>
          </a:xfrm>
          <a:prstGeom prst="line">
            <a:avLst/>
          </a:prstGeom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83" name="Straight Connector 82">
            <a:extLst>
              <a:ext uri="{FF2B5EF4-FFF2-40B4-BE49-F238E27FC236}">
                <a16:creationId xmlns:a16="http://schemas.microsoft.com/office/drawing/2014/main" id="{EC0877FE-6BF7-9A4B-8E8F-50DC48838308}"/>
              </a:ext>
            </a:extLst>
          </p:cNvPr>
          <p:cNvCxnSpPr/>
          <p:nvPr/>
        </p:nvCxnSpPr>
        <p:spPr>
          <a:xfrm>
            <a:off x="5761262" y="5290193"/>
            <a:ext cx="0" cy="635270"/>
          </a:xfrm>
          <a:prstGeom prst="line">
            <a:avLst/>
          </a:prstGeom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84" name="Straight Connector 83">
            <a:extLst>
              <a:ext uri="{FF2B5EF4-FFF2-40B4-BE49-F238E27FC236}">
                <a16:creationId xmlns:a16="http://schemas.microsoft.com/office/drawing/2014/main" id="{D638B33C-949C-2942-8F8F-F6CF62633589}"/>
              </a:ext>
            </a:extLst>
          </p:cNvPr>
          <p:cNvCxnSpPr/>
          <p:nvPr/>
        </p:nvCxnSpPr>
        <p:spPr>
          <a:xfrm>
            <a:off x="6494466" y="4496103"/>
            <a:ext cx="0" cy="476452"/>
          </a:xfrm>
          <a:prstGeom prst="line">
            <a:avLst/>
          </a:prstGeom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85" name="Straight Connector 84">
            <a:extLst>
              <a:ext uri="{FF2B5EF4-FFF2-40B4-BE49-F238E27FC236}">
                <a16:creationId xmlns:a16="http://schemas.microsoft.com/office/drawing/2014/main" id="{BC4D6FD5-6F05-964B-AA9A-B6363E12FAE8}"/>
              </a:ext>
            </a:extLst>
          </p:cNvPr>
          <p:cNvCxnSpPr/>
          <p:nvPr/>
        </p:nvCxnSpPr>
        <p:spPr>
          <a:xfrm flipH="1">
            <a:off x="6494470" y="5051967"/>
            <a:ext cx="252515" cy="238226"/>
          </a:xfrm>
          <a:prstGeom prst="line">
            <a:avLst/>
          </a:prstGeom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86" name="Straight Connector 85">
            <a:extLst>
              <a:ext uri="{FF2B5EF4-FFF2-40B4-BE49-F238E27FC236}">
                <a16:creationId xmlns:a16="http://schemas.microsoft.com/office/drawing/2014/main" id="{29D96978-F344-2749-98F7-9BA6C66A998A}"/>
              </a:ext>
            </a:extLst>
          </p:cNvPr>
          <p:cNvCxnSpPr/>
          <p:nvPr/>
        </p:nvCxnSpPr>
        <p:spPr>
          <a:xfrm>
            <a:off x="6494466" y="5290193"/>
            <a:ext cx="0" cy="635270"/>
          </a:xfrm>
          <a:prstGeom prst="line">
            <a:avLst/>
          </a:prstGeom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87" name="Straight Connector 86">
            <a:extLst>
              <a:ext uri="{FF2B5EF4-FFF2-40B4-BE49-F238E27FC236}">
                <a16:creationId xmlns:a16="http://schemas.microsoft.com/office/drawing/2014/main" id="{C714D494-2CCC-7142-A66D-D9D3A6F7DF19}"/>
              </a:ext>
            </a:extLst>
          </p:cNvPr>
          <p:cNvCxnSpPr/>
          <p:nvPr/>
        </p:nvCxnSpPr>
        <p:spPr>
          <a:xfrm>
            <a:off x="7284558" y="4496103"/>
            <a:ext cx="0" cy="476452"/>
          </a:xfrm>
          <a:prstGeom prst="line">
            <a:avLst/>
          </a:prstGeom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88" name="Straight Connector 87">
            <a:extLst>
              <a:ext uri="{FF2B5EF4-FFF2-40B4-BE49-F238E27FC236}">
                <a16:creationId xmlns:a16="http://schemas.microsoft.com/office/drawing/2014/main" id="{C25EA06E-F396-8744-BA9C-77C61D6F95D8}"/>
              </a:ext>
            </a:extLst>
          </p:cNvPr>
          <p:cNvCxnSpPr/>
          <p:nvPr/>
        </p:nvCxnSpPr>
        <p:spPr>
          <a:xfrm flipH="1">
            <a:off x="7284558" y="5051967"/>
            <a:ext cx="252515" cy="238226"/>
          </a:xfrm>
          <a:prstGeom prst="line">
            <a:avLst/>
          </a:prstGeom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89" name="Straight Connector 88">
            <a:extLst>
              <a:ext uri="{FF2B5EF4-FFF2-40B4-BE49-F238E27FC236}">
                <a16:creationId xmlns:a16="http://schemas.microsoft.com/office/drawing/2014/main" id="{1F0880C1-DFC7-AD40-AFDF-FF8C7EA9C53D}"/>
              </a:ext>
            </a:extLst>
          </p:cNvPr>
          <p:cNvCxnSpPr/>
          <p:nvPr/>
        </p:nvCxnSpPr>
        <p:spPr>
          <a:xfrm>
            <a:off x="7284558" y="5290193"/>
            <a:ext cx="0" cy="635270"/>
          </a:xfrm>
          <a:prstGeom prst="line">
            <a:avLst/>
          </a:prstGeom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96" name="Rectangle 95">
            <a:extLst>
              <a:ext uri="{FF2B5EF4-FFF2-40B4-BE49-F238E27FC236}">
                <a16:creationId xmlns:a16="http://schemas.microsoft.com/office/drawing/2014/main" id="{CA52B129-C94E-1C47-8CA8-60524706E82D}"/>
              </a:ext>
            </a:extLst>
          </p:cNvPr>
          <p:cNvSpPr/>
          <p:nvPr/>
        </p:nvSpPr>
        <p:spPr>
          <a:xfrm>
            <a:off x="5447928" y="4178471"/>
            <a:ext cx="2232248" cy="1429358"/>
          </a:xfrm>
          <a:prstGeom prst="rect">
            <a:avLst/>
          </a:prstGeom>
          <a:noFill/>
          <a:ln w="19050">
            <a:solidFill>
              <a:schemeClr val="tx1"/>
            </a:solidFill>
            <a:prstDash val="dash"/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lIns="104253" tIns="52126" rIns="104253" bIns="52126" rtlCol="0" anchor="ctr"/>
          <a:lstStyle/>
          <a:p>
            <a:pPr algn="ctr"/>
            <a:endParaRPr lang="en-US" sz="1600"/>
          </a:p>
        </p:txBody>
      </p:sp>
      <p:sp>
        <p:nvSpPr>
          <p:cNvPr id="97" name="TextBox 96">
            <a:extLst>
              <a:ext uri="{FF2B5EF4-FFF2-40B4-BE49-F238E27FC236}">
                <a16:creationId xmlns:a16="http://schemas.microsoft.com/office/drawing/2014/main" id="{FEC46A6D-6399-B849-B45D-50E922FFB546}"/>
              </a:ext>
            </a:extLst>
          </p:cNvPr>
          <p:cNvSpPr txBox="1"/>
          <p:nvPr/>
        </p:nvSpPr>
        <p:spPr>
          <a:xfrm>
            <a:off x="5256231" y="6004875"/>
            <a:ext cx="925890" cy="351491"/>
          </a:xfrm>
          <a:prstGeom prst="rect">
            <a:avLst/>
          </a:prstGeom>
          <a:noFill/>
        </p:spPr>
        <p:txBody>
          <a:bodyPr wrap="square" lIns="104253" tIns="52126" rIns="104253" bIns="52126" rtlCol="0">
            <a:spAutoFit/>
          </a:bodyPr>
          <a:lstStyle/>
          <a:p>
            <a:pPr algn="ctr"/>
            <a:r>
              <a:rPr lang="en-US" sz="1600" dirty="0"/>
              <a:t># 1</a:t>
            </a:r>
          </a:p>
        </p:txBody>
      </p:sp>
      <p:sp>
        <p:nvSpPr>
          <p:cNvPr id="98" name="TextBox 97">
            <a:extLst>
              <a:ext uri="{FF2B5EF4-FFF2-40B4-BE49-F238E27FC236}">
                <a16:creationId xmlns:a16="http://schemas.microsoft.com/office/drawing/2014/main" id="{C03A156E-EA00-E040-8C5A-A0F08C74782D}"/>
              </a:ext>
            </a:extLst>
          </p:cNvPr>
          <p:cNvSpPr txBox="1"/>
          <p:nvPr/>
        </p:nvSpPr>
        <p:spPr>
          <a:xfrm>
            <a:off x="6040239" y="6004875"/>
            <a:ext cx="925890" cy="351491"/>
          </a:xfrm>
          <a:prstGeom prst="rect">
            <a:avLst/>
          </a:prstGeom>
          <a:noFill/>
        </p:spPr>
        <p:txBody>
          <a:bodyPr wrap="square" lIns="104253" tIns="52126" rIns="104253" bIns="52126" rtlCol="0">
            <a:spAutoFit/>
          </a:bodyPr>
          <a:lstStyle/>
          <a:p>
            <a:pPr algn="ctr"/>
            <a:r>
              <a:rPr lang="en-US" sz="1600" dirty="0"/>
              <a:t># 2</a:t>
            </a:r>
          </a:p>
        </p:txBody>
      </p:sp>
      <p:sp>
        <p:nvSpPr>
          <p:cNvPr id="99" name="TextBox 98">
            <a:extLst>
              <a:ext uri="{FF2B5EF4-FFF2-40B4-BE49-F238E27FC236}">
                <a16:creationId xmlns:a16="http://schemas.microsoft.com/office/drawing/2014/main" id="{38E51418-C061-F74B-BBBA-65980D2EAB51}"/>
              </a:ext>
            </a:extLst>
          </p:cNvPr>
          <p:cNvSpPr txBox="1"/>
          <p:nvPr/>
        </p:nvSpPr>
        <p:spPr>
          <a:xfrm>
            <a:off x="6985383" y="6004875"/>
            <a:ext cx="631134" cy="351491"/>
          </a:xfrm>
          <a:prstGeom prst="rect">
            <a:avLst/>
          </a:prstGeom>
          <a:noFill/>
        </p:spPr>
        <p:txBody>
          <a:bodyPr wrap="square" lIns="104253" tIns="52126" rIns="104253" bIns="52126" rtlCol="0">
            <a:spAutoFit/>
          </a:bodyPr>
          <a:lstStyle/>
          <a:p>
            <a:pPr algn="ctr"/>
            <a:r>
              <a:rPr lang="en-US" sz="1600" dirty="0"/>
              <a:t># 3</a:t>
            </a:r>
          </a:p>
        </p:txBody>
      </p:sp>
      <p:sp>
        <p:nvSpPr>
          <p:cNvPr id="102" name="TextBox 101">
            <a:extLst>
              <a:ext uri="{FF2B5EF4-FFF2-40B4-BE49-F238E27FC236}">
                <a16:creationId xmlns:a16="http://schemas.microsoft.com/office/drawing/2014/main" id="{CA12A56B-1BF7-FB4D-806B-8A43C2B85FF8}"/>
              </a:ext>
            </a:extLst>
          </p:cNvPr>
          <p:cNvSpPr txBox="1"/>
          <p:nvPr/>
        </p:nvSpPr>
        <p:spPr>
          <a:xfrm>
            <a:off x="5087888" y="6401919"/>
            <a:ext cx="1094234" cy="351491"/>
          </a:xfrm>
          <a:prstGeom prst="rect">
            <a:avLst/>
          </a:prstGeom>
          <a:noFill/>
        </p:spPr>
        <p:txBody>
          <a:bodyPr wrap="square" lIns="104253" tIns="52126" rIns="104253" bIns="52126" rtlCol="0">
            <a:spAutoFit/>
          </a:bodyPr>
          <a:lstStyle/>
          <a:p>
            <a:pPr algn="ctr"/>
            <a:r>
              <a:rPr lang="en-US" sz="1600" dirty="0"/>
              <a:t>Motion</a:t>
            </a:r>
          </a:p>
        </p:txBody>
      </p:sp>
      <p:sp>
        <p:nvSpPr>
          <p:cNvPr id="103" name="TextBox 102">
            <a:extLst>
              <a:ext uri="{FF2B5EF4-FFF2-40B4-BE49-F238E27FC236}">
                <a16:creationId xmlns:a16="http://schemas.microsoft.com/office/drawing/2014/main" id="{129ABC55-C807-094F-B5F9-E1C12C3C5876}"/>
              </a:ext>
            </a:extLst>
          </p:cNvPr>
          <p:cNvSpPr txBox="1"/>
          <p:nvPr/>
        </p:nvSpPr>
        <p:spPr>
          <a:xfrm>
            <a:off x="5905263" y="6401919"/>
            <a:ext cx="1178406" cy="351491"/>
          </a:xfrm>
          <a:prstGeom prst="rect">
            <a:avLst/>
          </a:prstGeom>
          <a:noFill/>
        </p:spPr>
        <p:txBody>
          <a:bodyPr wrap="square" lIns="104253" tIns="52126" rIns="104253" bIns="52126" rtlCol="0">
            <a:spAutoFit/>
          </a:bodyPr>
          <a:lstStyle/>
          <a:p>
            <a:pPr algn="ctr"/>
            <a:r>
              <a:rPr lang="en-US" sz="1600" dirty="0"/>
              <a:t>Chopper</a:t>
            </a:r>
          </a:p>
        </p:txBody>
      </p:sp>
      <p:sp>
        <p:nvSpPr>
          <p:cNvPr id="104" name="TextBox 103">
            <a:extLst>
              <a:ext uri="{FF2B5EF4-FFF2-40B4-BE49-F238E27FC236}">
                <a16:creationId xmlns:a16="http://schemas.microsoft.com/office/drawing/2014/main" id="{8BF3025C-955E-1848-B680-FE7DAEADA08D}"/>
              </a:ext>
            </a:extLst>
          </p:cNvPr>
          <p:cNvSpPr txBox="1"/>
          <p:nvPr/>
        </p:nvSpPr>
        <p:spPr>
          <a:xfrm>
            <a:off x="6743081" y="6401919"/>
            <a:ext cx="1178406" cy="351491"/>
          </a:xfrm>
          <a:prstGeom prst="rect">
            <a:avLst/>
          </a:prstGeom>
          <a:noFill/>
        </p:spPr>
        <p:txBody>
          <a:bodyPr wrap="square" lIns="104253" tIns="52126" rIns="104253" bIns="52126" rtlCol="0">
            <a:spAutoFit/>
          </a:bodyPr>
          <a:lstStyle/>
          <a:p>
            <a:pPr algn="ctr"/>
            <a:r>
              <a:rPr lang="en-US" sz="1600" dirty="0"/>
              <a:t>Vacuum</a:t>
            </a:r>
          </a:p>
        </p:txBody>
      </p:sp>
      <p:sp>
        <p:nvSpPr>
          <p:cNvPr id="114" name="TextBox 113">
            <a:extLst>
              <a:ext uri="{FF2B5EF4-FFF2-40B4-BE49-F238E27FC236}">
                <a16:creationId xmlns:a16="http://schemas.microsoft.com/office/drawing/2014/main" id="{22B6C96C-FC58-CF4F-9109-7BE67757DA3A}"/>
              </a:ext>
            </a:extLst>
          </p:cNvPr>
          <p:cNvSpPr txBox="1"/>
          <p:nvPr/>
        </p:nvSpPr>
        <p:spPr>
          <a:xfrm>
            <a:off x="4871864" y="3797589"/>
            <a:ext cx="3500857" cy="351491"/>
          </a:xfrm>
          <a:prstGeom prst="rect">
            <a:avLst/>
          </a:prstGeom>
          <a:noFill/>
        </p:spPr>
        <p:txBody>
          <a:bodyPr wrap="square" lIns="104253" tIns="52126" rIns="104253" bIns="52126" rtlCol="0">
            <a:spAutoFit/>
          </a:bodyPr>
          <a:lstStyle/>
          <a:p>
            <a:r>
              <a:rPr lang="en-US" sz="1600" dirty="0"/>
              <a:t>Main Power Panel – Intermediate Zone</a:t>
            </a:r>
          </a:p>
        </p:txBody>
      </p:sp>
      <p:cxnSp>
        <p:nvCxnSpPr>
          <p:cNvPr id="120" name="Straight Connector 119">
            <a:extLst>
              <a:ext uri="{FF2B5EF4-FFF2-40B4-BE49-F238E27FC236}">
                <a16:creationId xmlns:a16="http://schemas.microsoft.com/office/drawing/2014/main" id="{DA7BF81B-E420-6945-8114-6B41D73977FD}"/>
              </a:ext>
            </a:extLst>
          </p:cNvPr>
          <p:cNvCxnSpPr>
            <a:cxnSpLocks/>
          </p:cNvCxnSpPr>
          <p:nvPr/>
        </p:nvCxnSpPr>
        <p:spPr>
          <a:xfrm>
            <a:off x="9386963" y="4489946"/>
            <a:ext cx="1515031" cy="6350"/>
          </a:xfrm>
          <a:prstGeom prst="line">
            <a:avLst/>
          </a:prstGeom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121" name="Straight Connector 120">
            <a:extLst>
              <a:ext uri="{FF2B5EF4-FFF2-40B4-BE49-F238E27FC236}">
                <a16:creationId xmlns:a16="http://schemas.microsoft.com/office/drawing/2014/main" id="{6DEE3CFA-FFA3-E846-B855-E5F716272630}"/>
              </a:ext>
            </a:extLst>
          </p:cNvPr>
          <p:cNvCxnSpPr/>
          <p:nvPr/>
        </p:nvCxnSpPr>
        <p:spPr>
          <a:xfrm>
            <a:off x="9386963" y="4489946"/>
            <a:ext cx="0" cy="476452"/>
          </a:xfrm>
          <a:prstGeom prst="line">
            <a:avLst/>
          </a:prstGeom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122" name="Straight Connector 121">
            <a:extLst>
              <a:ext uri="{FF2B5EF4-FFF2-40B4-BE49-F238E27FC236}">
                <a16:creationId xmlns:a16="http://schemas.microsoft.com/office/drawing/2014/main" id="{400D40F2-1E3D-5F42-B8A0-2400480FA73C}"/>
              </a:ext>
            </a:extLst>
          </p:cNvPr>
          <p:cNvCxnSpPr/>
          <p:nvPr/>
        </p:nvCxnSpPr>
        <p:spPr>
          <a:xfrm flipH="1">
            <a:off x="9386963" y="5045810"/>
            <a:ext cx="252515" cy="238226"/>
          </a:xfrm>
          <a:prstGeom prst="line">
            <a:avLst/>
          </a:prstGeom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123" name="Straight Connector 122">
            <a:extLst>
              <a:ext uri="{FF2B5EF4-FFF2-40B4-BE49-F238E27FC236}">
                <a16:creationId xmlns:a16="http://schemas.microsoft.com/office/drawing/2014/main" id="{89CC6310-0E70-4542-8E13-C38A92768A5A}"/>
              </a:ext>
            </a:extLst>
          </p:cNvPr>
          <p:cNvCxnSpPr/>
          <p:nvPr/>
        </p:nvCxnSpPr>
        <p:spPr>
          <a:xfrm>
            <a:off x="9386963" y="5284036"/>
            <a:ext cx="0" cy="635270"/>
          </a:xfrm>
          <a:prstGeom prst="line">
            <a:avLst/>
          </a:prstGeom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124" name="Straight Connector 123">
            <a:extLst>
              <a:ext uri="{FF2B5EF4-FFF2-40B4-BE49-F238E27FC236}">
                <a16:creationId xmlns:a16="http://schemas.microsoft.com/office/drawing/2014/main" id="{E7511838-086C-0B4F-9381-CA7AF6DB81D3}"/>
              </a:ext>
            </a:extLst>
          </p:cNvPr>
          <p:cNvCxnSpPr/>
          <p:nvPr/>
        </p:nvCxnSpPr>
        <p:spPr>
          <a:xfrm>
            <a:off x="10120167" y="4489946"/>
            <a:ext cx="0" cy="476452"/>
          </a:xfrm>
          <a:prstGeom prst="line">
            <a:avLst/>
          </a:prstGeom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125" name="Straight Connector 124">
            <a:extLst>
              <a:ext uri="{FF2B5EF4-FFF2-40B4-BE49-F238E27FC236}">
                <a16:creationId xmlns:a16="http://schemas.microsoft.com/office/drawing/2014/main" id="{8BA3C2F7-0339-6341-B3CF-5F2C4758874D}"/>
              </a:ext>
            </a:extLst>
          </p:cNvPr>
          <p:cNvCxnSpPr/>
          <p:nvPr/>
        </p:nvCxnSpPr>
        <p:spPr>
          <a:xfrm flipH="1">
            <a:off x="10120171" y="5045810"/>
            <a:ext cx="252515" cy="238226"/>
          </a:xfrm>
          <a:prstGeom prst="line">
            <a:avLst/>
          </a:prstGeom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126" name="Straight Connector 125">
            <a:extLst>
              <a:ext uri="{FF2B5EF4-FFF2-40B4-BE49-F238E27FC236}">
                <a16:creationId xmlns:a16="http://schemas.microsoft.com/office/drawing/2014/main" id="{6EC8112F-A579-6144-BEDE-4DB2CA8CD5E0}"/>
              </a:ext>
            </a:extLst>
          </p:cNvPr>
          <p:cNvCxnSpPr/>
          <p:nvPr/>
        </p:nvCxnSpPr>
        <p:spPr>
          <a:xfrm>
            <a:off x="10120167" y="5284036"/>
            <a:ext cx="0" cy="635270"/>
          </a:xfrm>
          <a:prstGeom prst="line">
            <a:avLst/>
          </a:prstGeom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127" name="Straight Connector 126">
            <a:extLst>
              <a:ext uri="{FF2B5EF4-FFF2-40B4-BE49-F238E27FC236}">
                <a16:creationId xmlns:a16="http://schemas.microsoft.com/office/drawing/2014/main" id="{EDE601AC-C8E0-5540-8106-53F994EBDC7E}"/>
              </a:ext>
            </a:extLst>
          </p:cNvPr>
          <p:cNvCxnSpPr/>
          <p:nvPr/>
        </p:nvCxnSpPr>
        <p:spPr>
          <a:xfrm>
            <a:off x="10910259" y="4489946"/>
            <a:ext cx="0" cy="476452"/>
          </a:xfrm>
          <a:prstGeom prst="line">
            <a:avLst/>
          </a:prstGeom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128" name="Straight Connector 127">
            <a:extLst>
              <a:ext uri="{FF2B5EF4-FFF2-40B4-BE49-F238E27FC236}">
                <a16:creationId xmlns:a16="http://schemas.microsoft.com/office/drawing/2014/main" id="{5A4629A6-9DC0-E443-8D11-8A84A94F0C85}"/>
              </a:ext>
            </a:extLst>
          </p:cNvPr>
          <p:cNvCxnSpPr/>
          <p:nvPr/>
        </p:nvCxnSpPr>
        <p:spPr>
          <a:xfrm flipH="1">
            <a:off x="10910259" y="5045810"/>
            <a:ext cx="252515" cy="238226"/>
          </a:xfrm>
          <a:prstGeom prst="line">
            <a:avLst/>
          </a:prstGeom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129" name="Straight Connector 128">
            <a:extLst>
              <a:ext uri="{FF2B5EF4-FFF2-40B4-BE49-F238E27FC236}">
                <a16:creationId xmlns:a16="http://schemas.microsoft.com/office/drawing/2014/main" id="{D48E05C3-41AD-634C-984B-7596F4A4F6C8}"/>
              </a:ext>
            </a:extLst>
          </p:cNvPr>
          <p:cNvCxnSpPr/>
          <p:nvPr/>
        </p:nvCxnSpPr>
        <p:spPr>
          <a:xfrm>
            <a:off x="10910259" y="5284036"/>
            <a:ext cx="0" cy="635270"/>
          </a:xfrm>
          <a:prstGeom prst="line">
            <a:avLst/>
          </a:prstGeom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130" name="Rectangle 129">
            <a:extLst>
              <a:ext uri="{FF2B5EF4-FFF2-40B4-BE49-F238E27FC236}">
                <a16:creationId xmlns:a16="http://schemas.microsoft.com/office/drawing/2014/main" id="{F34BD015-856B-2E48-80B9-1C5F65826FE9}"/>
              </a:ext>
            </a:extLst>
          </p:cNvPr>
          <p:cNvSpPr/>
          <p:nvPr/>
        </p:nvSpPr>
        <p:spPr>
          <a:xfrm>
            <a:off x="9073629" y="4172314"/>
            <a:ext cx="2232248" cy="1429358"/>
          </a:xfrm>
          <a:prstGeom prst="rect">
            <a:avLst/>
          </a:prstGeom>
          <a:noFill/>
          <a:ln w="19050">
            <a:solidFill>
              <a:schemeClr val="tx1"/>
            </a:solidFill>
            <a:prstDash val="dash"/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lIns="104253" tIns="52126" rIns="104253" bIns="52126" rtlCol="0" anchor="ctr"/>
          <a:lstStyle/>
          <a:p>
            <a:pPr algn="ctr"/>
            <a:endParaRPr lang="en-US" sz="1600"/>
          </a:p>
        </p:txBody>
      </p:sp>
      <p:sp>
        <p:nvSpPr>
          <p:cNvPr id="131" name="TextBox 130">
            <a:extLst>
              <a:ext uri="{FF2B5EF4-FFF2-40B4-BE49-F238E27FC236}">
                <a16:creationId xmlns:a16="http://schemas.microsoft.com/office/drawing/2014/main" id="{824AE23B-ADC9-E145-B86A-7DC8D5C9600C}"/>
              </a:ext>
            </a:extLst>
          </p:cNvPr>
          <p:cNvSpPr txBox="1"/>
          <p:nvPr/>
        </p:nvSpPr>
        <p:spPr>
          <a:xfrm>
            <a:off x="8881932" y="5998718"/>
            <a:ext cx="925890" cy="351491"/>
          </a:xfrm>
          <a:prstGeom prst="rect">
            <a:avLst/>
          </a:prstGeom>
          <a:noFill/>
        </p:spPr>
        <p:txBody>
          <a:bodyPr wrap="square" lIns="104253" tIns="52126" rIns="104253" bIns="52126" rtlCol="0">
            <a:spAutoFit/>
          </a:bodyPr>
          <a:lstStyle/>
          <a:p>
            <a:pPr algn="ctr"/>
            <a:r>
              <a:rPr lang="en-US" sz="1600" dirty="0"/>
              <a:t># 1</a:t>
            </a:r>
          </a:p>
        </p:txBody>
      </p:sp>
      <p:sp>
        <p:nvSpPr>
          <p:cNvPr id="132" name="TextBox 131">
            <a:extLst>
              <a:ext uri="{FF2B5EF4-FFF2-40B4-BE49-F238E27FC236}">
                <a16:creationId xmlns:a16="http://schemas.microsoft.com/office/drawing/2014/main" id="{D7497F41-3B21-9C4B-818A-EC38102F7FDA}"/>
              </a:ext>
            </a:extLst>
          </p:cNvPr>
          <p:cNvSpPr txBox="1"/>
          <p:nvPr/>
        </p:nvSpPr>
        <p:spPr>
          <a:xfrm>
            <a:off x="9665940" y="5998718"/>
            <a:ext cx="925890" cy="351491"/>
          </a:xfrm>
          <a:prstGeom prst="rect">
            <a:avLst/>
          </a:prstGeom>
          <a:noFill/>
        </p:spPr>
        <p:txBody>
          <a:bodyPr wrap="square" lIns="104253" tIns="52126" rIns="104253" bIns="52126" rtlCol="0">
            <a:spAutoFit/>
          </a:bodyPr>
          <a:lstStyle/>
          <a:p>
            <a:pPr algn="ctr"/>
            <a:r>
              <a:rPr lang="en-US" sz="1600" dirty="0"/>
              <a:t># 2</a:t>
            </a:r>
          </a:p>
        </p:txBody>
      </p:sp>
      <p:sp>
        <p:nvSpPr>
          <p:cNvPr id="133" name="TextBox 132">
            <a:extLst>
              <a:ext uri="{FF2B5EF4-FFF2-40B4-BE49-F238E27FC236}">
                <a16:creationId xmlns:a16="http://schemas.microsoft.com/office/drawing/2014/main" id="{03982474-2977-1D4A-B995-5A32DA1B7D74}"/>
              </a:ext>
            </a:extLst>
          </p:cNvPr>
          <p:cNvSpPr txBox="1"/>
          <p:nvPr/>
        </p:nvSpPr>
        <p:spPr>
          <a:xfrm>
            <a:off x="10611084" y="5998718"/>
            <a:ext cx="631134" cy="351491"/>
          </a:xfrm>
          <a:prstGeom prst="rect">
            <a:avLst/>
          </a:prstGeom>
          <a:noFill/>
        </p:spPr>
        <p:txBody>
          <a:bodyPr wrap="square" lIns="104253" tIns="52126" rIns="104253" bIns="52126" rtlCol="0">
            <a:spAutoFit/>
          </a:bodyPr>
          <a:lstStyle/>
          <a:p>
            <a:pPr algn="ctr"/>
            <a:r>
              <a:rPr lang="en-US" sz="1600" dirty="0"/>
              <a:t># 3</a:t>
            </a:r>
          </a:p>
        </p:txBody>
      </p:sp>
      <p:sp>
        <p:nvSpPr>
          <p:cNvPr id="134" name="TextBox 133">
            <a:extLst>
              <a:ext uri="{FF2B5EF4-FFF2-40B4-BE49-F238E27FC236}">
                <a16:creationId xmlns:a16="http://schemas.microsoft.com/office/drawing/2014/main" id="{60351AAD-26CC-9746-8651-53D383ADE1E2}"/>
              </a:ext>
            </a:extLst>
          </p:cNvPr>
          <p:cNvSpPr txBox="1"/>
          <p:nvPr/>
        </p:nvSpPr>
        <p:spPr>
          <a:xfrm>
            <a:off x="8713589" y="6395762"/>
            <a:ext cx="1094234" cy="351491"/>
          </a:xfrm>
          <a:prstGeom prst="rect">
            <a:avLst/>
          </a:prstGeom>
          <a:noFill/>
        </p:spPr>
        <p:txBody>
          <a:bodyPr wrap="square" lIns="104253" tIns="52126" rIns="104253" bIns="52126" rtlCol="0">
            <a:spAutoFit/>
          </a:bodyPr>
          <a:lstStyle/>
          <a:p>
            <a:pPr algn="ctr"/>
            <a:r>
              <a:rPr lang="en-US" sz="1600" dirty="0"/>
              <a:t>Motion</a:t>
            </a:r>
          </a:p>
        </p:txBody>
      </p:sp>
      <p:sp>
        <p:nvSpPr>
          <p:cNvPr id="135" name="TextBox 134">
            <a:extLst>
              <a:ext uri="{FF2B5EF4-FFF2-40B4-BE49-F238E27FC236}">
                <a16:creationId xmlns:a16="http://schemas.microsoft.com/office/drawing/2014/main" id="{6994FAF1-8835-A946-9013-3D1A9BA8F823}"/>
              </a:ext>
            </a:extLst>
          </p:cNvPr>
          <p:cNvSpPr txBox="1"/>
          <p:nvPr/>
        </p:nvSpPr>
        <p:spPr>
          <a:xfrm>
            <a:off x="9530964" y="6395762"/>
            <a:ext cx="1178406" cy="351491"/>
          </a:xfrm>
          <a:prstGeom prst="rect">
            <a:avLst/>
          </a:prstGeom>
          <a:noFill/>
        </p:spPr>
        <p:txBody>
          <a:bodyPr wrap="square" lIns="104253" tIns="52126" rIns="104253" bIns="52126" rtlCol="0">
            <a:spAutoFit/>
          </a:bodyPr>
          <a:lstStyle/>
          <a:p>
            <a:pPr algn="ctr"/>
            <a:r>
              <a:rPr lang="en-US" sz="1600" dirty="0"/>
              <a:t>Chopper</a:t>
            </a:r>
          </a:p>
        </p:txBody>
      </p:sp>
      <p:sp>
        <p:nvSpPr>
          <p:cNvPr id="136" name="TextBox 135">
            <a:extLst>
              <a:ext uri="{FF2B5EF4-FFF2-40B4-BE49-F238E27FC236}">
                <a16:creationId xmlns:a16="http://schemas.microsoft.com/office/drawing/2014/main" id="{0276FCBA-2C25-EC47-AAF8-CFDB0D56DC72}"/>
              </a:ext>
            </a:extLst>
          </p:cNvPr>
          <p:cNvSpPr txBox="1"/>
          <p:nvPr/>
        </p:nvSpPr>
        <p:spPr>
          <a:xfrm>
            <a:off x="10368782" y="6395762"/>
            <a:ext cx="1178406" cy="351491"/>
          </a:xfrm>
          <a:prstGeom prst="rect">
            <a:avLst/>
          </a:prstGeom>
          <a:noFill/>
        </p:spPr>
        <p:txBody>
          <a:bodyPr wrap="square" lIns="104253" tIns="52126" rIns="104253" bIns="52126" rtlCol="0">
            <a:spAutoFit/>
          </a:bodyPr>
          <a:lstStyle/>
          <a:p>
            <a:pPr algn="ctr"/>
            <a:r>
              <a:rPr lang="en-US" sz="1600" dirty="0"/>
              <a:t>Vacuum</a:t>
            </a:r>
          </a:p>
        </p:txBody>
      </p:sp>
      <p:cxnSp>
        <p:nvCxnSpPr>
          <p:cNvPr id="137" name="Straight Connector 136">
            <a:extLst>
              <a:ext uri="{FF2B5EF4-FFF2-40B4-BE49-F238E27FC236}">
                <a16:creationId xmlns:a16="http://schemas.microsoft.com/office/drawing/2014/main" id="{039B4827-6130-FC47-AC64-1BE34B508C9F}"/>
              </a:ext>
            </a:extLst>
          </p:cNvPr>
          <p:cNvCxnSpPr>
            <a:cxnSpLocks/>
          </p:cNvCxnSpPr>
          <p:nvPr/>
        </p:nvCxnSpPr>
        <p:spPr>
          <a:xfrm flipH="1">
            <a:off x="10114602" y="3394151"/>
            <a:ext cx="13846" cy="1088962"/>
          </a:xfrm>
          <a:prstGeom prst="line">
            <a:avLst/>
          </a:prstGeom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139" name="TextBox 138">
            <a:extLst>
              <a:ext uri="{FF2B5EF4-FFF2-40B4-BE49-F238E27FC236}">
                <a16:creationId xmlns:a16="http://schemas.microsoft.com/office/drawing/2014/main" id="{5DC3C52F-782B-8844-953F-18098699C0A2}"/>
              </a:ext>
            </a:extLst>
          </p:cNvPr>
          <p:cNvSpPr txBox="1"/>
          <p:nvPr/>
        </p:nvSpPr>
        <p:spPr>
          <a:xfrm>
            <a:off x="8495999" y="3791485"/>
            <a:ext cx="3500857" cy="351491"/>
          </a:xfrm>
          <a:prstGeom prst="rect">
            <a:avLst/>
          </a:prstGeom>
          <a:noFill/>
        </p:spPr>
        <p:txBody>
          <a:bodyPr wrap="square" lIns="104253" tIns="52126" rIns="104253" bIns="52126" rtlCol="0">
            <a:spAutoFit/>
          </a:bodyPr>
          <a:lstStyle/>
          <a:p>
            <a:r>
              <a:rPr lang="en-US" sz="1600" dirty="0"/>
              <a:t>Main Power Panel – Bunker Zone</a:t>
            </a:r>
          </a:p>
        </p:txBody>
      </p:sp>
      <p:sp>
        <p:nvSpPr>
          <p:cNvPr id="90" name="TextBox 89">
            <a:extLst>
              <a:ext uri="{FF2B5EF4-FFF2-40B4-BE49-F238E27FC236}">
                <a16:creationId xmlns:a16="http://schemas.microsoft.com/office/drawing/2014/main" id="{02034852-1AD1-7B42-AA3D-3D72B6E7650D}"/>
              </a:ext>
            </a:extLst>
          </p:cNvPr>
          <p:cNvSpPr txBox="1"/>
          <p:nvPr/>
        </p:nvSpPr>
        <p:spPr>
          <a:xfrm>
            <a:off x="8336628" y="2756732"/>
            <a:ext cx="1855072" cy="597713"/>
          </a:xfrm>
          <a:prstGeom prst="rect">
            <a:avLst/>
          </a:prstGeom>
          <a:noFill/>
        </p:spPr>
        <p:txBody>
          <a:bodyPr wrap="square" lIns="104253" tIns="52126" rIns="104253" bIns="52126" rtlCol="0">
            <a:spAutoFit/>
          </a:bodyPr>
          <a:lstStyle/>
          <a:p>
            <a:r>
              <a:rPr lang="en-US" sz="1600" dirty="0"/>
              <a:t>Switchgear breaker 160A (var.)</a:t>
            </a:r>
          </a:p>
        </p:txBody>
      </p:sp>
      <p:cxnSp>
        <p:nvCxnSpPr>
          <p:cNvPr id="91" name="Straight Connector 90">
            <a:extLst>
              <a:ext uri="{FF2B5EF4-FFF2-40B4-BE49-F238E27FC236}">
                <a16:creationId xmlns:a16="http://schemas.microsoft.com/office/drawing/2014/main" id="{D8B2A846-68EF-D249-8641-2CE079902280}"/>
              </a:ext>
            </a:extLst>
          </p:cNvPr>
          <p:cNvCxnSpPr/>
          <p:nvPr/>
        </p:nvCxnSpPr>
        <p:spPr>
          <a:xfrm>
            <a:off x="10128448" y="2511636"/>
            <a:ext cx="0" cy="317636"/>
          </a:xfrm>
          <a:prstGeom prst="line">
            <a:avLst/>
          </a:prstGeom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92" name="Straight Connector 91">
            <a:extLst>
              <a:ext uri="{FF2B5EF4-FFF2-40B4-BE49-F238E27FC236}">
                <a16:creationId xmlns:a16="http://schemas.microsoft.com/office/drawing/2014/main" id="{1E2316FD-BE53-5D4E-BF52-ACC2459E17DF}"/>
              </a:ext>
            </a:extLst>
          </p:cNvPr>
          <p:cNvCxnSpPr>
            <a:cxnSpLocks/>
          </p:cNvCxnSpPr>
          <p:nvPr/>
        </p:nvCxnSpPr>
        <p:spPr>
          <a:xfrm flipH="1">
            <a:off x="10110545" y="2840104"/>
            <a:ext cx="197399" cy="524709"/>
          </a:xfrm>
          <a:prstGeom prst="line">
            <a:avLst/>
          </a:prstGeom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93" name="Rectangle 92">
            <a:extLst>
              <a:ext uri="{FF2B5EF4-FFF2-40B4-BE49-F238E27FC236}">
                <a16:creationId xmlns:a16="http://schemas.microsoft.com/office/drawing/2014/main" id="{FE354B5E-1428-F447-A51B-137CB2F206F7}"/>
              </a:ext>
            </a:extLst>
          </p:cNvPr>
          <p:cNvSpPr/>
          <p:nvPr/>
        </p:nvSpPr>
        <p:spPr>
          <a:xfrm>
            <a:off x="8199114" y="1522845"/>
            <a:ext cx="3106764" cy="1888880"/>
          </a:xfrm>
          <a:prstGeom prst="rect">
            <a:avLst/>
          </a:prstGeom>
          <a:noFill/>
          <a:ln w="19050">
            <a:solidFill>
              <a:schemeClr val="tx1"/>
            </a:solidFill>
            <a:prstDash val="dash"/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lIns="104253" tIns="52126" rIns="104253" bIns="52126" rtlCol="0" anchor="ctr"/>
          <a:lstStyle/>
          <a:p>
            <a:pPr algn="ctr"/>
            <a:endParaRPr lang="en-US" sz="1600"/>
          </a:p>
        </p:txBody>
      </p:sp>
      <p:sp>
        <p:nvSpPr>
          <p:cNvPr id="94" name="Oval 93">
            <a:extLst>
              <a:ext uri="{FF2B5EF4-FFF2-40B4-BE49-F238E27FC236}">
                <a16:creationId xmlns:a16="http://schemas.microsoft.com/office/drawing/2014/main" id="{A15285F1-AF83-4F45-9F4C-31A45ECC071B}"/>
              </a:ext>
            </a:extLst>
          </p:cNvPr>
          <p:cNvSpPr/>
          <p:nvPr/>
        </p:nvSpPr>
        <p:spPr>
          <a:xfrm>
            <a:off x="9819963" y="1575611"/>
            <a:ext cx="673375" cy="635270"/>
          </a:xfrm>
          <a:prstGeom prst="ellipse">
            <a:avLst/>
          </a:prstGeom>
          <a:noFill/>
          <a:ln>
            <a:solidFill>
              <a:schemeClr val="tx1"/>
            </a:solidFill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lIns="104237" tIns="52119" rIns="104237" bIns="52119" spcCol="0" rtlCol="0" anchor="ctr"/>
          <a:lstStyle/>
          <a:p>
            <a:pPr algn="ctr"/>
            <a:endParaRPr lang="en-US" sz="1600"/>
          </a:p>
        </p:txBody>
      </p:sp>
      <p:sp>
        <p:nvSpPr>
          <p:cNvPr id="95" name="Oval 94">
            <a:extLst>
              <a:ext uri="{FF2B5EF4-FFF2-40B4-BE49-F238E27FC236}">
                <a16:creationId xmlns:a16="http://schemas.microsoft.com/office/drawing/2014/main" id="{77E1EB63-316E-004F-9E0C-A08127DFEDF3}"/>
              </a:ext>
            </a:extLst>
          </p:cNvPr>
          <p:cNvSpPr/>
          <p:nvPr/>
        </p:nvSpPr>
        <p:spPr>
          <a:xfrm>
            <a:off x="9819963" y="1972655"/>
            <a:ext cx="673375" cy="635270"/>
          </a:xfrm>
          <a:prstGeom prst="ellipse">
            <a:avLst/>
          </a:prstGeom>
          <a:noFill/>
          <a:ln>
            <a:solidFill>
              <a:schemeClr val="tx1"/>
            </a:solidFill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lIns="104237" tIns="52119" rIns="104237" bIns="52119" spcCol="0" rtlCol="0" anchor="ctr"/>
          <a:lstStyle/>
          <a:p>
            <a:pPr algn="ctr"/>
            <a:endParaRPr lang="en-US" sz="1600"/>
          </a:p>
        </p:txBody>
      </p:sp>
      <p:sp>
        <p:nvSpPr>
          <p:cNvPr id="100" name="TextBox 99">
            <a:extLst>
              <a:ext uri="{FF2B5EF4-FFF2-40B4-BE49-F238E27FC236}">
                <a16:creationId xmlns:a16="http://schemas.microsoft.com/office/drawing/2014/main" id="{DA681450-6CCF-9F4A-86CE-DBFD5838BB3C}"/>
              </a:ext>
            </a:extLst>
          </p:cNvPr>
          <p:cNvSpPr txBox="1"/>
          <p:nvPr/>
        </p:nvSpPr>
        <p:spPr>
          <a:xfrm>
            <a:off x="8575365" y="1541754"/>
            <a:ext cx="1694110" cy="351491"/>
          </a:xfrm>
          <a:prstGeom prst="rect">
            <a:avLst/>
          </a:prstGeom>
          <a:noFill/>
        </p:spPr>
        <p:txBody>
          <a:bodyPr wrap="square" lIns="104253" tIns="52126" rIns="104253" bIns="52126" rtlCol="0">
            <a:spAutoFit/>
          </a:bodyPr>
          <a:lstStyle/>
          <a:p>
            <a:r>
              <a:rPr lang="en-US" sz="1600" dirty="0"/>
              <a:t>Substation B</a:t>
            </a:r>
          </a:p>
        </p:txBody>
      </p:sp>
    </p:spTree>
    <p:extLst>
      <p:ext uri="{BB962C8B-B14F-4D97-AF65-F5344CB8AC3E}">
        <p14:creationId xmlns:p14="http://schemas.microsoft.com/office/powerpoint/2010/main" val="2314856271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1EEB5C7-599C-1B46-B63E-974118B0D5EF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/>
              <a:t>Electrical power distribution</a:t>
            </a:r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6A729294-037D-554D-92C3-515551AEB95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en-GB" noProof="0" smtClean="0"/>
              <a:t>5</a:t>
            </a:fld>
            <a:endParaRPr lang="en-GB" noProof="0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B3B9121C-D607-7542-93FF-48514E772843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/>
        <p:txBody>
          <a:bodyPr/>
          <a:lstStyle/>
          <a:p>
            <a:r>
              <a:rPr lang="en-GB" dirty="0"/>
              <a:t>Cave zone</a:t>
            </a:r>
          </a:p>
        </p:txBody>
      </p:sp>
      <p:sp>
        <p:nvSpPr>
          <p:cNvPr id="8" name="Rectangle 7">
            <a:extLst>
              <a:ext uri="{FF2B5EF4-FFF2-40B4-BE49-F238E27FC236}">
                <a16:creationId xmlns:a16="http://schemas.microsoft.com/office/drawing/2014/main" id="{AB8B3117-0D2F-B74D-B216-013611FBA666}"/>
              </a:ext>
            </a:extLst>
          </p:cNvPr>
          <p:cNvSpPr/>
          <p:nvPr/>
        </p:nvSpPr>
        <p:spPr>
          <a:xfrm>
            <a:off x="6104475" y="5764379"/>
            <a:ext cx="1054100" cy="866341"/>
          </a:xfrm>
          <a:prstGeom prst="rect">
            <a:avLst/>
          </a:prstGeom>
          <a:solidFill>
            <a:schemeClr val="bg1"/>
          </a:solidFill>
          <a:ln>
            <a:solidFill>
              <a:schemeClr val="tx1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1400" dirty="0">
                <a:solidFill>
                  <a:schemeClr val="tx1"/>
                </a:solidFill>
              </a:rPr>
              <a:t>Sub- Distribution box</a:t>
            </a:r>
          </a:p>
        </p:txBody>
      </p:sp>
      <p:sp>
        <p:nvSpPr>
          <p:cNvPr id="9" name="Rectangle 8">
            <a:extLst>
              <a:ext uri="{FF2B5EF4-FFF2-40B4-BE49-F238E27FC236}">
                <a16:creationId xmlns:a16="http://schemas.microsoft.com/office/drawing/2014/main" id="{470EA495-3C50-9B41-B777-82068A7FE2A8}"/>
              </a:ext>
            </a:extLst>
          </p:cNvPr>
          <p:cNvSpPr/>
          <p:nvPr/>
        </p:nvSpPr>
        <p:spPr>
          <a:xfrm>
            <a:off x="4825876" y="5535515"/>
            <a:ext cx="1054100" cy="866341"/>
          </a:xfrm>
          <a:prstGeom prst="rect">
            <a:avLst/>
          </a:prstGeom>
          <a:solidFill>
            <a:srgbClr val="974BD9"/>
          </a:solidFill>
          <a:ln>
            <a:solidFill>
              <a:schemeClr val="tx1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r"/>
            <a:r>
              <a:rPr lang="en-US" sz="1400" dirty="0">
                <a:solidFill>
                  <a:schemeClr val="tx1"/>
                </a:solidFill>
              </a:rPr>
              <a:t>Detector rack</a:t>
            </a:r>
          </a:p>
        </p:txBody>
      </p:sp>
      <p:sp>
        <p:nvSpPr>
          <p:cNvPr id="10" name="Rectangle 9">
            <a:extLst>
              <a:ext uri="{FF2B5EF4-FFF2-40B4-BE49-F238E27FC236}">
                <a16:creationId xmlns:a16="http://schemas.microsoft.com/office/drawing/2014/main" id="{94958D9C-7FE3-2C4A-94D8-BD2441B017E3}"/>
              </a:ext>
            </a:extLst>
          </p:cNvPr>
          <p:cNvSpPr/>
          <p:nvPr/>
        </p:nvSpPr>
        <p:spPr>
          <a:xfrm>
            <a:off x="3454276" y="2046735"/>
            <a:ext cx="1054100" cy="866341"/>
          </a:xfrm>
          <a:prstGeom prst="rect">
            <a:avLst/>
          </a:prstGeom>
          <a:solidFill>
            <a:srgbClr val="FFFF00"/>
          </a:solidFill>
          <a:ln>
            <a:solidFill>
              <a:schemeClr val="tx1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1400" dirty="0">
                <a:solidFill>
                  <a:schemeClr val="tx1"/>
                </a:solidFill>
              </a:rPr>
              <a:t>Motion Control rack</a:t>
            </a:r>
          </a:p>
        </p:txBody>
      </p:sp>
      <p:sp>
        <p:nvSpPr>
          <p:cNvPr id="11" name="Rectangle 10">
            <a:extLst>
              <a:ext uri="{FF2B5EF4-FFF2-40B4-BE49-F238E27FC236}">
                <a16:creationId xmlns:a16="http://schemas.microsoft.com/office/drawing/2014/main" id="{041AECAC-AD8B-2E42-A840-E788BA24E508}"/>
              </a:ext>
            </a:extLst>
          </p:cNvPr>
          <p:cNvSpPr/>
          <p:nvPr/>
        </p:nvSpPr>
        <p:spPr>
          <a:xfrm>
            <a:off x="4724276" y="1836003"/>
            <a:ext cx="1054100" cy="866341"/>
          </a:xfrm>
          <a:prstGeom prst="rect">
            <a:avLst/>
          </a:prstGeom>
          <a:solidFill>
            <a:schemeClr val="bg1">
              <a:lumMod val="85000"/>
            </a:schemeClr>
          </a:solidFill>
          <a:ln>
            <a:solidFill>
              <a:schemeClr val="tx1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1400" dirty="0">
                <a:solidFill>
                  <a:schemeClr val="tx1"/>
                </a:solidFill>
              </a:rPr>
              <a:t>Vacuum / Utilities Controller rack</a:t>
            </a:r>
          </a:p>
        </p:txBody>
      </p:sp>
      <p:sp>
        <p:nvSpPr>
          <p:cNvPr id="12" name="Rectangle 11">
            <a:extLst>
              <a:ext uri="{FF2B5EF4-FFF2-40B4-BE49-F238E27FC236}">
                <a16:creationId xmlns:a16="http://schemas.microsoft.com/office/drawing/2014/main" id="{0FC1DCA0-C6EE-3A42-A52C-8886437524DB}"/>
              </a:ext>
            </a:extLst>
          </p:cNvPr>
          <p:cNvSpPr/>
          <p:nvPr/>
        </p:nvSpPr>
        <p:spPr>
          <a:xfrm>
            <a:off x="3454276" y="5336490"/>
            <a:ext cx="1054100" cy="866341"/>
          </a:xfrm>
          <a:prstGeom prst="rect">
            <a:avLst/>
          </a:prstGeom>
          <a:solidFill>
            <a:srgbClr val="FF6600"/>
          </a:solidFill>
          <a:ln>
            <a:solidFill>
              <a:schemeClr val="tx1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1400" dirty="0">
                <a:solidFill>
                  <a:schemeClr val="tx1"/>
                </a:solidFill>
              </a:rPr>
              <a:t>PSS rack</a:t>
            </a:r>
          </a:p>
        </p:txBody>
      </p:sp>
      <p:sp>
        <p:nvSpPr>
          <p:cNvPr id="13" name="Rectangle 12">
            <a:extLst>
              <a:ext uri="{FF2B5EF4-FFF2-40B4-BE49-F238E27FC236}">
                <a16:creationId xmlns:a16="http://schemas.microsoft.com/office/drawing/2014/main" id="{BB563067-8FB3-EB41-A1A7-710282770414}"/>
              </a:ext>
            </a:extLst>
          </p:cNvPr>
          <p:cNvSpPr/>
          <p:nvPr/>
        </p:nvSpPr>
        <p:spPr>
          <a:xfrm>
            <a:off x="4838576" y="5640877"/>
            <a:ext cx="266700" cy="749268"/>
          </a:xfrm>
          <a:prstGeom prst="rect">
            <a:avLst/>
          </a:prstGeom>
          <a:solidFill>
            <a:srgbClr val="FF0000"/>
          </a:solidFill>
          <a:ln>
            <a:solidFill>
              <a:schemeClr val="tx1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1400" dirty="0">
                <a:solidFill>
                  <a:schemeClr val="tx1"/>
                </a:solidFill>
              </a:rPr>
              <a:t>UPS</a:t>
            </a:r>
          </a:p>
        </p:txBody>
      </p:sp>
      <p:sp>
        <p:nvSpPr>
          <p:cNvPr id="15" name="Rectangle 14">
            <a:extLst>
              <a:ext uri="{FF2B5EF4-FFF2-40B4-BE49-F238E27FC236}">
                <a16:creationId xmlns:a16="http://schemas.microsoft.com/office/drawing/2014/main" id="{7D94146F-77F7-0647-AB4A-26765B61402E}"/>
              </a:ext>
            </a:extLst>
          </p:cNvPr>
          <p:cNvSpPr/>
          <p:nvPr/>
        </p:nvSpPr>
        <p:spPr>
          <a:xfrm>
            <a:off x="7264796" y="3732588"/>
            <a:ext cx="3983567" cy="1826341"/>
          </a:xfrm>
          <a:prstGeom prst="rect">
            <a:avLst/>
          </a:prstGeom>
          <a:noFill/>
          <a:ln w="31750">
            <a:solidFill>
              <a:schemeClr val="tx1"/>
            </a:solidFill>
            <a:prstDash val="dash"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6" name="Rectangle 15">
            <a:extLst>
              <a:ext uri="{FF2B5EF4-FFF2-40B4-BE49-F238E27FC236}">
                <a16:creationId xmlns:a16="http://schemas.microsoft.com/office/drawing/2014/main" id="{C015129C-8EDD-3A4C-A0B8-085E51730212}"/>
              </a:ext>
            </a:extLst>
          </p:cNvPr>
          <p:cNvSpPr/>
          <p:nvPr/>
        </p:nvSpPr>
        <p:spPr>
          <a:xfrm>
            <a:off x="9055496" y="4774539"/>
            <a:ext cx="749300" cy="374634"/>
          </a:xfrm>
          <a:prstGeom prst="rect">
            <a:avLst/>
          </a:prstGeom>
          <a:solidFill>
            <a:schemeClr val="bg1"/>
          </a:solidFill>
          <a:ln>
            <a:solidFill>
              <a:schemeClr val="tx1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1400" dirty="0">
                <a:solidFill>
                  <a:schemeClr val="tx1"/>
                </a:solidFill>
              </a:rPr>
              <a:t>SE Box1</a:t>
            </a:r>
          </a:p>
        </p:txBody>
      </p:sp>
      <p:sp>
        <p:nvSpPr>
          <p:cNvPr id="17" name="Rectangle 16">
            <a:extLst>
              <a:ext uri="{FF2B5EF4-FFF2-40B4-BE49-F238E27FC236}">
                <a16:creationId xmlns:a16="http://schemas.microsoft.com/office/drawing/2014/main" id="{8EE41978-CF56-4F45-B504-C223F13D9CC3}"/>
              </a:ext>
            </a:extLst>
          </p:cNvPr>
          <p:cNvSpPr/>
          <p:nvPr/>
        </p:nvSpPr>
        <p:spPr>
          <a:xfrm>
            <a:off x="8204596" y="4903320"/>
            <a:ext cx="749300" cy="374634"/>
          </a:xfrm>
          <a:prstGeom prst="rect">
            <a:avLst/>
          </a:prstGeom>
          <a:solidFill>
            <a:schemeClr val="bg1"/>
          </a:solidFill>
          <a:ln>
            <a:solidFill>
              <a:schemeClr val="tx1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1400" dirty="0">
                <a:solidFill>
                  <a:schemeClr val="tx1"/>
                </a:solidFill>
              </a:rPr>
              <a:t>SE Box2</a:t>
            </a:r>
          </a:p>
        </p:txBody>
      </p:sp>
      <p:sp>
        <p:nvSpPr>
          <p:cNvPr id="18" name="Rectangle 17">
            <a:extLst>
              <a:ext uri="{FF2B5EF4-FFF2-40B4-BE49-F238E27FC236}">
                <a16:creationId xmlns:a16="http://schemas.microsoft.com/office/drawing/2014/main" id="{21C80FDD-6570-634E-8C88-D3D74E4735E0}"/>
              </a:ext>
            </a:extLst>
          </p:cNvPr>
          <p:cNvSpPr/>
          <p:nvPr/>
        </p:nvSpPr>
        <p:spPr>
          <a:xfrm>
            <a:off x="7366396" y="5043807"/>
            <a:ext cx="749300" cy="374634"/>
          </a:xfrm>
          <a:prstGeom prst="rect">
            <a:avLst/>
          </a:prstGeom>
          <a:solidFill>
            <a:schemeClr val="bg1"/>
          </a:solidFill>
          <a:ln>
            <a:solidFill>
              <a:schemeClr val="tx1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1400" dirty="0">
                <a:solidFill>
                  <a:schemeClr val="tx1"/>
                </a:solidFill>
              </a:rPr>
              <a:t>SE Box3</a:t>
            </a:r>
          </a:p>
        </p:txBody>
      </p:sp>
      <p:sp>
        <p:nvSpPr>
          <p:cNvPr id="19" name="Rectangle 18">
            <a:extLst>
              <a:ext uri="{FF2B5EF4-FFF2-40B4-BE49-F238E27FC236}">
                <a16:creationId xmlns:a16="http://schemas.microsoft.com/office/drawing/2014/main" id="{F2A5AFF5-76AB-BB41-BA6C-B7736811ACEB}"/>
              </a:ext>
            </a:extLst>
          </p:cNvPr>
          <p:cNvSpPr/>
          <p:nvPr/>
        </p:nvSpPr>
        <p:spPr>
          <a:xfrm>
            <a:off x="7264796" y="5699417"/>
            <a:ext cx="4015780" cy="971707"/>
          </a:xfrm>
          <a:prstGeom prst="rect">
            <a:avLst/>
          </a:prstGeom>
          <a:noFill/>
          <a:ln w="31750">
            <a:solidFill>
              <a:schemeClr val="tx1"/>
            </a:solidFill>
            <a:prstDash val="dash"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0" name="TextBox 19">
            <a:extLst>
              <a:ext uri="{FF2B5EF4-FFF2-40B4-BE49-F238E27FC236}">
                <a16:creationId xmlns:a16="http://schemas.microsoft.com/office/drawing/2014/main" id="{0908C718-844C-F44E-BEE8-05A64BF98697}"/>
              </a:ext>
            </a:extLst>
          </p:cNvPr>
          <p:cNvSpPr txBox="1"/>
          <p:nvPr/>
        </p:nvSpPr>
        <p:spPr>
          <a:xfrm>
            <a:off x="10340776" y="5125759"/>
            <a:ext cx="876300" cy="38302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/>
              <a:t>Cave</a:t>
            </a:r>
          </a:p>
        </p:txBody>
      </p:sp>
      <p:sp>
        <p:nvSpPr>
          <p:cNvPr id="21" name="TextBox 20">
            <a:extLst>
              <a:ext uri="{FF2B5EF4-FFF2-40B4-BE49-F238E27FC236}">
                <a16:creationId xmlns:a16="http://schemas.microsoft.com/office/drawing/2014/main" id="{290372F5-E1F3-3C4D-BCD8-42C113B4FAED}"/>
              </a:ext>
            </a:extLst>
          </p:cNvPr>
          <p:cNvSpPr txBox="1"/>
          <p:nvPr/>
        </p:nvSpPr>
        <p:spPr>
          <a:xfrm>
            <a:off x="9502576" y="6142323"/>
            <a:ext cx="1714500" cy="38302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/>
              <a:t>Control Hutch</a:t>
            </a:r>
          </a:p>
        </p:txBody>
      </p:sp>
      <p:sp>
        <p:nvSpPr>
          <p:cNvPr id="23" name="Rectangle 22">
            <a:extLst>
              <a:ext uri="{FF2B5EF4-FFF2-40B4-BE49-F238E27FC236}">
                <a16:creationId xmlns:a16="http://schemas.microsoft.com/office/drawing/2014/main" id="{82E5CA0E-32FA-5C48-82FE-311580545BE0}"/>
              </a:ext>
            </a:extLst>
          </p:cNvPr>
          <p:cNvSpPr/>
          <p:nvPr/>
        </p:nvSpPr>
        <p:spPr>
          <a:xfrm>
            <a:off x="7264796" y="1699343"/>
            <a:ext cx="3970867" cy="1881051"/>
          </a:xfrm>
          <a:prstGeom prst="rect">
            <a:avLst/>
          </a:prstGeom>
          <a:noFill/>
          <a:ln w="31750">
            <a:solidFill>
              <a:schemeClr val="tx1"/>
            </a:solidFill>
            <a:prstDash val="dash"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4" name="TextBox 23">
            <a:extLst>
              <a:ext uri="{FF2B5EF4-FFF2-40B4-BE49-F238E27FC236}">
                <a16:creationId xmlns:a16="http://schemas.microsoft.com/office/drawing/2014/main" id="{90548D78-2F13-DE4C-8A05-D41651D9B6A3}"/>
              </a:ext>
            </a:extLst>
          </p:cNvPr>
          <p:cNvSpPr txBox="1"/>
          <p:nvPr/>
        </p:nvSpPr>
        <p:spPr>
          <a:xfrm>
            <a:off x="9914837" y="2331109"/>
            <a:ext cx="1365739" cy="120032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/>
              <a:t>Instruments Lab</a:t>
            </a:r>
          </a:p>
          <a:p>
            <a:r>
              <a:rPr lang="en-US" dirty="0"/>
              <a:t>(Sample Preparation)</a:t>
            </a:r>
          </a:p>
        </p:txBody>
      </p:sp>
      <p:sp>
        <p:nvSpPr>
          <p:cNvPr id="26" name="TextBox 25">
            <a:extLst>
              <a:ext uri="{FF2B5EF4-FFF2-40B4-BE49-F238E27FC236}">
                <a16:creationId xmlns:a16="http://schemas.microsoft.com/office/drawing/2014/main" id="{BAA2FECA-777F-6643-93C1-FA145300CE4C}"/>
              </a:ext>
            </a:extLst>
          </p:cNvPr>
          <p:cNvSpPr txBox="1"/>
          <p:nvPr/>
        </p:nvSpPr>
        <p:spPr>
          <a:xfrm>
            <a:off x="7626746" y="5877272"/>
            <a:ext cx="1155700" cy="2837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400" dirty="0"/>
              <a:t>230V, 1Ph.</a:t>
            </a:r>
          </a:p>
        </p:txBody>
      </p:sp>
      <p:cxnSp>
        <p:nvCxnSpPr>
          <p:cNvPr id="27" name="Straight Arrow Connector 26">
            <a:extLst>
              <a:ext uri="{FF2B5EF4-FFF2-40B4-BE49-F238E27FC236}">
                <a16:creationId xmlns:a16="http://schemas.microsoft.com/office/drawing/2014/main" id="{471F9EEE-B87F-D748-BDEF-890E19AF3C59}"/>
              </a:ext>
            </a:extLst>
          </p:cNvPr>
          <p:cNvCxnSpPr/>
          <p:nvPr/>
        </p:nvCxnSpPr>
        <p:spPr>
          <a:xfrm>
            <a:off x="7171275" y="6374569"/>
            <a:ext cx="393700" cy="0"/>
          </a:xfrm>
          <a:prstGeom prst="straightConnector1">
            <a:avLst/>
          </a:prstGeom>
          <a:ln w="31750">
            <a:solidFill>
              <a:schemeClr val="tx1"/>
            </a:solidFill>
            <a:tailEnd type="stealth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28" name="Straight Arrow Connector 27">
            <a:extLst>
              <a:ext uri="{FF2B5EF4-FFF2-40B4-BE49-F238E27FC236}">
                <a16:creationId xmlns:a16="http://schemas.microsoft.com/office/drawing/2014/main" id="{337CC8F7-F7B5-AB49-AEF9-575DB9C85F5A}"/>
              </a:ext>
            </a:extLst>
          </p:cNvPr>
          <p:cNvCxnSpPr/>
          <p:nvPr/>
        </p:nvCxnSpPr>
        <p:spPr>
          <a:xfrm>
            <a:off x="7158575" y="6046764"/>
            <a:ext cx="393700" cy="0"/>
          </a:xfrm>
          <a:prstGeom prst="straightConnector1">
            <a:avLst/>
          </a:prstGeom>
          <a:ln w="31750">
            <a:solidFill>
              <a:schemeClr val="tx1"/>
            </a:solidFill>
            <a:tailEnd type="stealth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29" name="TextBox 28">
            <a:extLst>
              <a:ext uri="{FF2B5EF4-FFF2-40B4-BE49-F238E27FC236}">
                <a16:creationId xmlns:a16="http://schemas.microsoft.com/office/drawing/2014/main" id="{3A963BE7-BF89-BA49-B72D-8D3F905F0335}"/>
              </a:ext>
            </a:extLst>
          </p:cNvPr>
          <p:cNvSpPr txBox="1"/>
          <p:nvPr/>
        </p:nvSpPr>
        <p:spPr>
          <a:xfrm>
            <a:off x="7837512" y="2281184"/>
            <a:ext cx="736600" cy="2837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400" dirty="0"/>
              <a:t>Light</a:t>
            </a:r>
          </a:p>
        </p:txBody>
      </p:sp>
      <p:sp>
        <p:nvSpPr>
          <p:cNvPr id="30" name="TextBox 29">
            <a:extLst>
              <a:ext uri="{FF2B5EF4-FFF2-40B4-BE49-F238E27FC236}">
                <a16:creationId xmlns:a16="http://schemas.microsoft.com/office/drawing/2014/main" id="{9FE62FAB-3108-C345-A828-371866AC0ABE}"/>
              </a:ext>
            </a:extLst>
          </p:cNvPr>
          <p:cNvSpPr txBox="1"/>
          <p:nvPr/>
        </p:nvSpPr>
        <p:spPr>
          <a:xfrm>
            <a:off x="7828415" y="1977393"/>
            <a:ext cx="1155700" cy="2837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400" dirty="0"/>
              <a:t>230V, 1Ph.</a:t>
            </a:r>
          </a:p>
        </p:txBody>
      </p:sp>
      <p:cxnSp>
        <p:nvCxnSpPr>
          <p:cNvPr id="31" name="Straight Arrow Connector 30">
            <a:extLst>
              <a:ext uri="{FF2B5EF4-FFF2-40B4-BE49-F238E27FC236}">
                <a16:creationId xmlns:a16="http://schemas.microsoft.com/office/drawing/2014/main" id="{C0EF7771-74C5-F244-89FD-8342D60FB42C}"/>
              </a:ext>
            </a:extLst>
          </p:cNvPr>
          <p:cNvCxnSpPr>
            <a:cxnSpLocks/>
          </p:cNvCxnSpPr>
          <p:nvPr/>
        </p:nvCxnSpPr>
        <p:spPr>
          <a:xfrm flipV="1">
            <a:off x="6810942" y="2456794"/>
            <a:ext cx="721770" cy="10635"/>
          </a:xfrm>
          <a:prstGeom prst="straightConnector1">
            <a:avLst/>
          </a:prstGeom>
          <a:ln w="31750">
            <a:solidFill>
              <a:schemeClr val="tx1"/>
            </a:solidFill>
            <a:tailEnd type="stealth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32" name="Straight Arrow Connector 31">
            <a:extLst>
              <a:ext uri="{FF2B5EF4-FFF2-40B4-BE49-F238E27FC236}">
                <a16:creationId xmlns:a16="http://schemas.microsoft.com/office/drawing/2014/main" id="{A9DF1A94-9629-C44A-860D-C36B3FAF8B85}"/>
              </a:ext>
            </a:extLst>
          </p:cNvPr>
          <p:cNvCxnSpPr>
            <a:cxnSpLocks/>
          </p:cNvCxnSpPr>
          <p:nvPr/>
        </p:nvCxnSpPr>
        <p:spPr>
          <a:xfrm flipV="1">
            <a:off x="6549685" y="2128989"/>
            <a:ext cx="970327" cy="4504"/>
          </a:xfrm>
          <a:prstGeom prst="straightConnector1">
            <a:avLst/>
          </a:prstGeom>
          <a:ln w="31750">
            <a:solidFill>
              <a:schemeClr val="tx1"/>
            </a:solidFill>
            <a:tailEnd type="stealth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33" name="Rectangle 32">
            <a:extLst>
              <a:ext uri="{FF2B5EF4-FFF2-40B4-BE49-F238E27FC236}">
                <a16:creationId xmlns:a16="http://schemas.microsoft.com/office/drawing/2014/main" id="{4AFFB9F5-7404-834E-83E1-C8DC2702850F}"/>
              </a:ext>
            </a:extLst>
          </p:cNvPr>
          <p:cNvSpPr/>
          <p:nvPr/>
        </p:nvSpPr>
        <p:spPr>
          <a:xfrm>
            <a:off x="3454276" y="3501008"/>
            <a:ext cx="1054100" cy="866341"/>
          </a:xfrm>
          <a:prstGeom prst="rect">
            <a:avLst/>
          </a:prstGeom>
          <a:solidFill>
            <a:schemeClr val="bg1">
              <a:lumMod val="85000"/>
            </a:schemeClr>
          </a:solidFill>
          <a:ln>
            <a:solidFill>
              <a:schemeClr val="tx1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1400" dirty="0">
                <a:solidFill>
                  <a:schemeClr val="tx1"/>
                </a:solidFill>
              </a:rPr>
              <a:t>IT rack</a:t>
            </a:r>
          </a:p>
          <a:p>
            <a:pPr algn="ctr"/>
            <a:r>
              <a:rPr lang="en-US" sz="1400" dirty="0">
                <a:solidFill>
                  <a:schemeClr val="tx1"/>
                </a:solidFill>
              </a:rPr>
              <a:t>(ICS)</a:t>
            </a:r>
          </a:p>
        </p:txBody>
      </p:sp>
      <p:sp>
        <p:nvSpPr>
          <p:cNvPr id="34" name="Rectangle 33">
            <a:extLst>
              <a:ext uri="{FF2B5EF4-FFF2-40B4-BE49-F238E27FC236}">
                <a16:creationId xmlns:a16="http://schemas.microsoft.com/office/drawing/2014/main" id="{F163BBD0-ED60-D44F-800C-CAADE0FB2D1D}"/>
              </a:ext>
            </a:extLst>
          </p:cNvPr>
          <p:cNvSpPr/>
          <p:nvPr/>
        </p:nvSpPr>
        <p:spPr>
          <a:xfrm>
            <a:off x="9080896" y="2877954"/>
            <a:ext cx="749300" cy="374634"/>
          </a:xfrm>
          <a:prstGeom prst="rect">
            <a:avLst/>
          </a:prstGeom>
          <a:solidFill>
            <a:schemeClr val="bg1"/>
          </a:solidFill>
          <a:ln>
            <a:solidFill>
              <a:schemeClr val="tx1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1400" dirty="0">
                <a:solidFill>
                  <a:schemeClr val="tx1"/>
                </a:solidFill>
              </a:rPr>
              <a:t>SE Box1</a:t>
            </a:r>
          </a:p>
        </p:txBody>
      </p:sp>
      <p:sp>
        <p:nvSpPr>
          <p:cNvPr id="35" name="Rectangle 34">
            <a:extLst>
              <a:ext uri="{FF2B5EF4-FFF2-40B4-BE49-F238E27FC236}">
                <a16:creationId xmlns:a16="http://schemas.microsoft.com/office/drawing/2014/main" id="{7499DA4E-DFD2-7148-90FF-5076176DF26E}"/>
              </a:ext>
            </a:extLst>
          </p:cNvPr>
          <p:cNvSpPr/>
          <p:nvPr/>
        </p:nvSpPr>
        <p:spPr>
          <a:xfrm>
            <a:off x="8229996" y="3006735"/>
            <a:ext cx="749300" cy="374634"/>
          </a:xfrm>
          <a:prstGeom prst="rect">
            <a:avLst/>
          </a:prstGeom>
          <a:solidFill>
            <a:schemeClr val="bg1"/>
          </a:solidFill>
          <a:ln>
            <a:solidFill>
              <a:schemeClr val="tx1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1400" dirty="0">
                <a:solidFill>
                  <a:schemeClr val="tx1"/>
                </a:solidFill>
              </a:rPr>
              <a:t>SE Box2</a:t>
            </a:r>
          </a:p>
        </p:txBody>
      </p:sp>
      <p:sp>
        <p:nvSpPr>
          <p:cNvPr id="36" name="Rectangle 35">
            <a:extLst>
              <a:ext uri="{FF2B5EF4-FFF2-40B4-BE49-F238E27FC236}">
                <a16:creationId xmlns:a16="http://schemas.microsoft.com/office/drawing/2014/main" id="{3E68F148-D6DA-334A-AE12-C4BC388C45FB}"/>
              </a:ext>
            </a:extLst>
          </p:cNvPr>
          <p:cNvSpPr/>
          <p:nvPr/>
        </p:nvSpPr>
        <p:spPr>
          <a:xfrm>
            <a:off x="7391796" y="3147223"/>
            <a:ext cx="749300" cy="374634"/>
          </a:xfrm>
          <a:prstGeom prst="rect">
            <a:avLst/>
          </a:prstGeom>
          <a:solidFill>
            <a:schemeClr val="bg1"/>
          </a:solidFill>
          <a:ln>
            <a:solidFill>
              <a:schemeClr val="tx1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1400" dirty="0">
                <a:solidFill>
                  <a:schemeClr val="tx1"/>
                </a:solidFill>
              </a:rPr>
              <a:t>SE Box3</a:t>
            </a:r>
          </a:p>
        </p:txBody>
      </p:sp>
      <p:sp>
        <p:nvSpPr>
          <p:cNvPr id="37" name="Rectangle 36">
            <a:extLst>
              <a:ext uri="{FF2B5EF4-FFF2-40B4-BE49-F238E27FC236}">
                <a16:creationId xmlns:a16="http://schemas.microsoft.com/office/drawing/2014/main" id="{33BAD780-CA8F-A241-9848-6CC6A646360D}"/>
              </a:ext>
            </a:extLst>
          </p:cNvPr>
          <p:cNvSpPr/>
          <p:nvPr/>
        </p:nvSpPr>
        <p:spPr>
          <a:xfrm>
            <a:off x="7353696" y="3873076"/>
            <a:ext cx="749300" cy="374634"/>
          </a:xfrm>
          <a:prstGeom prst="rect">
            <a:avLst/>
          </a:prstGeom>
          <a:solidFill>
            <a:schemeClr val="bg1"/>
          </a:solidFill>
          <a:ln>
            <a:solidFill>
              <a:schemeClr val="tx1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1400" dirty="0">
                <a:solidFill>
                  <a:schemeClr val="tx1"/>
                </a:solidFill>
              </a:rPr>
              <a:t>HVAC</a:t>
            </a:r>
          </a:p>
        </p:txBody>
      </p:sp>
      <p:sp>
        <p:nvSpPr>
          <p:cNvPr id="38" name="Rectangle 37">
            <a:extLst>
              <a:ext uri="{FF2B5EF4-FFF2-40B4-BE49-F238E27FC236}">
                <a16:creationId xmlns:a16="http://schemas.microsoft.com/office/drawing/2014/main" id="{02E53949-A7E4-114B-8E8C-9B7D72D9716D}"/>
              </a:ext>
            </a:extLst>
          </p:cNvPr>
          <p:cNvSpPr/>
          <p:nvPr/>
        </p:nvSpPr>
        <p:spPr>
          <a:xfrm>
            <a:off x="7366396" y="4364783"/>
            <a:ext cx="749300" cy="374634"/>
          </a:xfrm>
          <a:prstGeom prst="rect">
            <a:avLst/>
          </a:prstGeom>
          <a:solidFill>
            <a:schemeClr val="bg1"/>
          </a:solidFill>
          <a:ln>
            <a:solidFill>
              <a:schemeClr val="tx1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1400" dirty="0">
                <a:solidFill>
                  <a:schemeClr val="tx1"/>
                </a:solidFill>
              </a:rPr>
              <a:t>Crane</a:t>
            </a:r>
          </a:p>
        </p:txBody>
      </p:sp>
      <p:cxnSp>
        <p:nvCxnSpPr>
          <p:cNvPr id="39" name="Straight Arrow Connector 38">
            <a:extLst>
              <a:ext uri="{FF2B5EF4-FFF2-40B4-BE49-F238E27FC236}">
                <a16:creationId xmlns:a16="http://schemas.microsoft.com/office/drawing/2014/main" id="{69E8EE33-D3A5-E94D-A15C-BB79B7501B25}"/>
              </a:ext>
            </a:extLst>
          </p:cNvPr>
          <p:cNvCxnSpPr>
            <a:cxnSpLocks/>
            <a:endCxn id="18" idx="1"/>
          </p:cNvCxnSpPr>
          <p:nvPr/>
        </p:nvCxnSpPr>
        <p:spPr>
          <a:xfrm>
            <a:off x="2601392" y="5231124"/>
            <a:ext cx="4765004" cy="0"/>
          </a:xfrm>
          <a:prstGeom prst="straightConnector1">
            <a:avLst/>
          </a:prstGeom>
          <a:ln w="31750">
            <a:solidFill>
              <a:schemeClr val="tx1"/>
            </a:solidFill>
            <a:tailEnd type="stealth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40" name="Straight Arrow Connector 39">
            <a:extLst>
              <a:ext uri="{FF2B5EF4-FFF2-40B4-BE49-F238E27FC236}">
                <a16:creationId xmlns:a16="http://schemas.microsoft.com/office/drawing/2014/main" id="{204787A2-5B2B-794D-ADF0-67194FEA4937}"/>
              </a:ext>
            </a:extLst>
          </p:cNvPr>
          <p:cNvCxnSpPr>
            <a:cxnSpLocks/>
          </p:cNvCxnSpPr>
          <p:nvPr/>
        </p:nvCxnSpPr>
        <p:spPr>
          <a:xfrm>
            <a:off x="2601392" y="4973564"/>
            <a:ext cx="5603204" cy="0"/>
          </a:xfrm>
          <a:prstGeom prst="straightConnector1">
            <a:avLst/>
          </a:prstGeom>
          <a:ln w="31750">
            <a:solidFill>
              <a:schemeClr val="tx1"/>
            </a:solidFill>
            <a:tailEnd type="stealth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41" name="Straight Arrow Connector 40">
            <a:extLst>
              <a:ext uri="{FF2B5EF4-FFF2-40B4-BE49-F238E27FC236}">
                <a16:creationId xmlns:a16="http://schemas.microsoft.com/office/drawing/2014/main" id="{D04D2EC1-DDF3-7C4A-9D45-EB0CFA685A0A}"/>
              </a:ext>
            </a:extLst>
          </p:cNvPr>
          <p:cNvCxnSpPr>
            <a:cxnSpLocks/>
          </p:cNvCxnSpPr>
          <p:nvPr/>
        </p:nvCxnSpPr>
        <p:spPr>
          <a:xfrm>
            <a:off x="2601392" y="4833076"/>
            <a:ext cx="6466804" cy="0"/>
          </a:xfrm>
          <a:prstGeom prst="straightConnector1">
            <a:avLst/>
          </a:prstGeom>
          <a:ln w="31750">
            <a:solidFill>
              <a:schemeClr val="tx1"/>
            </a:solidFill>
            <a:tailEnd type="stealth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42" name="Straight Arrow Connector 41">
            <a:extLst>
              <a:ext uri="{FF2B5EF4-FFF2-40B4-BE49-F238E27FC236}">
                <a16:creationId xmlns:a16="http://schemas.microsoft.com/office/drawing/2014/main" id="{740BF9B7-9A71-7746-81A1-A41134D9AD62}"/>
              </a:ext>
            </a:extLst>
          </p:cNvPr>
          <p:cNvCxnSpPr>
            <a:cxnSpLocks/>
            <a:endCxn id="38" idx="1"/>
          </p:cNvCxnSpPr>
          <p:nvPr/>
        </p:nvCxnSpPr>
        <p:spPr>
          <a:xfrm flipV="1">
            <a:off x="2587285" y="4552100"/>
            <a:ext cx="4779111" cy="5386"/>
          </a:xfrm>
          <a:prstGeom prst="straightConnector1">
            <a:avLst/>
          </a:prstGeom>
          <a:ln w="31750">
            <a:solidFill>
              <a:schemeClr val="tx1"/>
            </a:solidFill>
            <a:tailEnd type="stealth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43" name="Straight Arrow Connector 42">
            <a:extLst>
              <a:ext uri="{FF2B5EF4-FFF2-40B4-BE49-F238E27FC236}">
                <a16:creationId xmlns:a16="http://schemas.microsoft.com/office/drawing/2014/main" id="{556EADD4-8E78-F040-8E42-B4713C63A44A}"/>
              </a:ext>
            </a:extLst>
          </p:cNvPr>
          <p:cNvCxnSpPr>
            <a:cxnSpLocks/>
          </p:cNvCxnSpPr>
          <p:nvPr/>
        </p:nvCxnSpPr>
        <p:spPr>
          <a:xfrm>
            <a:off x="6334224" y="4083644"/>
            <a:ext cx="1057572" cy="0"/>
          </a:xfrm>
          <a:prstGeom prst="straightConnector1">
            <a:avLst/>
          </a:prstGeom>
          <a:ln w="31750">
            <a:solidFill>
              <a:schemeClr val="tx1"/>
            </a:solidFill>
            <a:tailEnd type="stealth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44" name="Straight Arrow Connector 43">
            <a:extLst>
              <a:ext uri="{FF2B5EF4-FFF2-40B4-BE49-F238E27FC236}">
                <a16:creationId xmlns:a16="http://schemas.microsoft.com/office/drawing/2014/main" id="{2AC842F2-502F-D748-A8DC-7B53B460A7DB}"/>
              </a:ext>
            </a:extLst>
          </p:cNvPr>
          <p:cNvCxnSpPr>
            <a:cxnSpLocks/>
          </p:cNvCxnSpPr>
          <p:nvPr/>
        </p:nvCxnSpPr>
        <p:spPr>
          <a:xfrm flipV="1">
            <a:off x="6334223" y="4060394"/>
            <a:ext cx="1" cy="360975"/>
          </a:xfrm>
          <a:prstGeom prst="straightConnector1">
            <a:avLst/>
          </a:prstGeom>
          <a:ln w="31750">
            <a:solidFill>
              <a:schemeClr val="tx1"/>
            </a:solidFill>
            <a:tailEnd type="non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45" name="Straight Arrow Connector 44">
            <a:extLst>
              <a:ext uri="{FF2B5EF4-FFF2-40B4-BE49-F238E27FC236}">
                <a16:creationId xmlns:a16="http://schemas.microsoft.com/office/drawing/2014/main" id="{13FEAA58-2D94-6B47-B599-D4D43B1BC617}"/>
              </a:ext>
            </a:extLst>
          </p:cNvPr>
          <p:cNvCxnSpPr>
            <a:cxnSpLocks/>
          </p:cNvCxnSpPr>
          <p:nvPr/>
        </p:nvCxnSpPr>
        <p:spPr>
          <a:xfrm>
            <a:off x="2567525" y="4441014"/>
            <a:ext cx="3766698" cy="0"/>
          </a:xfrm>
          <a:prstGeom prst="straightConnector1">
            <a:avLst/>
          </a:prstGeom>
          <a:ln w="31750">
            <a:solidFill>
              <a:schemeClr val="tx1"/>
            </a:solidFill>
            <a:tailEnd type="non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46" name="Straight Arrow Connector 45">
            <a:extLst>
              <a:ext uri="{FF2B5EF4-FFF2-40B4-BE49-F238E27FC236}">
                <a16:creationId xmlns:a16="http://schemas.microsoft.com/office/drawing/2014/main" id="{34B6433A-78EC-CC41-990F-445528E88B85}"/>
              </a:ext>
            </a:extLst>
          </p:cNvPr>
          <p:cNvCxnSpPr/>
          <p:nvPr/>
        </p:nvCxnSpPr>
        <p:spPr>
          <a:xfrm flipH="1" flipV="1">
            <a:off x="6098541" y="3317540"/>
            <a:ext cx="1" cy="1912196"/>
          </a:xfrm>
          <a:prstGeom prst="straightConnector1">
            <a:avLst/>
          </a:prstGeom>
          <a:ln w="31750">
            <a:solidFill>
              <a:schemeClr val="tx1"/>
            </a:solidFill>
            <a:tailEnd type="non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47" name="Straight Arrow Connector 46">
            <a:extLst>
              <a:ext uri="{FF2B5EF4-FFF2-40B4-BE49-F238E27FC236}">
                <a16:creationId xmlns:a16="http://schemas.microsoft.com/office/drawing/2014/main" id="{18499E9E-D786-994B-A08D-CF7AE0438CF7}"/>
              </a:ext>
            </a:extLst>
          </p:cNvPr>
          <p:cNvCxnSpPr>
            <a:cxnSpLocks/>
            <a:endCxn id="36" idx="1"/>
          </p:cNvCxnSpPr>
          <p:nvPr/>
        </p:nvCxnSpPr>
        <p:spPr>
          <a:xfrm flipV="1">
            <a:off x="6098541" y="3334540"/>
            <a:ext cx="1293255" cy="4759"/>
          </a:xfrm>
          <a:prstGeom prst="straightConnector1">
            <a:avLst/>
          </a:prstGeom>
          <a:ln w="31750">
            <a:solidFill>
              <a:schemeClr val="tx1"/>
            </a:solidFill>
            <a:tailEnd type="stealth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48" name="Straight Arrow Connector 47">
            <a:extLst>
              <a:ext uri="{FF2B5EF4-FFF2-40B4-BE49-F238E27FC236}">
                <a16:creationId xmlns:a16="http://schemas.microsoft.com/office/drawing/2014/main" id="{AEAC7F69-4FF6-A44B-8344-670EFD115159}"/>
              </a:ext>
            </a:extLst>
          </p:cNvPr>
          <p:cNvCxnSpPr>
            <a:cxnSpLocks/>
          </p:cNvCxnSpPr>
          <p:nvPr/>
        </p:nvCxnSpPr>
        <p:spPr>
          <a:xfrm>
            <a:off x="2554825" y="2952101"/>
            <a:ext cx="6517605" cy="0"/>
          </a:xfrm>
          <a:prstGeom prst="straightConnector1">
            <a:avLst/>
          </a:prstGeom>
          <a:ln w="31750">
            <a:solidFill>
              <a:schemeClr val="tx1"/>
            </a:solidFill>
            <a:tailEnd type="stealth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49" name="Straight Arrow Connector 48">
            <a:extLst>
              <a:ext uri="{FF2B5EF4-FFF2-40B4-BE49-F238E27FC236}">
                <a16:creationId xmlns:a16="http://schemas.microsoft.com/office/drawing/2014/main" id="{E52CED02-0F11-A449-BE50-B95918D90A7B}"/>
              </a:ext>
            </a:extLst>
          </p:cNvPr>
          <p:cNvCxnSpPr>
            <a:cxnSpLocks/>
          </p:cNvCxnSpPr>
          <p:nvPr/>
        </p:nvCxnSpPr>
        <p:spPr>
          <a:xfrm>
            <a:off x="2575992" y="3084784"/>
            <a:ext cx="5641304" cy="0"/>
          </a:xfrm>
          <a:prstGeom prst="straightConnector1">
            <a:avLst/>
          </a:prstGeom>
          <a:ln w="31750">
            <a:solidFill>
              <a:schemeClr val="tx1"/>
            </a:solidFill>
            <a:tailEnd type="stealth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50" name="Straight Arrow Connector 49">
            <a:extLst>
              <a:ext uri="{FF2B5EF4-FFF2-40B4-BE49-F238E27FC236}">
                <a16:creationId xmlns:a16="http://schemas.microsoft.com/office/drawing/2014/main" id="{EBB63D1B-832B-A848-81BC-2D20082B35E6}"/>
              </a:ext>
            </a:extLst>
          </p:cNvPr>
          <p:cNvCxnSpPr>
            <a:endCxn id="12" idx="1"/>
          </p:cNvCxnSpPr>
          <p:nvPr/>
        </p:nvCxnSpPr>
        <p:spPr>
          <a:xfrm>
            <a:off x="2908176" y="5769661"/>
            <a:ext cx="546100" cy="0"/>
          </a:xfrm>
          <a:prstGeom prst="straightConnector1">
            <a:avLst/>
          </a:prstGeom>
          <a:ln w="31750">
            <a:solidFill>
              <a:schemeClr val="tx1"/>
            </a:solidFill>
            <a:tailEnd type="stealth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51" name="Straight Arrow Connector 50">
            <a:extLst>
              <a:ext uri="{FF2B5EF4-FFF2-40B4-BE49-F238E27FC236}">
                <a16:creationId xmlns:a16="http://schemas.microsoft.com/office/drawing/2014/main" id="{24E328FD-AA74-7946-B736-0EC471F0C3C2}"/>
              </a:ext>
            </a:extLst>
          </p:cNvPr>
          <p:cNvCxnSpPr/>
          <p:nvPr/>
        </p:nvCxnSpPr>
        <p:spPr>
          <a:xfrm>
            <a:off x="2903942" y="6292587"/>
            <a:ext cx="1926167" cy="1"/>
          </a:xfrm>
          <a:prstGeom prst="straightConnector1">
            <a:avLst/>
          </a:prstGeom>
          <a:ln w="31750">
            <a:solidFill>
              <a:schemeClr val="tx1"/>
            </a:solidFill>
            <a:tailEnd type="stealth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52" name="Straight Arrow Connector 51">
            <a:extLst>
              <a:ext uri="{FF2B5EF4-FFF2-40B4-BE49-F238E27FC236}">
                <a16:creationId xmlns:a16="http://schemas.microsoft.com/office/drawing/2014/main" id="{6DE23E5E-ABDC-CA44-81A6-367EDEFB08EB}"/>
              </a:ext>
            </a:extLst>
          </p:cNvPr>
          <p:cNvCxnSpPr>
            <a:cxnSpLocks/>
          </p:cNvCxnSpPr>
          <p:nvPr/>
        </p:nvCxnSpPr>
        <p:spPr>
          <a:xfrm flipV="1">
            <a:off x="2575992" y="6525343"/>
            <a:ext cx="3528483" cy="1"/>
          </a:xfrm>
          <a:prstGeom prst="straightConnector1">
            <a:avLst/>
          </a:prstGeom>
          <a:ln w="31750">
            <a:solidFill>
              <a:schemeClr val="tx1"/>
            </a:solidFill>
            <a:tailEnd type="stealth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54" name="Straight Arrow Connector 53">
            <a:extLst>
              <a:ext uri="{FF2B5EF4-FFF2-40B4-BE49-F238E27FC236}">
                <a16:creationId xmlns:a16="http://schemas.microsoft.com/office/drawing/2014/main" id="{084FAF91-5642-2E4F-BDC8-1C67CBD7C9FF}"/>
              </a:ext>
            </a:extLst>
          </p:cNvPr>
          <p:cNvCxnSpPr/>
          <p:nvPr/>
        </p:nvCxnSpPr>
        <p:spPr>
          <a:xfrm flipV="1">
            <a:off x="2887010" y="1917955"/>
            <a:ext cx="1824566" cy="3903"/>
          </a:xfrm>
          <a:prstGeom prst="straightConnector1">
            <a:avLst/>
          </a:prstGeom>
          <a:ln w="31750">
            <a:solidFill>
              <a:schemeClr val="tx1"/>
            </a:solidFill>
            <a:tailEnd type="stealth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55" name="Straight Arrow Connector 54">
            <a:extLst>
              <a:ext uri="{FF2B5EF4-FFF2-40B4-BE49-F238E27FC236}">
                <a16:creationId xmlns:a16="http://schemas.microsoft.com/office/drawing/2014/main" id="{5AC11AB5-1D97-E648-BC1A-D947DC238EFE}"/>
              </a:ext>
            </a:extLst>
          </p:cNvPr>
          <p:cNvCxnSpPr>
            <a:endCxn id="10" idx="1"/>
          </p:cNvCxnSpPr>
          <p:nvPr/>
        </p:nvCxnSpPr>
        <p:spPr>
          <a:xfrm>
            <a:off x="2887009" y="2479906"/>
            <a:ext cx="567267" cy="0"/>
          </a:xfrm>
          <a:prstGeom prst="straightConnector1">
            <a:avLst/>
          </a:prstGeom>
          <a:ln w="31750">
            <a:solidFill>
              <a:schemeClr val="tx1"/>
            </a:solidFill>
            <a:tailEnd type="stealth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58" name="TextBox 57">
            <a:extLst>
              <a:ext uri="{FF2B5EF4-FFF2-40B4-BE49-F238E27FC236}">
                <a16:creationId xmlns:a16="http://schemas.microsoft.com/office/drawing/2014/main" id="{319B97C4-DD2D-EE43-A315-E4774FC45499}"/>
              </a:ext>
            </a:extLst>
          </p:cNvPr>
          <p:cNvSpPr txBox="1"/>
          <p:nvPr/>
        </p:nvSpPr>
        <p:spPr>
          <a:xfrm>
            <a:off x="7645796" y="6205076"/>
            <a:ext cx="736600" cy="2837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400" dirty="0"/>
              <a:t>Light</a:t>
            </a:r>
          </a:p>
        </p:txBody>
      </p:sp>
      <p:cxnSp>
        <p:nvCxnSpPr>
          <p:cNvPr id="59" name="Straight Arrow Connector 58">
            <a:extLst>
              <a:ext uri="{FF2B5EF4-FFF2-40B4-BE49-F238E27FC236}">
                <a16:creationId xmlns:a16="http://schemas.microsoft.com/office/drawing/2014/main" id="{9527F447-3F24-5544-949C-05B6FAA678C2}"/>
              </a:ext>
            </a:extLst>
          </p:cNvPr>
          <p:cNvCxnSpPr/>
          <p:nvPr/>
        </p:nvCxnSpPr>
        <p:spPr>
          <a:xfrm>
            <a:off x="2899709" y="4019417"/>
            <a:ext cx="567267" cy="0"/>
          </a:xfrm>
          <a:prstGeom prst="straightConnector1">
            <a:avLst/>
          </a:prstGeom>
          <a:ln w="31750">
            <a:solidFill>
              <a:schemeClr val="tx1"/>
            </a:solidFill>
            <a:tailEnd type="stealth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60" name="Straight Arrow Connector 59">
            <a:extLst>
              <a:ext uri="{FF2B5EF4-FFF2-40B4-BE49-F238E27FC236}">
                <a16:creationId xmlns:a16="http://schemas.microsoft.com/office/drawing/2014/main" id="{4A6090F5-3697-E549-B850-14E1B40CA4D0}"/>
              </a:ext>
            </a:extLst>
          </p:cNvPr>
          <p:cNvCxnSpPr/>
          <p:nvPr/>
        </p:nvCxnSpPr>
        <p:spPr>
          <a:xfrm>
            <a:off x="977776" y="4007710"/>
            <a:ext cx="800100" cy="0"/>
          </a:xfrm>
          <a:prstGeom prst="straightConnector1">
            <a:avLst/>
          </a:prstGeom>
          <a:ln w="31750">
            <a:solidFill>
              <a:schemeClr val="tx1"/>
            </a:solidFill>
            <a:tailEnd type="stealth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61" name="TextBox 60">
            <a:extLst>
              <a:ext uri="{FF2B5EF4-FFF2-40B4-BE49-F238E27FC236}">
                <a16:creationId xmlns:a16="http://schemas.microsoft.com/office/drawing/2014/main" id="{ADA9D43C-A189-9541-AC95-02E5E762D341}"/>
              </a:ext>
            </a:extLst>
          </p:cNvPr>
          <p:cNvSpPr txBox="1"/>
          <p:nvPr/>
        </p:nvSpPr>
        <p:spPr>
          <a:xfrm>
            <a:off x="1003176" y="3223320"/>
            <a:ext cx="749300" cy="68092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400" dirty="0"/>
              <a:t>From Sub-station</a:t>
            </a:r>
          </a:p>
        </p:txBody>
      </p:sp>
      <p:cxnSp>
        <p:nvCxnSpPr>
          <p:cNvPr id="64" name="Straight Arrow Connector 63">
            <a:extLst>
              <a:ext uri="{FF2B5EF4-FFF2-40B4-BE49-F238E27FC236}">
                <a16:creationId xmlns:a16="http://schemas.microsoft.com/office/drawing/2014/main" id="{3ED94219-5823-1F4D-94ED-97208283CA08}"/>
              </a:ext>
            </a:extLst>
          </p:cNvPr>
          <p:cNvCxnSpPr/>
          <p:nvPr/>
        </p:nvCxnSpPr>
        <p:spPr>
          <a:xfrm>
            <a:off x="2908176" y="5512260"/>
            <a:ext cx="546100" cy="0"/>
          </a:xfrm>
          <a:prstGeom prst="straightConnector1">
            <a:avLst/>
          </a:prstGeom>
          <a:ln w="31750">
            <a:solidFill>
              <a:schemeClr val="tx1"/>
            </a:solidFill>
            <a:tailEnd type="stealth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65" name="Rectangle 64">
            <a:extLst>
              <a:ext uri="{FF2B5EF4-FFF2-40B4-BE49-F238E27FC236}">
                <a16:creationId xmlns:a16="http://schemas.microsoft.com/office/drawing/2014/main" id="{55BAACAC-85FD-0B46-880A-7A6E79E5BFC5}"/>
              </a:ext>
            </a:extLst>
          </p:cNvPr>
          <p:cNvSpPr/>
          <p:nvPr/>
        </p:nvSpPr>
        <p:spPr>
          <a:xfrm>
            <a:off x="4743326" y="3174539"/>
            <a:ext cx="1054100" cy="866341"/>
          </a:xfrm>
          <a:prstGeom prst="rect">
            <a:avLst/>
          </a:prstGeom>
          <a:solidFill>
            <a:srgbClr val="92D050"/>
          </a:solidFill>
          <a:ln>
            <a:solidFill>
              <a:schemeClr val="tx1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1400" dirty="0">
                <a:solidFill>
                  <a:schemeClr val="tx1"/>
                </a:solidFill>
              </a:rPr>
              <a:t>      Chopper rack</a:t>
            </a:r>
          </a:p>
        </p:txBody>
      </p:sp>
      <p:cxnSp>
        <p:nvCxnSpPr>
          <p:cNvPr id="66" name="Straight Arrow Connector 65">
            <a:extLst>
              <a:ext uri="{FF2B5EF4-FFF2-40B4-BE49-F238E27FC236}">
                <a16:creationId xmlns:a16="http://schemas.microsoft.com/office/drawing/2014/main" id="{DB4E3828-CFD8-874B-A8CD-69DFBC7AC5FA}"/>
              </a:ext>
            </a:extLst>
          </p:cNvPr>
          <p:cNvCxnSpPr/>
          <p:nvPr/>
        </p:nvCxnSpPr>
        <p:spPr>
          <a:xfrm flipV="1">
            <a:off x="2933576" y="3391124"/>
            <a:ext cx="1824566" cy="3903"/>
          </a:xfrm>
          <a:prstGeom prst="straightConnector1">
            <a:avLst/>
          </a:prstGeom>
          <a:ln w="31750">
            <a:solidFill>
              <a:schemeClr val="tx1"/>
            </a:solidFill>
            <a:tailEnd type="stealth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96" name="Rectangle 95">
            <a:extLst>
              <a:ext uri="{FF2B5EF4-FFF2-40B4-BE49-F238E27FC236}">
                <a16:creationId xmlns:a16="http://schemas.microsoft.com/office/drawing/2014/main" id="{6608957B-DA3A-2848-B3A3-6741BD71FD46}"/>
              </a:ext>
            </a:extLst>
          </p:cNvPr>
          <p:cNvSpPr/>
          <p:nvPr/>
        </p:nvSpPr>
        <p:spPr>
          <a:xfrm>
            <a:off x="4758836" y="3284984"/>
            <a:ext cx="266700" cy="749268"/>
          </a:xfrm>
          <a:prstGeom prst="rect">
            <a:avLst/>
          </a:prstGeom>
          <a:solidFill>
            <a:srgbClr val="FF0000"/>
          </a:solidFill>
          <a:ln>
            <a:solidFill>
              <a:schemeClr val="tx1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1400" dirty="0">
                <a:solidFill>
                  <a:schemeClr val="tx1"/>
                </a:solidFill>
              </a:rPr>
              <a:t>UPS</a:t>
            </a:r>
          </a:p>
        </p:txBody>
      </p:sp>
      <p:sp>
        <p:nvSpPr>
          <p:cNvPr id="97" name="TextBox 96">
            <a:extLst>
              <a:ext uri="{FF2B5EF4-FFF2-40B4-BE49-F238E27FC236}">
                <a16:creationId xmlns:a16="http://schemas.microsoft.com/office/drawing/2014/main" id="{4D9E23A4-9C48-B94F-8660-B8E404DC9ACA}"/>
              </a:ext>
            </a:extLst>
          </p:cNvPr>
          <p:cNvSpPr txBox="1"/>
          <p:nvPr/>
        </p:nvSpPr>
        <p:spPr>
          <a:xfrm>
            <a:off x="9949656" y="3749669"/>
            <a:ext cx="736600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400" dirty="0"/>
              <a:t>Light</a:t>
            </a:r>
          </a:p>
        </p:txBody>
      </p:sp>
      <p:cxnSp>
        <p:nvCxnSpPr>
          <p:cNvPr id="99" name="Straight Arrow Connector 98">
            <a:extLst>
              <a:ext uri="{FF2B5EF4-FFF2-40B4-BE49-F238E27FC236}">
                <a16:creationId xmlns:a16="http://schemas.microsoft.com/office/drawing/2014/main" id="{D8980376-B81F-6B4C-BC8C-080B0155B879}"/>
              </a:ext>
            </a:extLst>
          </p:cNvPr>
          <p:cNvCxnSpPr>
            <a:cxnSpLocks/>
          </p:cNvCxnSpPr>
          <p:nvPr/>
        </p:nvCxnSpPr>
        <p:spPr>
          <a:xfrm>
            <a:off x="7015641" y="3799473"/>
            <a:ext cx="2915872" cy="17784"/>
          </a:xfrm>
          <a:prstGeom prst="straightConnector1">
            <a:avLst/>
          </a:prstGeom>
          <a:ln w="31750">
            <a:solidFill>
              <a:schemeClr val="tx1"/>
            </a:solidFill>
            <a:tailEnd type="stealth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104" name="Straight Arrow Connector 103">
            <a:extLst>
              <a:ext uri="{FF2B5EF4-FFF2-40B4-BE49-F238E27FC236}">
                <a16:creationId xmlns:a16="http://schemas.microsoft.com/office/drawing/2014/main" id="{094B739F-88DC-5148-A0BE-49422B076D8A}"/>
              </a:ext>
            </a:extLst>
          </p:cNvPr>
          <p:cNvCxnSpPr>
            <a:cxnSpLocks/>
          </p:cNvCxnSpPr>
          <p:nvPr/>
        </p:nvCxnSpPr>
        <p:spPr>
          <a:xfrm flipV="1">
            <a:off x="6564199" y="2130285"/>
            <a:ext cx="3134" cy="3588344"/>
          </a:xfrm>
          <a:prstGeom prst="straightConnector1">
            <a:avLst/>
          </a:prstGeom>
          <a:ln w="31750">
            <a:solidFill>
              <a:schemeClr val="tx1"/>
            </a:solidFill>
            <a:tailEnd type="non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105" name="Straight Arrow Connector 104">
            <a:extLst>
              <a:ext uri="{FF2B5EF4-FFF2-40B4-BE49-F238E27FC236}">
                <a16:creationId xmlns:a16="http://schemas.microsoft.com/office/drawing/2014/main" id="{F0FBD63D-465E-034E-9C78-7D0571492C89}"/>
              </a:ext>
            </a:extLst>
          </p:cNvPr>
          <p:cNvCxnSpPr>
            <a:cxnSpLocks/>
          </p:cNvCxnSpPr>
          <p:nvPr/>
        </p:nvCxnSpPr>
        <p:spPr>
          <a:xfrm flipV="1">
            <a:off x="6780869" y="2452588"/>
            <a:ext cx="7845" cy="3280555"/>
          </a:xfrm>
          <a:prstGeom prst="straightConnector1">
            <a:avLst/>
          </a:prstGeom>
          <a:ln w="31750">
            <a:solidFill>
              <a:schemeClr val="tx1"/>
            </a:solidFill>
            <a:tailEnd type="non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122" name="Straight Arrow Connector 121">
            <a:extLst>
              <a:ext uri="{FF2B5EF4-FFF2-40B4-BE49-F238E27FC236}">
                <a16:creationId xmlns:a16="http://schemas.microsoft.com/office/drawing/2014/main" id="{A27C63E6-7624-7A45-B224-583756EAC777}"/>
              </a:ext>
            </a:extLst>
          </p:cNvPr>
          <p:cNvCxnSpPr>
            <a:cxnSpLocks/>
          </p:cNvCxnSpPr>
          <p:nvPr/>
        </p:nvCxnSpPr>
        <p:spPr>
          <a:xfrm flipV="1">
            <a:off x="7013524" y="3798318"/>
            <a:ext cx="0" cy="1966061"/>
          </a:xfrm>
          <a:prstGeom prst="straightConnector1">
            <a:avLst/>
          </a:prstGeom>
          <a:ln w="31750">
            <a:solidFill>
              <a:schemeClr val="tx1"/>
            </a:solidFill>
            <a:tailEnd type="none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126" name="TextBox 125">
            <a:extLst>
              <a:ext uri="{FF2B5EF4-FFF2-40B4-BE49-F238E27FC236}">
                <a16:creationId xmlns:a16="http://schemas.microsoft.com/office/drawing/2014/main" id="{6F7F6420-DF3C-C445-AF5A-22EC1953940D}"/>
              </a:ext>
            </a:extLst>
          </p:cNvPr>
          <p:cNvSpPr txBox="1"/>
          <p:nvPr/>
        </p:nvSpPr>
        <p:spPr>
          <a:xfrm>
            <a:off x="337570" y="1233714"/>
            <a:ext cx="0" cy="0"/>
          </a:xfrm>
          <a:prstGeom prst="rect">
            <a:avLst/>
          </a:prstGeom>
        </p:spPr>
        <p:txBody>
          <a:bodyPr vert="horz" wrap="none" lIns="91440" tIns="45720" rIns="91440" bIns="45720" rtlCol="0" anchor="t">
            <a:normAutofit fontScale="25000" lnSpcReduction="20000"/>
          </a:bodyPr>
          <a:lstStyle/>
          <a:p>
            <a:pPr algn="l"/>
            <a:endParaRPr lang="en-GB" sz="2000" dirty="0"/>
          </a:p>
        </p:txBody>
      </p:sp>
      <p:sp>
        <p:nvSpPr>
          <p:cNvPr id="7" name="Rectangle 6">
            <a:extLst>
              <a:ext uri="{FF2B5EF4-FFF2-40B4-BE49-F238E27FC236}">
                <a16:creationId xmlns:a16="http://schemas.microsoft.com/office/drawing/2014/main" id="{577792DB-8049-D647-8A80-8AFD4C90932B}"/>
              </a:ext>
            </a:extLst>
          </p:cNvPr>
          <p:cNvSpPr/>
          <p:nvPr/>
        </p:nvSpPr>
        <p:spPr>
          <a:xfrm>
            <a:off x="1854076" y="1672700"/>
            <a:ext cx="1054100" cy="5068668"/>
          </a:xfrm>
          <a:prstGeom prst="rect">
            <a:avLst/>
          </a:prstGeom>
          <a:solidFill>
            <a:srgbClr val="5A94FF"/>
          </a:solidFill>
          <a:ln>
            <a:solidFill>
              <a:schemeClr val="tx1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1400" dirty="0">
                <a:solidFill>
                  <a:schemeClr val="tx1"/>
                </a:solidFill>
              </a:rPr>
              <a:t>Main Distribution</a:t>
            </a:r>
          </a:p>
          <a:p>
            <a:pPr algn="ctr"/>
            <a:r>
              <a:rPr lang="en-US" sz="1400" dirty="0">
                <a:solidFill>
                  <a:schemeClr val="tx1"/>
                </a:solidFill>
              </a:rPr>
              <a:t>cabinet</a:t>
            </a:r>
          </a:p>
        </p:txBody>
      </p:sp>
      <p:sp>
        <p:nvSpPr>
          <p:cNvPr id="14" name="Rectangle 13">
            <a:extLst>
              <a:ext uri="{FF2B5EF4-FFF2-40B4-BE49-F238E27FC236}">
                <a16:creationId xmlns:a16="http://schemas.microsoft.com/office/drawing/2014/main" id="{F6D5AAAD-C26A-274A-8E4F-F39391DA4C67}"/>
              </a:ext>
            </a:extLst>
          </p:cNvPr>
          <p:cNvSpPr/>
          <p:nvPr/>
        </p:nvSpPr>
        <p:spPr>
          <a:xfrm>
            <a:off x="1981076" y="5102343"/>
            <a:ext cx="939800" cy="568020"/>
          </a:xfrm>
          <a:prstGeom prst="rect">
            <a:avLst/>
          </a:prstGeom>
          <a:solidFill>
            <a:srgbClr val="FF0000"/>
          </a:solidFill>
          <a:ln>
            <a:solidFill>
              <a:schemeClr val="tx1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1400" dirty="0">
                <a:solidFill>
                  <a:schemeClr val="tx1"/>
                </a:solidFill>
              </a:rPr>
              <a:t>UPS</a:t>
            </a:r>
          </a:p>
        </p:txBody>
      </p:sp>
    </p:spTree>
    <p:extLst>
      <p:ext uri="{BB962C8B-B14F-4D97-AF65-F5344CB8AC3E}">
        <p14:creationId xmlns:p14="http://schemas.microsoft.com/office/powerpoint/2010/main" val="269800574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1EEB5C7-599C-1B46-B63E-974118B0D5EF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/>
              <a:t>Electrical power distribution</a:t>
            </a:r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6A729294-037D-554D-92C3-515551AEB95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en-GB" noProof="0" smtClean="0"/>
              <a:t>6</a:t>
            </a:fld>
            <a:endParaRPr lang="en-GB" noProof="0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B3B9121C-D607-7542-93FF-48514E772843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/>
        <p:txBody>
          <a:bodyPr/>
          <a:lstStyle/>
          <a:p>
            <a:r>
              <a:rPr lang="en-GB" dirty="0"/>
              <a:t>Measuring &amp; Monitoring</a:t>
            </a:r>
          </a:p>
        </p:txBody>
      </p:sp>
      <p:sp>
        <p:nvSpPr>
          <p:cNvPr id="126" name="TextBox 125">
            <a:extLst>
              <a:ext uri="{FF2B5EF4-FFF2-40B4-BE49-F238E27FC236}">
                <a16:creationId xmlns:a16="http://schemas.microsoft.com/office/drawing/2014/main" id="{6F7F6420-DF3C-C445-AF5A-22EC1953940D}"/>
              </a:ext>
            </a:extLst>
          </p:cNvPr>
          <p:cNvSpPr txBox="1"/>
          <p:nvPr/>
        </p:nvSpPr>
        <p:spPr>
          <a:xfrm>
            <a:off x="337570" y="1233714"/>
            <a:ext cx="0" cy="0"/>
          </a:xfrm>
          <a:prstGeom prst="rect">
            <a:avLst/>
          </a:prstGeom>
        </p:spPr>
        <p:txBody>
          <a:bodyPr vert="horz" wrap="none" lIns="91440" tIns="45720" rIns="91440" bIns="45720" rtlCol="0" anchor="t">
            <a:normAutofit fontScale="25000" lnSpcReduction="20000"/>
          </a:bodyPr>
          <a:lstStyle/>
          <a:p>
            <a:pPr algn="l"/>
            <a:endParaRPr lang="en-GB" sz="2000" dirty="0"/>
          </a:p>
        </p:txBody>
      </p:sp>
      <p:sp>
        <p:nvSpPr>
          <p:cNvPr id="7" name="Content Placeholder 2">
            <a:extLst>
              <a:ext uri="{FF2B5EF4-FFF2-40B4-BE49-F238E27FC236}">
                <a16:creationId xmlns:a16="http://schemas.microsoft.com/office/drawing/2014/main" id="{5E55FBB5-AA4E-8B4D-B056-94F3650411B1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806608" y="1556791"/>
            <a:ext cx="6369511" cy="5223887"/>
          </a:xfrm>
        </p:spPr>
        <p:txBody>
          <a:bodyPr>
            <a:normAutofit/>
          </a:bodyPr>
          <a:lstStyle/>
          <a:p>
            <a:r>
              <a:rPr lang="en-GB" b="1" dirty="0"/>
              <a:t>Voltage and current measurements</a:t>
            </a:r>
          </a:p>
          <a:p>
            <a:pPr lvl="1"/>
            <a:r>
              <a:rPr lang="en-GB" dirty="0"/>
              <a:t>Monitor and analyse  L1, L2, L3 and N voltages and currents, calculate power consumption + factor (cos phi)</a:t>
            </a:r>
          </a:p>
          <a:p>
            <a:pPr lvl="1"/>
            <a:r>
              <a:rPr lang="en-GB" dirty="0"/>
              <a:t>Alarm/warnings when outside specified range</a:t>
            </a:r>
          </a:p>
          <a:p>
            <a:pPr lvl="1"/>
            <a:endParaRPr lang="en-GB" dirty="0"/>
          </a:p>
          <a:p>
            <a:r>
              <a:rPr lang="en-GB" b="1" dirty="0"/>
              <a:t>Residual Current Monitoring (RCM)</a:t>
            </a:r>
          </a:p>
          <a:p>
            <a:pPr lvl="1"/>
            <a:r>
              <a:rPr lang="en-GB" dirty="0"/>
              <a:t>Isolation of the different grounding zones is calling for a monitoring of the residual currents inside a zone.</a:t>
            </a:r>
          </a:p>
          <a:p>
            <a:pPr lvl="1"/>
            <a:r>
              <a:rPr lang="en-GB" dirty="0"/>
              <a:t>Comparison of L1+L2+L3+N (RCM1) with current to ground on PE (RCM2) gives an indication whether residual currents come from inside or outside an instruments zone.</a:t>
            </a:r>
          </a:p>
          <a:p>
            <a:pPr lvl="1"/>
            <a:endParaRPr lang="en-GB" dirty="0"/>
          </a:p>
          <a:p>
            <a:r>
              <a:rPr lang="en-GB" b="1" dirty="0"/>
              <a:t>Data logging + representation in EPICS/NICOS</a:t>
            </a:r>
          </a:p>
          <a:p>
            <a:pPr lvl="1"/>
            <a:r>
              <a:rPr lang="en-GB" dirty="0"/>
              <a:t>Logging and time stamping (short term/long term) of all measured values and analysed results, transfer of the data to EPICS and (selective) to Instrument user screen.</a:t>
            </a:r>
          </a:p>
          <a:p>
            <a:endParaRPr lang="en-GB" dirty="0"/>
          </a:p>
          <a:p>
            <a:endParaRPr lang="en-GB" dirty="0"/>
          </a:p>
          <a:p>
            <a:endParaRPr lang="en-GB" dirty="0"/>
          </a:p>
          <a:p>
            <a:endParaRPr lang="en-GB" b="1" dirty="0"/>
          </a:p>
          <a:p>
            <a:endParaRPr lang="en-GB" b="1" dirty="0"/>
          </a:p>
          <a:p>
            <a:endParaRPr lang="en-GB" dirty="0"/>
          </a:p>
          <a:p>
            <a:endParaRPr lang="en-US" dirty="0"/>
          </a:p>
        </p:txBody>
      </p:sp>
      <p:pic>
        <p:nvPicPr>
          <p:cNvPr id="8" name="Bildplatzhalter 4" descr="Bildschirmfoto 2018-11-11 um 19.03.39.png">
            <a:extLst>
              <a:ext uri="{FF2B5EF4-FFF2-40B4-BE49-F238E27FC236}">
                <a16:creationId xmlns:a16="http://schemas.microsoft.com/office/drawing/2014/main" id="{A1946E56-7FDB-0249-BDD7-B94A10727983}"/>
              </a:ext>
            </a:extLst>
          </p:cNvPr>
          <p:cNvPicPr>
            <a:picLocks noChangeAspect="1"/>
          </p:cNvPicPr>
          <p:nvPr/>
        </p:nvPicPr>
        <p:blipFill rotWithShape="1">
          <a:blip r:embed="rId2" cstate="print">
            <a:extLst>
              <a:ext uri="{BEBA8EAE-BF5A-486C-A8C5-ECC9F3942E4B}">
                <a14:imgProps xmlns:a14="http://schemas.microsoft.com/office/drawing/2010/main">
                  <a14:imgLayer>
                    <a14:imgEffect>
                      <a14:sharpenSoften amount="50000"/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7608168" y="1530499"/>
            <a:ext cx="4296644" cy="525018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32118793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1EEB5C7-599C-1B46-B63E-974118B0D5EF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/>
              <a:t>Main Power Distribution Panel</a:t>
            </a:r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6A729294-037D-554D-92C3-515551AEB95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en-GB" noProof="0" smtClean="0"/>
              <a:t>7</a:t>
            </a:fld>
            <a:endParaRPr lang="en-GB" noProof="0" dirty="0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B3B9121C-D607-7542-93FF-48514E772843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/>
        <p:txBody>
          <a:bodyPr/>
          <a:lstStyle/>
          <a:p>
            <a:r>
              <a:rPr lang="en-GB" dirty="0"/>
              <a:t>Generic requirements and resulting design rules from NSS</a:t>
            </a:r>
          </a:p>
        </p:txBody>
      </p:sp>
      <p:sp>
        <p:nvSpPr>
          <p:cNvPr id="6" name="Content Placeholder 2">
            <a:extLst>
              <a:ext uri="{FF2B5EF4-FFF2-40B4-BE49-F238E27FC236}">
                <a16:creationId xmlns:a16="http://schemas.microsoft.com/office/drawing/2014/main" id="{7F209687-AE0B-2248-8C6E-26E9D5024DDD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806608" y="1556792"/>
            <a:ext cx="10775791" cy="5301208"/>
          </a:xfrm>
        </p:spPr>
        <p:txBody>
          <a:bodyPr>
            <a:normAutofit/>
          </a:bodyPr>
          <a:lstStyle/>
          <a:p>
            <a:r>
              <a:rPr lang="en-GB" dirty="0"/>
              <a:t>One main power distribution panel per instrument zone</a:t>
            </a:r>
          </a:p>
          <a:p>
            <a:r>
              <a:rPr lang="en-GB" dirty="0"/>
              <a:t>Avoid magnetic fields and subsequent induction into conductors by keeping L and N as close together as possible in the distribution panels</a:t>
            </a:r>
          </a:p>
          <a:p>
            <a:pPr lvl="1"/>
            <a:r>
              <a:rPr lang="en-GB" dirty="0"/>
              <a:t>Use of MCB with L+N breaking</a:t>
            </a:r>
          </a:p>
          <a:p>
            <a:pPr lvl="1"/>
            <a:r>
              <a:rPr lang="en-GB" dirty="0"/>
              <a:t>Always cable L + N together in the panel, twist L+N wires before installation</a:t>
            </a:r>
          </a:p>
          <a:p>
            <a:pPr lvl="1"/>
            <a:r>
              <a:rPr lang="en-GB" dirty="0"/>
              <a:t>The panel shall be in a metallic housing</a:t>
            </a:r>
          </a:p>
          <a:p>
            <a:r>
              <a:rPr lang="en-GB" dirty="0"/>
              <a:t>Surge protection is needed to protect against </a:t>
            </a:r>
            <a:r>
              <a:rPr lang="en-GB" dirty="0" err="1"/>
              <a:t>overvoltages</a:t>
            </a:r>
            <a:endParaRPr lang="en-GB" dirty="0"/>
          </a:p>
          <a:p>
            <a:pPr lvl="1"/>
            <a:r>
              <a:rPr lang="en-GB" dirty="0"/>
              <a:t>The panel shall be equipped with overvoltage (surge) protection class 2</a:t>
            </a:r>
          </a:p>
          <a:p>
            <a:r>
              <a:rPr lang="en-GB" dirty="0"/>
              <a:t>Measurements and monitoring</a:t>
            </a:r>
          </a:p>
          <a:p>
            <a:pPr lvl="1"/>
            <a:r>
              <a:rPr lang="en-GB" dirty="0"/>
              <a:t>Each instruments main distribution panel shall have a monitoring unit for mains analysis and measuring ground leakage currents</a:t>
            </a:r>
          </a:p>
          <a:p>
            <a:r>
              <a:rPr lang="en-GB" dirty="0"/>
              <a:t>Use of UPS </a:t>
            </a:r>
          </a:p>
          <a:p>
            <a:pPr lvl="1"/>
            <a:r>
              <a:rPr lang="en-GB" dirty="0"/>
              <a:t>The UPS build in the Main Power Distribution Panel shall supply the PSS system and one socket in each of the SE distribution boxes</a:t>
            </a:r>
          </a:p>
          <a:p>
            <a:pPr lvl="1"/>
            <a:r>
              <a:rPr lang="en-GB" dirty="0"/>
              <a:t>Chopper and Detectors will have their own UPS systems.</a:t>
            </a:r>
          </a:p>
        </p:txBody>
      </p:sp>
    </p:spTree>
    <p:extLst>
      <p:ext uri="{BB962C8B-B14F-4D97-AF65-F5344CB8AC3E}">
        <p14:creationId xmlns:p14="http://schemas.microsoft.com/office/powerpoint/2010/main" val="3019449033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1EEB5C7-599C-1B46-B63E-974118B0D5EF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/>
              <a:t>Main Power Distribution Panel</a:t>
            </a:r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6A729294-037D-554D-92C3-515551AEB95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en-GB" noProof="0" smtClean="0"/>
              <a:t>8</a:t>
            </a:fld>
            <a:endParaRPr lang="en-GB" noProof="0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B3B9121C-D607-7542-93FF-48514E772843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/>
        <p:txBody>
          <a:bodyPr/>
          <a:lstStyle/>
          <a:p>
            <a:r>
              <a:rPr lang="en-GB" dirty="0"/>
              <a:t>Specifications NSS - Mechanical</a:t>
            </a:r>
          </a:p>
        </p:txBody>
      </p:sp>
      <p:sp>
        <p:nvSpPr>
          <p:cNvPr id="126" name="TextBox 125">
            <a:extLst>
              <a:ext uri="{FF2B5EF4-FFF2-40B4-BE49-F238E27FC236}">
                <a16:creationId xmlns:a16="http://schemas.microsoft.com/office/drawing/2014/main" id="{6F7F6420-DF3C-C445-AF5A-22EC1953940D}"/>
              </a:ext>
            </a:extLst>
          </p:cNvPr>
          <p:cNvSpPr txBox="1"/>
          <p:nvPr/>
        </p:nvSpPr>
        <p:spPr>
          <a:xfrm>
            <a:off x="337570" y="1233714"/>
            <a:ext cx="0" cy="0"/>
          </a:xfrm>
          <a:prstGeom prst="rect">
            <a:avLst/>
          </a:prstGeom>
        </p:spPr>
        <p:txBody>
          <a:bodyPr vert="horz" wrap="none" lIns="91440" tIns="45720" rIns="91440" bIns="45720" rtlCol="0" anchor="t">
            <a:normAutofit fontScale="25000" lnSpcReduction="20000"/>
          </a:bodyPr>
          <a:lstStyle/>
          <a:p>
            <a:pPr algn="l"/>
            <a:endParaRPr lang="en-GB" sz="2000" dirty="0"/>
          </a:p>
        </p:txBody>
      </p:sp>
      <p:sp>
        <p:nvSpPr>
          <p:cNvPr id="67" name="Content Placeholder 2">
            <a:extLst>
              <a:ext uri="{FF2B5EF4-FFF2-40B4-BE49-F238E27FC236}">
                <a16:creationId xmlns:a16="http://schemas.microsoft.com/office/drawing/2014/main" id="{BC6DB04A-0898-D049-9DCB-8BC8E32FA726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806609" y="1839464"/>
            <a:ext cx="4209271" cy="4613872"/>
          </a:xfrm>
        </p:spPr>
        <p:txBody>
          <a:bodyPr>
            <a:normAutofit fontScale="92500" lnSpcReduction="20000"/>
          </a:bodyPr>
          <a:lstStyle/>
          <a:p>
            <a:r>
              <a:rPr lang="en-US" sz="2426" b="1" dirty="0"/>
              <a:t>Mechanics:</a:t>
            </a:r>
          </a:p>
          <a:p>
            <a:pPr lvl="1"/>
            <a:r>
              <a:rPr lang="en-US" sz="2126" dirty="0"/>
              <a:t>Steel cabinet, RITTAL VX25 series</a:t>
            </a:r>
          </a:p>
          <a:p>
            <a:pPr lvl="1"/>
            <a:r>
              <a:rPr lang="en-US" sz="2126" dirty="0"/>
              <a:t>H 2000 (+200) x W 800 x D 400</a:t>
            </a:r>
          </a:p>
          <a:p>
            <a:pPr lvl="1"/>
            <a:r>
              <a:rPr lang="en-US" sz="2126" dirty="0"/>
              <a:t>2 front doors</a:t>
            </a:r>
          </a:p>
          <a:p>
            <a:pPr lvl="1"/>
            <a:r>
              <a:rPr lang="en-US" sz="2126" dirty="0"/>
              <a:t>200mm plinth</a:t>
            </a:r>
          </a:p>
          <a:p>
            <a:pPr lvl="1"/>
            <a:r>
              <a:rPr lang="en-US" sz="2126" dirty="0"/>
              <a:t>Input and output cables top or bottom</a:t>
            </a:r>
          </a:p>
          <a:p>
            <a:pPr lvl="1"/>
            <a:r>
              <a:rPr lang="en-US" sz="2126" dirty="0"/>
              <a:t>Cooling system: TBD</a:t>
            </a:r>
          </a:p>
          <a:p>
            <a:endParaRPr lang="en-US" sz="2426" dirty="0"/>
          </a:p>
          <a:p>
            <a:r>
              <a:rPr lang="en-US" sz="2426" b="1" dirty="0"/>
              <a:t>Areas of installation:</a:t>
            </a:r>
          </a:p>
          <a:p>
            <a:pPr lvl="1"/>
            <a:r>
              <a:rPr lang="en-US" sz="2126" dirty="0">
                <a:solidFill>
                  <a:schemeClr val="bg1">
                    <a:lumMod val="65000"/>
                  </a:schemeClr>
                </a:solidFill>
              </a:rPr>
              <a:t>Circuit breaker distribution</a:t>
            </a:r>
          </a:p>
          <a:p>
            <a:pPr lvl="1"/>
            <a:r>
              <a:rPr lang="en-US" sz="2126" dirty="0">
                <a:solidFill>
                  <a:srgbClr val="00B050"/>
                </a:solidFill>
              </a:rPr>
              <a:t>Grounding bar (ZEP)</a:t>
            </a:r>
          </a:p>
          <a:p>
            <a:pPr lvl="1"/>
            <a:r>
              <a:rPr lang="en-US" sz="2126" dirty="0">
                <a:solidFill>
                  <a:srgbClr val="FF0000"/>
                </a:solidFill>
              </a:rPr>
              <a:t>UPS</a:t>
            </a:r>
          </a:p>
          <a:p>
            <a:pPr lvl="1"/>
            <a:r>
              <a:rPr lang="en-US" sz="2126" dirty="0">
                <a:solidFill>
                  <a:srgbClr val="1E9FDB"/>
                </a:solidFill>
              </a:rPr>
              <a:t>Diagnostics (in the door)</a:t>
            </a:r>
            <a:endParaRPr lang="en-US" sz="2126" dirty="0"/>
          </a:p>
          <a:p>
            <a:pPr marL="0" indent="0">
              <a:buNone/>
            </a:pPr>
            <a:endParaRPr lang="en-US" dirty="0"/>
          </a:p>
        </p:txBody>
      </p:sp>
      <p:pic>
        <p:nvPicPr>
          <p:cNvPr id="6" name="Picture 5">
            <a:extLst>
              <a:ext uri="{FF2B5EF4-FFF2-40B4-BE49-F238E27FC236}">
                <a16:creationId xmlns:a16="http://schemas.microsoft.com/office/drawing/2014/main" id="{DC330B79-91A7-234A-ADF2-707CF6A085D7}"/>
              </a:ext>
            </a:extLst>
          </p:cNvPr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6102442" y="1500233"/>
            <a:ext cx="2635158" cy="5318228"/>
          </a:xfrm>
          <a:prstGeom prst="rect">
            <a:avLst/>
          </a:prstGeom>
        </p:spPr>
      </p:pic>
      <p:pic>
        <p:nvPicPr>
          <p:cNvPr id="25" name="Picture 24">
            <a:extLst>
              <a:ext uri="{FF2B5EF4-FFF2-40B4-BE49-F238E27FC236}">
                <a16:creationId xmlns:a16="http://schemas.microsoft.com/office/drawing/2014/main" id="{C12E9F13-CC83-3948-A192-8D0DCAF55ED8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9048328" y="2049426"/>
            <a:ext cx="2743200" cy="3924300"/>
          </a:xfrm>
          <a:prstGeom prst="rect">
            <a:avLst/>
          </a:prstGeom>
        </p:spPr>
      </p:pic>
      <p:sp>
        <p:nvSpPr>
          <p:cNvPr id="71" name="Rectangle 70">
            <a:extLst>
              <a:ext uri="{FF2B5EF4-FFF2-40B4-BE49-F238E27FC236}">
                <a16:creationId xmlns:a16="http://schemas.microsoft.com/office/drawing/2014/main" id="{E7C6DD2D-59BB-CF4E-905B-ACDFCC0B399F}"/>
              </a:ext>
            </a:extLst>
          </p:cNvPr>
          <p:cNvSpPr/>
          <p:nvPr/>
        </p:nvSpPr>
        <p:spPr>
          <a:xfrm>
            <a:off x="7104112" y="3501008"/>
            <a:ext cx="877404" cy="1050289"/>
          </a:xfrm>
          <a:prstGeom prst="rect">
            <a:avLst/>
          </a:prstGeom>
          <a:solidFill>
            <a:srgbClr val="FF0000"/>
          </a:solidFill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 dirty="0"/>
          </a:p>
        </p:txBody>
      </p:sp>
      <p:sp>
        <p:nvSpPr>
          <p:cNvPr id="72" name="Rectangle 71">
            <a:extLst>
              <a:ext uri="{FF2B5EF4-FFF2-40B4-BE49-F238E27FC236}">
                <a16:creationId xmlns:a16="http://schemas.microsoft.com/office/drawing/2014/main" id="{D6F99F81-3AAC-F64D-8BD5-529930A44E4C}"/>
              </a:ext>
            </a:extLst>
          </p:cNvPr>
          <p:cNvSpPr/>
          <p:nvPr/>
        </p:nvSpPr>
        <p:spPr>
          <a:xfrm>
            <a:off x="6816576" y="2106127"/>
            <a:ext cx="1164940" cy="1221033"/>
          </a:xfrm>
          <a:prstGeom prst="rect">
            <a:avLst/>
          </a:prstGeom>
          <a:solidFill>
            <a:schemeClr val="bg1">
              <a:lumMod val="85000"/>
            </a:schemeClr>
          </a:solidFill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 dirty="0"/>
          </a:p>
        </p:txBody>
      </p:sp>
      <p:sp>
        <p:nvSpPr>
          <p:cNvPr id="73" name="Rectangle 72">
            <a:extLst>
              <a:ext uri="{FF2B5EF4-FFF2-40B4-BE49-F238E27FC236}">
                <a16:creationId xmlns:a16="http://schemas.microsoft.com/office/drawing/2014/main" id="{A92F0C9A-A4D0-BE45-AFB2-694F1AB1BA31}"/>
              </a:ext>
            </a:extLst>
          </p:cNvPr>
          <p:cNvSpPr/>
          <p:nvPr/>
        </p:nvSpPr>
        <p:spPr>
          <a:xfrm>
            <a:off x="6816576" y="3818871"/>
            <a:ext cx="143520" cy="618241"/>
          </a:xfrm>
          <a:prstGeom prst="rect">
            <a:avLst/>
          </a:prstGeom>
          <a:solidFill>
            <a:srgbClr val="00B050"/>
          </a:solidFill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 dirty="0"/>
          </a:p>
        </p:txBody>
      </p:sp>
      <p:sp>
        <p:nvSpPr>
          <p:cNvPr id="74" name="Rectangle 73">
            <a:extLst>
              <a:ext uri="{FF2B5EF4-FFF2-40B4-BE49-F238E27FC236}">
                <a16:creationId xmlns:a16="http://schemas.microsoft.com/office/drawing/2014/main" id="{53A2517D-B617-0643-AB63-95340190B3B9}"/>
              </a:ext>
            </a:extLst>
          </p:cNvPr>
          <p:cNvSpPr/>
          <p:nvPr/>
        </p:nvSpPr>
        <p:spPr>
          <a:xfrm>
            <a:off x="7623962" y="6135213"/>
            <a:ext cx="360040" cy="245940"/>
          </a:xfrm>
          <a:prstGeom prst="rect">
            <a:avLst/>
          </a:prstGeom>
          <a:solidFill>
            <a:srgbClr val="76D6FF"/>
          </a:solidFill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 dirty="0"/>
          </a:p>
        </p:txBody>
      </p:sp>
      <p:sp>
        <p:nvSpPr>
          <p:cNvPr id="56" name="Rectangle 55">
            <a:extLst>
              <a:ext uri="{FF2B5EF4-FFF2-40B4-BE49-F238E27FC236}">
                <a16:creationId xmlns:a16="http://schemas.microsoft.com/office/drawing/2014/main" id="{38E650D3-7EF2-A244-AB40-85F143813018}"/>
              </a:ext>
            </a:extLst>
          </p:cNvPr>
          <p:cNvSpPr/>
          <p:nvPr/>
        </p:nvSpPr>
        <p:spPr>
          <a:xfrm>
            <a:off x="6600056" y="4725144"/>
            <a:ext cx="1656184" cy="292126"/>
          </a:xfrm>
          <a:prstGeom prst="rect">
            <a:avLst/>
          </a:prstGeom>
          <a:solidFill>
            <a:schemeClr val="tx1"/>
          </a:solidFill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3582195682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1EEB5C7-599C-1B46-B63E-974118B0D5EF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/>
              <a:t>Main Power Distribution Panel</a:t>
            </a:r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6A729294-037D-554D-92C3-515551AEB95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en-GB" noProof="0" smtClean="0"/>
              <a:t>9</a:t>
            </a:fld>
            <a:endParaRPr lang="en-GB" noProof="0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B3B9121C-D607-7542-93FF-48514E772843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/>
        <p:txBody>
          <a:bodyPr/>
          <a:lstStyle/>
          <a:p>
            <a:r>
              <a:rPr lang="en-GB" dirty="0"/>
              <a:t>Specifications NSS - Standard components</a:t>
            </a:r>
          </a:p>
        </p:txBody>
      </p:sp>
      <p:sp>
        <p:nvSpPr>
          <p:cNvPr id="126" name="TextBox 125">
            <a:extLst>
              <a:ext uri="{FF2B5EF4-FFF2-40B4-BE49-F238E27FC236}">
                <a16:creationId xmlns:a16="http://schemas.microsoft.com/office/drawing/2014/main" id="{6F7F6420-DF3C-C445-AF5A-22EC1953940D}"/>
              </a:ext>
            </a:extLst>
          </p:cNvPr>
          <p:cNvSpPr txBox="1"/>
          <p:nvPr/>
        </p:nvSpPr>
        <p:spPr>
          <a:xfrm>
            <a:off x="337570" y="1233714"/>
            <a:ext cx="0" cy="0"/>
          </a:xfrm>
          <a:prstGeom prst="rect">
            <a:avLst/>
          </a:prstGeom>
        </p:spPr>
        <p:txBody>
          <a:bodyPr vert="horz" wrap="none" lIns="91440" tIns="45720" rIns="91440" bIns="45720" rtlCol="0" anchor="t">
            <a:normAutofit fontScale="25000" lnSpcReduction="20000"/>
          </a:bodyPr>
          <a:lstStyle/>
          <a:p>
            <a:pPr algn="l"/>
            <a:endParaRPr lang="en-GB" sz="2000" dirty="0"/>
          </a:p>
        </p:txBody>
      </p:sp>
      <p:pic>
        <p:nvPicPr>
          <p:cNvPr id="17" name="Picture 16">
            <a:extLst>
              <a:ext uri="{FF2B5EF4-FFF2-40B4-BE49-F238E27FC236}">
                <a16:creationId xmlns:a16="http://schemas.microsoft.com/office/drawing/2014/main" id="{F652CA82-959D-C14B-9859-70F650426BAA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BEBA8EAE-BF5A-486C-A8C5-ECC9F3942E4B}">
                <a14:imgProps xmlns:a14="http://schemas.microsoft.com/office/drawing/2010/main">
                  <a14:imgLayer>
                    <a14:imgEffect>
                      <a14:sharpenSoften amount="50000"/>
                    </a14:imgEffect>
                  </a14:imgLayer>
                </a14:imgProps>
              </a:ext>
            </a:extLst>
          </a:blip>
          <a:stretch>
            <a:fillRect/>
          </a:stretch>
        </p:blipFill>
        <p:spPr>
          <a:xfrm>
            <a:off x="7412013" y="1623639"/>
            <a:ext cx="3304992" cy="2710271"/>
          </a:xfrm>
          <a:prstGeom prst="rect">
            <a:avLst/>
          </a:prstGeom>
        </p:spPr>
      </p:pic>
      <p:pic>
        <p:nvPicPr>
          <p:cNvPr id="18" name="Picture 17">
            <a:extLst>
              <a:ext uri="{FF2B5EF4-FFF2-40B4-BE49-F238E27FC236}">
                <a16:creationId xmlns:a16="http://schemas.microsoft.com/office/drawing/2014/main" id="{D322AB52-9324-A34F-93FF-8711476FAC16}"/>
              </a:ext>
            </a:extLst>
          </p:cNvPr>
          <p:cNvPicPr>
            <a:picLocks noChangeAspect="1"/>
          </p:cNvPicPr>
          <p:nvPr/>
        </p:nvPicPr>
        <p:blipFill rotWithShape="1">
          <a:blip r:embed="rId3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1788373" y="4529638"/>
            <a:ext cx="1276370" cy="1764021"/>
          </a:xfrm>
          <a:prstGeom prst="rect">
            <a:avLst/>
          </a:prstGeom>
        </p:spPr>
      </p:pic>
      <p:pic>
        <p:nvPicPr>
          <p:cNvPr id="19" name="Picture 18">
            <a:extLst>
              <a:ext uri="{FF2B5EF4-FFF2-40B4-BE49-F238E27FC236}">
                <a16:creationId xmlns:a16="http://schemas.microsoft.com/office/drawing/2014/main" id="{EE6B0365-5312-284E-B76A-99A784EF80F5}"/>
              </a:ext>
            </a:extLst>
          </p:cNvPr>
          <p:cNvPicPr>
            <a:picLocks noChangeAspect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535871" y="4552094"/>
            <a:ext cx="765518" cy="1719110"/>
          </a:xfrm>
          <a:prstGeom prst="rect">
            <a:avLst/>
          </a:prstGeom>
        </p:spPr>
      </p:pic>
      <p:pic>
        <p:nvPicPr>
          <p:cNvPr id="20" name="Picture 19">
            <a:extLst>
              <a:ext uri="{FF2B5EF4-FFF2-40B4-BE49-F238E27FC236}">
                <a16:creationId xmlns:a16="http://schemas.microsoft.com/office/drawing/2014/main" id="{4392CDB8-62FE-AA43-8E39-EF2C4FF61658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8021668" y="4930007"/>
            <a:ext cx="933172" cy="1587143"/>
          </a:xfrm>
          <a:prstGeom prst="rect">
            <a:avLst/>
          </a:prstGeom>
        </p:spPr>
      </p:pic>
      <p:pic>
        <p:nvPicPr>
          <p:cNvPr id="21" name="Picture 20">
            <a:extLst>
              <a:ext uri="{FF2B5EF4-FFF2-40B4-BE49-F238E27FC236}">
                <a16:creationId xmlns:a16="http://schemas.microsoft.com/office/drawing/2014/main" id="{E8CE4EA7-3AED-CA4B-B0AB-44AF36E2E615}"/>
              </a:ext>
            </a:extLst>
          </p:cNvPr>
          <p:cNvPicPr>
            <a:picLocks noChangeAspect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9351591" y="4735849"/>
            <a:ext cx="1834057" cy="1879530"/>
          </a:xfrm>
          <a:prstGeom prst="rect">
            <a:avLst/>
          </a:prstGeom>
        </p:spPr>
      </p:pic>
      <p:sp>
        <p:nvSpPr>
          <p:cNvPr id="22" name="Content Placeholder 2">
            <a:extLst>
              <a:ext uri="{FF2B5EF4-FFF2-40B4-BE49-F238E27FC236}">
                <a16:creationId xmlns:a16="http://schemas.microsoft.com/office/drawing/2014/main" id="{D50130B4-AD27-F64B-8E04-BFCABBF55925}"/>
              </a:ext>
            </a:extLst>
          </p:cNvPr>
          <p:cNvSpPr txBox="1">
            <a:spLocks/>
          </p:cNvSpPr>
          <p:nvPr/>
        </p:nvSpPr>
        <p:spPr>
          <a:xfrm>
            <a:off x="6023992" y="5041854"/>
            <a:ext cx="1924562" cy="1363450"/>
          </a:xfrm>
          <a:prstGeom prst="rect">
            <a:avLst/>
          </a:prstGeom>
        </p:spPr>
        <p:txBody>
          <a:bodyPr vert="horz" lIns="104220" tIns="52108" rIns="104220" bIns="52108" rtlCol="0">
            <a:normAutofit/>
          </a:bodyPr>
          <a:lstStyle>
            <a:lvl1pPr marL="390821" indent="-390821" algn="l" defTabSz="1042182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3200" kern="1200" baseline="0">
                <a:solidFill>
                  <a:srgbClr val="000000"/>
                </a:solidFill>
                <a:latin typeface="+mn-lt"/>
                <a:ea typeface="+mn-ea"/>
                <a:cs typeface="+mn-cs"/>
              </a:defRPr>
            </a:lvl1pPr>
            <a:lvl2pPr marL="846773" indent="-325681" algn="l" defTabSz="1042182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–"/>
              <a:defRPr sz="2700" kern="1200" baseline="0">
                <a:solidFill>
                  <a:srgbClr val="000000"/>
                </a:solidFill>
                <a:latin typeface="+mn-lt"/>
                <a:ea typeface="+mn-ea"/>
                <a:cs typeface="+mn-cs"/>
              </a:defRPr>
            </a:lvl2pPr>
            <a:lvl3pPr marL="1302727" indent="-260544" algn="l" defTabSz="1042182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2300" kern="1200" baseline="0">
                <a:solidFill>
                  <a:srgbClr val="000000"/>
                </a:solidFill>
                <a:latin typeface="+mn-lt"/>
                <a:ea typeface="+mn-ea"/>
                <a:cs typeface="+mn-cs"/>
              </a:defRPr>
            </a:lvl3pPr>
            <a:lvl4pPr marL="1823817" indent="-260544" algn="l" defTabSz="1042182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–"/>
              <a:defRPr sz="2100" kern="1200" baseline="0">
                <a:solidFill>
                  <a:srgbClr val="000000"/>
                </a:solidFill>
                <a:latin typeface="+mn-lt"/>
                <a:ea typeface="+mn-ea"/>
                <a:cs typeface="+mn-cs"/>
              </a:defRPr>
            </a:lvl4pPr>
            <a:lvl5pPr marL="2344909" indent="-260544" algn="l" defTabSz="1042182" rtl="0" eaLnBrk="1" latinLnBrk="0" hangingPunct="1">
              <a:spcBef>
                <a:spcPct val="20000"/>
              </a:spcBef>
              <a:buFont typeface="Arial" panose="020B0604020202020204" pitchFamily="34" charset="0"/>
              <a:buChar char="»"/>
              <a:defRPr sz="2300" kern="1200">
                <a:solidFill>
                  <a:srgbClr val="000000"/>
                </a:solidFill>
                <a:latin typeface="+mn-lt"/>
                <a:ea typeface="+mn-ea"/>
                <a:cs typeface="+mn-cs"/>
              </a:defRPr>
            </a:lvl5pPr>
            <a:lvl6pPr marL="2866001" indent="-260544" algn="l" defTabSz="1042182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23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3387092" indent="-260544" algn="l" defTabSz="1042182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23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908182" indent="-260544" algn="l" defTabSz="1042182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23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4429273" indent="-260544" algn="l" defTabSz="1042182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23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 algn="ctr">
              <a:buFont typeface="Arial" panose="020B0604020202020204" pitchFamily="34" charset="0"/>
              <a:buNone/>
            </a:pPr>
            <a:r>
              <a:rPr lang="en-US" sz="1800" dirty="0"/>
              <a:t>RCBO:</a:t>
            </a:r>
          </a:p>
          <a:p>
            <a:pPr marL="0" indent="0" algn="ctr">
              <a:buFont typeface="Arial" panose="020B0604020202020204" pitchFamily="34" charset="0"/>
              <a:buNone/>
            </a:pPr>
            <a:r>
              <a:rPr lang="en-US" sz="1800" dirty="0"/>
              <a:t>Combination of MCB with RCB/RCCD</a:t>
            </a:r>
          </a:p>
        </p:txBody>
      </p:sp>
      <p:pic>
        <p:nvPicPr>
          <p:cNvPr id="23" name="Picture 22">
            <a:extLst>
              <a:ext uri="{FF2B5EF4-FFF2-40B4-BE49-F238E27FC236}">
                <a16:creationId xmlns:a16="http://schemas.microsoft.com/office/drawing/2014/main" id="{B9D882AF-BD30-2942-BD4D-35E8050292D8}"/>
              </a:ext>
            </a:extLst>
          </p:cNvPr>
          <p:cNvPicPr>
            <a:picLocks noChangeAspect="1"/>
          </p:cNvPicPr>
          <p:nvPr/>
        </p:nvPicPr>
        <p:blipFill>
          <a:blip r:embed="rId7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327293" y="1720613"/>
            <a:ext cx="1948191" cy="2126547"/>
          </a:xfrm>
          <a:prstGeom prst="rect">
            <a:avLst/>
          </a:prstGeom>
        </p:spPr>
      </p:pic>
      <p:pic>
        <p:nvPicPr>
          <p:cNvPr id="24" name="Picture 23">
            <a:extLst>
              <a:ext uri="{FF2B5EF4-FFF2-40B4-BE49-F238E27FC236}">
                <a16:creationId xmlns:a16="http://schemas.microsoft.com/office/drawing/2014/main" id="{A1956E27-76EB-834F-810B-8FA3F7FEEDAC}"/>
              </a:ext>
            </a:extLst>
          </p:cNvPr>
          <p:cNvPicPr>
            <a:picLocks noChangeAspect="1"/>
          </p:cNvPicPr>
          <p:nvPr/>
        </p:nvPicPr>
        <p:blipFill>
          <a:blip r:embed="rId8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4077179" y="1623639"/>
            <a:ext cx="2513349" cy="2477055"/>
          </a:xfrm>
          <a:prstGeom prst="rect">
            <a:avLst/>
          </a:prstGeom>
        </p:spPr>
      </p:pic>
      <p:sp>
        <p:nvSpPr>
          <p:cNvPr id="26" name="Content Placeholder 2">
            <a:extLst>
              <a:ext uri="{FF2B5EF4-FFF2-40B4-BE49-F238E27FC236}">
                <a16:creationId xmlns:a16="http://schemas.microsoft.com/office/drawing/2014/main" id="{0445D22A-298D-B844-A36A-2140048940AF}"/>
              </a:ext>
            </a:extLst>
          </p:cNvPr>
          <p:cNvSpPr txBox="1">
            <a:spLocks/>
          </p:cNvSpPr>
          <p:nvPr/>
        </p:nvSpPr>
        <p:spPr>
          <a:xfrm>
            <a:off x="2031044" y="1888757"/>
            <a:ext cx="1099658" cy="761643"/>
          </a:xfrm>
          <a:prstGeom prst="rect">
            <a:avLst/>
          </a:prstGeom>
        </p:spPr>
        <p:txBody>
          <a:bodyPr vert="horz" lIns="90000" tIns="45720" rIns="91440" bIns="45720" rtlCol="0">
            <a:normAutofit/>
          </a:bodyPr>
          <a:lstStyle>
            <a:lvl1pPr marL="342900" indent="-342900" algn="l" defTabSz="6858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2100" kern="1200" baseline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557213" indent="-214313" algn="l" defTabSz="6858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–"/>
              <a:defRPr sz="1800" kern="1200" baseline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857250" indent="-171450" algn="l" defTabSz="6858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1500" kern="1200" baseline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200150" indent="-171450" algn="l" defTabSz="6858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–"/>
              <a:defRPr sz="1350" kern="1200" baseline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543050" indent="-171450" algn="l" defTabSz="6858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»"/>
              <a:defRPr sz="15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1885950" indent="-171450" algn="l" defTabSz="6858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15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228850" indent="-171450" algn="l" defTabSz="6858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15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2571750" indent="-171450" algn="l" defTabSz="6858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15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2914650" indent="-171450" algn="l" defTabSz="6858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15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 algn="ctr">
              <a:buFont typeface="Arial" panose="020B0604020202020204" pitchFamily="34" charset="0"/>
              <a:buNone/>
            </a:pPr>
            <a:r>
              <a:rPr lang="en-US" sz="1800" dirty="0"/>
              <a:t>Main switch</a:t>
            </a:r>
          </a:p>
        </p:txBody>
      </p:sp>
      <p:sp>
        <p:nvSpPr>
          <p:cNvPr id="27" name="Content Placeholder 2">
            <a:extLst>
              <a:ext uri="{FF2B5EF4-FFF2-40B4-BE49-F238E27FC236}">
                <a16:creationId xmlns:a16="http://schemas.microsoft.com/office/drawing/2014/main" id="{72E3DC2F-3B12-0D40-A9FD-FE175EB90427}"/>
              </a:ext>
            </a:extLst>
          </p:cNvPr>
          <p:cNvSpPr txBox="1">
            <a:spLocks/>
          </p:cNvSpPr>
          <p:nvPr/>
        </p:nvSpPr>
        <p:spPr>
          <a:xfrm>
            <a:off x="3048345" y="3427865"/>
            <a:ext cx="1428764" cy="788121"/>
          </a:xfrm>
          <a:prstGeom prst="rect">
            <a:avLst/>
          </a:prstGeom>
        </p:spPr>
        <p:txBody>
          <a:bodyPr vert="horz" lIns="104220" tIns="52108" rIns="104220" bIns="52108" rtlCol="0">
            <a:normAutofit/>
          </a:bodyPr>
          <a:lstStyle>
            <a:lvl1pPr marL="390821" indent="-390821" algn="l" defTabSz="1042182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3200" kern="1200" baseline="0">
                <a:solidFill>
                  <a:srgbClr val="000000"/>
                </a:solidFill>
                <a:latin typeface="+mn-lt"/>
                <a:ea typeface="+mn-ea"/>
                <a:cs typeface="+mn-cs"/>
              </a:defRPr>
            </a:lvl1pPr>
            <a:lvl2pPr marL="846773" indent="-325681" algn="l" defTabSz="1042182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–"/>
              <a:defRPr sz="2700" kern="1200" baseline="0">
                <a:solidFill>
                  <a:srgbClr val="000000"/>
                </a:solidFill>
                <a:latin typeface="+mn-lt"/>
                <a:ea typeface="+mn-ea"/>
                <a:cs typeface="+mn-cs"/>
              </a:defRPr>
            </a:lvl2pPr>
            <a:lvl3pPr marL="1302727" indent="-260544" algn="l" defTabSz="1042182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2300" kern="1200" baseline="0">
                <a:solidFill>
                  <a:srgbClr val="000000"/>
                </a:solidFill>
                <a:latin typeface="+mn-lt"/>
                <a:ea typeface="+mn-ea"/>
                <a:cs typeface="+mn-cs"/>
              </a:defRPr>
            </a:lvl3pPr>
            <a:lvl4pPr marL="1823817" indent="-260544" algn="l" defTabSz="1042182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–"/>
              <a:defRPr sz="2100" kern="1200" baseline="0">
                <a:solidFill>
                  <a:srgbClr val="000000"/>
                </a:solidFill>
                <a:latin typeface="+mn-lt"/>
                <a:ea typeface="+mn-ea"/>
                <a:cs typeface="+mn-cs"/>
              </a:defRPr>
            </a:lvl4pPr>
            <a:lvl5pPr marL="2344909" indent="-260544" algn="l" defTabSz="1042182" rtl="0" eaLnBrk="1" latinLnBrk="0" hangingPunct="1">
              <a:spcBef>
                <a:spcPct val="20000"/>
              </a:spcBef>
              <a:buFont typeface="Arial" panose="020B0604020202020204" pitchFamily="34" charset="0"/>
              <a:buChar char="»"/>
              <a:defRPr sz="2300" kern="1200">
                <a:solidFill>
                  <a:srgbClr val="000000"/>
                </a:solidFill>
                <a:latin typeface="+mn-lt"/>
                <a:ea typeface="+mn-ea"/>
                <a:cs typeface="+mn-cs"/>
              </a:defRPr>
            </a:lvl5pPr>
            <a:lvl6pPr marL="2866001" indent="-260544" algn="l" defTabSz="1042182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23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3387092" indent="-260544" algn="l" defTabSz="1042182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23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908182" indent="-260544" algn="l" defTabSz="1042182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23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4429273" indent="-260544" algn="l" defTabSz="1042182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23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 algn="ctr">
              <a:buFont typeface="Arial" panose="020B0604020202020204" pitchFamily="34" charset="0"/>
              <a:buNone/>
            </a:pPr>
            <a:r>
              <a:rPr lang="en-US" sz="1800" dirty="0"/>
              <a:t>Surge </a:t>
            </a:r>
          </a:p>
          <a:p>
            <a:pPr marL="0" indent="0" algn="ctr">
              <a:buFont typeface="Arial" panose="020B0604020202020204" pitchFamily="34" charset="0"/>
              <a:buNone/>
            </a:pPr>
            <a:r>
              <a:rPr lang="en-US" sz="1800" dirty="0"/>
              <a:t>protection</a:t>
            </a:r>
          </a:p>
        </p:txBody>
      </p:sp>
      <p:sp>
        <p:nvSpPr>
          <p:cNvPr id="16" name="Content Placeholder 2">
            <a:extLst>
              <a:ext uri="{FF2B5EF4-FFF2-40B4-BE49-F238E27FC236}">
                <a16:creationId xmlns:a16="http://schemas.microsoft.com/office/drawing/2014/main" id="{7787C388-E59D-DD40-BD76-5287E1933D30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9054982" y="3906283"/>
            <a:ext cx="2839953" cy="331922"/>
          </a:xfrm>
        </p:spPr>
        <p:txBody>
          <a:bodyPr>
            <a:normAutofit fontScale="92500" lnSpcReduction="10000"/>
          </a:bodyPr>
          <a:lstStyle/>
          <a:p>
            <a:pPr marL="0" indent="0" algn="ctr">
              <a:buNone/>
            </a:pPr>
            <a:r>
              <a:rPr lang="en-US" sz="1800" dirty="0"/>
              <a:t>All breakers with L+N breaking</a:t>
            </a:r>
          </a:p>
        </p:txBody>
      </p:sp>
      <p:sp>
        <p:nvSpPr>
          <p:cNvPr id="25" name="Content Placeholder 2">
            <a:extLst>
              <a:ext uri="{FF2B5EF4-FFF2-40B4-BE49-F238E27FC236}">
                <a16:creationId xmlns:a16="http://schemas.microsoft.com/office/drawing/2014/main" id="{B19EB5B5-27AA-F140-8239-DDACA739B118}"/>
              </a:ext>
            </a:extLst>
          </p:cNvPr>
          <p:cNvSpPr txBox="1">
            <a:spLocks/>
          </p:cNvSpPr>
          <p:nvPr/>
        </p:nvSpPr>
        <p:spPr>
          <a:xfrm>
            <a:off x="3130702" y="5166387"/>
            <a:ext cx="1924562" cy="1363450"/>
          </a:xfrm>
          <a:prstGeom prst="rect">
            <a:avLst/>
          </a:prstGeom>
        </p:spPr>
        <p:txBody>
          <a:bodyPr vert="horz" lIns="104220" tIns="52108" rIns="104220" bIns="52108" rtlCol="0">
            <a:normAutofit/>
          </a:bodyPr>
          <a:lstStyle>
            <a:lvl1pPr marL="390821" indent="-390821" algn="l" defTabSz="1042182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3200" kern="1200" baseline="0">
                <a:solidFill>
                  <a:srgbClr val="000000"/>
                </a:solidFill>
                <a:latin typeface="+mn-lt"/>
                <a:ea typeface="+mn-ea"/>
                <a:cs typeface="+mn-cs"/>
              </a:defRPr>
            </a:lvl1pPr>
            <a:lvl2pPr marL="846773" indent="-325681" algn="l" defTabSz="1042182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–"/>
              <a:defRPr sz="2700" kern="1200" baseline="0">
                <a:solidFill>
                  <a:srgbClr val="000000"/>
                </a:solidFill>
                <a:latin typeface="+mn-lt"/>
                <a:ea typeface="+mn-ea"/>
                <a:cs typeface="+mn-cs"/>
              </a:defRPr>
            </a:lvl2pPr>
            <a:lvl3pPr marL="1302727" indent="-260544" algn="l" defTabSz="1042182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2300" kern="1200" baseline="0">
                <a:solidFill>
                  <a:srgbClr val="000000"/>
                </a:solidFill>
                <a:latin typeface="+mn-lt"/>
                <a:ea typeface="+mn-ea"/>
                <a:cs typeface="+mn-cs"/>
              </a:defRPr>
            </a:lvl3pPr>
            <a:lvl4pPr marL="1823817" indent="-260544" algn="l" defTabSz="1042182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–"/>
              <a:defRPr sz="2100" kern="1200" baseline="0">
                <a:solidFill>
                  <a:srgbClr val="000000"/>
                </a:solidFill>
                <a:latin typeface="+mn-lt"/>
                <a:ea typeface="+mn-ea"/>
                <a:cs typeface="+mn-cs"/>
              </a:defRPr>
            </a:lvl4pPr>
            <a:lvl5pPr marL="2344909" indent="-260544" algn="l" defTabSz="1042182" rtl="0" eaLnBrk="1" latinLnBrk="0" hangingPunct="1">
              <a:spcBef>
                <a:spcPct val="20000"/>
              </a:spcBef>
              <a:buFont typeface="Arial" panose="020B0604020202020204" pitchFamily="34" charset="0"/>
              <a:buChar char="»"/>
              <a:defRPr sz="2300" kern="1200">
                <a:solidFill>
                  <a:srgbClr val="000000"/>
                </a:solidFill>
                <a:latin typeface="+mn-lt"/>
                <a:ea typeface="+mn-ea"/>
                <a:cs typeface="+mn-cs"/>
              </a:defRPr>
            </a:lvl5pPr>
            <a:lvl6pPr marL="2866001" indent="-260544" algn="l" defTabSz="1042182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23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3387092" indent="-260544" algn="l" defTabSz="1042182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23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908182" indent="-260544" algn="l" defTabSz="1042182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23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4429273" indent="-260544" algn="l" defTabSz="1042182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23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 algn="ctr">
              <a:buFont typeface="Arial" panose="020B0604020202020204" pitchFamily="34" charset="0"/>
              <a:buNone/>
            </a:pPr>
            <a:r>
              <a:rPr lang="en-US" sz="1800" dirty="0"/>
              <a:t>MCB:</a:t>
            </a:r>
          </a:p>
          <a:p>
            <a:pPr marL="0" indent="0" algn="ctr">
              <a:buFont typeface="Arial" panose="020B0604020202020204" pitchFamily="34" charset="0"/>
              <a:buNone/>
            </a:pPr>
            <a:r>
              <a:rPr lang="en-US" sz="1800" dirty="0"/>
              <a:t>1+N and 3+N breakers</a:t>
            </a:r>
          </a:p>
        </p:txBody>
      </p:sp>
    </p:spTree>
    <p:extLst>
      <p:ext uri="{BB962C8B-B14F-4D97-AF65-F5344CB8AC3E}">
        <p14:creationId xmlns:p14="http://schemas.microsoft.com/office/powerpoint/2010/main" val="91131873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1EEB5C7-599C-1B46-B63E-974118B0D5EF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/>
              <a:t>Main Power Distribution Panel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9B6AA8DE-5F9C-774D-A251-7A091E2C214E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609600" y="1556792"/>
            <a:ext cx="5108345" cy="5261669"/>
          </a:xfrm>
        </p:spPr>
        <p:txBody>
          <a:bodyPr/>
          <a:lstStyle/>
          <a:p>
            <a:r>
              <a:rPr lang="en-GB" b="1" dirty="0"/>
              <a:t>Measurement and Data logging of:</a:t>
            </a:r>
          </a:p>
          <a:p>
            <a:pPr lvl="1"/>
            <a:r>
              <a:rPr lang="en-GB" dirty="0"/>
              <a:t>Residual currents</a:t>
            </a:r>
          </a:p>
          <a:p>
            <a:pPr lvl="1"/>
            <a:r>
              <a:rPr lang="en-GB" dirty="0"/>
              <a:t>Harmonics voltage and current </a:t>
            </a:r>
          </a:p>
          <a:p>
            <a:pPr lvl="1"/>
            <a:r>
              <a:rPr lang="en-GB" dirty="0"/>
              <a:t>Flicker </a:t>
            </a:r>
          </a:p>
          <a:p>
            <a:pPr lvl="1"/>
            <a:r>
              <a:rPr lang="en-GB" dirty="0"/>
              <a:t>Under / over voltage + current</a:t>
            </a:r>
          </a:p>
          <a:p>
            <a:pPr lvl="1"/>
            <a:r>
              <a:rPr lang="en-GB" dirty="0"/>
              <a:t>Short voltage drops</a:t>
            </a:r>
          </a:p>
          <a:p>
            <a:pPr lvl="1"/>
            <a:r>
              <a:rPr lang="en-GB" dirty="0"/>
              <a:t>Distortion factor voltage / current</a:t>
            </a:r>
          </a:p>
          <a:p>
            <a:pPr lvl="1"/>
            <a:r>
              <a:rPr lang="en-GB" dirty="0"/>
              <a:t>Transients</a:t>
            </a:r>
          </a:p>
          <a:p>
            <a:pPr lvl="1"/>
            <a:r>
              <a:rPr lang="en-GB" dirty="0"/>
              <a:t>Min / Max</a:t>
            </a:r>
          </a:p>
          <a:p>
            <a:pPr lvl="1"/>
            <a:r>
              <a:rPr lang="en-GB" dirty="0"/>
              <a:t>Unbalance</a:t>
            </a:r>
          </a:p>
          <a:p>
            <a:pPr lvl="1"/>
            <a:r>
              <a:rPr lang="en-GB" dirty="0"/>
              <a:t>power consumption (cos phi...)</a:t>
            </a:r>
          </a:p>
          <a:p>
            <a:r>
              <a:rPr lang="en-GB" b="1" dirty="0"/>
              <a:t>Equipment</a:t>
            </a:r>
          </a:p>
          <a:p>
            <a:pPr lvl="1"/>
            <a:r>
              <a:rPr lang="en-US" dirty="0" err="1"/>
              <a:t>Janitza</a:t>
            </a:r>
            <a:r>
              <a:rPr lang="en-US" dirty="0"/>
              <a:t> UMG 512 Pro, Graphical Display, GUI</a:t>
            </a:r>
            <a:endParaRPr lang="sv-SE" dirty="0"/>
          </a:p>
          <a:p>
            <a:pPr lvl="1"/>
            <a:r>
              <a:rPr lang="en-US" dirty="0"/>
              <a:t>4 current transducers (64 Amps) </a:t>
            </a:r>
          </a:p>
          <a:p>
            <a:pPr lvl="1"/>
            <a:r>
              <a:rPr lang="en-US" dirty="0"/>
              <a:t>2 residual current transformers</a:t>
            </a:r>
            <a:endParaRPr lang="en-GB" dirty="0"/>
          </a:p>
          <a:p>
            <a:endParaRPr lang="en-GB" dirty="0"/>
          </a:p>
          <a:p>
            <a:endParaRPr lang="en-GB" dirty="0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6A729294-037D-554D-92C3-515551AEB95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en-GB" noProof="0" smtClean="0"/>
              <a:t>10</a:t>
            </a:fld>
            <a:endParaRPr lang="en-GB" noProof="0" dirty="0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B3B9121C-D607-7542-93FF-48514E772843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/>
        <p:txBody>
          <a:bodyPr/>
          <a:lstStyle/>
          <a:p>
            <a:r>
              <a:rPr lang="en-GB" dirty="0"/>
              <a:t>Specifications NSS – Measuring &amp; Monitoring</a:t>
            </a:r>
          </a:p>
        </p:txBody>
      </p:sp>
      <p:pic>
        <p:nvPicPr>
          <p:cNvPr id="10" name="Picture 9">
            <a:extLst>
              <a:ext uri="{FF2B5EF4-FFF2-40B4-BE49-F238E27FC236}">
                <a16:creationId xmlns:a16="http://schemas.microsoft.com/office/drawing/2014/main" id="{DA5E6C1F-085B-6342-906F-196EF0E67D87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5879976" y="3384087"/>
            <a:ext cx="4580756" cy="3453405"/>
          </a:xfrm>
          <a:prstGeom prst="rect">
            <a:avLst/>
          </a:prstGeom>
        </p:spPr>
      </p:pic>
      <p:pic>
        <p:nvPicPr>
          <p:cNvPr id="8" name="Bildplatzhalter 6" descr="Bildschirmfoto 2018-11-11 um 19.19.39.png">
            <a:extLst>
              <a:ext uri="{FF2B5EF4-FFF2-40B4-BE49-F238E27FC236}">
                <a16:creationId xmlns:a16="http://schemas.microsoft.com/office/drawing/2014/main" id="{C889B1B5-668A-EA4A-8F86-9D181F483C1A}"/>
              </a:ext>
            </a:extLst>
          </p:cNvPr>
          <p:cNvPicPr>
            <a:picLocks noChangeAspect="1"/>
          </p:cNvPicPr>
          <p:nvPr/>
        </p:nvPicPr>
        <p:blipFill rotWithShape="1">
          <a:blip r:embed="rId3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 r="-141"/>
          <a:stretch/>
        </p:blipFill>
        <p:spPr>
          <a:xfrm>
            <a:off x="9768408" y="1556792"/>
            <a:ext cx="2284468" cy="2267161"/>
          </a:xfrm>
          <a:prstGeom prst="rect">
            <a:avLst/>
          </a:prstGeom>
        </p:spPr>
      </p:pic>
      <p:pic>
        <p:nvPicPr>
          <p:cNvPr id="12" name="Picture 11">
            <a:extLst>
              <a:ext uri="{FF2B5EF4-FFF2-40B4-BE49-F238E27FC236}">
                <a16:creationId xmlns:a16="http://schemas.microsoft.com/office/drawing/2014/main" id="{648F1622-9E54-034A-ACFA-244938CBED09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BEBA8EAE-BF5A-486C-A8C5-ECC9F3942E4B}">
                <a14:imgProps xmlns:a14="http://schemas.microsoft.com/office/drawing/2010/main">
                  <a14:imgLayer>
                    <a14:imgEffect>
                      <a14:sharpenSoften amount="50000"/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8033295" y="1667467"/>
            <a:ext cx="1408609" cy="1586914"/>
          </a:xfrm>
          <a:prstGeom prst="rect">
            <a:avLst/>
          </a:prstGeom>
        </p:spPr>
      </p:pic>
      <p:pic>
        <p:nvPicPr>
          <p:cNvPr id="14" name="Picture 13">
            <a:extLst>
              <a:ext uri="{FF2B5EF4-FFF2-40B4-BE49-F238E27FC236}">
                <a16:creationId xmlns:a16="http://schemas.microsoft.com/office/drawing/2014/main" id="{388F5FFC-A7BD-9249-81A3-56BFA9398218}"/>
              </a:ext>
            </a:extLst>
          </p:cNvPr>
          <p:cNvPicPr>
            <a:picLocks noChangeAspect="1"/>
          </p:cNvPicPr>
          <p:nvPr/>
        </p:nvPicPr>
        <p:blipFill>
          <a:blip r:embed="rId5">
            <a:extLst>
              <a:ext uri="{BEBA8EAE-BF5A-486C-A8C5-ECC9F3942E4B}">
                <a14:imgProps xmlns:a14="http://schemas.microsoft.com/office/drawing/2010/main">
                  <a14:imgLayer>
                    <a14:imgEffect>
                      <a14:sharpenSoften amount="50000"/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6048233" y="1667467"/>
            <a:ext cx="1654774" cy="163575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315499195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1EEB5C7-599C-1B46-B63E-974118B0D5EF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/>
              <a:t>Main Power Distribution Panel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9B6AA8DE-5F9C-774D-A251-7A091E2C214E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609600" y="1556792"/>
            <a:ext cx="8438728" cy="5040560"/>
          </a:xfrm>
        </p:spPr>
        <p:txBody>
          <a:bodyPr/>
          <a:lstStyle/>
          <a:p>
            <a:r>
              <a:rPr lang="en-GB" dirty="0"/>
              <a:t>UPS for Chopper and Detectors are integral part of the respective racks</a:t>
            </a:r>
          </a:p>
          <a:p>
            <a:r>
              <a:rPr lang="en-GB" dirty="0"/>
              <a:t>UPS inside Main Power Distribution Panel shall supply 1Phase (230V) to:</a:t>
            </a:r>
          </a:p>
          <a:p>
            <a:pPr lvl="1"/>
            <a:r>
              <a:rPr lang="en-GB" dirty="0"/>
              <a:t>PSS rack (max. 1kW)</a:t>
            </a:r>
          </a:p>
          <a:p>
            <a:pPr lvl="1"/>
            <a:r>
              <a:rPr lang="en-GB" dirty="0"/>
              <a:t>Sample environment box 3 in Cave (1 x 230V socket, max. 1kW, with B6A MCB)</a:t>
            </a:r>
          </a:p>
          <a:p>
            <a:pPr lvl="1"/>
            <a:r>
              <a:rPr lang="en-GB" dirty="0"/>
              <a:t>Sample environment box 3 in Sample Preparation Area (1 x 230V socket, max. 1kW, with B6A MCB)</a:t>
            </a:r>
          </a:p>
          <a:p>
            <a:r>
              <a:rPr lang="en-GB" dirty="0"/>
              <a:t>Specification for UPS:</a:t>
            </a:r>
          </a:p>
          <a:p>
            <a:pPr lvl="1"/>
            <a:r>
              <a:rPr lang="en-GB" dirty="0" err="1"/>
              <a:t>Input/Output</a:t>
            </a:r>
            <a:r>
              <a:rPr lang="en-GB" dirty="0"/>
              <a:t> 1 phase, 230V</a:t>
            </a:r>
          </a:p>
          <a:p>
            <a:pPr lvl="1"/>
            <a:r>
              <a:rPr lang="en-GB" dirty="0"/>
              <a:t>Max. output power 4kW</a:t>
            </a:r>
          </a:p>
          <a:p>
            <a:pPr lvl="1"/>
            <a:r>
              <a:rPr lang="en-GB" dirty="0"/>
              <a:t>Short circuit current capability to trip one B6A circuit breaker (boost function?)</a:t>
            </a:r>
          </a:p>
          <a:p>
            <a:pPr lvl="1"/>
            <a:r>
              <a:rPr lang="en-GB" dirty="0"/>
              <a:t>Run time 15min (@ 3kW)</a:t>
            </a:r>
          </a:p>
          <a:p>
            <a:pPr lvl="1"/>
            <a:r>
              <a:rPr lang="en-GB" dirty="0"/>
              <a:t>Shall work when input is disconnected from both, L and N.</a:t>
            </a:r>
          </a:p>
          <a:p>
            <a:pPr lvl="1"/>
            <a:r>
              <a:rPr lang="en-GB" dirty="0"/>
              <a:t>Working mode: online, double conversion</a:t>
            </a:r>
          </a:p>
          <a:p>
            <a:pPr lvl="1"/>
            <a:r>
              <a:rPr lang="en-GB" dirty="0"/>
              <a:t>Input power factor near to 1</a:t>
            </a:r>
          </a:p>
          <a:p>
            <a:pPr lvl="1"/>
            <a:r>
              <a:rPr lang="en-GB" dirty="0"/>
              <a:t>Output power factor 1</a:t>
            </a:r>
          </a:p>
          <a:p>
            <a:endParaRPr lang="en-GB" dirty="0"/>
          </a:p>
          <a:p>
            <a:pPr marL="342900" lvl="1" indent="0">
              <a:buNone/>
            </a:pPr>
            <a:endParaRPr lang="en-GB" dirty="0"/>
          </a:p>
          <a:p>
            <a:pPr lvl="1"/>
            <a:endParaRPr lang="en-GB" dirty="0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6A729294-037D-554D-92C3-515551AEB95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en-GB" noProof="0" smtClean="0"/>
              <a:t>11</a:t>
            </a:fld>
            <a:endParaRPr lang="en-GB" noProof="0" dirty="0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B3B9121C-D607-7542-93FF-48514E772843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/>
        <p:txBody>
          <a:bodyPr/>
          <a:lstStyle/>
          <a:p>
            <a:r>
              <a:rPr lang="en-GB" dirty="0"/>
              <a:t>Specifications NSS – UPS</a:t>
            </a:r>
          </a:p>
        </p:txBody>
      </p:sp>
      <p:pic>
        <p:nvPicPr>
          <p:cNvPr id="7" name="Picture 6">
            <a:extLst>
              <a:ext uri="{FF2B5EF4-FFF2-40B4-BE49-F238E27FC236}">
                <a16:creationId xmlns:a16="http://schemas.microsoft.com/office/drawing/2014/main" id="{0087A3AB-A7FA-1C41-9408-CBDC5C475839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BEBA8EAE-BF5A-486C-A8C5-ECC9F3942E4B}">
                <a14:imgProps xmlns:a14="http://schemas.microsoft.com/office/drawing/2010/main">
                  <a14:imgLayer>
                    <a14:imgEffect>
                      <a14:sharpenSoften amount="50000"/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9480376" y="1747776"/>
            <a:ext cx="2282664" cy="470556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449327534"/>
      </p:ext>
    </p:extLst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1EEB5C7-599C-1B46-B63E-974118B0D5EF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/>
              <a:t>Main Power Distribution Panel</a:t>
            </a:r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6A729294-037D-554D-92C3-515551AEB95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en-GB" noProof="0" smtClean="0"/>
              <a:t>12</a:t>
            </a:fld>
            <a:endParaRPr lang="en-GB" noProof="0" dirty="0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B3B9121C-D607-7542-93FF-48514E772843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/>
        <p:txBody>
          <a:bodyPr/>
          <a:lstStyle/>
          <a:p>
            <a:r>
              <a:rPr lang="en-GB" dirty="0"/>
              <a:t>Specific requirements – Input from the instruments teams</a:t>
            </a:r>
          </a:p>
        </p:txBody>
      </p:sp>
      <p:graphicFrame>
        <p:nvGraphicFramePr>
          <p:cNvPr id="8" name="Table 7">
            <a:extLst>
              <a:ext uri="{FF2B5EF4-FFF2-40B4-BE49-F238E27FC236}">
                <a16:creationId xmlns:a16="http://schemas.microsoft.com/office/drawing/2014/main" id="{532BB04F-C367-5440-AE28-CB49830CD6D4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1555176362"/>
              </p:ext>
            </p:extLst>
          </p:nvPr>
        </p:nvGraphicFramePr>
        <p:xfrm>
          <a:off x="767408" y="1747499"/>
          <a:ext cx="10513169" cy="4861560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372556">
                  <a:extLst>
                    <a:ext uri="{9D8B030D-6E8A-4147-A177-3AD203B41FA5}">
                      <a16:colId xmlns:a16="http://schemas.microsoft.com/office/drawing/2014/main" val="2547529090"/>
                    </a:ext>
                  </a:extLst>
                </a:gridCol>
                <a:gridCol w="4814863">
                  <a:extLst>
                    <a:ext uri="{9D8B030D-6E8A-4147-A177-3AD203B41FA5}">
                      <a16:colId xmlns:a16="http://schemas.microsoft.com/office/drawing/2014/main" val="1267478263"/>
                    </a:ext>
                  </a:extLst>
                </a:gridCol>
                <a:gridCol w="5325750">
                  <a:extLst>
                    <a:ext uri="{9D8B030D-6E8A-4147-A177-3AD203B41FA5}">
                      <a16:colId xmlns:a16="http://schemas.microsoft.com/office/drawing/2014/main" val="4031452499"/>
                    </a:ext>
                  </a:extLst>
                </a:gridCol>
              </a:tblGrid>
              <a:tr h="370840">
                <a:tc>
                  <a:txBody>
                    <a:bodyPr/>
                    <a:lstStyle/>
                    <a:p>
                      <a:r>
                        <a:rPr lang="en-GB" sz="1800" dirty="0"/>
                        <a:t>#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GB" sz="1800" dirty="0"/>
                        <a:t>Input from instruments team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GB" sz="1800" dirty="0"/>
                        <a:t>NSS design goals 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844523948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en-GB" sz="1800" dirty="0"/>
                        <a:t>1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marR="0" lvl="0" indent="0" algn="l" defTabSz="6858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GB" sz="1800" dirty="0"/>
                        <a:t>List of power consumers in the instrument (type of loads, duty cycle, phases, power, EMC, UPS powered etc.)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285750" indent="-285750">
                        <a:buFont typeface="Arial" panose="020B0604020202020204" pitchFamily="34" charset="0"/>
                        <a:buChar char="•"/>
                      </a:pPr>
                      <a:r>
                        <a:rPr lang="en-GB" sz="1800" dirty="0"/>
                        <a:t>Number of circuits/outputs + circuit breakers, </a:t>
                      </a:r>
                    </a:p>
                    <a:p>
                      <a:pPr marL="285750" indent="-285750">
                        <a:buFont typeface="Arial" panose="020B0604020202020204" pitchFamily="34" charset="0"/>
                        <a:buChar char="•"/>
                      </a:pPr>
                      <a:r>
                        <a:rPr lang="en-GB" sz="1800" dirty="0"/>
                        <a:t>Output cable sizes 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4149512125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endParaRPr lang="en-GB" sz="180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n-GB" sz="18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285750" indent="-285750">
                        <a:buFont typeface="Arial" panose="020B0604020202020204" pitchFamily="34" charset="0"/>
                        <a:buChar char="•"/>
                      </a:pPr>
                      <a:r>
                        <a:rPr lang="en-GB" sz="1800" dirty="0"/>
                        <a:t>Total power of the distribution 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646359575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endParaRPr lang="en-GB" sz="180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n-GB" sz="180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285750" indent="-285750">
                        <a:buFont typeface="Arial" panose="020B0604020202020204" pitchFamily="34" charset="0"/>
                        <a:buChar char="•"/>
                      </a:pPr>
                      <a:r>
                        <a:rPr lang="en-GB" sz="1800" dirty="0"/>
                        <a:t>Size of supply cable</a:t>
                      </a:r>
                    </a:p>
                    <a:p>
                      <a:pPr marL="285750" indent="-285750">
                        <a:buFont typeface="Arial" panose="020B0604020202020204" pitchFamily="34" charset="0"/>
                        <a:buChar char="•"/>
                      </a:pPr>
                      <a:r>
                        <a:rPr lang="en-GB" sz="1800" dirty="0"/>
                        <a:t>Size of main switch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2928284615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en-GB" sz="1800" dirty="0"/>
                        <a:t>2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marR="0" lvl="0" indent="0" algn="l" defTabSz="6858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GB" sz="1800" dirty="0"/>
                        <a:t>Position of the power distribution panel (3D instrument drawing), position of supply cable in the cabinet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285750" indent="-285750">
                        <a:buFont typeface="Arial" panose="020B0604020202020204" pitchFamily="34" charset="0"/>
                        <a:buChar char="•"/>
                      </a:pPr>
                      <a:r>
                        <a:rPr lang="en-GB" sz="1800" dirty="0"/>
                        <a:t>Main supply cable routing + raceways</a:t>
                      </a:r>
                    </a:p>
                    <a:p>
                      <a:pPr marL="285750" indent="-285750">
                        <a:buFont typeface="Arial" panose="020B0604020202020204" pitchFamily="34" charset="0"/>
                        <a:buChar char="•"/>
                      </a:pPr>
                      <a:r>
                        <a:rPr lang="en-GB" sz="1800" dirty="0"/>
                        <a:t>Cable length, size of supply cable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3880744492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endParaRPr lang="en-GB" sz="180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n-GB" sz="180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285750" indent="-285750">
                        <a:buFont typeface="Arial" panose="020B0604020202020204" pitchFamily="34" charset="0"/>
                        <a:buChar char="•"/>
                      </a:pPr>
                      <a:r>
                        <a:rPr lang="en-GB" sz="1800" dirty="0"/>
                        <a:t>Power calculations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2636627276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en-GB" sz="1800" dirty="0"/>
                        <a:t>3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marR="0" lvl="0" indent="0" algn="l" defTabSz="6858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GB" sz="1800" dirty="0"/>
                        <a:t>Position of consumers in the instrument zone, distance to the main power panel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285750" marR="0" lvl="0" indent="-285750" algn="l" defTabSz="6858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 typeface="Arial" panose="020B0604020202020204" pitchFamily="34" charset="0"/>
                        <a:buChar char="•"/>
                        <a:tabLst/>
                        <a:defRPr/>
                      </a:pPr>
                      <a:r>
                        <a:rPr lang="en-GB" sz="1800" dirty="0"/>
                        <a:t>Cable routings for supply + raceways</a:t>
                      </a:r>
                    </a:p>
                    <a:p>
                      <a:pPr marL="285750" marR="0" lvl="0" indent="-285750" algn="l" defTabSz="6858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 typeface="Arial" panose="020B0604020202020204" pitchFamily="34" charset="0"/>
                        <a:buChar char="•"/>
                        <a:tabLst/>
                        <a:defRPr/>
                      </a:pPr>
                      <a:r>
                        <a:rPr lang="en-GB" sz="1800" dirty="0"/>
                        <a:t>Cable length, size of cables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517161949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endParaRPr lang="en-GB" sz="180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n-GB" sz="180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285750" marR="0" lvl="0" indent="-285750" algn="l" defTabSz="6858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 typeface="Arial" panose="020B0604020202020204" pitchFamily="34" charset="0"/>
                        <a:buChar char="•"/>
                        <a:tabLst/>
                        <a:defRPr/>
                      </a:pPr>
                      <a:r>
                        <a:rPr lang="en-GB" sz="1800" dirty="0"/>
                        <a:t>Position and order of outlets in the cabinet</a:t>
                      </a:r>
                    </a:p>
                    <a:p>
                      <a:pPr marL="285750" marR="0" lvl="0" indent="-285750" algn="l" defTabSz="6858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 typeface="Arial" panose="020B0604020202020204" pitchFamily="34" charset="0"/>
                        <a:buChar char="•"/>
                        <a:tabLst/>
                        <a:defRPr/>
                      </a:pPr>
                      <a:r>
                        <a:rPr lang="en-GB" sz="1800" dirty="0"/>
                        <a:t>Order of circuit breakers and cabling in the panel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3516822717"/>
                  </a:ext>
                </a:extLst>
              </a:tr>
            </a:tbl>
          </a:graphicData>
        </a:graphic>
      </p:graphicFrame>
    </p:spTree>
    <p:extLst>
      <p:ext uri="{BB962C8B-B14F-4D97-AF65-F5344CB8AC3E}">
        <p14:creationId xmlns:p14="http://schemas.microsoft.com/office/powerpoint/2010/main" val="1359947132"/>
      </p:ext>
    </p:extLst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1EEB5C7-599C-1B46-B63E-974118B0D5EF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/>
              <a:t>Next steps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9B6AA8DE-5F9C-774D-A251-7A091E2C214E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GB" dirty="0"/>
              <a:t>Finish pilot project by defining and delivering latest version of Lab Power Distribution Panels for D04 and D08.</a:t>
            </a:r>
          </a:p>
          <a:p>
            <a:r>
              <a:rPr lang="en-GB" dirty="0"/>
              <a:t>Design and production of prototype for Instruments Main Power Distribution Panel</a:t>
            </a:r>
          </a:p>
          <a:p>
            <a:r>
              <a:rPr lang="en-GB" dirty="0"/>
              <a:t>Review distribution boxes for sample environment</a:t>
            </a:r>
          </a:p>
          <a:p>
            <a:r>
              <a:rPr lang="en-GB" dirty="0"/>
              <a:t>Finalise UPS concept</a:t>
            </a:r>
          </a:p>
          <a:p>
            <a:r>
              <a:rPr lang="en-GB" dirty="0"/>
              <a:t>Start to collect information from Instruments team for load lists</a:t>
            </a:r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6A729294-037D-554D-92C3-515551AEB95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en-GB" noProof="0" smtClean="0"/>
              <a:t>13</a:t>
            </a:fld>
            <a:endParaRPr lang="en-GB" noProof="0" dirty="0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B3B9121C-D607-7542-93FF-48514E772843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/>
        <p:txBody>
          <a:bodyPr/>
          <a:lstStyle/>
          <a:p>
            <a:endParaRPr lang="en-GB" dirty="0"/>
          </a:p>
        </p:txBody>
      </p:sp>
    </p:spTree>
    <p:extLst>
      <p:ext uri="{BB962C8B-B14F-4D97-AF65-F5344CB8AC3E}">
        <p14:creationId xmlns:p14="http://schemas.microsoft.com/office/powerpoint/2010/main" val="3239979326"/>
      </p:ext>
    </p:extLst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1EEB5C7-599C-1B46-B63E-974118B0D5EF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/>
              <a:t>Thanks!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9B6AA8DE-5F9C-774D-A251-7A091E2C214E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en-GB" dirty="0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6A729294-037D-554D-92C3-515551AEB95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en-GB" noProof="0" smtClean="0"/>
              <a:t>14</a:t>
            </a:fld>
            <a:endParaRPr lang="en-GB" noProof="0" dirty="0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B3B9121C-D607-7542-93FF-48514E772843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/>
        <p:txBody>
          <a:bodyPr/>
          <a:lstStyle/>
          <a:p>
            <a:endParaRPr lang="en-GB" dirty="0"/>
          </a:p>
        </p:txBody>
      </p:sp>
    </p:spTree>
    <p:extLst>
      <p:ext uri="{BB962C8B-B14F-4D97-AF65-F5344CB8AC3E}">
        <p14:creationId xmlns:p14="http://schemas.microsoft.com/office/powerpoint/2010/main" val="2243295610"/>
      </p:ext>
    </p:extLst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2" name="Striped Right Arrow 61">
            <a:extLst>
              <a:ext uri="{FF2B5EF4-FFF2-40B4-BE49-F238E27FC236}">
                <a16:creationId xmlns:a16="http://schemas.microsoft.com/office/drawing/2014/main" id="{43A4D2C0-6B0B-A44D-BBEB-D70393D50CC0}"/>
              </a:ext>
            </a:extLst>
          </p:cNvPr>
          <p:cNvSpPr/>
          <p:nvPr/>
        </p:nvSpPr>
        <p:spPr>
          <a:xfrm rot="5400000">
            <a:off x="1296207" y="5917657"/>
            <a:ext cx="1350591" cy="80210"/>
          </a:xfrm>
          <a:prstGeom prst="stripedRightArrow">
            <a:avLst/>
          </a:prstGeom>
          <a:ln w="9525"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21EEB5C7-599C-1B46-B63E-974118B0D5EF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/>
              <a:t>Electrical integration</a:t>
            </a:r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6A729294-037D-554D-92C3-515551AEB95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en-GB" noProof="0" smtClean="0"/>
              <a:t>15</a:t>
            </a:fld>
            <a:endParaRPr lang="en-GB" noProof="0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B3B9121C-D607-7542-93FF-48514E772843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/>
        <p:txBody>
          <a:bodyPr/>
          <a:lstStyle/>
          <a:p>
            <a:r>
              <a:rPr lang="en-GB" dirty="0"/>
              <a:t>Interfaces</a:t>
            </a:r>
          </a:p>
        </p:txBody>
      </p:sp>
      <p:sp>
        <p:nvSpPr>
          <p:cNvPr id="6" name="Rectangle 5">
            <a:extLst>
              <a:ext uri="{FF2B5EF4-FFF2-40B4-BE49-F238E27FC236}">
                <a16:creationId xmlns:a16="http://schemas.microsoft.com/office/drawing/2014/main" id="{712C4AD6-1D88-C44D-8C36-350E9EA16F25}"/>
              </a:ext>
            </a:extLst>
          </p:cNvPr>
          <p:cNvSpPr/>
          <p:nvPr/>
        </p:nvSpPr>
        <p:spPr>
          <a:xfrm>
            <a:off x="6096000" y="1586765"/>
            <a:ext cx="5904656" cy="5154603"/>
          </a:xfrm>
          <a:prstGeom prst="rect">
            <a:avLst/>
          </a:prstGeom>
          <a:solidFill>
            <a:schemeClr val="bg1">
              <a:lumMod val="9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 dirty="0"/>
          </a:p>
        </p:txBody>
      </p:sp>
      <p:sp>
        <p:nvSpPr>
          <p:cNvPr id="7" name="Slide Number Placeholder 3">
            <a:extLst>
              <a:ext uri="{FF2B5EF4-FFF2-40B4-BE49-F238E27FC236}">
                <a16:creationId xmlns:a16="http://schemas.microsoft.com/office/drawing/2014/main" id="{21DDAEDB-8BF7-3547-A7C8-BFA5B0133181}"/>
              </a:ext>
            </a:extLst>
          </p:cNvPr>
          <p:cNvSpPr txBox="1">
            <a:spLocks/>
          </p:cNvSpPr>
          <p:nvPr/>
        </p:nvSpPr>
        <p:spPr>
          <a:xfrm>
            <a:off x="8737600" y="6453336"/>
            <a:ext cx="2844800" cy="365125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defPPr>
              <a:defRPr lang="sv-SE"/>
            </a:defPPr>
            <a:lvl1pPr marL="0" algn="r" defTabSz="914400" rtl="0" eaLnBrk="1" latinLnBrk="0" hangingPunct="1">
              <a:defRPr sz="900" kern="1200">
                <a:solidFill>
                  <a:schemeClr val="tx1">
                    <a:lumMod val="65000"/>
                    <a:lumOff val="35000"/>
                  </a:schemeClr>
                </a:solidFill>
                <a:latin typeface="+mn-lt"/>
                <a:ea typeface="+mn-ea"/>
                <a:cs typeface="+mn-cs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fld id="{551115BC-487E-4422-894C-CB7CD3E79223}" type="slidenum">
              <a:rPr lang="en-GB" smtClean="0"/>
              <a:pPr/>
              <a:t>15</a:t>
            </a:fld>
            <a:endParaRPr lang="en-GB"/>
          </a:p>
        </p:txBody>
      </p:sp>
      <p:sp>
        <p:nvSpPr>
          <p:cNvPr id="8" name="TextBox 7">
            <a:extLst>
              <a:ext uri="{FF2B5EF4-FFF2-40B4-BE49-F238E27FC236}">
                <a16:creationId xmlns:a16="http://schemas.microsoft.com/office/drawing/2014/main" id="{35E4BDD0-888B-5D4F-954B-2E22D1884723}"/>
              </a:ext>
            </a:extLst>
          </p:cNvPr>
          <p:cNvSpPr txBox="1"/>
          <p:nvPr/>
        </p:nvSpPr>
        <p:spPr>
          <a:xfrm>
            <a:off x="10344472" y="2235226"/>
            <a:ext cx="1296144" cy="4397829"/>
          </a:xfrm>
          <a:prstGeom prst="rect">
            <a:avLst/>
          </a:prstGeom>
          <a:ln>
            <a:solidFill>
              <a:schemeClr val="accent1"/>
            </a:solidFill>
          </a:ln>
        </p:spPr>
        <p:txBody>
          <a:bodyPr vert="horz" wrap="none" lIns="91440" tIns="45720" rIns="91440" bIns="45720" rtlCol="0" anchor="t">
            <a:normAutofit/>
          </a:bodyPr>
          <a:lstStyle/>
          <a:p>
            <a:pPr algn="ctr"/>
            <a:endParaRPr lang="en-GB" sz="2000" dirty="0"/>
          </a:p>
          <a:p>
            <a:pPr algn="ctr"/>
            <a:endParaRPr lang="en-GB" sz="2000" dirty="0"/>
          </a:p>
          <a:p>
            <a:pPr algn="ctr"/>
            <a:endParaRPr lang="en-GB" sz="2000" dirty="0"/>
          </a:p>
          <a:p>
            <a:pPr algn="ctr"/>
            <a:endParaRPr lang="en-GB" sz="2000" dirty="0"/>
          </a:p>
          <a:p>
            <a:pPr algn="ctr"/>
            <a:endParaRPr lang="en-GB" sz="2000" dirty="0"/>
          </a:p>
          <a:p>
            <a:pPr algn="ctr"/>
            <a:r>
              <a:rPr lang="en-GB" sz="2000" dirty="0"/>
              <a:t>Instrument </a:t>
            </a:r>
          </a:p>
          <a:p>
            <a:pPr algn="ctr"/>
            <a:r>
              <a:rPr lang="en-GB" sz="2000" dirty="0"/>
              <a:t>Engineers</a:t>
            </a:r>
          </a:p>
        </p:txBody>
      </p:sp>
      <p:sp>
        <p:nvSpPr>
          <p:cNvPr id="9" name="TextBox 8">
            <a:extLst>
              <a:ext uri="{FF2B5EF4-FFF2-40B4-BE49-F238E27FC236}">
                <a16:creationId xmlns:a16="http://schemas.microsoft.com/office/drawing/2014/main" id="{EEF8189F-A183-DE4B-A13A-A14F43123242}"/>
              </a:ext>
            </a:extLst>
          </p:cNvPr>
          <p:cNvSpPr txBox="1"/>
          <p:nvPr/>
        </p:nvSpPr>
        <p:spPr>
          <a:xfrm>
            <a:off x="6168008" y="2235207"/>
            <a:ext cx="1296144" cy="4397848"/>
          </a:xfrm>
          <a:prstGeom prst="rect">
            <a:avLst/>
          </a:prstGeom>
          <a:ln>
            <a:solidFill>
              <a:schemeClr val="accent1"/>
            </a:solidFill>
          </a:ln>
        </p:spPr>
        <p:txBody>
          <a:bodyPr vert="horz" wrap="none" lIns="91440" tIns="45720" rIns="91440" bIns="45720" rtlCol="0" anchor="t">
            <a:normAutofit/>
          </a:bodyPr>
          <a:lstStyle/>
          <a:p>
            <a:pPr algn="ctr"/>
            <a:endParaRPr lang="en-GB" sz="2000" dirty="0"/>
          </a:p>
          <a:p>
            <a:pPr algn="ctr"/>
            <a:endParaRPr lang="en-GB" sz="2000" dirty="0"/>
          </a:p>
          <a:p>
            <a:pPr algn="ctr"/>
            <a:endParaRPr lang="en-GB" sz="2000" dirty="0"/>
          </a:p>
          <a:p>
            <a:pPr algn="ctr"/>
            <a:endParaRPr lang="en-GB" sz="2000" dirty="0"/>
          </a:p>
          <a:p>
            <a:pPr algn="ctr"/>
            <a:endParaRPr lang="en-GB" sz="2000" dirty="0"/>
          </a:p>
          <a:p>
            <a:pPr algn="ctr"/>
            <a:r>
              <a:rPr lang="en-GB" sz="2000" dirty="0"/>
              <a:t>Instruments</a:t>
            </a:r>
          </a:p>
          <a:p>
            <a:pPr algn="ctr"/>
            <a:r>
              <a:rPr lang="en-GB" sz="2000" dirty="0"/>
              <a:t>Electrical </a:t>
            </a:r>
          </a:p>
          <a:p>
            <a:pPr algn="ctr"/>
            <a:r>
              <a:rPr lang="en-GB" sz="2000" dirty="0"/>
              <a:t>Integration</a:t>
            </a:r>
          </a:p>
          <a:p>
            <a:pPr algn="ctr"/>
            <a:r>
              <a:rPr lang="en-GB" sz="2000" dirty="0"/>
              <a:t> Engineer</a:t>
            </a:r>
          </a:p>
        </p:txBody>
      </p:sp>
      <p:sp>
        <p:nvSpPr>
          <p:cNvPr id="10" name="TextBox 9">
            <a:extLst>
              <a:ext uri="{FF2B5EF4-FFF2-40B4-BE49-F238E27FC236}">
                <a16:creationId xmlns:a16="http://schemas.microsoft.com/office/drawing/2014/main" id="{A085456D-6315-3941-A795-BFF1C2FE0783}"/>
              </a:ext>
            </a:extLst>
          </p:cNvPr>
          <p:cNvSpPr txBox="1"/>
          <p:nvPr/>
        </p:nvSpPr>
        <p:spPr>
          <a:xfrm>
            <a:off x="8253948" y="2247450"/>
            <a:ext cx="1296144" cy="497173"/>
          </a:xfrm>
          <a:prstGeom prst="rect">
            <a:avLst/>
          </a:prstGeom>
          <a:ln>
            <a:solidFill>
              <a:schemeClr val="accent1"/>
            </a:solidFill>
          </a:ln>
        </p:spPr>
        <p:txBody>
          <a:bodyPr vert="horz" wrap="none" lIns="91440" tIns="45720" rIns="91440" bIns="45720" rtlCol="0" anchor="t">
            <a:normAutofit/>
          </a:bodyPr>
          <a:lstStyle/>
          <a:p>
            <a:pPr algn="ctr"/>
            <a:r>
              <a:rPr lang="en-GB" sz="1200" dirty="0"/>
              <a:t>Motion Control </a:t>
            </a:r>
          </a:p>
          <a:p>
            <a:pPr algn="ctr"/>
            <a:r>
              <a:rPr lang="en-GB" sz="1200" dirty="0"/>
              <a:t>Design</a:t>
            </a:r>
          </a:p>
        </p:txBody>
      </p:sp>
      <p:sp>
        <p:nvSpPr>
          <p:cNvPr id="11" name="TextBox 10">
            <a:extLst>
              <a:ext uri="{FF2B5EF4-FFF2-40B4-BE49-F238E27FC236}">
                <a16:creationId xmlns:a16="http://schemas.microsoft.com/office/drawing/2014/main" id="{D30EC991-D128-2543-9FAD-9436A53DD4C7}"/>
              </a:ext>
            </a:extLst>
          </p:cNvPr>
          <p:cNvSpPr txBox="1"/>
          <p:nvPr/>
        </p:nvSpPr>
        <p:spPr>
          <a:xfrm>
            <a:off x="8262066" y="2871077"/>
            <a:ext cx="1296144" cy="497173"/>
          </a:xfrm>
          <a:prstGeom prst="rect">
            <a:avLst/>
          </a:prstGeom>
          <a:ln>
            <a:solidFill>
              <a:schemeClr val="accent1"/>
            </a:solidFill>
          </a:ln>
        </p:spPr>
        <p:txBody>
          <a:bodyPr vert="horz" wrap="none" lIns="91440" tIns="45720" rIns="91440" bIns="45720" rtlCol="0" anchor="t">
            <a:normAutofit/>
          </a:bodyPr>
          <a:lstStyle/>
          <a:p>
            <a:pPr algn="ctr"/>
            <a:r>
              <a:rPr lang="en-GB" sz="1200" dirty="0"/>
              <a:t>Chopper Control </a:t>
            </a:r>
          </a:p>
          <a:p>
            <a:pPr algn="ctr"/>
            <a:r>
              <a:rPr lang="en-GB" sz="1200" dirty="0"/>
              <a:t>Design</a:t>
            </a:r>
          </a:p>
        </p:txBody>
      </p:sp>
      <p:sp>
        <p:nvSpPr>
          <p:cNvPr id="12" name="TextBox 11">
            <a:extLst>
              <a:ext uri="{FF2B5EF4-FFF2-40B4-BE49-F238E27FC236}">
                <a16:creationId xmlns:a16="http://schemas.microsoft.com/office/drawing/2014/main" id="{E3737E14-1D2D-FB46-83CA-022547F5A936}"/>
              </a:ext>
            </a:extLst>
          </p:cNvPr>
          <p:cNvSpPr txBox="1"/>
          <p:nvPr/>
        </p:nvSpPr>
        <p:spPr>
          <a:xfrm>
            <a:off x="8258532" y="3504910"/>
            <a:ext cx="1296144" cy="497173"/>
          </a:xfrm>
          <a:prstGeom prst="rect">
            <a:avLst/>
          </a:prstGeom>
          <a:ln>
            <a:solidFill>
              <a:schemeClr val="accent1"/>
            </a:solidFill>
          </a:ln>
        </p:spPr>
        <p:txBody>
          <a:bodyPr vert="horz" wrap="none" lIns="91440" tIns="45720" rIns="91440" bIns="45720" rtlCol="0" anchor="t">
            <a:normAutofit/>
          </a:bodyPr>
          <a:lstStyle/>
          <a:p>
            <a:pPr algn="ctr"/>
            <a:r>
              <a:rPr lang="en-GB" sz="1200" dirty="0"/>
              <a:t>Detector Control </a:t>
            </a:r>
          </a:p>
          <a:p>
            <a:pPr algn="ctr"/>
            <a:r>
              <a:rPr lang="en-GB" sz="1200" dirty="0"/>
              <a:t>Design</a:t>
            </a:r>
          </a:p>
        </p:txBody>
      </p:sp>
      <p:sp>
        <p:nvSpPr>
          <p:cNvPr id="13" name="TextBox 12">
            <a:extLst>
              <a:ext uri="{FF2B5EF4-FFF2-40B4-BE49-F238E27FC236}">
                <a16:creationId xmlns:a16="http://schemas.microsoft.com/office/drawing/2014/main" id="{F8709FA2-A9A9-D349-9E25-47D1317183B3}"/>
              </a:ext>
            </a:extLst>
          </p:cNvPr>
          <p:cNvSpPr txBox="1"/>
          <p:nvPr/>
        </p:nvSpPr>
        <p:spPr>
          <a:xfrm>
            <a:off x="8258532" y="4134713"/>
            <a:ext cx="1296144" cy="497173"/>
          </a:xfrm>
          <a:prstGeom prst="rect">
            <a:avLst/>
          </a:prstGeom>
          <a:ln>
            <a:solidFill>
              <a:schemeClr val="accent1"/>
            </a:solidFill>
          </a:ln>
        </p:spPr>
        <p:txBody>
          <a:bodyPr vert="horz" wrap="none" lIns="91440" tIns="45720" rIns="91440" bIns="45720" rtlCol="0" anchor="t">
            <a:normAutofit/>
          </a:bodyPr>
          <a:lstStyle/>
          <a:p>
            <a:pPr algn="ctr"/>
            <a:r>
              <a:rPr lang="en-GB" sz="1200" dirty="0"/>
              <a:t>Sample environment</a:t>
            </a:r>
          </a:p>
          <a:p>
            <a:pPr algn="ctr"/>
            <a:r>
              <a:rPr lang="en-GB" sz="1200" dirty="0"/>
              <a:t>Control Design</a:t>
            </a:r>
          </a:p>
        </p:txBody>
      </p:sp>
      <p:sp>
        <p:nvSpPr>
          <p:cNvPr id="14" name="TextBox 13">
            <a:extLst>
              <a:ext uri="{FF2B5EF4-FFF2-40B4-BE49-F238E27FC236}">
                <a16:creationId xmlns:a16="http://schemas.microsoft.com/office/drawing/2014/main" id="{4D4CB65A-CF80-594A-82CD-135F01F1A5DF}"/>
              </a:ext>
            </a:extLst>
          </p:cNvPr>
          <p:cNvSpPr txBox="1"/>
          <p:nvPr/>
        </p:nvSpPr>
        <p:spPr>
          <a:xfrm>
            <a:off x="8258532" y="4785292"/>
            <a:ext cx="1296144" cy="497173"/>
          </a:xfrm>
          <a:prstGeom prst="rect">
            <a:avLst/>
          </a:prstGeom>
          <a:ln>
            <a:solidFill>
              <a:schemeClr val="accent1"/>
            </a:solidFill>
          </a:ln>
        </p:spPr>
        <p:txBody>
          <a:bodyPr vert="horz" wrap="none" lIns="91440" tIns="45720" rIns="91440" bIns="45720" rtlCol="0" anchor="t">
            <a:normAutofit/>
          </a:bodyPr>
          <a:lstStyle/>
          <a:p>
            <a:pPr algn="ctr"/>
            <a:endParaRPr lang="en-GB" sz="1200" dirty="0"/>
          </a:p>
        </p:txBody>
      </p:sp>
      <p:sp>
        <p:nvSpPr>
          <p:cNvPr id="15" name="TextBox 14">
            <a:extLst>
              <a:ext uri="{FF2B5EF4-FFF2-40B4-BE49-F238E27FC236}">
                <a16:creationId xmlns:a16="http://schemas.microsoft.com/office/drawing/2014/main" id="{A90449FF-092A-C640-8ABB-802E7D60FA4A}"/>
              </a:ext>
            </a:extLst>
          </p:cNvPr>
          <p:cNvSpPr txBox="1"/>
          <p:nvPr/>
        </p:nvSpPr>
        <p:spPr>
          <a:xfrm>
            <a:off x="8262066" y="5463419"/>
            <a:ext cx="1296144" cy="497173"/>
          </a:xfrm>
          <a:prstGeom prst="rect">
            <a:avLst/>
          </a:prstGeom>
          <a:ln>
            <a:solidFill>
              <a:schemeClr val="accent1"/>
            </a:solidFill>
          </a:ln>
        </p:spPr>
        <p:txBody>
          <a:bodyPr vert="horz" wrap="none" lIns="91440" tIns="45720" rIns="91440" bIns="45720" rtlCol="0" anchor="t">
            <a:normAutofit/>
          </a:bodyPr>
          <a:lstStyle/>
          <a:p>
            <a:pPr algn="ctr"/>
            <a:endParaRPr lang="en-GB" sz="1200" dirty="0"/>
          </a:p>
        </p:txBody>
      </p:sp>
      <p:cxnSp>
        <p:nvCxnSpPr>
          <p:cNvPr id="16" name="Straight Arrow Connector 15">
            <a:extLst>
              <a:ext uri="{FF2B5EF4-FFF2-40B4-BE49-F238E27FC236}">
                <a16:creationId xmlns:a16="http://schemas.microsoft.com/office/drawing/2014/main" id="{506D35E1-5886-2049-9023-C055F8CF12B2}"/>
              </a:ext>
            </a:extLst>
          </p:cNvPr>
          <p:cNvCxnSpPr>
            <a:stCxn id="10" idx="3"/>
          </p:cNvCxnSpPr>
          <p:nvPr/>
        </p:nvCxnSpPr>
        <p:spPr>
          <a:xfrm flipV="1">
            <a:off x="9550092" y="2496036"/>
            <a:ext cx="794380" cy="1"/>
          </a:xfrm>
          <a:prstGeom prst="straightConnector1">
            <a:avLst/>
          </a:prstGeom>
          <a:ln>
            <a:headEnd type="triangle"/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7" name="Straight Arrow Connector 16">
            <a:extLst>
              <a:ext uri="{FF2B5EF4-FFF2-40B4-BE49-F238E27FC236}">
                <a16:creationId xmlns:a16="http://schemas.microsoft.com/office/drawing/2014/main" id="{214BC8D7-C8E2-554C-AD58-75CFF476CAE7}"/>
              </a:ext>
            </a:extLst>
          </p:cNvPr>
          <p:cNvCxnSpPr/>
          <p:nvPr/>
        </p:nvCxnSpPr>
        <p:spPr>
          <a:xfrm flipV="1">
            <a:off x="9558210" y="3112891"/>
            <a:ext cx="794380" cy="1"/>
          </a:xfrm>
          <a:prstGeom prst="straightConnector1">
            <a:avLst/>
          </a:prstGeom>
          <a:ln>
            <a:headEnd type="triangle"/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8" name="Straight Arrow Connector 17">
            <a:extLst>
              <a:ext uri="{FF2B5EF4-FFF2-40B4-BE49-F238E27FC236}">
                <a16:creationId xmlns:a16="http://schemas.microsoft.com/office/drawing/2014/main" id="{F0DC78C5-1D7D-1A4D-BA86-ED7500CDC0E1}"/>
              </a:ext>
            </a:extLst>
          </p:cNvPr>
          <p:cNvCxnSpPr/>
          <p:nvPr/>
        </p:nvCxnSpPr>
        <p:spPr>
          <a:xfrm flipV="1">
            <a:off x="9550092" y="3761978"/>
            <a:ext cx="794380" cy="1"/>
          </a:xfrm>
          <a:prstGeom prst="straightConnector1">
            <a:avLst/>
          </a:prstGeom>
          <a:ln>
            <a:headEnd type="triangle"/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9" name="Straight Arrow Connector 18">
            <a:extLst>
              <a:ext uri="{FF2B5EF4-FFF2-40B4-BE49-F238E27FC236}">
                <a16:creationId xmlns:a16="http://schemas.microsoft.com/office/drawing/2014/main" id="{2B4CE6BD-0E83-474E-B5F0-CF6CF99E9E81}"/>
              </a:ext>
            </a:extLst>
          </p:cNvPr>
          <p:cNvCxnSpPr/>
          <p:nvPr/>
        </p:nvCxnSpPr>
        <p:spPr>
          <a:xfrm flipV="1">
            <a:off x="9546558" y="4385342"/>
            <a:ext cx="794380" cy="1"/>
          </a:xfrm>
          <a:prstGeom prst="straightConnector1">
            <a:avLst/>
          </a:prstGeom>
          <a:ln>
            <a:headEnd type="triangle"/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0" name="Straight Arrow Connector 19">
            <a:extLst>
              <a:ext uri="{FF2B5EF4-FFF2-40B4-BE49-F238E27FC236}">
                <a16:creationId xmlns:a16="http://schemas.microsoft.com/office/drawing/2014/main" id="{5BC99299-EA9D-A94E-8AD1-149FF2CEB134}"/>
              </a:ext>
            </a:extLst>
          </p:cNvPr>
          <p:cNvCxnSpPr/>
          <p:nvPr/>
        </p:nvCxnSpPr>
        <p:spPr>
          <a:xfrm flipV="1">
            <a:off x="9558210" y="5019175"/>
            <a:ext cx="794380" cy="1"/>
          </a:xfrm>
          <a:prstGeom prst="straightConnector1">
            <a:avLst/>
          </a:prstGeom>
          <a:ln>
            <a:headEnd type="triangle"/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1" name="Straight Arrow Connector 20">
            <a:extLst>
              <a:ext uri="{FF2B5EF4-FFF2-40B4-BE49-F238E27FC236}">
                <a16:creationId xmlns:a16="http://schemas.microsoft.com/office/drawing/2014/main" id="{90B9C99C-DC21-384A-AB75-48822E2DA329}"/>
              </a:ext>
            </a:extLst>
          </p:cNvPr>
          <p:cNvCxnSpPr/>
          <p:nvPr/>
        </p:nvCxnSpPr>
        <p:spPr>
          <a:xfrm flipV="1">
            <a:off x="9553626" y="5709961"/>
            <a:ext cx="794380" cy="1"/>
          </a:xfrm>
          <a:prstGeom prst="straightConnector1">
            <a:avLst/>
          </a:prstGeom>
          <a:ln>
            <a:headEnd type="triangle"/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2" name="Straight Arrow Connector 21">
            <a:extLst>
              <a:ext uri="{FF2B5EF4-FFF2-40B4-BE49-F238E27FC236}">
                <a16:creationId xmlns:a16="http://schemas.microsoft.com/office/drawing/2014/main" id="{73B1EAF0-CF83-2A45-85CA-E970FE979DD6}"/>
              </a:ext>
            </a:extLst>
          </p:cNvPr>
          <p:cNvCxnSpPr>
            <a:stCxn id="10" idx="1"/>
          </p:cNvCxnSpPr>
          <p:nvPr/>
        </p:nvCxnSpPr>
        <p:spPr>
          <a:xfrm flipH="1" flipV="1">
            <a:off x="7464152" y="2496036"/>
            <a:ext cx="789796" cy="1"/>
          </a:xfrm>
          <a:prstGeom prst="straightConnector1">
            <a:avLst/>
          </a:prstGeom>
          <a:ln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3" name="Straight Arrow Connector 22">
            <a:extLst>
              <a:ext uri="{FF2B5EF4-FFF2-40B4-BE49-F238E27FC236}">
                <a16:creationId xmlns:a16="http://schemas.microsoft.com/office/drawing/2014/main" id="{8AFB1398-FB9F-5943-8EDA-D7A3F45EBDD8}"/>
              </a:ext>
            </a:extLst>
          </p:cNvPr>
          <p:cNvCxnSpPr/>
          <p:nvPr/>
        </p:nvCxnSpPr>
        <p:spPr>
          <a:xfrm flipH="1" flipV="1">
            <a:off x="7470503" y="3206179"/>
            <a:ext cx="789796" cy="1"/>
          </a:xfrm>
          <a:prstGeom prst="straightConnector1">
            <a:avLst/>
          </a:prstGeom>
          <a:ln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4" name="Straight Arrow Connector 23">
            <a:extLst>
              <a:ext uri="{FF2B5EF4-FFF2-40B4-BE49-F238E27FC236}">
                <a16:creationId xmlns:a16="http://schemas.microsoft.com/office/drawing/2014/main" id="{CE5836B9-6BE0-054A-B400-B22CF667933B}"/>
              </a:ext>
            </a:extLst>
          </p:cNvPr>
          <p:cNvCxnSpPr/>
          <p:nvPr/>
        </p:nvCxnSpPr>
        <p:spPr>
          <a:xfrm flipH="1" flipV="1">
            <a:off x="7464152" y="3770236"/>
            <a:ext cx="789796" cy="1"/>
          </a:xfrm>
          <a:prstGeom prst="straightConnector1">
            <a:avLst/>
          </a:prstGeom>
          <a:ln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5" name="Straight Arrow Connector 24">
            <a:extLst>
              <a:ext uri="{FF2B5EF4-FFF2-40B4-BE49-F238E27FC236}">
                <a16:creationId xmlns:a16="http://schemas.microsoft.com/office/drawing/2014/main" id="{A9930808-2436-A64D-8D72-6FD24D287D77}"/>
              </a:ext>
            </a:extLst>
          </p:cNvPr>
          <p:cNvCxnSpPr/>
          <p:nvPr/>
        </p:nvCxnSpPr>
        <p:spPr>
          <a:xfrm flipH="1" flipV="1">
            <a:off x="7454745" y="4480378"/>
            <a:ext cx="789796" cy="1"/>
          </a:xfrm>
          <a:prstGeom prst="straightConnector1">
            <a:avLst/>
          </a:prstGeom>
          <a:ln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6" name="Straight Arrow Connector 25">
            <a:extLst>
              <a:ext uri="{FF2B5EF4-FFF2-40B4-BE49-F238E27FC236}">
                <a16:creationId xmlns:a16="http://schemas.microsoft.com/office/drawing/2014/main" id="{D961D100-58B8-0841-8CF0-495CBAC7848F}"/>
              </a:ext>
            </a:extLst>
          </p:cNvPr>
          <p:cNvCxnSpPr/>
          <p:nvPr/>
        </p:nvCxnSpPr>
        <p:spPr>
          <a:xfrm flipH="1" flipV="1">
            <a:off x="7454745" y="5120887"/>
            <a:ext cx="789796" cy="1"/>
          </a:xfrm>
          <a:prstGeom prst="straightConnector1">
            <a:avLst/>
          </a:prstGeom>
          <a:ln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7" name="Straight Arrow Connector 26">
            <a:extLst>
              <a:ext uri="{FF2B5EF4-FFF2-40B4-BE49-F238E27FC236}">
                <a16:creationId xmlns:a16="http://schemas.microsoft.com/office/drawing/2014/main" id="{EFBAAA24-9DEF-2F4A-9F00-31047F6124E4}"/>
              </a:ext>
            </a:extLst>
          </p:cNvPr>
          <p:cNvCxnSpPr/>
          <p:nvPr/>
        </p:nvCxnSpPr>
        <p:spPr>
          <a:xfrm flipH="1" flipV="1">
            <a:off x="7454745" y="5709960"/>
            <a:ext cx="789796" cy="1"/>
          </a:xfrm>
          <a:prstGeom prst="straightConnector1">
            <a:avLst/>
          </a:prstGeom>
          <a:ln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28" name="TextBox 27">
            <a:extLst>
              <a:ext uri="{FF2B5EF4-FFF2-40B4-BE49-F238E27FC236}">
                <a16:creationId xmlns:a16="http://schemas.microsoft.com/office/drawing/2014/main" id="{B29CA732-B77B-FA4D-95F9-8454FC591E35}"/>
              </a:ext>
            </a:extLst>
          </p:cNvPr>
          <p:cNvSpPr txBox="1"/>
          <p:nvPr/>
        </p:nvSpPr>
        <p:spPr>
          <a:xfrm>
            <a:off x="7652732" y="1843616"/>
            <a:ext cx="914400" cy="694873"/>
          </a:xfrm>
          <a:prstGeom prst="rect">
            <a:avLst/>
          </a:prstGeom>
        </p:spPr>
        <p:txBody>
          <a:bodyPr vert="horz" wrap="none" lIns="91440" tIns="45720" rIns="91440" bIns="45720" rtlCol="0" anchor="t">
            <a:normAutofit lnSpcReduction="10000"/>
          </a:bodyPr>
          <a:lstStyle/>
          <a:p>
            <a:pPr algn="l"/>
            <a:r>
              <a:rPr lang="en-GB" sz="1050" dirty="0"/>
              <a:t>Load</a:t>
            </a:r>
          </a:p>
          <a:p>
            <a:pPr algn="l"/>
            <a:r>
              <a:rPr lang="en-GB" sz="1050" dirty="0"/>
              <a:t>Amount of cabinets</a:t>
            </a:r>
          </a:p>
          <a:p>
            <a:pPr algn="l"/>
            <a:r>
              <a:rPr lang="en-GB" sz="1050" dirty="0"/>
              <a:t>Cabling</a:t>
            </a:r>
          </a:p>
          <a:p>
            <a:pPr algn="l"/>
            <a:r>
              <a:rPr lang="en-GB" sz="1050" dirty="0">
                <a:solidFill>
                  <a:srgbClr val="FF0000"/>
                </a:solidFill>
              </a:rPr>
              <a:t>E-plan</a:t>
            </a:r>
          </a:p>
        </p:txBody>
      </p:sp>
      <p:cxnSp>
        <p:nvCxnSpPr>
          <p:cNvPr id="29" name="Straight Arrow Connector 28">
            <a:extLst>
              <a:ext uri="{FF2B5EF4-FFF2-40B4-BE49-F238E27FC236}">
                <a16:creationId xmlns:a16="http://schemas.microsoft.com/office/drawing/2014/main" id="{3CAB80D6-3C1F-434B-A54F-B7405F372529}"/>
              </a:ext>
            </a:extLst>
          </p:cNvPr>
          <p:cNvCxnSpPr/>
          <p:nvPr/>
        </p:nvCxnSpPr>
        <p:spPr>
          <a:xfrm>
            <a:off x="7470503" y="6369469"/>
            <a:ext cx="2870435" cy="0"/>
          </a:xfrm>
          <a:prstGeom prst="straightConnector1">
            <a:avLst/>
          </a:prstGeom>
          <a:ln>
            <a:headEnd type="triangle"/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30" name="TextBox 29">
            <a:extLst>
              <a:ext uri="{FF2B5EF4-FFF2-40B4-BE49-F238E27FC236}">
                <a16:creationId xmlns:a16="http://schemas.microsoft.com/office/drawing/2014/main" id="{A445229F-C59C-1E4B-AEBF-F679516DB403}"/>
              </a:ext>
            </a:extLst>
          </p:cNvPr>
          <p:cNvSpPr txBox="1"/>
          <p:nvPr/>
        </p:nvSpPr>
        <p:spPr>
          <a:xfrm>
            <a:off x="7652732" y="6159027"/>
            <a:ext cx="2633524" cy="555120"/>
          </a:xfrm>
          <a:prstGeom prst="rect">
            <a:avLst/>
          </a:prstGeom>
        </p:spPr>
        <p:txBody>
          <a:bodyPr vert="horz" wrap="none" lIns="91440" tIns="45720" rIns="91440" bIns="45720" rtlCol="0" anchor="t">
            <a:normAutofit fontScale="92500" lnSpcReduction="10000"/>
          </a:bodyPr>
          <a:lstStyle/>
          <a:p>
            <a:pPr marL="171450" indent="-171450" algn="l">
              <a:buFont typeface="Arial" panose="020B0604020202020204" pitchFamily="34" charset="0"/>
              <a:buChar char="•"/>
            </a:pPr>
            <a:r>
              <a:rPr lang="en-GB" sz="1200" dirty="0"/>
              <a:t>Cabinets distribution</a:t>
            </a:r>
          </a:p>
          <a:p>
            <a:pPr marL="171450" indent="-171450" algn="l">
              <a:buFont typeface="Arial" panose="020B0604020202020204" pitchFamily="34" charset="0"/>
              <a:buChar char="•"/>
            </a:pPr>
            <a:r>
              <a:rPr lang="en-GB" sz="1200" dirty="0"/>
              <a:t>Internal Electrical installation: (Lights, </a:t>
            </a:r>
          </a:p>
          <a:p>
            <a:pPr algn="l"/>
            <a:r>
              <a:rPr lang="en-GB" sz="1200" dirty="0"/>
              <a:t>hutch, crane, hutch, </a:t>
            </a:r>
            <a:r>
              <a:rPr lang="en-GB" sz="1200" dirty="0" err="1"/>
              <a:t>hvac</a:t>
            </a:r>
            <a:r>
              <a:rPr lang="en-GB" sz="1200" dirty="0"/>
              <a:t>, etc)</a:t>
            </a:r>
          </a:p>
        </p:txBody>
      </p:sp>
      <p:cxnSp>
        <p:nvCxnSpPr>
          <p:cNvPr id="31" name="Straight Connector 30">
            <a:extLst>
              <a:ext uri="{FF2B5EF4-FFF2-40B4-BE49-F238E27FC236}">
                <a16:creationId xmlns:a16="http://schemas.microsoft.com/office/drawing/2014/main" id="{CAC2ADD5-4F6D-1B40-9E96-C4637A50DDFA}"/>
              </a:ext>
            </a:extLst>
          </p:cNvPr>
          <p:cNvCxnSpPr>
            <a:cxnSpLocks/>
          </p:cNvCxnSpPr>
          <p:nvPr/>
        </p:nvCxnSpPr>
        <p:spPr>
          <a:xfrm>
            <a:off x="5951984" y="1622907"/>
            <a:ext cx="0" cy="5200273"/>
          </a:xfrm>
          <a:prstGeom prst="line">
            <a:avLst/>
          </a:prstGeom>
          <a:ln w="28575">
            <a:prstDash val="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2" name="Straight Arrow Connector 31">
            <a:extLst>
              <a:ext uri="{FF2B5EF4-FFF2-40B4-BE49-F238E27FC236}">
                <a16:creationId xmlns:a16="http://schemas.microsoft.com/office/drawing/2014/main" id="{F3782A26-93CE-8142-B4EF-A1C7D09C47F1}"/>
              </a:ext>
            </a:extLst>
          </p:cNvPr>
          <p:cNvCxnSpPr>
            <a:cxnSpLocks/>
            <a:endCxn id="33" idx="3"/>
          </p:cNvCxnSpPr>
          <p:nvPr/>
        </p:nvCxnSpPr>
        <p:spPr>
          <a:xfrm flipH="1">
            <a:off x="4694652" y="5350501"/>
            <a:ext cx="1473356" cy="0"/>
          </a:xfrm>
          <a:prstGeom prst="straightConnector1">
            <a:avLst/>
          </a:prstGeom>
          <a:ln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33" name="TextBox 32">
            <a:extLst>
              <a:ext uri="{FF2B5EF4-FFF2-40B4-BE49-F238E27FC236}">
                <a16:creationId xmlns:a16="http://schemas.microsoft.com/office/drawing/2014/main" id="{349D7A7E-73B2-CA47-A1D4-2EEB1CCC8C17}"/>
              </a:ext>
            </a:extLst>
          </p:cNvPr>
          <p:cNvSpPr txBox="1"/>
          <p:nvPr/>
        </p:nvSpPr>
        <p:spPr>
          <a:xfrm>
            <a:off x="2910735" y="4193149"/>
            <a:ext cx="1783917" cy="2314704"/>
          </a:xfrm>
          <a:prstGeom prst="rect">
            <a:avLst/>
          </a:prstGeom>
          <a:solidFill>
            <a:srgbClr val="FFFF00"/>
          </a:solidFill>
          <a:ln>
            <a:solidFill>
              <a:schemeClr val="accent1"/>
            </a:solidFill>
          </a:ln>
        </p:spPr>
        <p:txBody>
          <a:bodyPr vert="horz" wrap="none" lIns="91440" tIns="45720" rIns="91440" bIns="45720" rtlCol="0" anchor="t">
            <a:normAutofit/>
          </a:bodyPr>
          <a:lstStyle/>
          <a:p>
            <a:pPr algn="ctr"/>
            <a:endParaRPr lang="en-GB" dirty="0"/>
          </a:p>
          <a:p>
            <a:pPr algn="ctr"/>
            <a:endParaRPr lang="en-GB" dirty="0"/>
          </a:p>
          <a:p>
            <a:pPr algn="ctr"/>
            <a:r>
              <a:rPr lang="en-GB" dirty="0">
                <a:solidFill>
                  <a:srgbClr val="FF0000"/>
                </a:solidFill>
              </a:rPr>
              <a:t>NSS</a:t>
            </a:r>
          </a:p>
          <a:p>
            <a:pPr algn="ctr"/>
            <a:r>
              <a:rPr lang="en-GB" dirty="0">
                <a:solidFill>
                  <a:srgbClr val="FF0000"/>
                </a:solidFill>
              </a:rPr>
              <a:t>Electrical </a:t>
            </a:r>
          </a:p>
          <a:p>
            <a:pPr algn="ctr"/>
            <a:r>
              <a:rPr lang="en-GB" dirty="0">
                <a:solidFill>
                  <a:srgbClr val="FF0000"/>
                </a:solidFill>
              </a:rPr>
              <a:t>Integration</a:t>
            </a:r>
          </a:p>
          <a:p>
            <a:pPr algn="ctr"/>
            <a:r>
              <a:rPr lang="en-GB" dirty="0">
                <a:solidFill>
                  <a:srgbClr val="FF0000"/>
                </a:solidFill>
              </a:rPr>
              <a:t> Engineer</a:t>
            </a:r>
          </a:p>
        </p:txBody>
      </p:sp>
      <p:sp>
        <p:nvSpPr>
          <p:cNvPr id="34" name="TextBox 33">
            <a:extLst>
              <a:ext uri="{FF2B5EF4-FFF2-40B4-BE49-F238E27FC236}">
                <a16:creationId xmlns:a16="http://schemas.microsoft.com/office/drawing/2014/main" id="{24099430-AEC6-964F-8213-E47FDD4683FD}"/>
              </a:ext>
            </a:extLst>
          </p:cNvPr>
          <p:cNvSpPr txBox="1"/>
          <p:nvPr/>
        </p:nvSpPr>
        <p:spPr>
          <a:xfrm>
            <a:off x="4750130" y="5540078"/>
            <a:ext cx="914400" cy="1038221"/>
          </a:xfrm>
          <a:prstGeom prst="rect">
            <a:avLst/>
          </a:prstGeom>
        </p:spPr>
        <p:txBody>
          <a:bodyPr vert="horz" wrap="none" lIns="91440" tIns="45720" rIns="91440" bIns="45720" rtlCol="0" anchor="t">
            <a:normAutofit lnSpcReduction="10000"/>
          </a:bodyPr>
          <a:lstStyle/>
          <a:p>
            <a:pPr algn="l"/>
            <a:r>
              <a:rPr lang="en-GB" sz="1050" dirty="0"/>
              <a:t>Load list</a:t>
            </a:r>
          </a:p>
          <a:p>
            <a:pPr algn="l"/>
            <a:r>
              <a:rPr lang="en-GB" sz="1050" dirty="0"/>
              <a:t>Cable list</a:t>
            </a:r>
          </a:p>
          <a:p>
            <a:pPr algn="l"/>
            <a:r>
              <a:rPr lang="en-GB" sz="1050" dirty="0"/>
              <a:t>Cable containments </a:t>
            </a:r>
          </a:p>
          <a:p>
            <a:pPr algn="l"/>
            <a:r>
              <a:rPr lang="en-GB" sz="1050" dirty="0"/>
              <a:t>E3D</a:t>
            </a:r>
          </a:p>
          <a:p>
            <a:pPr algn="l"/>
            <a:r>
              <a:rPr lang="en-GB" sz="1050" dirty="0"/>
              <a:t>Cabinet location</a:t>
            </a:r>
          </a:p>
          <a:p>
            <a:pPr algn="l"/>
            <a:r>
              <a:rPr lang="en-GB" sz="1050" dirty="0">
                <a:solidFill>
                  <a:srgbClr val="FF0000"/>
                </a:solidFill>
              </a:rPr>
              <a:t>E-plan</a:t>
            </a:r>
          </a:p>
        </p:txBody>
      </p:sp>
      <p:sp>
        <p:nvSpPr>
          <p:cNvPr id="35" name="TextBox 34">
            <a:extLst>
              <a:ext uri="{FF2B5EF4-FFF2-40B4-BE49-F238E27FC236}">
                <a16:creationId xmlns:a16="http://schemas.microsoft.com/office/drawing/2014/main" id="{B8638D8A-8B4F-E240-82D5-504236865C32}"/>
              </a:ext>
            </a:extLst>
          </p:cNvPr>
          <p:cNvSpPr txBox="1"/>
          <p:nvPr/>
        </p:nvSpPr>
        <p:spPr>
          <a:xfrm>
            <a:off x="1439764" y="5909467"/>
            <a:ext cx="1075318" cy="499119"/>
          </a:xfrm>
          <a:prstGeom prst="rect">
            <a:avLst/>
          </a:prstGeom>
          <a:solidFill>
            <a:schemeClr val="accent3">
              <a:lumMod val="20000"/>
              <a:lumOff val="80000"/>
            </a:schemeClr>
          </a:solidFill>
          <a:ln>
            <a:solidFill>
              <a:schemeClr val="accent1"/>
            </a:solidFill>
          </a:ln>
        </p:spPr>
        <p:txBody>
          <a:bodyPr vert="horz" wrap="none" lIns="91440" tIns="45720" rIns="91440" bIns="45720" rtlCol="0" anchor="t">
            <a:normAutofit/>
          </a:bodyPr>
          <a:lstStyle/>
          <a:p>
            <a:pPr algn="ctr"/>
            <a:r>
              <a:rPr lang="en-GB" sz="1200" b="1" dirty="0">
                <a:solidFill>
                  <a:srgbClr val="00B050"/>
                </a:solidFill>
              </a:rPr>
              <a:t>Power </a:t>
            </a:r>
          </a:p>
          <a:p>
            <a:pPr algn="ctr"/>
            <a:r>
              <a:rPr lang="en-GB" sz="1200" b="1" dirty="0">
                <a:solidFill>
                  <a:srgbClr val="00B050"/>
                </a:solidFill>
              </a:rPr>
              <a:t>Panel Design</a:t>
            </a:r>
          </a:p>
        </p:txBody>
      </p:sp>
      <p:cxnSp>
        <p:nvCxnSpPr>
          <p:cNvPr id="36" name="Straight Arrow Connector 35">
            <a:extLst>
              <a:ext uri="{FF2B5EF4-FFF2-40B4-BE49-F238E27FC236}">
                <a16:creationId xmlns:a16="http://schemas.microsoft.com/office/drawing/2014/main" id="{9F9E6411-2154-F14A-9978-82D27C7C32D8}"/>
              </a:ext>
            </a:extLst>
          </p:cNvPr>
          <p:cNvCxnSpPr>
            <a:cxnSpLocks/>
          </p:cNvCxnSpPr>
          <p:nvPr/>
        </p:nvCxnSpPr>
        <p:spPr>
          <a:xfrm flipH="1">
            <a:off x="2515082" y="6309320"/>
            <a:ext cx="395652" cy="0"/>
          </a:xfrm>
          <a:prstGeom prst="straightConnector1">
            <a:avLst/>
          </a:prstGeom>
          <a:ln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37" name="TextBox 36">
            <a:extLst>
              <a:ext uri="{FF2B5EF4-FFF2-40B4-BE49-F238E27FC236}">
                <a16:creationId xmlns:a16="http://schemas.microsoft.com/office/drawing/2014/main" id="{4E7C54F4-656A-0740-A85F-C42E4213B85B}"/>
              </a:ext>
            </a:extLst>
          </p:cNvPr>
          <p:cNvSpPr txBox="1"/>
          <p:nvPr/>
        </p:nvSpPr>
        <p:spPr>
          <a:xfrm>
            <a:off x="1377537" y="4941766"/>
            <a:ext cx="1199771" cy="499119"/>
          </a:xfrm>
          <a:prstGeom prst="rect">
            <a:avLst/>
          </a:prstGeom>
          <a:solidFill>
            <a:schemeClr val="accent2">
              <a:lumMod val="20000"/>
              <a:lumOff val="80000"/>
            </a:schemeClr>
          </a:solidFill>
          <a:ln>
            <a:solidFill>
              <a:schemeClr val="accent1"/>
            </a:solidFill>
          </a:ln>
        </p:spPr>
        <p:txBody>
          <a:bodyPr vert="horz" wrap="none" lIns="91440" tIns="45720" rIns="91440" bIns="45720" rtlCol="0" anchor="t">
            <a:normAutofit/>
          </a:bodyPr>
          <a:lstStyle/>
          <a:p>
            <a:pPr algn="ctr"/>
            <a:r>
              <a:rPr lang="en-GB" sz="1200" b="1" dirty="0">
                <a:solidFill>
                  <a:srgbClr val="FF0000"/>
                </a:solidFill>
              </a:rPr>
              <a:t>E-PLAN</a:t>
            </a:r>
          </a:p>
          <a:p>
            <a:pPr algn="ctr"/>
            <a:r>
              <a:rPr lang="en-GB" sz="1200" b="1" dirty="0">
                <a:solidFill>
                  <a:srgbClr val="FF0000"/>
                </a:solidFill>
              </a:rPr>
              <a:t>Power Distribution</a:t>
            </a:r>
          </a:p>
        </p:txBody>
      </p:sp>
      <p:sp>
        <p:nvSpPr>
          <p:cNvPr id="38" name="TextBox 37">
            <a:extLst>
              <a:ext uri="{FF2B5EF4-FFF2-40B4-BE49-F238E27FC236}">
                <a16:creationId xmlns:a16="http://schemas.microsoft.com/office/drawing/2014/main" id="{4E66F0B3-A3F1-F643-AE11-FE3F7CEA3C51}"/>
              </a:ext>
            </a:extLst>
          </p:cNvPr>
          <p:cNvSpPr txBox="1"/>
          <p:nvPr/>
        </p:nvSpPr>
        <p:spPr>
          <a:xfrm>
            <a:off x="1159617" y="2260670"/>
            <a:ext cx="1199771" cy="499119"/>
          </a:xfrm>
          <a:prstGeom prst="rect">
            <a:avLst/>
          </a:prstGeom>
          <a:solidFill>
            <a:schemeClr val="accent2">
              <a:lumMod val="20000"/>
              <a:lumOff val="80000"/>
            </a:schemeClr>
          </a:solidFill>
          <a:ln>
            <a:solidFill>
              <a:schemeClr val="accent1"/>
            </a:solidFill>
          </a:ln>
        </p:spPr>
        <p:txBody>
          <a:bodyPr vert="horz" wrap="none" lIns="91440" tIns="45720" rIns="91440" bIns="45720" rtlCol="0" anchor="t">
            <a:normAutofit/>
          </a:bodyPr>
          <a:lstStyle/>
          <a:p>
            <a:pPr algn="ctr"/>
            <a:r>
              <a:rPr lang="en-GB" sz="1200" b="1" dirty="0">
                <a:solidFill>
                  <a:srgbClr val="FF0000"/>
                </a:solidFill>
              </a:rPr>
              <a:t>E-PLAN</a:t>
            </a:r>
          </a:p>
        </p:txBody>
      </p:sp>
      <p:sp>
        <p:nvSpPr>
          <p:cNvPr id="39" name="TextBox 38">
            <a:extLst>
              <a:ext uri="{FF2B5EF4-FFF2-40B4-BE49-F238E27FC236}">
                <a16:creationId xmlns:a16="http://schemas.microsoft.com/office/drawing/2014/main" id="{80603941-01E3-C54C-B02A-E4931A487B45}"/>
              </a:ext>
            </a:extLst>
          </p:cNvPr>
          <p:cNvSpPr txBox="1"/>
          <p:nvPr/>
        </p:nvSpPr>
        <p:spPr>
          <a:xfrm>
            <a:off x="2667708" y="2260670"/>
            <a:ext cx="1199771" cy="499119"/>
          </a:xfrm>
          <a:prstGeom prst="rect">
            <a:avLst/>
          </a:prstGeom>
          <a:solidFill>
            <a:schemeClr val="accent3">
              <a:lumMod val="20000"/>
              <a:lumOff val="80000"/>
            </a:schemeClr>
          </a:solidFill>
          <a:ln>
            <a:solidFill>
              <a:schemeClr val="accent1"/>
            </a:solidFill>
          </a:ln>
        </p:spPr>
        <p:txBody>
          <a:bodyPr vert="horz" wrap="none" lIns="91440" tIns="45720" rIns="91440" bIns="45720" rtlCol="0" anchor="t">
            <a:normAutofit/>
          </a:bodyPr>
          <a:lstStyle/>
          <a:p>
            <a:pPr algn="ctr"/>
            <a:r>
              <a:rPr lang="en-GB" sz="1200" b="1" dirty="0">
                <a:solidFill>
                  <a:srgbClr val="00B050"/>
                </a:solidFill>
              </a:rPr>
              <a:t>Power panel </a:t>
            </a:r>
          </a:p>
          <a:p>
            <a:pPr algn="ctr"/>
            <a:r>
              <a:rPr lang="en-GB" sz="1200" b="1" dirty="0">
                <a:solidFill>
                  <a:srgbClr val="00B050"/>
                </a:solidFill>
              </a:rPr>
              <a:t>Design</a:t>
            </a:r>
          </a:p>
        </p:txBody>
      </p:sp>
      <p:sp>
        <p:nvSpPr>
          <p:cNvPr id="40" name="TextBox 39">
            <a:extLst>
              <a:ext uri="{FF2B5EF4-FFF2-40B4-BE49-F238E27FC236}">
                <a16:creationId xmlns:a16="http://schemas.microsoft.com/office/drawing/2014/main" id="{A566BC75-D288-2940-A1E6-AC6DB6B85F37}"/>
              </a:ext>
            </a:extLst>
          </p:cNvPr>
          <p:cNvSpPr txBox="1"/>
          <p:nvPr/>
        </p:nvSpPr>
        <p:spPr>
          <a:xfrm>
            <a:off x="4205360" y="2253810"/>
            <a:ext cx="1363724" cy="499119"/>
          </a:xfrm>
          <a:prstGeom prst="rect">
            <a:avLst/>
          </a:prstGeom>
          <a:solidFill>
            <a:schemeClr val="accent5">
              <a:lumMod val="20000"/>
              <a:lumOff val="80000"/>
            </a:schemeClr>
          </a:solidFill>
          <a:ln>
            <a:solidFill>
              <a:schemeClr val="accent1"/>
            </a:solidFill>
          </a:ln>
        </p:spPr>
        <p:txBody>
          <a:bodyPr vert="horz" wrap="none" lIns="91440" tIns="45720" rIns="91440" bIns="45720" rtlCol="0" anchor="t">
            <a:normAutofit/>
          </a:bodyPr>
          <a:lstStyle/>
          <a:p>
            <a:pPr algn="ctr"/>
            <a:r>
              <a:rPr lang="en-GB" sz="1200" b="1" dirty="0">
                <a:solidFill>
                  <a:srgbClr val="1E9FDB"/>
                </a:solidFill>
              </a:rPr>
              <a:t>Grounding template</a:t>
            </a:r>
          </a:p>
        </p:txBody>
      </p:sp>
      <p:sp>
        <p:nvSpPr>
          <p:cNvPr id="41" name="Rectangle 40">
            <a:extLst>
              <a:ext uri="{FF2B5EF4-FFF2-40B4-BE49-F238E27FC236}">
                <a16:creationId xmlns:a16="http://schemas.microsoft.com/office/drawing/2014/main" id="{4F0AA4F0-3736-E04E-A556-E7E349CF23A0}"/>
              </a:ext>
            </a:extLst>
          </p:cNvPr>
          <p:cNvSpPr/>
          <p:nvPr/>
        </p:nvSpPr>
        <p:spPr>
          <a:xfrm>
            <a:off x="983432" y="2061957"/>
            <a:ext cx="4896544" cy="795464"/>
          </a:xfrm>
          <a:prstGeom prst="rect">
            <a:avLst/>
          </a:prstGeom>
          <a:noFill/>
          <a:ln>
            <a:solidFill>
              <a:srgbClr val="0070C0"/>
            </a:solidFill>
            <a:prstDash val="dash"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42" name="TextBox 41">
            <a:extLst>
              <a:ext uri="{FF2B5EF4-FFF2-40B4-BE49-F238E27FC236}">
                <a16:creationId xmlns:a16="http://schemas.microsoft.com/office/drawing/2014/main" id="{B4E74F11-DD9D-BB40-ABA7-FDC7D82B283C}"/>
              </a:ext>
            </a:extLst>
          </p:cNvPr>
          <p:cNvSpPr txBox="1"/>
          <p:nvPr/>
        </p:nvSpPr>
        <p:spPr>
          <a:xfrm>
            <a:off x="2805893" y="2010544"/>
            <a:ext cx="2069904" cy="914400"/>
          </a:xfrm>
          <a:prstGeom prst="rect">
            <a:avLst/>
          </a:prstGeom>
        </p:spPr>
        <p:txBody>
          <a:bodyPr vert="horz" wrap="none" lIns="91440" tIns="45720" rIns="91440" bIns="45720" rtlCol="0" anchor="t">
            <a:normAutofit/>
          </a:bodyPr>
          <a:lstStyle/>
          <a:p>
            <a:pPr algn="l"/>
            <a:r>
              <a:rPr lang="en-GB" sz="1000" dirty="0"/>
              <a:t>Template Projects</a:t>
            </a:r>
          </a:p>
        </p:txBody>
      </p:sp>
      <p:sp>
        <p:nvSpPr>
          <p:cNvPr id="43" name="TextBox 42">
            <a:extLst>
              <a:ext uri="{FF2B5EF4-FFF2-40B4-BE49-F238E27FC236}">
                <a16:creationId xmlns:a16="http://schemas.microsoft.com/office/drawing/2014/main" id="{570ED608-5617-7242-A56F-CC9EFAA49306}"/>
              </a:ext>
            </a:extLst>
          </p:cNvPr>
          <p:cNvSpPr txBox="1"/>
          <p:nvPr/>
        </p:nvSpPr>
        <p:spPr>
          <a:xfrm>
            <a:off x="3509638" y="3356992"/>
            <a:ext cx="1783917" cy="306118"/>
          </a:xfrm>
          <a:prstGeom prst="rect">
            <a:avLst/>
          </a:prstGeom>
          <a:solidFill>
            <a:schemeClr val="accent5">
              <a:lumMod val="20000"/>
              <a:lumOff val="80000"/>
            </a:schemeClr>
          </a:solidFill>
          <a:ln>
            <a:solidFill>
              <a:schemeClr val="accent1"/>
            </a:solidFill>
          </a:ln>
        </p:spPr>
        <p:txBody>
          <a:bodyPr vert="horz" wrap="none" lIns="91440" tIns="45720" rIns="91440" bIns="45720" rtlCol="0" anchor="t">
            <a:normAutofit/>
          </a:bodyPr>
          <a:lstStyle/>
          <a:p>
            <a:pPr algn="ctr"/>
            <a:r>
              <a:rPr lang="en-GB" sz="1200" b="1" dirty="0">
                <a:solidFill>
                  <a:srgbClr val="1E9FDB"/>
                </a:solidFill>
              </a:rPr>
              <a:t>Grounding Zones</a:t>
            </a:r>
          </a:p>
        </p:txBody>
      </p:sp>
      <p:cxnSp>
        <p:nvCxnSpPr>
          <p:cNvPr id="44" name="Straight Arrow Connector 43">
            <a:extLst>
              <a:ext uri="{FF2B5EF4-FFF2-40B4-BE49-F238E27FC236}">
                <a16:creationId xmlns:a16="http://schemas.microsoft.com/office/drawing/2014/main" id="{E65FF72E-4E50-5E45-993B-F92AEDF0D327}"/>
              </a:ext>
            </a:extLst>
          </p:cNvPr>
          <p:cNvCxnSpPr>
            <a:cxnSpLocks/>
          </p:cNvCxnSpPr>
          <p:nvPr/>
        </p:nvCxnSpPr>
        <p:spPr>
          <a:xfrm>
            <a:off x="5299906" y="3501008"/>
            <a:ext cx="796094" cy="0"/>
          </a:xfrm>
          <a:prstGeom prst="straightConnector1">
            <a:avLst/>
          </a:prstGeom>
          <a:ln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45" name="Elbow Connector 44">
            <a:extLst>
              <a:ext uri="{FF2B5EF4-FFF2-40B4-BE49-F238E27FC236}">
                <a16:creationId xmlns:a16="http://schemas.microsoft.com/office/drawing/2014/main" id="{B0CE664E-9227-114C-9818-9454D05D4B87}"/>
              </a:ext>
            </a:extLst>
          </p:cNvPr>
          <p:cNvCxnSpPr>
            <a:cxnSpLocks/>
            <a:endCxn id="37" idx="3"/>
          </p:cNvCxnSpPr>
          <p:nvPr/>
        </p:nvCxnSpPr>
        <p:spPr>
          <a:xfrm rot="10800000">
            <a:off x="2577308" y="5191326"/>
            <a:ext cx="494356" cy="325974"/>
          </a:xfrm>
          <a:prstGeom prst="bentConnector3">
            <a:avLst/>
          </a:prstGeom>
          <a:ln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46" name="Elbow Connector 45">
            <a:extLst>
              <a:ext uri="{FF2B5EF4-FFF2-40B4-BE49-F238E27FC236}">
                <a16:creationId xmlns:a16="http://schemas.microsoft.com/office/drawing/2014/main" id="{9AFD0EE0-FF51-7147-AAD1-C7BE6EF4C888}"/>
              </a:ext>
            </a:extLst>
          </p:cNvPr>
          <p:cNvCxnSpPr>
            <a:cxnSpLocks/>
            <a:stCxn id="35" idx="3"/>
          </p:cNvCxnSpPr>
          <p:nvPr/>
        </p:nvCxnSpPr>
        <p:spPr>
          <a:xfrm flipV="1">
            <a:off x="2515082" y="5499469"/>
            <a:ext cx="556582" cy="659558"/>
          </a:xfrm>
          <a:prstGeom prst="bentConnector2">
            <a:avLst/>
          </a:prstGeom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47" name="TextBox 46">
            <a:extLst>
              <a:ext uri="{FF2B5EF4-FFF2-40B4-BE49-F238E27FC236}">
                <a16:creationId xmlns:a16="http://schemas.microsoft.com/office/drawing/2014/main" id="{F3017076-5E45-9C44-9B3D-288162F4E777}"/>
              </a:ext>
            </a:extLst>
          </p:cNvPr>
          <p:cNvSpPr txBox="1"/>
          <p:nvPr/>
        </p:nvSpPr>
        <p:spPr>
          <a:xfrm>
            <a:off x="7317844" y="1534116"/>
            <a:ext cx="3168352" cy="352612"/>
          </a:xfrm>
          <a:prstGeom prst="rect">
            <a:avLst/>
          </a:prstGeom>
        </p:spPr>
        <p:txBody>
          <a:bodyPr vert="horz" wrap="none" lIns="91440" tIns="45720" rIns="91440" bIns="45720" rtlCol="0" anchor="t">
            <a:normAutofit fontScale="92500" lnSpcReduction="10000"/>
          </a:bodyPr>
          <a:lstStyle/>
          <a:p>
            <a:pPr algn="ctr"/>
            <a:r>
              <a:rPr lang="en-GB" sz="2000" dirty="0"/>
              <a:t>Instrument</a:t>
            </a:r>
          </a:p>
        </p:txBody>
      </p:sp>
      <p:sp>
        <p:nvSpPr>
          <p:cNvPr id="48" name="TextBox 47">
            <a:extLst>
              <a:ext uri="{FF2B5EF4-FFF2-40B4-BE49-F238E27FC236}">
                <a16:creationId xmlns:a16="http://schemas.microsoft.com/office/drawing/2014/main" id="{4D82B62B-DCF0-BB40-A97C-A2DF37B4D0A5}"/>
              </a:ext>
            </a:extLst>
          </p:cNvPr>
          <p:cNvSpPr txBox="1"/>
          <p:nvPr/>
        </p:nvSpPr>
        <p:spPr>
          <a:xfrm>
            <a:off x="1240309" y="1562006"/>
            <a:ext cx="3168352" cy="352612"/>
          </a:xfrm>
          <a:prstGeom prst="rect">
            <a:avLst/>
          </a:prstGeom>
        </p:spPr>
        <p:txBody>
          <a:bodyPr vert="horz" wrap="none" lIns="91440" tIns="45720" rIns="91440" bIns="45720" rtlCol="0" anchor="t">
            <a:normAutofit fontScale="92500" lnSpcReduction="10000"/>
          </a:bodyPr>
          <a:lstStyle/>
          <a:p>
            <a:pPr algn="ctr"/>
            <a:r>
              <a:rPr lang="en-GB" sz="2000" dirty="0"/>
              <a:t>NSS</a:t>
            </a:r>
          </a:p>
        </p:txBody>
      </p:sp>
      <p:cxnSp>
        <p:nvCxnSpPr>
          <p:cNvPr id="49" name="Straight Connector 48">
            <a:extLst>
              <a:ext uri="{FF2B5EF4-FFF2-40B4-BE49-F238E27FC236}">
                <a16:creationId xmlns:a16="http://schemas.microsoft.com/office/drawing/2014/main" id="{11BA4361-64B0-5C42-9849-4169515FEEEC}"/>
              </a:ext>
            </a:extLst>
          </p:cNvPr>
          <p:cNvCxnSpPr>
            <a:cxnSpLocks/>
          </p:cNvCxnSpPr>
          <p:nvPr/>
        </p:nvCxnSpPr>
        <p:spPr>
          <a:xfrm>
            <a:off x="911424" y="1618188"/>
            <a:ext cx="0" cy="5200273"/>
          </a:xfrm>
          <a:prstGeom prst="line">
            <a:avLst/>
          </a:prstGeom>
          <a:ln w="28575">
            <a:prstDash val="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50" name="TextBox 49">
            <a:extLst>
              <a:ext uri="{FF2B5EF4-FFF2-40B4-BE49-F238E27FC236}">
                <a16:creationId xmlns:a16="http://schemas.microsoft.com/office/drawing/2014/main" id="{4C1F8760-6046-0F44-B4E0-01B416AB22DF}"/>
              </a:ext>
            </a:extLst>
          </p:cNvPr>
          <p:cNvSpPr txBox="1"/>
          <p:nvPr/>
        </p:nvSpPr>
        <p:spPr>
          <a:xfrm>
            <a:off x="121276" y="1718608"/>
            <a:ext cx="648072" cy="392019"/>
          </a:xfrm>
          <a:prstGeom prst="rect">
            <a:avLst/>
          </a:prstGeom>
        </p:spPr>
        <p:txBody>
          <a:bodyPr vert="horz" wrap="square" lIns="91440" tIns="45720" rIns="91440" bIns="45720" rtlCol="0" anchor="t">
            <a:normAutofit lnSpcReduction="10000"/>
          </a:bodyPr>
          <a:lstStyle/>
          <a:p>
            <a:pPr algn="l"/>
            <a:r>
              <a:rPr lang="en-GB" sz="2000" dirty="0"/>
              <a:t>CF</a:t>
            </a:r>
          </a:p>
        </p:txBody>
      </p:sp>
      <p:sp>
        <p:nvSpPr>
          <p:cNvPr id="51" name="TextBox 50">
            <a:extLst>
              <a:ext uri="{FF2B5EF4-FFF2-40B4-BE49-F238E27FC236}">
                <a16:creationId xmlns:a16="http://schemas.microsoft.com/office/drawing/2014/main" id="{7DFB2370-E05E-BF49-90AE-08A6716DD520}"/>
              </a:ext>
            </a:extLst>
          </p:cNvPr>
          <p:cNvSpPr txBox="1"/>
          <p:nvPr/>
        </p:nvSpPr>
        <p:spPr>
          <a:xfrm>
            <a:off x="70275" y="4387688"/>
            <a:ext cx="648072" cy="392019"/>
          </a:xfrm>
          <a:prstGeom prst="rect">
            <a:avLst/>
          </a:prstGeom>
        </p:spPr>
        <p:txBody>
          <a:bodyPr vert="horz" wrap="square" lIns="91440" tIns="45720" rIns="91440" bIns="45720" rtlCol="0" anchor="t">
            <a:normAutofit lnSpcReduction="10000"/>
          </a:bodyPr>
          <a:lstStyle/>
          <a:p>
            <a:pPr algn="l"/>
            <a:r>
              <a:rPr lang="en-GB" sz="2000" dirty="0"/>
              <a:t>ICS</a:t>
            </a:r>
          </a:p>
        </p:txBody>
      </p:sp>
      <p:sp>
        <p:nvSpPr>
          <p:cNvPr id="52" name="TextBox 51">
            <a:extLst>
              <a:ext uri="{FF2B5EF4-FFF2-40B4-BE49-F238E27FC236}">
                <a16:creationId xmlns:a16="http://schemas.microsoft.com/office/drawing/2014/main" id="{E0F45971-7BEB-4C4E-A8EB-1BA91B653EF2}"/>
              </a:ext>
            </a:extLst>
          </p:cNvPr>
          <p:cNvSpPr txBox="1"/>
          <p:nvPr/>
        </p:nvSpPr>
        <p:spPr>
          <a:xfrm>
            <a:off x="9130" y="2093558"/>
            <a:ext cx="914400" cy="1084608"/>
          </a:xfrm>
          <a:prstGeom prst="rect">
            <a:avLst/>
          </a:prstGeom>
        </p:spPr>
        <p:txBody>
          <a:bodyPr vert="horz" wrap="none" lIns="91440" tIns="45720" rIns="91440" bIns="45720" rtlCol="0" anchor="t">
            <a:normAutofit/>
          </a:bodyPr>
          <a:lstStyle/>
          <a:p>
            <a:pPr algn="l"/>
            <a:r>
              <a:rPr lang="en-GB" sz="1050" dirty="0"/>
              <a:t>Power supply</a:t>
            </a:r>
          </a:p>
          <a:p>
            <a:pPr algn="l"/>
            <a:r>
              <a:rPr lang="en-GB" sz="1050" dirty="0"/>
              <a:t>Grounding</a:t>
            </a:r>
          </a:p>
          <a:p>
            <a:pPr algn="l"/>
            <a:r>
              <a:rPr lang="en-GB" sz="1050" dirty="0"/>
              <a:t>Routing in galleries</a:t>
            </a:r>
          </a:p>
          <a:p>
            <a:pPr algn="l"/>
            <a:r>
              <a:rPr lang="en-GB" sz="1050" dirty="0"/>
              <a:t>Sprinkler</a:t>
            </a:r>
          </a:p>
          <a:p>
            <a:pPr algn="l"/>
            <a:r>
              <a:rPr lang="en-GB" sz="1050" dirty="0"/>
              <a:t>Fire sensors</a:t>
            </a:r>
          </a:p>
          <a:p>
            <a:pPr algn="l"/>
            <a:r>
              <a:rPr lang="en-GB" sz="1050" dirty="0"/>
              <a:t>HVAC?</a:t>
            </a:r>
          </a:p>
          <a:p>
            <a:pPr algn="l"/>
            <a:endParaRPr lang="en-GB" sz="1050" dirty="0"/>
          </a:p>
        </p:txBody>
      </p:sp>
      <p:sp>
        <p:nvSpPr>
          <p:cNvPr id="53" name="TextBox 52">
            <a:extLst>
              <a:ext uri="{FF2B5EF4-FFF2-40B4-BE49-F238E27FC236}">
                <a16:creationId xmlns:a16="http://schemas.microsoft.com/office/drawing/2014/main" id="{ECED3CA9-4CA6-4448-A6E0-BADDF3DEAEB4}"/>
              </a:ext>
            </a:extLst>
          </p:cNvPr>
          <p:cNvSpPr txBox="1"/>
          <p:nvPr/>
        </p:nvSpPr>
        <p:spPr>
          <a:xfrm>
            <a:off x="-60328" y="4676798"/>
            <a:ext cx="914400" cy="362139"/>
          </a:xfrm>
          <a:prstGeom prst="rect">
            <a:avLst/>
          </a:prstGeom>
        </p:spPr>
        <p:txBody>
          <a:bodyPr vert="horz" wrap="none" lIns="91440" tIns="45720" rIns="91440" bIns="45720" rtlCol="0" anchor="t">
            <a:normAutofit/>
          </a:bodyPr>
          <a:lstStyle/>
          <a:p>
            <a:pPr algn="l"/>
            <a:r>
              <a:rPr lang="en-GB" sz="1050" dirty="0"/>
              <a:t>Controls network</a:t>
            </a:r>
          </a:p>
          <a:p>
            <a:pPr algn="l"/>
            <a:endParaRPr lang="en-GB" sz="1050" dirty="0"/>
          </a:p>
          <a:p>
            <a:pPr algn="l"/>
            <a:endParaRPr lang="en-GB" sz="1050" dirty="0"/>
          </a:p>
        </p:txBody>
      </p:sp>
      <p:sp>
        <p:nvSpPr>
          <p:cNvPr id="54" name="TextBox 53">
            <a:extLst>
              <a:ext uri="{FF2B5EF4-FFF2-40B4-BE49-F238E27FC236}">
                <a16:creationId xmlns:a16="http://schemas.microsoft.com/office/drawing/2014/main" id="{D33DBAB2-F200-C646-8BDD-37559E50F31B}"/>
              </a:ext>
            </a:extLst>
          </p:cNvPr>
          <p:cNvSpPr txBox="1"/>
          <p:nvPr/>
        </p:nvSpPr>
        <p:spPr>
          <a:xfrm>
            <a:off x="113510" y="5317941"/>
            <a:ext cx="648072" cy="392019"/>
          </a:xfrm>
          <a:prstGeom prst="rect">
            <a:avLst/>
          </a:prstGeom>
        </p:spPr>
        <p:txBody>
          <a:bodyPr vert="horz" wrap="square" lIns="91440" tIns="45720" rIns="91440" bIns="45720" rtlCol="0" anchor="t">
            <a:normAutofit fontScale="92500"/>
          </a:bodyPr>
          <a:lstStyle/>
          <a:p>
            <a:pPr algn="l"/>
            <a:r>
              <a:rPr lang="en-GB" sz="2000" dirty="0"/>
              <a:t>E&amp;IS</a:t>
            </a:r>
          </a:p>
        </p:txBody>
      </p:sp>
      <p:sp>
        <p:nvSpPr>
          <p:cNvPr id="55" name="TextBox 54">
            <a:extLst>
              <a:ext uri="{FF2B5EF4-FFF2-40B4-BE49-F238E27FC236}">
                <a16:creationId xmlns:a16="http://schemas.microsoft.com/office/drawing/2014/main" id="{5589581D-D79A-A54D-A728-FF1B5C137298}"/>
              </a:ext>
            </a:extLst>
          </p:cNvPr>
          <p:cNvSpPr txBox="1"/>
          <p:nvPr/>
        </p:nvSpPr>
        <p:spPr>
          <a:xfrm>
            <a:off x="12340" y="5620621"/>
            <a:ext cx="914400" cy="688699"/>
          </a:xfrm>
          <a:prstGeom prst="rect">
            <a:avLst/>
          </a:prstGeom>
        </p:spPr>
        <p:txBody>
          <a:bodyPr vert="horz" wrap="none" lIns="91440" tIns="45720" rIns="91440" bIns="45720" rtlCol="0" anchor="t">
            <a:normAutofit/>
          </a:bodyPr>
          <a:lstStyle/>
          <a:p>
            <a:pPr algn="l"/>
            <a:r>
              <a:rPr lang="en-GB" sz="1050" dirty="0" err="1"/>
              <a:t>ePlan</a:t>
            </a:r>
            <a:endParaRPr lang="en-GB" sz="1050" dirty="0"/>
          </a:p>
          <a:p>
            <a:pPr algn="l"/>
            <a:r>
              <a:rPr lang="en-GB" sz="1050" dirty="0"/>
              <a:t>HW Standardisation</a:t>
            </a:r>
          </a:p>
        </p:txBody>
      </p:sp>
      <p:cxnSp>
        <p:nvCxnSpPr>
          <p:cNvPr id="56" name="Straight Arrow Connector 55">
            <a:extLst>
              <a:ext uri="{FF2B5EF4-FFF2-40B4-BE49-F238E27FC236}">
                <a16:creationId xmlns:a16="http://schemas.microsoft.com/office/drawing/2014/main" id="{CE260500-6810-E842-9F74-7C9077FC71FC}"/>
              </a:ext>
            </a:extLst>
          </p:cNvPr>
          <p:cNvCxnSpPr/>
          <p:nvPr/>
        </p:nvCxnSpPr>
        <p:spPr>
          <a:xfrm flipV="1">
            <a:off x="645384" y="6160271"/>
            <a:ext cx="794380" cy="1"/>
          </a:xfrm>
          <a:prstGeom prst="straightConnector1">
            <a:avLst/>
          </a:prstGeom>
          <a:ln>
            <a:headEnd type="triangle"/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57" name="Straight Arrow Connector 56">
            <a:extLst>
              <a:ext uri="{FF2B5EF4-FFF2-40B4-BE49-F238E27FC236}">
                <a16:creationId xmlns:a16="http://schemas.microsoft.com/office/drawing/2014/main" id="{987FB9B9-8E0F-534D-9897-06B2F1379D55}"/>
              </a:ext>
            </a:extLst>
          </p:cNvPr>
          <p:cNvCxnSpPr/>
          <p:nvPr/>
        </p:nvCxnSpPr>
        <p:spPr>
          <a:xfrm flipV="1">
            <a:off x="596387" y="5208488"/>
            <a:ext cx="794380" cy="1"/>
          </a:xfrm>
          <a:prstGeom prst="straightConnector1">
            <a:avLst/>
          </a:prstGeom>
          <a:ln>
            <a:headEnd type="triangle"/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58" name="TextBox 57">
            <a:extLst>
              <a:ext uri="{FF2B5EF4-FFF2-40B4-BE49-F238E27FC236}">
                <a16:creationId xmlns:a16="http://schemas.microsoft.com/office/drawing/2014/main" id="{5CD03ACC-5838-F049-93F3-DA71BAE37001}"/>
              </a:ext>
            </a:extLst>
          </p:cNvPr>
          <p:cNvSpPr txBox="1"/>
          <p:nvPr/>
        </p:nvSpPr>
        <p:spPr>
          <a:xfrm>
            <a:off x="24061" y="3246353"/>
            <a:ext cx="747656" cy="392019"/>
          </a:xfrm>
          <a:prstGeom prst="rect">
            <a:avLst/>
          </a:prstGeom>
        </p:spPr>
        <p:txBody>
          <a:bodyPr vert="horz" wrap="square" lIns="91440" tIns="45720" rIns="91440" bIns="45720" rtlCol="0" anchor="t">
            <a:normAutofit fontScale="92500"/>
          </a:bodyPr>
          <a:lstStyle/>
          <a:p>
            <a:pPr algn="l"/>
            <a:r>
              <a:rPr lang="en-GB" sz="2000" dirty="0"/>
              <a:t>ES&amp;H</a:t>
            </a:r>
          </a:p>
        </p:txBody>
      </p:sp>
      <p:cxnSp>
        <p:nvCxnSpPr>
          <p:cNvPr id="59" name="Straight Arrow Connector 58">
            <a:extLst>
              <a:ext uri="{FF2B5EF4-FFF2-40B4-BE49-F238E27FC236}">
                <a16:creationId xmlns:a16="http://schemas.microsoft.com/office/drawing/2014/main" id="{615EEFCF-BA9D-CC47-B647-C759FB1AE05D}"/>
              </a:ext>
            </a:extLst>
          </p:cNvPr>
          <p:cNvCxnSpPr>
            <a:cxnSpLocks/>
          </p:cNvCxnSpPr>
          <p:nvPr/>
        </p:nvCxnSpPr>
        <p:spPr>
          <a:xfrm>
            <a:off x="662214" y="3541443"/>
            <a:ext cx="2847424" cy="0"/>
          </a:xfrm>
          <a:prstGeom prst="straightConnector1">
            <a:avLst/>
          </a:prstGeom>
          <a:ln>
            <a:headEnd type="triangle"/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60" name="TextBox 59">
            <a:extLst>
              <a:ext uri="{FF2B5EF4-FFF2-40B4-BE49-F238E27FC236}">
                <a16:creationId xmlns:a16="http://schemas.microsoft.com/office/drawing/2014/main" id="{ED10229A-1472-134C-B751-7E01550C7EFA}"/>
              </a:ext>
            </a:extLst>
          </p:cNvPr>
          <p:cNvSpPr txBox="1"/>
          <p:nvPr/>
        </p:nvSpPr>
        <p:spPr>
          <a:xfrm>
            <a:off x="0" y="3582094"/>
            <a:ext cx="914400" cy="526590"/>
          </a:xfrm>
          <a:prstGeom prst="rect">
            <a:avLst/>
          </a:prstGeom>
        </p:spPr>
        <p:txBody>
          <a:bodyPr vert="horz" wrap="none" lIns="91440" tIns="45720" rIns="91440" bIns="45720" rtlCol="0" anchor="t">
            <a:normAutofit/>
          </a:bodyPr>
          <a:lstStyle/>
          <a:p>
            <a:pPr algn="l"/>
            <a:r>
              <a:rPr lang="en-GB" sz="1050" dirty="0"/>
              <a:t>Electrical safety</a:t>
            </a:r>
          </a:p>
          <a:p>
            <a:pPr algn="l"/>
            <a:r>
              <a:rPr lang="en-GB" sz="1050" dirty="0"/>
              <a:t>CE marking</a:t>
            </a:r>
          </a:p>
          <a:p>
            <a:pPr algn="l"/>
            <a:endParaRPr lang="en-GB" sz="1050" dirty="0"/>
          </a:p>
          <a:p>
            <a:pPr algn="l"/>
            <a:endParaRPr lang="en-GB" sz="1050" dirty="0"/>
          </a:p>
        </p:txBody>
      </p:sp>
      <p:sp>
        <p:nvSpPr>
          <p:cNvPr id="61" name="Striped Right Arrow 60">
            <a:extLst>
              <a:ext uri="{FF2B5EF4-FFF2-40B4-BE49-F238E27FC236}">
                <a16:creationId xmlns:a16="http://schemas.microsoft.com/office/drawing/2014/main" id="{960BF70D-E35A-5040-AB7C-68303D0B4002}"/>
              </a:ext>
            </a:extLst>
          </p:cNvPr>
          <p:cNvSpPr/>
          <p:nvPr/>
        </p:nvSpPr>
        <p:spPr>
          <a:xfrm>
            <a:off x="1991544" y="6633055"/>
            <a:ext cx="3888432" cy="81092"/>
          </a:xfrm>
          <a:prstGeom prst="stripedRightArrow">
            <a:avLst/>
          </a:prstGeom>
          <a:ln w="9525"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909514355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-tema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txDef>
      <a:spPr/>
      <a:bodyPr vert="horz" lIns="91440" tIns="45720" rIns="91440" bIns="45720" rtlCol="0" anchor="t">
        <a:normAutofit/>
      </a:bodyPr>
      <a:lstStyle>
        <a:defPPr algn="l">
          <a:defRPr sz="2000" dirty="0" smtClean="0"/>
        </a:defPPr>
      </a:lstStyle>
    </a:txDef>
  </a:objectDefaults>
  <a:extraClrSchemeLst/>
  <a:extLst>
    <a:ext uri="{05A4C25C-085E-4340-85A3-A5531E510DB2}">
      <thm15:themeFamily xmlns:thm15="http://schemas.microsoft.com/office/thememl/2012/main" name="Presentation5" id="{837FB91F-CDC5-4BC6-A162-22F8370E1EC4}" vid="{C4EAEFBE-156F-4FEE-9F2B-BE5A854A00D8}"/>
    </a:ext>
  </a:extLst>
</a:theme>
</file>

<file path=ppt/theme/theme2.xml><?xml version="1.0" encoding="utf-8"?>
<a:theme xmlns:a="http://schemas.openxmlformats.org/drawingml/2006/main" name="2_Anpassad formgivning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  <a:extLst>
    <a:ext uri="{05A4C25C-085E-4340-85A3-A5531E510DB2}">
      <thm15:themeFamily xmlns:thm15="http://schemas.microsoft.com/office/thememl/2012/main" name="Presentation5" id="{837FB91F-CDC5-4BC6-A162-22F8370E1EC4}" vid="{76958EC4-F568-4D68-98B3-6BA4183AD248}"/>
    </a:ext>
  </a:extLst>
</a:theme>
</file>

<file path=ppt/theme/theme3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>Office-tema</Template>
  <TotalTime>585</TotalTime>
  <Words>1247</Words>
  <Application>Microsoft Macintosh PowerPoint</Application>
  <PresentationFormat>Widescreen</PresentationFormat>
  <Paragraphs>304</Paragraphs>
  <Slides>15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2</vt:i4>
      </vt:variant>
      <vt:variant>
        <vt:lpstr>Theme</vt:lpstr>
      </vt:variant>
      <vt:variant>
        <vt:i4>2</vt:i4>
      </vt:variant>
      <vt:variant>
        <vt:lpstr>Slide Titles</vt:lpstr>
      </vt:variant>
      <vt:variant>
        <vt:i4>15</vt:i4>
      </vt:variant>
    </vt:vector>
  </HeadingPairs>
  <TitlesOfParts>
    <vt:vector size="19" baseType="lpstr">
      <vt:lpstr>Arial</vt:lpstr>
      <vt:lpstr>Calibri</vt:lpstr>
      <vt:lpstr>Office-tema</vt:lpstr>
      <vt:lpstr>2_Anpassad formgivning</vt:lpstr>
      <vt:lpstr>Instruments Main Electrical Power Distribution Panel - Specifications and input from Instruments teams – </vt:lpstr>
      <vt:lpstr>Overview</vt:lpstr>
      <vt:lpstr>Electrical power distribution</vt:lpstr>
      <vt:lpstr>Electrical power distribution</vt:lpstr>
      <vt:lpstr>Electrical power distribution</vt:lpstr>
      <vt:lpstr>Electrical power distribution</vt:lpstr>
      <vt:lpstr>Main Power Distribution Panel</vt:lpstr>
      <vt:lpstr>Main Power Distribution Panel</vt:lpstr>
      <vt:lpstr>Main Power Distribution Panel</vt:lpstr>
      <vt:lpstr>Main Power Distribution Panel</vt:lpstr>
      <vt:lpstr>Main Power Distribution Panel</vt:lpstr>
      <vt:lpstr>Main Power Distribution Panel</vt:lpstr>
      <vt:lpstr>Next steps</vt:lpstr>
      <vt:lpstr>Thanks!</vt:lpstr>
      <vt:lpstr>Electrical integration</vt:lpstr>
    </vt:vector>
  </TitlesOfParts>
  <Company/>
  <LinksUpToDate>false</LinksUpToDate>
  <SharedDoc>false</SharedDoc>
  <HyperlinksChanged>false</HyperlinksChanged>
  <AppVersion>16.0016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NSS Instruments Integration into ESS Infrastructure </dc:title>
  <dc:creator>Microsoft Office User</dc:creator>
  <cp:lastModifiedBy>Microsoft Office User</cp:lastModifiedBy>
  <cp:revision>70</cp:revision>
  <cp:lastPrinted>2019-05-11T18:50:57Z</cp:lastPrinted>
  <dcterms:created xsi:type="dcterms:W3CDTF">2019-05-10T05:47:47Z</dcterms:created>
  <dcterms:modified xsi:type="dcterms:W3CDTF">2019-09-05T09:08:59Z</dcterms:modified>
</cp:coreProperties>
</file>