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9"/>
  </p:notesMasterIdLst>
  <p:handoutMasterIdLst>
    <p:handoutMasterId r:id="rId20"/>
  </p:handoutMasterIdLst>
  <p:sldIdLst>
    <p:sldId id="269" r:id="rId2"/>
    <p:sldId id="300" r:id="rId3"/>
    <p:sldId id="316" r:id="rId4"/>
    <p:sldId id="320" r:id="rId5"/>
    <p:sldId id="321" r:id="rId6"/>
    <p:sldId id="318" r:id="rId7"/>
    <p:sldId id="322" r:id="rId8"/>
    <p:sldId id="323" r:id="rId9"/>
    <p:sldId id="324" r:id="rId10"/>
    <p:sldId id="326" r:id="rId11"/>
    <p:sldId id="311" r:id="rId12"/>
    <p:sldId id="304" r:id="rId13"/>
    <p:sldId id="325" r:id="rId14"/>
    <p:sldId id="305" r:id="rId15"/>
    <p:sldId id="306" r:id="rId16"/>
    <p:sldId id="307" r:id="rId17"/>
    <p:sldId id="309" r:id="rId18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69D5F8F4-8E6E-034C-B509-13F0A19F5FBA}">
          <p14:sldIdLst>
            <p14:sldId id="269"/>
            <p14:sldId id="300"/>
            <p14:sldId id="316"/>
            <p14:sldId id="320"/>
            <p14:sldId id="321"/>
            <p14:sldId id="318"/>
            <p14:sldId id="322"/>
            <p14:sldId id="323"/>
            <p14:sldId id="324"/>
            <p14:sldId id="326"/>
            <p14:sldId id="311"/>
            <p14:sldId id="304"/>
            <p14:sldId id="325"/>
            <p14:sldId id="305"/>
            <p14:sldId id="306"/>
            <p14:sldId id="307"/>
            <p14:sldId id="309"/>
          </p14:sldIdLst>
        </p14:section>
        <p14:section name="backup" id="{36DCA57B-2EE0-6842-95EF-212ACC84F703}">
          <p14:sldIdLst/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1602" autoAdjust="0"/>
    <p:restoredTop sz="91451" autoAdjust="0"/>
  </p:normalViewPr>
  <p:slideViewPr>
    <p:cSldViewPr>
      <p:cViewPr varScale="1">
        <p:scale>
          <a:sx n="122" d="100"/>
          <a:sy n="122" d="100"/>
        </p:scale>
        <p:origin x="102" y="21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70" d="100"/>
        <a:sy n="70" d="100"/>
      </p:scale>
      <p:origin x="0" y="30336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0A0F412-9B39-E14E-A982-EFFC18C6BA63}" type="datetimeFigureOut">
              <a:rPr lang="en-US" smtClean="0"/>
              <a:t>9/9/2019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29CD1D2-52FF-AE4F-8497-20AF440A402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202524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911047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/>
              <a:t>Click to edit Master subtitle style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7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2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7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700808"/>
            <a:ext cx="7772400" cy="1755775"/>
          </a:xfrm>
        </p:spPr>
        <p:txBody>
          <a:bodyPr>
            <a:normAutofit/>
          </a:bodyPr>
          <a:lstStyle/>
          <a:p>
            <a:pPr algn="ctr"/>
            <a:r>
              <a:rPr lang="sv-SE" sz="4000" dirty="0" err="1"/>
              <a:t>Electrical</a:t>
            </a:r>
            <a:r>
              <a:rPr lang="sv-SE" sz="4000" dirty="0"/>
              <a:t>/</a:t>
            </a:r>
            <a:r>
              <a:rPr lang="sv-SE" sz="4000" dirty="0" err="1"/>
              <a:t>Network</a:t>
            </a:r>
            <a:r>
              <a:rPr lang="sv-SE" sz="4000" dirty="0"/>
              <a:t>/Services/</a:t>
            </a:r>
            <a:r>
              <a:rPr lang="sv-SE" sz="4000" dirty="0" err="1"/>
              <a:t>Utilities</a:t>
            </a:r>
            <a:r>
              <a:rPr lang="sv-SE" sz="4000" dirty="0" smtClean="0"/>
              <a:t/>
            </a:r>
            <a:br>
              <a:rPr lang="sv-SE" sz="4000" dirty="0" smtClean="0"/>
            </a:br>
            <a:r>
              <a:rPr lang="hu-HU" sz="4000" dirty="0" smtClean="0"/>
              <a:t>IKON 1</a:t>
            </a:r>
            <a:r>
              <a:rPr lang="sv-SE" sz="4000" dirty="0" smtClean="0"/>
              <a:t>7</a:t>
            </a:r>
            <a:endParaRPr lang="en-GB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717032"/>
            <a:ext cx="6400800" cy="2063080"/>
          </a:xfrm>
        </p:spPr>
        <p:txBody>
          <a:bodyPr>
            <a:noAutofit/>
          </a:bodyPr>
          <a:lstStyle/>
          <a:p>
            <a:endParaRPr lang="en-GB" sz="2000" dirty="0">
              <a:solidFill>
                <a:schemeClr val="bg1"/>
              </a:solidFill>
            </a:endParaRPr>
          </a:p>
          <a:p>
            <a:r>
              <a:rPr lang="en-GB" sz="2000" dirty="0" smtClean="0">
                <a:solidFill>
                  <a:schemeClr val="bg1"/>
                </a:solidFill>
              </a:rPr>
              <a:t>Gabor Laszlo</a:t>
            </a:r>
            <a:endParaRPr lang="en-GB" sz="2000" dirty="0">
              <a:solidFill>
                <a:schemeClr val="bg1"/>
              </a:solidFill>
            </a:endParaRPr>
          </a:p>
          <a:p>
            <a:r>
              <a:rPr lang="en-GB" sz="2000" dirty="0">
                <a:solidFill>
                  <a:schemeClr val="bg1"/>
                </a:solidFill>
              </a:rPr>
              <a:t>NSS </a:t>
            </a:r>
            <a:r>
              <a:rPr lang="en-GB" sz="2000" dirty="0" smtClean="0">
                <a:solidFill>
                  <a:schemeClr val="bg1"/>
                </a:solidFill>
              </a:rPr>
              <a:t>Lead Instrument Engineer</a:t>
            </a:r>
            <a:endParaRPr lang="en-GB" sz="2000" dirty="0">
              <a:solidFill>
                <a:schemeClr val="bg1"/>
              </a:solidFill>
            </a:endParaRPr>
          </a:p>
          <a:p>
            <a:endParaRPr lang="en-GB" sz="2000" dirty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36804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</a:rPr>
              <a:t>www.europeanspallationsource.se</a:t>
            </a:r>
            <a:endParaRPr lang="en-GB" sz="1600" dirty="0">
              <a:solidFill>
                <a:srgbClr val="FFFFFF"/>
              </a:solidFill>
            </a:endParaRPr>
          </a:p>
        </p:txBody>
      </p:sp>
      <p:pic>
        <p:nvPicPr>
          <p:cNvPr id="1026" name="Picture 2" descr="KÃ©ptalÃ¡lat a kÃ¶vetkezÅre: âutilitiesâ"/>
          <p:cNvPicPr>
            <a:picLocks noChangeAspect="1" noChangeArrowheads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944687" y="4799200"/>
            <a:ext cx="1517167" cy="15171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750836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 smtClean="0"/>
              <a:t>Utilities</a:t>
            </a:r>
            <a:r>
              <a:rPr lang="sv-SE" dirty="0" smtClean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>
            <a:off x="4667945" y="5043156"/>
            <a:ext cx="55430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4" name="TextBox 343"/>
          <p:cNvSpPr txBox="1"/>
          <p:nvPr/>
        </p:nvSpPr>
        <p:spPr>
          <a:xfrm>
            <a:off x="641865" y="1647333"/>
            <a:ext cx="3207703" cy="18312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all the racks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Chopper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Power distribution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Detector</a:t>
            </a:r>
            <a:r>
              <a:rPr lang="sv-SE" dirty="0" smtClean="0"/>
              <a:t>/</a:t>
            </a:r>
            <a:r>
              <a:rPr lang="sv-SE" dirty="0" err="1" smtClean="0"/>
              <a:t>Beam</a:t>
            </a:r>
            <a:r>
              <a:rPr lang="sv-SE" dirty="0" smtClean="0"/>
              <a:t> monitor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Motion Control</a:t>
            </a:r>
          </a:p>
          <a:p>
            <a:pPr marL="285750" indent="-285750">
              <a:buFontTx/>
              <a:buChar char="-"/>
            </a:pPr>
            <a:endParaRPr lang="sv-SE" dirty="0"/>
          </a:p>
        </p:txBody>
      </p:sp>
      <p:pic>
        <p:nvPicPr>
          <p:cNvPr id="346" name="Picture 345"/>
          <p:cNvPicPr/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408291" y="1544782"/>
            <a:ext cx="1941531" cy="1703562"/>
          </a:xfrm>
          <a:prstGeom prst="rect">
            <a:avLst/>
          </a:prstGeom>
        </p:spPr>
      </p:pic>
      <p:sp>
        <p:nvSpPr>
          <p:cNvPr id="348" name="Rectangle 34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350" name="Rectangle 34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sp>
        <p:nvSpPr>
          <p:cNvPr id="351" name="TextBox 350"/>
          <p:cNvSpPr txBox="1"/>
          <p:nvPr/>
        </p:nvSpPr>
        <p:spPr>
          <a:xfrm>
            <a:off x="641864" y="5615582"/>
            <a:ext cx="320770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/>
              <a:t>Cooling</a:t>
            </a:r>
            <a:r>
              <a:rPr lang="sv-SE" dirty="0"/>
              <a:t> </a:t>
            </a:r>
            <a:r>
              <a:rPr lang="sv-SE" dirty="0" err="1"/>
              <a:t>skid</a:t>
            </a:r>
            <a:endParaRPr lang="sv-SE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Pumps</a:t>
            </a:r>
            <a:endParaRPr lang="sv-SE" dirty="0" smtClean="0"/>
          </a:p>
          <a:p>
            <a:pPr marL="285750" indent="-285750">
              <a:buFontTx/>
              <a:buChar char="-"/>
            </a:pPr>
            <a:endParaRPr lang="sv-SE" dirty="0"/>
          </a:p>
        </p:txBody>
      </p:sp>
      <p:grpSp>
        <p:nvGrpSpPr>
          <p:cNvPr id="354" name="Group 353"/>
          <p:cNvGrpSpPr/>
          <p:nvPr/>
        </p:nvGrpSpPr>
        <p:grpSpPr>
          <a:xfrm>
            <a:off x="4259240" y="4610310"/>
            <a:ext cx="3886629" cy="398876"/>
            <a:chOff x="4259240" y="4610310"/>
            <a:chExt cx="3886629" cy="398876"/>
          </a:xfrm>
        </p:grpSpPr>
        <p:sp>
          <p:nvSpPr>
            <p:cNvPr id="42" name="Rectangle 41"/>
            <p:cNvSpPr/>
            <p:nvPr/>
          </p:nvSpPr>
          <p:spPr>
            <a:xfrm>
              <a:off x="7686725" y="4620012"/>
              <a:ext cx="105399" cy="389174"/>
            </a:xfrm>
            <a:prstGeom prst="rect">
              <a:avLst/>
            </a:prstGeom>
            <a:solidFill>
              <a:schemeClr val="accent6">
                <a:lumMod val="60000"/>
                <a:lumOff val="40000"/>
              </a:schemeClr>
            </a:solidFill>
            <a:ln w="15875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43" name="Rectangle 42"/>
            <p:cNvSpPr/>
            <p:nvPr/>
          </p:nvSpPr>
          <p:spPr>
            <a:xfrm>
              <a:off x="7824916" y="4616899"/>
              <a:ext cx="105399" cy="389174"/>
            </a:xfrm>
            <a:prstGeom prst="rect">
              <a:avLst/>
            </a:prstGeom>
            <a:solidFill>
              <a:schemeClr val="accent6">
                <a:lumMod val="60000"/>
                <a:lumOff val="40000"/>
              </a:schemeClr>
            </a:solidFill>
            <a:ln w="15875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145" name="Rectangle 144"/>
            <p:cNvSpPr/>
            <p:nvPr/>
          </p:nvSpPr>
          <p:spPr>
            <a:xfrm>
              <a:off x="4259240" y="4610310"/>
              <a:ext cx="105399" cy="389174"/>
            </a:xfrm>
            <a:prstGeom prst="rect">
              <a:avLst/>
            </a:prstGeom>
            <a:solidFill>
              <a:schemeClr val="accent6">
                <a:lumMod val="60000"/>
                <a:lumOff val="40000"/>
              </a:schemeClr>
            </a:solidFill>
            <a:ln w="15875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146" name="Rectangle 145"/>
            <p:cNvSpPr/>
            <p:nvPr/>
          </p:nvSpPr>
          <p:spPr>
            <a:xfrm>
              <a:off x="4388252" y="4610310"/>
              <a:ext cx="105399" cy="389174"/>
            </a:xfrm>
            <a:prstGeom prst="rect">
              <a:avLst/>
            </a:prstGeom>
            <a:solidFill>
              <a:schemeClr val="accent6">
                <a:lumMod val="60000"/>
                <a:lumOff val="40000"/>
              </a:schemeClr>
            </a:solidFill>
            <a:ln w="15875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119" name="Rectangle 118"/>
            <p:cNvSpPr/>
            <p:nvPr/>
          </p:nvSpPr>
          <p:spPr>
            <a:xfrm>
              <a:off x="8019826" y="4617696"/>
              <a:ext cx="126043" cy="389174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352" name="Rectangle 351"/>
            <p:cNvSpPr/>
            <p:nvPr/>
          </p:nvSpPr>
          <p:spPr>
            <a:xfrm>
              <a:off x="4783197" y="4615237"/>
              <a:ext cx="126043" cy="389174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sp>
        <p:nvSpPr>
          <p:cNvPr id="353" name="Rectangle 35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pic>
        <p:nvPicPr>
          <p:cNvPr id="2050" name="Picture 2" descr="KÃ©ptalÃ¡lat a kÃ¶vetkezÅre: âturbo pump cubeâ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274925" y="5384037"/>
            <a:ext cx="1202947" cy="12029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KÃ©ptalÃ¡lat a kÃ¶vetkezÅre: âcooling skidâ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542290" y="5230236"/>
            <a:ext cx="1390819" cy="13908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57" name="TextBox 356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pic>
        <p:nvPicPr>
          <p:cNvPr id="358" name="Picture 357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79364" y="1611628"/>
            <a:ext cx="1143229" cy="1631234"/>
          </a:xfrm>
          <a:prstGeom prst="rect">
            <a:avLst/>
          </a:prstGeom>
        </p:spPr>
      </p:pic>
      <p:sp>
        <p:nvSpPr>
          <p:cNvPr id="58" name="TextBox 57"/>
          <p:cNvSpPr txBox="1"/>
          <p:nvPr/>
        </p:nvSpPr>
        <p:spPr>
          <a:xfrm rot="20462189">
            <a:off x="2732870" y="3621487"/>
            <a:ext cx="3207703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v-SE" sz="4400" b="1" dirty="0" err="1" smtClean="0">
                <a:solidFill>
                  <a:srgbClr val="0432FF"/>
                </a:solidFill>
              </a:rPr>
              <a:t>Schematic</a:t>
            </a:r>
            <a:r>
              <a:rPr lang="sv-SE" sz="4400" b="1" dirty="0" smtClean="0">
                <a:solidFill>
                  <a:srgbClr val="0432FF"/>
                </a:solidFill>
              </a:rPr>
              <a:t> </a:t>
            </a:r>
            <a:r>
              <a:rPr lang="sv-SE" sz="4400" b="1" dirty="0" err="1" smtClean="0">
                <a:solidFill>
                  <a:srgbClr val="0432FF"/>
                </a:solidFill>
              </a:rPr>
              <a:t>picture</a:t>
            </a:r>
            <a:r>
              <a:rPr lang="sv-SE" sz="4400" b="1" dirty="0" smtClean="0">
                <a:solidFill>
                  <a:srgbClr val="0432FF"/>
                </a:solidFill>
              </a:rPr>
              <a:t>!</a:t>
            </a:r>
            <a:endParaRPr lang="sv-SE" sz="4400" b="1" dirty="0">
              <a:solidFill>
                <a:srgbClr val="0432FF"/>
              </a:solidFill>
            </a:endParaRPr>
          </a:p>
        </p:txBody>
      </p:sp>
      <p:grpSp>
        <p:nvGrpSpPr>
          <p:cNvPr id="26" name="Group 25"/>
          <p:cNvGrpSpPr/>
          <p:nvPr/>
        </p:nvGrpSpPr>
        <p:grpSpPr>
          <a:xfrm>
            <a:off x="4722613" y="2846981"/>
            <a:ext cx="3828389" cy="3721207"/>
            <a:chOff x="4722613" y="2846981"/>
            <a:chExt cx="3828389" cy="3721207"/>
          </a:xfrm>
        </p:grpSpPr>
        <p:sp>
          <p:nvSpPr>
            <p:cNvPr id="81" name="Rectangle 80"/>
            <p:cNvSpPr/>
            <p:nvPr/>
          </p:nvSpPr>
          <p:spPr>
            <a:xfrm>
              <a:off x="8424959" y="2846981"/>
              <a:ext cx="126043" cy="389174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82" name="Rectangle 81"/>
            <p:cNvSpPr/>
            <p:nvPr/>
          </p:nvSpPr>
          <p:spPr>
            <a:xfrm>
              <a:off x="4722613" y="2846981"/>
              <a:ext cx="105399" cy="389174"/>
            </a:xfrm>
            <a:prstGeom prst="rect">
              <a:avLst/>
            </a:prstGeom>
            <a:solidFill>
              <a:schemeClr val="accent6">
                <a:lumMod val="60000"/>
                <a:lumOff val="40000"/>
              </a:schemeClr>
            </a:solidFill>
            <a:ln w="15875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84" name="Rectangle 83"/>
            <p:cNvSpPr/>
            <p:nvPr/>
          </p:nvSpPr>
          <p:spPr>
            <a:xfrm>
              <a:off x="5741575" y="633287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sp>
          <p:nvSpPr>
            <p:cNvPr id="85" name="Rectangle 84"/>
            <p:cNvSpPr/>
            <p:nvPr/>
          </p:nvSpPr>
          <p:spPr>
            <a:xfrm>
              <a:off x="7439798" y="6326902"/>
              <a:ext cx="278088" cy="235312"/>
            </a:xfrm>
            <a:prstGeom prst="rect">
              <a:avLst/>
            </a:prstGeom>
            <a:solidFill>
              <a:srgbClr val="FF0000"/>
            </a:solidFill>
            <a:ln w="19050">
              <a:solidFill>
                <a:schemeClr val="accent6">
                  <a:lumMod val="75000"/>
                </a:schemeClr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 smtClean="0"/>
                <a:t>v</a:t>
              </a:r>
              <a:endParaRPr lang="sv-SE" dirty="0"/>
            </a:p>
          </p:txBody>
        </p:sp>
      </p:grpSp>
      <p:sp>
        <p:nvSpPr>
          <p:cNvPr id="87" name="Rectangle 86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741350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3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3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500"/>
                            </p:stCondLst>
                            <p:childTnLst>
                              <p:par>
                                <p:cTn id="2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1000"/>
                                        <p:tgtEl>
                                          <p:spTgt spid="3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1000"/>
                                        <p:tgtEl>
                                          <p:spTgt spid="3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1000"/>
                                        <p:tgtEl>
                                          <p:spTgt spid="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1500"/>
                            </p:stCondLst>
                            <p:childTnLst>
                              <p:par>
                                <p:cTn id="37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5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5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5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5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6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8" grpId="0" animBg="1"/>
      <p:bldP spid="350" grpId="0" animBg="1"/>
      <p:bldP spid="351" grpId="0"/>
      <p:bldP spid="58" grpId="0"/>
      <p:bldP spid="87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 flipV="1">
            <a:off x="4714875" y="5043156"/>
            <a:ext cx="507372" cy="332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67" name="TextBox 66"/>
          <p:cNvSpPr txBox="1"/>
          <p:nvPr/>
        </p:nvSpPr>
        <p:spPr>
          <a:xfrm>
            <a:off x="641864" y="1647333"/>
            <a:ext cx="5836545" cy="12772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Power distribution </a:t>
            </a:r>
            <a:r>
              <a:rPr lang="sv-SE" b="1" dirty="0" err="1" smtClean="0"/>
              <a:t>network</a:t>
            </a:r>
            <a:endParaRPr lang="sv-SE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Cable </a:t>
            </a:r>
            <a:r>
              <a:rPr lang="sv-SE" dirty="0" err="1" smtClean="0"/>
              <a:t>trays</a:t>
            </a:r>
            <a:endParaRPr lang="sv-S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Routing</a:t>
            </a:r>
            <a:r>
              <a:rPr lang="sv-SE" dirty="0" smtClean="0"/>
              <a:t> and </a:t>
            </a:r>
            <a:r>
              <a:rPr lang="sv-SE" dirty="0" err="1" smtClean="0"/>
              <a:t>connection</a:t>
            </a:r>
            <a:r>
              <a:rPr lang="sv-SE" dirty="0" smtClean="0"/>
              <a:t> </a:t>
            </a:r>
            <a:r>
              <a:rPr lang="sv-SE" dirty="0" err="1" smtClean="0"/>
              <a:t>with</a:t>
            </a:r>
            <a:r>
              <a:rPr lang="sv-SE" dirty="0" smtClean="0"/>
              <a:t> Distribution </a:t>
            </a:r>
            <a:r>
              <a:rPr lang="sv-SE" dirty="0" err="1" smtClean="0"/>
              <a:t>cabinets</a:t>
            </a:r>
            <a:r>
              <a:rPr lang="sv-SE" dirty="0" smtClean="0"/>
              <a:t>, pumps, </a:t>
            </a:r>
            <a:r>
              <a:rPr lang="sv-SE" dirty="0" err="1" smtClean="0"/>
              <a:t>skids</a:t>
            </a:r>
            <a:endParaRPr lang="sv-SE" dirty="0" smtClean="0"/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026" name="Picture 2" descr="KÃ©ptalÃ¡lat a kÃ¶vetkezÅre: âcable trayâ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135141" y="1917543"/>
            <a:ext cx="1151417" cy="11514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0" name="TextBox 129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132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  <p:sp>
        <p:nvSpPr>
          <p:cNvPr id="69" name="TextBox 68"/>
          <p:cNvSpPr txBox="1"/>
          <p:nvPr/>
        </p:nvSpPr>
        <p:spPr>
          <a:xfrm>
            <a:off x="641863" y="2839107"/>
            <a:ext cx="58365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Connection </a:t>
            </a:r>
            <a:r>
              <a:rPr lang="sv-SE" dirty="0" err="1" smtClean="0"/>
              <a:t>between</a:t>
            </a:r>
            <a:r>
              <a:rPr lang="sv-SE" dirty="0" smtClean="0"/>
              <a:t> racks and </a:t>
            </a:r>
            <a:r>
              <a:rPr lang="sv-SE" dirty="0"/>
              <a:t>Distribution </a:t>
            </a:r>
            <a:r>
              <a:rPr lang="sv-SE" dirty="0" err="1" smtClean="0"/>
              <a:t>cabinet</a:t>
            </a:r>
            <a:endParaRPr lang="sv-SE" dirty="0" smtClean="0"/>
          </a:p>
        </p:txBody>
      </p:sp>
    </p:spTree>
    <p:extLst>
      <p:ext uri="{BB962C8B-B14F-4D97-AF65-F5344CB8AC3E}">
        <p14:creationId xmlns:p14="http://schemas.microsoft.com/office/powerpoint/2010/main" val="22749961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2000"/>
                                        <p:tgtEl>
                                          <p:spTgt spid="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6" presetClass="emph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0" dur="1000" tmFilter="0, 0; .2, .5; .8, .5; 1, 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1" dur="500" autoRev="1" fill="hold"/>
                                        <p:tgtEl>
                                          <p:spTgt spid="119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12" presetID="26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" dur="1000" tmFilter="0, 0; .2, .5; .8, .5; 1, 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4" dur="500" autoRev="1" fill="hold"/>
                                        <p:tgtEl>
                                          <p:spTgt spid="12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4000"/>
                            </p:stCondLst>
                            <p:childTnLst>
                              <p:par>
                                <p:cTn id="16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6" dur="500"/>
                                        <p:tgtEl>
                                          <p:spTgt spid="2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9" dur="1000"/>
                                        <p:tgtEl>
                                          <p:spTgt spid="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1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9" grpId="0" animBg="1"/>
      <p:bldP spid="124" grpId="0" animBg="1"/>
      <p:bldP spid="6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 flipV="1">
            <a:off x="4714875" y="5043156"/>
            <a:ext cx="507372" cy="332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67" name="TextBox 66"/>
          <p:cNvSpPr txBox="1"/>
          <p:nvPr/>
        </p:nvSpPr>
        <p:spPr>
          <a:xfrm>
            <a:off x="651797" y="1745878"/>
            <a:ext cx="5672048" cy="7232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  <a:r>
              <a:rPr lang="sv-SE" b="1" dirty="0" err="1" smtClean="0"/>
              <a:t>cooling</a:t>
            </a:r>
            <a:r>
              <a:rPr lang="sv-SE" b="1" dirty="0" smtClean="0"/>
              <a:t> pipes to </a:t>
            </a:r>
            <a:r>
              <a:rPr lang="sv-SE" b="1" dirty="0" err="1" smtClean="0"/>
              <a:t>skid</a:t>
            </a:r>
            <a:r>
              <a:rPr lang="sv-SE" b="1" dirty="0" smtClean="0"/>
              <a:t>(s) and </a:t>
            </a:r>
            <a:r>
              <a:rPr lang="sv-SE" b="1" dirty="0" err="1" smtClean="0"/>
              <a:t>cave</a:t>
            </a:r>
            <a:r>
              <a:rPr lang="sv-SE" b="1" dirty="0" smtClean="0"/>
              <a:t> </a:t>
            </a:r>
            <a:r>
              <a:rPr lang="sv-SE" b="1" dirty="0" err="1" smtClean="0"/>
              <a:t>connector</a:t>
            </a:r>
            <a:endParaRPr lang="sv-SE" b="1" dirty="0" smtClean="0"/>
          </a:p>
          <a:p>
            <a:pPr marL="285750" indent="-285750">
              <a:buFontTx/>
              <a:buChar char="-"/>
            </a:pPr>
            <a:endParaRPr lang="sv-SE" dirty="0"/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9" name="Group 68"/>
          <p:cNvGrpSpPr/>
          <p:nvPr/>
        </p:nvGrpSpPr>
        <p:grpSpPr>
          <a:xfrm>
            <a:off x="4372500" y="2780928"/>
            <a:ext cx="2285268" cy="1097300"/>
            <a:chOff x="4372500" y="2780928"/>
            <a:chExt cx="2285268" cy="1097300"/>
          </a:xfrm>
        </p:grpSpPr>
        <p:cxnSp>
          <p:nvCxnSpPr>
            <p:cNvPr id="70" name="Straight Connector 69"/>
            <p:cNvCxnSpPr/>
            <p:nvPr/>
          </p:nvCxnSpPr>
          <p:spPr>
            <a:xfrm flipH="1">
              <a:off x="6295226" y="2783484"/>
              <a:ext cx="305616" cy="3237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/>
            <p:cNvCxnSpPr/>
            <p:nvPr/>
          </p:nvCxnSpPr>
          <p:spPr>
            <a:xfrm flipV="1">
              <a:off x="6600842" y="2791053"/>
              <a:ext cx="0" cy="8613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2" name="Rectangle 71"/>
            <p:cNvSpPr/>
            <p:nvPr/>
          </p:nvSpPr>
          <p:spPr>
            <a:xfrm>
              <a:off x="6553200" y="3650399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73" name="Rectangle 72"/>
            <p:cNvSpPr/>
            <p:nvPr/>
          </p:nvSpPr>
          <p:spPr>
            <a:xfrm>
              <a:off x="4372500" y="364291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cxnSp>
          <p:nvCxnSpPr>
            <p:cNvPr id="74" name="Straight Connector 73"/>
            <p:cNvCxnSpPr/>
            <p:nvPr/>
          </p:nvCxnSpPr>
          <p:spPr>
            <a:xfrm flipH="1">
              <a:off x="4511544" y="2780928"/>
              <a:ext cx="640981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>
              <a:stCxn id="73" idx="0"/>
            </p:cNvCxnSpPr>
            <p:nvPr/>
          </p:nvCxnSpPr>
          <p:spPr>
            <a:xfrm flipV="1">
              <a:off x="4511544" y="2780928"/>
              <a:ext cx="0" cy="861988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76" name="Rectangle 75"/>
          <p:cNvSpPr/>
          <p:nvPr/>
        </p:nvSpPr>
        <p:spPr>
          <a:xfrm>
            <a:off x="5107741" y="2504567"/>
            <a:ext cx="1206172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Cooling</a:t>
            </a:r>
            <a:endParaRPr lang="sv-SE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7873" y="1563250"/>
            <a:ext cx="1738628" cy="2037876"/>
          </a:xfrm>
          <a:prstGeom prst="rect">
            <a:avLst/>
          </a:prstGeom>
          <a:effectLst>
            <a:softEdge rad="50800"/>
          </a:effectLst>
        </p:spPr>
      </p:pic>
      <p:cxnSp>
        <p:nvCxnSpPr>
          <p:cNvPr id="77" name="Straight Arrow Connector 76"/>
          <p:cNvCxnSpPr/>
          <p:nvPr/>
        </p:nvCxnSpPr>
        <p:spPr>
          <a:xfrm flipH="1">
            <a:off x="6714304" y="3438532"/>
            <a:ext cx="363115" cy="211867"/>
          </a:xfrm>
          <a:prstGeom prst="straightConnector1">
            <a:avLst/>
          </a:prstGeom>
          <a:ln>
            <a:tailEnd type="triangle"/>
          </a:ln>
          <a:effectLst>
            <a:outerShdw blurRad="40000" dist="20000" dir="5400000" rotWithShape="0">
              <a:schemeClr val="bg1">
                <a:alpha val="99000"/>
              </a:schemeClr>
            </a:outerShdw>
          </a:effectLst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88" name="TextBox 87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90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523250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500"/>
                                        <p:tgtEl>
                                          <p:spTgt spid="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5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 flipV="1">
            <a:off x="4714875" y="5043156"/>
            <a:ext cx="507372" cy="332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TextBox 66"/>
          <p:cNvSpPr txBox="1"/>
          <p:nvPr/>
        </p:nvSpPr>
        <p:spPr>
          <a:xfrm>
            <a:off x="634643" y="1564127"/>
            <a:ext cx="4517882" cy="15542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  <a:r>
              <a:rPr lang="sv-SE" b="1" dirty="0" smtClean="0"/>
              <a:t>and </a:t>
            </a:r>
            <a:r>
              <a:rPr lang="sv-SE" b="1" dirty="0" err="1" smtClean="0"/>
              <a:t>connects</a:t>
            </a:r>
            <a:r>
              <a:rPr lang="sv-SE" b="1" dirty="0" smtClean="0"/>
              <a:t> </a:t>
            </a:r>
            <a:r>
              <a:rPr lang="sv-SE" b="1" dirty="0" err="1" smtClean="0"/>
              <a:t>Networks</a:t>
            </a:r>
            <a:endParaRPr lang="sv-SE" dirty="0" smtClean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smtClean="0"/>
              <a:t>EPICS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Detector</a:t>
            </a:r>
            <a:endParaRPr lang="sv-SE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err="1"/>
              <a:t>Diagnostics</a:t>
            </a:r>
            <a:endParaRPr lang="sv-SE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err="1"/>
              <a:t>Sample</a:t>
            </a:r>
            <a:r>
              <a:rPr lang="sv-SE" dirty="0"/>
              <a:t> </a:t>
            </a:r>
            <a:r>
              <a:rPr lang="sv-SE" dirty="0" err="1" smtClean="0"/>
              <a:t>environment</a:t>
            </a:r>
            <a:r>
              <a:rPr lang="sv-SE" dirty="0" smtClean="0"/>
              <a:t> (?)</a:t>
            </a:r>
            <a:endParaRPr lang="sv-SE" dirty="0"/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9" name="Group 68"/>
          <p:cNvGrpSpPr/>
          <p:nvPr/>
        </p:nvGrpSpPr>
        <p:grpSpPr>
          <a:xfrm>
            <a:off x="4372500" y="2780928"/>
            <a:ext cx="2285268" cy="1097300"/>
            <a:chOff x="4372500" y="2780928"/>
            <a:chExt cx="2285268" cy="1097300"/>
          </a:xfrm>
        </p:grpSpPr>
        <p:cxnSp>
          <p:nvCxnSpPr>
            <p:cNvPr id="70" name="Straight Connector 69"/>
            <p:cNvCxnSpPr/>
            <p:nvPr/>
          </p:nvCxnSpPr>
          <p:spPr>
            <a:xfrm flipH="1">
              <a:off x="6295226" y="2783484"/>
              <a:ext cx="305616" cy="3237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/>
            <p:cNvCxnSpPr/>
            <p:nvPr/>
          </p:nvCxnSpPr>
          <p:spPr>
            <a:xfrm flipV="1">
              <a:off x="6600842" y="2791053"/>
              <a:ext cx="0" cy="8613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2" name="Rectangle 71"/>
            <p:cNvSpPr/>
            <p:nvPr/>
          </p:nvSpPr>
          <p:spPr>
            <a:xfrm>
              <a:off x="6553200" y="3650399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73" name="Rectangle 72"/>
            <p:cNvSpPr/>
            <p:nvPr/>
          </p:nvSpPr>
          <p:spPr>
            <a:xfrm>
              <a:off x="4372500" y="364291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cxnSp>
          <p:nvCxnSpPr>
            <p:cNvPr id="74" name="Straight Connector 73"/>
            <p:cNvCxnSpPr/>
            <p:nvPr/>
          </p:nvCxnSpPr>
          <p:spPr>
            <a:xfrm flipH="1">
              <a:off x="4511544" y="2780928"/>
              <a:ext cx="640981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>
              <a:stCxn id="73" idx="0"/>
            </p:cNvCxnSpPr>
            <p:nvPr/>
          </p:nvCxnSpPr>
          <p:spPr>
            <a:xfrm flipV="1">
              <a:off x="4511544" y="2780928"/>
              <a:ext cx="0" cy="861988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76" name="Rectangle 75"/>
          <p:cNvSpPr/>
          <p:nvPr/>
        </p:nvSpPr>
        <p:spPr>
          <a:xfrm>
            <a:off x="5107741" y="2504567"/>
            <a:ext cx="1206172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Cooling</a:t>
            </a:r>
            <a:endParaRPr lang="sv-SE" dirty="0"/>
          </a:p>
        </p:txBody>
      </p:sp>
      <p:cxnSp>
        <p:nvCxnSpPr>
          <p:cNvPr id="77" name="Straight Arrow Connector 76"/>
          <p:cNvCxnSpPr/>
          <p:nvPr/>
        </p:nvCxnSpPr>
        <p:spPr>
          <a:xfrm>
            <a:off x="7897655" y="3634411"/>
            <a:ext cx="72740" cy="713273"/>
          </a:xfrm>
          <a:prstGeom prst="straightConnector1">
            <a:avLst/>
          </a:prstGeom>
          <a:ln>
            <a:tailEnd type="triangle"/>
          </a:ln>
          <a:effectLst>
            <a:outerShdw blurRad="40000" dist="20000" dir="5400000" rotWithShape="0">
              <a:schemeClr val="bg1">
                <a:alpha val="99000"/>
              </a:schemeClr>
            </a:outerShdw>
          </a:effectLst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11" name="Rectangle 110"/>
          <p:cNvSpPr/>
          <p:nvPr/>
        </p:nvSpPr>
        <p:spPr>
          <a:xfrm>
            <a:off x="4233633" y="5774025"/>
            <a:ext cx="1206172" cy="550503"/>
          </a:xfrm>
          <a:prstGeom prst="rect">
            <a:avLst/>
          </a:prstGeom>
          <a:solidFill>
            <a:schemeClr val="accent4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Networks</a:t>
            </a:r>
            <a:endParaRPr lang="sv-SE" dirty="0"/>
          </a:p>
        </p:txBody>
      </p:sp>
      <p:grpSp>
        <p:nvGrpSpPr>
          <p:cNvPr id="113" name="Group 112"/>
          <p:cNvGrpSpPr/>
          <p:nvPr/>
        </p:nvGrpSpPr>
        <p:grpSpPr>
          <a:xfrm>
            <a:off x="4479925" y="4423721"/>
            <a:ext cx="3577977" cy="1356031"/>
            <a:chOff x="4479925" y="4423721"/>
            <a:chExt cx="3577977" cy="1356031"/>
          </a:xfrm>
        </p:grpSpPr>
        <p:grpSp>
          <p:nvGrpSpPr>
            <p:cNvPr id="116" name="Group 115"/>
            <p:cNvGrpSpPr/>
            <p:nvPr/>
          </p:nvGrpSpPr>
          <p:grpSpPr>
            <a:xfrm>
              <a:off x="4479925" y="4540979"/>
              <a:ext cx="3577977" cy="1238773"/>
              <a:chOff x="4479925" y="4540979"/>
              <a:chExt cx="3577977" cy="1238773"/>
            </a:xfrm>
          </p:grpSpPr>
          <p:cxnSp>
            <p:nvCxnSpPr>
              <p:cNvPr id="120" name="Straight Connector 119"/>
              <p:cNvCxnSpPr/>
              <p:nvPr/>
            </p:nvCxnSpPr>
            <p:spPr>
              <a:xfrm flipV="1">
                <a:off x="4634167" y="4902200"/>
                <a:ext cx="4508" cy="598825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22" name="Straight Connector 121"/>
              <p:cNvCxnSpPr>
                <a:stCxn id="126" idx="0"/>
              </p:cNvCxnSpPr>
              <p:nvPr/>
            </p:nvCxnSpPr>
            <p:spPr>
              <a:xfrm flipV="1">
                <a:off x="7970395" y="4540979"/>
                <a:ext cx="0" cy="739831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25" name="Block Arc 124"/>
              <p:cNvSpPr/>
              <p:nvPr/>
            </p:nvSpPr>
            <p:spPr>
              <a:xfrm>
                <a:off x="6086892" y="5436462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sp>
            <p:nvSpPr>
              <p:cNvPr id="126" name="Block Arc 125"/>
              <p:cNvSpPr/>
              <p:nvPr/>
            </p:nvSpPr>
            <p:spPr>
              <a:xfrm rot="5400000">
                <a:off x="7923869" y="5277905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cxnSp>
            <p:nvCxnSpPr>
              <p:cNvPr id="127" name="Straight Connector 126"/>
              <p:cNvCxnSpPr/>
              <p:nvPr/>
            </p:nvCxnSpPr>
            <p:spPr>
              <a:xfrm flipH="1" flipV="1">
                <a:off x="7965621" y="5369733"/>
                <a:ext cx="2286" cy="117749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28" name="Straight Connector 127"/>
              <p:cNvCxnSpPr/>
              <p:nvPr/>
            </p:nvCxnSpPr>
            <p:spPr>
              <a:xfrm flipV="1">
                <a:off x="6179944" y="5485892"/>
                <a:ext cx="1783014" cy="11872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29" name="Straight Connector 128"/>
              <p:cNvCxnSpPr/>
              <p:nvPr/>
            </p:nvCxnSpPr>
            <p:spPr>
              <a:xfrm flipV="1">
                <a:off x="4629150" y="5493817"/>
                <a:ext cx="1453936" cy="8458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0" name="Straight Connector 129"/>
              <p:cNvCxnSpPr/>
              <p:nvPr/>
            </p:nvCxnSpPr>
            <p:spPr>
              <a:xfrm flipH="1" flipV="1">
                <a:off x="4877426" y="5501025"/>
                <a:ext cx="2549" cy="2787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1" name="Straight Connector 130"/>
              <p:cNvCxnSpPr/>
              <p:nvPr/>
            </p:nvCxnSpPr>
            <p:spPr>
              <a:xfrm>
                <a:off x="4479925" y="4902200"/>
                <a:ext cx="365125" cy="0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2" name="Straight Connector 131"/>
              <p:cNvCxnSpPr/>
              <p:nvPr/>
            </p:nvCxnSpPr>
            <p:spPr>
              <a:xfrm flipV="1">
                <a:off x="7767638" y="4945992"/>
                <a:ext cx="290264" cy="46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17" name="Oval 116"/>
            <p:cNvSpPr/>
            <p:nvPr/>
          </p:nvSpPr>
          <p:spPr>
            <a:xfrm flipH="1" flipV="1">
              <a:off x="7953924" y="4924136"/>
              <a:ext cx="45719" cy="45719"/>
            </a:xfrm>
            <a:prstGeom prst="ellipse">
              <a:avLst/>
            </a:prstGeom>
            <a:solidFill>
              <a:srgbClr val="7030A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8" name="Rectangle 117"/>
            <p:cNvSpPr/>
            <p:nvPr/>
          </p:nvSpPr>
          <p:spPr>
            <a:xfrm>
              <a:off x="7920964" y="4423721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24720" y="2006043"/>
            <a:ext cx="1145870" cy="1538058"/>
          </a:xfrm>
          <a:prstGeom prst="rect">
            <a:avLst/>
          </a:prstGeom>
          <a:effectLst>
            <a:softEdge rad="25400"/>
          </a:effectLst>
        </p:spPr>
      </p:pic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33" name="TextBox 132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134" name="Rectangle 133"/>
          <p:cNvSpPr/>
          <p:nvPr/>
        </p:nvSpPr>
        <p:spPr>
          <a:xfrm>
            <a:off x="6877634" y="5761541"/>
            <a:ext cx="1684742" cy="550503"/>
          </a:xfrm>
          <a:prstGeom prst="rect">
            <a:avLst/>
          </a:prstGeom>
          <a:solidFill>
            <a:srgbClr val="FF00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Compressed</a:t>
            </a:r>
            <a:r>
              <a:rPr lang="sv-SE" dirty="0" smtClean="0"/>
              <a:t> Air </a:t>
            </a:r>
            <a:endParaRPr lang="sv-SE" dirty="0"/>
          </a:p>
        </p:txBody>
      </p:sp>
      <p:grpSp>
        <p:nvGrpSpPr>
          <p:cNvPr id="135" name="Group 134"/>
          <p:cNvGrpSpPr/>
          <p:nvPr/>
        </p:nvGrpSpPr>
        <p:grpSpPr>
          <a:xfrm>
            <a:off x="4529532" y="4676426"/>
            <a:ext cx="3840362" cy="1085115"/>
            <a:chOff x="4529532" y="4676426"/>
            <a:chExt cx="3840362" cy="1085115"/>
          </a:xfrm>
        </p:grpSpPr>
        <p:sp>
          <p:nvSpPr>
            <p:cNvPr id="136" name="Rectangle 135"/>
            <p:cNvSpPr/>
            <p:nvPr/>
          </p:nvSpPr>
          <p:spPr>
            <a:xfrm>
              <a:off x="8265326" y="477713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37" name="Straight Connector 136"/>
            <p:cNvCxnSpPr>
              <a:endCxn id="136" idx="2"/>
            </p:cNvCxnSpPr>
            <p:nvPr/>
          </p:nvCxnSpPr>
          <p:spPr>
            <a:xfrm flipV="1">
              <a:off x="8317610" y="4894792"/>
              <a:ext cx="0" cy="866749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8" name="Rectangle 137"/>
            <p:cNvSpPr/>
            <p:nvPr/>
          </p:nvSpPr>
          <p:spPr>
            <a:xfrm>
              <a:off x="4529532" y="467642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39" name="Straight Connector 138"/>
            <p:cNvCxnSpPr/>
            <p:nvPr/>
          </p:nvCxnSpPr>
          <p:spPr>
            <a:xfrm flipH="1" flipV="1">
              <a:off x="4581619" y="4792227"/>
              <a:ext cx="4204" cy="844197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0" name="Block Arc 139"/>
            <p:cNvSpPr/>
            <p:nvPr/>
          </p:nvSpPr>
          <p:spPr>
            <a:xfrm>
              <a:off x="6086892" y="5576162"/>
              <a:ext cx="93052" cy="98861"/>
            </a:xfrm>
            <a:prstGeom prst="blockArc">
              <a:avLst>
                <a:gd name="adj1" fmla="val 10800000"/>
                <a:gd name="adj2" fmla="val 230984"/>
                <a:gd name="adj3" fmla="val 0"/>
              </a:avLst>
            </a:prstGeom>
            <a:solidFill>
              <a:srgbClr val="FF0000"/>
            </a:solidFill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>
                <a:solidFill>
                  <a:schemeClr val="tx1"/>
                </a:solidFill>
              </a:endParaRPr>
            </a:p>
          </p:txBody>
        </p:sp>
        <p:cxnSp>
          <p:nvCxnSpPr>
            <p:cNvPr id="141" name="Straight Connector 140"/>
            <p:cNvCxnSpPr/>
            <p:nvPr/>
          </p:nvCxnSpPr>
          <p:spPr>
            <a:xfrm flipV="1">
              <a:off x="6179944" y="5635599"/>
              <a:ext cx="2137666" cy="186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2" name="Straight Connector 141"/>
            <p:cNvCxnSpPr/>
            <p:nvPr/>
          </p:nvCxnSpPr>
          <p:spPr>
            <a:xfrm>
              <a:off x="4581619" y="5633517"/>
              <a:ext cx="1501467" cy="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3" name="TextBox 142"/>
          <p:cNvSpPr txBox="1"/>
          <p:nvPr/>
        </p:nvSpPr>
        <p:spPr>
          <a:xfrm>
            <a:off x="615396" y="5565754"/>
            <a:ext cx="328206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  <a:r>
              <a:rPr lang="sv-SE" b="1" dirty="0" err="1" smtClean="0"/>
              <a:t>compressed</a:t>
            </a:r>
            <a:r>
              <a:rPr lang="sv-SE" b="1" dirty="0" smtClean="0"/>
              <a:t> air </a:t>
            </a:r>
            <a:r>
              <a:rPr lang="sv-SE" b="1" dirty="0" err="1" smtClean="0"/>
              <a:t>connectors</a:t>
            </a:r>
            <a:endParaRPr lang="sv-SE" dirty="0"/>
          </a:p>
        </p:txBody>
      </p:sp>
      <p:sp>
        <p:nvSpPr>
          <p:cNvPr id="144" name="TextBox 143"/>
          <p:cNvSpPr txBox="1"/>
          <p:nvPr/>
        </p:nvSpPr>
        <p:spPr>
          <a:xfrm>
            <a:off x="2918854" y="1899306"/>
            <a:ext cx="143903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Timing</a:t>
            </a:r>
            <a:endParaRPr lang="sv-SE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smtClean="0"/>
              <a:t>PSS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sv-SE" dirty="0" smtClean="0"/>
              <a:t>LAN</a:t>
            </a:r>
            <a:endParaRPr lang="sv-SE" dirty="0"/>
          </a:p>
        </p:txBody>
      </p:sp>
      <p:sp>
        <p:nvSpPr>
          <p:cNvPr id="147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4744816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1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500"/>
                            </p:stCondLst>
                            <p:childTnLst>
                              <p:par>
                                <p:cTn id="21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000"/>
                            </p:stCondLst>
                            <p:childTnLst>
                              <p:par>
                                <p:cTn id="25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7" dur="20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4" grpId="0" animBg="1"/>
      <p:bldP spid="14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 flipV="1">
            <a:off x="4714875" y="5043156"/>
            <a:ext cx="507372" cy="332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TextBox 66"/>
          <p:cNvSpPr txBox="1"/>
          <p:nvPr/>
        </p:nvSpPr>
        <p:spPr>
          <a:xfrm>
            <a:off x="641864" y="1647333"/>
            <a:ext cx="5980781" cy="10002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  <a:r>
              <a:rPr lang="sv-SE" b="1" dirty="0" smtClean="0"/>
              <a:t>In-bunker </a:t>
            </a:r>
            <a:r>
              <a:rPr lang="sv-SE" b="1" dirty="0" err="1" smtClean="0"/>
              <a:t>infrastructure</a:t>
            </a:r>
            <a:endParaRPr lang="sv-SE" b="1" dirty="0" smtClean="0"/>
          </a:p>
          <a:p>
            <a:pPr marL="285750" indent="-285750">
              <a:buFontTx/>
              <a:buChar char="-"/>
            </a:pPr>
            <a:r>
              <a:rPr lang="sv-SE" dirty="0" smtClean="0"/>
              <a:t>Cable </a:t>
            </a:r>
            <a:r>
              <a:rPr lang="sv-SE" dirty="0" err="1" smtClean="0"/>
              <a:t>trays</a:t>
            </a:r>
            <a:r>
              <a:rPr lang="sv-SE" dirty="0" smtClean="0"/>
              <a:t>, </a:t>
            </a:r>
            <a:r>
              <a:rPr lang="sv-SE" dirty="0" err="1" smtClean="0"/>
              <a:t>consoles</a:t>
            </a:r>
            <a:endParaRPr lang="sv-SE" dirty="0" smtClean="0"/>
          </a:p>
          <a:p>
            <a:pPr marL="285750" indent="-285750">
              <a:buFontTx/>
              <a:buChar char="-"/>
            </a:pPr>
            <a:r>
              <a:rPr lang="sv-SE" dirty="0" err="1" smtClean="0"/>
              <a:t>Routing</a:t>
            </a:r>
            <a:r>
              <a:rPr lang="sv-SE" dirty="0" smtClean="0"/>
              <a:t> </a:t>
            </a:r>
            <a:r>
              <a:rPr lang="sv-SE" dirty="0" err="1" smtClean="0"/>
              <a:t>cables</a:t>
            </a:r>
            <a:r>
              <a:rPr lang="sv-SE" dirty="0" smtClean="0"/>
              <a:t> and pipes </a:t>
            </a:r>
            <a:r>
              <a:rPr lang="sv-SE" dirty="0" err="1" smtClean="0"/>
              <a:t>with</a:t>
            </a:r>
            <a:r>
              <a:rPr lang="sv-SE" dirty="0" smtClean="0"/>
              <a:t> overhead </a:t>
            </a:r>
            <a:r>
              <a:rPr lang="sv-SE" dirty="0" err="1" smtClean="0"/>
              <a:t>connectors</a:t>
            </a:r>
            <a:endParaRPr lang="sv-SE" dirty="0" smtClean="0"/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" name="Group 2"/>
          <p:cNvGrpSpPr/>
          <p:nvPr/>
        </p:nvGrpSpPr>
        <p:grpSpPr>
          <a:xfrm>
            <a:off x="1762266" y="3755903"/>
            <a:ext cx="2681155" cy="872691"/>
            <a:chOff x="1762266" y="3755903"/>
            <a:chExt cx="2681155" cy="872691"/>
          </a:xfrm>
        </p:grpSpPr>
        <p:cxnSp>
          <p:nvCxnSpPr>
            <p:cNvPr id="69" name="Straight Connector 68"/>
            <p:cNvCxnSpPr/>
            <p:nvPr/>
          </p:nvCxnSpPr>
          <p:spPr>
            <a:xfrm>
              <a:off x="1762266" y="4101673"/>
              <a:ext cx="2621767" cy="0"/>
            </a:xfrm>
            <a:prstGeom prst="line">
              <a:avLst/>
            </a:prstGeom>
            <a:ln w="2222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Straight Connector 69"/>
            <p:cNvCxnSpPr/>
            <p:nvPr/>
          </p:nvCxnSpPr>
          <p:spPr>
            <a:xfrm>
              <a:off x="1767502" y="4064858"/>
              <a:ext cx="2512843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/>
            <p:cNvCxnSpPr/>
            <p:nvPr/>
          </p:nvCxnSpPr>
          <p:spPr>
            <a:xfrm>
              <a:off x="1768062" y="4023529"/>
              <a:ext cx="2561051" cy="124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2" name="Straight Connector 71"/>
            <p:cNvCxnSpPr/>
            <p:nvPr/>
          </p:nvCxnSpPr>
          <p:spPr>
            <a:xfrm flipH="1" flipV="1">
              <a:off x="4280345" y="4057499"/>
              <a:ext cx="3930" cy="571095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Straight Connector 72"/>
            <p:cNvCxnSpPr/>
            <p:nvPr/>
          </p:nvCxnSpPr>
          <p:spPr>
            <a:xfrm flipH="1" flipV="1">
              <a:off x="4329114" y="4027153"/>
              <a:ext cx="2380" cy="528637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4" name="Straight Connector 73"/>
            <p:cNvCxnSpPr/>
            <p:nvPr/>
          </p:nvCxnSpPr>
          <p:spPr>
            <a:xfrm>
              <a:off x="4323507" y="4560030"/>
              <a:ext cx="117524" cy="52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/>
            <p:nvPr/>
          </p:nvCxnSpPr>
          <p:spPr>
            <a:xfrm flipV="1">
              <a:off x="4440952" y="4560029"/>
              <a:ext cx="2469" cy="5028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Straight Connector 75"/>
            <p:cNvCxnSpPr/>
            <p:nvPr/>
          </p:nvCxnSpPr>
          <p:spPr>
            <a:xfrm>
              <a:off x="1768061" y="3973926"/>
              <a:ext cx="2561051" cy="124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Straight Connector 76"/>
            <p:cNvCxnSpPr/>
            <p:nvPr/>
          </p:nvCxnSpPr>
          <p:spPr>
            <a:xfrm flipV="1">
              <a:off x="4335811" y="3760189"/>
              <a:ext cx="928" cy="21803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Straight Connector 87"/>
            <p:cNvCxnSpPr/>
            <p:nvPr/>
          </p:nvCxnSpPr>
          <p:spPr>
            <a:xfrm flipH="1" flipV="1">
              <a:off x="4332885" y="3755903"/>
              <a:ext cx="39615" cy="4669"/>
            </a:xfrm>
            <a:prstGeom prst="line">
              <a:avLst/>
            </a:prstGeom>
            <a:ln w="254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" name="Group 3"/>
          <p:cNvGrpSpPr/>
          <p:nvPr/>
        </p:nvGrpSpPr>
        <p:grpSpPr>
          <a:xfrm>
            <a:off x="1741293" y="3945816"/>
            <a:ext cx="1563404" cy="190522"/>
            <a:chOff x="1741293" y="3945816"/>
            <a:chExt cx="1563404" cy="190522"/>
          </a:xfrm>
        </p:grpSpPr>
        <p:sp>
          <p:nvSpPr>
            <p:cNvPr id="91" name="Oval 90"/>
            <p:cNvSpPr/>
            <p:nvPr/>
          </p:nvSpPr>
          <p:spPr>
            <a:xfrm flipH="1" flipV="1">
              <a:off x="2542673" y="394581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92" name="Oval 91"/>
            <p:cNvSpPr/>
            <p:nvPr/>
          </p:nvSpPr>
          <p:spPr>
            <a:xfrm flipH="1" flipV="1">
              <a:off x="3258978" y="3950315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1" name="Oval 110"/>
            <p:cNvSpPr/>
            <p:nvPr/>
          </p:nvSpPr>
          <p:spPr>
            <a:xfrm flipH="1" flipV="1">
              <a:off x="2811283" y="3947290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3" name="Oval 112"/>
            <p:cNvSpPr/>
            <p:nvPr/>
          </p:nvSpPr>
          <p:spPr>
            <a:xfrm flipH="1" flipV="1">
              <a:off x="2429284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6" name="Oval 115"/>
            <p:cNvSpPr/>
            <p:nvPr/>
          </p:nvSpPr>
          <p:spPr>
            <a:xfrm flipH="1" flipV="1">
              <a:off x="2076752" y="394804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7" name="Oval 116"/>
            <p:cNvSpPr/>
            <p:nvPr/>
          </p:nvSpPr>
          <p:spPr>
            <a:xfrm flipH="1" flipV="1">
              <a:off x="1741293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grpSp>
        <p:nvGrpSpPr>
          <p:cNvPr id="118" name="Group 117"/>
          <p:cNvGrpSpPr/>
          <p:nvPr/>
        </p:nvGrpSpPr>
        <p:grpSpPr>
          <a:xfrm>
            <a:off x="4372500" y="2780928"/>
            <a:ext cx="2285268" cy="1097300"/>
            <a:chOff x="4372500" y="2780928"/>
            <a:chExt cx="2285268" cy="1097300"/>
          </a:xfrm>
        </p:grpSpPr>
        <p:cxnSp>
          <p:nvCxnSpPr>
            <p:cNvPr id="120" name="Straight Connector 119"/>
            <p:cNvCxnSpPr/>
            <p:nvPr/>
          </p:nvCxnSpPr>
          <p:spPr>
            <a:xfrm flipH="1">
              <a:off x="6295226" y="2783484"/>
              <a:ext cx="305616" cy="3237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2" name="Straight Connector 121"/>
            <p:cNvCxnSpPr/>
            <p:nvPr/>
          </p:nvCxnSpPr>
          <p:spPr>
            <a:xfrm flipV="1">
              <a:off x="6600842" y="2791053"/>
              <a:ext cx="0" cy="8613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5" name="Rectangle 124"/>
            <p:cNvSpPr/>
            <p:nvPr/>
          </p:nvSpPr>
          <p:spPr>
            <a:xfrm>
              <a:off x="6553200" y="3650399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126" name="Rectangle 125"/>
            <p:cNvSpPr/>
            <p:nvPr/>
          </p:nvSpPr>
          <p:spPr>
            <a:xfrm>
              <a:off x="4372500" y="364291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cxnSp>
          <p:nvCxnSpPr>
            <p:cNvPr id="127" name="Straight Connector 126"/>
            <p:cNvCxnSpPr/>
            <p:nvPr/>
          </p:nvCxnSpPr>
          <p:spPr>
            <a:xfrm flipH="1">
              <a:off x="4511544" y="2780928"/>
              <a:ext cx="640981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8" name="Straight Connector 127"/>
            <p:cNvCxnSpPr>
              <a:stCxn id="126" idx="0"/>
            </p:cNvCxnSpPr>
            <p:nvPr/>
          </p:nvCxnSpPr>
          <p:spPr>
            <a:xfrm flipV="1">
              <a:off x="4511544" y="2780928"/>
              <a:ext cx="0" cy="861988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Rectangle 4"/>
          <p:cNvSpPr/>
          <p:nvPr/>
        </p:nvSpPr>
        <p:spPr>
          <a:xfrm>
            <a:off x="4280345" y="2647606"/>
            <a:ext cx="2523903" cy="850141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softEdge rad="635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130" name="TextBox 129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131" name="Rectangle 130"/>
          <p:cNvSpPr/>
          <p:nvPr/>
        </p:nvSpPr>
        <p:spPr>
          <a:xfrm>
            <a:off x="4233633" y="5774025"/>
            <a:ext cx="1206172" cy="550503"/>
          </a:xfrm>
          <a:prstGeom prst="rect">
            <a:avLst/>
          </a:prstGeom>
          <a:solidFill>
            <a:schemeClr val="accent4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Networks</a:t>
            </a:r>
            <a:endParaRPr lang="sv-SE" dirty="0"/>
          </a:p>
        </p:txBody>
      </p:sp>
      <p:grpSp>
        <p:nvGrpSpPr>
          <p:cNvPr id="132" name="Group 131"/>
          <p:cNvGrpSpPr/>
          <p:nvPr/>
        </p:nvGrpSpPr>
        <p:grpSpPr>
          <a:xfrm>
            <a:off x="4479925" y="4423721"/>
            <a:ext cx="3577977" cy="1356031"/>
            <a:chOff x="4479925" y="4423721"/>
            <a:chExt cx="3577977" cy="1356031"/>
          </a:xfrm>
        </p:grpSpPr>
        <p:grpSp>
          <p:nvGrpSpPr>
            <p:cNvPr id="133" name="Group 132"/>
            <p:cNvGrpSpPr/>
            <p:nvPr/>
          </p:nvGrpSpPr>
          <p:grpSpPr>
            <a:xfrm>
              <a:off x="4479925" y="4540979"/>
              <a:ext cx="3577977" cy="1238773"/>
              <a:chOff x="4479925" y="4540979"/>
              <a:chExt cx="3577977" cy="1238773"/>
            </a:xfrm>
          </p:grpSpPr>
          <p:cxnSp>
            <p:nvCxnSpPr>
              <p:cNvPr id="147" name="Straight Connector 146"/>
              <p:cNvCxnSpPr/>
              <p:nvPr/>
            </p:nvCxnSpPr>
            <p:spPr>
              <a:xfrm flipV="1">
                <a:off x="7767638" y="4945992"/>
                <a:ext cx="290264" cy="46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6" name="Straight Connector 135"/>
              <p:cNvCxnSpPr/>
              <p:nvPr/>
            </p:nvCxnSpPr>
            <p:spPr>
              <a:xfrm flipV="1">
                <a:off x="4634167" y="4902200"/>
                <a:ext cx="4508" cy="598825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7" name="Straight Connector 136"/>
              <p:cNvCxnSpPr>
                <a:stCxn id="139" idx="0"/>
              </p:cNvCxnSpPr>
              <p:nvPr/>
            </p:nvCxnSpPr>
            <p:spPr>
              <a:xfrm flipV="1">
                <a:off x="7970395" y="4540979"/>
                <a:ext cx="0" cy="739831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38" name="Block Arc 137"/>
              <p:cNvSpPr/>
              <p:nvPr/>
            </p:nvSpPr>
            <p:spPr>
              <a:xfrm>
                <a:off x="6086892" y="5436462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sp>
            <p:nvSpPr>
              <p:cNvPr id="139" name="Block Arc 138"/>
              <p:cNvSpPr/>
              <p:nvPr/>
            </p:nvSpPr>
            <p:spPr>
              <a:xfrm rot="5400000">
                <a:off x="7923869" y="5277905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cxnSp>
            <p:nvCxnSpPr>
              <p:cNvPr id="140" name="Straight Connector 139"/>
              <p:cNvCxnSpPr/>
              <p:nvPr/>
            </p:nvCxnSpPr>
            <p:spPr>
              <a:xfrm flipH="1" flipV="1">
                <a:off x="7965621" y="5369733"/>
                <a:ext cx="2286" cy="117749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1" name="Straight Connector 140"/>
              <p:cNvCxnSpPr/>
              <p:nvPr/>
            </p:nvCxnSpPr>
            <p:spPr>
              <a:xfrm flipV="1">
                <a:off x="6179944" y="5485892"/>
                <a:ext cx="1783014" cy="11872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2" name="Straight Connector 141"/>
              <p:cNvCxnSpPr/>
              <p:nvPr/>
            </p:nvCxnSpPr>
            <p:spPr>
              <a:xfrm flipV="1">
                <a:off x="4629150" y="5493817"/>
                <a:ext cx="1453936" cy="8458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3" name="Straight Connector 142"/>
              <p:cNvCxnSpPr/>
              <p:nvPr/>
            </p:nvCxnSpPr>
            <p:spPr>
              <a:xfrm flipH="1" flipV="1">
                <a:off x="4877426" y="5501025"/>
                <a:ext cx="2549" cy="2787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4" name="Straight Connector 143"/>
              <p:cNvCxnSpPr/>
              <p:nvPr/>
            </p:nvCxnSpPr>
            <p:spPr>
              <a:xfrm>
                <a:off x="4479925" y="4902200"/>
                <a:ext cx="365125" cy="0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34" name="Oval 133"/>
            <p:cNvSpPr/>
            <p:nvPr/>
          </p:nvSpPr>
          <p:spPr>
            <a:xfrm flipH="1" flipV="1">
              <a:off x="7953924" y="4924136"/>
              <a:ext cx="45719" cy="45719"/>
            </a:xfrm>
            <a:prstGeom prst="ellipse">
              <a:avLst/>
            </a:prstGeom>
            <a:solidFill>
              <a:srgbClr val="7030A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35" name="Rectangle 134"/>
            <p:cNvSpPr/>
            <p:nvPr/>
          </p:nvSpPr>
          <p:spPr>
            <a:xfrm>
              <a:off x="7920964" y="4423721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cxnSp>
        <p:nvCxnSpPr>
          <p:cNvPr id="148" name="Straight Arrow Connector 147"/>
          <p:cNvCxnSpPr/>
          <p:nvPr/>
        </p:nvCxnSpPr>
        <p:spPr>
          <a:xfrm flipH="1">
            <a:off x="3361277" y="2752453"/>
            <a:ext cx="2818667" cy="1182792"/>
          </a:xfrm>
          <a:prstGeom prst="straightConnector1">
            <a:avLst/>
          </a:prstGeom>
          <a:ln>
            <a:headEnd w="sm" len="lg"/>
            <a:tailEnd type="triangle" w="med" len="lg"/>
          </a:ln>
          <a:effectLst>
            <a:outerShdw blurRad="40000" dist="20000" dir="5400000" rotWithShape="0">
              <a:schemeClr val="bg1">
                <a:alpha val="99000"/>
              </a:schemeClr>
            </a:outerShdw>
          </a:effectLst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pic>
        <p:nvPicPr>
          <p:cNvPr id="7" name="Picture 6"/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179943" y="1767490"/>
            <a:ext cx="2442386" cy="1652681"/>
          </a:xfrm>
          <a:prstGeom prst="rect">
            <a:avLst/>
          </a:prstGeom>
          <a:effectLst>
            <a:softEdge rad="38100"/>
          </a:effectLst>
        </p:spPr>
      </p:pic>
      <p:sp>
        <p:nvSpPr>
          <p:cNvPr id="150" name="Rectangle 149"/>
          <p:cNvSpPr/>
          <p:nvPr/>
        </p:nvSpPr>
        <p:spPr>
          <a:xfrm>
            <a:off x="6877634" y="5761541"/>
            <a:ext cx="1684742" cy="550503"/>
          </a:xfrm>
          <a:prstGeom prst="rect">
            <a:avLst/>
          </a:prstGeom>
          <a:solidFill>
            <a:srgbClr val="FF00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Compressed</a:t>
            </a:r>
            <a:r>
              <a:rPr lang="sv-SE" dirty="0" smtClean="0"/>
              <a:t> Air </a:t>
            </a:r>
            <a:endParaRPr lang="sv-SE" dirty="0"/>
          </a:p>
        </p:txBody>
      </p:sp>
      <p:grpSp>
        <p:nvGrpSpPr>
          <p:cNvPr id="152" name="Group 151"/>
          <p:cNvGrpSpPr/>
          <p:nvPr/>
        </p:nvGrpSpPr>
        <p:grpSpPr>
          <a:xfrm>
            <a:off x="4529532" y="4676426"/>
            <a:ext cx="3840362" cy="1085115"/>
            <a:chOff x="4529532" y="4676426"/>
            <a:chExt cx="3840362" cy="1085115"/>
          </a:xfrm>
        </p:grpSpPr>
        <p:sp>
          <p:nvSpPr>
            <p:cNvPr id="154" name="Rectangle 153"/>
            <p:cNvSpPr/>
            <p:nvPr/>
          </p:nvSpPr>
          <p:spPr>
            <a:xfrm>
              <a:off x="8265326" y="477713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55" name="Straight Connector 154"/>
            <p:cNvCxnSpPr>
              <a:endCxn id="154" idx="2"/>
            </p:cNvCxnSpPr>
            <p:nvPr/>
          </p:nvCxnSpPr>
          <p:spPr>
            <a:xfrm flipV="1">
              <a:off x="8317610" y="4894792"/>
              <a:ext cx="0" cy="866749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7" name="Straight Connector 156"/>
            <p:cNvCxnSpPr>
              <a:endCxn id="156" idx="2"/>
            </p:cNvCxnSpPr>
            <p:nvPr/>
          </p:nvCxnSpPr>
          <p:spPr>
            <a:xfrm flipH="1" flipV="1">
              <a:off x="4581816" y="4794082"/>
              <a:ext cx="4007" cy="84234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8" name="Block Arc 157"/>
            <p:cNvSpPr/>
            <p:nvPr/>
          </p:nvSpPr>
          <p:spPr>
            <a:xfrm>
              <a:off x="6086892" y="5576162"/>
              <a:ext cx="93052" cy="98861"/>
            </a:xfrm>
            <a:prstGeom prst="blockArc">
              <a:avLst>
                <a:gd name="adj1" fmla="val 10800000"/>
                <a:gd name="adj2" fmla="val 230984"/>
                <a:gd name="adj3" fmla="val 0"/>
              </a:avLst>
            </a:prstGeom>
            <a:solidFill>
              <a:srgbClr val="FF0000"/>
            </a:solidFill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>
                <a:solidFill>
                  <a:schemeClr val="tx1"/>
                </a:solidFill>
              </a:endParaRPr>
            </a:p>
          </p:txBody>
        </p:sp>
        <p:cxnSp>
          <p:nvCxnSpPr>
            <p:cNvPr id="159" name="Straight Connector 158"/>
            <p:cNvCxnSpPr/>
            <p:nvPr/>
          </p:nvCxnSpPr>
          <p:spPr>
            <a:xfrm flipV="1">
              <a:off x="6179944" y="5635599"/>
              <a:ext cx="2137666" cy="186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0" name="Straight Connector 159"/>
            <p:cNvCxnSpPr/>
            <p:nvPr/>
          </p:nvCxnSpPr>
          <p:spPr>
            <a:xfrm>
              <a:off x="4581619" y="5633517"/>
              <a:ext cx="1501467" cy="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6" name="Rectangle 155"/>
            <p:cNvSpPr/>
            <p:nvPr/>
          </p:nvSpPr>
          <p:spPr>
            <a:xfrm>
              <a:off x="4529532" y="467642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grpSp>
        <p:nvGrpSpPr>
          <p:cNvPr id="26" name="Group 25"/>
          <p:cNvGrpSpPr/>
          <p:nvPr/>
        </p:nvGrpSpPr>
        <p:grpSpPr>
          <a:xfrm>
            <a:off x="4251098" y="4115675"/>
            <a:ext cx="332699" cy="560751"/>
            <a:chOff x="4251098" y="4115675"/>
            <a:chExt cx="332699" cy="560751"/>
          </a:xfrm>
        </p:grpSpPr>
        <p:cxnSp>
          <p:nvCxnSpPr>
            <p:cNvPr id="161" name="Straight Connector 160"/>
            <p:cNvCxnSpPr>
              <a:stCxn id="156" idx="0"/>
            </p:cNvCxnSpPr>
            <p:nvPr/>
          </p:nvCxnSpPr>
          <p:spPr>
            <a:xfrm flipH="1" flipV="1">
              <a:off x="4581407" y="4402711"/>
              <a:ext cx="409" cy="27371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2" name="Straight Connector 161"/>
            <p:cNvCxnSpPr/>
            <p:nvPr/>
          </p:nvCxnSpPr>
          <p:spPr>
            <a:xfrm flipV="1">
              <a:off x="4251098" y="4411243"/>
              <a:ext cx="332699" cy="3647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3" name="Straight Connector 162"/>
            <p:cNvCxnSpPr/>
            <p:nvPr/>
          </p:nvCxnSpPr>
          <p:spPr>
            <a:xfrm flipH="1" flipV="1">
              <a:off x="4253871" y="4115675"/>
              <a:ext cx="410" cy="30126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64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616926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2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cxnSp>
        <p:nvCxnSpPr>
          <p:cNvPr id="149" name="Straight Connector 148"/>
          <p:cNvCxnSpPr/>
          <p:nvPr/>
        </p:nvCxnSpPr>
        <p:spPr>
          <a:xfrm>
            <a:off x="1544372" y="4835964"/>
            <a:ext cx="1944856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/>
        </p:nvCxnSpPr>
        <p:spPr>
          <a:xfrm>
            <a:off x="5222247" y="4748645"/>
            <a:ext cx="1206172" cy="0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/>
        </p:nvCxnSpPr>
        <p:spPr>
          <a:xfrm flipV="1">
            <a:off x="4714875" y="5043156"/>
            <a:ext cx="507372" cy="332"/>
          </a:xfrm>
          <a:prstGeom prst="line">
            <a:avLst/>
          </a:prstGeom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TextBox 66"/>
          <p:cNvSpPr txBox="1"/>
          <p:nvPr/>
        </p:nvSpPr>
        <p:spPr>
          <a:xfrm>
            <a:off x="641864" y="1647333"/>
            <a:ext cx="5980781" cy="10002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  <a:r>
              <a:rPr lang="sv-SE" b="1" dirty="0" err="1" smtClean="0"/>
              <a:t>cave</a:t>
            </a:r>
            <a:r>
              <a:rPr lang="sv-SE" b="1" dirty="0" smtClean="0"/>
              <a:t> </a:t>
            </a:r>
            <a:r>
              <a:rPr lang="sv-SE" b="1" dirty="0" err="1" smtClean="0"/>
              <a:t>utility</a:t>
            </a:r>
            <a:r>
              <a:rPr lang="sv-SE" b="1" dirty="0" smtClean="0"/>
              <a:t> </a:t>
            </a:r>
            <a:r>
              <a:rPr lang="sv-SE" b="1" dirty="0" err="1" smtClean="0"/>
              <a:t>connections</a:t>
            </a:r>
            <a:endParaRPr lang="sv-SE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Containment</a:t>
            </a:r>
            <a:r>
              <a:rPr lang="sv-SE" dirty="0" smtClean="0"/>
              <a:t> ventilation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Fume</a:t>
            </a:r>
            <a:r>
              <a:rPr lang="sv-SE" dirty="0" smtClean="0"/>
              <a:t> </a:t>
            </a:r>
            <a:r>
              <a:rPr lang="sv-SE" dirty="0" err="1" smtClean="0"/>
              <a:t>hoods</a:t>
            </a:r>
            <a:endParaRPr lang="sv-SE" dirty="0" smtClean="0"/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" name="Group 2"/>
          <p:cNvGrpSpPr/>
          <p:nvPr/>
        </p:nvGrpSpPr>
        <p:grpSpPr>
          <a:xfrm>
            <a:off x="1762266" y="3755903"/>
            <a:ext cx="2681155" cy="872691"/>
            <a:chOff x="1762266" y="3755903"/>
            <a:chExt cx="2681155" cy="872691"/>
          </a:xfrm>
        </p:grpSpPr>
        <p:cxnSp>
          <p:nvCxnSpPr>
            <p:cNvPr id="69" name="Straight Connector 68"/>
            <p:cNvCxnSpPr/>
            <p:nvPr/>
          </p:nvCxnSpPr>
          <p:spPr>
            <a:xfrm>
              <a:off x="1762266" y="4101673"/>
              <a:ext cx="2621767" cy="0"/>
            </a:xfrm>
            <a:prstGeom prst="line">
              <a:avLst/>
            </a:prstGeom>
            <a:ln w="2222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Straight Connector 69"/>
            <p:cNvCxnSpPr/>
            <p:nvPr/>
          </p:nvCxnSpPr>
          <p:spPr>
            <a:xfrm>
              <a:off x="1767502" y="4064858"/>
              <a:ext cx="2512843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/>
            <p:cNvCxnSpPr/>
            <p:nvPr/>
          </p:nvCxnSpPr>
          <p:spPr>
            <a:xfrm>
              <a:off x="1768062" y="4023529"/>
              <a:ext cx="2561051" cy="124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2" name="Straight Connector 71"/>
            <p:cNvCxnSpPr/>
            <p:nvPr/>
          </p:nvCxnSpPr>
          <p:spPr>
            <a:xfrm flipH="1" flipV="1">
              <a:off x="4280345" y="4057499"/>
              <a:ext cx="3930" cy="571095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Straight Connector 72"/>
            <p:cNvCxnSpPr/>
            <p:nvPr/>
          </p:nvCxnSpPr>
          <p:spPr>
            <a:xfrm flipH="1" flipV="1">
              <a:off x="4329114" y="4027153"/>
              <a:ext cx="2380" cy="528637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4" name="Straight Connector 73"/>
            <p:cNvCxnSpPr/>
            <p:nvPr/>
          </p:nvCxnSpPr>
          <p:spPr>
            <a:xfrm>
              <a:off x="4323507" y="4560030"/>
              <a:ext cx="117524" cy="52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/>
            <p:nvPr/>
          </p:nvCxnSpPr>
          <p:spPr>
            <a:xfrm flipV="1">
              <a:off x="4440952" y="4560029"/>
              <a:ext cx="2469" cy="5028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Straight Connector 75"/>
            <p:cNvCxnSpPr/>
            <p:nvPr/>
          </p:nvCxnSpPr>
          <p:spPr>
            <a:xfrm>
              <a:off x="1768061" y="3973926"/>
              <a:ext cx="2561051" cy="124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Straight Connector 76"/>
            <p:cNvCxnSpPr/>
            <p:nvPr/>
          </p:nvCxnSpPr>
          <p:spPr>
            <a:xfrm flipV="1">
              <a:off x="4335811" y="3760189"/>
              <a:ext cx="928" cy="21803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Straight Connector 87"/>
            <p:cNvCxnSpPr/>
            <p:nvPr/>
          </p:nvCxnSpPr>
          <p:spPr>
            <a:xfrm flipH="1" flipV="1">
              <a:off x="4332885" y="3755903"/>
              <a:ext cx="39615" cy="4669"/>
            </a:xfrm>
            <a:prstGeom prst="line">
              <a:avLst/>
            </a:prstGeom>
            <a:ln w="254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" name="Group 3"/>
          <p:cNvGrpSpPr/>
          <p:nvPr/>
        </p:nvGrpSpPr>
        <p:grpSpPr>
          <a:xfrm>
            <a:off x="1741293" y="3945816"/>
            <a:ext cx="1563404" cy="190522"/>
            <a:chOff x="1741293" y="3945816"/>
            <a:chExt cx="1563404" cy="190522"/>
          </a:xfrm>
        </p:grpSpPr>
        <p:sp>
          <p:nvSpPr>
            <p:cNvPr id="91" name="Oval 90"/>
            <p:cNvSpPr/>
            <p:nvPr/>
          </p:nvSpPr>
          <p:spPr>
            <a:xfrm flipH="1" flipV="1">
              <a:off x="2542673" y="394581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92" name="Oval 91"/>
            <p:cNvSpPr/>
            <p:nvPr/>
          </p:nvSpPr>
          <p:spPr>
            <a:xfrm flipH="1" flipV="1">
              <a:off x="3258978" y="3950315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1" name="Oval 110"/>
            <p:cNvSpPr/>
            <p:nvPr/>
          </p:nvSpPr>
          <p:spPr>
            <a:xfrm flipH="1" flipV="1">
              <a:off x="2811283" y="3947290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3" name="Oval 112"/>
            <p:cNvSpPr/>
            <p:nvPr/>
          </p:nvSpPr>
          <p:spPr>
            <a:xfrm flipH="1" flipV="1">
              <a:off x="2429284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6" name="Oval 115"/>
            <p:cNvSpPr/>
            <p:nvPr/>
          </p:nvSpPr>
          <p:spPr>
            <a:xfrm flipH="1" flipV="1">
              <a:off x="2076752" y="394804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7" name="Oval 116"/>
            <p:cNvSpPr/>
            <p:nvPr/>
          </p:nvSpPr>
          <p:spPr>
            <a:xfrm flipH="1" flipV="1">
              <a:off x="1741293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grpSp>
        <p:nvGrpSpPr>
          <p:cNvPr id="118" name="Group 117"/>
          <p:cNvGrpSpPr/>
          <p:nvPr/>
        </p:nvGrpSpPr>
        <p:grpSpPr>
          <a:xfrm>
            <a:off x="4372500" y="2780928"/>
            <a:ext cx="2285268" cy="1097300"/>
            <a:chOff x="4372500" y="2780928"/>
            <a:chExt cx="2285268" cy="1097300"/>
          </a:xfrm>
        </p:grpSpPr>
        <p:cxnSp>
          <p:nvCxnSpPr>
            <p:cNvPr id="120" name="Straight Connector 119"/>
            <p:cNvCxnSpPr/>
            <p:nvPr/>
          </p:nvCxnSpPr>
          <p:spPr>
            <a:xfrm flipH="1">
              <a:off x="6295226" y="2783484"/>
              <a:ext cx="305616" cy="3237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2" name="Straight Connector 121"/>
            <p:cNvCxnSpPr/>
            <p:nvPr/>
          </p:nvCxnSpPr>
          <p:spPr>
            <a:xfrm flipV="1">
              <a:off x="6600842" y="2791053"/>
              <a:ext cx="0" cy="8613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5" name="Rectangle 124"/>
            <p:cNvSpPr/>
            <p:nvPr/>
          </p:nvSpPr>
          <p:spPr>
            <a:xfrm>
              <a:off x="6553200" y="3650399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126" name="Rectangle 125"/>
            <p:cNvSpPr/>
            <p:nvPr/>
          </p:nvSpPr>
          <p:spPr>
            <a:xfrm>
              <a:off x="4372500" y="364291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cxnSp>
          <p:nvCxnSpPr>
            <p:cNvPr id="127" name="Straight Connector 126"/>
            <p:cNvCxnSpPr/>
            <p:nvPr/>
          </p:nvCxnSpPr>
          <p:spPr>
            <a:xfrm flipH="1">
              <a:off x="4511544" y="2780928"/>
              <a:ext cx="640981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8" name="Straight Connector 127"/>
            <p:cNvCxnSpPr>
              <a:stCxn id="126" idx="0"/>
            </p:cNvCxnSpPr>
            <p:nvPr/>
          </p:nvCxnSpPr>
          <p:spPr>
            <a:xfrm flipV="1">
              <a:off x="4511544" y="2780928"/>
              <a:ext cx="0" cy="861988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" name="Rectangle 4"/>
          <p:cNvSpPr/>
          <p:nvPr/>
        </p:nvSpPr>
        <p:spPr>
          <a:xfrm>
            <a:off x="4280346" y="2647607"/>
            <a:ext cx="741364" cy="365228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softEdge rad="635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130" name="TextBox 129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131" name="Rectangle 130"/>
          <p:cNvSpPr/>
          <p:nvPr/>
        </p:nvSpPr>
        <p:spPr>
          <a:xfrm>
            <a:off x="4233633" y="5774025"/>
            <a:ext cx="1206172" cy="550503"/>
          </a:xfrm>
          <a:prstGeom prst="rect">
            <a:avLst/>
          </a:prstGeom>
          <a:solidFill>
            <a:schemeClr val="accent4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Networks</a:t>
            </a:r>
            <a:endParaRPr lang="sv-SE" dirty="0"/>
          </a:p>
        </p:txBody>
      </p:sp>
      <p:grpSp>
        <p:nvGrpSpPr>
          <p:cNvPr id="132" name="Group 131"/>
          <p:cNvGrpSpPr/>
          <p:nvPr/>
        </p:nvGrpSpPr>
        <p:grpSpPr>
          <a:xfrm>
            <a:off x="4479925" y="4423721"/>
            <a:ext cx="3577977" cy="1356031"/>
            <a:chOff x="4479925" y="4423721"/>
            <a:chExt cx="3577977" cy="1356031"/>
          </a:xfrm>
        </p:grpSpPr>
        <p:grpSp>
          <p:nvGrpSpPr>
            <p:cNvPr id="133" name="Group 132"/>
            <p:cNvGrpSpPr/>
            <p:nvPr/>
          </p:nvGrpSpPr>
          <p:grpSpPr>
            <a:xfrm>
              <a:off x="4479925" y="4540979"/>
              <a:ext cx="3577977" cy="1238773"/>
              <a:chOff x="4479925" y="4540979"/>
              <a:chExt cx="3577977" cy="1238773"/>
            </a:xfrm>
          </p:grpSpPr>
          <p:cxnSp>
            <p:nvCxnSpPr>
              <p:cNvPr id="136" name="Straight Connector 135"/>
              <p:cNvCxnSpPr/>
              <p:nvPr/>
            </p:nvCxnSpPr>
            <p:spPr>
              <a:xfrm flipV="1">
                <a:off x="4634167" y="4902200"/>
                <a:ext cx="4508" cy="598825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7" name="Straight Connector 136"/>
              <p:cNvCxnSpPr>
                <a:stCxn id="139" idx="0"/>
              </p:cNvCxnSpPr>
              <p:nvPr/>
            </p:nvCxnSpPr>
            <p:spPr>
              <a:xfrm flipV="1">
                <a:off x="7970395" y="4540979"/>
                <a:ext cx="0" cy="739831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38" name="Block Arc 137"/>
              <p:cNvSpPr/>
              <p:nvPr/>
            </p:nvSpPr>
            <p:spPr>
              <a:xfrm>
                <a:off x="6086892" y="5436462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sp>
            <p:nvSpPr>
              <p:cNvPr id="139" name="Block Arc 138"/>
              <p:cNvSpPr/>
              <p:nvPr/>
            </p:nvSpPr>
            <p:spPr>
              <a:xfrm rot="5400000">
                <a:off x="7923869" y="5277905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cxnSp>
            <p:nvCxnSpPr>
              <p:cNvPr id="140" name="Straight Connector 139"/>
              <p:cNvCxnSpPr/>
              <p:nvPr/>
            </p:nvCxnSpPr>
            <p:spPr>
              <a:xfrm flipH="1" flipV="1">
                <a:off x="7965621" y="5369733"/>
                <a:ext cx="2286" cy="117749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1" name="Straight Connector 140"/>
              <p:cNvCxnSpPr/>
              <p:nvPr/>
            </p:nvCxnSpPr>
            <p:spPr>
              <a:xfrm flipV="1">
                <a:off x="6179944" y="5485892"/>
                <a:ext cx="1783014" cy="11872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2" name="Straight Connector 141"/>
              <p:cNvCxnSpPr/>
              <p:nvPr/>
            </p:nvCxnSpPr>
            <p:spPr>
              <a:xfrm flipV="1">
                <a:off x="4629150" y="5493817"/>
                <a:ext cx="1453936" cy="8458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3" name="Straight Connector 142"/>
              <p:cNvCxnSpPr/>
              <p:nvPr/>
            </p:nvCxnSpPr>
            <p:spPr>
              <a:xfrm flipH="1" flipV="1">
                <a:off x="4877426" y="5501025"/>
                <a:ext cx="2549" cy="2787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4" name="Straight Connector 143"/>
              <p:cNvCxnSpPr/>
              <p:nvPr/>
            </p:nvCxnSpPr>
            <p:spPr>
              <a:xfrm>
                <a:off x="4479925" y="4902200"/>
                <a:ext cx="365125" cy="0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7" name="Straight Connector 146"/>
              <p:cNvCxnSpPr/>
              <p:nvPr/>
            </p:nvCxnSpPr>
            <p:spPr>
              <a:xfrm flipV="1">
                <a:off x="7767638" y="4945992"/>
                <a:ext cx="290264" cy="46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34" name="Oval 133"/>
            <p:cNvSpPr/>
            <p:nvPr/>
          </p:nvSpPr>
          <p:spPr>
            <a:xfrm flipH="1" flipV="1">
              <a:off x="7953924" y="4924136"/>
              <a:ext cx="45719" cy="45719"/>
            </a:xfrm>
            <a:prstGeom prst="ellipse">
              <a:avLst/>
            </a:prstGeom>
            <a:solidFill>
              <a:srgbClr val="7030A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35" name="Rectangle 134"/>
            <p:cNvSpPr/>
            <p:nvPr/>
          </p:nvSpPr>
          <p:spPr>
            <a:xfrm>
              <a:off x="7920964" y="4423721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sp>
        <p:nvSpPr>
          <p:cNvPr id="150" name="Rectangle 149"/>
          <p:cNvSpPr/>
          <p:nvPr/>
        </p:nvSpPr>
        <p:spPr>
          <a:xfrm>
            <a:off x="6877634" y="5761541"/>
            <a:ext cx="1684742" cy="550503"/>
          </a:xfrm>
          <a:prstGeom prst="rect">
            <a:avLst/>
          </a:prstGeom>
          <a:solidFill>
            <a:srgbClr val="FF00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Compressed</a:t>
            </a:r>
            <a:r>
              <a:rPr lang="sv-SE" dirty="0" smtClean="0"/>
              <a:t> Air </a:t>
            </a:r>
            <a:endParaRPr lang="sv-SE" dirty="0"/>
          </a:p>
        </p:txBody>
      </p:sp>
      <p:grpSp>
        <p:nvGrpSpPr>
          <p:cNvPr id="152" name="Group 151"/>
          <p:cNvGrpSpPr/>
          <p:nvPr/>
        </p:nvGrpSpPr>
        <p:grpSpPr>
          <a:xfrm>
            <a:off x="4529532" y="4676426"/>
            <a:ext cx="3840362" cy="1085115"/>
            <a:chOff x="4529532" y="4676426"/>
            <a:chExt cx="3840362" cy="1085115"/>
          </a:xfrm>
        </p:grpSpPr>
        <p:sp>
          <p:nvSpPr>
            <p:cNvPr id="154" name="Rectangle 153"/>
            <p:cNvSpPr/>
            <p:nvPr/>
          </p:nvSpPr>
          <p:spPr>
            <a:xfrm>
              <a:off x="8265326" y="477713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55" name="Straight Connector 154"/>
            <p:cNvCxnSpPr>
              <a:endCxn id="154" idx="2"/>
            </p:cNvCxnSpPr>
            <p:nvPr/>
          </p:nvCxnSpPr>
          <p:spPr>
            <a:xfrm flipV="1">
              <a:off x="8317610" y="4894792"/>
              <a:ext cx="0" cy="866749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7" name="Straight Connector 156"/>
            <p:cNvCxnSpPr>
              <a:endCxn id="156" idx="2"/>
            </p:cNvCxnSpPr>
            <p:nvPr/>
          </p:nvCxnSpPr>
          <p:spPr>
            <a:xfrm flipH="1" flipV="1">
              <a:off x="4581816" y="4794082"/>
              <a:ext cx="4007" cy="84234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8" name="Block Arc 157"/>
            <p:cNvSpPr/>
            <p:nvPr/>
          </p:nvSpPr>
          <p:spPr>
            <a:xfrm>
              <a:off x="6086892" y="5576162"/>
              <a:ext cx="93052" cy="98861"/>
            </a:xfrm>
            <a:prstGeom prst="blockArc">
              <a:avLst>
                <a:gd name="adj1" fmla="val 10800000"/>
                <a:gd name="adj2" fmla="val 230984"/>
                <a:gd name="adj3" fmla="val 0"/>
              </a:avLst>
            </a:prstGeom>
            <a:solidFill>
              <a:srgbClr val="FF0000"/>
            </a:solidFill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>
                <a:solidFill>
                  <a:schemeClr val="tx1"/>
                </a:solidFill>
              </a:endParaRPr>
            </a:p>
          </p:txBody>
        </p:sp>
        <p:cxnSp>
          <p:nvCxnSpPr>
            <p:cNvPr id="159" name="Straight Connector 158"/>
            <p:cNvCxnSpPr/>
            <p:nvPr/>
          </p:nvCxnSpPr>
          <p:spPr>
            <a:xfrm flipV="1">
              <a:off x="6179944" y="5635599"/>
              <a:ext cx="2137666" cy="186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0" name="Straight Connector 159"/>
            <p:cNvCxnSpPr/>
            <p:nvPr/>
          </p:nvCxnSpPr>
          <p:spPr>
            <a:xfrm>
              <a:off x="4581619" y="5633517"/>
              <a:ext cx="1501467" cy="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6" name="Rectangle 155"/>
            <p:cNvSpPr/>
            <p:nvPr/>
          </p:nvSpPr>
          <p:spPr>
            <a:xfrm>
              <a:off x="4529532" y="467642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grpSp>
        <p:nvGrpSpPr>
          <p:cNvPr id="26" name="Group 25"/>
          <p:cNvGrpSpPr/>
          <p:nvPr/>
        </p:nvGrpSpPr>
        <p:grpSpPr>
          <a:xfrm>
            <a:off x="4251098" y="4115675"/>
            <a:ext cx="332699" cy="560751"/>
            <a:chOff x="4251098" y="4115675"/>
            <a:chExt cx="332699" cy="560751"/>
          </a:xfrm>
        </p:grpSpPr>
        <p:cxnSp>
          <p:nvCxnSpPr>
            <p:cNvPr id="161" name="Straight Connector 160"/>
            <p:cNvCxnSpPr>
              <a:stCxn id="156" idx="0"/>
            </p:cNvCxnSpPr>
            <p:nvPr/>
          </p:nvCxnSpPr>
          <p:spPr>
            <a:xfrm flipH="1" flipV="1">
              <a:off x="4581407" y="4402711"/>
              <a:ext cx="409" cy="27371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2" name="Straight Connector 161"/>
            <p:cNvCxnSpPr/>
            <p:nvPr/>
          </p:nvCxnSpPr>
          <p:spPr>
            <a:xfrm flipV="1">
              <a:off x="4251098" y="4411243"/>
              <a:ext cx="332699" cy="3647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3" name="Straight Connector 162"/>
            <p:cNvCxnSpPr/>
            <p:nvPr/>
          </p:nvCxnSpPr>
          <p:spPr>
            <a:xfrm flipH="1" flipV="1">
              <a:off x="4253871" y="4115675"/>
              <a:ext cx="410" cy="30126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65" name="Rectangle 164"/>
          <p:cNvSpPr/>
          <p:nvPr/>
        </p:nvSpPr>
        <p:spPr>
          <a:xfrm>
            <a:off x="5107741" y="1893568"/>
            <a:ext cx="1400398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err="1" smtClean="0">
                <a:solidFill>
                  <a:schemeClr val="tx1"/>
                </a:solidFill>
              </a:rPr>
              <a:t>Containment</a:t>
            </a:r>
            <a:endParaRPr lang="sv-SE" dirty="0" smtClean="0">
              <a:solidFill>
                <a:schemeClr val="tx1"/>
              </a:solidFill>
            </a:endParaRPr>
          </a:p>
          <a:p>
            <a:pPr algn="ctr"/>
            <a:r>
              <a:rPr lang="sv-SE" dirty="0" smtClean="0">
                <a:solidFill>
                  <a:schemeClr val="tx1"/>
                </a:solidFill>
              </a:rPr>
              <a:t>Ventilation</a:t>
            </a:r>
            <a:endParaRPr lang="sv-SE" dirty="0">
              <a:solidFill>
                <a:schemeClr val="tx1"/>
              </a:solidFill>
            </a:endParaRPr>
          </a:p>
        </p:txBody>
      </p:sp>
      <p:grpSp>
        <p:nvGrpSpPr>
          <p:cNvPr id="17" name="Group 16"/>
          <p:cNvGrpSpPr/>
          <p:nvPr/>
        </p:nvGrpSpPr>
        <p:grpSpPr>
          <a:xfrm>
            <a:off x="6506310" y="2204864"/>
            <a:ext cx="834290" cy="1569665"/>
            <a:chOff x="6506310" y="2204864"/>
            <a:chExt cx="834290" cy="1569665"/>
          </a:xfrm>
        </p:grpSpPr>
        <p:cxnSp>
          <p:nvCxnSpPr>
            <p:cNvPr id="166" name="Straight Connector 165"/>
            <p:cNvCxnSpPr/>
            <p:nvPr/>
          </p:nvCxnSpPr>
          <p:spPr>
            <a:xfrm flipV="1">
              <a:off x="6911936" y="2214336"/>
              <a:ext cx="0" cy="146164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7" name="Straight Connector 166"/>
            <p:cNvCxnSpPr/>
            <p:nvPr/>
          </p:nvCxnSpPr>
          <p:spPr>
            <a:xfrm flipH="1" flipV="1">
              <a:off x="6909634" y="2209569"/>
              <a:ext cx="430966" cy="9534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8" name="Rectangle 167"/>
            <p:cNvSpPr/>
            <p:nvPr/>
          </p:nvSpPr>
          <p:spPr>
            <a:xfrm>
              <a:off x="6859652" y="3651192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70" name="Straight Connector 169"/>
            <p:cNvCxnSpPr/>
            <p:nvPr/>
          </p:nvCxnSpPr>
          <p:spPr>
            <a:xfrm flipH="1">
              <a:off x="6506310" y="2204864"/>
              <a:ext cx="257975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1" name="Straight Connector 170"/>
            <p:cNvCxnSpPr/>
            <p:nvPr/>
          </p:nvCxnSpPr>
          <p:spPr>
            <a:xfrm flipV="1">
              <a:off x="6766588" y="2204864"/>
              <a:ext cx="0" cy="14767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2" name="Rectangle 171"/>
            <p:cNvSpPr/>
            <p:nvPr/>
          </p:nvSpPr>
          <p:spPr>
            <a:xfrm>
              <a:off x="6714304" y="3656873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sp>
        <p:nvSpPr>
          <p:cNvPr id="173" name="Rectangle 172"/>
          <p:cNvSpPr/>
          <p:nvPr/>
        </p:nvSpPr>
        <p:spPr>
          <a:xfrm>
            <a:off x="7320423" y="2499383"/>
            <a:ext cx="1220011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>
                <a:solidFill>
                  <a:srgbClr val="0432FF"/>
                </a:solidFill>
              </a:rPr>
              <a:t>Helium </a:t>
            </a:r>
            <a:r>
              <a:rPr lang="sv-SE" dirty="0" err="1" smtClean="0">
                <a:solidFill>
                  <a:srgbClr val="0432FF"/>
                </a:solidFill>
              </a:rPr>
              <a:t>recovery</a:t>
            </a:r>
            <a:endParaRPr lang="sv-SE" dirty="0">
              <a:solidFill>
                <a:srgbClr val="0432FF"/>
              </a:solidFill>
            </a:endParaRPr>
          </a:p>
        </p:txBody>
      </p:sp>
      <p:sp>
        <p:nvSpPr>
          <p:cNvPr id="176" name="Rectangle 175"/>
          <p:cNvSpPr/>
          <p:nvPr/>
        </p:nvSpPr>
        <p:spPr>
          <a:xfrm>
            <a:off x="7314640" y="1878531"/>
            <a:ext cx="1225794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err="1" smtClean="0">
                <a:solidFill>
                  <a:schemeClr val="tx1"/>
                </a:solidFill>
              </a:rPr>
              <a:t>Fume</a:t>
            </a:r>
            <a:r>
              <a:rPr lang="sv-SE" dirty="0" smtClean="0">
                <a:solidFill>
                  <a:schemeClr val="tx1"/>
                </a:solidFill>
              </a:rPr>
              <a:t> </a:t>
            </a:r>
            <a:r>
              <a:rPr lang="sv-SE" dirty="0" err="1" smtClean="0">
                <a:solidFill>
                  <a:schemeClr val="tx1"/>
                </a:solidFill>
              </a:rPr>
              <a:t>hoods</a:t>
            </a:r>
            <a:endParaRPr lang="sv-SE" dirty="0">
              <a:solidFill>
                <a:schemeClr val="tx1"/>
              </a:solidFill>
            </a:endParaRPr>
          </a:p>
        </p:txBody>
      </p:sp>
      <p:grpSp>
        <p:nvGrpSpPr>
          <p:cNvPr id="45" name="Group 44"/>
          <p:cNvGrpSpPr/>
          <p:nvPr/>
        </p:nvGrpSpPr>
        <p:grpSpPr>
          <a:xfrm>
            <a:off x="6545720" y="2771781"/>
            <a:ext cx="895056" cy="1262917"/>
            <a:chOff x="6545720" y="2771781"/>
            <a:chExt cx="895056" cy="1262917"/>
          </a:xfrm>
        </p:grpSpPr>
        <p:cxnSp>
          <p:nvCxnSpPr>
            <p:cNvPr id="129" name="Straight Connector 128"/>
            <p:cNvCxnSpPr/>
            <p:nvPr/>
          </p:nvCxnSpPr>
          <p:spPr>
            <a:xfrm flipV="1">
              <a:off x="7041858" y="2779818"/>
              <a:ext cx="0" cy="89616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4" name="Straight Connector 163"/>
            <p:cNvCxnSpPr/>
            <p:nvPr/>
          </p:nvCxnSpPr>
          <p:spPr>
            <a:xfrm flipH="1">
              <a:off x="7041860" y="2771781"/>
              <a:ext cx="305090" cy="766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9" name="Rectangle 168"/>
            <p:cNvSpPr/>
            <p:nvPr/>
          </p:nvSpPr>
          <p:spPr>
            <a:xfrm>
              <a:off x="6997968" y="3651192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75" name="Straight Connector 174"/>
            <p:cNvCxnSpPr/>
            <p:nvPr/>
          </p:nvCxnSpPr>
          <p:spPr>
            <a:xfrm flipH="1">
              <a:off x="6545720" y="4034698"/>
              <a:ext cx="894078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7" name="Straight Connector 176"/>
            <p:cNvCxnSpPr/>
            <p:nvPr/>
          </p:nvCxnSpPr>
          <p:spPr>
            <a:xfrm flipV="1">
              <a:off x="7440776" y="3689009"/>
              <a:ext cx="0" cy="343824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6" name="Rectangle 5"/>
          <p:cNvSpPr/>
          <p:nvPr/>
        </p:nvSpPr>
        <p:spPr>
          <a:xfrm>
            <a:off x="631720" y="2560544"/>
            <a:ext cx="2009846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Sprinkler system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Helium </a:t>
            </a:r>
            <a:r>
              <a:rPr lang="sv-SE" dirty="0" err="1"/>
              <a:t>recovery</a:t>
            </a:r>
            <a:endParaRPr lang="sv-SE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sv-SE" dirty="0"/>
          </a:p>
        </p:txBody>
      </p:sp>
      <p:sp>
        <p:nvSpPr>
          <p:cNvPr id="178" name="Rectangle 177"/>
          <p:cNvSpPr/>
          <p:nvPr/>
        </p:nvSpPr>
        <p:spPr>
          <a:xfrm>
            <a:off x="394266" y="3249943"/>
            <a:ext cx="3529046" cy="2285380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softEdge rad="635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60259" y="3465600"/>
            <a:ext cx="2532281" cy="1970861"/>
          </a:xfrm>
          <a:prstGeom prst="rect">
            <a:avLst/>
          </a:prstGeom>
        </p:spPr>
      </p:pic>
      <p:cxnSp>
        <p:nvCxnSpPr>
          <p:cNvPr id="148" name="Straight Arrow Connector 147"/>
          <p:cNvCxnSpPr/>
          <p:nvPr/>
        </p:nvCxnSpPr>
        <p:spPr>
          <a:xfrm flipH="1">
            <a:off x="3481972" y="2520973"/>
            <a:ext cx="1522077" cy="913918"/>
          </a:xfrm>
          <a:prstGeom prst="straightConnector1">
            <a:avLst/>
          </a:prstGeom>
          <a:ln>
            <a:headEnd w="sm" len="lg"/>
            <a:tailEnd type="triangle" w="med" len="lg"/>
          </a:ln>
          <a:effectLst>
            <a:outerShdw blurRad="40000" dist="20000" dir="5400000" rotWithShape="0">
              <a:schemeClr val="bg1">
                <a:alpha val="99000"/>
              </a:schemeClr>
            </a:outerShdw>
          </a:effectLst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80" name="Rectangle 179"/>
          <p:cNvSpPr/>
          <p:nvPr/>
        </p:nvSpPr>
        <p:spPr>
          <a:xfrm>
            <a:off x="7321730" y="3104977"/>
            <a:ext cx="1220011" cy="103969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sz="1600" dirty="0" smtClean="0">
                <a:solidFill>
                  <a:schemeClr val="tx1"/>
                </a:solidFill>
              </a:rPr>
              <a:t>Sprinkler </a:t>
            </a:r>
            <a:r>
              <a:rPr lang="sv-SE" sz="1600" dirty="0" err="1" smtClean="0">
                <a:solidFill>
                  <a:schemeClr val="tx1"/>
                </a:solidFill>
              </a:rPr>
              <a:t>water</a:t>
            </a:r>
            <a:r>
              <a:rPr lang="sv-SE" sz="1600" dirty="0" smtClean="0">
                <a:solidFill>
                  <a:schemeClr val="tx1"/>
                </a:solidFill>
              </a:rPr>
              <a:t>,</a:t>
            </a:r>
          </a:p>
          <a:p>
            <a:pPr algn="ctr"/>
            <a:r>
              <a:rPr lang="sv-SE" sz="1600" dirty="0" smtClean="0">
                <a:solidFill>
                  <a:srgbClr val="0432FF"/>
                </a:solidFill>
              </a:rPr>
              <a:t>(</a:t>
            </a:r>
            <a:r>
              <a:rPr lang="sv-SE" sz="1600" dirty="0" err="1" smtClean="0">
                <a:solidFill>
                  <a:srgbClr val="0432FF"/>
                </a:solidFill>
              </a:rPr>
              <a:t>Evacuation</a:t>
            </a:r>
            <a:r>
              <a:rPr lang="sv-SE" sz="1600" dirty="0" smtClean="0">
                <a:solidFill>
                  <a:srgbClr val="0432FF"/>
                </a:solidFill>
              </a:rPr>
              <a:t> signal)</a:t>
            </a:r>
            <a:endParaRPr lang="sv-SE" sz="1600" dirty="0">
              <a:solidFill>
                <a:srgbClr val="0432FF"/>
              </a:solidFill>
            </a:endParaRPr>
          </a:p>
        </p:txBody>
      </p:sp>
      <p:sp>
        <p:nvSpPr>
          <p:cNvPr id="181" name="Rectangle 180"/>
          <p:cNvSpPr/>
          <p:nvPr/>
        </p:nvSpPr>
        <p:spPr>
          <a:xfrm>
            <a:off x="5107741" y="2504567"/>
            <a:ext cx="1206172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Cooling</a:t>
            </a:r>
            <a:endParaRPr lang="sv-SE" dirty="0"/>
          </a:p>
        </p:txBody>
      </p:sp>
      <p:sp>
        <p:nvSpPr>
          <p:cNvPr id="182" name="Title 1"/>
          <p:cNvSpPr>
            <a:spLocks noGrp="1"/>
          </p:cNvSpPr>
          <p:nvPr>
            <p:ph type="title"/>
          </p:nvPr>
        </p:nvSpPr>
        <p:spPr>
          <a:xfrm>
            <a:off x="395536" y="153753"/>
            <a:ext cx="7139136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err="1" smtClean="0"/>
              <a:t>outside</a:t>
            </a:r>
            <a:r>
              <a:rPr lang="sv-SE" dirty="0" smtClean="0"/>
              <a:t>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7923961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4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2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500"/>
                            </p:stCondLst>
                            <p:childTnLst>
                              <p:par>
                                <p:cTn id="24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500"/>
                            </p:stCondLst>
                            <p:childTnLst>
                              <p:par>
                                <p:cTn id="4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4" dur="10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165" grpId="0" animBg="1"/>
      <p:bldP spid="173" grpId="0" animBg="1"/>
      <p:bldP spid="176" grpId="0" animBg="1"/>
      <p:bldP spid="6" grpId="0"/>
      <p:bldP spid="178" grpId="0" animBg="1"/>
      <p:bldP spid="180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446" y="168014"/>
            <a:ext cx="6048864" cy="1143000"/>
          </a:xfrm>
        </p:spPr>
        <p:txBody>
          <a:bodyPr/>
          <a:lstStyle/>
          <a:p>
            <a:r>
              <a:rPr lang="sv-SE" dirty="0" err="1"/>
              <a:t>Utilities</a:t>
            </a:r>
            <a:r>
              <a:rPr lang="sv-SE" dirty="0"/>
              <a:t> </a:t>
            </a:r>
            <a:r>
              <a:rPr lang="sv-SE" dirty="0" smtClean="0"/>
              <a:t>inside the  instrument </a:t>
            </a:r>
            <a:r>
              <a:rPr lang="sv-SE" dirty="0" err="1" smtClean="0"/>
              <a:t>envelope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 dirty="0"/>
          </a:p>
        </p:txBody>
      </p:sp>
      <p:sp>
        <p:nvSpPr>
          <p:cNvPr id="18" name="Rectangle 17"/>
          <p:cNvSpPr/>
          <p:nvPr/>
        </p:nvSpPr>
        <p:spPr>
          <a:xfrm>
            <a:off x="553648" y="3478344"/>
            <a:ext cx="791125" cy="184873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9" name="Rectangle 18"/>
          <p:cNvSpPr/>
          <p:nvPr/>
        </p:nvSpPr>
        <p:spPr>
          <a:xfrm>
            <a:off x="1389420" y="4925375"/>
            <a:ext cx="2108608" cy="238075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0" name="Rectangle 19"/>
          <p:cNvSpPr/>
          <p:nvPr/>
        </p:nvSpPr>
        <p:spPr>
          <a:xfrm>
            <a:off x="3517496" y="5043156"/>
            <a:ext cx="4694799" cy="118633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2" name="Rectangle 21"/>
          <p:cNvSpPr/>
          <p:nvPr/>
        </p:nvSpPr>
        <p:spPr>
          <a:xfrm>
            <a:off x="3517496" y="4140420"/>
            <a:ext cx="716138" cy="89469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3" name="Rectangle 22"/>
          <p:cNvSpPr/>
          <p:nvPr/>
        </p:nvSpPr>
        <p:spPr>
          <a:xfrm>
            <a:off x="1405418" y="3618212"/>
            <a:ext cx="2830525" cy="313625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4" name="Rectangle 23"/>
          <p:cNvSpPr/>
          <p:nvPr/>
        </p:nvSpPr>
        <p:spPr>
          <a:xfrm>
            <a:off x="1389420" y="4869288"/>
            <a:ext cx="2108608" cy="45076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5" name="Rectangle 24"/>
          <p:cNvSpPr/>
          <p:nvPr/>
        </p:nvSpPr>
        <p:spPr>
          <a:xfrm>
            <a:off x="564866" y="4375727"/>
            <a:ext cx="780331" cy="211731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7" name="Rectangle 26"/>
          <p:cNvSpPr/>
          <p:nvPr/>
        </p:nvSpPr>
        <p:spPr>
          <a:xfrm>
            <a:off x="3537748" y="4392554"/>
            <a:ext cx="695885" cy="194904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29" name="Rectangle 28"/>
          <p:cNvSpPr/>
          <p:nvPr/>
        </p:nvSpPr>
        <p:spPr>
          <a:xfrm>
            <a:off x="1378202" y="4347684"/>
            <a:ext cx="137145" cy="313625"/>
          </a:xfrm>
          <a:prstGeom prst="rect">
            <a:avLst/>
          </a:prstGeom>
          <a:solidFill>
            <a:schemeClr val="tx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0" name="Rectangle 29"/>
          <p:cNvSpPr/>
          <p:nvPr/>
        </p:nvSpPr>
        <p:spPr>
          <a:xfrm>
            <a:off x="1378202" y="4437422"/>
            <a:ext cx="137145" cy="11046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 w="952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1" name="Rectangle 30"/>
          <p:cNvSpPr/>
          <p:nvPr/>
        </p:nvSpPr>
        <p:spPr>
          <a:xfrm>
            <a:off x="1557696" y="4639333"/>
            <a:ext cx="1078114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2" name="Rectangle 31"/>
          <p:cNvSpPr/>
          <p:nvPr/>
        </p:nvSpPr>
        <p:spPr>
          <a:xfrm>
            <a:off x="2819769" y="4639333"/>
            <a:ext cx="669853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3" name="Rectangle 32"/>
          <p:cNvSpPr/>
          <p:nvPr/>
        </p:nvSpPr>
        <p:spPr>
          <a:xfrm>
            <a:off x="2275675" y="4336466"/>
            <a:ext cx="200638" cy="25775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4" name="Rectangle 33"/>
          <p:cNvSpPr/>
          <p:nvPr/>
        </p:nvSpPr>
        <p:spPr>
          <a:xfrm>
            <a:off x="1843766" y="4336466"/>
            <a:ext cx="305402" cy="25775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5" name="Rectangle 34"/>
          <p:cNvSpPr/>
          <p:nvPr/>
        </p:nvSpPr>
        <p:spPr>
          <a:xfrm>
            <a:off x="2500044" y="4336466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6" name="Rectangle 35"/>
          <p:cNvSpPr/>
          <p:nvPr/>
        </p:nvSpPr>
        <p:spPr>
          <a:xfrm>
            <a:off x="3077792" y="4224294"/>
            <a:ext cx="411436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7" name="Rectangle 36"/>
          <p:cNvSpPr/>
          <p:nvPr/>
        </p:nvSpPr>
        <p:spPr>
          <a:xfrm>
            <a:off x="1579658" y="4440670"/>
            <a:ext cx="258417" cy="10030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8" name="Rectangle 37"/>
          <p:cNvSpPr/>
          <p:nvPr/>
        </p:nvSpPr>
        <p:spPr>
          <a:xfrm>
            <a:off x="2626738" y="4437422"/>
            <a:ext cx="407956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39" name="Rectangle 38"/>
          <p:cNvSpPr/>
          <p:nvPr/>
        </p:nvSpPr>
        <p:spPr>
          <a:xfrm>
            <a:off x="6478409" y="3960688"/>
            <a:ext cx="713028" cy="104372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0" name="Rectangle 39"/>
          <p:cNvSpPr/>
          <p:nvPr/>
        </p:nvSpPr>
        <p:spPr>
          <a:xfrm>
            <a:off x="6545720" y="4773941"/>
            <a:ext cx="396197" cy="215855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1" name="Rectangle 40"/>
          <p:cNvSpPr/>
          <p:nvPr/>
        </p:nvSpPr>
        <p:spPr>
          <a:xfrm>
            <a:off x="6972020" y="4644942"/>
            <a:ext cx="105399" cy="342194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4" name="Rectangle 43"/>
          <p:cNvSpPr/>
          <p:nvPr/>
        </p:nvSpPr>
        <p:spPr>
          <a:xfrm>
            <a:off x="7233684" y="4460858"/>
            <a:ext cx="412229" cy="54564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4" name="Rectangle 93"/>
          <p:cNvSpPr/>
          <p:nvPr/>
        </p:nvSpPr>
        <p:spPr>
          <a:xfrm>
            <a:off x="4254887" y="4437422"/>
            <a:ext cx="2205833" cy="10355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6" name="Rectangle 95"/>
          <p:cNvSpPr/>
          <p:nvPr/>
        </p:nvSpPr>
        <p:spPr>
          <a:xfrm>
            <a:off x="5222247" y="4748645"/>
            <a:ext cx="1206172" cy="290179"/>
          </a:xfrm>
          <a:prstGeom prst="rect">
            <a:avLst/>
          </a:prstGeom>
          <a:solidFill>
            <a:schemeClr val="bg2">
              <a:lumMod val="9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9" name="Rectangle 98"/>
          <p:cNvSpPr/>
          <p:nvPr/>
        </p:nvSpPr>
        <p:spPr>
          <a:xfrm>
            <a:off x="5334732" y="4582519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0" name="Rectangle 99"/>
          <p:cNvSpPr/>
          <p:nvPr/>
        </p:nvSpPr>
        <p:spPr>
          <a:xfrm>
            <a:off x="5514585" y="4578970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1" name="Rectangle 100"/>
          <p:cNvSpPr/>
          <p:nvPr/>
        </p:nvSpPr>
        <p:spPr>
          <a:xfrm>
            <a:off x="5689179" y="4582983"/>
            <a:ext cx="116671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2" name="Rectangle 101"/>
          <p:cNvSpPr/>
          <p:nvPr/>
        </p:nvSpPr>
        <p:spPr>
          <a:xfrm>
            <a:off x="5863773" y="4580915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3" name="Rectangle 102"/>
          <p:cNvSpPr/>
          <p:nvPr/>
        </p:nvSpPr>
        <p:spPr>
          <a:xfrm>
            <a:off x="6041091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4" name="Rectangle 103"/>
          <p:cNvSpPr/>
          <p:nvPr/>
        </p:nvSpPr>
        <p:spPr>
          <a:xfrm>
            <a:off x="6228509" y="4577631"/>
            <a:ext cx="45719" cy="159078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5" name="Rectangle 104"/>
          <p:cNvSpPr/>
          <p:nvPr/>
        </p:nvSpPr>
        <p:spPr>
          <a:xfrm>
            <a:off x="4268884" y="4193103"/>
            <a:ext cx="2182102" cy="101118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06" name="Rectangle 105"/>
          <p:cNvSpPr/>
          <p:nvPr/>
        </p:nvSpPr>
        <p:spPr>
          <a:xfrm>
            <a:off x="5699352" y="4304225"/>
            <a:ext cx="84446" cy="257756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93" name="Rectangle 92"/>
          <p:cNvSpPr/>
          <p:nvPr/>
        </p:nvSpPr>
        <p:spPr>
          <a:xfrm>
            <a:off x="560378" y="4463610"/>
            <a:ext cx="6062267" cy="45719"/>
          </a:xfrm>
          <a:prstGeom prst="rect">
            <a:avLst/>
          </a:prstGeom>
          <a:solidFill>
            <a:schemeClr val="bg1"/>
          </a:solidFill>
          <a:ln w="3175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21" name="Rectangle 120"/>
          <p:cNvSpPr/>
          <p:nvPr/>
        </p:nvSpPr>
        <p:spPr>
          <a:xfrm>
            <a:off x="5552533" y="5765550"/>
            <a:ext cx="1161771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Power </a:t>
            </a:r>
            <a:r>
              <a:rPr lang="sv-SE" dirty="0" err="1" smtClean="0"/>
              <a:t>substation</a:t>
            </a:r>
            <a:endParaRPr lang="sv-SE" dirty="0"/>
          </a:p>
        </p:txBody>
      </p:sp>
      <p:grpSp>
        <p:nvGrpSpPr>
          <p:cNvPr id="58" name="Group 57"/>
          <p:cNvGrpSpPr/>
          <p:nvPr/>
        </p:nvGrpSpPr>
        <p:grpSpPr>
          <a:xfrm>
            <a:off x="1544372" y="4748645"/>
            <a:ext cx="4884047" cy="294843"/>
            <a:chOff x="1544372" y="4748645"/>
            <a:chExt cx="4884047" cy="294843"/>
          </a:xfrm>
        </p:grpSpPr>
        <p:cxnSp>
          <p:nvCxnSpPr>
            <p:cNvPr id="149" name="Straight Connector 148"/>
            <p:cNvCxnSpPr/>
            <p:nvPr/>
          </p:nvCxnSpPr>
          <p:spPr>
            <a:xfrm>
              <a:off x="1544372" y="4835964"/>
              <a:ext cx="1944856" cy="0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1" name="Straight Connector 150"/>
            <p:cNvCxnSpPr/>
            <p:nvPr/>
          </p:nvCxnSpPr>
          <p:spPr>
            <a:xfrm>
              <a:off x="5222247" y="4748645"/>
              <a:ext cx="1206172" cy="0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3" name="Straight Connector 152"/>
            <p:cNvCxnSpPr/>
            <p:nvPr/>
          </p:nvCxnSpPr>
          <p:spPr>
            <a:xfrm flipV="1">
              <a:off x="4714875" y="5043156"/>
              <a:ext cx="507372" cy="332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5" name="Rectangle 144"/>
          <p:cNvSpPr/>
          <p:nvPr/>
        </p:nvSpPr>
        <p:spPr>
          <a:xfrm>
            <a:off x="4259240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cxnSp>
        <p:nvCxnSpPr>
          <p:cNvPr id="299" name="Straight Connector 298"/>
          <p:cNvCxnSpPr/>
          <p:nvPr/>
        </p:nvCxnSpPr>
        <p:spPr>
          <a:xfrm flipH="1">
            <a:off x="4477281" y="4857750"/>
            <a:ext cx="389994" cy="92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TextBox 66"/>
          <p:cNvSpPr txBox="1"/>
          <p:nvPr/>
        </p:nvSpPr>
        <p:spPr>
          <a:xfrm>
            <a:off x="535306" y="1649389"/>
            <a:ext cx="3745039" cy="15542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b="1" dirty="0" smtClean="0"/>
              <a:t>ESS </a:t>
            </a:r>
            <a:r>
              <a:rPr lang="sv-SE" b="1" dirty="0" err="1" smtClean="0"/>
              <a:t>installs</a:t>
            </a:r>
            <a:r>
              <a:rPr lang="sv-SE" b="1" dirty="0" smtClean="0"/>
              <a:t>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PSS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 smtClean="0"/>
              <a:t>Lighting</a:t>
            </a:r>
            <a:r>
              <a:rPr lang="sv-SE" dirty="0" smtClean="0"/>
              <a:t> and </a:t>
            </a:r>
            <a:r>
              <a:rPr lang="sv-SE" dirty="0" err="1" smtClean="0"/>
              <a:t>power</a:t>
            </a:r>
            <a:r>
              <a:rPr lang="sv-SE" dirty="0" smtClean="0"/>
              <a:t> </a:t>
            </a:r>
            <a:r>
              <a:rPr lang="sv-SE" dirty="0" err="1" smtClean="0"/>
              <a:t>points</a:t>
            </a:r>
            <a:endParaRPr lang="sv-S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/>
              <a:t>Power and signal </a:t>
            </a:r>
            <a:r>
              <a:rPr lang="sv-SE" dirty="0" err="1"/>
              <a:t>cables</a:t>
            </a:r>
            <a:r>
              <a:rPr lang="sv-SE" dirty="0"/>
              <a:t> for </a:t>
            </a:r>
            <a:r>
              <a:rPr lang="sv-SE" dirty="0" smtClean="0"/>
              <a:t>vacuum</a:t>
            </a:r>
          </a:p>
        </p:txBody>
      </p:sp>
      <p:cxnSp>
        <p:nvCxnSpPr>
          <p:cNvPr id="68" name="Straight Connector 67"/>
          <p:cNvCxnSpPr/>
          <p:nvPr/>
        </p:nvCxnSpPr>
        <p:spPr>
          <a:xfrm flipH="1" flipV="1">
            <a:off x="7775975" y="4855005"/>
            <a:ext cx="333567" cy="366"/>
          </a:xfrm>
          <a:prstGeom prst="line">
            <a:avLst/>
          </a:prstGeom>
          <a:ln w="12700">
            <a:solidFill>
              <a:schemeClr val="accent6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8" name="Rectangle 77"/>
          <p:cNvSpPr/>
          <p:nvPr/>
        </p:nvSpPr>
        <p:spPr>
          <a:xfrm>
            <a:off x="4384033" y="3928491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79" name="Rectangle 78"/>
          <p:cNvSpPr/>
          <p:nvPr/>
        </p:nvSpPr>
        <p:spPr>
          <a:xfrm>
            <a:off x="5362876" y="3929029"/>
            <a:ext cx="278088" cy="235312"/>
          </a:xfrm>
          <a:prstGeom prst="rect">
            <a:avLst/>
          </a:prstGeom>
          <a:solidFill>
            <a:srgbClr val="FF0000"/>
          </a:solidFill>
          <a:ln w="19050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 smtClean="0"/>
              <a:t>v</a:t>
            </a:r>
            <a:endParaRPr lang="sv-SE" dirty="0"/>
          </a:p>
        </p:txBody>
      </p:sp>
      <p:sp>
        <p:nvSpPr>
          <p:cNvPr id="80" name="Rectangle 79"/>
          <p:cNvSpPr/>
          <p:nvPr/>
        </p:nvSpPr>
        <p:spPr>
          <a:xfrm>
            <a:off x="4372500" y="3642916"/>
            <a:ext cx="278088" cy="235312"/>
          </a:xfrm>
          <a:prstGeom prst="rect">
            <a:avLst/>
          </a:prstGeom>
          <a:solidFill>
            <a:schemeClr val="accent6">
              <a:lumMod val="75000"/>
            </a:schemeClr>
          </a:solidFill>
          <a:ln w="19050"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sv-SE" dirty="0"/>
              <a:t>s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4648200" y="3765550"/>
            <a:ext cx="708025" cy="849687"/>
            <a:chOff x="4648200" y="3765550"/>
            <a:chExt cx="708025" cy="849687"/>
          </a:xfrm>
        </p:grpSpPr>
        <p:cxnSp>
          <p:nvCxnSpPr>
            <p:cNvPr id="110" name="Straight Connector 109"/>
            <p:cNvCxnSpPr>
              <a:stCxn id="124" idx="0"/>
            </p:cNvCxnSpPr>
            <p:nvPr/>
          </p:nvCxnSpPr>
          <p:spPr>
            <a:xfrm flipV="1">
              <a:off x="4846219" y="3766024"/>
              <a:ext cx="2006" cy="84921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 flipH="1" flipV="1">
              <a:off x="4662122" y="4038829"/>
              <a:ext cx="694103" cy="2946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4" name="Straight Connector 113"/>
            <p:cNvCxnSpPr/>
            <p:nvPr/>
          </p:nvCxnSpPr>
          <p:spPr>
            <a:xfrm flipH="1">
              <a:off x="4648200" y="3765550"/>
              <a:ext cx="203200" cy="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5" name="Oval 114"/>
            <p:cNvSpPr/>
            <p:nvPr/>
          </p:nvSpPr>
          <p:spPr>
            <a:xfrm flipH="1" flipV="1">
              <a:off x="4825365" y="4016411"/>
              <a:ext cx="45719" cy="45719"/>
            </a:xfrm>
            <a:prstGeom prst="ellipse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23" name="Rectangle 122"/>
          <p:cNvSpPr/>
          <p:nvPr/>
        </p:nvSpPr>
        <p:spPr>
          <a:xfrm>
            <a:off x="4556351" y="4915351"/>
            <a:ext cx="148255" cy="3891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grpSp>
        <p:nvGrpSpPr>
          <p:cNvPr id="81" name="Group 80"/>
          <p:cNvGrpSpPr/>
          <p:nvPr/>
        </p:nvGrpSpPr>
        <p:grpSpPr>
          <a:xfrm>
            <a:off x="4673600" y="4943475"/>
            <a:ext cx="3570808" cy="822075"/>
            <a:chOff x="4673600" y="4943475"/>
            <a:chExt cx="3570808" cy="822075"/>
          </a:xfrm>
        </p:grpSpPr>
        <p:cxnSp>
          <p:nvCxnSpPr>
            <p:cNvPr id="82" name="Straight Connector 81"/>
            <p:cNvCxnSpPr/>
            <p:nvPr/>
          </p:nvCxnSpPr>
          <p:spPr>
            <a:xfrm flipV="1">
              <a:off x="8244408" y="4943783"/>
              <a:ext cx="0" cy="377363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3" name="Straight Connector 82"/>
            <p:cNvCxnSpPr/>
            <p:nvPr/>
          </p:nvCxnSpPr>
          <p:spPr>
            <a:xfrm flipV="1">
              <a:off x="8119533" y="4943783"/>
              <a:ext cx="124875" cy="526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Straight Connector 83"/>
            <p:cNvCxnSpPr/>
            <p:nvPr/>
          </p:nvCxnSpPr>
          <p:spPr>
            <a:xfrm flipV="1">
              <a:off x="4673600" y="5321146"/>
              <a:ext cx="3570808" cy="15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/>
            <p:nvPr/>
          </p:nvCxnSpPr>
          <p:spPr>
            <a:xfrm flipV="1">
              <a:off x="4676918" y="4943475"/>
              <a:ext cx="4620" cy="37767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/>
            <p:nvPr/>
          </p:nvCxnSpPr>
          <p:spPr>
            <a:xfrm flipH="1">
              <a:off x="4679228" y="4943783"/>
              <a:ext cx="174625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flipV="1">
              <a:off x="6133419" y="5321146"/>
              <a:ext cx="724" cy="444404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" name="Group 2"/>
          <p:cNvGrpSpPr/>
          <p:nvPr/>
        </p:nvGrpSpPr>
        <p:grpSpPr>
          <a:xfrm>
            <a:off x="1762266" y="3755903"/>
            <a:ext cx="2681155" cy="872691"/>
            <a:chOff x="1762266" y="3755903"/>
            <a:chExt cx="2681155" cy="872691"/>
          </a:xfrm>
        </p:grpSpPr>
        <p:cxnSp>
          <p:nvCxnSpPr>
            <p:cNvPr id="69" name="Straight Connector 68"/>
            <p:cNvCxnSpPr/>
            <p:nvPr/>
          </p:nvCxnSpPr>
          <p:spPr>
            <a:xfrm>
              <a:off x="1762266" y="4101673"/>
              <a:ext cx="2621767" cy="0"/>
            </a:xfrm>
            <a:prstGeom prst="line">
              <a:avLst/>
            </a:prstGeom>
            <a:ln w="2222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Straight Connector 69"/>
            <p:cNvCxnSpPr/>
            <p:nvPr/>
          </p:nvCxnSpPr>
          <p:spPr>
            <a:xfrm>
              <a:off x="1767502" y="4064858"/>
              <a:ext cx="2512843" cy="0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Straight Connector 70"/>
            <p:cNvCxnSpPr/>
            <p:nvPr/>
          </p:nvCxnSpPr>
          <p:spPr>
            <a:xfrm>
              <a:off x="1768062" y="4023529"/>
              <a:ext cx="2561051" cy="124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2" name="Straight Connector 71"/>
            <p:cNvCxnSpPr/>
            <p:nvPr/>
          </p:nvCxnSpPr>
          <p:spPr>
            <a:xfrm flipH="1" flipV="1">
              <a:off x="4280345" y="4057499"/>
              <a:ext cx="3930" cy="571095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Straight Connector 72"/>
            <p:cNvCxnSpPr/>
            <p:nvPr/>
          </p:nvCxnSpPr>
          <p:spPr>
            <a:xfrm flipH="1" flipV="1">
              <a:off x="4329114" y="4027153"/>
              <a:ext cx="2380" cy="528637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4" name="Straight Connector 73"/>
            <p:cNvCxnSpPr/>
            <p:nvPr/>
          </p:nvCxnSpPr>
          <p:spPr>
            <a:xfrm>
              <a:off x="4323507" y="4560030"/>
              <a:ext cx="117524" cy="522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Straight Connector 74"/>
            <p:cNvCxnSpPr/>
            <p:nvPr/>
          </p:nvCxnSpPr>
          <p:spPr>
            <a:xfrm flipV="1">
              <a:off x="4440952" y="4560029"/>
              <a:ext cx="2469" cy="50281"/>
            </a:xfrm>
            <a:prstGeom prst="line">
              <a:avLst/>
            </a:prstGeom>
            <a:ln w="127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Straight Connector 75"/>
            <p:cNvCxnSpPr/>
            <p:nvPr/>
          </p:nvCxnSpPr>
          <p:spPr>
            <a:xfrm>
              <a:off x="1768061" y="3973926"/>
              <a:ext cx="2561051" cy="124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7" name="Straight Connector 76"/>
            <p:cNvCxnSpPr/>
            <p:nvPr/>
          </p:nvCxnSpPr>
          <p:spPr>
            <a:xfrm flipV="1">
              <a:off x="4335811" y="3760189"/>
              <a:ext cx="928" cy="21803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Straight Connector 87"/>
            <p:cNvCxnSpPr/>
            <p:nvPr/>
          </p:nvCxnSpPr>
          <p:spPr>
            <a:xfrm flipH="1" flipV="1">
              <a:off x="4332885" y="3755903"/>
              <a:ext cx="39615" cy="4669"/>
            </a:xfrm>
            <a:prstGeom prst="line">
              <a:avLst/>
            </a:prstGeom>
            <a:ln w="25400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" name="Group 3"/>
          <p:cNvGrpSpPr/>
          <p:nvPr/>
        </p:nvGrpSpPr>
        <p:grpSpPr>
          <a:xfrm>
            <a:off x="1741293" y="3945816"/>
            <a:ext cx="1563404" cy="190522"/>
            <a:chOff x="1741293" y="3945816"/>
            <a:chExt cx="1563404" cy="190522"/>
          </a:xfrm>
        </p:grpSpPr>
        <p:sp>
          <p:nvSpPr>
            <p:cNvPr id="91" name="Oval 90"/>
            <p:cNvSpPr/>
            <p:nvPr/>
          </p:nvSpPr>
          <p:spPr>
            <a:xfrm flipH="1" flipV="1">
              <a:off x="2542673" y="394581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92" name="Oval 91"/>
            <p:cNvSpPr/>
            <p:nvPr/>
          </p:nvSpPr>
          <p:spPr>
            <a:xfrm flipH="1" flipV="1">
              <a:off x="3258978" y="3950315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1" name="Oval 110"/>
            <p:cNvSpPr/>
            <p:nvPr/>
          </p:nvSpPr>
          <p:spPr>
            <a:xfrm flipH="1" flipV="1">
              <a:off x="2811283" y="3947290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3" name="Oval 112"/>
            <p:cNvSpPr/>
            <p:nvPr/>
          </p:nvSpPr>
          <p:spPr>
            <a:xfrm flipH="1" flipV="1">
              <a:off x="2429284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6" name="Oval 115"/>
            <p:cNvSpPr/>
            <p:nvPr/>
          </p:nvSpPr>
          <p:spPr>
            <a:xfrm flipH="1" flipV="1">
              <a:off x="2076752" y="3948046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  <p:sp>
          <p:nvSpPr>
            <p:cNvPr id="117" name="Oval 116"/>
            <p:cNvSpPr/>
            <p:nvPr/>
          </p:nvSpPr>
          <p:spPr>
            <a:xfrm flipH="1" flipV="1">
              <a:off x="1741293" y="3945817"/>
              <a:ext cx="45719" cy="186023"/>
            </a:xfrm>
            <a:prstGeom prst="ellipse">
              <a:avLst/>
            </a:prstGeom>
            <a:gradFill flip="none" rotWithShape="1">
              <a:gsLst>
                <a:gs pos="0">
                  <a:srgbClr val="FF0000"/>
                </a:gs>
                <a:gs pos="39000">
                  <a:schemeClr val="accent6">
                    <a:lumMod val="75000"/>
                  </a:schemeClr>
                </a:gs>
                <a:gs pos="100000">
                  <a:schemeClr val="accent6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grpSp>
        <p:nvGrpSpPr>
          <p:cNvPr id="118" name="Group 117"/>
          <p:cNvGrpSpPr/>
          <p:nvPr/>
        </p:nvGrpSpPr>
        <p:grpSpPr>
          <a:xfrm>
            <a:off x="4372500" y="2780928"/>
            <a:ext cx="2285268" cy="1097300"/>
            <a:chOff x="4372500" y="2780928"/>
            <a:chExt cx="2285268" cy="1097300"/>
          </a:xfrm>
        </p:grpSpPr>
        <p:cxnSp>
          <p:nvCxnSpPr>
            <p:cNvPr id="120" name="Straight Connector 119"/>
            <p:cNvCxnSpPr/>
            <p:nvPr/>
          </p:nvCxnSpPr>
          <p:spPr>
            <a:xfrm flipH="1">
              <a:off x="6295226" y="2783484"/>
              <a:ext cx="305616" cy="3237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2" name="Straight Connector 121"/>
            <p:cNvCxnSpPr/>
            <p:nvPr/>
          </p:nvCxnSpPr>
          <p:spPr>
            <a:xfrm flipV="1">
              <a:off x="6600842" y="2791053"/>
              <a:ext cx="0" cy="8613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5" name="Rectangle 124"/>
            <p:cNvSpPr/>
            <p:nvPr/>
          </p:nvSpPr>
          <p:spPr>
            <a:xfrm>
              <a:off x="6553200" y="3650399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sp>
          <p:nvSpPr>
            <p:cNvPr id="126" name="Rectangle 125"/>
            <p:cNvSpPr/>
            <p:nvPr/>
          </p:nvSpPr>
          <p:spPr>
            <a:xfrm>
              <a:off x="4372500" y="3642916"/>
              <a:ext cx="278088" cy="235312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9050"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sv-SE" dirty="0"/>
                <a:t>s</a:t>
              </a:r>
            </a:p>
          </p:txBody>
        </p:sp>
        <p:cxnSp>
          <p:nvCxnSpPr>
            <p:cNvPr id="127" name="Straight Connector 126"/>
            <p:cNvCxnSpPr/>
            <p:nvPr/>
          </p:nvCxnSpPr>
          <p:spPr>
            <a:xfrm flipH="1">
              <a:off x="4511544" y="2780928"/>
              <a:ext cx="640981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8" name="Straight Connector 127"/>
            <p:cNvCxnSpPr>
              <a:stCxn id="126" idx="0"/>
            </p:cNvCxnSpPr>
            <p:nvPr/>
          </p:nvCxnSpPr>
          <p:spPr>
            <a:xfrm flipV="1">
              <a:off x="4511544" y="2780928"/>
              <a:ext cx="0" cy="861988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30" name="TextBox 129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  <p:sp>
        <p:nvSpPr>
          <p:cNvPr id="131" name="Rectangle 130"/>
          <p:cNvSpPr/>
          <p:nvPr/>
        </p:nvSpPr>
        <p:spPr>
          <a:xfrm>
            <a:off x="4233633" y="5774025"/>
            <a:ext cx="1206172" cy="550503"/>
          </a:xfrm>
          <a:prstGeom prst="rect">
            <a:avLst/>
          </a:prstGeom>
          <a:solidFill>
            <a:schemeClr val="accent4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Networks</a:t>
            </a:r>
            <a:endParaRPr lang="sv-SE" dirty="0"/>
          </a:p>
        </p:txBody>
      </p:sp>
      <p:grpSp>
        <p:nvGrpSpPr>
          <p:cNvPr id="132" name="Group 131"/>
          <p:cNvGrpSpPr/>
          <p:nvPr/>
        </p:nvGrpSpPr>
        <p:grpSpPr>
          <a:xfrm>
            <a:off x="4479925" y="4423721"/>
            <a:ext cx="3577977" cy="1356031"/>
            <a:chOff x="4479925" y="4423721"/>
            <a:chExt cx="3577977" cy="1356031"/>
          </a:xfrm>
        </p:grpSpPr>
        <p:sp>
          <p:nvSpPr>
            <p:cNvPr id="135" name="Rectangle 134"/>
            <p:cNvSpPr/>
            <p:nvPr/>
          </p:nvSpPr>
          <p:spPr>
            <a:xfrm>
              <a:off x="7920964" y="4423721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grpSp>
          <p:nvGrpSpPr>
            <p:cNvPr id="133" name="Group 132"/>
            <p:cNvGrpSpPr/>
            <p:nvPr/>
          </p:nvGrpSpPr>
          <p:grpSpPr>
            <a:xfrm>
              <a:off x="4479925" y="4540979"/>
              <a:ext cx="3577977" cy="1238773"/>
              <a:chOff x="4479925" y="4540979"/>
              <a:chExt cx="3577977" cy="1238773"/>
            </a:xfrm>
          </p:grpSpPr>
          <p:cxnSp>
            <p:nvCxnSpPr>
              <p:cNvPr id="136" name="Straight Connector 135"/>
              <p:cNvCxnSpPr/>
              <p:nvPr/>
            </p:nvCxnSpPr>
            <p:spPr>
              <a:xfrm flipV="1">
                <a:off x="4634167" y="4902200"/>
                <a:ext cx="4508" cy="598825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37" name="Straight Connector 136"/>
              <p:cNvCxnSpPr>
                <a:stCxn id="139" idx="0"/>
              </p:cNvCxnSpPr>
              <p:nvPr/>
            </p:nvCxnSpPr>
            <p:spPr>
              <a:xfrm flipV="1">
                <a:off x="7970395" y="4540979"/>
                <a:ext cx="0" cy="739831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38" name="Block Arc 137"/>
              <p:cNvSpPr/>
              <p:nvPr/>
            </p:nvSpPr>
            <p:spPr>
              <a:xfrm>
                <a:off x="6086892" y="5436462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sp>
            <p:nvSpPr>
              <p:cNvPr id="139" name="Block Arc 138"/>
              <p:cNvSpPr/>
              <p:nvPr/>
            </p:nvSpPr>
            <p:spPr>
              <a:xfrm rot="5400000">
                <a:off x="7923869" y="5277905"/>
                <a:ext cx="93052" cy="98861"/>
              </a:xfrm>
              <a:prstGeom prst="blockArc">
                <a:avLst>
                  <a:gd name="adj1" fmla="val 10800000"/>
                  <a:gd name="adj2" fmla="val 230984"/>
                  <a:gd name="adj3" fmla="val 0"/>
                </a:avLst>
              </a:prstGeom>
              <a:solidFill>
                <a:schemeClr val="accent6">
                  <a:lumMod val="75000"/>
                </a:schemeClr>
              </a:solidFill>
              <a:ln w="12700">
                <a:solidFill>
                  <a:schemeClr val="accent4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sv-SE">
                  <a:solidFill>
                    <a:schemeClr val="tx1"/>
                  </a:solidFill>
                </a:endParaRPr>
              </a:p>
            </p:txBody>
          </p:sp>
          <p:cxnSp>
            <p:nvCxnSpPr>
              <p:cNvPr id="140" name="Straight Connector 139"/>
              <p:cNvCxnSpPr/>
              <p:nvPr/>
            </p:nvCxnSpPr>
            <p:spPr>
              <a:xfrm flipH="1" flipV="1">
                <a:off x="7965621" y="5369733"/>
                <a:ext cx="2286" cy="117749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1" name="Straight Connector 140"/>
              <p:cNvCxnSpPr/>
              <p:nvPr/>
            </p:nvCxnSpPr>
            <p:spPr>
              <a:xfrm flipV="1">
                <a:off x="6179944" y="5485892"/>
                <a:ext cx="1783014" cy="11872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2" name="Straight Connector 141"/>
              <p:cNvCxnSpPr/>
              <p:nvPr/>
            </p:nvCxnSpPr>
            <p:spPr>
              <a:xfrm flipV="1">
                <a:off x="4629150" y="5493817"/>
                <a:ext cx="1453936" cy="8458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3" name="Straight Connector 142"/>
              <p:cNvCxnSpPr/>
              <p:nvPr/>
            </p:nvCxnSpPr>
            <p:spPr>
              <a:xfrm flipH="1" flipV="1">
                <a:off x="4877426" y="5501025"/>
                <a:ext cx="2549" cy="2787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4" name="Straight Connector 143"/>
              <p:cNvCxnSpPr/>
              <p:nvPr/>
            </p:nvCxnSpPr>
            <p:spPr>
              <a:xfrm>
                <a:off x="4479925" y="4902200"/>
                <a:ext cx="365125" cy="0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47" name="Straight Connector 146"/>
              <p:cNvCxnSpPr/>
              <p:nvPr/>
            </p:nvCxnSpPr>
            <p:spPr>
              <a:xfrm flipV="1">
                <a:off x="7767638" y="4945992"/>
                <a:ext cx="290264" cy="4627"/>
              </a:xfrm>
              <a:prstGeom prst="line">
                <a:avLst/>
              </a:prstGeom>
              <a:ln w="12700">
                <a:solidFill>
                  <a:schemeClr val="accent4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134" name="Oval 133"/>
            <p:cNvSpPr/>
            <p:nvPr/>
          </p:nvSpPr>
          <p:spPr>
            <a:xfrm flipH="1" flipV="1">
              <a:off x="7953924" y="4924136"/>
              <a:ext cx="45719" cy="45719"/>
            </a:xfrm>
            <a:prstGeom prst="ellipse">
              <a:avLst/>
            </a:prstGeom>
            <a:solidFill>
              <a:srgbClr val="7030A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150" name="Rectangle 149"/>
          <p:cNvSpPr/>
          <p:nvPr/>
        </p:nvSpPr>
        <p:spPr>
          <a:xfrm>
            <a:off x="6877634" y="5761541"/>
            <a:ext cx="1684742" cy="550503"/>
          </a:xfrm>
          <a:prstGeom prst="rect">
            <a:avLst/>
          </a:prstGeom>
          <a:solidFill>
            <a:srgbClr val="FF00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Compressed</a:t>
            </a:r>
            <a:r>
              <a:rPr lang="sv-SE" dirty="0" smtClean="0"/>
              <a:t> Air </a:t>
            </a:r>
            <a:endParaRPr lang="sv-SE" dirty="0"/>
          </a:p>
        </p:txBody>
      </p:sp>
      <p:grpSp>
        <p:nvGrpSpPr>
          <p:cNvPr id="152" name="Group 151"/>
          <p:cNvGrpSpPr/>
          <p:nvPr/>
        </p:nvGrpSpPr>
        <p:grpSpPr>
          <a:xfrm>
            <a:off x="4529532" y="4676426"/>
            <a:ext cx="3840362" cy="1085115"/>
            <a:chOff x="4529532" y="4676426"/>
            <a:chExt cx="3840362" cy="1085115"/>
          </a:xfrm>
        </p:grpSpPr>
        <p:sp>
          <p:nvSpPr>
            <p:cNvPr id="154" name="Rectangle 153"/>
            <p:cNvSpPr/>
            <p:nvPr/>
          </p:nvSpPr>
          <p:spPr>
            <a:xfrm>
              <a:off x="8265326" y="477713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55" name="Straight Connector 154"/>
            <p:cNvCxnSpPr>
              <a:endCxn id="154" idx="2"/>
            </p:cNvCxnSpPr>
            <p:nvPr/>
          </p:nvCxnSpPr>
          <p:spPr>
            <a:xfrm flipV="1">
              <a:off x="8317610" y="4894792"/>
              <a:ext cx="0" cy="866749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7" name="Straight Connector 156"/>
            <p:cNvCxnSpPr>
              <a:endCxn id="156" idx="2"/>
            </p:cNvCxnSpPr>
            <p:nvPr/>
          </p:nvCxnSpPr>
          <p:spPr>
            <a:xfrm flipH="1" flipV="1">
              <a:off x="4581816" y="4794082"/>
              <a:ext cx="4007" cy="84234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8" name="Block Arc 157"/>
            <p:cNvSpPr/>
            <p:nvPr/>
          </p:nvSpPr>
          <p:spPr>
            <a:xfrm>
              <a:off x="6086892" y="5576162"/>
              <a:ext cx="93052" cy="98861"/>
            </a:xfrm>
            <a:prstGeom prst="blockArc">
              <a:avLst>
                <a:gd name="adj1" fmla="val 10800000"/>
                <a:gd name="adj2" fmla="val 230984"/>
                <a:gd name="adj3" fmla="val 0"/>
              </a:avLst>
            </a:prstGeom>
            <a:solidFill>
              <a:srgbClr val="FF0000"/>
            </a:solidFill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>
                <a:solidFill>
                  <a:schemeClr val="tx1"/>
                </a:solidFill>
              </a:endParaRPr>
            </a:p>
          </p:txBody>
        </p:sp>
        <p:cxnSp>
          <p:nvCxnSpPr>
            <p:cNvPr id="159" name="Straight Connector 158"/>
            <p:cNvCxnSpPr/>
            <p:nvPr/>
          </p:nvCxnSpPr>
          <p:spPr>
            <a:xfrm flipV="1">
              <a:off x="6179944" y="5635599"/>
              <a:ext cx="2137666" cy="186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0" name="Straight Connector 159"/>
            <p:cNvCxnSpPr/>
            <p:nvPr/>
          </p:nvCxnSpPr>
          <p:spPr>
            <a:xfrm>
              <a:off x="4581619" y="5633517"/>
              <a:ext cx="1501467" cy="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56" name="Rectangle 155"/>
            <p:cNvSpPr/>
            <p:nvPr/>
          </p:nvSpPr>
          <p:spPr>
            <a:xfrm>
              <a:off x="4529532" y="4676426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 w="15875">
              <a:solidFill>
                <a:srgbClr val="0432FF"/>
              </a:solidFill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grpSp>
        <p:nvGrpSpPr>
          <p:cNvPr id="26" name="Group 25"/>
          <p:cNvGrpSpPr/>
          <p:nvPr/>
        </p:nvGrpSpPr>
        <p:grpSpPr>
          <a:xfrm>
            <a:off x="4251098" y="4115675"/>
            <a:ext cx="332699" cy="560751"/>
            <a:chOff x="4251098" y="4115675"/>
            <a:chExt cx="332699" cy="560751"/>
          </a:xfrm>
        </p:grpSpPr>
        <p:cxnSp>
          <p:nvCxnSpPr>
            <p:cNvPr id="161" name="Straight Connector 160"/>
            <p:cNvCxnSpPr>
              <a:stCxn id="156" idx="0"/>
            </p:cNvCxnSpPr>
            <p:nvPr/>
          </p:nvCxnSpPr>
          <p:spPr>
            <a:xfrm flipH="1" flipV="1">
              <a:off x="4581407" y="4402711"/>
              <a:ext cx="409" cy="273715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2" name="Straight Connector 161"/>
            <p:cNvCxnSpPr/>
            <p:nvPr/>
          </p:nvCxnSpPr>
          <p:spPr>
            <a:xfrm flipV="1">
              <a:off x="4251098" y="4411243"/>
              <a:ext cx="332699" cy="3647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3" name="Straight Connector 162"/>
            <p:cNvCxnSpPr/>
            <p:nvPr/>
          </p:nvCxnSpPr>
          <p:spPr>
            <a:xfrm flipH="1" flipV="1">
              <a:off x="4253871" y="4115675"/>
              <a:ext cx="410" cy="301263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65" name="Rectangle 164"/>
          <p:cNvSpPr/>
          <p:nvPr/>
        </p:nvSpPr>
        <p:spPr>
          <a:xfrm>
            <a:off x="5107741" y="1893568"/>
            <a:ext cx="1400398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err="1" smtClean="0">
                <a:solidFill>
                  <a:schemeClr val="tx1"/>
                </a:solidFill>
              </a:rPr>
              <a:t>Containment</a:t>
            </a:r>
            <a:endParaRPr lang="sv-SE" dirty="0" smtClean="0">
              <a:solidFill>
                <a:schemeClr val="tx1"/>
              </a:solidFill>
            </a:endParaRPr>
          </a:p>
          <a:p>
            <a:pPr algn="ctr"/>
            <a:r>
              <a:rPr lang="sv-SE" dirty="0" smtClean="0">
                <a:solidFill>
                  <a:schemeClr val="tx1"/>
                </a:solidFill>
              </a:rPr>
              <a:t>Ventilation</a:t>
            </a:r>
            <a:endParaRPr lang="sv-SE" dirty="0">
              <a:solidFill>
                <a:schemeClr val="tx1"/>
              </a:solidFill>
            </a:endParaRPr>
          </a:p>
        </p:txBody>
      </p:sp>
      <p:grpSp>
        <p:nvGrpSpPr>
          <p:cNvPr id="17" name="Group 16"/>
          <p:cNvGrpSpPr/>
          <p:nvPr/>
        </p:nvGrpSpPr>
        <p:grpSpPr>
          <a:xfrm>
            <a:off x="6506310" y="2204864"/>
            <a:ext cx="834290" cy="1569665"/>
            <a:chOff x="6506310" y="2204864"/>
            <a:chExt cx="834290" cy="1569665"/>
          </a:xfrm>
        </p:grpSpPr>
        <p:cxnSp>
          <p:nvCxnSpPr>
            <p:cNvPr id="166" name="Straight Connector 165"/>
            <p:cNvCxnSpPr/>
            <p:nvPr/>
          </p:nvCxnSpPr>
          <p:spPr>
            <a:xfrm flipV="1">
              <a:off x="6911936" y="2214336"/>
              <a:ext cx="0" cy="1461642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7" name="Straight Connector 166"/>
            <p:cNvCxnSpPr/>
            <p:nvPr/>
          </p:nvCxnSpPr>
          <p:spPr>
            <a:xfrm flipH="1" flipV="1">
              <a:off x="6909634" y="2209569"/>
              <a:ext cx="430966" cy="9534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8" name="Rectangle 167"/>
            <p:cNvSpPr/>
            <p:nvPr/>
          </p:nvSpPr>
          <p:spPr>
            <a:xfrm>
              <a:off x="6859652" y="3651192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70" name="Straight Connector 169"/>
            <p:cNvCxnSpPr/>
            <p:nvPr/>
          </p:nvCxnSpPr>
          <p:spPr>
            <a:xfrm flipH="1">
              <a:off x="6506310" y="2204864"/>
              <a:ext cx="257975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1" name="Straight Connector 170"/>
            <p:cNvCxnSpPr/>
            <p:nvPr/>
          </p:nvCxnSpPr>
          <p:spPr>
            <a:xfrm flipV="1">
              <a:off x="6766588" y="2204864"/>
              <a:ext cx="0" cy="1476795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2" name="Rectangle 171"/>
            <p:cNvSpPr/>
            <p:nvPr/>
          </p:nvSpPr>
          <p:spPr>
            <a:xfrm>
              <a:off x="6714304" y="3656873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</p:grpSp>
      <p:sp>
        <p:nvSpPr>
          <p:cNvPr id="173" name="Rectangle 172"/>
          <p:cNvSpPr/>
          <p:nvPr/>
        </p:nvSpPr>
        <p:spPr>
          <a:xfrm>
            <a:off x="7320423" y="2499383"/>
            <a:ext cx="1220011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>
                <a:solidFill>
                  <a:srgbClr val="0432FF"/>
                </a:solidFill>
              </a:rPr>
              <a:t>Helium </a:t>
            </a:r>
            <a:r>
              <a:rPr lang="sv-SE" dirty="0" err="1" smtClean="0">
                <a:solidFill>
                  <a:srgbClr val="0432FF"/>
                </a:solidFill>
              </a:rPr>
              <a:t>recovery</a:t>
            </a:r>
            <a:endParaRPr lang="sv-SE" dirty="0">
              <a:solidFill>
                <a:srgbClr val="0432FF"/>
              </a:solidFill>
            </a:endParaRPr>
          </a:p>
        </p:txBody>
      </p:sp>
      <p:sp>
        <p:nvSpPr>
          <p:cNvPr id="176" name="Rectangle 175"/>
          <p:cNvSpPr/>
          <p:nvPr/>
        </p:nvSpPr>
        <p:spPr>
          <a:xfrm>
            <a:off x="7314640" y="1878531"/>
            <a:ext cx="1225794" cy="55050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err="1" smtClean="0">
                <a:solidFill>
                  <a:schemeClr val="tx1"/>
                </a:solidFill>
              </a:rPr>
              <a:t>Fume</a:t>
            </a:r>
            <a:r>
              <a:rPr lang="sv-SE" dirty="0" smtClean="0">
                <a:solidFill>
                  <a:schemeClr val="tx1"/>
                </a:solidFill>
              </a:rPr>
              <a:t> </a:t>
            </a:r>
            <a:r>
              <a:rPr lang="sv-SE" dirty="0" err="1" smtClean="0">
                <a:solidFill>
                  <a:schemeClr val="tx1"/>
                </a:solidFill>
              </a:rPr>
              <a:t>hoods</a:t>
            </a:r>
            <a:endParaRPr lang="sv-SE" dirty="0">
              <a:solidFill>
                <a:schemeClr val="tx1"/>
              </a:solidFill>
            </a:endParaRPr>
          </a:p>
        </p:txBody>
      </p:sp>
      <p:grpSp>
        <p:nvGrpSpPr>
          <p:cNvPr id="45" name="Group 44"/>
          <p:cNvGrpSpPr/>
          <p:nvPr/>
        </p:nvGrpSpPr>
        <p:grpSpPr>
          <a:xfrm>
            <a:off x="6545720" y="2771781"/>
            <a:ext cx="895056" cy="1262917"/>
            <a:chOff x="6545720" y="2771781"/>
            <a:chExt cx="895056" cy="1262917"/>
          </a:xfrm>
        </p:grpSpPr>
        <p:cxnSp>
          <p:nvCxnSpPr>
            <p:cNvPr id="129" name="Straight Connector 128"/>
            <p:cNvCxnSpPr/>
            <p:nvPr/>
          </p:nvCxnSpPr>
          <p:spPr>
            <a:xfrm flipV="1">
              <a:off x="7041858" y="2779818"/>
              <a:ext cx="0" cy="89616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4" name="Straight Connector 163"/>
            <p:cNvCxnSpPr/>
            <p:nvPr/>
          </p:nvCxnSpPr>
          <p:spPr>
            <a:xfrm flipH="1">
              <a:off x="7041860" y="2771781"/>
              <a:ext cx="305090" cy="766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9" name="Rectangle 168"/>
            <p:cNvSpPr/>
            <p:nvPr/>
          </p:nvSpPr>
          <p:spPr>
            <a:xfrm>
              <a:off x="6997968" y="3651192"/>
              <a:ext cx="104568" cy="117656"/>
            </a:xfrm>
            <a:prstGeom prst="rect">
              <a:avLst/>
            </a:prstGeom>
            <a:solidFill>
              <a:schemeClr val="accent6">
                <a:lumMod val="75000"/>
              </a:schemeClr>
            </a:solidFill>
            <a:ln>
              <a:noFill/>
            </a:ln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 dirty="0"/>
            </a:p>
          </p:txBody>
        </p:sp>
        <p:cxnSp>
          <p:nvCxnSpPr>
            <p:cNvPr id="175" name="Straight Connector 174"/>
            <p:cNvCxnSpPr/>
            <p:nvPr/>
          </p:nvCxnSpPr>
          <p:spPr>
            <a:xfrm flipH="1">
              <a:off x="6545720" y="4034698"/>
              <a:ext cx="894078" cy="0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7" name="Straight Connector 176"/>
            <p:cNvCxnSpPr/>
            <p:nvPr/>
          </p:nvCxnSpPr>
          <p:spPr>
            <a:xfrm flipV="1">
              <a:off x="7440776" y="3689009"/>
              <a:ext cx="0" cy="343824"/>
            </a:xfrm>
            <a:prstGeom prst="line">
              <a:avLst/>
            </a:prstGeom>
            <a:ln w="22225">
              <a:solidFill>
                <a:schemeClr val="accent6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6" name="Rectangle 145"/>
          <p:cNvSpPr/>
          <p:nvPr/>
        </p:nvSpPr>
        <p:spPr>
          <a:xfrm>
            <a:off x="4388252" y="4610310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43" name="Rectangle 42"/>
          <p:cNvSpPr/>
          <p:nvPr/>
        </p:nvSpPr>
        <p:spPr>
          <a:xfrm>
            <a:off x="7824916" y="4616899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19" name="Rectangle 118"/>
          <p:cNvSpPr/>
          <p:nvPr/>
        </p:nvSpPr>
        <p:spPr>
          <a:xfrm>
            <a:off x="8019826" y="4617696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124" name="Rectangle 123"/>
          <p:cNvSpPr/>
          <p:nvPr/>
        </p:nvSpPr>
        <p:spPr>
          <a:xfrm>
            <a:off x="4783197" y="4615237"/>
            <a:ext cx="126043" cy="389174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 dirty="0"/>
          </a:p>
        </p:txBody>
      </p:sp>
      <p:sp>
        <p:nvSpPr>
          <p:cNvPr id="42" name="Rectangle 41"/>
          <p:cNvSpPr/>
          <p:nvPr/>
        </p:nvSpPr>
        <p:spPr>
          <a:xfrm>
            <a:off x="7686725" y="4620012"/>
            <a:ext cx="105399" cy="389174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v-SE"/>
          </a:p>
        </p:txBody>
      </p:sp>
      <p:sp>
        <p:nvSpPr>
          <p:cNvPr id="179" name="Rectangle 178"/>
          <p:cNvSpPr/>
          <p:nvPr/>
        </p:nvSpPr>
        <p:spPr>
          <a:xfrm>
            <a:off x="5107741" y="2504567"/>
            <a:ext cx="1206172" cy="55050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dirty="0" smtClean="0"/>
              <a:t>ESS </a:t>
            </a:r>
            <a:r>
              <a:rPr lang="sv-SE" dirty="0" err="1" smtClean="0"/>
              <a:t>Cooling</a:t>
            </a:r>
            <a:endParaRPr lang="sv-SE" dirty="0"/>
          </a:p>
        </p:txBody>
      </p:sp>
      <p:grpSp>
        <p:nvGrpSpPr>
          <p:cNvPr id="7" name="Group 6"/>
          <p:cNvGrpSpPr/>
          <p:nvPr/>
        </p:nvGrpSpPr>
        <p:grpSpPr>
          <a:xfrm>
            <a:off x="1762266" y="3766023"/>
            <a:ext cx="5287986" cy="674647"/>
            <a:chOff x="1762266" y="3766023"/>
            <a:chExt cx="5287986" cy="674647"/>
          </a:xfrm>
        </p:grpSpPr>
        <p:cxnSp>
          <p:nvCxnSpPr>
            <p:cNvPr id="180" name="Straight Connector 179"/>
            <p:cNvCxnSpPr/>
            <p:nvPr/>
          </p:nvCxnSpPr>
          <p:spPr>
            <a:xfrm>
              <a:off x="1762266" y="4101673"/>
              <a:ext cx="0" cy="327702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1" name="Straight Connector 180"/>
            <p:cNvCxnSpPr/>
            <p:nvPr/>
          </p:nvCxnSpPr>
          <p:spPr>
            <a:xfrm>
              <a:off x="2096753" y="4109720"/>
              <a:ext cx="0" cy="226746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2" name="Straight Connector 181"/>
            <p:cNvCxnSpPr/>
            <p:nvPr/>
          </p:nvCxnSpPr>
          <p:spPr>
            <a:xfrm flipH="1">
              <a:off x="2443724" y="4109720"/>
              <a:ext cx="6896" cy="226746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3" name="Straight Connector 182"/>
            <p:cNvCxnSpPr/>
            <p:nvPr/>
          </p:nvCxnSpPr>
          <p:spPr>
            <a:xfrm flipH="1">
              <a:off x="2558918" y="4109720"/>
              <a:ext cx="6896" cy="226746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4" name="Straight Connector 183"/>
            <p:cNvCxnSpPr/>
            <p:nvPr/>
          </p:nvCxnSpPr>
          <p:spPr>
            <a:xfrm flipH="1">
              <a:off x="2830716" y="4111625"/>
              <a:ext cx="4559" cy="325797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5" name="Straight Connector 184"/>
            <p:cNvCxnSpPr/>
            <p:nvPr/>
          </p:nvCxnSpPr>
          <p:spPr>
            <a:xfrm>
              <a:off x="3283510" y="4109720"/>
              <a:ext cx="0" cy="114574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6" name="Straight Connector 185"/>
            <p:cNvCxnSpPr/>
            <p:nvPr/>
          </p:nvCxnSpPr>
          <p:spPr>
            <a:xfrm flipH="1">
              <a:off x="5204654" y="4083616"/>
              <a:ext cx="152937" cy="3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7" name="Straight Connector 186"/>
            <p:cNvCxnSpPr/>
            <p:nvPr/>
          </p:nvCxnSpPr>
          <p:spPr>
            <a:xfrm flipH="1">
              <a:off x="5202785" y="4083617"/>
              <a:ext cx="1869" cy="357053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8" name="Straight Connector 187"/>
            <p:cNvCxnSpPr/>
            <p:nvPr/>
          </p:nvCxnSpPr>
          <p:spPr>
            <a:xfrm flipH="1">
              <a:off x="6909633" y="3767578"/>
              <a:ext cx="1" cy="173011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9" name="Straight Connector 188"/>
            <p:cNvCxnSpPr/>
            <p:nvPr/>
          </p:nvCxnSpPr>
          <p:spPr>
            <a:xfrm flipH="1">
              <a:off x="7050251" y="3767578"/>
              <a:ext cx="1" cy="173011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0" name="Straight Connector 189"/>
            <p:cNvCxnSpPr/>
            <p:nvPr/>
          </p:nvCxnSpPr>
          <p:spPr>
            <a:xfrm flipH="1">
              <a:off x="6764285" y="3773259"/>
              <a:ext cx="1" cy="173011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1" name="Straight Connector 190"/>
            <p:cNvCxnSpPr/>
            <p:nvPr/>
          </p:nvCxnSpPr>
          <p:spPr>
            <a:xfrm flipH="1">
              <a:off x="6606062" y="3766023"/>
              <a:ext cx="1" cy="173011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7" name="Group 56"/>
          <p:cNvGrpSpPr/>
          <p:nvPr/>
        </p:nvGrpSpPr>
        <p:grpSpPr>
          <a:xfrm>
            <a:off x="7199810" y="4193103"/>
            <a:ext cx="1117800" cy="587794"/>
            <a:chOff x="7199810" y="4193103"/>
            <a:chExt cx="1117800" cy="587794"/>
          </a:xfrm>
        </p:grpSpPr>
        <p:cxnSp>
          <p:nvCxnSpPr>
            <p:cNvPr id="192" name="Straight Connector 191"/>
            <p:cNvCxnSpPr>
              <a:endCxn id="135" idx="0"/>
            </p:cNvCxnSpPr>
            <p:nvPr/>
          </p:nvCxnSpPr>
          <p:spPr>
            <a:xfrm>
              <a:off x="7970395" y="4264105"/>
              <a:ext cx="2853" cy="159616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6" name="Straight Connector 195"/>
            <p:cNvCxnSpPr>
              <a:endCxn id="43" idx="0"/>
            </p:cNvCxnSpPr>
            <p:nvPr/>
          </p:nvCxnSpPr>
          <p:spPr>
            <a:xfrm>
              <a:off x="7874347" y="4334310"/>
              <a:ext cx="3269" cy="282589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3" name="Straight Connector 192"/>
            <p:cNvCxnSpPr/>
            <p:nvPr/>
          </p:nvCxnSpPr>
          <p:spPr>
            <a:xfrm flipH="1">
              <a:off x="7199810" y="4264105"/>
              <a:ext cx="768204" cy="0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4" name="Straight Connector 193"/>
            <p:cNvCxnSpPr/>
            <p:nvPr/>
          </p:nvCxnSpPr>
          <p:spPr>
            <a:xfrm>
              <a:off x="8317610" y="4193103"/>
              <a:ext cx="0" cy="587794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5" name="Straight Connector 194"/>
            <p:cNvCxnSpPr/>
            <p:nvPr/>
          </p:nvCxnSpPr>
          <p:spPr>
            <a:xfrm flipH="1">
              <a:off x="7202191" y="4193103"/>
              <a:ext cx="1115419" cy="0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7" name="Straight Connector 196"/>
            <p:cNvCxnSpPr/>
            <p:nvPr/>
          </p:nvCxnSpPr>
          <p:spPr>
            <a:xfrm flipH="1">
              <a:off x="7202792" y="4337407"/>
              <a:ext cx="671555" cy="0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8" name="Straight Connector 197"/>
            <p:cNvCxnSpPr/>
            <p:nvPr/>
          </p:nvCxnSpPr>
          <p:spPr>
            <a:xfrm>
              <a:off x="7738692" y="4331273"/>
              <a:ext cx="3269" cy="282589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6" name="Group 55"/>
          <p:cNvGrpSpPr/>
          <p:nvPr/>
        </p:nvGrpSpPr>
        <p:grpSpPr>
          <a:xfrm>
            <a:off x="4471290" y="4343913"/>
            <a:ext cx="1224660" cy="258626"/>
            <a:chOff x="4471290" y="4343913"/>
            <a:chExt cx="1224660" cy="258626"/>
          </a:xfrm>
        </p:grpSpPr>
        <p:cxnSp>
          <p:nvCxnSpPr>
            <p:cNvPr id="199" name="Straight Connector 198"/>
            <p:cNvCxnSpPr/>
            <p:nvPr/>
          </p:nvCxnSpPr>
          <p:spPr>
            <a:xfrm flipH="1" flipV="1">
              <a:off x="4472046" y="4349687"/>
              <a:ext cx="1223904" cy="63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0" name="Straight Connector 199"/>
            <p:cNvCxnSpPr/>
            <p:nvPr/>
          </p:nvCxnSpPr>
          <p:spPr>
            <a:xfrm>
              <a:off x="4471290" y="4343913"/>
              <a:ext cx="1" cy="258626"/>
            </a:xfrm>
            <a:prstGeom prst="line">
              <a:avLst/>
            </a:prstGeom>
            <a:ln w="15875">
              <a:solidFill>
                <a:srgbClr val="0432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74" name="Rectangle 173"/>
          <p:cNvSpPr/>
          <p:nvPr/>
        </p:nvSpPr>
        <p:spPr>
          <a:xfrm>
            <a:off x="7321730" y="3104977"/>
            <a:ext cx="1220011" cy="1039693"/>
          </a:xfrm>
          <a:prstGeom prst="rect">
            <a:avLst/>
          </a:prstGeom>
          <a:solidFill>
            <a:srgbClr val="FFFF00"/>
          </a:solidFill>
          <a:ln w="15875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sv-SE" sz="1600" dirty="0" smtClean="0">
                <a:solidFill>
                  <a:schemeClr val="tx1"/>
                </a:solidFill>
              </a:rPr>
              <a:t>Sprinkler </a:t>
            </a:r>
            <a:r>
              <a:rPr lang="sv-SE" sz="1600" dirty="0" err="1" smtClean="0">
                <a:solidFill>
                  <a:schemeClr val="tx1"/>
                </a:solidFill>
              </a:rPr>
              <a:t>water</a:t>
            </a:r>
            <a:r>
              <a:rPr lang="sv-SE" sz="1600" dirty="0" smtClean="0">
                <a:solidFill>
                  <a:schemeClr val="tx1"/>
                </a:solidFill>
              </a:rPr>
              <a:t>,</a:t>
            </a:r>
          </a:p>
          <a:p>
            <a:pPr algn="ctr"/>
            <a:r>
              <a:rPr lang="sv-SE" sz="1600" dirty="0" smtClean="0">
                <a:solidFill>
                  <a:srgbClr val="0432FF"/>
                </a:solidFill>
              </a:rPr>
              <a:t>(</a:t>
            </a:r>
            <a:r>
              <a:rPr lang="sv-SE" sz="1600" dirty="0" err="1" smtClean="0">
                <a:solidFill>
                  <a:srgbClr val="0432FF"/>
                </a:solidFill>
              </a:rPr>
              <a:t>Evacuation</a:t>
            </a:r>
            <a:r>
              <a:rPr lang="sv-SE" sz="1600" dirty="0" smtClean="0">
                <a:solidFill>
                  <a:srgbClr val="0432FF"/>
                </a:solidFill>
              </a:rPr>
              <a:t> signal)</a:t>
            </a:r>
            <a:endParaRPr lang="sv-SE" sz="1600" dirty="0">
              <a:solidFill>
                <a:srgbClr val="0432FF"/>
              </a:solidFill>
            </a:endParaRPr>
          </a:p>
        </p:txBody>
      </p:sp>
      <p:sp>
        <p:nvSpPr>
          <p:cNvPr id="201" name="TextBox 200"/>
          <p:cNvSpPr txBox="1"/>
          <p:nvPr/>
        </p:nvSpPr>
        <p:spPr>
          <a:xfrm>
            <a:off x="535306" y="5466847"/>
            <a:ext cx="3598629" cy="12772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smtClean="0"/>
              <a:t>Vacuum gauges and </a:t>
            </a:r>
            <a:r>
              <a:rPr lang="sv-SE" dirty="0" err="1" smtClean="0"/>
              <a:t>hoses</a:t>
            </a:r>
            <a:endParaRPr lang="sv-S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sv-SE" dirty="0" err="1"/>
              <a:t>Grounding</a:t>
            </a:r>
            <a:r>
              <a:rPr lang="sv-SE" dirty="0"/>
              <a:t> bars</a:t>
            </a:r>
          </a:p>
          <a:p>
            <a:pPr>
              <a:spcAft>
                <a:spcPts val="600"/>
              </a:spcAft>
            </a:pPr>
            <a:endParaRPr lang="sv-SE" dirty="0" smtClean="0"/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sv-SE" b="1" dirty="0" smtClean="0"/>
          </a:p>
        </p:txBody>
      </p:sp>
    </p:spTree>
    <p:extLst>
      <p:ext uri="{BB962C8B-B14F-4D97-AF65-F5344CB8AC3E}">
        <p14:creationId xmlns:p14="http://schemas.microsoft.com/office/powerpoint/2010/main" val="29256776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500"/>
                            </p:stCondLst>
                            <p:childTnLst>
                              <p:par>
                                <p:cTn id="13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5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In bunker </a:t>
            </a:r>
            <a:r>
              <a:rPr lang="sv-SE" dirty="0" err="1" smtClean="0"/>
              <a:t>infrastructure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 dirty="0"/>
          </a:p>
        </p:txBody>
      </p:sp>
      <p:sp>
        <p:nvSpPr>
          <p:cNvPr id="67" name="TextBox 66"/>
          <p:cNvSpPr txBox="1"/>
          <p:nvPr/>
        </p:nvSpPr>
        <p:spPr>
          <a:xfrm>
            <a:off x="611560" y="2564904"/>
            <a:ext cx="7560840" cy="25391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sv-SE" sz="2400" b="1" dirty="0" smtClean="0"/>
              <a:t>The </a:t>
            </a:r>
            <a:r>
              <a:rPr lang="sv-SE" sz="2400" b="1" dirty="0" err="1" smtClean="0"/>
              <a:t>detailed</a:t>
            </a:r>
            <a:r>
              <a:rPr lang="sv-SE" sz="2400" b="1" dirty="0" smtClean="0"/>
              <a:t> </a:t>
            </a:r>
            <a:r>
              <a:rPr lang="sv-SE" sz="2400" b="1" dirty="0" err="1" smtClean="0"/>
              <a:t>model</a:t>
            </a:r>
            <a:r>
              <a:rPr lang="sv-SE" sz="2400" b="1" dirty="0"/>
              <a:t> </a:t>
            </a:r>
            <a:r>
              <a:rPr lang="sv-SE" sz="2400" b="1" dirty="0" smtClean="0"/>
              <a:t>for all the instruments is </a:t>
            </a:r>
            <a:r>
              <a:rPr lang="sv-SE" sz="2400" b="1" dirty="0" err="1" smtClean="0"/>
              <a:t>being</a:t>
            </a:r>
            <a:r>
              <a:rPr lang="sv-SE" sz="2400" b="1" dirty="0" smtClean="0"/>
              <a:t> </a:t>
            </a:r>
            <a:r>
              <a:rPr lang="sv-SE" sz="2400" b="1" dirty="0" err="1" smtClean="0"/>
              <a:t>developed</a:t>
            </a:r>
            <a:r>
              <a:rPr lang="sv-SE" sz="2400" b="1" dirty="0" smtClean="0"/>
              <a:t>.</a:t>
            </a:r>
          </a:p>
          <a:p>
            <a:pPr>
              <a:spcAft>
                <a:spcPts val="600"/>
              </a:spcAft>
            </a:pPr>
            <a:r>
              <a:rPr lang="sv-SE" sz="2400" b="1" dirty="0" smtClean="0"/>
              <a:t>The </a:t>
            </a:r>
            <a:r>
              <a:rPr lang="sv-SE" sz="2400" b="1" dirty="0" err="1" smtClean="0"/>
              <a:t>first</a:t>
            </a:r>
            <a:r>
              <a:rPr lang="sv-SE" sz="2400" b="1" dirty="0" smtClean="0"/>
              <a:t> version for iteration </a:t>
            </a:r>
            <a:r>
              <a:rPr lang="sv-SE" sz="2400" b="1" dirty="0" err="1" smtClean="0"/>
              <a:t>will</a:t>
            </a:r>
            <a:r>
              <a:rPr lang="sv-SE" sz="2400" b="1" dirty="0" smtClean="0"/>
              <a:t> be </a:t>
            </a:r>
            <a:r>
              <a:rPr lang="sv-SE" sz="2400" b="1" dirty="0" err="1" smtClean="0"/>
              <a:t>shared</a:t>
            </a:r>
            <a:r>
              <a:rPr lang="sv-SE" sz="2400" b="1" dirty="0" smtClean="0"/>
              <a:t> </a:t>
            </a:r>
            <a:r>
              <a:rPr lang="sv-SE" sz="2400" b="1" dirty="0" err="1" smtClean="0"/>
              <a:t>during</a:t>
            </a:r>
            <a:r>
              <a:rPr lang="sv-SE" sz="2400" b="1" dirty="0" smtClean="0"/>
              <a:t> the </a:t>
            </a:r>
            <a:r>
              <a:rPr lang="sv-SE" sz="2400" b="1" dirty="0" err="1" smtClean="0"/>
              <a:t>next</a:t>
            </a:r>
            <a:r>
              <a:rPr lang="sv-SE" sz="2400" b="1" dirty="0" smtClean="0"/>
              <a:t> </a:t>
            </a:r>
            <a:r>
              <a:rPr lang="sv-SE" sz="2400" b="1" dirty="0" err="1" smtClean="0"/>
              <a:t>month</a:t>
            </a:r>
            <a:r>
              <a:rPr lang="sv-SE" sz="2400" b="1" dirty="0" smtClean="0"/>
              <a:t>.</a:t>
            </a:r>
          </a:p>
          <a:p>
            <a:pPr>
              <a:spcAft>
                <a:spcPts val="600"/>
              </a:spcAft>
            </a:pPr>
            <a:endParaRPr lang="sv-SE" sz="2400" b="1" dirty="0"/>
          </a:p>
          <a:p>
            <a:pPr>
              <a:spcAft>
                <a:spcPts val="600"/>
              </a:spcAft>
            </a:pPr>
            <a:r>
              <a:rPr lang="sv-SE" sz="2400" dirty="0" smtClean="0"/>
              <a:t>The </a:t>
            </a:r>
            <a:r>
              <a:rPr lang="sv-SE" sz="2400" dirty="0" err="1" smtClean="0"/>
              <a:t>number</a:t>
            </a:r>
            <a:r>
              <a:rPr lang="sv-SE" sz="2400" dirty="0" smtClean="0"/>
              <a:t> </a:t>
            </a:r>
            <a:r>
              <a:rPr lang="sv-SE" sz="2400" dirty="0" err="1" smtClean="0"/>
              <a:t>of</a:t>
            </a:r>
            <a:r>
              <a:rPr lang="sv-SE" sz="2400" dirty="0" smtClean="0"/>
              <a:t> the </a:t>
            </a:r>
            <a:r>
              <a:rPr lang="sv-SE" sz="2400" dirty="0" err="1" smtClean="0"/>
              <a:t>model</a:t>
            </a:r>
            <a:r>
              <a:rPr lang="sv-SE" sz="2400" dirty="0" smtClean="0"/>
              <a:t> is </a:t>
            </a:r>
            <a:r>
              <a:rPr lang="en-US" sz="2400" dirty="0"/>
              <a:t>LESS-0047079</a:t>
            </a:r>
            <a:endParaRPr lang="sv-SE" sz="2400" dirty="0" smtClean="0"/>
          </a:p>
        </p:txBody>
      </p:sp>
      <p:sp>
        <p:nvSpPr>
          <p:cNvPr id="130" name="TextBox 129"/>
          <p:cNvSpPr txBox="1"/>
          <p:nvPr/>
        </p:nvSpPr>
        <p:spPr>
          <a:xfrm>
            <a:off x="492901" y="6402641"/>
            <a:ext cx="320770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1600" b="1" dirty="0" err="1" smtClean="0">
                <a:solidFill>
                  <a:srgbClr val="0432FF"/>
                </a:solidFill>
              </a:rPr>
              <a:t>Reference</a:t>
            </a:r>
            <a:r>
              <a:rPr lang="sv-SE" sz="1600" b="1" dirty="0" smtClean="0">
                <a:solidFill>
                  <a:srgbClr val="0432FF"/>
                </a:solidFill>
              </a:rPr>
              <a:t> </a:t>
            </a:r>
            <a:r>
              <a:rPr lang="sv-SE" sz="1600" b="1" dirty="0" err="1" smtClean="0">
                <a:solidFill>
                  <a:srgbClr val="0432FF"/>
                </a:solidFill>
              </a:rPr>
              <a:t>document</a:t>
            </a:r>
            <a:r>
              <a:rPr lang="sv-SE" sz="1600" b="1" dirty="0" smtClean="0">
                <a:solidFill>
                  <a:srgbClr val="0432FF"/>
                </a:solidFill>
              </a:rPr>
              <a:t>: </a:t>
            </a:r>
            <a:r>
              <a:rPr lang="en-GB" sz="1600" b="1" dirty="0">
                <a:solidFill>
                  <a:srgbClr val="0432FF"/>
                </a:solidFill>
              </a:rPr>
              <a:t>ESS-0403282</a:t>
            </a:r>
            <a:endParaRPr lang="sv-SE" sz="1600" b="1" dirty="0">
              <a:solidFill>
                <a:srgbClr val="0432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18575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 dirty="0"/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457199" y="1793081"/>
            <a:ext cx="7686675" cy="3442737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>
            <a:lvl1pPr marL="0" indent="0" algn="l" defTabSz="457200" rtl="0" eaLnBrk="1" latinLnBrk="0" hangingPunct="1">
              <a:lnSpc>
                <a:spcPts val="2400"/>
              </a:lnSpc>
              <a:spcBef>
                <a:spcPct val="20000"/>
              </a:spcBef>
              <a:spcAft>
                <a:spcPts val="1200"/>
              </a:spcAft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457200" rtl="0" eaLnBrk="1" latinLnBrk="0" hangingPunct="1">
              <a:spcBef>
                <a:spcPct val="20000"/>
              </a:spcBef>
              <a:buFont typeface="Wingdings" charset="2"/>
              <a:buNone/>
              <a:defRPr sz="2000" kern="1200">
                <a:solidFill>
                  <a:srgbClr val="0094CA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4000" dirty="0">
              <a:solidFill>
                <a:schemeClr val="tx1"/>
              </a:solidFill>
            </a:endParaRPr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</p:spPr>
        <p:txBody>
          <a:bodyPr/>
          <a:lstStyle/>
          <a:p>
            <a:r>
              <a:rPr lang="en-US" dirty="0" smtClean="0"/>
              <a:t>Questions?</a:t>
            </a:r>
            <a:endParaRPr lang="en-US" dirty="0"/>
          </a:p>
        </p:txBody>
      </p:sp>
      <p:pic>
        <p:nvPicPr>
          <p:cNvPr id="1026" name="Picture 2" descr="Képtalálat a következőre: „questions?”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964531" y="2290761"/>
            <a:ext cx="4846638" cy="31282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270375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11F5A6-84C5-4A40-BBBC-ED89C044CE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11</a:t>
            </a:fld>
            <a:endParaRPr lang="en-GB" noProof="0"/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4370" y="3212976"/>
            <a:ext cx="8232430" cy="151216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4400" b="1" dirty="0" smtClean="0">
                <a:solidFill>
                  <a:srgbClr val="000000"/>
                </a:solidFill>
              </a:rPr>
              <a:t>Thank you!</a:t>
            </a: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2349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19631"/>
            <a:ext cx="9144000" cy="6468893"/>
          </a:xfrm>
          <a:prstGeom prst="rect">
            <a:avLst/>
          </a:prstGeom>
        </p:spPr>
      </p:pic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994330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91750"/>
            <a:ext cx="7139136" cy="1143000"/>
          </a:xfrm>
        </p:spPr>
        <p:txBody>
          <a:bodyPr/>
          <a:lstStyle/>
          <a:p>
            <a:r>
              <a:rPr lang="en-US" dirty="0"/>
              <a:t>ESS Facility Infrastructure and utilities </a:t>
            </a:r>
            <a:r>
              <a:rPr lang="en-US" dirty="0" smtClean="0"/>
              <a:t>1.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 dirty="0"/>
          </a:p>
        </p:txBody>
      </p:sp>
      <p:sp>
        <p:nvSpPr>
          <p:cNvPr id="6" name="Rectangle 5"/>
          <p:cNvSpPr/>
          <p:nvPr/>
        </p:nvSpPr>
        <p:spPr>
          <a:xfrm>
            <a:off x="753515" y="1580716"/>
            <a:ext cx="699211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sv-SE" sz="2400" dirty="0" smtClean="0"/>
              <a:t>Relevant </a:t>
            </a:r>
            <a:r>
              <a:rPr lang="sv-SE" sz="2400" dirty="0" err="1" smtClean="0"/>
              <a:t>models</a:t>
            </a:r>
            <a:r>
              <a:rPr lang="sv-SE" sz="2400" dirty="0" smtClean="0"/>
              <a:t>, </a:t>
            </a:r>
            <a:r>
              <a:rPr lang="sv-SE" sz="2400" dirty="0" err="1" smtClean="0"/>
              <a:t>drawings</a:t>
            </a:r>
            <a:r>
              <a:rPr lang="sv-SE" sz="2400" dirty="0" smtClean="0"/>
              <a:t>, </a:t>
            </a:r>
            <a:r>
              <a:rPr lang="sv-SE" sz="2400" dirty="0" err="1" smtClean="0"/>
              <a:t>reference</a:t>
            </a:r>
            <a:r>
              <a:rPr lang="sv-SE" sz="2400" dirty="0" smtClean="0"/>
              <a:t> </a:t>
            </a:r>
            <a:r>
              <a:rPr lang="sv-SE" sz="2400" dirty="0" err="1" smtClean="0"/>
              <a:t>documents</a:t>
            </a:r>
            <a:endParaRPr lang="sv-SE" sz="2400" dirty="0" smtClean="0"/>
          </a:p>
          <a:p>
            <a:pPr marL="342900" indent="-342900">
              <a:buFontTx/>
              <a:buChar char="-"/>
            </a:pPr>
            <a:endParaRPr lang="en-US" sz="2400" dirty="0" smtClean="0">
              <a:solidFill>
                <a:srgbClr val="333333"/>
              </a:solidFill>
              <a:latin typeface="Helvetica Neue"/>
            </a:endParaRPr>
          </a:p>
        </p:txBody>
      </p:sp>
      <p:sp>
        <p:nvSpPr>
          <p:cNvPr id="44" name="Rectangle 43"/>
          <p:cNvSpPr/>
          <p:nvPr/>
        </p:nvSpPr>
        <p:spPr>
          <a:xfrm>
            <a:off x="753515" y="2192065"/>
            <a:ext cx="699211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sv-SE" sz="2400" dirty="0" err="1" smtClean="0">
                <a:solidFill>
                  <a:srgbClr val="333333"/>
                </a:solidFill>
              </a:rPr>
              <a:t>Conduits</a:t>
            </a:r>
            <a:endParaRPr lang="sv-SE" sz="2400" dirty="0" smtClean="0">
              <a:solidFill>
                <a:srgbClr val="333333"/>
              </a:solidFill>
            </a:endParaRPr>
          </a:p>
          <a:p>
            <a:endParaRPr lang="en-US" sz="2400" dirty="0" smtClean="0">
              <a:solidFill>
                <a:srgbClr val="333333"/>
              </a:solidFill>
              <a:latin typeface="Helvetica Neue"/>
            </a:endParaRPr>
          </a:p>
        </p:txBody>
      </p:sp>
      <p:sp>
        <p:nvSpPr>
          <p:cNvPr id="45" name="Rectangle 44"/>
          <p:cNvSpPr/>
          <p:nvPr/>
        </p:nvSpPr>
        <p:spPr>
          <a:xfrm>
            <a:off x="971600" y="4562271"/>
            <a:ext cx="699211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sv-SE" sz="2400" dirty="0" err="1" smtClean="0">
                <a:solidFill>
                  <a:srgbClr val="333333"/>
                </a:solidFill>
              </a:rPr>
              <a:t>Floor</a:t>
            </a:r>
            <a:r>
              <a:rPr lang="sv-SE" sz="2400" dirty="0" smtClean="0">
                <a:solidFill>
                  <a:srgbClr val="333333"/>
                </a:solidFill>
              </a:rPr>
              <a:t> penetrations</a:t>
            </a:r>
          </a:p>
          <a:p>
            <a:pPr marL="342900" indent="-342900">
              <a:buFontTx/>
              <a:buChar char="-"/>
            </a:pPr>
            <a:endParaRPr lang="en-US" sz="2400" dirty="0" smtClean="0">
              <a:solidFill>
                <a:srgbClr val="333333"/>
              </a:solidFill>
              <a:latin typeface="Helvetica Neue"/>
            </a:endParaRPr>
          </a:p>
        </p:txBody>
      </p:sp>
      <p:grpSp>
        <p:nvGrpSpPr>
          <p:cNvPr id="46" name="Group 45"/>
          <p:cNvGrpSpPr/>
          <p:nvPr/>
        </p:nvGrpSpPr>
        <p:grpSpPr>
          <a:xfrm>
            <a:off x="4685995" y="2605490"/>
            <a:ext cx="4357232" cy="1661460"/>
            <a:chOff x="0" y="62164"/>
            <a:chExt cx="2530311" cy="964986"/>
          </a:xfrm>
        </p:grpSpPr>
        <p:pic>
          <p:nvPicPr>
            <p:cNvPr id="47" name="Picture 4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77190"/>
              <a:ext cx="1794510" cy="949960"/>
            </a:xfrm>
            <a:prstGeom prst="rect">
              <a:avLst/>
            </a:prstGeom>
          </p:spPr>
        </p:pic>
        <p:sp>
          <p:nvSpPr>
            <p:cNvPr id="48" name="Text Box 38"/>
            <p:cNvSpPr txBox="1"/>
            <p:nvPr/>
          </p:nvSpPr>
          <p:spPr>
            <a:xfrm>
              <a:off x="1191645" y="62164"/>
              <a:ext cx="1338666" cy="386394"/>
            </a:xfrm>
            <a:prstGeom prst="rect">
              <a:avLst/>
            </a:prstGeom>
            <a:noFill/>
            <a:ln w="6350">
              <a:noFill/>
            </a:ln>
          </p:spPr>
          <p:txBody>
            <a:bodyPr rot="0" spcFirstLastPara="0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>
                <a:lnSpc>
                  <a:spcPts val="1400"/>
                </a:lnSpc>
                <a:spcAft>
                  <a:spcPts val="1200"/>
                </a:spcAft>
              </a:pPr>
              <a:r>
                <a:rPr lang="en-GB" sz="1400" dirty="0">
                  <a:ln w="0" cap="rnd" cmpd="sng" algn="ctr">
                    <a:solidFill>
                      <a:srgbClr val="FFFFFF"/>
                    </a:solidFill>
                    <a:prstDash val="solid"/>
                    <a:bevel/>
                  </a:ln>
                  <a:solidFill>
                    <a:srgbClr val="000000"/>
                  </a:solidFill>
                  <a:effectLst>
                    <a:glow rad="101600">
                      <a:schemeClr val="bg1">
                        <a:alpha val="60000"/>
                      </a:schemeClr>
                    </a:glow>
                  </a:effectLst>
                  <a:latin typeface="Calibri" panose="020F05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ESS-0346214</a:t>
              </a:r>
              <a:endParaRPr lang="sv-SE" sz="14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</p:grpSp>
      <p:pic>
        <p:nvPicPr>
          <p:cNvPr id="49" name="Picture 48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0727" y="2568509"/>
            <a:ext cx="3218056" cy="1712843"/>
          </a:xfrm>
          <a:prstGeom prst="rect">
            <a:avLst/>
          </a:prstGeom>
        </p:spPr>
      </p:pic>
      <p:pic>
        <p:nvPicPr>
          <p:cNvPr id="50" name="Picture 49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31640" y="5014661"/>
            <a:ext cx="2569297" cy="1572122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48050" y="4557489"/>
            <a:ext cx="2732262" cy="20730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76404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5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91750"/>
            <a:ext cx="7139136" cy="1143000"/>
          </a:xfrm>
        </p:spPr>
        <p:txBody>
          <a:bodyPr/>
          <a:lstStyle/>
          <a:p>
            <a:r>
              <a:rPr lang="en-US" dirty="0"/>
              <a:t>ESS Facility Infrastructure and utilities </a:t>
            </a:r>
            <a:r>
              <a:rPr lang="en-US" dirty="0" smtClean="0"/>
              <a:t>2.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 dirty="0"/>
          </a:p>
        </p:txBody>
      </p:sp>
      <p:sp>
        <p:nvSpPr>
          <p:cNvPr id="6" name="Rectangle 5"/>
          <p:cNvSpPr/>
          <p:nvPr/>
        </p:nvSpPr>
        <p:spPr>
          <a:xfrm>
            <a:off x="753515" y="1666785"/>
            <a:ext cx="699211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en-US" sz="2400" dirty="0"/>
              <a:t>Standard ESS </a:t>
            </a:r>
            <a:r>
              <a:rPr lang="en-US" sz="2400" dirty="0" smtClean="0"/>
              <a:t>racks (To be detailed…)</a:t>
            </a:r>
            <a:endParaRPr lang="en-US" sz="2400" dirty="0" smtClean="0">
              <a:solidFill>
                <a:srgbClr val="333333"/>
              </a:solidFill>
              <a:latin typeface="Helvetica Neue"/>
            </a:endParaRPr>
          </a:p>
        </p:txBody>
      </p:sp>
      <p:sp>
        <p:nvSpPr>
          <p:cNvPr id="44" name="Rectangle 43"/>
          <p:cNvSpPr/>
          <p:nvPr/>
        </p:nvSpPr>
        <p:spPr>
          <a:xfrm>
            <a:off x="827584" y="3713978"/>
            <a:ext cx="699211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sv-SE" sz="2400" dirty="0" err="1">
                <a:solidFill>
                  <a:srgbClr val="333333"/>
                </a:solidFill>
              </a:rPr>
              <a:t>Conventional</a:t>
            </a:r>
            <a:r>
              <a:rPr lang="sv-SE" sz="2400" dirty="0">
                <a:solidFill>
                  <a:srgbClr val="333333"/>
                </a:solidFill>
              </a:rPr>
              <a:t> Power</a:t>
            </a:r>
          </a:p>
        </p:txBody>
      </p:sp>
      <p:grpSp>
        <p:nvGrpSpPr>
          <p:cNvPr id="17" name="Group 16"/>
          <p:cNvGrpSpPr/>
          <p:nvPr/>
        </p:nvGrpSpPr>
        <p:grpSpPr>
          <a:xfrm>
            <a:off x="661747" y="4455837"/>
            <a:ext cx="3250564" cy="1725827"/>
            <a:chOff x="0" y="0"/>
            <a:chExt cx="2284527" cy="1125821"/>
          </a:xfrm>
        </p:grpSpPr>
        <p:pic>
          <p:nvPicPr>
            <p:cNvPr id="18" name="Picture 17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950085" cy="1109980"/>
            </a:xfrm>
            <a:prstGeom prst="rect">
              <a:avLst/>
            </a:prstGeom>
          </p:spPr>
        </p:pic>
        <p:sp>
          <p:nvSpPr>
            <p:cNvPr id="19" name="Text Box 59"/>
            <p:cNvSpPr txBox="1"/>
            <p:nvPr/>
          </p:nvSpPr>
          <p:spPr>
            <a:xfrm>
              <a:off x="946114" y="872115"/>
              <a:ext cx="1338413" cy="253706"/>
            </a:xfrm>
            <a:prstGeom prst="rect">
              <a:avLst/>
            </a:prstGeom>
            <a:noFill/>
            <a:ln w="6350">
              <a:noFill/>
            </a:ln>
          </p:spPr>
          <p:txBody>
            <a:bodyPr rot="0" spcFirstLastPara="0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>
                <a:lnSpc>
                  <a:spcPts val="1400"/>
                </a:lnSpc>
                <a:spcAft>
                  <a:spcPts val="1200"/>
                </a:spcAft>
              </a:pPr>
              <a:r>
                <a:rPr lang="sv-SE" sz="1000">
                  <a:ln w="0" cap="rnd" cmpd="sng" algn="ctr">
                    <a:solidFill>
                      <a:srgbClr val="FFFFFF"/>
                    </a:solidFill>
                    <a:prstDash val="solid"/>
                    <a:bevel/>
                  </a:ln>
                  <a:solidFill>
                    <a:srgbClr val="000000"/>
                  </a:solidFill>
                  <a:effectLst>
                    <a:glow rad="101600">
                      <a:schemeClr val="bg1">
                        <a:alpha val="60000"/>
                      </a:schemeClr>
                    </a:glow>
                  </a:effectLst>
                  <a:latin typeface="Calibri" panose="020F05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E01 connections</a:t>
              </a:r>
              <a:endParaRPr lang="sv-SE" sz="12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sp>
          <p:nvSpPr>
            <p:cNvPr id="20" name="Oval 19"/>
            <p:cNvSpPr/>
            <p:nvPr/>
          </p:nvSpPr>
          <p:spPr>
            <a:xfrm>
              <a:off x="258992" y="591981"/>
              <a:ext cx="232564" cy="216707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22" name="Oval 21"/>
            <p:cNvSpPr/>
            <p:nvPr/>
          </p:nvSpPr>
          <p:spPr>
            <a:xfrm>
              <a:off x="1474669" y="528555"/>
              <a:ext cx="170150" cy="158393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  <p:grpSp>
        <p:nvGrpSpPr>
          <p:cNvPr id="24" name="Group 23"/>
          <p:cNvGrpSpPr/>
          <p:nvPr/>
        </p:nvGrpSpPr>
        <p:grpSpPr>
          <a:xfrm>
            <a:off x="3569537" y="4467062"/>
            <a:ext cx="2038096" cy="1714602"/>
            <a:chOff x="0" y="0"/>
            <a:chExt cx="1338413" cy="1115251"/>
          </a:xfrm>
        </p:grpSpPr>
        <p:pic>
          <p:nvPicPr>
            <p:cNvPr id="25" name="Picture 24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42284" y="0"/>
              <a:ext cx="1188720" cy="1103630"/>
            </a:xfrm>
            <a:prstGeom prst="rect">
              <a:avLst/>
            </a:prstGeom>
          </p:spPr>
        </p:pic>
        <p:sp>
          <p:nvSpPr>
            <p:cNvPr id="26" name="Text Box 60"/>
            <p:cNvSpPr txBox="1"/>
            <p:nvPr/>
          </p:nvSpPr>
          <p:spPr>
            <a:xfrm>
              <a:off x="0" y="861545"/>
              <a:ext cx="1338413" cy="253706"/>
            </a:xfrm>
            <a:prstGeom prst="rect">
              <a:avLst/>
            </a:prstGeom>
            <a:noFill/>
            <a:ln w="6350">
              <a:noFill/>
            </a:ln>
          </p:spPr>
          <p:txBody>
            <a:bodyPr rot="0" spcFirstLastPara="0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>
                <a:lnSpc>
                  <a:spcPts val="1400"/>
                </a:lnSpc>
                <a:spcAft>
                  <a:spcPts val="1200"/>
                </a:spcAft>
              </a:pPr>
              <a:r>
                <a:rPr lang="sv-SE" sz="1000">
                  <a:ln w="0" cap="rnd" cmpd="sng" algn="ctr">
                    <a:solidFill>
                      <a:srgbClr val="FFFFFF"/>
                    </a:solidFill>
                    <a:prstDash val="solid"/>
                    <a:bevel/>
                  </a:ln>
                  <a:solidFill>
                    <a:srgbClr val="000000"/>
                  </a:solidFill>
                  <a:effectLst>
                    <a:glow rad="101600">
                      <a:schemeClr val="bg1">
                        <a:alpha val="60000"/>
                      </a:schemeClr>
                    </a:glow>
                  </a:effectLst>
                  <a:latin typeface="Calibri" panose="020F05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E02 connections</a:t>
              </a:r>
              <a:endParaRPr lang="sv-SE" sz="12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sp>
          <p:nvSpPr>
            <p:cNvPr id="27" name="Oval 26"/>
            <p:cNvSpPr/>
            <p:nvPr/>
          </p:nvSpPr>
          <p:spPr>
            <a:xfrm>
              <a:off x="903829" y="586696"/>
              <a:ext cx="190280" cy="179708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28" name="Oval 27"/>
            <p:cNvSpPr/>
            <p:nvPr/>
          </p:nvSpPr>
          <p:spPr>
            <a:xfrm>
              <a:off x="221993" y="454557"/>
              <a:ext cx="153281" cy="126402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  <p:grpSp>
        <p:nvGrpSpPr>
          <p:cNvPr id="34" name="Group 33"/>
          <p:cNvGrpSpPr/>
          <p:nvPr/>
        </p:nvGrpSpPr>
        <p:grpSpPr>
          <a:xfrm>
            <a:off x="5641553" y="4473523"/>
            <a:ext cx="2924984" cy="1730079"/>
            <a:chOff x="0" y="0"/>
            <a:chExt cx="1886322" cy="1115980"/>
          </a:xfrm>
        </p:grpSpPr>
        <p:pic>
          <p:nvPicPr>
            <p:cNvPr id="35" name="Picture 34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826260" cy="1082675"/>
            </a:xfrm>
            <a:prstGeom prst="rect">
              <a:avLst/>
            </a:prstGeom>
          </p:spPr>
        </p:pic>
        <p:sp>
          <p:nvSpPr>
            <p:cNvPr id="36" name="Text Box 62"/>
            <p:cNvSpPr txBox="1"/>
            <p:nvPr/>
          </p:nvSpPr>
          <p:spPr>
            <a:xfrm>
              <a:off x="742279" y="833030"/>
              <a:ext cx="1144043" cy="282950"/>
            </a:xfrm>
            <a:prstGeom prst="rect">
              <a:avLst/>
            </a:prstGeom>
            <a:noFill/>
            <a:ln w="6350">
              <a:noFill/>
            </a:ln>
          </p:spPr>
          <p:txBody>
            <a:bodyPr rot="0" spcFirstLastPara="0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>
                <a:lnSpc>
                  <a:spcPts val="1400"/>
                </a:lnSpc>
                <a:spcAft>
                  <a:spcPts val="1200"/>
                </a:spcAft>
              </a:pPr>
              <a:r>
                <a:rPr lang="sv-SE" sz="1000">
                  <a:ln w="0" cap="rnd" cmpd="sng" algn="ctr">
                    <a:solidFill>
                      <a:srgbClr val="FFFFFF"/>
                    </a:solidFill>
                    <a:prstDash val="solid"/>
                    <a:bevel/>
                  </a:ln>
                  <a:solidFill>
                    <a:srgbClr val="000000"/>
                  </a:solidFill>
                  <a:effectLst>
                    <a:glow rad="101600">
                      <a:schemeClr val="bg1">
                        <a:alpha val="60000"/>
                      </a:schemeClr>
                    </a:glow>
                  </a:effectLst>
                  <a:latin typeface="Calibri" panose="020F0502020204030204" pitchFamily="34" charset="0"/>
                  <a:ea typeface="Calibri" panose="020F0502020204030204" pitchFamily="34" charset="0"/>
                  <a:cs typeface="Times New Roman" panose="02020603050405020304" pitchFamily="18" charset="0"/>
                </a:rPr>
                <a:t>D03 connections </a:t>
              </a:r>
              <a:endParaRPr lang="sv-SE" sz="12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sp>
          <p:nvSpPr>
            <p:cNvPr id="37" name="Oval 36"/>
            <p:cNvSpPr/>
            <p:nvPr/>
          </p:nvSpPr>
          <p:spPr>
            <a:xfrm>
              <a:off x="84569" y="734692"/>
              <a:ext cx="190213" cy="179677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38" name="Oval 37"/>
            <p:cNvSpPr/>
            <p:nvPr/>
          </p:nvSpPr>
          <p:spPr>
            <a:xfrm>
              <a:off x="1612093" y="618410"/>
              <a:ext cx="169137" cy="142071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  <p:pic>
        <p:nvPicPr>
          <p:cNvPr id="5" name="Picture 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03227" y="1665412"/>
            <a:ext cx="1683990" cy="24028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17195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91750"/>
            <a:ext cx="7139136" cy="1143000"/>
          </a:xfrm>
        </p:spPr>
        <p:txBody>
          <a:bodyPr/>
          <a:lstStyle/>
          <a:p>
            <a:r>
              <a:rPr lang="en-US" dirty="0"/>
              <a:t>ESS Facility Infrastructure and utilities </a:t>
            </a:r>
            <a:r>
              <a:rPr lang="en-US" dirty="0" smtClean="0"/>
              <a:t>3.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15</a:t>
            </a:fld>
            <a:endParaRPr lang="sv-SE" dirty="0"/>
          </a:p>
        </p:txBody>
      </p:sp>
      <p:sp>
        <p:nvSpPr>
          <p:cNvPr id="45" name="Rectangle 44"/>
          <p:cNvSpPr/>
          <p:nvPr/>
        </p:nvSpPr>
        <p:spPr>
          <a:xfrm>
            <a:off x="782043" y="1916832"/>
            <a:ext cx="699211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sv-SE" sz="2400" dirty="0" smtClean="0">
                <a:solidFill>
                  <a:srgbClr val="333333"/>
                </a:solidFill>
              </a:rPr>
              <a:t>Instrument Power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82043" y="3723523"/>
            <a:ext cx="6992110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Tx/>
              <a:buChar char="-"/>
            </a:pPr>
            <a:r>
              <a:rPr lang="en-US" sz="2400" dirty="0" smtClean="0"/>
              <a:t>Ventilation System</a:t>
            </a:r>
          </a:p>
          <a:p>
            <a:pPr marL="800100" lvl="1" indent="-342900">
              <a:buFontTx/>
              <a:buChar char="-"/>
            </a:pPr>
            <a:r>
              <a:rPr lang="en-US" sz="2400" dirty="0" smtClean="0">
                <a:solidFill>
                  <a:srgbClr val="333333"/>
                </a:solidFill>
              </a:rPr>
              <a:t>Conventional</a:t>
            </a:r>
          </a:p>
          <a:p>
            <a:pPr marL="800100" lvl="1" indent="-342900">
              <a:buFontTx/>
              <a:buChar char="-"/>
            </a:pPr>
            <a:r>
              <a:rPr lang="en-US" sz="2400" dirty="0" smtClean="0">
                <a:solidFill>
                  <a:srgbClr val="333333"/>
                </a:solidFill>
              </a:rPr>
              <a:t>Containment (</a:t>
            </a:r>
            <a:r>
              <a:rPr lang="en-US" sz="2400" dirty="0" err="1" smtClean="0">
                <a:solidFill>
                  <a:srgbClr val="333333"/>
                </a:solidFill>
              </a:rPr>
              <a:t>Rad.waste</a:t>
            </a:r>
            <a:r>
              <a:rPr lang="en-US" sz="2400" dirty="0" smtClean="0">
                <a:solidFill>
                  <a:srgbClr val="333333"/>
                </a:solidFill>
              </a:rPr>
              <a:t>)</a:t>
            </a:r>
          </a:p>
          <a:p>
            <a:pPr marL="800100" lvl="1" indent="-342900">
              <a:buFontTx/>
              <a:buChar char="-"/>
            </a:pPr>
            <a:r>
              <a:rPr lang="en-US" sz="2400" dirty="0" smtClean="0">
                <a:solidFill>
                  <a:srgbClr val="333333"/>
                </a:solidFill>
              </a:rPr>
              <a:t>Fume hoods (Chemical waste)</a:t>
            </a:r>
            <a:endParaRPr lang="sv-SE" sz="2400" dirty="0" smtClean="0">
              <a:solidFill>
                <a:srgbClr val="333333"/>
              </a:solidFill>
            </a:endParaRPr>
          </a:p>
        </p:txBody>
      </p:sp>
      <p:pic>
        <p:nvPicPr>
          <p:cNvPr id="23" name="Picture 22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02197" y="1526497"/>
            <a:ext cx="2304256" cy="2021894"/>
          </a:xfrm>
          <a:prstGeom prst="rect">
            <a:avLst/>
          </a:prstGeom>
        </p:spPr>
      </p:pic>
      <p:grpSp>
        <p:nvGrpSpPr>
          <p:cNvPr id="24" name="Group 23"/>
          <p:cNvGrpSpPr/>
          <p:nvPr/>
        </p:nvGrpSpPr>
        <p:grpSpPr>
          <a:xfrm>
            <a:off x="5508104" y="3859348"/>
            <a:ext cx="2626089" cy="2321870"/>
            <a:chOff x="0" y="0"/>
            <a:chExt cx="1803400" cy="1594485"/>
          </a:xfrm>
        </p:grpSpPr>
        <p:pic>
          <p:nvPicPr>
            <p:cNvPr id="25" name="Picture 24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784350" cy="1594485"/>
            </a:xfrm>
            <a:prstGeom prst="rect">
              <a:avLst/>
            </a:prstGeom>
          </p:spPr>
        </p:pic>
        <p:sp>
          <p:nvSpPr>
            <p:cNvPr id="26" name="Oval 25"/>
            <p:cNvSpPr/>
            <p:nvPr/>
          </p:nvSpPr>
          <p:spPr>
            <a:xfrm>
              <a:off x="527050" y="533400"/>
              <a:ext cx="330200" cy="222885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27" name="Oval 26"/>
            <p:cNvSpPr/>
            <p:nvPr/>
          </p:nvSpPr>
          <p:spPr>
            <a:xfrm>
              <a:off x="1587500" y="482600"/>
              <a:ext cx="215900" cy="196850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</p:spTree>
    <p:extLst>
      <p:ext uri="{BB962C8B-B14F-4D97-AF65-F5344CB8AC3E}">
        <p14:creationId xmlns:p14="http://schemas.microsoft.com/office/powerpoint/2010/main" val="39201286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91750"/>
            <a:ext cx="7139136" cy="1143000"/>
          </a:xfrm>
        </p:spPr>
        <p:txBody>
          <a:bodyPr/>
          <a:lstStyle/>
          <a:p>
            <a:r>
              <a:rPr lang="en-US" dirty="0"/>
              <a:t>ESS Facility Infrastructure and utilities </a:t>
            </a:r>
            <a:r>
              <a:rPr lang="en-US" dirty="0" smtClean="0"/>
              <a:t>5.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16</a:t>
            </a:fld>
            <a:endParaRPr lang="sv-SE" dirty="0"/>
          </a:p>
        </p:txBody>
      </p:sp>
      <p:sp>
        <p:nvSpPr>
          <p:cNvPr id="15" name="Rectangle 14"/>
          <p:cNvSpPr/>
          <p:nvPr/>
        </p:nvSpPr>
        <p:spPr>
          <a:xfrm>
            <a:off x="820016" y="1782192"/>
            <a:ext cx="6992110" cy="184665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Cooling water </a:t>
            </a:r>
            <a:r>
              <a:rPr lang="en-US" sz="2400" dirty="0" smtClean="0"/>
              <a:t>system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Deionized </a:t>
            </a:r>
            <a:r>
              <a:rPr lang="en-US" sz="2400" dirty="0" smtClean="0"/>
              <a:t>water</a:t>
            </a:r>
            <a:endParaRPr lang="sv-SE" sz="24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Compressed air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Nitrogen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sv-SE" b="1" dirty="0"/>
          </a:p>
        </p:txBody>
      </p:sp>
      <p:grpSp>
        <p:nvGrpSpPr>
          <p:cNvPr id="44" name="Group 43"/>
          <p:cNvGrpSpPr/>
          <p:nvPr/>
        </p:nvGrpSpPr>
        <p:grpSpPr>
          <a:xfrm>
            <a:off x="933294" y="3861048"/>
            <a:ext cx="2174869" cy="1800200"/>
            <a:chOff x="0" y="210374"/>
            <a:chExt cx="1553845" cy="1286161"/>
          </a:xfrm>
        </p:grpSpPr>
        <p:pic>
          <p:nvPicPr>
            <p:cNvPr id="46" name="Picture 45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0" y="210374"/>
              <a:ext cx="1553845" cy="1286161"/>
            </a:xfrm>
            <a:prstGeom prst="rect">
              <a:avLst/>
            </a:prstGeom>
          </p:spPr>
        </p:pic>
        <p:sp>
          <p:nvSpPr>
            <p:cNvPr id="47" name="Oval 46"/>
            <p:cNvSpPr/>
            <p:nvPr/>
          </p:nvSpPr>
          <p:spPr>
            <a:xfrm rot="21255182">
              <a:off x="317500" y="654050"/>
              <a:ext cx="933450" cy="438150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  <p:grpSp>
        <p:nvGrpSpPr>
          <p:cNvPr id="48" name="Group 47"/>
          <p:cNvGrpSpPr/>
          <p:nvPr/>
        </p:nvGrpSpPr>
        <p:grpSpPr>
          <a:xfrm>
            <a:off x="3426965" y="2901974"/>
            <a:ext cx="2581675" cy="3110857"/>
            <a:chOff x="0" y="0"/>
            <a:chExt cx="1607820" cy="1937385"/>
          </a:xfrm>
        </p:grpSpPr>
        <p:pic>
          <p:nvPicPr>
            <p:cNvPr id="53" name="Picture 52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0"/>
              <a:ext cx="1607820" cy="1937385"/>
            </a:xfrm>
            <a:prstGeom prst="rect">
              <a:avLst/>
            </a:prstGeom>
          </p:spPr>
        </p:pic>
        <p:sp>
          <p:nvSpPr>
            <p:cNvPr id="54" name="Oval 53"/>
            <p:cNvSpPr/>
            <p:nvPr/>
          </p:nvSpPr>
          <p:spPr>
            <a:xfrm>
              <a:off x="50800" y="1041400"/>
              <a:ext cx="327704" cy="232278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  <p:sp>
          <p:nvSpPr>
            <p:cNvPr id="55" name="Oval 54"/>
            <p:cNvSpPr/>
            <p:nvPr/>
          </p:nvSpPr>
          <p:spPr>
            <a:xfrm>
              <a:off x="1003300" y="1092200"/>
              <a:ext cx="211422" cy="163852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  <p:sp>
        <p:nvSpPr>
          <p:cNvPr id="49" name="Text Box 2054"/>
          <p:cNvSpPr txBox="1"/>
          <p:nvPr/>
        </p:nvSpPr>
        <p:spPr>
          <a:xfrm>
            <a:off x="7020272" y="3679924"/>
            <a:ext cx="1886784" cy="1765300"/>
          </a:xfrm>
          <a:prstGeom prst="rect">
            <a:avLst/>
          </a:prstGeom>
          <a:noFill/>
          <a:ln w="6350">
            <a:noFill/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685800" indent="-228600">
              <a:lnSpc>
                <a:spcPts val="1400"/>
              </a:lnSpc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Deionized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endParaRPr lang="sv-SE" sz="1200" dirty="0" smtClean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627063" lvl="1">
              <a:lnSpc>
                <a:spcPts val="1400"/>
              </a:lnSpc>
            </a:pPr>
            <a:r>
              <a:rPr lang="sv-SE" sz="1200" dirty="0" err="1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water</a:t>
            </a:r>
            <a:r>
              <a:rPr lang="sv-SE" sz="1200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(d25)</a:t>
            </a:r>
          </a:p>
          <a:p>
            <a:pPr marL="685800" indent="-228600">
              <a:lnSpc>
                <a:spcPts val="1400"/>
              </a:lnSpc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Cooling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endParaRPr lang="sv-SE" sz="1200" dirty="0" smtClean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627063" lvl="1">
              <a:lnSpc>
                <a:spcPts val="1400"/>
              </a:lnSpc>
            </a:pPr>
            <a:r>
              <a:rPr lang="sv-SE" sz="1200" dirty="0" err="1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water</a:t>
            </a:r>
            <a:r>
              <a:rPr lang="sv-SE" sz="1200" dirty="0" smtClean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(d40)</a:t>
            </a:r>
          </a:p>
          <a:p>
            <a:pPr marL="685800" indent="-228600">
              <a:lnSpc>
                <a:spcPts val="1400"/>
              </a:lnSpc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Nitrogen (d25)</a:t>
            </a:r>
          </a:p>
          <a:p>
            <a:pPr marL="685800" indent="-228600">
              <a:lnSpc>
                <a:spcPts val="1400"/>
              </a:lnSpc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Comp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. Air (d25)</a:t>
            </a:r>
          </a:p>
          <a:p>
            <a:pPr marL="457200">
              <a:lnSpc>
                <a:spcPts val="1400"/>
              </a:lnSpc>
              <a:spcAft>
                <a:spcPts val="1200"/>
              </a:spcAft>
            </a:pP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Klinger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ball </a:t>
            </a: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valve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, </a:t>
            </a:r>
            <a:r>
              <a:rPr lang="sv-SE" sz="1200" dirty="0" err="1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Type</a:t>
            </a:r>
            <a:r>
              <a:rPr lang="sv-SE" sz="12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KHA-SL</a:t>
            </a:r>
          </a:p>
        </p:txBody>
      </p:sp>
      <p:grpSp>
        <p:nvGrpSpPr>
          <p:cNvPr id="50" name="Group 49"/>
          <p:cNvGrpSpPr/>
          <p:nvPr/>
        </p:nvGrpSpPr>
        <p:grpSpPr>
          <a:xfrm>
            <a:off x="6272857" y="2901974"/>
            <a:ext cx="1138897" cy="3110857"/>
            <a:chOff x="0" y="0"/>
            <a:chExt cx="702310" cy="1918335"/>
          </a:xfrm>
        </p:grpSpPr>
        <p:pic>
          <p:nvPicPr>
            <p:cNvPr id="51" name="Picture 50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r="12876" b="8320"/>
            <a:stretch/>
          </p:blipFill>
          <p:spPr bwMode="auto">
            <a:xfrm>
              <a:off x="19050" y="0"/>
              <a:ext cx="683260" cy="1918335"/>
            </a:xfrm>
            <a:prstGeom prst="rect">
              <a:avLst/>
            </a:prstGeom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sp>
          <p:nvSpPr>
            <p:cNvPr id="52" name="Oval 51"/>
            <p:cNvSpPr/>
            <p:nvPr/>
          </p:nvSpPr>
          <p:spPr>
            <a:xfrm rot="21255182">
              <a:off x="0" y="736600"/>
              <a:ext cx="681364" cy="435514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</a:ln>
            <a:effectLst>
              <a:glow rad="25400">
                <a:schemeClr val="bg1">
                  <a:alpha val="40000"/>
                </a:schemeClr>
              </a:glo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sv-SE"/>
            </a:p>
          </p:txBody>
        </p:sp>
      </p:grpSp>
    </p:spTree>
    <p:extLst>
      <p:ext uri="{BB962C8B-B14F-4D97-AF65-F5344CB8AC3E}">
        <p14:creationId xmlns:p14="http://schemas.microsoft.com/office/powerpoint/2010/main" val="24035565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191750"/>
            <a:ext cx="7139136" cy="1143000"/>
          </a:xfrm>
        </p:spPr>
        <p:txBody>
          <a:bodyPr/>
          <a:lstStyle/>
          <a:p>
            <a:r>
              <a:rPr lang="en-US" dirty="0"/>
              <a:t>ESS Facility Infrastructure and utilities </a:t>
            </a:r>
            <a:r>
              <a:rPr lang="en-US" dirty="0" smtClean="0"/>
              <a:t>6.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17</a:t>
            </a:fld>
            <a:endParaRPr lang="sv-SE" dirty="0"/>
          </a:p>
        </p:txBody>
      </p:sp>
      <p:sp>
        <p:nvSpPr>
          <p:cNvPr id="15" name="Rectangle 14"/>
          <p:cNvSpPr/>
          <p:nvPr/>
        </p:nvSpPr>
        <p:spPr>
          <a:xfrm>
            <a:off x="971600" y="2564904"/>
            <a:ext cx="6992110" cy="29546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Argon gas </a:t>
            </a:r>
            <a:endParaRPr lang="en-US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Liquid Helium </a:t>
            </a:r>
            <a:endParaRPr lang="en-US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Helium gas </a:t>
            </a:r>
            <a:endParaRPr lang="en-US" sz="2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Hydrogen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Vacuum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Sprinkler </a:t>
            </a:r>
            <a:r>
              <a:rPr lang="en-US" sz="2400" dirty="0" smtClean="0"/>
              <a:t>system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 smtClean="0"/>
              <a:t>LAN and ICS Networks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sv-SE" b="1" dirty="0"/>
          </a:p>
        </p:txBody>
      </p:sp>
      <p:pic>
        <p:nvPicPr>
          <p:cNvPr id="16" name="Picture 15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11960" y="2171541"/>
            <a:ext cx="3816424" cy="34928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68261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5" id="{B44B2280-2390-4D03-8D38-6C24B0BAA245}" vid="{0B7C071A-F5F7-47CF-A93A-F42DBF6073EC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Chess Core Powerpoint</Template>
  <TotalTime>21202</TotalTime>
  <Words>461</Words>
  <Application>Microsoft Office PowerPoint</Application>
  <PresentationFormat>On-screen Show (4:3)</PresentationFormat>
  <Paragraphs>176</Paragraphs>
  <Slides>17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3" baseType="lpstr">
      <vt:lpstr>Arial</vt:lpstr>
      <vt:lpstr>Calibri</vt:lpstr>
      <vt:lpstr>Helvetica Neue</vt:lpstr>
      <vt:lpstr>Times New Roman</vt:lpstr>
      <vt:lpstr>Wingdings</vt:lpstr>
      <vt:lpstr>Office Theme</vt:lpstr>
      <vt:lpstr>Electrical/Network/Services/Utilities IKON 17</vt:lpstr>
      <vt:lpstr>Utilities outside instrument envelope</vt:lpstr>
      <vt:lpstr>Utilities outside instrument envelope</vt:lpstr>
      <vt:lpstr>Utilities outside instrument envelope</vt:lpstr>
      <vt:lpstr>Utilities outside instrument envelope</vt:lpstr>
      <vt:lpstr>Utilities outside instrument envelope</vt:lpstr>
      <vt:lpstr>Utilities outside instrument envelope</vt:lpstr>
      <vt:lpstr>Utilities inside the  instrument envelope</vt:lpstr>
      <vt:lpstr>In bunker infrastructure</vt:lpstr>
      <vt:lpstr>Questions?</vt:lpstr>
      <vt:lpstr>PowerPoint Presentation</vt:lpstr>
      <vt:lpstr>PowerPoint Presentation</vt:lpstr>
      <vt:lpstr>ESS Facility Infrastructure and utilities 1.</vt:lpstr>
      <vt:lpstr>ESS Facility Infrastructure and utilities 2.</vt:lpstr>
      <vt:lpstr>ESS Facility Infrastructure and utilities 3.</vt:lpstr>
      <vt:lpstr>ESS Facility Infrastructure and utilities 5.</vt:lpstr>
      <vt:lpstr>ESS Facility Infrastructure and utilities 6.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Title of presentation</dc:title>
  <dc:creator>Microsoft Office User</dc:creator>
  <cp:lastModifiedBy>Gabor Laszlo</cp:lastModifiedBy>
  <cp:revision>424</cp:revision>
  <cp:lastPrinted>2018-04-13T06:09:56Z</cp:lastPrinted>
  <dcterms:created xsi:type="dcterms:W3CDTF">2017-08-15T13:16:57Z</dcterms:created>
  <dcterms:modified xsi:type="dcterms:W3CDTF">2019-09-10T08:08:57Z</dcterms:modified>
</cp:coreProperties>
</file>