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48" r:id="rId1"/>
    <p:sldMasterId id="2147483656" r:id="rId2"/>
  </p:sldMasterIdLst>
  <p:notesMasterIdLst>
    <p:notesMasterId r:id="rId10"/>
  </p:notesMasterIdLst>
  <p:sldIdLst>
    <p:sldId id="349" r:id="rId3"/>
    <p:sldId id="370" r:id="rId4"/>
    <p:sldId id="373" r:id="rId5"/>
    <p:sldId id="372" r:id="rId6"/>
    <p:sldId id="369" r:id="rId7"/>
    <p:sldId id="374" r:id="rId8"/>
    <p:sldId id="316" r:id="rId9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2" pos="3840" userDrawn="1">
          <p15:clr>
            <a:srgbClr val="A4A3A4"/>
          </p15:clr>
        </p15:guide>
        <p15:guide id="3" orient="horz" pos="1117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9D9D9"/>
    <a:srgbClr val="BFBFBF"/>
    <a:srgbClr val="1E9FDB"/>
    <a:srgbClr val="76D6FF"/>
    <a:srgbClr val="0094CA"/>
    <a:srgbClr val="13A1DD"/>
    <a:srgbClr val="FFFFFF"/>
    <a:srgbClr val="13A0DD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26738" autoAdjust="0"/>
    <p:restoredTop sz="93243" autoAdjust="0"/>
  </p:normalViewPr>
  <p:slideViewPr>
    <p:cSldViewPr>
      <p:cViewPr varScale="1">
        <p:scale>
          <a:sx n="136" d="100"/>
          <a:sy n="136" d="100"/>
        </p:scale>
        <p:origin x="216" y="208"/>
      </p:cViewPr>
      <p:guideLst>
        <p:guide pos="3840"/>
        <p:guide orient="horz" pos="1117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 snapToGrid="0" snapToObjects="1">
      <p:cViewPr varScale="1">
        <p:scale>
          <a:sx n="155" d="100"/>
          <a:sy n="155" d="100"/>
        </p:scale>
        <p:origin x="-6728" y="-104"/>
      </p:cViewPr>
      <p:guideLst>
        <p:guide orient="horz" pos="2880"/>
        <p:guide pos="2160"/>
      </p:guideLst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theme" Target="theme/theme1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viewProps" Target="viewProps.xml"/><Relationship Id="rId2" Type="http://schemas.openxmlformats.org/officeDocument/2006/relationships/slideMaster" Target="slideMasters/slideMaster2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presProps" Target="presProps.xml"/><Relationship Id="rId5" Type="http://schemas.openxmlformats.org/officeDocument/2006/relationships/slide" Target="slides/slide3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E09F57FC-B3FF-4DF2-9417-962901C07B3B}" type="datetimeFigureOut">
              <a:rPr lang="sv-SE" smtClean="0"/>
              <a:t>2019-09-09</a:t>
            </a:fld>
            <a:endParaRPr lang="sv-SE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381000" y="685800"/>
            <a:ext cx="6096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sv-SE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sv-SE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61A53A7-64CD-4D0E-AAE8-1AC9C79D7085}" type="slidenum">
              <a:rPr lang="sv-SE" smtClean="0"/>
              <a:t>‹#›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128465598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GB" dirty="0"/>
              <a:t>Add</a:t>
            </a:r>
            <a:r>
              <a:rPr lang="en-GB" baseline="0" dirty="0"/>
              <a:t> extra slides on what we are looking at.</a:t>
            </a: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61A53A7-64CD-4D0E-AAE8-1AC9C79D7085}" type="slidenum">
              <a:rPr lang="sv-SE" smtClean="0"/>
              <a:t>7</a:t>
            </a:fld>
            <a:endParaRPr lang="sv-SE" dirty="0"/>
          </a:p>
        </p:txBody>
      </p:sp>
    </p:spTree>
    <p:extLst>
      <p:ext uri="{BB962C8B-B14F-4D97-AF65-F5344CB8AC3E}">
        <p14:creationId xmlns:p14="http://schemas.microsoft.com/office/powerpoint/2010/main" val="217207766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ED7AC81-318B-4D49-A602-9E30227C87EC}" type="datetime1">
              <a:rPr lang="en-GB" smtClean="0"/>
              <a:pPr/>
              <a:t>09/09/2019</a:t>
            </a:fld>
            <a:endParaRPr lang="en-GB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 userDrawn="1"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98844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5109921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362832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© European Spallation Source ERIC</a:t>
            </a:r>
            <a:endParaRPr lang="en-GB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551115BC-487E-4422-894C-CB7CD3E79223}" type="slidenum">
              <a:rPr lang="en-GB" smtClean="0"/>
              <a:pPr/>
              <a:t>‹#›</a:t>
            </a:fld>
            <a:endParaRPr lang="en-GB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97403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 userDrawn="1"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fld id="{3C7D23FA-05C4-4CC1-B281-2F815585BC1C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 dirty="0"/>
              <a:t>© European Spallation Source ERIC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551115BC-487E-4422-894C-CB7CD3E79223}" type="slidenum">
              <a:rPr lang="en-GB" noProof="0" smtClean="0"/>
              <a:t>‹#›</a:t>
            </a:fld>
            <a:endParaRPr lang="en-GB" noProof="0" dirty="0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 userDrawn="1"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49880168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sv-SE"/>
              <a:t>Klicka här för att ändra format på underrubrik i bakgrunden</a:t>
            </a:r>
          </a:p>
        </p:txBody>
      </p:sp>
    </p:spTree>
    <p:extLst>
      <p:ext uri="{BB962C8B-B14F-4D97-AF65-F5344CB8AC3E}">
        <p14:creationId xmlns:p14="http://schemas.microsoft.com/office/powerpoint/2010/main" val="288360893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99831513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4815857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471242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2284460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24216148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2342392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1153004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sv-SE"/>
              <a:t>Klicka här för att ändra format på bakgrundstexten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59222588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416047169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9003910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sv-SE"/>
              <a:t>Klicka här för att ändra format</a:t>
            </a:r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74973542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103233B-D569-4A6E-878F-CDE152514C47}" type="datetime1">
              <a:rPr lang="en-GB" noProof="0" smtClean="0"/>
              <a:t>09/09/2019</a:t>
            </a:fld>
            <a:endParaRPr lang="en-GB" noProof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 noProof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1115BC-487E-4422-894C-CB7CD3E79223}" type="slidenum">
              <a:rPr lang="en-GB" noProof="0" smtClean="0"/>
              <a:t>‹#›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380640801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2" r:id="rId3"/>
    <p:sldLayoutId id="2147483653" r:id="rId4"/>
    <p:sldLayoutId id="2147483669" r:id="rId5"/>
  </p:sldLayoutIdLst>
  <p:hf hdr="0" ft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49A5678A-D05F-FD42-9890-CCECCD9C8C54}" type="datetimeFigureOut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2019-09-09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820799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7" r:id="rId1"/>
    <p:sldLayoutId id="2147483658" r:id="rId2"/>
    <p:sldLayoutId id="2147483659" r:id="rId3"/>
    <p:sldLayoutId id="2147483660" r:id="rId4"/>
    <p:sldLayoutId id="2147483661" r:id="rId5"/>
    <p:sldLayoutId id="2147483662" r:id="rId6"/>
    <p:sldLayoutId id="2147483663" r:id="rId7"/>
    <p:sldLayoutId id="2147483664" r:id="rId8"/>
    <p:sldLayoutId id="2147483665" r:id="rId9"/>
    <p:sldLayoutId id="2147483666" r:id="rId10"/>
    <p:sldLayoutId id="2147483667" r:id="rId11"/>
    <p:sldLayoutId id="2147483668" r:id="rId12"/>
  </p:sldLayoutIdLst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hyperlink" Target="https://confluence.esss.lu.se/display/SD/NSS+Remote+handling+Homepage" TargetMode="External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emf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7.JP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2.pn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hyperlink" Target="https://confluence.esss.lu.se/display/SD/NSS+Remote+handling+Homepage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362CE98-D5A2-0648-AD18-116338EADBE6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pPr algn="ctr" defTabSz="315314"/>
            <a:r>
              <a:rPr lang="en-GB" sz="4000" b="1" dirty="0">
                <a:solidFill>
                  <a:srgbClr val="FFFFFF"/>
                </a:solidFill>
              </a:rPr>
              <a:t>Remote Handling</a:t>
            </a:r>
            <a:br>
              <a:rPr lang="en-GB" sz="4000" b="1" dirty="0">
                <a:solidFill>
                  <a:srgbClr val="FFFFFF"/>
                </a:solidFill>
              </a:rPr>
            </a:br>
            <a:r>
              <a:rPr lang="en-GB" sz="2400" b="1" dirty="0">
                <a:solidFill>
                  <a:srgbClr val="FFFFFF"/>
                </a:solidFill>
              </a:rPr>
              <a:t>Update</a:t>
            </a:r>
            <a:endParaRPr lang="sv-SE" sz="2400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6547BB3A-0D99-9D43-ADAF-EC7E12B7F5FA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defTabSz="315314"/>
            <a:endParaRPr lang="en-GB" sz="2400" b="1" dirty="0">
              <a:solidFill>
                <a:prstClr val="white"/>
              </a:solidFill>
            </a:endParaRPr>
          </a:p>
          <a:p>
            <a:pPr defTabSz="315314"/>
            <a:r>
              <a:rPr lang="sv-SE" sz="1800" dirty="0">
                <a:solidFill>
                  <a:srgbClr val="FFFFFF"/>
                </a:solidFill>
              </a:rPr>
              <a:t>Erik Nilsson </a:t>
            </a:r>
          </a:p>
          <a:p>
            <a:pPr defTabSz="315314"/>
            <a:r>
              <a:rPr lang="sv-SE" sz="1800" dirty="0" err="1">
                <a:solidFill>
                  <a:srgbClr val="FFFFFF"/>
                </a:solidFill>
              </a:rPr>
              <a:t>Mechanical</a:t>
            </a:r>
            <a:r>
              <a:rPr lang="sv-SE" sz="1800" dirty="0">
                <a:solidFill>
                  <a:srgbClr val="FFFFFF"/>
                </a:solidFill>
              </a:rPr>
              <a:t> </a:t>
            </a:r>
            <a:r>
              <a:rPr lang="sv-SE" sz="1800" dirty="0" err="1">
                <a:solidFill>
                  <a:srgbClr val="FFFFFF"/>
                </a:solidFill>
              </a:rPr>
              <a:t>Engineer</a:t>
            </a:r>
            <a:r>
              <a:rPr lang="sv-SE" sz="1800" dirty="0">
                <a:solidFill>
                  <a:srgbClr val="FFFFFF"/>
                </a:solidFill>
              </a:rPr>
              <a:t>, Chopper Group</a:t>
            </a:r>
            <a:endParaRPr lang="en-US" sz="1400" dirty="0">
              <a:solidFill>
                <a:prstClr val="white"/>
              </a:solidFill>
            </a:endParaRP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European Spallation Source ERIC</a:t>
            </a:r>
          </a:p>
          <a:p>
            <a:pPr defTabSz="315314"/>
            <a:r>
              <a:rPr lang="en-GB" sz="1400" dirty="0">
                <a:solidFill>
                  <a:srgbClr val="FFFFFF"/>
                </a:solidFill>
              </a:rPr>
              <a:t>2019-09-10</a:t>
            </a:r>
            <a:endParaRPr lang="en-GB" sz="1200" dirty="0">
              <a:solidFill>
                <a:srgbClr val="FFFFFF"/>
              </a:solidFill>
            </a:endParaRPr>
          </a:p>
          <a:p>
            <a:endParaRPr lang="sv-SE" dirty="0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DCC36F25-709C-A641-9AA6-9D3322F0B0A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40216" y="3570383"/>
            <a:ext cx="2142785" cy="21068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638474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Overall Status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2000" dirty="0"/>
              <a:t>Several instruments have had IDR and sub-TG3 showing good design considerations for RH systems.</a:t>
            </a:r>
          </a:p>
          <a:p>
            <a:r>
              <a:rPr lang="en-GB" sz="2000" dirty="0"/>
              <a:t>Updated/Clarified information on </a:t>
            </a:r>
          </a:p>
          <a:p>
            <a:pPr lvl="1"/>
            <a:r>
              <a:rPr lang="en-GB" sz="1600" dirty="0"/>
              <a:t>Bolts</a:t>
            </a:r>
          </a:p>
          <a:p>
            <a:pPr lvl="1"/>
            <a:r>
              <a:rPr lang="en-GB" sz="1600" dirty="0"/>
              <a:t>Pneumatic connectors</a:t>
            </a:r>
          </a:p>
          <a:p>
            <a:pPr lvl="1"/>
            <a:r>
              <a:rPr lang="en-GB" sz="1600" dirty="0">
                <a:hlinkClick r:id="rId2"/>
              </a:rPr>
              <a:t>https://confluence.esss.lu.se/display/SD/NSS+Remote+handling+Homepage</a:t>
            </a:r>
            <a:endParaRPr lang="en-GB" sz="1600" dirty="0"/>
          </a:p>
          <a:p>
            <a:r>
              <a:rPr lang="en-GB" sz="2000" dirty="0"/>
              <a:t>Slow/no progress on tooling.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2</a:t>
            </a:fld>
            <a:endParaRPr lang="en-GB" noProof="0"/>
          </a:p>
        </p:txBody>
      </p:sp>
    </p:spTree>
    <p:extLst>
      <p:ext uri="{BB962C8B-B14F-4D97-AF65-F5344CB8AC3E}">
        <p14:creationId xmlns:p14="http://schemas.microsoft.com/office/powerpoint/2010/main" val="66958023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>
            <a:extLst>
              <a:ext uri="{FF2B5EF4-FFF2-40B4-BE49-F238E27FC236}">
                <a16:creationId xmlns:a16="http://schemas.microsoft.com/office/drawing/2014/main" id="{9B9A52AC-3BAD-6548-A0FF-A2A40DDFCB4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50969" y="2888578"/>
            <a:ext cx="3141616" cy="2648221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Developments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5486400" cy="4345166"/>
          </a:xfrm>
        </p:spPr>
        <p:txBody>
          <a:bodyPr/>
          <a:lstStyle/>
          <a:p>
            <a:r>
              <a:rPr lang="en-GB" sz="2000" dirty="0"/>
              <a:t>Development over number of iterations with supplier and ESS Vacuum group.</a:t>
            </a:r>
          </a:p>
          <a:p>
            <a:pPr lvl="1"/>
            <a:r>
              <a:rPr lang="en-GB" sz="1600" dirty="0"/>
              <a:t>Special thanks to Ralf Huber for handling most of the contacts.</a:t>
            </a:r>
          </a:p>
          <a:p>
            <a:r>
              <a:rPr lang="en-GB" sz="2000" dirty="0"/>
              <a:t>Model available in ESS-0407102.</a:t>
            </a:r>
            <a:endParaRPr lang="en-GB" sz="2000" dirty="0">
              <a:solidFill>
                <a:srgbClr val="FF0000"/>
              </a:solidFill>
            </a:endParaRPr>
          </a:p>
          <a:p>
            <a:r>
              <a:rPr lang="en-GB" sz="2000" dirty="0"/>
              <a:t>Seal and basic mechanics tested.</a:t>
            </a:r>
          </a:p>
          <a:p>
            <a:r>
              <a:rPr lang="en-GB" sz="2000" dirty="0"/>
              <a:t>Contact details to supplier provided upon request.</a:t>
            </a:r>
          </a:p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3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Remote Handling Flange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62348BF6-ECFF-564C-BB34-C35F57DAF889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2655761" y="3692488"/>
            <a:ext cx="2510084" cy="3550486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26BFB235-830C-334E-B0B8-5EA3BA81D3B0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5400000">
            <a:off x="9178001" y="1997419"/>
            <a:ext cx="2948947" cy="2211710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301337692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Developments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7574632" cy="4345166"/>
          </a:xfrm>
        </p:spPr>
        <p:txBody>
          <a:bodyPr/>
          <a:lstStyle/>
          <a:p>
            <a:r>
              <a:rPr lang="en-GB" dirty="0"/>
              <a:t>Work in progress.</a:t>
            </a:r>
          </a:p>
          <a:p>
            <a:r>
              <a:rPr lang="en-GB" dirty="0"/>
              <a:t>Generic design to adapted for each situation.</a:t>
            </a:r>
          </a:p>
          <a:p>
            <a:r>
              <a:rPr lang="en-GB" dirty="0"/>
              <a:t>Mounted on cable ladder</a:t>
            </a:r>
          </a:p>
          <a:p>
            <a:r>
              <a:rPr lang="en-GB" dirty="0"/>
              <a:t>More information to be released shorty on confluence.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4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Connection plate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42555E76-7F6D-D748-A3E7-AEED03F4EAF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232343" y="1677917"/>
            <a:ext cx="3792210" cy="2566062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  <p:pic>
        <p:nvPicPr>
          <p:cNvPr id="9" name="Picture 8">
            <a:extLst>
              <a:ext uri="{FF2B5EF4-FFF2-40B4-BE49-F238E27FC236}">
                <a16:creationId xmlns:a16="http://schemas.microsoft.com/office/drawing/2014/main" id="{3A05FDFF-D231-244A-850A-CF85FD9BA80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31704" y="3645024"/>
            <a:ext cx="4650674" cy="3109461"/>
          </a:xfrm>
          <a:prstGeom prst="rect">
            <a:avLst/>
          </a:prstGeom>
          <a:ln w="12700">
            <a:solidFill>
              <a:schemeClr val="tx1"/>
            </a:solidFill>
          </a:ln>
        </p:spPr>
      </p:pic>
    </p:spTree>
    <p:extLst>
      <p:ext uri="{BB962C8B-B14F-4D97-AF65-F5344CB8AC3E}">
        <p14:creationId xmlns:p14="http://schemas.microsoft.com/office/powerpoint/2010/main" val="367401184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Developments</a:t>
            </a:r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5</a:t>
            </a:fld>
            <a:endParaRPr lang="en-GB" noProof="0"/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4E793914-A6E9-3B43-BECF-DA0ADA26D70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015880" y="1556792"/>
            <a:ext cx="2135935" cy="2304256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9" name="Text Placeholder 8">
            <a:extLst>
              <a:ext uri="{FF2B5EF4-FFF2-40B4-BE49-F238E27FC236}">
                <a16:creationId xmlns:a16="http://schemas.microsoft.com/office/drawing/2014/main" id="{C97FE485-354A-D449-947B-BC90882B174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Work platform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69FCDAE5-E4DC-F84C-88EA-DE494466151F}"/>
              </a:ext>
            </a:extLst>
          </p:cNvPr>
          <p:cNvSpPr txBox="1"/>
          <p:nvPr/>
        </p:nvSpPr>
        <p:spPr>
          <a:xfrm>
            <a:off x="426720" y="3352800"/>
            <a:ext cx="0" cy="0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 fontScale="25000" lnSpcReduction="20000"/>
          </a:bodyPr>
          <a:lstStyle/>
          <a:p>
            <a:pPr algn="l"/>
            <a:endParaRPr lang="en-GB" sz="2000" dirty="0"/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BD16DE5F-1272-F043-855A-B869C61365F8}"/>
              </a:ext>
            </a:extLst>
          </p:cNvPr>
          <p:cNvSpPr txBox="1"/>
          <p:nvPr/>
        </p:nvSpPr>
        <p:spPr>
          <a:xfrm>
            <a:off x="6663012" y="3861048"/>
            <a:ext cx="3685224" cy="43204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dirty="0"/>
              <a:t>Movable platform concept</a:t>
            </a: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67CA2B0F-32AF-604A-A4DD-80861E03A4A6}"/>
              </a:ext>
            </a:extLst>
          </p:cNvPr>
          <p:cNvSpPr txBox="1"/>
          <p:nvPr/>
        </p:nvSpPr>
        <p:spPr>
          <a:xfrm>
            <a:off x="4367808" y="3861048"/>
            <a:ext cx="3003325" cy="43204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dirty="0" err="1"/>
              <a:t>Bridgewalker</a:t>
            </a:r>
            <a:r>
              <a:rPr lang="en-GB" dirty="0"/>
              <a:t> concept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85C73642-1497-3547-A603-1736796D645D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10469" y="1556792"/>
            <a:ext cx="2620895" cy="2304256"/>
          </a:xfrm>
          <a:prstGeom prst="rect">
            <a:avLst/>
          </a:prstGeom>
          <a:ln>
            <a:solidFill>
              <a:schemeClr val="tx1"/>
            </a:solidFill>
          </a:ln>
        </p:spPr>
      </p:pic>
      <p:pic>
        <p:nvPicPr>
          <p:cNvPr id="17" name="Picture 16">
            <a:extLst>
              <a:ext uri="{FF2B5EF4-FFF2-40B4-BE49-F238E27FC236}">
                <a16:creationId xmlns:a16="http://schemas.microsoft.com/office/drawing/2014/main" id="{37F49774-2D66-F444-83F3-6BD891EAAC5D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890018" y="1556792"/>
            <a:ext cx="2245602" cy="2304256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18" name="TextBox 17">
            <a:extLst>
              <a:ext uri="{FF2B5EF4-FFF2-40B4-BE49-F238E27FC236}">
                <a16:creationId xmlns:a16="http://schemas.microsoft.com/office/drawing/2014/main" id="{E7C159A5-77B9-AD4A-9AAB-88E46A8CA7CC}"/>
              </a:ext>
            </a:extLst>
          </p:cNvPr>
          <p:cNvSpPr txBox="1"/>
          <p:nvPr/>
        </p:nvSpPr>
        <p:spPr>
          <a:xfrm>
            <a:off x="9482148" y="3861048"/>
            <a:ext cx="3157528" cy="43204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dirty="0"/>
              <a:t>Bridge concept</a:t>
            </a:r>
          </a:p>
        </p:txBody>
      </p:sp>
      <p:sp>
        <p:nvSpPr>
          <p:cNvPr id="13" name="Content Placeholder 2">
            <a:extLst>
              <a:ext uri="{FF2B5EF4-FFF2-40B4-BE49-F238E27FC236}">
                <a16:creationId xmlns:a16="http://schemas.microsoft.com/office/drawing/2014/main" id="{369C5206-C206-6C40-9B93-269034094F5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4347626" cy="2296072"/>
          </a:xfrm>
        </p:spPr>
        <p:txBody>
          <a:bodyPr/>
          <a:lstStyle/>
          <a:p>
            <a:r>
              <a:rPr lang="en-GB" sz="2000" dirty="0"/>
              <a:t>Preliminary design performed during spring.</a:t>
            </a:r>
          </a:p>
          <a:p>
            <a:r>
              <a:rPr lang="en-GB" sz="2000" dirty="0"/>
              <a:t>PDR May 22</a:t>
            </a:r>
            <a:r>
              <a:rPr lang="en-GB" sz="2000" baseline="30000" dirty="0"/>
              <a:t>nd</a:t>
            </a:r>
            <a:r>
              <a:rPr lang="en-GB" sz="2000" dirty="0"/>
              <a:t>.</a:t>
            </a:r>
          </a:p>
          <a:p>
            <a:r>
              <a:rPr lang="en-GB" sz="2000" dirty="0"/>
              <a:t>PDR report available in ESS-1158238.</a:t>
            </a:r>
          </a:p>
          <a:p>
            <a:r>
              <a:rPr lang="en-GB" dirty="0"/>
              <a:t>Three main concepts evaluated.</a:t>
            </a:r>
          </a:p>
        </p:txBody>
      </p:sp>
      <p:sp>
        <p:nvSpPr>
          <p:cNvPr id="14" name="Content Placeholder 2">
            <a:extLst>
              <a:ext uri="{FF2B5EF4-FFF2-40B4-BE49-F238E27FC236}">
                <a16:creationId xmlns:a16="http://schemas.microsoft.com/office/drawing/2014/main" id="{EA487B2A-311F-5546-BA56-F16007470179}"/>
              </a:ext>
            </a:extLst>
          </p:cNvPr>
          <p:cNvSpPr txBox="1">
            <a:spLocks/>
          </p:cNvSpPr>
          <p:nvPr/>
        </p:nvSpPr>
        <p:spPr>
          <a:xfrm>
            <a:off x="597759" y="4465059"/>
            <a:ext cx="11441102" cy="2296072"/>
          </a:xfrm>
          <a:prstGeom prst="rect">
            <a:avLst/>
          </a:prstGeom>
        </p:spPr>
        <p:txBody>
          <a:bodyPr vert="horz" lIns="90000" tIns="45720" rIns="91440" bIns="45720" rtlCol="0">
            <a:noAutofit/>
          </a:bodyPr>
          <a:lstStyle>
            <a:lvl1pPr marL="342900" indent="-34290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1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557213" indent="-214313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8572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2001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135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5430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18859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2288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5717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14650" indent="-171450" algn="l" defTabSz="6858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15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 algn="ctr">
              <a:buNone/>
            </a:pPr>
            <a:r>
              <a:rPr lang="en-GB" b="1" dirty="0"/>
              <a:t>Conclusions</a:t>
            </a:r>
          </a:p>
          <a:p>
            <a:pPr marL="0" indent="0" algn="ctr">
              <a:buNone/>
            </a:pPr>
            <a:r>
              <a:rPr lang="en-GB" dirty="0"/>
              <a:t>Movable platform concept is the preferred long time solution. However, to many interfaces, rules and operational requirements are unclear to motivate the investment at this stage.</a:t>
            </a:r>
          </a:p>
          <a:p>
            <a:pPr marL="0" indent="0" algn="ctr">
              <a:buNone/>
            </a:pPr>
            <a:r>
              <a:rPr lang="en-GB" dirty="0"/>
              <a:t>A simpler bridge concept will be deployed during the early period of ESS to evaluate the operational methods and feed into the design of the movable platform.</a:t>
            </a:r>
          </a:p>
        </p:txBody>
      </p:sp>
    </p:spTree>
    <p:extLst>
      <p:ext uri="{BB962C8B-B14F-4D97-AF65-F5344CB8AC3E}">
        <p14:creationId xmlns:p14="http://schemas.microsoft.com/office/powerpoint/2010/main" val="235157532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1EEB5C7-599C-1B46-B63E-974118B0D5E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Worked Examples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B6AA8DE-5F9C-774D-A251-7A091E2C214E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ESTIA</a:t>
            </a:r>
          </a:p>
          <a:p>
            <a:r>
              <a:rPr lang="en-GB" dirty="0"/>
              <a:t>LOKI</a:t>
            </a:r>
          </a:p>
          <a:p>
            <a:endParaRPr lang="en-GB" dirty="0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6A729294-037D-554D-92C3-515551AEB95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51115BC-487E-4422-894C-CB7CD3E79223}" type="slidenum">
              <a:rPr lang="en-GB" noProof="0" smtClean="0"/>
              <a:t>6</a:t>
            </a:fld>
            <a:endParaRPr lang="en-GB" noProof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B3B9121C-D607-7542-93FF-48514E772843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353247364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215680" y="4581129"/>
            <a:ext cx="6980312" cy="1470025"/>
          </a:xfrm>
        </p:spPr>
        <p:txBody>
          <a:bodyPr>
            <a:normAutofit fontScale="90000"/>
          </a:bodyPr>
          <a:lstStyle/>
          <a:p>
            <a:pPr algn="r"/>
            <a:r>
              <a:rPr lang="en-GB" sz="4000" dirty="0"/>
              <a:t>Thank you for your attention</a:t>
            </a:r>
            <a:br>
              <a:rPr lang="en-GB" sz="4000" dirty="0"/>
            </a:br>
            <a:r>
              <a:rPr lang="en-GB" sz="2400" b="1" dirty="0">
                <a:hlinkClick r:id="rId3"/>
              </a:rPr>
              <a:t>https://confluence.esss.lu.se/display/SD/NSS+Remote+handling+Homepage</a:t>
            </a:r>
            <a:br>
              <a:rPr lang="en-GB" sz="2400" b="1" dirty="0"/>
            </a:br>
            <a:br>
              <a:rPr lang="en-GB" sz="2400" b="1" dirty="0"/>
            </a:br>
            <a:r>
              <a:rPr lang="en-GB" sz="2400" b="1" dirty="0"/>
              <a:t>Questions?</a:t>
            </a:r>
            <a:endParaRPr lang="en-GB" sz="2400" dirty="0"/>
          </a:p>
        </p:txBody>
      </p:sp>
    </p:spTree>
    <p:extLst>
      <p:ext uri="{BB962C8B-B14F-4D97-AF65-F5344CB8AC3E}">
        <p14:creationId xmlns:p14="http://schemas.microsoft.com/office/powerpoint/2010/main" val="174835984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Office-tema</Template>
  <TotalTime>2095</TotalTime>
  <Words>258</Words>
  <Application>Microsoft Macintosh PowerPoint</Application>
  <PresentationFormat>Widescreen</PresentationFormat>
  <Paragraphs>50</Paragraphs>
  <Slides>7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7</vt:i4>
      </vt:variant>
    </vt:vector>
  </HeadingPairs>
  <TitlesOfParts>
    <vt:vector size="11" baseType="lpstr">
      <vt:lpstr>Arial</vt:lpstr>
      <vt:lpstr>Calibri</vt:lpstr>
      <vt:lpstr>Office-tema</vt:lpstr>
      <vt:lpstr>2_Anpassad formgivning</vt:lpstr>
      <vt:lpstr>Remote Handling Update</vt:lpstr>
      <vt:lpstr>Overall Status</vt:lpstr>
      <vt:lpstr>Developments</vt:lpstr>
      <vt:lpstr>Developments</vt:lpstr>
      <vt:lpstr>Developments</vt:lpstr>
      <vt:lpstr>Worked Examples</vt:lpstr>
      <vt:lpstr>Thank you for your attention https://confluence.esss.lu.se/display/SD/NSS+Remote+handling+Homepage  Questions?</vt:lpstr>
    </vt:vector>
  </TitlesOfParts>
  <Company/>
  <LinksUpToDate>false</LinksUpToDate>
  <SharedDoc>false</SharedDoc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Standard Low Speed Chopper Project Update</dc:title>
  <dc:creator>Erik Nilsson</dc:creator>
  <cp:lastModifiedBy>Erik Nilsson</cp:lastModifiedBy>
  <cp:revision>25</cp:revision>
  <dcterms:created xsi:type="dcterms:W3CDTF">2019-09-03T05:52:39Z</dcterms:created>
  <dcterms:modified xsi:type="dcterms:W3CDTF">2019-09-09T08:34:43Z</dcterms:modified>
</cp:coreProperties>
</file>