
<file path=[Content_Types].xml><?xml version="1.0" encoding="utf-8"?>
<Types xmlns="http://schemas.openxmlformats.org/package/2006/content-types">
  <Default Extension="png" ContentType="image/png"/>
  <Default Extension="jpeg" ContentType="image/jpeg"/>
  <Default Extension="emf" ContentType="image/x-emf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notesMasters/notesMaster1.xml" ContentType="application/vnd.openxmlformats-officedocument.presentationml.notes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bookmarkIdSeed="3">
  <p:sldMasterIdLst>
    <p:sldMasterId id="2147483660" r:id="rId1"/>
    <p:sldMasterId id="2147483674" r:id="rId2"/>
  </p:sldMasterIdLst>
  <p:notesMasterIdLst>
    <p:notesMasterId r:id="rId28"/>
  </p:notesMasterIdLst>
  <p:sldIdLst>
    <p:sldId id="372" r:id="rId3"/>
    <p:sldId id="357" r:id="rId4"/>
    <p:sldId id="431" r:id="rId5"/>
    <p:sldId id="435" r:id="rId6"/>
    <p:sldId id="427" r:id="rId7"/>
    <p:sldId id="425" r:id="rId8"/>
    <p:sldId id="403" r:id="rId9"/>
    <p:sldId id="404" r:id="rId10"/>
    <p:sldId id="408" r:id="rId11"/>
    <p:sldId id="406" r:id="rId12"/>
    <p:sldId id="432" r:id="rId13"/>
    <p:sldId id="434" r:id="rId14"/>
    <p:sldId id="405" r:id="rId15"/>
    <p:sldId id="407" r:id="rId16"/>
    <p:sldId id="409" r:id="rId17"/>
    <p:sldId id="414" r:id="rId18"/>
    <p:sldId id="417" r:id="rId19"/>
    <p:sldId id="426" r:id="rId20"/>
    <p:sldId id="420" r:id="rId21"/>
    <p:sldId id="436" r:id="rId22"/>
    <p:sldId id="410" r:id="rId23"/>
    <p:sldId id="416" r:id="rId24"/>
    <p:sldId id="419" r:id="rId25"/>
    <p:sldId id="438" r:id="rId26"/>
    <p:sldId id="402" r:id="rId27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Rasmus Toft-Petersen" initials="RT" lastIdx="3" clrIdx="0">
    <p:extLst>
      <p:ext uri="{19B8F6BF-5375-455C-9EA6-DF929625EA0E}">
        <p15:presenceInfo xmlns:p15="http://schemas.microsoft.com/office/powerpoint/2012/main" userId="S-1-5-21-4207196655-1284807994-987816898-138592" providerId="AD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7970" autoAdjust="0"/>
    <p:restoredTop sz="96866" autoAdjust="0"/>
  </p:normalViewPr>
  <p:slideViewPr>
    <p:cSldViewPr snapToGrid="0">
      <p:cViewPr varScale="1">
        <p:scale>
          <a:sx n="88" d="100"/>
          <a:sy n="88" d="100"/>
        </p:scale>
        <p:origin x="1200" y="53"/>
      </p:cViewPr>
      <p:guideLst/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slide" Target="slides/slide11.xml"/><Relationship Id="rId18" Type="http://schemas.openxmlformats.org/officeDocument/2006/relationships/slide" Target="slides/slide16.xml"/><Relationship Id="rId26" Type="http://schemas.openxmlformats.org/officeDocument/2006/relationships/slide" Target="slides/slide24.xml"/><Relationship Id="rId3" Type="http://schemas.openxmlformats.org/officeDocument/2006/relationships/slide" Target="slides/slide1.xml"/><Relationship Id="rId21" Type="http://schemas.openxmlformats.org/officeDocument/2006/relationships/slide" Target="slides/slide19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slide" Target="slides/slide15.xml"/><Relationship Id="rId25" Type="http://schemas.openxmlformats.org/officeDocument/2006/relationships/slide" Target="slides/slide23.xml"/><Relationship Id="rId33" Type="http://schemas.openxmlformats.org/officeDocument/2006/relationships/tableStyles" Target="tableStyles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4.xml"/><Relationship Id="rId20" Type="http://schemas.openxmlformats.org/officeDocument/2006/relationships/slide" Target="slides/slide18.xml"/><Relationship Id="rId29" Type="http://schemas.openxmlformats.org/officeDocument/2006/relationships/commentAuthors" Target="commentAuthor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24" Type="http://schemas.openxmlformats.org/officeDocument/2006/relationships/slide" Target="slides/slide22.xml"/><Relationship Id="rId32" Type="http://schemas.openxmlformats.org/officeDocument/2006/relationships/theme" Target="theme/theme1.xml"/><Relationship Id="rId5" Type="http://schemas.openxmlformats.org/officeDocument/2006/relationships/slide" Target="slides/slide3.xml"/><Relationship Id="rId15" Type="http://schemas.openxmlformats.org/officeDocument/2006/relationships/slide" Target="slides/slide13.xml"/><Relationship Id="rId23" Type="http://schemas.openxmlformats.org/officeDocument/2006/relationships/slide" Target="slides/slide21.xml"/><Relationship Id="rId28" Type="http://schemas.openxmlformats.org/officeDocument/2006/relationships/notesMaster" Target="notesMasters/notesMaster1.xml"/><Relationship Id="rId10" Type="http://schemas.openxmlformats.org/officeDocument/2006/relationships/slide" Target="slides/slide8.xml"/><Relationship Id="rId19" Type="http://schemas.openxmlformats.org/officeDocument/2006/relationships/slide" Target="slides/slide17.xml"/><Relationship Id="rId31" Type="http://schemas.openxmlformats.org/officeDocument/2006/relationships/viewProps" Target="viewProps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Relationship Id="rId22" Type="http://schemas.openxmlformats.org/officeDocument/2006/relationships/slide" Target="slides/slide20.xml"/><Relationship Id="rId27" Type="http://schemas.openxmlformats.org/officeDocument/2006/relationships/slide" Target="slides/slide25.xml"/><Relationship Id="rId30" Type="http://schemas.openxmlformats.org/officeDocument/2006/relationships/presProps" Target="pres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da-DK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D1AAD55A-3897-4D1D-8B62-43EDF96EC923}" type="datetimeFigureOut">
              <a:rPr lang="da-DK" smtClean="0"/>
              <a:t>08-09-2019</a:t>
            </a:fld>
            <a:endParaRPr lang="da-DK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da-DK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da-DK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da-DK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ADA936D-02B4-4675-8605-07EFEBBDF799}" type="slidenum">
              <a:rPr lang="da-DK" smtClean="0"/>
              <a:t>‹#›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3240142146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ADA936D-02B4-4675-8605-07EFEBBDF799}" type="slidenum">
              <a:rPr lang="da-DK" smtClean="0"/>
              <a:t>2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216012455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122363"/>
            <a:ext cx="77724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43000" y="3602038"/>
            <a:ext cx="6858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CF42838-E239-42FB-AB79-4310F784FAF3}" type="datetimeFigureOut">
              <a:rPr lang="da-DK" smtClean="0"/>
              <a:t>08-09-2019</a:t>
            </a:fld>
            <a:endParaRPr lang="da-DK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10B8860-6D02-41E2-B791-A350A073665C}" type="slidenum">
              <a:rPr lang="da-DK" smtClean="0"/>
              <a:t>‹#›</a:t>
            </a:fld>
            <a:endParaRPr lang="da-DK" dirty="0"/>
          </a:p>
        </p:txBody>
      </p:sp>
    </p:spTree>
    <p:extLst>
      <p:ext uri="{BB962C8B-B14F-4D97-AF65-F5344CB8AC3E}">
        <p14:creationId xmlns:p14="http://schemas.microsoft.com/office/powerpoint/2010/main" val="305221517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da-DK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CF42838-E239-42FB-AB79-4310F784FAF3}" type="datetimeFigureOut">
              <a:rPr lang="da-DK" smtClean="0"/>
              <a:t>08-09-2019</a:t>
            </a:fld>
            <a:endParaRPr lang="da-DK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10B8860-6D02-41E2-B791-A350A073665C}" type="slidenum">
              <a:rPr lang="da-DK" smtClean="0"/>
              <a:t>‹#›</a:t>
            </a:fld>
            <a:endParaRPr lang="da-DK" dirty="0"/>
          </a:p>
        </p:txBody>
      </p:sp>
    </p:spTree>
    <p:extLst>
      <p:ext uri="{BB962C8B-B14F-4D97-AF65-F5344CB8AC3E}">
        <p14:creationId xmlns:p14="http://schemas.microsoft.com/office/powerpoint/2010/main" val="190944307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da-DK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CF42838-E239-42FB-AB79-4310F784FAF3}" type="datetimeFigureOut">
              <a:rPr lang="da-DK" smtClean="0"/>
              <a:t>08-09-2019</a:t>
            </a:fld>
            <a:endParaRPr lang="da-DK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10B8860-6D02-41E2-B791-A350A073665C}" type="slidenum">
              <a:rPr lang="da-DK" smtClean="0"/>
              <a:t>‹#›</a:t>
            </a:fld>
            <a:endParaRPr lang="da-DK" dirty="0"/>
          </a:p>
        </p:txBody>
      </p:sp>
      <p:sp>
        <p:nvSpPr>
          <p:cNvPr id="6" name="Rektangel 6"/>
          <p:cNvSpPr/>
          <p:nvPr userDrawn="1"/>
        </p:nvSpPr>
        <p:spPr>
          <a:xfrm>
            <a:off x="0" y="0"/>
            <a:ext cx="9144000" cy="1434354"/>
          </a:xfrm>
          <a:prstGeom prst="rect">
            <a:avLst/>
          </a:prstGeom>
          <a:solidFill>
            <a:srgbClr val="0094CA"/>
          </a:solidFill>
          <a:ln>
            <a:noFill/>
          </a:ln>
          <a:effectLst/>
          <a:scene3d>
            <a:camera prst="orthographicFront"/>
            <a:lightRig rig="threePt" dir="t"/>
          </a:scene3d>
          <a:sp3d>
            <a:bevelT w="0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>
              <a:solidFill>
                <a:srgbClr val="0094CA"/>
              </a:solidFill>
            </a:endParaRPr>
          </a:p>
        </p:txBody>
      </p:sp>
      <p:pic>
        <p:nvPicPr>
          <p:cNvPr id="7" name="Bildobjekt 5" descr="ESS-vit-logga.pn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594008" y="319530"/>
            <a:ext cx="1370480" cy="73320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6564627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CF42838-E239-42FB-AB79-4310F784FAF3}" type="datetimeFigureOut">
              <a:rPr lang="da-DK" smtClean="0"/>
              <a:t>08-09-2019</a:t>
            </a:fld>
            <a:endParaRPr lang="da-DK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10B8860-6D02-41E2-B791-A350A073665C}" type="slidenum">
              <a:rPr lang="da-DK" smtClean="0"/>
              <a:t>‹#›</a:t>
            </a:fld>
            <a:endParaRPr lang="da-DK" dirty="0"/>
          </a:p>
        </p:txBody>
      </p:sp>
    </p:spTree>
    <p:extLst>
      <p:ext uri="{BB962C8B-B14F-4D97-AF65-F5344CB8AC3E}">
        <p14:creationId xmlns:p14="http://schemas.microsoft.com/office/powerpoint/2010/main" val="16729332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3888" y="1709739"/>
            <a:ext cx="78867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3888" y="4589464"/>
            <a:ext cx="78867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CF42838-E239-42FB-AB79-4310F784FAF3}" type="datetimeFigureOut">
              <a:rPr lang="da-DK" smtClean="0"/>
              <a:t>08-09-2019</a:t>
            </a:fld>
            <a:endParaRPr lang="da-DK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10B8860-6D02-41E2-B791-A350A073665C}" type="slidenum">
              <a:rPr lang="da-DK" smtClean="0"/>
              <a:t>‹#›</a:t>
            </a:fld>
            <a:endParaRPr lang="da-DK" dirty="0"/>
          </a:p>
        </p:txBody>
      </p:sp>
    </p:spTree>
    <p:extLst>
      <p:ext uri="{BB962C8B-B14F-4D97-AF65-F5344CB8AC3E}">
        <p14:creationId xmlns:p14="http://schemas.microsoft.com/office/powerpoint/2010/main" val="200911748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28650" y="1825625"/>
            <a:ext cx="3886200" cy="435133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29150" y="1825625"/>
            <a:ext cx="3886200" cy="435133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CF42838-E239-42FB-AB79-4310F784FAF3}" type="datetimeFigureOut">
              <a:rPr lang="da-DK" smtClean="0"/>
              <a:t>08-09-2019</a:t>
            </a:fld>
            <a:endParaRPr lang="da-DK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10B8860-6D02-41E2-B791-A350A073665C}" type="slidenum">
              <a:rPr lang="da-DK" smtClean="0"/>
              <a:t>‹#›</a:t>
            </a:fld>
            <a:endParaRPr lang="da-DK" dirty="0"/>
          </a:p>
        </p:txBody>
      </p:sp>
    </p:spTree>
    <p:extLst>
      <p:ext uri="{BB962C8B-B14F-4D97-AF65-F5344CB8AC3E}">
        <p14:creationId xmlns:p14="http://schemas.microsoft.com/office/powerpoint/2010/main" val="157821296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365126"/>
            <a:ext cx="7886700" cy="1325563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9842" y="1681163"/>
            <a:ext cx="3868340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9842" y="2505075"/>
            <a:ext cx="3868340" cy="368458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887391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29150" y="2505075"/>
            <a:ext cx="3887391" cy="368458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CF42838-E239-42FB-AB79-4310F784FAF3}" type="datetimeFigureOut">
              <a:rPr lang="da-DK" smtClean="0"/>
              <a:t>08-09-2019</a:t>
            </a:fld>
            <a:endParaRPr lang="da-DK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10B8860-6D02-41E2-B791-A350A073665C}" type="slidenum">
              <a:rPr lang="da-DK" smtClean="0"/>
              <a:t>‹#›</a:t>
            </a:fld>
            <a:endParaRPr lang="da-DK" dirty="0"/>
          </a:p>
        </p:txBody>
      </p:sp>
    </p:spTree>
    <p:extLst>
      <p:ext uri="{BB962C8B-B14F-4D97-AF65-F5344CB8AC3E}">
        <p14:creationId xmlns:p14="http://schemas.microsoft.com/office/powerpoint/2010/main" val="572152907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CF42838-E239-42FB-AB79-4310F784FAF3}" type="datetimeFigureOut">
              <a:rPr lang="da-DK" smtClean="0"/>
              <a:t>08-09-2019</a:t>
            </a:fld>
            <a:endParaRPr lang="da-DK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10B8860-6D02-41E2-B791-A350A073665C}" type="slidenum">
              <a:rPr lang="da-DK" smtClean="0"/>
              <a:t>‹#›</a:t>
            </a:fld>
            <a:endParaRPr lang="da-DK" dirty="0"/>
          </a:p>
        </p:txBody>
      </p:sp>
    </p:spTree>
    <p:extLst>
      <p:ext uri="{BB962C8B-B14F-4D97-AF65-F5344CB8AC3E}">
        <p14:creationId xmlns:p14="http://schemas.microsoft.com/office/powerpoint/2010/main" val="243977679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CF42838-E239-42FB-AB79-4310F784FAF3}" type="datetimeFigureOut">
              <a:rPr lang="da-DK" smtClean="0"/>
              <a:t>08-09-2019</a:t>
            </a:fld>
            <a:endParaRPr lang="da-DK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10B8860-6D02-41E2-B791-A350A073665C}" type="slidenum">
              <a:rPr lang="da-DK" smtClean="0"/>
              <a:t>‹#›</a:t>
            </a:fld>
            <a:endParaRPr lang="da-DK" dirty="0"/>
          </a:p>
        </p:txBody>
      </p:sp>
    </p:spTree>
    <p:extLst>
      <p:ext uri="{BB962C8B-B14F-4D97-AF65-F5344CB8AC3E}">
        <p14:creationId xmlns:p14="http://schemas.microsoft.com/office/powerpoint/2010/main" val="185378567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87391" y="987426"/>
            <a:ext cx="462915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CF42838-E239-42FB-AB79-4310F784FAF3}" type="datetimeFigureOut">
              <a:rPr lang="da-DK" smtClean="0"/>
              <a:t>08-09-2019</a:t>
            </a:fld>
            <a:endParaRPr lang="da-DK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10B8860-6D02-41E2-B791-A350A073665C}" type="slidenum">
              <a:rPr lang="da-DK" smtClean="0"/>
              <a:t>‹#›</a:t>
            </a:fld>
            <a:endParaRPr lang="da-DK" dirty="0"/>
          </a:p>
        </p:txBody>
      </p:sp>
    </p:spTree>
    <p:extLst>
      <p:ext uri="{BB962C8B-B14F-4D97-AF65-F5344CB8AC3E}">
        <p14:creationId xmlns:p14="http://schemas.microsoft.com/office/powerpoint/2010/main" val="3614014854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3887391" y="987426"/>
            <a:ext cx="4629150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CF42838-E239-42FB-AB79-4310F784FAF3}" type="datetimeFigureOut">
              <a:rPr lang="da-DK" smtClean="0"/>
              <a:t>08-09-2019</a:t>
            </a:fld>
            <a:endParaRPr lang="da-DK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10B8860-6D02-41E2-B791-A350A073665C}" type="slidenum">
              <a:rPr lang="da-DK" smtClean="0"/>
              <a:t>‹#›</a:t>
            </a:fld>
            <a:endParaRPr lang="da-DK" dirty="0"/>
          </a:p>
        </p:txBody>
      </p:sp>
    </p:spTree>
    <p:extLst>
      <p:ext uri="{BB962C8B-B14F-4D97-AF65-F5344CB8AC3E}">
        <p14:creationId xmlns:p14="http://schemas.microsoft.com/office/powerpoint/2010/main" val="4091368282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CF42838-E239-42FB-AB79-4310F784FAF3}" type="datetimeFigureOut">
              <a:rPr lang="da-DK" smtClean="0"/>
              <a:t>08-09-2019</a:t>
            </a:fld>
            <a:endParaRPr lang="da-DK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10B8860-6D02-41E2-B791-A350A073665C}" type="slidenum">
              <a:rPr lang="da-DK" smtClean="0"/>
              <a:t>‹#›</a:t>
            </a:fld>
            <a:endParaRPr lang="da-DK" dirty="0"/>
          </a:p>
        </p:txBody>
      </p:sp>
    </p:spTree>
    <p:extLst>
      <p:ext uri="{BB962C8B-B14F-4D97-AF65-F5344CB8AC3E}">
        <p14:creationId xmlns:p14="http://schemas.microsoft.com/office/powerpoint/2010/main" val="4139672158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43675" y="365125"/>
            <a:ext cx="1971675" cy="5811838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28650" y="365125"/>
            <a:ext cx="5800725" cy="5811838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CF42838-E239-42FB-AB79-4310F784FAF3}" type="datetimeFigureOut">
              <a:rPr lang="da-DK" smtClean="0"/>
              <a:t>08-09-2019</a:t>
            </a:fld>
            <a:endParaRPr lang="da-DK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10B8860-6D02-41E2-B791-A350A073665C}" type="slidenum">
              <a:rPr lang="da-DK" smtClean="0"/>
              <a:t>‹#›</a:t>
            </a:fld>
            <a:endParaRPr lang="da-DK" dirty="0"/>
          </a:p>
        </p:txBody>
      </p:sp>
    </p:spTree>
    <p:extLst>
      <p:ext uri="{BB962C8B-B14F-4D97-AF65-F5344CB8AC3E}">
        <p14:creationId xmlns:p14="http://schemas.microsoft.com/office/powerpoint/2010/main" val="2557363350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1_Rubrikbild">
    <p:bg>
      <p:bgPr>
        <a:solidFill>
          <a:srgbClr val="0094C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ctrTitle"/>
          </p:nvPr>
        </p:nvSpPr>
        <p:spPr>
          <a:xfrm>
            <a:off x="1648562" y="1434355"/>
            <a:ext cx="6809638" cy="1823565"/>
          </a:xfrm>
        </p:spPr>
        <p:txBody>
          <a:bodyPr lIns="0" tIns="0" bIns="0">
            <a:normAutofit/>
          </a:bodyPr>
          <a:lstStyle>
            <a:lvl1pPr>
              <a:defRPr sz="3200">
                <a:solidFill>
                  <a:schemeClr val="bg1"/>
                </a:solidFill>
              </a:defRPr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Underrubrik 2"/>
          <p:cNvSpPr>
            <a:spLocks noGrp="1"/>
          </p:cNvSpPr>
          <p:nvPr>
            <p:ph type="subTitle" idx="1"/>
          </p:nvPr>
        </p:nvSpPr>
        <p:spPr>
          <a:xfrm>
            <a:off x="1648562" y="3605010"/>
            <a:ext cx="6809638" cy="2973936"/>
          </a:xfrm>
        </p:spPr>
        <p:txBody>
          <a:bodyPr lIns="0" tIns="0" rIns="0" bIns="0"/>
          <a:lstStyle>
            <a:lvl1pPr marL="0" indent="0" algn="l">
              <a:buNone/>
              <a:defRPr>
                <a:solidFill>
                  <a:schemeClr val="bg1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/>
              <a:t>Klicka här för att ändra format på underrubrik i bakgrunden</a:t>
            </a:r>
          </a:p>
        </p:txBody>
      </p:sp>
      <p:cxnSp>
        <p:nvCxnSpPr>
          <p:cNvPr id="8" name="Rak 7"/>
          <p:cNvCxnSpPr/>
          <p:nvPr userDrawn="1"/>
        </p:nvCxnSpPr>
        <p:spPr>
          <a:xfrm>
            <a:off x="0" y="1434354"/>
            <a:ext cx="9144000" cy="0"/>
          </a:xfrm>
          <a:prstGeom prst="line">
            <a:avLst/>
          </a:prstGeom>
          <a:ln w="12700" cmpd="sng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037475158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theme" Target="../theme/theme1.xml"/></Relationships>
</file>

<file path=ppt/slideMasters/_rels/slideMaster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theme" Target="../theme/theme2.xml"/><Relationship Id="rId1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28650" y="365126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8650" y="1825625"/>
            <a:ext cx="78867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CF42838-E239-42FB-AB79-4310F784FAF3}" type="datetimeFigureOut">
              <a:rPr lang="da-DK" smtClean="0"/>
              <a:t>08-09-2019</a:t>
            </a:fld>
            <a:endParaRPr lang="da-DK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da-DK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4579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10B8860-6D02-41E2-B791-A350A073665C}" type="slidenum">
              <a:rPr lang="da-DK" smtClean="0"/>
              <a:t>‹#›</a:t>
            </a:fld>
            <a:endParaRPr lang="da-DK" dirty="0"/>
          </a:p>
        </p:txBody>
      </p:sp>
    </p:spTree>
    <p:extLst>
      <p:ext uri="{BB962C8B-B14F-4D97-AF65-F5344CB8AC3E}">
        <p14:creationId xmlns:p14="http://schemas.microsoft.com/office/powerpoint/2010/main" val="218788535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73" r:id="rId2"/>
    <p:sldLayoutId id="2147483672" r:id="rId3"/>
    <p:sldLayoutId id="2147483662" r:id="rId4"/>
    <p:sldLayoutId id="2147483663" r:id="rId5"/>
    <p:sldLayoutId id="2147483664" r:id="rId6"/>
    <p:sldLayoutId id="2147483665" r:id="rId7"/>
    <p:sldLayoutId id="2147483666" r:id="rId8"/>
    <p:sldLayoutId id="2147483667" r:id="rId9"/>
    <p:sldLayoutId id="2147483668" r:id="rId10"/>
    <p:sldLayoutId id="2147483669" r:id="rId11"/>
    <p:sldLayoutId id="2147483670" r:id="rId12"/>
    <p:sldLayoutId id="2147483671" r:id="rId13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15" name="Rak 14"/>
          <p:cNvCxnSpPr/>
          <p:nvPr userDrawn="1"/>
        </p:nvCxnSpPr>
        <p:spPr>
          <a:xfrm>
            <a:off x="-410269" y="1434354"/>
            <a:ext cx="257411" cy="0"/>
          </a:xfrm>
          <a:prstGeom prst="line">
            <a:avLst/>
          </a:prstGeom>
          <a:ln w="3175" cmpd="sng">
            <a:solidFill>
              <a:schemeClr val="bg1">
                <a:lumMod val="95000"/>
              </a:schemeClr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1" name="Rak 20"/>
          <p:cNvCxnSpPr/>
          <p:nvPr userDrawn="1"/>
        </p:nvCxnSpPr>
        <p:spPr>
          <a:xfrm>
            <a:off x="0" y="6951524"/>
            <a:ext cx="0" cy="196329"/>
          </a:xfrm>
          <a:prstGeom prst="line">
            <a:avLst/>
          </a:prstGeom>
          <a:ln w="3175" cmpd="sng">
            <a:solidFill>
              <a:schemeClr val="bg1">
                <a:lumMod val="95000"/>
              </a:schemeClr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6" name="Rak 15"/>
          <p:cNvCxnSpPr/>
          <p:nvPr userDrawn="1"/>
        </p:nvCxnSpPr>
        <p:spPr>
          <a:xfrm>
            <a:off x="-410269" y="3242236"/>
            <a:ext cx="257411" cy="0"/>
          </a:xfrm>
          <a:prstGeom prst="line">
            <a:avLst/>
          </a:prstGeom>
          <a:ln w="3175" cmpd="sng">
            <a:solidFill>
              <a:schemeClr val="bg1">
                <a:lumMod val="95000"/>
              </a:schemeClr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7" name="Rak 16"/>
          <p:cNvCxnSpPr/>
          <p:nvPr userDrawn="1"/>
        </p:nvCxnSpPr>
        <p:spPr>
          <a:xfrm>
            <a:off x="-410269" y="6858000"/>
            <a:ext cx="257411" cy="0"/>
          </a:xfrm>
          <a:prstGeom prst="line">
            <a:avLst/>
          </a:prstGeom>
          <a:ln w="3175" cmpd="sng">
            <a:solidFill>
              <a:schemeClr val="bg1">
                <a:lumMod val="95000"/>
              </a:schemeClr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9" name="Rak 18"/>
          <p:cNvCxnSpPr/>
          <p:nvPr userDrawn="1"/>
        </p:nvCxnSpPr>
        <p:spPr>
          <a:xfrm>
            <a:off x="-410269" y="5050118"/>
            <a:ext cx="257411" cy="0"/>
          </a:xfrm>
          <a:prstGeom prst="line">
            <a:avLst/>
          </a:prstGeom>
          <a:ln w="3175" cmpd="sng">
            <a:solidFill>
              <a:schemeClr val="bg1">
                <a:lumMod val="95000"/>
              </a:schemeClr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2" name="Rak 21"/>
          <p:cNvCxnSpPr/>
          <p:nvPr userDrawn="1"/>
        </p:nvCxnSpPr>
        <p:spPr>
          <a:xfrm>
            <a:off x="2275967" y="6951524"/>
            <a:ext cx="0" cy="196329"/>
          </a:xfrm>
          <a:prstGeom prst="line">
            <a:avLst/>
          </a:prstGeom>
          <a:ln w="3175" cmpd="sng">
            <a:solidFill>
              <a:schemeClr val="bg1">
                <a:lumMod val="95000"/>
              </a:schemeClr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3" name="Rak 22"/>
          <p:cNvCxnSpPr/>
          <p:nvPr userDrawn="1"/>
        </p:nvCxnSpPr>
        <p:spPr>
          <a:xfrm>
            <a:off x="4565311" y="6951524"/>
            <a:ext cx="0" cy="196329"/>
          </a:xfrm>
          <a:prstGeom prst="line">
            <a:avLst/>
          </a:prstGeom>
          <a:ln w="3175" cmpd="sng">
            <a:solidFill>
              <a:schemeClr val="bg1">
                <a:lumMod val="95000"/>
              </a:schemeClr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4" name="Rak 23"/>
          <p:cNvCxnSpPr/>
          <p:nvPr userDrawn="1"/>
        </p:nvCxnSpPr>
        <p:spPr>
          <a:xfrm>
            <a:off x="6854655" y="6951524"/>
            <a:ext cx="0" cy="196329"/>
          </a:xfrm>
          <a:prstGeom prst="line">
            <a:avLst/>
          </a:prstGeom>
          <a:ln w="3175" cmpd="sng">
            <a:solidFill>
              <a:schemeClr val="bg1">
                <a:lumMod val="95000"/>
              </a:schemeClr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5" name="Rak 24"/>
          <p:cNvCxnSpPr/>
          <p:nvPr userDrawn="1"/>
        </p:nvCxnSpPr>
        <p:spPr>
          <a:xfrm>
            <a:off x="9144000" y="6951524"/>
            <a:ext cx="0" cy="196329"/>
          </a:xfrm>
          <a:prstGeom prst="line">
            <a:avLst/>
          </a:prstGeom>
          <a:ln w="3175" cmpd="sng">
            <a:solidFill>
              <a:schemeClr val="bg1">
                <a:lumMod val="95000"/>
              </a:schemeClr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9" name="Rektangel 8"/>
          <p:cNvSpPr/>
          <p:nvPr userDrawn="1"/>
        </p:nvSpPr>
        <p:spPr>
          <a:xfrm>
            <a:off x="0" y="0"/>
            <a:ext cx="9144000" cy="1434354"/>
          </a:xfrm>
          <a:prstGeom prst="rect">
            <a:avLst/>
          </a:prstGeom>
          <a:solidFill>
            <a:srgbClr val="0094CA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457200"/>
            <a:endParaRPr lang="sv-SE">
              <a:solidFill>
                <a:prstClr val="white"/>
              </a:solidFill>
            </a:endParaRPr>
          </a:p>
        </p:txBody>
      </p:sp>
      <p:sp>
        <p:nvSpPr>
          <p:cNvPr id="2" name="Platshållare för rubrik 1"/>
          <p:cNvSpPr>
            <a:spLocks noGrp="1"/>
          </p:cNvSpPr>
          <p:nvPr>
            <p:ph type="title"/>
          </p:nvPr>
        </p:nvSpPr>
        <p:spPr>
          <a:xfrm>
            <a:off x="335486" y="0"/>
            <a:ext cx="6519169" cy="1417638"/>
          </a:xfrm>
          <a:prstGeom prst="rect">
            <a:avLst/>
          </a:prstGeom>
        </p:spPr>
        <p:txBody>
          <a:bodyPr vert="horz" lIns="0" tIns="0" rIns="0" bIns="0" rtlCol="0" anchor="ctr">
            <a:normAutofit/>
            <a:scene3d>
              <a:camera prst="orthographicFront">
                <a:rot lat="0" lon="0" rev="0"/>
              </a:camera>
              <a:lightRig rig="threePt" dir="t"/>
            </a:scene3d>
          </a:bodyPr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0" y="1434354"/>
            <a:ext cx="9144000" cy="5423646"/>
          </a:xfrm>
          <a:prstGeom prst="rect">
            <a:avLst/>
          </a:prstGeom>
        </p:spPr>
        <p:txBody>
          <a:bodyPr vert="horz" lIns="360000" tIns="360000" rIns="360000" bIns="360000" rtlCol="0">
            <a:normAutofit/>
          </a:bodyPr>
          <a:lstStyle/>
          <a:p>
            <a:pPr lvl="0"/>
            <a:r>
              <a:rPr lang="sv-SE" dirty="0"/>
              <a:t>Klicka här för att ändra format på bakgrundstexten</a:t>
            </a:r>
          </a:p>
          <a:p>
            <a:pPr lvl="1"/>
            <a:r>
              <a:rPr lang="sv-SE" dirty="0"/>
              <a:t>Nivå två</a:t>
            </a:r>
          </a:p>
          <a:p>
            <a:pPr lvl="2"/>
            <a:r>
              <a:rPr lang="sv-SE" dirty="0"/>
              <a:t>Nivå tre</a:t>
            </a:r>
          </a:p>
          <a:p>
            <a:pPr lvl="3"/>
            <a:r>
              <a:rPr lang="sv-SE" dirty="0"/>
              <a:t>Nivå fyra</a:t>
            </a:r>
          </a:p>
          <a:p>
            <a:pPr lvl="4"/>
            <a:r>
              <a:rPr lang="sv-SE" dirty="0"/>
              <a:t>Nivå fem</a:t>
            </a:r>
          </a:p>
        </p:txBody>
      </p:sp>
      <p:pic>
        <p:nvPicPr>
          <p:cNvPr id="8" name="Bildobjekt 7" descr="ESS-vit-logga.png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307463" y="315517"/>
            <a:ext cx="1360487" cy="7270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15800261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5" r:id="rId1"/>
  </p:sldLayoutIdLst>
  <p:timing>
    <p:tnLst>
      <p:par>
        <p:cTn id="1" dur="indefinite" restart="never" nodeType="tmRoot"/>
      </p:par>
    </p:tnLst>
  </p:timing>
  <p:txStyles>
    <p:titleStyle>
      <a:lvl1pPr algn="l" defTabSz="457200" rtl="0" eaLnBrk="1" latinLnBrk="0" hangingPunct="1">
        <a:spcBef>
          <a:spcPct val="0"/>
        </a:spcBef>
        <a:buNone/>
        <a:defRPr sz="2400" b="0" kern="1200">
          <a:solidFill>
            <a:srgbClr val="FFFFFF"/>
          </a:solidFill>
          <a:latin typeface="+mj-lt"/>
          <a:ea typeface="+mj-ea"/>
          <a:cs typeface="+mj-cs"/>
        </a:defRPr>
      </a:lvl1pPr>
    </p:titleStyle>
    <p:bodyStyle>
      <a:lvl1pPr marL="0" indent="0" algn="l" defTabSz="457200" rtl="0" eaLnBrk="1" latinLnBrk="0" hangingPunct="1">
        <a:spcBef>
          <a:spcPct val="20000"/>
        </a:spcBef>
        <a:buFont typeface="Arial"/>
        <a:buNone/>
        <a:defRPr sz="1800" kern="1200">
          <a:solidFill>
            <a:srgbClr val="0094CA"/>
          </a:solidFill>
          <a:latin typeface="+mn-lt"/>
          <a:ea typeface="+mn-ea"/>
          <a:cs typeface="+mn-cs"/>
        </a:defRPr>
      </a:lvl1pPr>
      <a:lvl2pPr marL="457200" indent="0" algn="l" defTabSz="457200" rtl="0" eaLnBrk="1" latinLnBrk="0" hangingPunct="1">
        <a:spcBef>
          <a:spcPct val="20000"/>
        </a:spcBef>
        <a:buFont typeface="Arial"/>
        <a:buNone/>
        <a:defRPr sz="1800" kern="1200">
          <a:solidFill>
            <a:srgbClr val="0094CA"/>
          </a:solidFill>
          <a:latin typeface="+mn-lt"/>
          <a:ea typeface="+mn-ea"/>
          <a:cs typeface="+mn-cs"/>
        </a:defRPr>
      </a:lvl2pPr>
      <a:lvl3pPr marL="914400" indent="0" algn="l" defTabSz="457200" rtl="0" eaLnBrk="1" latinLnBrk="0" hangingPunct="1">
        <a:spcBef>
          <a:spcPct val="20000"/>
        </a:spcBef>
        <a:buFont typeface="Arial"/>
        <a:buNone/>
        <a:defRPr sz="1800" kern="1200">
          <a:solidFill>
            <a:srgbClr val="0094CA"/>
          </a:solidFill>
          <a:latin typeface="+mn-lt"/>
          <a:ea typeface="+mn-ea"/>
          <a:cs typeface="+mn-cs"/>
        </a:defRPr>
      </a:lvl3pPr>
      <a:lvl4pPr marL="1371600" indent="0" algn="l" defTabSz="457200" rtl="0" eaLnBrk="1" latinLnBrk="0" hangingPunct="1">
        <a:spcBef>
          <a:spcPct val="20000"/>
        </a:spcBef>
        <a:buFont typeface="Arial"/>
        <a:buNone/>
        <a:defRPr sz="1800" kern="1200">
          <a:solidFill>
            <a:srgbClr val="0094CA"/>
          </a:solidFill>
          <a:latin typeface="+mn-lt"/>
          <a:ea typeface="+mn-ea"/>
          <a:cs typeface="+mn-cs"/>
        </a:defRPr>
      </a:lvl4pPr>
      <a:lvl5pPr marL="1828800" indent="0" algn="l" defTabSz="457200" rtl="0" eaLnBrk="1" latinLnBrk="0" hangingPunct="1">
        <a:spcBef>
          <a:spcPct val="20000"/>
        </a:spcBef>
        <a:buFont typeface="Arial"/>
        <a:buNone/>
        <a:defRPr sz="1800" kern="1200">
          <a:solidFill>
            <a:srgbClr val="0094CA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4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3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3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3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3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3.xml"/><Relationship Id="rId4" Type="http://schemas.openxmlformats.org/officeDocument/2006/relationships/image" Target="../media/image8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3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3.xml"/><Relationship Id="rId4" Type="http://schemas.openxmlformats.org/officeDocument/2006/relationships/image" Target="../media/image11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e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3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e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3.xml"/><Relationship Id="rId4" Type="http://schemas.openxmlformats.org/officeDocument/2006/relationships/image" Target="../media/image14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e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3.xml"/><Relationship Id="rId5" Type="http://schemas.openxmlformats.org/officeDocument/2006/relationships/image" Target="../media/image15.png"/><Relationship Id="rId4" Type="http://schemas.openxmlformats.org/officeDocument/2006/relationships/image" Target="../media/image14.png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3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3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3.xml"/><Relationship Id="rId5" Type="http://schemas.openxmlformats.org/officeDocument/2006/relationships/image" Target="../media/image22.png"/><Relationship Id="rId4" Type="http://schemas.openxmlformats.org/officeDocument/2006/relationships/image" Target="../media/image21.pn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3.xml"/><Relationship Id="rId5" Type="http://schemas.openxmlformats.org/officeDocument/2006/relationships/image" Target="../media/image22.png"/><Relationship Id="rId4" Type="http://schemas.openxmlformats.org/officeDocument/2006/relationships/image" Target="../media/image21.pn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image" Target="../media/image23.emf"/><Relationship Id="rId1" Type="http://schemas.openxmlformats.org/officeDocument/2006/relationships/slideLayout" Target="../slideLayouts/slideLayout3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image" Target="../media/image23.emf"/><Relationship Id="rId1" Type="http://schemas.openxmlformats.org/officeDocument/2006/relationships/slideLayout" Target="../slideLayouts/slideLayout3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jpeg"/><Relationship Id="rId1" Type="http://schemas.openxmlformats.org/officeDocument/2006/relationships/slideLayout" Target="../slideLayouts/slideLayout3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6.png"/><Relationship Id="rId1" Type="http://schemas.openxmlformats.org/officeDocument/2006/relationships/slideLayout" Target="../slideLayouts/slideLayout3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7.png"/><Relationship Id="rId1" Type="http://schemas.openxmlformats.org/officeDocument/2006/relationships/slideLayout" Target="../slideLayouts/slideLayout3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8.jpg"/><Relationship Id="rId1" Type="http://schemas.openxmlformats.org/officeDocument/2006/relationships/slideLayout" Target="../slideLayouts/slideLayout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/>
          <p:cNvSpPr>
            <a:spLocks noGrp="1"/>
          </p:cNvSpPr>
          <p:nvPr>
            <p:ph type="ctrTitle"/>
          </p:nvPr>
        </p:nvSpPr>
        <p:spPr>
          <a:xfrm>
            <a:off x="1648562" y="1443499"/>
            <a:ext cx="6809638" cy="1823565"/>
          </a:xfrm>
        </p:spPr>
        <p:txBody>
          <a:bodyPr>
            <a:normAutofit/>
          </a:bodyPr>
          <a:lstStyle/>
          <a:p>
            <a:r>
              <a:rPr lang="da-DK" sz="4800" dirty="0" smtClean="0"/>
              <a:t>BIFROST: Update</a:t>
            </a:r>
            <a:endParaRPr lang="da-DK" sz="4800" dirty="0"/>
          </a:p>
        </p:txBody>
      </p:sp>
      <p:sp>
        <p:nvSpPr>
          <p:cNvPr id="7" name="Subtitle 6"/>
          <p:cNvSpPr>
            <a:spLocks noGrp="1"/>
          </p:cNvSpPr>
          <p:nvPr>
            <p:ph type="subTitle" idx="1"/>
          </p:nvPr>
        </p:nvSpPr>
        <p:spPr>
          <a:xfrm>
            <a:off x="1648562" y="3083802"/>
            <a:ext cx="6809638" cy="2973936"/>
          </a:xfrm>
        </p:spPr>
        <p:txBody>
          <a:bodyPr>
            <a:normAutofit/>
          </a:bodyPr>
          <a:lstStyle/>
          <a:p>
            <a:r>
              <a:rPr lang="da-DK" sz="2400" dirty="0" smtClean="0"/>
              <a:t>Rasmus Toft-Petersen (DTU/ESS)</a:t>
            </a:r>
            <a:br>
              <a:rPr lang="da-DK" sz="2400" dirty="0" smtClean="0"/>
            </a:br>
            <a:r>
              <a:rPr lang="da-DK" sz="2400" dirty="0" smtClean="0"/>
              <a:t>Liam Whitelegg (ESS)</a:t>
            </a:r>
          </a:p>
          <a:p>
            <a:r>
              <a:rPr lang="da-DK" sz="2400" dirty="0" smtClean="0"/>
              <a:t>Technical University of Denmark</a:t>
            </a:r>
          </a:p>
          <a:p>
            <a:endParaRPr lang="da-DK" dirty="0" smtClean="0"/>
          </a:p>
        </p:txBody>
      </p:sp>
    </p:spTree>
    <p:extLst>
      <p:ext uri="{BB962C8B-B14F-4D97-AF65-F5344CB8AC3E}">
        <p14:creationId xmlns:p14="http://schemas.microsoft.com/office/powerpoint/2010/main" val="381222725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581088" y="88215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da-DK" b="1" dirty="0" smtClean="0">
                <a:latin typeface="Gill Sans MT" panose="020B0502020104020203" pitchFamily="34" charset="0"/>
              </a:rPr>
              <a:t>Bifrost </a:t>
            </a:r>
            <a:r>
              <a:rPr lang="da-DK" b="1" dirty="0" err="1" smtClean="0">
                <a:latin typeface="Gill Sans MT" panose="020B0502020104020203" pitchFamily="34" charset="0"/>
              </a:rPr>
              <a:t>phase</a:t>
            </a:r>
            <a:r>
              <a:rPr lang="da-DK" b="1" dirty="0" smtClean="0">
                <a:latin typeface="Gill Sans MT" panose="020B0502020104020203" pitchFamily="34" charset="0"/>
              </a:rPr>
              <a:t> 2</a:t>
            </a:r>
            <a:endParaRPr lang="da-DK" b="1" dirty="0">
              <a:latin typeface="Gill Sans MT" panose="020B0502020104020203" pitchFamily="34" charset="0"/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581088" y="1499616"/>
            <a:ext cx="7370508" cy="35394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da-DK" sz="2800" dirty="0" smtClean="0"/>
              <a:t>Status of </a:t>
            </a:r>
            <a:r>
              <a:rPr lang="da-DK" sz="2800" dirty="0" err="1" smtClean="0"/>
              <a:t>reviews</a:t>
            </a:r>
            <a:endParaRPr lang="da-DK" sz="2800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a-DK" sz="2800" dirty="0" smtClean="0"/>
              <a:t>Progress</a:t>
            </a:r>
            <a:r>
              <a:rPr lang="da-DK" sz="2800" dirty="0" smtClean="0"/>
              <a:t>: </a:t>
            </a:r>
            <a:r>
              <a:rPr lang="da-DK" sz="2800" dirty="0" err="1" smtClean="0"/>
              <a:t>Vacuum</a:t>
            </a:r>
            <a:r>
              <a:rPr lang="da-DK" sz="2800" dirty="0" smtClean="0"/>
              <a:t> tank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a-DK" sz="2800" dirty="0" smtClean="0"/>
              <a:t>Progress: </a:t>
            </a:r>
            <a:r>
              <a:rPr lang="da-DK" sz="2800" dirty="0" err="1" smtClean="0"/>
              <a:t>Cave</a:t>
            </a:r>
            <a:endParaRPr lang="da-DK" sz="2800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a-DK" sz="2800" dirty="0"/>
              <a:t>Progress: Instrument </a:t>
            </a:r>
            <a:r>
              <a:rPr lang="da-DK" sz="2800" dirty="0" err="1" smtClean="0"/>
              <a:t>cabin</a:t>
            </a:r>
            <a:endParaRPr lang="da-DK" sz="2800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a-DK" sz="2800" dirty="0" smtClean="0"/>
              <a:t>Progress: </a:t>
            </a:r>
            <a:r>
              <a:rPr lang="da-DK" sz="2800" dirty="0" err="1" smtClean="0"/>
              <a:t>Detectors</a:t>
            </a:r>
            <a:endParaRPr lang="da-DK" sz="2800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a-DK" sz="2800" dirty="0"/>
              <a:t>Problems: </a:t>
            </a:r>
            <a:r>
              <a:rPr lang="da-DK" sz="2800" dirty="0" err="1"/>
              <a:t>TA’s</a:t>
            </a:r>
            <a:endParaRPr lang="da-DK" sz="2800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a-DK" sz="2800" dirty="0"/>
              <a:t>Potential problems: </a:t>
            </a:r>
            <a:r>
              <a:rPr lang="da-DK" sz="2800" dirty="0" err="1" smtClean="0"/>
              <a:t>Cave</a:t>
            </a:r>
            <a:r>
              <a:rPr lang="da-DK" sz="2800" dirty="0" smtClean="0"/>
              <a:t> </a:t>
            </a:r>
            <a:r>
              <a:rPr lang="da-DK" sz="2800" dirty="0" err="1" smtClean="0"/>
              <a:t>validation</a:t>
            </a:r>
            <a:r>
              <a:rPr lang="da-DK" sz="2800" dirty="0" smtClean="0"/>
              <a:t>  </a:t>
            </a:r>
            <a:endParaRPr lang="da-DK" sz="2800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endParaRPr lang="da-DK" sz="2800" dirty="0"/>
          </a:p>
        </p:txBody>
      </p:sp>
    </p:spTree>
    <p:extLst>
      <p:ext uri="{BB962C8B-B14F-4D97-AF65-F5344CB8AC3E}">
        <p14:creationId xmlns:p14="http://schemas.microsoft.com/office/powerpoint/2010/main" val="79437039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1"/>
          <p:cNvSpPr txBox="1">
            <a:spLocks/>
          </p:cNvSpPr>
          <p:nvPr/>
        </p:nvSpPr>
        <p:spPr>
          <a:xfrm>
            <a:off x="389064" y="24207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endParaRPr lang="da-DK" b="1" dirty="0">
              <a:latin typeface="Gill Sans MT" panose="020B0502020104020203" pitchFamily="34" charset="0"/>
            </a:endParaRPr>
          </a:p>
        </p:txBody>
      </p:sp>
      <p:sp>
        <p:nvSpPr>
          <p:cNvPr id="5" name="Title 1"/>
          <p:cNvSpPr txBox="1">
            <a:spLocks/>
          </p:cNvSpPr>
          <p:nvPr/>
        </p:nvSpPr>
        <p:spPr>
          <a:xfrm>
            <a:off x="552450" y="142875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da-DK" b="1" dirty="0" err="1" smtClean="0">
                <a:latin typeface="Gill Sans MT" panose="020B0502020104020203" pitchFamily="34" charset="0"/>
              </a:rPr>
              <a:t>Overview</a:t>
            </a:r>
            <a:endParaRPr lang="da-DK" sz="2800" b="1" dirty="0">
              <a:latin typeface="Gill Sans MT" panose="020B0502020104020203" pitchFamily="34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0960" y="596482"/>
            <a:ext cx="9144000" cy="646622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1198540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1"/>
          <p:cNvSpPr txBox="1">
            <a:spLocks/>
          </p:cNvSpPr>
          <p:nvPr/>
        </p:nvSpPr>
        <p:spPr>
          <a:xfrm>
            <a:off x="389064" y="24207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endParaRPr lang="da-DK" b="1" dirty="0">
              <a:latin typeface="Gill Sans MT" panose="020B0502020104020203" pitchFamily="34" charset="0"/>
            </a:endParaRPr>
          </a:p>
        </p:txBody>
      </p:sp>
      <p:sp>
        <p:nvSpPr>
          <p:cNvPr id="5" name="Title 1"/>
          <p:cNvSpPr txBox="1">
            <a:spLocks/>
          </p:cNvSpPr>
          <p:nvPr/>
        </p:nvSpPr>
        <p:spPr>
          <a:xfrm>
            <a:off x="552450" y="142875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da-DK" b="1" dirty="0" err="1" smtClean="0">
                <a:latin typeface="Gill Sans MT" panose="020B0502020104020203" pitchFamily="34" charset="0"/>
              </a:rPr>
              <a:t>Overview</a:t>
            </a:r>
            <a:endParaRPr lang="da-DK" sz="2800" b="1" dirty="0">
              <a:latin typeface="Gill Sans MT" panose="020B0502020104020203" pitchFamily="34" charset="0"/>
            </a:endParaRP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7535" y="1785257"/>
            <a:ext cx="7305275" cy="469584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5100892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1"/>
          <p:cNvSpPr txBox="1">
            <a:spLocks/>
          </p:cNvSpPr>
          <p:nvPr/>
        </p:nvSpPr>
        <p:spPr>
          <a:xfrm>
            <a:off x="389064" y="24207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endParaRPr lang="da-DK" b="1" dirty="0">
              <a:latin typeface="Gill Sans MT" panose="020B0502020104020203" pitchFamily="34" charset="0"/>
            </a:endParaRPr>
          </a:p>
        </p:txBody>
      </p:sp>
      <p:sp>
        <p:nvSpPr>
          <p:cNvPr id="5" name="Title 1"/>
          <p:cNvSpPr txBox="1">
            <a:spLocks/>
          </p:cNvSpPr>
          <p:nvPr/>
        </p:nvSpPr>
        <p:spPr>
          <a:xfrm>
            <a:off x="552450" y="142875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da-DK" b="1" dirty="0" err="1" smtClean="0">
                <a:latin typeface="Gill Sans MT" panose="020B0502020104020203" pitchFamily="34" charset="0"/>
              </a:rPr>
              <a:t>Review</a:t>
            </a:r>
            <a:r>
              <a:rPr lang="da-DK" b="1" dirty="0" smtClean="0">
                <a:latin typeface="Gill Sans MT" panose="020B0502020104020203" pitchFamily="34" charset="0"/>
              </a:rPr>
              <a:t> status</a:t>
            </a:r>
            <a:endParaRPr lang="da-DK" sz="2800" b="1" dirty="0">
              <a:latin typeface="Gill Sans MT" panose="020B0502020104020203" pitchFamily="34" charset="0"/>
            </a:endParaRPr>
          </a:p>
        </p:txBody>
      </p:sp>
      <p:graphicFrame>
        <p:nvGraphicFramePr>
          <p:cNvPr id="6" name="Table 5"/>
          <p:cNvGraphicFramePr>
            <a:graphicFrameLocks noGrp="1" noChangeAspect="1"/>
          </p:cNvGraphicFramePr>
          <p:nvPr>
            <p:extLst>
              <p:ext uri="{D42A27DB-BD31-4B8C-83A1-F6EECF244321}">
                <p14:modId xmlns:p14="http://schemas.microsoft.com/office/powerpoint/2010/main" val="796336932"/>
              </p:ext>
            </p:extLst>
          </p:nvPr>
        </p:nvGraphicFramePr>
        <p:xfrm>
          <a:off x="82187" y="1759998"/>
          <a:ext cx="8948604" cy="4727888"/>
        </p:xfrm>
        <a:graphic>
          <a:graphicData uri="http://schemas.openxmlformats.org/drawingml/2006/table">
            <a:tbl>
              <a:tblPr firstRow="1" firstCol="1" bandRow="1">
                <a:tableStyleId>{5C22544A-7EE6-4342-B048-85BDC9FD1C3A}</a:tableStyleId>
              </a:tblPr>
              <a:tblGrid>
                <a:gridCol w="1408175">
                  <a:extLst>
                    <a:ext uri="{9D8B030D-6E8A-4147-A177-3AD203B41FA5}">
                      <a16:colId xmlns:a16="http://schemas.microsoft.com/office/drawing/2014/main" val="185640050"/>
                    </a:ext>
                  </a:extLst>
                </a:gridCol>
                <a:gridCol w="1154744">
                  <a:extLst>
                    <a:ext uri="{9D8B030D-6E8A-4147-A177-3AD203B41FA5}">
                      <a16:colId xmlns:a16="http://schemas.microsoft.com/office/drawing/2014/main" val="1639223187"/>
                    </a:ext>
                  </a:extLst>
                </a:gridCol>
                <a:gridCol w="1277137">
                  <a:extLst>
                    <a:ext uri="{9D8B030D-6E8A-4147-A177-3AD203B41FA5}">
                      <a16:colId xmlns:a16="http://schemas.microsoft.com/office/drawing/2014/main" val="3915370927"/>
                    </a:ext>
                  </a:extLst>
                </a:gridCol>
                <a:gridCol w="1277137">
                  <a:extLst>
                    <a:ext uri="{9D8B030D-6E8A-4147-A177-3AD203B41FA5}">
                      <a16:colId xmlns:a16="http://schemas.microsoft.com/office/drawing/2014/main" val="807413277"/>
                    </a:ext>
                  </a:extLst>
                </a:gridCol>
                <a:gridCol w="1277137">
                  <a:extLst>
                    <a:ext uri="{9D8B030D-6E8A-4147-A177-3AD203B41FA5}">
                      <a16:colId xmlns:a16="http://schemas.microsoft.com/office/drawing/2014/main" val="1142375978"/>
                    </a:ext>
                  </a:extLst>
                </a:gridCol>
                <a:gridCol w="1277137">
                  <a:extLst>
                    <a:ext uri="{9D8B030D-6E8A-4147-A177-3AD203B41FA5}">
                      <a16:colId xmlns:a16="http://schemas.microsoft.com/office/drawing/2014/main" val="2109627697"/>
                    </a:ext>
                  </a:extLst>
                </a:gridCol>
                <a:gridCol w="1277137">
                  <a:extLst>
                    <a:ext uri="{9D8B030D-6E8A-4147-A177-3AD203B41FA5}">
                      <a16:colId xmlns:a16="http://schemas.microsoft.com/office/drawing/2014/main" val="3172934214"/>
                    </a:ext>
                  </a:extLst>
                </a:gridCol>
              </a:tblGrid>
              <a:tr h="429808">
                <a:tc>
                  <a:txBody>
                    <a:bodyPr/>
                    <a:lstStyle/>
                    <a:p>
                      <a:endParaRPr lang="en-GB" sz="1000">
                        <a:effectLst/>
                        <a:latin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da-DK" sz="1000">
                          <a:effectLst/>
                        </a:rPr>
                        <a:t>CTV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da-DK" sz="1000">
                          <a:effectLst/>
                        </a:rPr>
                        <a:t>Tender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da-DK" sz="1000" dirty="0">
                          <a:effectLst/>
                        </a:rPr>
                        <a:t>PDR</a:t>
                      </a:r>
                      <a:endParaRPr lang="en-GB" sz="10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da-DK" sz="1000">
                          <a:effectLst/>
                        </a:rPr>
                        <a:t>IDR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da-DK" sz="1000">
                          <a:effectLst/>
                        </a:rPr>
                        <a:t>Sub TG-3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da-DK" sz="1000">
                          <a:effectLst/>
                        </a:rPr>
                        <a:t>Installation Starts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extLst>
                  <a:ext uri="{0D108BD9-81ED-4DB2-BD59-A6C34878D82A}">
                    <a16:rowId xmlns:a16="http://schemas.microsoft.com/office/drawing/2014/main" val="4095808694"/>
                  </a:ext>
                </a:extLst>
              </a:tr>
              <a:tr h="429808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da-DK" sz="1000">
                          <a:effectLst/>
                        </a:rPr>
                        <a:t>Spectrometer Tank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 dirty="0">
                          <a:solidFill>
                            <a:srgbClr val="00B050"/>
                          </a:solidFill>
                          <a:effectLst/>
                        </a:rPr>
                        <a:t>Cleared</a:t>
                      </a:r>
                      <a:endParaRPr lang="en-GB" sz="1000" dirty="0">
                        <a:solidFill>
                          <a:srgbClr val="00B050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 dirty="0">
                          <a:solidFill>
                            <a:srgbClr val="00B050"/>
                          </a:solidFill>
                          <a:effectLst/>
                        </a:rPr>
                        <a:t>Cleared</a:t>
                      </a:r>
                      <a:endParaRPr lang="en-GB" sz="1000" dirty="0">
                        <a:solidFill>
                          <a:srgbClr val="00B050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 dirty="0">
                          <a:solidFill>
                            <a:srgbClr val="00B050"/>
                          </a:solidFill>
                          <a:effectLst/>
                        </a:rPr>
                        <a:t>Cleared </a:t>
                      </a:r>
                      <a:endParaRPr lang="en-GB" sz="1000" dirty="0">
                        <a:solidFill>
                          <a:srgbClr val="00B050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>
                          <a:effectLst/>
                        </a:rPr>
                        <a:t>On-going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>
                          <a:effectLst/>
                        </a:rPr>
                        <a:t>Planned Dec 19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>
                          <a:effectLst/>
                        </a:rPr>
                        <a:t>Planned Aug 20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extLst>
                  <a:ext uri="{0D108BD9-81ED-4DB2-BD59-A6C34878D82A}">
                    <a16:rowId xmlns:a16="http://schemas.microsoft.com/office/drawing/2014/main" val="447599037"/>
                  </a:ext>
                </a:extLst>
              </a:tr>
              <a:tr h="429808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da-DK" sz="1000">
                          <a:effectLst/>
                        </a:rPr>
                        <a:t>Cave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 dirty="0">
                          <a:solidFill>
                            <a:srgbClr val="00B050"/>
                          </a:solidFill>
                          <a:effectLst/>
                        </a:rPr>
                        <a:t>Cleared</a:t>
                      </a:r>
                      <a:endParaRPr lang="en-GB" sz="1000" dirty="0">
                        <a:solidFill>
                          <a:srgbClr val="00B050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 dirty="0">
                          <a:effectLst/>
                        </a:rPr>
                        <a:t>Goes Live 20/09</a:t>
                      </a:r>
                      <a:endParaRPr lang="en-GB" sz="10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>
                          <a:effectLst/>
                        </a:rPr>
                        <a:t>Planned Jan 20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>
                          <a:effectLst/>
                        </a:rPr>
                        <a:t>Planned Feb 20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>
                          <a:effectLst/>
                        </a:rPr>
                        <a:t>Planned April 20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>
                          <a:effectLst/>
                        </a:rPr>
                        <a:t>Planned June 20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extLst>
                  <a:ext uri="{0D108BD9-81ED-4DB2-BD59-A6C34878D82A}">
                    <a16:rowId xmlns:a16="http://schemas.microsoft.com/office/drawing/2014/main" val="4279048333"/>
                  </a:ext>
                </a:extLst>
              </a:tr>
              <a:tr h="429808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da-DK" sz="1000">
                          <a:effectLst/>
                        </a:rPr>
                        <a:t>Analysers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>
                          <a:solidFill>
                            <a:srgbClr val="00B050"/>
                          </a:solidFill>
                          <a:effectLst/>
                        </a:rPr>
                        <a:t>Cleared</a:t>
                      </a:r>
                      <a:endParaRPr lang="en-GB" sz="1000">
                        <a:solidFill>
                          <a:srgbClr val="00B050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>
                          <a:effectLst/>
                        </a:rPr>
                        <a:t>Planned Oct 19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>
                          <a:effectLst/>
                        </a:rPr>
                        <a:t>N/A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>
                          <a:effectLst/>
                        </a:rPr>
                        <a:t>N/A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>
                          <a:effectLst/>
                        </a:rPr>
                        <a:t>N/A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>
                          <a:effectLst/>
                        </a:rPr>
                        <a:t>Planned July 21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extLst>
                  <a:ext uri="{0D108BD9-81ED-4DB2-BD59-A6C34878D82A}">
                    <a16:rowId xmlns:a16="http://schemas.microsoft.com/office/drawing/2014/main" val="2750545316"/>
                  </a:ext>
                </a:extLst>
              </a:tr>
              <a:tr h="429808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da-DK" sz="1000">
                          <a:effectLst/>
                        </a:rPr>
                        <a:t>NBOA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>
                          <a:solidFill>
                            <a:srgbClr val="00B050"/>
                          </a:solidFill>
                          <a:effectLst/>
                        </a:rPr>
                        <a:t>Cleared</a:t>
                      </a:r>
                      <a:endParaRPr lang="en-GB" sz="1000">
                        <a:solidFill>
                          <a:srgbClr val="00B050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>
                          <a:solidFill>
                            <a:srgbClr val="00B050"/>
                          </a:solidFill>
                          <a:effectLst/>
                        </a:rPr>
                        <a:t>Cleared</a:t>
                      </a:r>
                      <a:endParaRPr lang="en-GB" sz="1000">
                        <a:solidFill>
                          <a:srgbClr val="00B050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 dirty="0">
                          <a:solidFill>
                            <a:srgbClr val="00B050"/>
                          </a:solidFill>
                          <a:effectLst/>
                        </a:rPr>
                        <a:t>Cleared</a:t>
                      </a:r>
                      <a:endParaRPr lang="en-GB" sz="1000" dirty="0">
                        <a:solidFill>
                          <a:srgbClr val="00B050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>
                          <a:effectLst/>
                        </a:rPr>
                        <a:t>N/A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>
                          <a:effectLst/>
                        </a:rPr>
                        <a:t>N/A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>
                          <a:effectLst/>
                        </a:rPr>
                        <a:t>Planned Dec 20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extLst>
                  <a:ext uri="{0D108BD9-81ED-4DB2-BD59-A6C34878D82A}">
                    <a16:rowId xmlns:a16="http://schemas.microsoft.com/office/drawing/2014/main" val="3706308077"/>
                  </a:ext>
                </a:extLst>
              </a:tr>
              <a:tr h="429808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da-DK" sz="1000">
                          <a:effectLst/>
                        </a:rPr>
                        <a:t>Guide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 dirty="0">
                          <a:solidFill>
                            <a:srgbClr val="00B050"/>
                          </a:solidFill>
                          <a:effectLst/>
                        </a:rPr>
                        <a:t>Cleared</a:t>
                      </a:r>
                      <a:endParaRPr lang="en-GB" sz="1000" dirty="0">
                        <a:solidFill>
                          <a:srgbClr val="00B050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>
                          <a:effectLst/>
                        </a:rPr>
                        <a:t>Planned Oct 19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>
                          <a:effectLst/>
                        </a:rPr>
                        <a:t>Planned April 20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>
                          <a:effectLst/>
                        </a:rPr>
                        <a:t>Planned June 20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>
                          <a:effectLst/>
                        </a:rPr>
                        <a:t>Planned Sept 20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>
                          <a:effectLst/>
                        </a:rPr>
                        <a:t>Planned Nov 21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extLst>
                  <a:ext uri="{0D108BD9-81ED-4DB2-BD59-A6C34878D82A}">
                    <a16:rowId xmlns:a16="http://schemas.microsoft.com/office/drawing/2014/main" val="2741201282"/>
                  </a:ext>
                </a:extLst>
              </a:tr>
              <a:tr h="429808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da-DK" sz="1000">
                          <a:effectLst/>
                        </a:rPr>
                        <a:t>Choppers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>
                          <a:effectLst/>
                        </a:rPr>
                        <a:t>October 2019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>
                          <a:effectLst/>
                        </a:rPr>
                        <a:t>Planned Nov 19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>
                          <a:effectLst/>
                        </a:rPr>
                        <a:t>Planned March 20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>
                          <a:effectLst/>
                        </a:rPr>
                        <a:t>Planned Apr 20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>
                          <a:effectLst/>
                        </a:rPr>
                        <a:t>Planned June 20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>
                          <a:effectLst/>
                        </a:rPr>
                        <a:t>Planned Jan 22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extLst>
                  <a:ext uri="{0D108BD9-81ED-4DB2-BD59-A6C34878D82A}">
                    <a16:rowId xmlns:a16="http://schemas.microsoft.com/office/drawing/2014/main" val="1164329378"/>
                  </a:ext>
                </a:extLst>
              </a:tr>
              <a:tr h="429808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da-DK" sz="1000">
                          <a:effectLst/>
                        </a:rPr>
                        <a:t>Detector Tubes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>
                          <a:effectLst/>
                        </a:rPr>
                        <a:t>October 2019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>
                          <a:effectLst/>
                        </a:rPr>
                        <a:t>Planned Nov 19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>
                          <a:effectLst/>
                        </a:rPr>
                        <a:t>N/A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>
                          <a:effectLst/>
                        </a:rPr>
                        <a:t>N/A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>
                          <a:effectLst/>
                        </a:rPr>
                        <a:t>Planned June 20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>
                          <a:effectLst/>
                        </a:rPr>
                        <a:t>Planned Dec 21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extLst>
                  <a:ext uri="{0D108BD9-81ED-4DB2-BD59-A6C34878D82A}">
                    <a16:rowId xmlns:a16="http://schemas.microsoft.com/office/drawing/2014/main" val="701278099"/>
                  </a:ext>
                </a:extLst>
              </a:tr>
              <a:tr h="429808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da-DK" sz="1000">
                          <a:effectLst/>
                        </a:rPr>
                        <a:t>Slits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>
                          <a:solidFill>
                            <a:srgbClr val="00B050"/>
                          </a:solidFill>
                          <a:effectLst/>
                        </a:rPr>
                        <a:t>Cleared</a:t>
                      </a:r>
                      <a:endParaRPr lang="en-GB" sz="1000">
                        <a:solidFill>
                          <a:srgbClr val="00B050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 dirty="0">
                          <a:solidFill>
                            <a:srgbClr val="00B050"/>
                          </a:solidFill>
                          <a:effectLst/>
                        </a:rPr>
                        <a:t>Cleared</a:t>
                      </a:r>
                      <a:endParaRPr lang="en-GB" sz="1000" dirty="0">
                        <a:solidFill>
                          <a:srgbClr val="00B050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>
                          <a:effectLst/>
                        </a:rPr>
                        <a:t>Planned Oct 19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>
                          <a:effectLst/>
                        </a:rPr>
                        <a:t>N/A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>
                          <a:effectLst/>
                        </a:rPr>
                        <a:t>Planned Dec 19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 dirty="0">
                          <a:effectLst/>
                        </a:rPr>
                        <a:t>Planned Dec 21</a:t>
                      </a:r>
                      <a:endParaRPr lang="en-GB" sz="10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extLst>
                  <a:ext uri="{0D108BD9-81ED-4DB2-BD59-A6C34878D82A}">
                    <a16:rowId xmlns:a16="http://schemas.microsoft.com/office/drawing/2014/main" val="1420323599"/>
                  </a:ext>
                </a:extLst>
              </a:tr>
              <a:tr h="429808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da-DK" sz="1000">
                          <a:effectLst/>
                        </a:rPr>
                        <a:t>Sample Stack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>
                          <a:effectLst/>
                        </a:rPr>
                        <a:t>Now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>
                          <a:effectLst/>
                        </a:rPr>
                        <a:t>Planned Oct 19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>
                          <a:effectLst/>
                        </a:rPr>
                        <a:t>N/A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>
                          <a:effectLst/>
                        </a:rPr>
                        <a:t>N/A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>
                          <a:effectLst/>
                        </a:rPr>
                        <a:t>Planned Feb 20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>
                          <a:effectLst/>
                        </a:rPr>
                        <a:t>Planned May 21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extLst>
                  <a:ext uri="{0D108BD9-81ED-4DB2-BD59-A6C34878D82A}">
                    <a16:rowId xmlns:a16="http://schemas.microsoft.com/office/drawing/2014/main" val="2180134715"/>
                  </a:ext>
                </a:extLst>
              </a:tr>
              <a:tr h="429808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da-DK" sz="1000">
                          <a:effectLst/>
                        </a:rPr>
                        <a:t>Instrument Cabin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>
                          <a:solidFill>
                            <a:srgbClr val="00B050"/>
                          </a:solidFill>
                          <a:effectLst/>
                        </a:rPr>
                        <a:t>Cleared</a:t>
                      </a:r>
                      <a:endParaRPr lang="en-GB" sz="1000">
                        <a:solidFill>
                          <a:srgbClr val="00B050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 dirty="0">
                          <a:solidFill>
                            <a:srgbClr val="00B050"/>
                          </a:solidFill>
                          <a:effectLst/>
                        </a:rPr>
                        <a:t>Cleared</a:t>
                      </a:r>
                      <a:endParaRPr lang="en-GB" sz="1000" dirty="0">
                        <a:solidFill>
                          <a:srgbClr val="00B050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 dirty="0">
                          <a:effectLst/>
                        </a:rPr>
                        <a:t>N/A</a:t>
                      </a:r>
                      <a:endParaRPr lang="en-GB" sz="10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 dirty="0">
                          <a:effectLst/>
                        </a:rPr>
                        <a:t>N/A</a:t>
                      </a:r>
                      <a:endParaRPr lang="en-GB" sz="10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>
                          <a:effectLst/>
                        </a:rPr>
                        <a:t>Planned Oct 19</a:t>
                      </a:r>
                      <a:endParaRPr lang="en-GB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GB" sz="1000" dirty="0">
                          <a:effectLst/>
                        </a:rPr>
                        <a:t>Planned Jan 20</a:t>
                      </a:r>
                      <a:endParaRPr lang="en-GB" sz="10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3314" marR="63314" marT="0" marB="0"/>
                </a:tc>
                <a:extLst>
                  <a:ext uri="{0D108BD9-81ED-4DB2-BD59-A6C34878D82A}">
                    <a16:rowId xmlns:a16="http://schemas.microsoft.com/office/drawing/2014/main" val="1394821936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97510011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915604" y="3795479"/>
            <a:ext cx="6467217" cy="3231588"/>
          </a:xfrm>
          <a:prstGeom prst="rect">
            <a:avLst/>
          </a:prstGeom>
        </p:spPr>
      </p:pic>
      <p:sp>
        <p:nvSpPr>
          <p:cNvPr id="10" name="Title 1"/>
          <p:cNvSpPr txBox="1">
            <a:spLocks/>
          </p:cNvSpPr>
          <p:nvPr/>
        </p:nvSpPr>
        <p:spPr>
          <a:xfrm>
            <a:off x="389064" y="24207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endParaRPr lang="da-DK" b="1" dirty="0">
              <a:latin typeface="Gill Sans MT" panose="020B0502020104020203" pitchFamily="34" charset="0"/>
            </a:endParaRPr>
          </a:p>
        </p:txBody>
      </p:sp>
      <p:sp>
        <p:nvSpPr>
          <p:cNvPr id="5" name="Title 1"/>
          <p:cNvSpPr txBox="1">
            <a:spLocks/>
          </p:cNvSpPr>
          <p:nvPr/>
        </p:nvSpPr>
        <p:spPr>
          <a:xfrm>
            <a:off x="552450" y="142875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da-DK" b="1" dirty="0" smtClean="0">
                <a:latin typeface="Gill Sans MT" panose="020B0502020104020203" pitchFamily="34" charset="0"/>
              </a:rPr>
              <a:t>The </a:t>
            </a:r>
            <a:r>
              <a:rPr lang="da-DK" b="1" dirty="0" err="1" smtClean="0">
                <a:latin typeface="Gill Sans MT" panose="020B0502020104020203" pitchFamily="34" charset="0"/>
              </a:rPr>
              <a:t>spectrometer</a:t>
            </a:r>
            <a:r>
              <a:rPr lang="da-DK" b="1" dirty="0" smtClean="0">
                <a:latin typeface="Gill Sans MT" panose="020B0502020104020203" pitchFamily="34" charset="0"/>
              </a:rPr>
              <a:t> tank</a:t>
            </a:r>
          </a:p>
          <a:p>
            <a:pPr algn="ctr"/>
            <a:r>
              <a:rPr lang="da-DK" sz="2800" b="1" dirty="0" smtClean="0">
                <a:latin typeface="Gill Sans MT" panose="020B0502020104020203" pitchFamily="34" charset="0"/>
              </a:rPr>
              <a:t>- Small but </a:t>
            </a:r>
            <a:r>
              <a:rPr lang="da-DK" sz="2800" b="1" dirty="0" err="1" smtClean="0">
                <a:latin typeface="Gill Sans MT" panose="020B0502020104020203" pitchFamily="34" charset="0"/>
              </a:rPr>
              <a:t>complicated</a:t>
            </a:r>
            <a:endParaRPr lang="da-DK" sz="2800" b="1" dirty="0">
              <a:latin typeface="Gill Sans MT" panose="020B0502020104020203" pitchFamily="34" charset="0"/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5569505" y="4213656"/>
            <a:ext cx="3239285" cy="203132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da-DK" dirty="0" err="1" smtClean="0"/>
              <a:t>Vacuum</a:t>
            </a:r>
            <a:r>
              <a:rPr lang="da-DK" dirty="0" smtClean="0"/>
              <a:t> tank </a:t>
            </a:r>
            <a:r>
              <a:rPr lang="da-DK" dirty="0" err="1" smtClean="0"/>
              <a:t>should</a:t>
            </a:r>
            <a:r>
              <a:rPr lang="da-DK" dirty="0" smtClean="0"/>
              <a:t> house 45 </a:t>
            </a:r>
            <a:br>
              <a:rPr lang="da-DK" dirty="0" smtClean="0"/>
            </a:br>
            <a:r>
              <a:rPr lang="da-DK" dirty="0" smtClean="0"/>
              <a:t>analysers, </a:t>
            </a:r>
            <a:r>
              <a:rPr lang="da-DK" dirty="0" err="1" smtClean="0"/>
              <a:t>scattering</a:t>
            </a:r>
            <a:r>
              <a:rPr lang="da-DK" dirty="0" smtClean="0"/>
              <a:t> neutrons</a:t>
            </a:r>
            <a:br>
              <a:rPr lang="da-DK" dirty="0" smtClean="0"/>
            </a:br>
            <a:r>
              <a:rPr lang="da-DK" dirty="0" err="1" smtClean="0"/>
              <a:t>onto</a:t>
            </a:r>
            <a:r>
              <a:rPr lang="da-DK" dirty="0" smtClean="0"/>
              <a:t> the 3-stagger </a:t>
            </a:r>
            <a:r>
              <a:rPr lang="da-DK" dirty="0" smtClean="0"/>
              <a:t>arrangement </a:t>
            </a:r>
            <a:br>
              <a:rPr lang="da-DK" dirty="0" smtClean="0"/>
            </a:br>
            <a:r>
              <a:rPr lang="da-DK" dirty="0" smtClean="0"/>
              <a:t>of </a:t>
            </a:r>
            <a:r>
              <a:rPr lang="da-DK" dirty="0" err="1" smtClean="0"/>
              <a:t>detectors</a:t>
            </a:r>
            <a:r>
              <a:rPr lang="da-DK" dirty="0" smtClean="0"/>
              <a:t> on </a:t>
            </a:r>
            <a:r>
              <a:rPr lang="da-DK" dirty="0" smtClean="0"/>
              <a:t>the tank </a:t>
            </a:r>
            <a:r>
              <a:rPr lang="da-DK" dirty="0" err="1" smtClean="0"/>
              <a:t>floor</a:t>
            </a:r>
            <a:r>
              <a:rPr lang="da-DK" dirty="0" smtClean="0"/>
              <a:t>. </a:t>
            </a:r>
            <a:br>
              <a:rPr lang="da-DK" dirty="0" smtClean="0"/>
            </a:br>
            <a:r>
              <a:rPr lang="da-DK" dirty="0" smtClean="0"/>
              <a:t/>
            </a:r>
            <a:br>
              <a:rPr lang="da-DK" dirty="0" smtClean="0"/>
            </a:br>
            <a:r>
              <a:rPr lang="da-DK" dirty="0" err="1" smtClean="0"/>
              <a:t>Came</a:t>
            </a:r>
            <a:r>
              <a:rPr lang="da-DK" dirty="0" smtClean="0"/>
              <a:t> in </a:t>
            </a:r>
            <a:r>
              <a:rPr lang="da-DK" dirty="0" err="1" smtClean="0"/>
              <a:t>below</a:t>
            </a:r>
            <a:r>
              <a:rPr lang="da-DK" dirty="0" smtClean="0"/>
              <a:t> budget</a:t>
            </a:r>
            <a:br>
              <a:rPr lang="da-DK" dirty="0" smtClean="0"/>
            </a:br>
            <a:endParaRPr lang="da-DK" dirty="0" smtClean="0"/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512" y="1651073"/>
            <a:ext cx="9144000" cy="221799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7915258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1"/>
          <p:cNvSpPr txBox="1">
            <a:spLocks/>
          </p:cNvSpPr>
          <p:nvPr/>
        </p:nvSpPr>
        <p:spPr>
          <a:xfrm>
            <a:off x="389064" y="24207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endParaRPr lang="da-DK" b="1" dirty="0">
              <a:latin typeface="Gill Sans MT" panose="020B0502020104020203" pitchFamily="34" charset="0"/>
            </a:endParaRPr>
          </a:p>
        </p:txBody>
      </p:sp>
      <p:sp>
        <p:nvSpPr>
          <p:cNvPr id="5" name="Title 1"/>
          <p:cNvSpPr txBox="1">
            <a:spLocks/>
          </p:cNvSpPr>
          <p:nvPr/>
        </p:nvSpPr>
        <p:spPr>
          <a:xfrm>
            <a:off x="552450" y="142875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da-DK" b="1" dirty="0" smtClean="0">
                <a:latin typeface="Gill Sans MT" panose="020B0502020104020203" pitchFamily="34" charset="0"/>
              </a:rPr>
              <a:t>The </a:t>
            </a:r>
            <a:r>
              <a:rPr lang="da-DK" b="1" dirty="0" err="1" smtClean="0">
                <a:latin typeface="Gill Sans MT" panose="020B0502020104020203" pitchFamily="34" charset="0"/>
              </a:rPr>
              <a:t>spectrometer</a:t>
            </a:r>
            <a:r>
              <a:rPr lang="da-DK" b="1" dirty="0" smtClean="0">
                <a:latin typeface="Gill Sans MT" panose="020B0502020104020203" pitchFamily="34" charset="0"/>
              </a:rPr>
              <a:t> tank</a:t>
            </a:r>
          </a:p>
          <a:p>
            <a:pPr algn="ctr"/>
            <a:r>
              <a:rPr lang="da-DK" sz="2800" b="1" dirty="0" smtClean="0">
                <a:latin typeface="Gill Sans MT" panose="020B0502020104020203" pitchFamily="34" charset="0"/>
              </a:rPr>
              <a:t>- Small but </a:t>
            </a:r>
            <a:r>
              <a:rPr lang="da-DK" sz="2800" b="1" dirty="0" err="1" smtClean="0">
                <a:latin typeface="Gill Sans MT" panose="020B0502020104020203" pitchFamily="34" charset="0"/>
              </a:rPr>
              <a:t>complicated</a:t>
            </a:r>
            <a:endParaRPr lang="da-DK" sz="2800" b="1" dirty="0">
              <a:latin typeface="Gill Sans MT" panose="020B0502020104020203" pitchFamily="34" charset="0"/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5304680" y="4659783"/>
            <a:ext cx="3688702" cy="175432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da-DK" dirty="0" smtClean="0"/>
              <a:t>Tank </a:t>
            </a:r>
            <a:r>
              <a:rPr lang="da-DK" dirty="0" err="1" smtClean="0"/>
              <a:t>assembly</a:t>
            </a:r>
            <a:r>
              <a:rPr lang="da-DK" dirty="0" smtClean="0"/>
              <a:t> </a:t>
            </a:r>
            <a:r>
              <a:rPr lang="da-DK" dirty="0" err="1" smtClean="0"/>
              <a:t>includes</a:t>
            </a:r>
            <a:endParaRPr lang="da-DK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a-DK" dirty="0" err="1" smtClean="0"/>
              <a:t>cross</a:t>
            </a:r>
            <a:r>
              <a:rPr lang="da-DK" dirty="0" smtClean="0"/>
              <a:t> talk </a:t>
            </a:r>
            <a:r>
              <a:rPr lang="da-DK" dirty="0" err="1" smtClean="0"/>
              <a:t>shielding</a:t>
            </a:r>
            <a:endParaRPr lang="da-DK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a-DK" dirty="0" err="1" smtClean="0"/>
              <a:t>hatches</a:t>
            </a:r>
            <a:r>
              <a:rPr lang="da-DK" dirty="0" smtClean="0"/>
              <a:t> for </a:t>
            </a:r>
            <a:r>
              <a:rPr lang="da-DK" dirty="0" err="1" smtClean="0"/>
              <a:t>maintaining</a:t>
            </a:r>
            <a:r>
              <a:rPr lang="da-DK" dirty="0" smtClean="0"/>
              <a:t> analysers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a-DK" dirty="0" err="1" smtClean="0"/>
              <a:t>detectors</a:t>
            </a:r>
            <a:r>
              <a:rPr lang="da-DK" dirty="0" smtClean="0"/>
              <a:t> </a:t>
            </a:r>
            <a:r>
              <a:rPr lang="da-DK" dirty="0" err="1" smtClean="0"/>
              <a:t>mounted</a:t>
            </a:r>
            <a:r>
              <a:rPr lang="da-DK" dirty="0" smtClean="0"/>
              <a:t> on the </a:t>
            </a:r>
            <a:r>
              <a:rPr lang="da-DK" dirty="0" err="1" smtClean="0"/>
              <a:t>outside</a:t>
            </a:r>
            <a:endParaRPr lang="da-DK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a-DK" dirty="0" smtClean="0"/>
              <a:t>Cadmium </a:t>
            </a:r>
            <a:r>
              <a:rPr lang="da-DK" dirty="0" err="1" smtClean="0"/>
              <a:t>lining</a:t>
            </a:r>
            <a:r>
              <a:rPr lang="da-DK" dirty="0" smtClean="0"/>
              <a:t> </a:t>
            </a:r>
            <a:r>
              <a:rPr lang="da-DK" dirty="0" err="1" smtClean="0"/>
              <a:t>internally</a:t>
            </a:r>
            <a:endParaRPr lang="da-DK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a-DK" dirty="0" err="1" smtClean="0"/>
              <a:t>Poly</a:t>
            </a:r>
            <a:r>
              <a:rPr lang="da-DK" dirty="0" smtClean="0"/>
              <a:t> </a:t>
            </a:r>
            <a:r>
              <a:rPr lang="da-DK" dirty="0" err="1" smtClean="0"/>
              <a:t>lining</a:t>
            </a:r>
            <a:r>
              <a:rPr lang="da-DK" dirty="0" smtClean="0"/>
              <a:t> </a:t>
            </a:r>
            <a:r>
              <a:rPr lang="da-DK" dirty="0" err="1" smtClean="0"/>
              <a:t>externally</a:t>
            </a:r>
            <a:endParaRPr lang="da-DK" dirty="0" smtClean="0"/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4593" y="1547221"/>
            <a:ext cx="5359555" cy="1779711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215817" y="2165551"/>
            <a:ext cx="5158346" cy="1898809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9634" y="3362857"/>
            <a:ext cx="3981142" cy="349514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5496794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1"/>
          <p:cNvSpPr txBox="1">
            <a:spLocks/>
          </p:cNvSpPr>
          <p:nvPr/>
        </p:nvSpPr>
        <p:spPr>
          <a:xfrm>
            <a:off x="389064" y="24207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endParaRPr lang="da-DK" b="1" dirty="0">
              <a:latin typeface="Gill Sans MT" panose="020B0502020104020203" pitchFamily="34" charset="0"/>
            </a:endParaRPr>
          </a:p>
        </p:txBody>
      </p:sp>
      <p:sp>
        <p:nvSpPr>
          <p:cNvPr id="5" name="Title 1"/>
          <p:cNvSpPr txBox="1">
            <a:spLocks/>
          </p:cNvSpPr>
          <p:nvPr/>
        </p:nvSpPr>
        <p:spPr>
          <a:xfrm>
            <a:off x="552450" y="142875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da-DK" b="1" dirty="0" smtClean="0">
                <a:latin typeface="Gill Sans MT" panose="020B0502020104020203" pitchFamily="34" charset="0"/>
              </a:rPr>
              <a:t>The </a:t>
            </a:r>
            <a:r>
              <a:rPr lang="da-DK" b="1" dirty="0" err="1" smtClean="0">
                <a:latin typeface="Gill Sans MT" panose="020B0502020104020203" pitchFamily="34" charset="0"/>
              </a:rPr>
              <a:t>spectrometer</a:t>
            </a:r>
            <a:r>
              <a:rPr lang="da-DK" b="1" dirty="0" smtClean="0">
                <a:latin typeface="Gill Sans MT" panose="020B0502020104020203" pitchFamily="34" charset="0"/>
              </a:rPr>
              <a:t> tank</a:t>
            </a:r>
          </a:p>
          <a:p>
            <a:pPr algn="ctr"/>
            <a:r>
              <a:rPr lang="da-DK" sz="2800" b="1" dirty="0" smtClean="0">
                <a:latin typeface="Gill Sans MT" panose="020B0502020104020203" pitchFamily="34" charset="0"/>
              </a:rPr>
              <a:t>- Small but </a:t>
            </a:r>
            <a:r>
              <a:rPr lang="da-DK" sz="2800" b="1" dirty="0" err="1" smtClean="0">
                <a:latin typeface="Gill Sans MT" panose="020B0502020104020203" pitchFamily="34" charset="0"/>
              </a:rPr>
              <a:t>complicated</a:t>
            </a:r>
            <a:endParaRPr lang="da-DK" sz="2800" b="1" dirty="0">
              <a:latin typeface="Gill Sans MT" panose="020B0502020104020203" pitchFamily="34" charset="0"/>
            </a:endParaRPr>
          </a:p>
        </p:txBody>
      </p:sp>
      <p:pic>
        <p:nvPicPr>
          <p:cNvPr id="1026" name="Picture 2" descr="image001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010474" y="1821484"/>
            <a:ext cx="6121230" cy="309604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" name="Picture 3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9455" y="1587106"/>
            <a:ext cx="4956960" cy="4097641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5530291" y="5310835"/>
            <a:ext cx="2986010" cy="120032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da-DK" dirty="0" smtClean="0"/>
              <a:t>PDR done, deformation </a:t>
            </a:r>
            <a:r>
              <a:rPr lang="da-DK" dirty="0" err="1" smtClean="0"/>
              <a:t>FEM’s</a:t>
            </a:r>
            <a:r>
              <a:rPr lang="da-DK" dirty="0" smtClean="0"/>
              <a:t/>
            </a:r>
            <a:br>
              <a:rPr lang="da-DK" dirty="0" smtClean="0"/>
            </a:br>
            <a:r>
              <a:rPr lang="da-DK" dirty="0" smtClean="0"/>
              <a:t>look </a:t>
            </a:r>
            <a:r>
              <a:rPr lang="da-DK" dirty="0" err="1" smtClean="0"/>
              <a:t>good</a:t>
            </a:r>
            <a:r>
              <a:rPr lang="da-DK" dirty="0" smtClean="0"/>
              <a:t>. </a:t>
            </a:r>
            <a:br>
              <a:rPr lang="da-DK" dirty="0" smtClean="0"/>
            </a:br>
            <a:r>
              <a:rPr lang="da-DK" dirty="0" smtClean="0"/>
              <a:t/>
            </a:r>
            <a:br>
              <a:rPr lang="da-DK" dirty="0" smtClean="0"/>
            </a:br>
            <a:r>
              <a:rPr lang="da-DK" dirty="0" smtClean="0"/>
              <a:t>Motion system looks fine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850157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1"/>
          <p:cNvSpPr txBox="1">
            <a:spLocks/>
          </p:cNvSpPr>
          <p:nvPr/>
        </p:nvSpPr>
        <p:spPr>
          <a:xfrm>
            <a:off x="389064" y="24207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endParaRPr lang="da-DK" b="1" dirty="0">
              <a:latin typeface="Gill Sans MT" panose="020B0502020104020203" pitchFamily="34" charset="0"/>
            </a:endParaRPr>
          </a:p>
        </p:txBody>
      </p:sp>
      <p:sp>
        <p:nvSpPr>
          <p:cNvPr id="5" name="Title 1"/>
          <p:cNvSpPr txBox="1">
            <a:spLocks/>
          </p:cNvSpPr>
          <p:nvPr/>
        </p:nvSpPr>
        <p:spPr>
          <a:xfrm>
            <a:off x="552450" y="142875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da-DK" b="1" dirty="0" err="1" smtClean="0">
                <a:latin typeface="Gill Sans MT" panose="020B0502020104020203" pitchFamily="34" charset="0"/>
              </a:rPr>
              <a:t>Details</a:t>
            </a:r>
            <a:r>
              <a:rPr lang="da-DK" b="1" dirty="0" smtClean="0">
                <a:latin typeface="Gill Sans MT" panose="020B0502020104020203" pitchFamily="34" charset="0"/>
              </a:rPr>
              <a:t>, </a:t>
            </a:r>
            <a:r>
              <a:rPr lang="da-DK" b="1" dirty="0" err="1" smtClean="0">
                <a:latin typeface="Gill Sans MT" panose="020B0502020104020203" pitchFamily="34" charset="0"/>
              </a:rPr>
              <a:t>details</a:t>
            </a:r>
            <a:r>
              <a:rPr lang="da-DK" b="1" dirty="0" smtClean="0">
                <a:latin typeface="Gill Sans MT" panose="020B0502020104020203" pitchFamily="34" charset="0"/>
              </a:rPr>
              <a:t>…</a:t>
            </a:r>
            <a:endParaRPr lang="da-DK" sz="2800" b="1" dirty="0">
              <a:latin typeface="Gill Sans MT" panose="020B0502020104020203" pitchFamily="34" charset="0"/>
            </a:endParaRPr>
          </a:p>
        </p:txBody>
      </p:sp>
      <p:pic>
        <p:nvPicPr>
          <p:cNvPr id="1026" name="Picture 2" descr="image001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010474" y="1821484"/>
            <a:ext cx="6121230" cy="309604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" name="Picture 3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9455" y="1587106"/>
            <a:ext cx="4956960" cy="4097641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5530291" y="5310835"/>
            <a:ext cx="2986010" cy="120032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da-DK" dirty="0" smtClean="0"/>
              <a:t>PDR done, deformation </a:t>
            </a:r>
            <a:r>
              <a:rPr lang="da-DK" dirty="0" err="1" smtClean="0"/>
              <a:t>FEM’s</a:t>
            </a:r>
            <a:r>
              <a:rPr lang="da-DK" dirty="0" smtClean="0"/>
              <a:t/>
            </a:r>
            <a:br>
              <a:rPr lang="da-DK" dirty="0" smtClean="0"/>
            </a:br>
            <a:r>
              <a:rPr lang="da-DK" dirty="0" smtClean="0"/>
              <a:t>look </a:t>
            </a:r>
            <a:r>
              <a:rPr lang="da-DK" dirty="0" err="1" smtClean="0"/>
              <a:t>good</a:t>
            </a:r>
            <a:r>
              <a:rPr lang="da-DK" dirty="0" smtClean="0"/>
              <a:t>. </a:t>
            </a:r>
            <a:br>
              <a:rPr lang="da-DK" dirty="0" smtClean="0"/>
            </a:br>
            <a:r>
              <a:rPr lang="da-DK" dirty="0" smtClean="0"/>
              <a:t/>
            </a:r>
            <a:br>
              <a:rPr lang="da-DK" dirty="0" smtClean="0"/>
            </a:br>
            <a:r>
              <a:rPr lang="da-DK" dirty="0" smtClean="0"/>
              <a:t>Motion system looks fine</a:t>
            </a:r>
            <a:endParaRPr lang="en-US" dirty="0"/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1492381"/>
            <a:ext cx="9144000" cy="501878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0704203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1"/>
          <p:cNvSpPr txBox="1">
            <a:spLocks/>
          </p:cNvSpPr>
          <p:nvPr/>
        </p:nvSpPr>
        <p:spPr>
          <a:xfrm>
            <a:off x="389064" y="24207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endParaRPr lang="da-DK" b="1" dirty="0">
              <a:latin typeface="Gill Sans MT" panose="020B0502020104020203" pitchFamily="34" charset="0"/>
            </a:endParaRPr>
          </a:p>
        </p:txBody>
      </p:sp>
      <p:sp>
        <p:nvSpPr>
          <p:cNvPr id="4" name="Title 1"/>
          <p:cNvSpPr txBox="1">
            <a:spLocks/>
          </p:cNvSpPr>
          <p:nvPr/>
        </p:nvSpPr>
        <p:spPr>
          <a:xfrm>
            <a:off x="552450" y="142875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da-DK" b="1" dirty="0" err="1" smtClean="0">
                <a:latin typeface="Gill Sans MT" panose="020B0502020104020203" pitchFamily="34" charset="0"/>
              </a:rPr>
              <a:t>Cave</a:t>
            </a:r>
            <a:r>
              <a:rPr lang="da-DK" b="1" dirty="0">
                <a:latin typeface="Gill Sans MT" panose="020B0502020104020203" pitchFamily="34" charset="0"/>
              </a:rPr>
              <a:t> </a:t>
            </a:r>
            <a:r>
              <a:rPr lang="da-DK" b="1" dirty="0" smtClean="0">
                <a:latin typeface="Gill Sans MT" panose="020B0502020104020203" pitchFamily="34" charset="0"/>
              </a:rPr>
              <a:t>evolution</a:t>
            </a:r>
            <a:r>
              <a:rPr lang="da-DK" b="1" dirty="0" smtClean="0">
                <a:latin typeface="Gill Sans MT" panose="020B0502020104020203" pitchFamily="34" charset="0"/>
              </a:rPr>
              <a:t> </a:t>
            </a:r>
            <a:endParaRPr lang="da-DK" sz="2800" b="1" dirty="0">
              <a:latin typeface="Gill Sans MT" panose="020B0502020104020203" pitchFamily="34" charset="0"/>
            </a:endParaRP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291309" y="1783895"/>
            <a:ext cx="4196263" cy="3706860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9579" r="23088"/>
          <a:stretch/>
        </p:blipFill>
        <p:spPr>
          <a:xfrm>
            <a:off x="145224" y="1587106"/>
            <a:ext cx="2503728" cy="245641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8667249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1"/>
          <p:cNvSpPr txBox="1">
            <a:spLocks/>
          </p:cNvSpPr>
          <p:nvPr/>
        </p:nvSpPr>
        <p:spPr>
          <a:xfrm>
            <a:off x="389064" y="24207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endParaRPr lang="da-DK" b="1" dirty="0">
              <a:latin typeface="Gill Sans MT" panose="020B0502020104020203" pitchFamily="34" charset="0"/>
            </a:endParaRPr>
          </a:p>
        </p:txBody>
      </p:sp>
      <p:sp>
        <p:nvSpPr>
          <p:cNvPr id="4" name="Title 1"/>
          <p:cNvSpPr txBox="1">
            <a:spLocks/>
          </p:cNvSpPr>
          <p:nvPr/>
        </p:nvSpPr>
        <p:spPr>
          <a:xfrm>
            <a:off x="552450" y="142875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da-DK" b="1" dirty="0" err="1" smtClean="0">
                <a:latin typeface="Gill Sans MT" panose="020B0502020104020203" pitchFamily="34" charset="0"/>
              </a:rPr>
              <a:t>Cave</a:t>
            </a:r>
            <a:r>
              <a:rPr lang="da-DK" b="1" dirty="0">
                <a:latin typeface="Gill Sans MT" panose="020B0502020104020203" pitchFamily="34" charset="0"/>
              </a:rPr>
              <a:t> </a:t>
            </a:r>
            <a:r>
              <a:rPr lang="da-DK" b="1" dirty="0" smtClean="0">
                <a:latin typeface="Gill Sans MT" panose="020B0502020104020203" pitchFamily="34" charset="0"/>
              </a:rPr>
              <a:t>evolution</a:t>
            </a:r>
            <a:r>
              <a:rPr lang="da-DK" b="1" dirty="0" smtClean="0">
                <a:latin typeface="Gill Sans MT" panose="020B0502020104020203" pitchFamily="34" charset="0"/>
              </a:rPr>
              <a:t> </a:t>
            </a:r>
            <a:endParaRPr lang="da-DK" sz="2800" b="1" dirty="0">
              <a:latin typeface="Gill Sans MT" panose="020B0502020104020203" pitchFamily="34" charset="0"/>
            </a:endParaRP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291309" y="1783895"/>
            <a:ext cx="4196263" cy="3706860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9579" r="23088"/>
          <a:stretch/>
        </p:blipFill>
        <p:spPr>
          <a:xfrm>
            <a:off x="145224" y="1587106"/>
            <a:ext cx="2503728" cy="2456418"/>
          </a:xfrm>
          <a:prstGeom prst="rect">
            <a:avLst/>
          </a:prstGeom>
        </p:spPr>
      </p:pic>
      <p:pic>
        <p:nvPicPr>
          <p:cNvPr id="8" name="Picture 7"/>
          <p:cNvPicPr/>
          <p:nvPr/>
        </p:nvPicPr>
        <p:blipFill rotWithShape="1">
          <a:blip r:embed="rId4"/>
          <a:srcRect l="10232" t="9628" r="48674" b="9606"/>
          <a:stretch/>
        </p:blipFill>
        <p:spPr bwMode="auto">
          <a:xfrm>
            <a:off x="179287" y="3246120"/>
            <a:ext cx="5581688" cy="3526506"/>
          </a:xfrm>
          <a:prstGeom prst="rect">
            <a:avLst/>
          </a:prstGeom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</p:spTree>
    <p:extLst>
      <p:ext uri="{BB962C8B-B14F-4D97-AF65-F5344CB8AC3E}">
        <p14:creationId xmlns:p14="http://schemas.microsoft.com/office/powerpoint/2010/main" val="291809211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1"/>
          <p:cNvSpPr txBox="1">
            <a:spLocks/>
          </p:cNvSpPr>
          <p:nvPr/>
        </p:nvSpPr>
        <p:spPr>
          <a:xfrm>
            <a:off x="389064" y="24207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endParaRPr lang="da-DK" b="1" dirty="0">
              <a:latin typeface="Gill Sans MT" panose="020B0502020104020203" pitchFamily="34" charset="0"/>
            </a:endParaRPr>
          </a:p>
        </p:txBody>
      </p:sp>
      <p:sp>
        <p:nvSpPr>
          <p:cNvPr id="4" name="Title 1"/>
          <p:cNvSpPr txBox="1">
            <a:spLocks/>
          </p:cNvSpPr>
          <p:nvPr/>
        </p:nvSpPr>
        <p:spPr>
          <a:xfrm>
            <a:off x="552450" y="142875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da-DK" b="1" dirty="0" err="1" smtClean="0">
                <a:latin typeface="Gill Sans MT" panose="020B0502020104020203" pitchFamily="34" charset="0"/>
              </a:rPr>
              <a:t>Cave</a:t>
            </a:r>
            <a:r>
              <a:rPr lang="da-DK" b="1" dirty="0">
                <a:latin typeface="Gill Sans MT" panose="020B0502020104020203" pitchFamily="34" charset="0"/>
              </a:rPr>
              <a:t> </a:t>
            </a:r>
            <a:r>
              <a:rPr lang="da-DK" b="1" dirty="0" smtClean="0">
                <a:latin typeface="Gill Sans MT" panose="020B0502020104020203" pitchFamily="34" charset="0"/>
              </a:rPr>
              <a:t>evolution</a:t>
            </a:r>
            <a:r>
              <a:rPr lang="da-DK" b="1" dirty="0" smtClean="0">
                <a:latin typeface="Gill Sans MT" panose="020B0502020104020203" pitchFamily="34" charset="0"/>
              </a:rPr>
              <a:t> </a:t>
            </a:r>
            <a:endParaRPr lang="da-DK" sz="2800" b="1" dirty="0">
              <a:latin typeface="Gill Sans MT" panose="020B0502020104020203" pitchFamily="34" charset="0"/>
            </a:endParaRP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291309" y="1783895"/>
            <a:ext cx="4196263" cy="3706860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9579" r="23088"/>
          <a:stretch/>
        </p:blipFill>
        <p:spPr>
          <a:xfrm>
            <a:off x="145224" y="1587106"/>
            <a:ext cx="2503728" cy="2456418"/>
          </a:xfrm>
          <a:prstGeom prst="rect">
            <a:avLst/>
          </a:prstGeom>
        </p:spPr>
      </p:pic>
      <p:pic>
        <p:nvPicPr>
          <p:cNvPr id="8" name="Picture 7"/>
          <p:cNvPicPr/>
          <p:nvPr/>
        </p:nvPicPr>
        <p:blipFill rotWithShape="1">
          <a:blip r:embed="rId4"/>
          <a:srcRect l="10232" t="9628" r="48674" b="9606"/>
          <a:stretch/>
        </p:blipFill>
        <p:spPr bwMode="auto">
          <a:xfrm>
            <a:off x="179287" y="3246120"/>
            <a:ext cx="5581688" cy="3526506"/>
          </a:xfrm>
          <a:prstGeom prst="rect">
            <a:avLst/>
          </a:prstGeom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2" name="Picture 1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3798" y="1813035"/>
            <a:ext cx="9144000" cy="504496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5509661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1"/>
          <p:cNvSpPr txBox="1">
            <a:spLocks/>
          </p:cNvSpPr>
          <p:nvPr/>
        </p:nvSpPr>
        <p:spPr>
          <a:xfrm>
            <a:off x="389064" y="24207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endParaRPr lang="da-DK" b="1" dirty="0">
              <a:latin typeface="Gill Sans MT" panose="020B0502020104020203" pitchFamily="34" charset="0"/>
            </a:endParaRPr>
          </a:p>
        </p:txBody>
      </p:sp>
      <p:sp>
        <p:nvSpPr>
          <p:cNvPr id="4" name="Content Placeholder 5">
            <a:extLst>
              <a:ext uri="{FF2B5EF4-FFF2-40B4-BE49-F238E27FC236}">
                <a16:creationId xmlns:a16="http://schemas.microsoft.com/office/drawing/2014/main" id="{5A5890CD-8F90-4FE7-841F-F7B0C2865BA2}"/>
              </a:ext>
            </a:extLst>
          </p:cNvPr>
          <p:cNvSpPr txBox="1">
            <a:spLocks/>
          </p:cNvSpPr>
          <p:nvPr/>
        </p:nvSpPr>
        <p:spPr bwMode="auto">
          <a:xfrm>
            <a:off x="389064" y="1587106"/>
            <a:ext cx="8136829" cy="512723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0" tIns="0" rIns="0" bIns="0" numCol="1" anchor="t" anchorCtr="0" compatLnSpc="1">
            <a:prstTxWarp prst="textNoShape">
              <a:avLst/>
            </a:prstTxWarp>
          </a:bodyPr>
          <a:lstStyle>
            <a:lvl1pPr marL="198000" indent="-198000" algn="l" rtl="0" eaLnBrk="1" fontAlgn="base" hangingPunct="1">
              <a:spcBef>
                <a:spcPct val="20000"/>
              </a:spcBef>
              <a:spcAft>
                <a:spcPct val="0"/>
              </a:spcAft>
              <a:buChar char="•"/>
              <a:defRPr sz="16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14000" indent="-1980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+mn-lt"/>
                <a:ea typeface="+mn-ea"/>
              </a:defRPr>
            </a:lvl2pPr>
            <a:lvl3pPr marL="615600" indent="-198000" algn="l" rtl="0" eaLnBrk="1" fontAlgn="base" hangingPunct="1">
              <a:spcBef>
                <a:spcPct val="20000"/>
              </a:spcBef>
              <a:spcAft>
                <a:spcPct val="0"/>
              </a:spcAft>
              <a:buChar char="•"/>
              <a:defRPr sz="1600">
                <a:solidFill>
                  <a:schemeClr val="tx1"/>
                </a:solidFill>
                <a:latin typeface="+mn-lt"/>
                <a:ea typeface="+mn-ea"/>
              </a:defRPr>
            </a:lvl3pPr>
            <a:lvl4pPr marL="828000" indent="-1980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+mn-lt"/>
                <a:ea typeface="+mn-ea"/>
              </a:defRPr>
            </a:lvl4pPr>
            <a:lvl5pPr marL="1026000" indent="-1980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+mn-lt"/>
                <a:ea typeface="+mn-ea"/>
              </a:defRPr>
            </a:lvl5pPr>
            <a:lvl6pPr marL="1026000" indent="-1980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+mn-lt"/>
                <a:ea typeface="+mn-ea"/>
              </a:defRPr>
            </a:lvl6pPr>
            <a:lvl7pPr marL="1026000" indent="-1980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+mn-lt"/>
                <a:ea typeface="+mn-ea"/>
              </a:defRPr>
            </a:lvl7pPr>
            <a:lvl8pPr marL="1026000" indent="-1980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+mn-lt"/>
                <a:ea typeface="+mn-ea"/>
              </a:defRPr>
            </a:lvl8pPr>
            <a:lvl9pPr marL="1026000" indent="-1980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800">
                <a:solidFill>
                  <a:schemeClr val="tx1"/>
                </a:solidFill>
                <a:latin typeface="+mn-lt"/>
                <a:ea typeface="+mn-ea"/>
              </a:defRPr>
            </a:lvl9pPr>
          </a:lstStyle>
          <a:p>
            <a:r>
              <a:rPr lang="en-GB" kern="0" dirty="0" smtClean="0"/>
              <a:t>1.2m concrete walls required to reduce peak radiation to 1.5uSv/hr</a:t>
            </a:r>
          </a:p>
          <a:p>
            <a:r>
              <a:rPr lang="en-GB" kern="0" dirty="0" smtClean="0"/>
              <a:t>Need ground access for installation, maintenance and access to sample position</a:t>
            </a:r>
          </a:p>
          <a:p>
            <a:r>
              <a:rPr lang="en-GB" kern="0" dirty="0" smtClean="0"/>
              <a:t>Need elevated access for sample changes</a:t>
            </a:r>
          </a:p>
          <a:p>
            <a:r>
              <a:rPr lang="en-GB" kern="0" dirty="0" smtClean="0"/>
              <a:t>Roof access for auxiliary sample environment equipment </a:t>
            </a:r>
          </a:p>
          <a:p>
            <a:r>
              <a:rPr lang="en-GB" kern="0" dirty="0" smtClean="0"/>
              <a:t>Moving hatch required to allow the removal of equipment</a:t>
            </a:r>
          </a:p>
          <a:p>
            <a:r>
              <a:rPr lang="en-GB" kern="0" dirty="0" smtClean="0"/>
              <a:t>Use of ferrite materials must be minimised </a:t>
            </a:r>
            <a:endParaRPr lang="en-GB" kern="0" dirty="0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6776" r="11590"/>
          <a:stretch/>
        </p:blipFill>
        <p:spPr>
          <a:xfrm>
            <a:off x="1393110" y="3531322"/>
            <a:ext cx="6128736" cy="3183018"/>
          </a:xfrm>
          <a:prstGeom prst="rect">
            <a:avLst/>
          </a:prstGeom>
        </p:spPr>
      </p:pic>
      <p:sp>
        <p:nvSpPr>
          <p:cNvPr id="7" name="TextBox 6"/>
          <p:cNvSpPr txBox="1"/>
          <p:nvPr/>
        </p:nvSpPr>
        <p:spPr>
          <a:xfrm>
            <a:off x="6577686" y="3891362"/>
            <a:ext cx="1561197" cy="246221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none" lIns="0" tIns="0" rIns="0" bIns="0" rtlCol="0">
            <a:spAutoFit/>
          </a:bodyPr>
          <a:lstStyle/>
          <a:p>
            <a:pPr algn="l">
              <a:spcBef>
                <a:spcPts val="432"/>
              </a:spcBef>
            </a:pPr>
            <a:r>
              <a:rPr lang="en-GB" dirty="0" smtClean="0">
                <a:latin typeface="+mn-lt"/>
              </a:rPr>
              <a:t> Elevated Access</a:t>
            </a:r>
          </a:p>
        </p:txBody>
      </p:sp>
      <p:cxnSp>
        <p:nvCxnSpPr>
          <p:cNvPr id="8" name="Straight Arrow Connector 7"/>
          <p:cNvCxnSpPr/>
          <p:nvPr/>
        </p:nvCxnSpPr>
        <p:spPr bwMode="auto">
          <a:xfrm flipH="1">
            <a:off x="6145638" y="4014472"/>
            <a:ext cx="432048" cy="885002"/>
          </a:xfrm>
          <a:prstGeom prst="straightConnector1">
            <a:avLst/>
          </a:prstGeom>
          <a:solidFill>
            <a:schemeClr val="accent1"/>
          </a:solidFill>
          <a:ln w="9525" cap="flat" cmpd="sng" algn="ctr">
            <a:solidFill>
              <a:schemeClr val="tx1"/>
            </a:solidFill>
            <a:prstDash val="solid"/>
            <a:miter lim="800000"/>
            <a:headEnd type="none" w="med" len="med"/>
            <a:tailEnd type="triangle"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  <p:sp>
        <p:nvSpPr>
          <p:cNvPr id="9" name="TextBox 8"/>
          <p:cNvSpPr txBox="1"/>
          <p:nvPr/>
        </p:nvSpPr>
        <p:spPr>
          <a:xfrm>
            <a:off x="961062" y="5547546"/>
            <a:ext cx="1448986" cy="246221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none" lIns="0" tIns="0" rIns="0" bIns="0" rtlCol="0">
            <a:spAutoFit/>
          </a:bodyPr>
          <a:lstStyle/>
          <a:p>
            <a:pPr algn="l">
              <a:spcBef>
                <a:spcPts val="432"/>
              </a:spcBef>
            </a:pPr>
            <a:r>
              <a:rPr lang="en-GB" dirty="0" smtClean="0">
                <a:latin typeface="+mn-lt"/>
              </a:rPr>
              <a:t> Ground Access</a:t>
            </a:r>
          </a:p>
        </p:txBody>
      </p:sp>
      <p:sp>
        <p:nvSpPr>
          <p:cNvPr id="11" name="TextBox 10"/>
          <p:cNvSpPr txBox="1"/>
          <p:nvPr/>
        </p:nvSpPr>
        <p:spPr>
          <a:xfrm>
            <a:off x="1825158" y="3801745"/>
            <a:ext cx="1311256" cy="246221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none" lIns="0" tIns="0" rIns="0" bIns="0" rtlCol="0">
            <a:spAutoFit/>
          </a:bodyPr>
          <a:lstStyle/>
          <a:p>
            <a:pPr algn="l">
              <a:spcBef>
                <a:spcPts val="432"/>
              </a:spcBef>
            </a:pPr>
            <a:r>
              <a:rPr lang="en-GB" dirty="0" smtClean="0">
                <a:latin typeface="+mn-lt"/>
              </a:rPr>
              <a:t> Moving Hatch</a:t>
            </a:r>
          </a:p>
        </p:txBody>
      </p:sp>
      <p:cxnSp>
        <p:nvCxnSpPr>
          <p:cNvPr id="12" name="Straight Arrow Connector 11"/>
          <p:cNvCxnSpPr>
            <a:stCxn id="9" idx="3"/>
          </p:cNvCxnSpPr>
          <p:nvPr/>
        </p:nvCxnSpPr>
        <p:spPr bwMode="auto">
          <a:xfrm>
            <a:off x="2410048" y="5670657"/>
            <a:ext cx="1215310" cy="509245"/>
          </a:xfrm>
          <a:prstGeom prst="straightConnector1">
            <a:avLst/>
          </a:prstGeom>
          <a:solidFill>
            <a:schemeClr val="accent1"/>
          </a:solidFill>
          <a:ln w="9525" cap="flat" cmpd="sng" algn="ctr">
            <a:solidFill>
              <a:schemeClr val="tx1"/>
            </a:solidFill>
            <a:prstDash val="solid"/>
            <a:miter lim="800000"/>
            <a:headEnd type="none" w="med" len="med"/>
            <a:tailEnd type="triangle"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  <p:cxnSp>
        <p:nvCxnSpPr>
          <p:cNvPr id="13" name="Straight Arrow Connector 12"/>
          <p:cNvCxnSpPr/>
          <p:nvPr/>
        </p:nvCxnSpPr>
        <p:spPr bwMode="auto">
          <a:xfrm>
            <a:off x="3136414" y="3891362"/>
            <a:ext cx="1316996" cy="706065"/>
          </a:xfrm>
          <a:prstGeom prst="straightConnector1">
            <a:avLst/>
          </a:prstGeom>
          <a:solidFill>
            <a:schemeClr val="accent1"/>
          </a:solidFill>
          <a:ln w="9525" cap="flat" cmpd="sng" algn="ctr">
            <a:solidFill>
              <a:schemeClr val="tx1"/>
            </a:solidFill>
            <a:prstDash val="solid"/>
            <a:miter lim="800000"/>
            <a:headEnd type="none" w="med" len="med"/>
            <a:tailEnd type="triangle"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  <p:sp>
        <p:nvSpPr>
          <p:cNvPr id="14" name="TextBox 13"/>
          <p:cNvSpPr txBox="1"/>
          <p:nvPr/>
        </p:nvSpPr>
        <p:spPr>
          <a:xfrm>
            <a:off x="6964695" y="4601180"/>
            <a:ext cx="1561197" cy="246221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lIns="0" tIns="0" rIns="0" bIns="0" rtlCol="0">
            <a:spAutoFit/>
          </a:bodyPr>
          <a:lstStyle/>
          <a:p>
            <a:pPr algn="l">
              <a:spcBef>
                <a:spcPts val="432"/>
              </a:spcBef>
            </a:pPr>
            <a:r>
              <a:rPr lang="en-GB" dirty="0">
                <a:latin typeface="+mn-lt"/>
              </a:rPr>
              <a:t> </a:t>
            </a:r>
            <a:r>
              <a:rPr lang="en-GB" dirty="0" smtClean="0">
                <a:latin typeface="+mn-lt"/>
              </a:rPr>
              <a:t>PSS Fence</a:t>
            </a:r>
          </a:p>
        </p:txBody>
      </p:sp>
      <p:cxnSp>
        <p:nvCxnSpPr>
          <p:cNvPr id="15" name="Straight Arrow Connector 14"/>
          <p:cNvCxnSpPr/>
          <p:nvPr/>
        </p:nvCxnSpPr>
        <p:spPr bwMode="auto">
          <a:xfrm flipH="1">
            <a:off x="5933683" y="4724290"/>
            <a:ext cx="1031012" cy="751248"/>
          </a:xfrm>
          <a:prstGeom prst="straightConnector1">
            <a:avLst/>
          </a:prstGeom>
          <a:solidFill>
            <a:schemeClr val="accent1"/>
          </a:solidFill>
          <a:ln w="9525" cap="flat" cmpd="sng" algn="ctr">
            <a:solidFill>
              <a:schemeClr val="tx1"/>
            </a:solidFill>
            <a:prstDash val="solid"/>
            <a:miter lim="800000"/>
            <a:headEnd type="none" w="med" len="med"/>
            <a:tailEnd type="triangle"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  <p:sp>
        <p:nvSpPr>
          <p:cNvPr id="16" name="TextBox 15"/>
          <p:cNvSpPr txBox="1"/>
          <p:nvPr/>
        </p:nvSpPr>
        <p:spPr>
          <a:xfrm>
            <a:off x="6053143" y="3145730"/>
            <a:ext cx="2997615" cy="246221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none" lIns="0" tIns="0" rIns="0" bIns="0" rtlCol="0">
            <a:spAutoFit/>
          </a:bodyPr>
          <a:lstStyle/>
          <a:p>
            <a:pPr algn="l">
              <a:spcBef>
                <a:spcPts val="432"/>
              </a:spcBef>
            </a:pPr>
            <a:r>
              <a:rPr lang="en-GB" dirty="0" smtClean="0">
                <a:latin typeface="+mn-lt"/>
              </a:rPr>
              <a:t> Sample Environment Equipment</a:t>
            </a:r>
          </a:p>
        </p:txBody>
      </p:sp>
      <p:cxnSp>
        <p:nvCxnSpPr>
          <p:cNvPr id="17" name="Straight Arrow Connector 16"/>
          <p:cNvCxnSpPr/>
          <p:nvPr/>
        </p:nvCxnSpPr>
        <p:spPr bwMode="auto">
          <a:xfrm flipH="1">
            <a:off x="4349507" y="3268840"/>
            <a:ext cx="1703636" cy="1054570"/>
          </a:xfrm>
          <a:prstGeom prst="straightConnector1">
            <a:avLst/>
          </a:prstGeom>
          <a:solidFill>
            <a:schemeClr val="accent1"/>
          </a:solidFill>
          <a:ln w="9525" cap="flat" cmpd="sng" algn="ctr">
            <a:solidFill>
              <a:schemeClr val="tx1"/>
            </a:solidFill>
            <a:prstDash val="solid"/>
            <a:miter lim="800000"/>
            <a:headEnd type="none" w="med" len="med"/>
            <a:tailEnd type="triangle"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  <p:sp>
        <p:nvSpPr>
          <p:cNvPr id="19" name="Title 1"/>
          <p:cNvSpPr txBox="1">
            <a:spLocks/>
          </p:cNvSpPr>
          <p:nvPr/>
        </p:nvSpPr>
        <p:spPr>
          <a:xfrm>
            <a:off x="552450" y="142875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da-DK" b="1" dirty="0" err="1" smtClean="0">
                <a:latin typeface="Gill Sans MT" panose="020B0502020104020203" pitchFamily="34" charset="0"/>
              </a:rPr>
              <a:t>Cave</a:t>
            </a:r>
            <a:r>
              <a:rPr lang="da-DK" b="1" dirty="0" smtClean="0">
                <a:latin typeface="Gill Sans MT" panose="020B0502020104020203" pitchFamily="34" charset="0"/>
              </a:rPr>
              <a:t> </a:t>
            </a:r>
            <a:r>
              <a:rPr lang="da-DK" b="1" dirty="0" err="1" smtClean="0">
                <a:latin typeface="Gill Sans MT" panose="020B0502020104020203" pitchFamily="34" charset="0"/>
              </a:rPr>
              <a:t>got</a:t>
            </a:r>
            <a:r>
              <a:rPr lang="da-DK" b="1" dirty="0" smtClean="0">
                <a:latin typeface="Gill Sans MT" panose="020B0502020104020203" pitchFamily="34" charset="0"/>
              </a:rPr>
              <a:t> </a:t>
            </a:r>
            <a:r>
              <a:rPr lang="da-DK" b="1" dirty="0" err="1" smtClean="0">
                <a:latin typeface="Gill Sans MT" panose="020B0502020104020203" pitchFamily="34" charset="0"/>
              </a:rPr>
              <a:t>complicated</a:t>
            </a:r>
            <a:endParaRPr lang="da-DK" sz="2800" b="1" dirty="0">
              <a:latin typeface="Gill Sans MT" panose="020B0502020104020203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6743794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1"/>
          <p:cNvSpPr txBox="1">
            <a:spLocks/>
          </p:cNvSpPr>
          <p:nvPr/>
        </p:nvSpPr>
        <p:spPr>
          <a:xfrm>
            <a:off x="389064" y="24207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endParaRPr lang="da-DK" b="1" dirty="0">
              <a:latin typeface="Gill Sans MT" panose="020B0502020104020203" pitchFamily="34" charset="0"/>
            </a:endParaRP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6860" y="1698020"/>
            <a:ext cx="3533700" cy="3455313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710560" y="3544345"/>
            <a:ext cx="5399986" cy="3024336"/>
          </a:xfrm>
          <a:prstGeom prst="rect">
            <a:avLst/>
          </a:prstGeom>
        </p:spPr>
      </p:pic>
      <p:sp>
        <p:nvSpPr>
          <p:cNvPr id="9" name="Title 1"/>
          <p:cNvSpPr txBox="1">
            <a:spLocks/>
          </p:cNvSpPr>
          <p:nvPr/>
        </p:nvSpPr>
        <p:spPr>
          <a:xfrm>
            <a:off x="552450" y="142875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da-DK" b="1" dirty="0" err="1" smtClean="0">
                <a:latin typeface="Gill Sans MT" panose="020B0502020104020203" pitchFamily="34" charset="0"/>
              </a:rPr>
              <a:t>Elevated</a:t>
            </a:r>
            <a:r>
              <a:rPr lang="da-DK" b="1" dirty="0" smtClean="0">
                <a:latin typeface="Gill Sans MT" panose="020B0502020104020203" pitchFamily="34" charset="0"/>
              </a:rPr>
              <a:t> </a:t>
            </a:r>
            <a:r>
              <a:rPr lang="da-DK" b="1" dirty="0" err="1" smtClean="0">
                <a:latin typeface="Gill Sans MT" panose="020B0502020104020203" pitchFamily="34" charset="0"/>
              </a:rPr>
              <a:t>labyrith</a:t>
            </a:r>
            <a:endParaRPr lang="da-DK" sz="2800" b="1" dirty="0">
              <a:latin typeface="Gill Sans MT" panose="020B0502020104020203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61035832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1"/>
          <p:cNvSpPr txBox="1">
            <a:spLocks/>
          </p:cNvSpPr>
          <p:nvPr/>
        </p:nvSpPr>
        <p:spPr>
          <a:xfrm>
            <a:off x="389064" y="24207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endParaRPr lang="da-DK" b="1" dirty="0">
              <a:latin typeface="Gill Sans MT" panose="020B0502020104020203" pitchFamily="34" charset="0"/>
            </a:endParaRPr>
          </a:p>
        </p:txBody>
      </p:sp>
      <p:sp>
        <p:nvSpPr>
          <p:cNvPr id="9" name="Title 1"/>
          <p:cNvSpPr txBox="1">
            <a:spLocks/>
          </p:cNvSpPr>
          <p:nvPr/>
        </p:nvSpPr>
        <p:spPr>
          <a:xfrm>
            <a:off x="552450" y="142875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da-DK" b="1" dirty="0" err="1" smtClean="0">
                <a:latin typeface="Gill Sans MT" panose="020B0502020104020203" pitchFamily="34" charset="0"/>
              </a:rPr>
              <a:t>Details</a:t>
            </a:r>
            <a:endParaRPr lang="da-DK" sz="2800" b="1" dirty="0">
              <a:latin typeface="Gill Sans MT" panose="020B0502020104020203" pitchFamily="34" charset="0"/>
            </a:endParaRPr>
          </a:p>
        </p:txBody>
      </p:sp>
      <p:pic>
        <p:nvPicPr>
          <p:cNvPr id="12" name="Picture 1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885326" y="4679143"/>
            <a:ext cx="4067944" cy="2178857"/>
          </a:xfrm>
          <a:prstGeom prst="rect">
            <a:avLst/>
          </a:prstGeom>
        </p:spPr>
      </p:pic>
      <p:pic>
        <p:nvPicPr>
          <p:cNvPr id="13" name="Picture 12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52450" y="4571083"/>
            <a:ext cx="3596266" cy="2286917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113"/>
          <a:stretch/>
        </p:blipFill>
        <p:spPr>
          <a:xfrm>
            <a:off x="0" y="1435686"/>
            <a:ext cx="4550439" cy="2719732"/>
          </a:xfrm>
          <a:prstGeom prst="rect">
            <a:avLst/>
          </a:prstGeom>
        </p:spPr>
      </p:pic>
      <p:pic>
        <p:nvPicPr>
          <p:cNvPr id="2" name="Picture 1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142443" y="1660463"/>
            <a:ext cx="2447925" cy="2266950"/>
          </a:xfrm>
          <a:prstGeom prst="rect">
            <a:avLst/>
          </a:prstGeom>
        </p:spPr>
      </p:pic>
      <p:sp>
        <p:nvSpPr>
          <p:cNvPr id="3" name="Oval 2"/>
          <p:cNvSpPr/>
          <p:nvPr/>
        </p:nvSpPr>
        <p:spPr>
          <a:xfrm>
            <a:off x="819302" y="2457907"/>
            <a:ext cx="1133856" cy="943661"/>
          </a:xfrm>
          <a:prstGeom prst="ellipse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" name="Oval 13"/>
          <p:cNvSpPr/>
          <p:nvPr/>
        </p:nvSpPr>
        <p:spPr>
          <a:xfrm>
            <a:off x="2350583" y="5447291"/>
            <a:ext cx="1133856" cy="943661"/>
          </a:xfrm>
          <a:prstGeom prst="ellipse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5781449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1"/>
          <p:cNvSpPr txBox="1">
            <a:spLocks/>
          </p:cNvSpPr>
          <p:nvPr/>
        </p:nvSpPr>
        <p:spPr>
          <a:xfrm>
            <a:off x="389064" y="24207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endParaRPr lang="da-DK" b="1" dirty="0">
              <a:latin typeface="Gill Sans MT" panose="020B0502020104020203" pitchFamily="34" charset="0"/>
            </a:endParaRPr>
          </a:p>
        </p:txBody>
      </p:sp>
      <p:sp>
        <p:nvSpPr>
          <p:cNvPr id="9" name="Title 1"/>
          <p:cNvSpPr txBox="1">
            <a:spLocks/>
          </p:cNvSpPr>
          <p:nvPr/>
        </p:nvSpPr>
        <p:spPr>
          <a:xfrm>
            <a:off x="552450" y="142875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da-DK" b="1" dirty="0" err="1" smtClean="0">
                <a:latin typeface="Gill Sans MT" panose="020B0502020104020203" pitchFamily="34" charset="0"/>
              </a:rPr>
              <a:t>Details</a:t>
            </a:r>
            <a:endParaRPr lang="da-DK" sz="2800" b="1" dirty="0">
              <a:latin typeface="Gill Sans MT" panose="020B0502020104020203" pitchFamily="34" charset="0"/>
            </a:endParaRPr>
          </a:p>
        </p:txBody>
      </p:sp>
      <p:pic>
        <p:nvPicPr>
          <p:cNvPr id="12" name="Picture 1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885326" y="4679143"/>
            <a:ext cx="4067944" cy="2178857"/>
          </a:xfrm>
          <a:prstGeom prst="rect">
            <a:avLst/>
          </a:prstGeom>
        </p:spPr>
      </p:pic>
      <p:pic>
        <p:nvPicPr>
          <p:cNvPr id="13" name="Picture 12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52450" y="4571083"/>
            <a:ext cx="3596266" cy="2286917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113"/>
          <a:stretch/>
        </p:blipFill>
        <p:spPr>
          <a:xfrm>
            <a:off x="0" y="1435686"/>
            <a:ext cx="4550439" cy="2719732"/>
          </a:xfrm>
          <a:prstGeom prst="rect">
            <a:avLst/>
          </a:prstGeom>
        </p:spPr>
      </p:pic>
      <p:pic>
        <p:nvPicPr>
          <p:cNvPr id="2" name="Picture 1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142443" y="1660463"/>
            <a:ext cx="2447925" cy="2266950"/>
          </a:xfrm>
          <a:prstGeom prst="rect">
            <a:avLst/>
          </a:prstGeom>
        </p:spPr>
      </p:pic>
      <p:sp>
        <p:nvSpPr>
          <p:cNvPr id="3" name="Oval 2"/>
          <p:cNvSpPr/>
          <p:nvPr/>
        </p:nvSpPr>
        <p:spPr>
          <a:xfrm>
            <a:off x="819302" y="2457907"/>
            <a:ext cx="1133856" cy="943661"/>
          </a:xfrm>
          <a:prstGeom prst="ellipse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" name="Oval 13"/>
          <p:cNvSpPr/>
          <p:nvPr/>
        </p:nvSpPr>
        <p:spPr>
          <a:xfrm>
            <a:off x="2350583" y="5447291"/>
            <a:ext cx="1133856" cy="943661"/>
          </a:xfrm>
          <a:prstGeom prst="ellipse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Rectangle 10"/>
          <p:cNvSpPr/>
          <p:nvPr/>
        </p:nvSpPr>
        <p:spPr>
          <a:xfrm>
            <a:off x="1953158" y="1734502"/>
            <a:ext cx="5627076" cy="5057951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da-DK" sz="2400" dirty="0" smtClean="0"/>
          </a:p>
          <a:p>
            <a:pPr algn="ctr"/>
            <a:r>
              <a:rPr lang="da-DK" sz="2400" dirty="0" smtClean="0"/>
              <a:t>Due to </a:t>
            </a:r>
            <a:r>
              <a:rPr lang="da-DK" sz="2400" dirty="0" smtClean="0"/>
              <a:t>the </a:t>
            </a:r>
            <a:r>
              <a:rPr lang="da-DK" sz="2400" dirty="0" err="1" smtClean="0"/>
              <a:t>close</a:t>
            </a:r>
            <a:r>
              <a:rPr lang="da-DK" sz="2400" dirty="0" smtClean="0"/>
              <a:t> </a:t>
            </a:r>
            <a:r>
              <a:rPr lang="da-DK" sz="2400" dirty="0" err="1" smtClean="0"/>
              <a:t>collaboration</a:t>
            </a:r>
            <a:r>
              <a:rPr lang="da-DK" sz="2400" dirty="0" smtClean="0"/>
              <a:t> </a:t>
            </a:r>
            <a:br>
              <a:rPr lang="da-DK" sz="2400" dirty="0" smtClean="0"/>
            </a:br>
            <a:r>
              <a:rPr lang="da-DK" sz="2400" dirty="0" smtClean="0"/>
              <a:t>with Rodion Kolevatov (IFE), </a:t>
            </a:r>
            <a:r>
              <a:rPr lang="da-DK" sz="2400" dirty="0" err="1" smtClean="0"/>
              <a:t>we</a:t>
            </a:r>
            <a:r>
              <a:rPr lang="da-DK" sz="2400" dirty="0" smtClean="0"/>
              <a:t> feel </a:t>
            </a:r>
            <a:r>
              <a:rPr lang="da-DK" sz="2400" dirty="0" err="1" smtClean="0"/>
              <a:t>procurement</a:t>
            </a:r>
            <a:r>
              <a:rPr lang="da-DK" sz="2400" dirty="0" smtClean="0"/>
              <a:t> </a:t>
            </a:r>
            <a:r>
              <a:rPr lang="da-DK" sz="2400" dirty="0" err="1" smtClean="0"/>
              <a:t>ready</a:t>
            </a:r>
            <a:r>
              <a:rPr lang="da-DK" sz="2400" dirty="0" smtClean="0"/>
              <a:t>, </a:t>
            </a:r>
            <a:r>
              <a:rPr lang="da-DK" sz="2400" dirty="0" err="1" smtClean="0"/>
              <a:t>even</a:t>
            </a:r>
            <a:r>
              <a:rPr lang="da-DK" sz="2400" dirty="0" smtClean="0"/>
              <a:t> </a:t>
            </a:r>
            <a:r>
              <a:rPr lang="da-DK" sz="2400" dirty="0" err="1" smtClean="0"/>
              <a:t>though</a:t>
            </a:r>
            <a:r>
              <a:rPr lang="da-DK" sz="2400" dirty="0" smtClean="0"/>
              <a:t/>
            </a:r>
            <a:br>
              <a:rPr lang="da-DK" sz="2400" dirty="0" smtClean="0"/>
            </a:br>
            <a:r>
              <a:rPr lang="da-DK" sz="2400" dirty="0" smtClean="0"/>
              <a:t>the </a:t>
            </a:r>
            <a:r>
              <a:rPr lang="da-DK" sz="2400" dirty="0" smtClean="0"/>
              <a:t>design </a:t>
            </a:r>
            <a:r>
              <a:rPr lang="da-DK" sz="2400" dirty="0" err="1" smtClean="0"/>
              <a:t>goals</a:t>
            </a:r>
            <a:r>
              <a:rPr lang="da-DK" sz="2400" dirty="0" smtClean="0"/>
              <a:t> for </a:t>
            </a:r>
            <a:r>
              <a:rPr lang="da-DK" sz="2400" dirty="0" err="1" smtClean="0"/>
              <a:t>caves</a:t>
            </a:r>
            <a:r>
              <a:rPr lang="da-DK" sz="2400" dirty="0" smtClean="0"/>
              <a:t> </a:t>
            </a:r>
            <a:r>
              <a:rPr lang="da-DK" sz="2400" dirty="0" smtClean="0"/>
              <a:t>changed in May. </a:t>
            </a:r>
          </a:p>
          <a:p>
            <a:pPr algn="ctr"/>
            <a:endParaRPr lang="da-DK" sz="2400" dirty="0"/>
          </a:p>
          <a:p>
            <a:pPr algn="ctr"/>
            <a:r>
              <a:rPr lang="da-DK" sz="2400" dirty="0" err="1" smtClean="0"/>
              <a:t>We</a:t>
            </a:r>
            <a:r>
              <a:rPr lang="da-DK" sz="2400" dirty="0"/>
              <a:t> </a:t>
            </a:r>
            <a:r>
              <a:rPr lang="da-DK" sz="2400" dirty="0" err="1" smtClean="0"/>
              <a:t>need</a:t>
            </a:r>
            <a:r>
              <a:rPr lang="da-DK" sz="2400" dirty="0" smtClean="0"/>
              <a:t> </a:t>
            </a:r>
            <a:r>
              <a:rPr lang="da-DK" sz="2400" dirty="0" err="1" smtClean="0"/>
              <a:t>our</a:t>
            </a:r>
            <a:r>
              <a:rPr lang="da-DK" sz="2400" dirty="0" smtClean="0"/>
              <a:t> H1/H2 </a:t>
            </a:r>
            <a:r>
              <a:rPr lang="da-DK" sz="2400" dirty="0" err="1" smtClean="0"/>
              <a:t>document</a:t>
            </a:r>
            <a:r>
              <a:rPr lang="da-DK" sz="2400" dirty="0" smtClean="0"/>
              <a:t/>
            </a:r>
            <a:br>
              <a:rPr lang="da-DK" sz="2400" dirty="0" smtClean="0"/>
            </a:br>
            <a:r>
              <a:rPr lang="da-DK" sz="2400" dirty="0" err="1" smtClean="0"/>
              <a:t>approved</a:t>
            </a:r>
            <a:r>
              <a:rPr lang="da-DK" sz="2400" dirty="0" smtClean="0"/>
              <a:t> to start </a:t>
            </a:r>
            <a:r>
              <a:rPr lang="da-DK" sz="2400" dirty="0" err="1" smtClean="0"/>
              <a:t>validating</a:t>
            </a:r>
            <a:r>
              <a:rPr lang="da-DK" sz="2400" dirty="0" smtClean="0"/>
              <a:t> </a:t>
            </a:r>
            <a:r>
              <a:rPr lang="da-DK" sz="2400" dirty="0" err="1" smtClean="0"/>
              <a:t>our</a:t>
            </a:r>
            <a:r>
              <a:rPr lang="da-DK" sz="2400" dirty="0" smtClean="0"/>
              <a:t> </a:t>
            </a:r>
            <a:r>
              <a:rPr lang="da-DK" sz="2400" dirty="0" smtClean="0"/>
              <a:t>designs</a:t>
            </a:r>
            <a:br>
              <a:rPr lang="da-DK" sz="2400" dirty="0" smtClean="0"/>
            </a:br>
            <a:r>
              <a:rPr lang="da-DK" sz="2400" dirty="0" smtClean="0"/>
              <a:t/>
            </a:r>
            <a:br>
              <a:rPr lang="da-DK" sz="2400" dirty="0" smtClean="0"/>
            </a:br>
            <a:r>
              <a:rPr lang="da-DK" sz="2400" dirty="0" smtClean="0"/>
              <a:t>IFE </a:t>
            </a:r>
            <a:r>
              <a:rPr lang="da-DK" sz="2400" dirty="0" err="1" smtClean="0"/>
              <a:t>very</a:t>
            </a:r>
            <a:r>
              <a:rPr lang="da-DK" sz="2400" dirty="0" smtClean="0"/>
              <a:t> </a:t>
            </a:r>
            <a:r>
              <a:rPr lang="da-DK" sz="2400" dirty="0" err="1" smtClean="0"/>
              <a:t>kindly</a:t>
            </a:r>
            <a:r>
              <a:rPr lang="da-DK" sz="2400" dirty="0" smtClean="0"/>
              <a:t> </a:t>
            </a:r>
            <a:r>
              <a:rPr lang="da-DK" sz="2400" dirty="0" err="1" smtClean="0"/>
              <a:t>accepted</a:t>
            </a:r>
            <a:r>
              <a:rPr lang="da-DK" sz="2400" dirty="0" smtClean="0"/>
              <a:t> </a:t>
            </a:r>
            <a:r>
              <a:rPr lang="da-DK" sz="2400" dirty="0" err="1" smtClean="0"/>
              <a:t>having</a:t>
            </a:r>
            <a:r>
              <a:rPr lang="da-DK" sz="2400" dirty="0" smtClean="0"/>
              <a:t/>
            </a:r>
            <a:br>
              <a:rPr lang="da-DK" sz="2400" dirty="0" smtClean="0"/>
            </a:br>
            <a:r>
              <a:rPr lang="da-DK" sz="2400" dirty="0" smtClean="0"/>
              <a:t>the </a:t>
            </a:r>
            <a:r>
              <a:rPr lang="da-DK" sz="2400" dirty="0" err="1" smtClean="0"/>
              <a:t>cave</a:t>
            </a:r>
            <a:r>
              <a:rPr lang="da-DK" sz="2400" dirty="0" smtClean="0"/>
              <a:t> </a:t>
            </a:r>
            <a:r>
              <a:rPr lang="da-DK" sz="2400" dirty="0" err="1" smtClean="0"/>
              <a:t>project</a:t>
            </a:r>
            <a:r>
              <a:rPr lang="da-DK" sz="2400" dirty="0" smtClean="0"/>
              <a:t> </a:t>
            </a:r>
            <a:r>
              <a:rPr lang="da-DK" sz="2400" dirty="0" err="1" smtClean="0"/>
              <a:t>being</a:t>
            </a:r>
            <a:r>
              <a:rPr lang="da-DK" sz="2400" dirty="0" smtClean="0"/>
              <a:t> a </a:t>
            </a:r>
            <a:r>
              <a:rPr lang="da-DK" sz="2400" dirty="0" err="1" smtClean="0"/>
              <a:t>cash</a:t>
            </a:r>
            <a:r>
              <a:rPr lang="da-DK" sz="2400" dirty="0" smtClean="0"/>
              <a:t> </a:t>
            </a:r>
            <a:r>
              <a:rPr lang="da-DK" sz="2400" dirty="0" err="1" smtClean="0"/>
              <a:t>contribution</a:t>
            </a:r>
            <a:r>
              <a:rPr lang="da-DK" sz="2400" dirty="0" smtClean="0"/>
              <a:t/>
            </a:r>
            <a:br>
              <a:rPr lang="da-DK" sz="2400" dirty="0" smtClean="0"/>
            </a:br>
            <a:r>
              <a:rPr lang="da-DK" sz="2400" dirty="0" err="1" smtClean="0"/>
              <a:t>procured</a:t>
            </a:r>
            <a:r>
              <a:rPr lang="da-DK" sz="2400" dirty="0" smtClean="0"/>
              <a:t> by ESS, due to VAT-</a:t>
            </a:r>
            <a:r>
              <a:rPr lang="da-DK" sz="2400" dirty="0" err="1" smtClean="0"/>
              <a:t>issues</a:t>
            </a:r>
            <a:r>
              <a:rPr lang="da-DK" sz="2400" dirty="0" smtClean="0"/>
              <a:t>. </a:t>
            </a:r>
            <a:r>
              <a:rPr lang="da-DK" sz="2400" dirty="0" err="1" smtClean="0"/>
              <a:t>Allows</a:t>
            </a:r>
            <a:r>
              <a:rPr lang="da-DK" sz="2400" dirty="0" smtClean="0"/>
              <a:t> </a:t>
            </a:r>
            <a:r>
              <a:rPr lang="da-DK" sz="2400" dirty="0" err="1" smtClean="0"/>
              <a:t>us</a:t>
            </a:r>
            <a:r>
              <a:rPr lang="da-DK" sz="2400" dirty="0" smtClean="0"/>
              <a:t> to </a:t>
            </a:r>
            <a:r>
              <a:rPr lang="da-DK" sz="2400" dirty="0" err="1" smtClean="0"/>
              <a:t>move</a:t>
            </a:r>
            <a:r>
              <a:rPr lang="da-DK" sz="2400" dirty="0" smtClean="0"/>
              <a:t> forward and </a:t>
            </a:r>
            <a:r>
              <a:rPr lang="da-DK" sz="2400" dirty="0" err="1" smtClean="0"/>
              <a:t>hopefully</a:t>
            </a:r>
            <a:r>
              <a:rPr lang="da-DK" sz="2400" dirty="0" smtClean="0"/>
              <a:t> have the </a:t>
            </a:r>
            <a:r>
              <a:rPr lang="da-DK" sz="2400" dirty="0" err="1" smtClean="0"/>
              <a:t>cave</a:t>
            </a:r>
            <a:r>
              <a:rPr lang="da-DK" sz="2400" dirty="0" smtClean="0"/>
              <a:t> </a:t>
            </a:r>
            <a:r>
              <a:rPr lang="da-DK" sz="2400" dirty="0" err="1" smtClean="0"/>
              <a:t>installed</a:t>
            </a:r>
            <a:r>
              <a:rPr lang="da-DK" sz="2400" dirty="0" smtClean="0"/>
              <a:t> April </a:t>
            </a:r>
            <a:r>
              <a:rPr lang="da-DK" sz="2400" dirty="0" err="1" smtClean="0"/>
              <a:t>next</a:t>
            </a:r>
            <a:r>
              <a:rPr lang="da-DK" sz="2400" dirty="0" smtClean="0"/>
              <a:t> </a:t>
            </a:r>
            <a:r>
              <a:rPr lang="da-DK" sz="2400" dirty="0" err="1" smtClean="0"/>
              <a:t>year</a:t>
            </a:r>
            <a:r>
              <a:rPr lang="da-DK" sz="2400" dirty="0" smtClean="0"/>
              <a:t>. </a:t>
            </a:r>
            <a:r>
              <a:rPr lang="da-DK" sz="2400" dirty="0" smtClean="0"/>
              <a:t/>
            </a:r>
            <a:br>
              <a:rPr lang="da-DK" sz="2400" dirty="0" smtClean="0"/>
            </a:br>
            <a:r>
              <a:rPr lang="da-DK" sz="2400" dirty="0" smtClean="0"/>
              <a:t/>
            </a:r>
            <a:br>
              <a:rPr lang="da-DK" sz="2400" dirty="0" smtClean="0"/>
            </a:b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298156620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1"/>
          <p:cNvSpPr txBox="1">
            <a:spLocks/>
          </p:cNvSpPr>
          <p:nvPr/>
        </p:nvSpPr>
        <p:spPr>
          <a:xfrm>
            <a:off x="389064" y="24207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endParaRPr lang="da-DK" b="1" dirty="0">
              <a:latin typeface="Gill Sans MT" panose="020B0502020104020203" pitchFamily="34" charset="0"/>
            </a:endParaRPr>
          </a:p>
        </p:txBody>
      </p:sp>
      <p:sp>
        <p:nvSpPr>
          <p:cNvPr id="9" name="Title 1"/>
          <p:cNvSpPr txBox="1">
            <a:spLocks/>
          </p:cNvSpPr>
          <p:nvPr/>
        </p:nvSpPr>
        <p:spPr>
          <a:xfrm>
            <a:off x="552450" y="142875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da-DK" b="1" dirty="0" err="1" smtClean="0">
                <a:latin typeface="Gill Sans MT" panose="020B0502020104020203" pitchFamily="34" charset="0"/>
              </a:rPr>
              <a:t>Hutch</a:t>
            </a:r>
            <a:endParaRPr lang="da-DK" sz="2800" b="1" dirty="0">
              <a:latin typeface="Gill Sans MT" panose="020B0502020104020203" pitchFamily="34" charset="0"/>
            </a:endParaRP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1430616"/>
            <a:ext cx="2449904" cy="5427384"/>
          </a:xfrm>
          <a:prstGeom prst="rect">
            <a:avLst/>
          </a:prstGeom>
        </p:spPr>
      </p:pic>
      <p:sp>
        <p:nvSpPr>
          <p:cNvPr id="8" name="TextBox 7"/>
          <p:cNvSpPr txBox="1"/>
          <p:nvPr/>
        </p:nvSpPr>
        <p:spPr>
          <a:xfrm>
            <a:off x="3139105" y="5657671"/>
            <a:ext cx="5862823" cy="120032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da-DK" b="1" i="1" dirty="0" smtClean="0"/>
              <a:t>36 </a:t>
            </a:r>
            <a:r>
              <a:rPr lang="da-DK" b="1" i="1" dirty="0" err="1" smtClean="0"/>
              <a:t>square</a:t>
            </a:r>
            <a:r>
              <a:rPr lang="da-DK" b="1" i="1" dirty="0" smtClean="0"/>
              <a:t> meters, </a:t>
            </a:r>
            <a:r>
              <a:rPr lang="da-DK" b="1" i="1" dirty="0" err="1" smtClean="0"/>
              <a:t>room</a:t>
            </a:r>
            <a:r>
              <a:rPr lang="da-DK" b="1" i="1" dirty="0" smtClean="0"/>
              <a:t> for a small </a:t>
            </a:r>
            <a:r>
              <a:rPr lang="da-DK" b="1" i="1" dirty="0" err="1" smtClean="0"/>
              <a:t>conference</a:t>
            </a:r>
            <a:r>
              <a:rPr lang="da-DK" b="1" i="1" dirty="0" smtClean="0"/>
              <a:t> </a:t>
            </a:r>
            <a:r>
              <a:rPr lang="da-DK" b="1" i="1" dirty="0" err="1" smtClean="0"/>
              <a:t>table</a:t>
            </a:r>
            <a:r>
              <a:rPr lang="da-DK" b="1" i="1" dirty="0" smtClean="0"/>
              <a:t/>
            </a:r>
            <a:br>
              <a:rPr lang="da-DK" b="1" i="1" dirty="0" smtClean="0"/>
            </a:br>
            <a:r>
              <a:rPr lang="da-DK" b="1" i="1" dirty="0" smtClean="0"/>
              <a:t>and 3 large </a:t>
            </a:r>
            <a:r>
              <a:rPr lang="da-DK" b="1" i="1" dirty="0" err="1" smtClean="0"/>
              <a:t>work</a:t>
            </a:r>
            <a:r>
              <a:rPr lang="da-DK" b="1" i="1" dirty="0" smtClean="0"/>
              <a:t> stations, </a:t>
            </a:r>
            <a:r>
              <a:rPr lang="da-DK" b="1" i="1" dirty="0" err="1" smtClean="0"/>
              <a:t>well</a:t>
            </a:r>
            <a:r>
              <a:rPr lang="da-DK" b="1" i="1" dirty="0" smtClean="0"/>
              <a:t> </a:t>
            </a:r>
            <a:r>
              <a:rPr lang="da-DK" b="1" i="1" dirty="0" err="1" smtClean="0"/>
              <a:t>insulated</a:t>
            </a:r>
            <a:r>
              <a:rPr lang="da-DK" b="1" i="1" dirty="0" smtClean="0"/>
              <a:t> for </a:t>
            </a:r>
            <a:r>
              <a:rPr lang="da-DK" b="1" i="1" dirty="0" err="1" smtClean="0"/>
              <a:t>noise</a:t>
            </a:r>
            <a:r>
              <a:rPr lang="da-DK" b="1" i="1" dirty="0" smtClean="0"/>
              <a:t> </a:t>
            </a:r>
            <a:r>
              <a:rPr lang="da-DK" b="1" i="1" dirty="0" err="1" smtClean="0"/>
              <a:t>reduction</a:t>
            </a:r>
            <a:r>
              <a:rPr lang="da-DK" b="1" i="1" dirty="0" smtClean="0"/>
              <a:t/>
            </a:r>
            <a:br>
              <a:rPr lang="da-DK" b="1" i="1" dirty="0" smtClean="0"/>
            </a:br>
            <a:r>
              <a:rPr lang="da-DK" b="1" i="1" dirty="0" smtClean="0"/>
              <a:t/>
            </a:r>
            <a:br>
              <a:rPr lang="da-DK" b="1" i="1" dirty="0" smtClean="0"/>
            </a:br>
            <a:r>
              <a:rPr lang="da-DK" b="1" i="1" dirty="0" err="1" smtClean="0"/>
              <a:t>We</a:t>
            </a:r>
            <a:r>
              <a:rPr lang="da-DK" b="1" i="1" dirty="0" smtClean="0"/>
              <a:t> </a:t>
            </a:r>
            <a:r>
              <a:rPr lang="da-DK" b="1" i="1" dirty="0" err="1" smtClean="0"/>
              <a:t>hope</a:t>
            </a:r>
            <a:r>
              <a:rPr lang="da-DK" b="1" i="1" dirty="0" smtClean="0"/>
              <a:t> for a </a:t>
            </a:r>
            <a:r>
              <a:rPr lang="da-DK" b="1" i="1" dirty="0" err="1" smtClean="0"/>
              <a:t>nice</a:t>
            </a:r>
            <a:r>
              <a:rPr lang="da-DK" b="1" i="1" dirty="0" smtClean="0"/>
              <a:t> </a:t>
            </a:r>
            <a:r>
              <a:rPr lang="da-DK" b="1" i="1" dirty="0" err="1" smtClean="0"/>
              <a:t>working</a:t>
            </a:r>
            <a:r>
              <a:rPr lang="da-DK" b="1" i="1" dirty="0" smtClean="0"/>
              <a:t> </a:t>
            </a:r>
            <a:r>
              <a:rPr lang="da-DK" b="1" i="1" dirty="0" err="1" smtClean="0"/>
              <a:t>environment</a:t>
            </a:r>
            <a:r>
              <a:rPr lang="da-DK" b="1" i="1" dirty="0" smtClean="0"/>
              <a:t> for </a:t>
            </a:r>
            <a:r>
              <a:rPr lang="da-DK" b="1" i="1" dirty="0" err="1" smtClean="0"/>
              <a:t>once</a:t>
            </a:r>
            <a:r>
              <a:rPr lang="da-DK" b="1" i="1" dirty="0" smtClean="0"/>
              <a:t>!</a:t>
            </a:r>
            <a:endParaRPr lang="en-US" b="1" i="1" dirty="0"/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053644" y="1468438"/>
            <a:ext cx="5385506" cy="422705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6234039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1"/>
          <p:cNvSpPr txBox="1">
            <a:spLocks/>
          </p:cNvSpPr>
          <p:nvPr/>
        </p:nvSpPr>
        <p:spPr>
          <a:xfrm>
            <a:off x="389064" y="24207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endParaRPr lang="da-DK" b="1" dirty="0">
              <a:latin typeface="Gill Sans MT" panose="020B0502020104020203" pitchFamily="34" charset="0"/>
            </a:endParaRPr>
          </a:p>
        </p:txBody>
      </p:sp>
      <p:sp>
        <p:nvSpPr>
          <p:cNvPr id="9" name="Title 1"/>
          <p:cNvSpPr txBox="1">
            <a:spLocks/>
          </p:cNvSpPr>
          <p:nvPr/>
        </p:nvSpPr>
        <p:spPr>
          <a:xfrm>
            <a:off x="552450" y="142875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da-DK" b="1" dirty="0" err="1" smtClean="0">
                <a:latin typeface="Gill Sans MT" panose="020B0502020104020203" pitchFamily="34" charset="0"/>
              </a:rPr>
              <a:t>Hutch</a:t>
            </a:r>
            <a:endParaRPr lang="da-DK" sz="2800" b="1" dirty="0">
              <a:latin typeface="Gill Sans MT" panose="020B0502020104020203" pitchFamily="34" charset="0"/>
            </a:endParaRP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1430616"/>
            <a:ext cx="2449904" cy="5427384"/>
          </a:xfrm>
          <a:prstGeom prst="rect">
            <a:avLst/>
          </a:prstGeom>
        </p:spPr>
      </p:pic>
      <p:sp>
        <p:nvSpPr>
          <p:cNvPr id="8" name="TextBox 7"/>
          <p:cNvSpPr txBox="1"/>
          <p:nvPr/>
        </p:nvSpPr>
        <p:spPr>
          <a:xfrm>
            <a:off x="3139105" y="5657671"/>
            <a:ext cx="5862823" cy="120032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da-DK" b="1" i="1" dirty="0" smtClean="0"/>
              <a:t>36 </a:t>
            </a:r>
            <a:r>
              <a:rPr lang="da-DK" b="1" i="1" dirty="0" err="1" smtClean="0"/>
              <a:t>square</a:t>
            </a:r>
            <a:r>
              <a:rPr lang="da-DK" b="1" i="1" dirty="0" smtClean="0"/>
              <a:t> meters, </a:t>
            </a:r>
            <a:r>
              <a:rPr lang="da-DK" b="1" i="1" dirty="0" err="1" smtClean="0"/>
              <a:t>room</a:t>
            </a:r>
            <a:r>
              <a:rPr lang="da-DK" b="1" i="1" dirty="0" smtClean="0"/>
              <a:t> for a small </a:t>
            </a:r>
            <a:r>
              <a:rPr lang="da-DK" b="1" i="1" dirty="0" err="1" smtClean="0"/>
              <a:t>conference</a:t>
            </a:r>
            <a:r>
              <a:rPr lang="da-DK" b="1" i="1" dirty="0" smtClean="0"/>
              <a:t> </a:t>
            </a:r>
            <a:r>
              <a:rPr lang="da-DK" b="1" i="1" dirty="0" err="1" smtClean="0"/>
              <a:t>table</a:t>
            </a:r>
            <a:r>
              <a:rPr lang="da-DK" b="1" i="1" dirty="0" smtClean="0"/>
              <a:t/>
            </a:r>
            <a:br>
              <a:rPr lang="da-DK" b="1" i="1" dirty="0" smtClean="0"/>
            </a:br>
            <a:r>
              <a:rPr lang="da-DK" b="1" i="1" dirty="0" smtClean="0"/>
              <a:t>and 3 large </a:t>
            </a:r>
            <a:r>
              <a:rPr lang="da-DK" b="1" i="1" dirty="0" err="1" smtClean="0"/>
              <a:t>work</a:t>
            </a:r>
            <a:r>
              <a:rPr lang="da-DK" b="1" i="1" dirty="0" smtClean="0"/>
              <a:t> stations, </a:t>
            </a:r>
            <a:r>
              <a:rPr lang="da-DK" b="1" i="1" dirty="0" err="1" smtClean="0"/>
              <a:t>well</a:t>
            </a:r>
            <a:r>
              <a:rPr lang="da-DK" b="1" i="1" dirty="0" smtClean="0"/>
              <a:t> </a:t>
            </a:r>
            <a:r>
              <a:rPr lang="da-DK" b="1" i="1" dirty="0" err="1" smtClean="0"/>
              <a:t>insulated</a:t>
            </a:r>
            <a:r>
              <a:rPr lang="da-DK" b="1" i="1" dirty="0" smtClean="0"/>
              <a:t> for </a:t>
            </a:r>
            <a:r>
              <a:rPr lang="da-DK" b="1" i="1" dirty="0" err="1" smtClean="0"/>
              <a:t>noise</a:t>
            </a:r>
            <a:r>
              <a:rPr lang="da-DK" b="1" i="1" dirty="0" smtClean="0"/>
              <a:t> </a:t>
            </a:r>
            <a:r>
              <a:rPr lang="da-DK" b="1" i="1" dirty="0" err="1" smtClean="0"/>
              <a:t>reduction</a:t>
            </a:r>
            <a:r>
              <a:rPr lang="da-DK" b="1" i="1" dirty="0" smtClean="0"/>
              <a:t/>
            </a:r>
            <a:br>
              <a:rPr lang="da-DK" b="1" i="1" dirty="0" smtClean="0"/>
            </a:br>
            <a:r>
              <a:rPr lang="da-DK" b="1" i="1" dirty="0" smtClean="0"/>
              <a:t/>
            </a:r>
            <a:br>
              <a:rPr lang="da-DK" b="1" i="1" dirty="0" smtClean="0"/>
            </a:br>
            <a:r>
              <a:rPr lang="da-DK" b="1" i="1" dirty="0" err="1" smtClean="0"/>
              <a:t>We</a:t>
            </a:r>
            <a:r>
              <a:rPr lang="da-DK" b="1" i="1" dirty="0" smtClean="0"/>
              <a:t> </a:t>
            </a:r>
            <a:r>
              <a:rPr lang="da-DK" b="1" i="1" dirty="0" err="1" smtClean="0"/>
              <a:t>hope</a:t>
            </a:r>
            <a:r>
              <a:rPr lang="da-DK" b="1" i="1" dirty="0" smtClean="0"/>
              <a:t> for a </a:t>
            </a:r>
            <a:r>
              <a:rPr lang="da-DK" b="1" i="1" dirty="0" err="1" smtClean="0"/>
              <a:t>nice</a:t>
            </a:r>
            <a:r>
              <a:rPr lang="da-DK" b="1" i="1" dirty="0" smtClean="0"/>
              <a:t> </a:t>
            </a:r>
            <a:r>
              <a:rPr lang="da-DK" b="1" i="1" dirty="0" err="1" smtClean="0"/>
              <a:t>working</a:t>
            </a:r>
            <a:r>
              <a:rPr lang="da-DK" b="1" i="1" dirty="0" smtClean="0"/>
              <a:t> </a:t>
            </a:r>
            <a:r>
              <a:rPr lang="da-DK" b="1" i="1" dirty="0" err="1" smtClean="0"/>
              <a:t>environment</a:t>
            </a:r>
            <a:r>
              <a:rPr lang="da-DK" b="1" i="1" dirty="0" smtClean="0"/>
              <a:t> for </a:t>
            </a:r>
            <a:r>
              <a:rPr lang="da-DK" b="1" i="1" dirty="0" err="1" smtClean="0"/>
              <a:t>once</a:t>
            </a:r>
            <a:r>
              <a:rPr lang="da-DK" b="1" i="1" dirty="0" smtClean="0"/>
              <a:t>!</a:t>
            </a:r>
            <a:endParaRPr lang="en-US" b="1" i="1" dirty="0"/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053644" y="1468438"/>
            <a:ext cx="5385506" cy="4227055"/>
          </a:xfrm>
          <a:prstGeom prst="rect">
            <a:avLst/>
          </a:prstGeom>
        </p:spPr>
      </p:pic>
      <p:sp>
        <p:nvSpPr>
          <p:cNvPr id="11" name="Rectangle 10"/>
          <p:cNvSpPr/>
          <p:nvPr/>
        </p:nvSpPr>
        <p:spPr>
          <a:xfrm>
            <a:off x="3458308" y="1891323"/>
            <a:ext cx="4611077" cy="2860431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285750" indent="-285750" algn="ctr">
              <a:buFont typeface="Arial" panose="020B0604020202020204" pitchFamily="34" charset="0"/>
              <a:buChar char="•"/>
            </a:pPr>
            <a:r>
              <a:rPr lang="da-DK" dirty="0" err="1" smtClean="0"/>
              <a:t>Having</a:t>
            </a:r>
            <a:r>
              <a:rPr lang="da-DK" dirty="0" smtClean="0"/>
              <a:t> a </a:t>
            </a:r>
            <a:r>
              <a:rPr lang="da-DK" dirty="0" err="1" smtClean="0"/>
              <a:t>hutch</a:t>
            </a:r>
            <a:r>
              <a:rPr lang="da-DK" dirty="0" smtClean="0"/>
              <a:t> </a:t>
            </a:r>
            <a:r>
              <a:rPr lang="da-DK" dirty="0" err="1" smtClean="0"/>
              <a:t>before</a:t>
            </a:r>
            <a:r>
              <a:rPr lang="da-DK" dirty="0" smtClean="0"/>
              <a:t> </a:t>
            </a:r>
            <a:r>
              <a:rPr lang="da-DK" dirty="0" err="1" smtClean="0"/>
              <a:t>everything</a:t>
            </a:r>
            <a:r>
              <a:rPr lang="da-DK" dirty="0" smtClean="0"/>
              <a:t> </a:t>
            </a:r>
            <a:r>
              <a:rPr lang="da-DK" dirty="0" err="1" smtClean="0"/>
              <a:t>else</a:t>
            </a:r>
            <a:r>
              <a:rPr lang="da-DK" dirty="0" smtClean="0"/>
              <a:t/>
            </a:r>
            <a:br>
              <a:rPr lang="da-DK" dirty="0" smtClean="0"/>
            </a:br>
            <a:r>
              <a:rPr lang="da-DK" dirty="0" smtClean="0"/>
              <a:t>provides a HQ for installation</a:t>
            </a:r>
            <a:br>
              <a:rPr lang="da-DK" dirty="0" smtClean="0"/>
            </a:br>
            <a:endParaRPr lang="da-DK" dirty="0" smtClean="0"/>
          </a:p>
          <a:p>
            <a:pPr marL="285750" indent="-285750" algn="ctr">
              <a:buFont typeface="Arial" panose="020B0604020202020204" pitchFamily="34" charset="0"/>
              <a:buChar char="•"/>
            </a:pPr>
            <a:r>
              <a:rPr lang="da-DK" dirty="0" smtClean="0"/>
              <a:t>Nice to </a:t>
            </a:r>
            <a:r>
              <a:rPr lang="da-DK" dirty="0" err="1" smtClean="0"/>
              <a:t>get</a:t>
            </a:r>
            <a:r>
              <a:rPr lang="da-DK" dirty="0" smtClean="0"/>
              <a:t> out of </a:t>
            </a:r>
            <a:r>
              <a:rPr lang="da-DK" dirty="0" err="1" smtClean="0"/>
              <a:t>way</a:t>
            </a:r>
            <a:r>
              <a:rPr lang="da-DK" dirty="0" smtClean="0"/>
              <a:t/>
            </a:r>
            <a:br>
              <a:rPr lang="da-DK" dirty="0" smtClean="0"/>
            </a:br>
            <a:endParaRPr lang="da-DK" dirty="0" smtClean="0"/>
          </a:p>
          <a:p>
            <a:pPr marL="285750" indent="-285750" algn="ctr">
              <a:buFont typeface="Arial" panose="020B0604020202020204" pitchFamily="34" charset="0"/>
              <a:buChar char="•"/>
            </a:pPr>
            <a:r>
              <a:rPr lang="da-DK" dirty="0" err="1" smtClean="0"/>
              <a:t>Plenty</a:t>
            </a:r>
            <a:r>
              <a:rPr lang="da-DK" dirty="0" smtClean="0"/>
              <a:t> of </a:t>
            </a:r>
            <a:r>
              <a:rPr lang="da-DK" dirty="0" err="1" smtClean="0"/>
              <a:t>space</a:t>
            </a:r>
            <a:r>
              <a:rPr lang="da-DK" dirty="0" smtClean="0"/>
              <a:t> in the E02 hall</a:t>
            </a:r>
            <a:br>
              <a:rPr lang="da-DK" dirty="0" smtClean="0"/>
            </a:br>
            <a:endParaRPr lang="da-DK" dirty="0" smtClean="0"/>
          </a:p>
          <a:p>
            <a:pPr marL="285750" indent="-285750" algn="ctr">
              <a:buFont typeface="Arial" panose="020B0604020202020204" pitchFamily="34" charset="0"/>
              <a:buChar char="•"/>
            </a:pPr>
            <a:r>
              <a:rPr lang="da-DK" dirty="0" smtClean="0"/>
              <a:t>Limited </a:t>
            </a:r>
            <a:r>
              <a:rPr lang="da-DK" dirty="0" err="1" smtClean="0"/>
              <a:t>access</a:t>
            </a:r>
            <a:r>
              <a:rPr lang="da-DK" dirty="0" smtClean="0"/>
              <a:t> in the E02 hall – </a:t>
            </a:r>
            <a:r>
              <a:rPr lang="da-DK" dirty="0" err="1" smtClean="0"/>
              <a:t>no</a:t>
            </a:r>
            <a:r>
              <a:rPr lang="da-DK" dirty="0" smtClean="0"/>
              <a:t> </a:t>
            </a:r>
            <a:r>
              <a:rPr lang="da-DK" dirty="0" err="1" smtClean="0"/>
              <a:t>cranes</a:t>
            </a:r>
            <a:r>
              <a:rPr lang="da-DK" dirty="0" smtClean="0"/>
              <a:t> </a:t>
            </a:r>
          </a:p>
          <a:p>
            <a:pPr marL="285750" indent="-285750" algn="ctr">
              <a:buFont typeface="Arial" panose="020B0604020202020204" pitchFamily="34" charset="0"/>
              <a:buChar char="•"/>
            </a:pPr>
            <a:endParaRPr lang="da-DK" dirty="0" smtClean="0"/>
          </a:p>
          <a:p>
            <a:pPr marL="285750" indent="-285750" algn="ctr">
              <a:buFont typeface="Arial" panose="020B0604020202020204" pitchFamily="34" charset="0"/>
              <a:buChar char="•"/>
            </a:pPr>
            <a:r>
              <a:rPr lang="da-DK" dirty="0" err="1" smtClean="0"/>
              <a:t>Needs</a:t>
            </a:r>
            <a:r>
              <a:rPr lang="da-DK" dirty="0" smtClean="0"/>
              <a:t> </a:t>
            </a:r>
            <a:r>
              <a:rPr lang="da-DK" dirty="0" err="1" smtClean="0"/>
              <a:t>construction</a:t>
            </a:r>
            <a:r>
              <a:rPr lang="da-DK" dirty="0" smtClean="0"/>
              <a:t> on site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8990168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1"/>
          <p:cNvSpPr txBox="1">
            <a:spLocks/>
          </p:cNvSpPr>
          <p:nvPr/>
        </p:nvSpPr>
        <p:spPr>
          <a:xfrm>
            <a:off x="389064" y="24207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endParaRPr lang="da-DK" b="1" dirty="0">
              <a:latin typeface="Gill Sans MT" panose="020B0502020104020203" pitchFamily="34" charset="0"/>
            </a:endParaRPr>
          </a:p>
        </p:txBody>
      </p:sp>
      <p:sp>
        <p:nvSpPr>
          <p:cNvPr id="9" name="Title 1"/>
          <p:cNvSpPr txBox="1">
            <a:spLocks/>
          </p:cNvSpPr>
          <p:nvPr/>
        </p:nvSpPr>
        <p:spPr>
          <a:xfrm>
            <a:off x="552450" y="142875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da-DK" b="1" dirty="0" err="1" smtClean="0">
                <a:latin typeface="Gill Sans MT" panose="020B0502020104020203" pitchFamily="34" charset="0"/>
              </a:rPr>
              <a:t>Hutch</a:t>
            </a:r>
            <a:r>
              <a:rPr lang="da-DK" b="1" dirty="0" smtClean="0">
                <a:latin typeface="Gill Sans MT" panose="020B0502020104020203" pitchFamily="34" charset="0"/>
              </a:rPr>
              <a:t> installation</a:t>
            </a:r>
            <a:endParaRPr lang="da-DK" sz="2800" b="1" dirty="0">
              <a:latin typeface="Gill Sans MT" panose="020B0502020104020203" pitchFamily="34" charset="0"/>
            </a:endParaRPr>
          </a:p>
        </p:txBody>
      </p:sp>
      <p:sp>
        <p:nvSpPr>
          <p:cNvPr id="3" name="TextBox 2"/>
          <p:cNvSpPr txBox="1"/>
          <p:nvPr/>
        </p:nvSpPr>
        <p:spPr>
          <a:xfrm>
            <a:off x="515183" y="1735239"/>
            <a:ext cx="7627666" cy="535531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da-DK" b="1" dirty="0" smtClean="0"/>
              <a:t>For </a:t>
            </a:r>
            <a:r>
              <a:rPr lang="da-DK" b="1" dirty="0" err="1" smtClean="0"/>
              <a:t>installing</a:t>
            </a:r>
            <a:r>
              <a:rPr lang="da-DK" b="1" dirty="0" smtClean="0"/>
              <a:t> </a:t>
            </a:r>
            <a:r>
              <a:rPr lang="da-DK" b="1" dirty="0" smtClean="0"/>
              <a:t>the </a:t>
            </a:r>
            <a:r>
              <a:rPr lang="da-DK" b="1" dirty="0" err="1" smtClean="0"/>
              <a:t>hutch</a:t>
            </a:r>
            <a:r>
              <a:rPr lang="da-DK" b="1" dirty="0" smtClean="0"/>
              <a:t> </a:t>
            </a:r>
            <a:r>
              <a:rPr lang="da-DK" b="1" dirty="0" err="1" smtClean="0"/>
              <a:t>we</a:t>
            </a:r>
            <a:r>
              <a:rPr lang="da-DK" b="1" dirty="0" smtClean="0"/>
              <a:t> </a:t>
            </a:r>
            <a:r>
              <a:rPr lang="da-DK" b="1" dirty="0" err="1" smtClean="0"/>
              <a:t>need</a:t>
            </a:r>
            <a:r>
              <a:rPr lang="da-DK" b="1" dirty="0" smtClean="0"/>
              <a:t>: </a:t>
            </a:r>
          </a:p>
          <a:p>
            <a:endParaRPr lang="da-DK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a-DK" dirty="0" smtClean="0"/>
              <a:t>General </a:t>
            </a:r>
            <a:r>
              <a:rPr lang="da-DK" dirty="0" err="1" smtClean="0"/>
              <a:t>safety</a:t>
            </a:r>
            <a:r>
              <a:rPr lang="da-DK" dirty="0" smtClean="0"/>
              <a:t> </a:t>
            </a:r>
            <a:r>
              <a:rPr lang="da-DK" dirty="0" err="1" smtClean="0"/>
              <a:t>course</a:t>
            </a:r>
            <a:r>
              <a:rPr lang="da-DK" dirty="0" smtClean="0"/>
              <a:t> for all </a:t>
            </a:r>
            <a:r>
              <a:rPr lang="da-DK" dirty="0" err="1" smtClean="0"/>
              <a:t>workers</a:t>
            </a:r>
            <a:endParaRPr lang="da-DK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a-DK" dirty="0" smtClean="0"/>
              <a:t>Danish </a:t>
            </a:r>
            <a:r>
              <a:rPr lang="da-DK" dirty="0" err="1" smtClean="0"/>
              <a:t>company</a:t>
            </a:r>
            <a:r>
              <a:rPr lang="da-DK" dirty="0" smtClean="0"/>
              <a:t> </a:t>
            </a:r>
            <a:r>
              <a:rPr lang="da-DK" dirty="0" err="1" smtClean="0"/>
              <a:t>needs</a:t>
            </a:r>
            <a:r>
              <a:rPr lang="da-DK" dirty="0" smtClean="0"/>
              <a:t> to </a:t>
            </a:r>
            <a:r>
              <a:rPr lang="da-DK" dirty="0" err="1" smtClean="0"/>
              <a:t>be</a:t>
            </a:r>
            <a:r>
              <a:rPr lang="da-DK" dirty="0" smtClean="0"/>
              <a:t> </a:t>
            </a:r>
            <a:r>
              <a:rPr lang="da-DK" dirty="0" err="1" smtClean="0"/>
              <a:t>registered</a:t>
            </a:r>
            <a:r>
              <a:rPr lang="da-DK" dirty="0" smtClean="0"/>
              <a:t> in </a:t>
            </a:r>
            <a:r>
              <a:rPr lang="da-DK" dirty="0" err="1" smtClean="0"/>
              <a:t>Sweden</a:t>
            </a:r>
            <a:r>
              <a:rPr lang="da-DK" dirty="0" smtClean="0"/>
              <a:t> for </a:t>
            </a:r>
            <a:r>
              <a:rPr lang="da-DK" dirty="0" err="1" smtClean="0"/>
              <a:t>electrical</a:t>
            </a:r>
            <a:r>
              <a:rPr lang="da-DK" dirty="0" smtClean="0"/>
              <a:t> </a:t>
            </a:r>
            <a:r>
              <a:rPr lang="da-DK" dirty="0" err="1" smtClean="0"/>
              <a:t>work</a:t>
            </a:r>
            <a:endParaRPr lang="da-DK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a-DK" dirty="0" smtClean="0"/>
              <a:t>Company </a:t>
            </a:r>
            <a:r>
              <a:rPr lang="da-DK" dirty="0" err="1" smtClean="0"/>
              <a:t>needs</a:t>
            </a:r>
            <a:r>
              <a:rPr lang="da-DK" dirty="0" smtClean="0"/>
              <a:t> to show </a:t>
            </a:r>
            <a:r>
              <a:rPr lang="da-DK" dirty="0" err="1" smtClean="0"/>
              <a:t>compliance</a:t>
            </a:r>
            <a:r>
              <a:rPr lang="da-DK" dirty="0" smtClean="0"/>
              <a:t> with EU </a:t>
            </a:r>
            <a:r>
              <a:rPr lang="da-DK" dirty="0" err="1" smtClean="0"/>
              <a:t>directive</a:t>
            </a:r>
            <a:r>
              <a:rPr lang="da-DK" dirty="0" smtClean="0"/>
              <a:t> EN-50110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a-DK" dirty="0" smtClean="0"/>
              <a:t>Company </a:t>
            </a:r>
            <a:r>
              <a:rPr lang="da-DK" dirty="0" err="1" smtClean="0"/>
              <a:t>electrician</a:t>
            </a:r>
            <a:r>
              <a:rPr lang="da-DK" dirty="0" smtClean="0"/>
              <a:t> </a:t>
            </a:r>
            <a:r>
              <a:rPr lang="da-DK" dirty="0" err="1" smtClean="0"/>
              <a:t>need</a:t>
            </a:r>
            <a:r>
              <a:rPr lang="da-DK" dirty="0" smtClean="0"/>
              <a:t> 3 </a:t>
            </a:r>
            <a:r>
              <a:rPr lang="da-DK" dirty="0" err="1" smtClean="0"/>
              <a:t>hour</a:t>
            </a:r>
            <a:r>
              <a:rPr lang="da-DK" dirty="0" smtClean="0"/>
              <a:t> </a:t>
            </a:r>
            <a:r>
              <a:rPr lang="da-DK" dirty="0" err="1" smtClean="0"/>
              <a:t>course</a:t>
            </a:r>
            <a:r>
              <a:rPr lang="da-DK" dirty="0" smtClean="0"/>
              <a:t> in </a:t>
            </a:r>
            <a:r>
              <a:rPr lang="da-DK" dirty="0" err="1" smtClean="0"/>
              <a:t>how</a:t>
            </a:r>
            <a:r>
              <a:rPr lang="da-DK" dirty="0" smtClean="0"/>
              <a:t> ESS </a:t>
            </a:r>
            <a:r>
              <a:rPr lang="da-DK" dirty="0" err="1" smtClean="0"/>
              <a:t>applies</a:t>
            </a:r>
            <a:r>
              <a:rPr lang="da-DK" dirty="0" smtClean="0"/>
              <a:t> EN-50110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a-DK" dirty="0" err="1" smtClean="0"/>
              <a:t>Risk</a:t>
            </a:r>
            <a:r>
              <a:rPr lang="da-DK" dirty="0" smtClean="0"/>
              <a:t> </a:t>
            </a:r>
            <a:r>
              <a:rPr lang="da-DK" dirty="0" err="1" smtClean="0"/>
              <a:t>Assessment</a:t>
            </a:r>
            <a:r>
              <a:rPr lang="da-DK" dirty="0" smtClean="0"/>
              <a:t> and Methods Statement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a-DK" dirty="0" smtClean="0"/>
              <a:t>Certificate of </a:t>
            </a:r>
            <a:r>
              <a:rPr lang="da-DK" dirty="0" err="1" smtClean="0"/>
              <a:t>compliance</a:t>
            </a:r>
            <a:r>
              <a:rPr lang="da-DK" dirty="0" smtClean="0"/>
              <a:t> for </a:t>
            </a:r>
            <a:r>
              <a:rPr lang="da-DK" dirty="0" smtClean="0"/>
              <a:t>fuse </a:t>
            </a:r>
            <a:r>
              <a:rPr lang="da-DK" dirty="0" err="1" smtClean="0"/>
              <a:t>box</a:t>
            </a:r>
            <a:endParaRPr lang="da-DK" dirty="0" smtClean="0"/>
          </a:p>
          <a:p>
            <a:endParaRPr lang="da-DK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a-DK" dirty="0" err="1" smtClean="0"/>
              <a:t>We</a:t>
            </a:r>
            <a:r>
              <a:rPr lang="da-DK" dirty="0" smtClean="0"/>
              <a:t> </a:t>
            </a:r>
            <a:r>
              <a:rPr lang="da-DK" dirty="0" err="1" smtClean="0"/>
              <a:t>need</a:t>
            </a:r>
            <a:r>
              <a:rPr lang="da-DK" dirty="0" smtClean="0"/>
              <a:t> </a:t>
            </a:r>
            <a:r>
              <a:rPr lang="da-DK" dirty="0" smtClean="0"/>
              <a:t>sprinklers in the </a:t>
            </a:r>
            <a:r>
              <a:rPr lang="da-DK" dirty="0" err="1" smtClean="0"/>
              <a:t>hutch</a:t>
            </a:r>
            <a:r>
              <a:rPr lang="da-DK" dirty="0" smtClean="0"/>
              <a:t> (not part of </a:t>
            </a:r>
            <a:r>
              <a:rPr lang="da-DK" dirty="0" err="1" smtClean="0"/>
              <a:t>our</a:t>
            </a:r>
            <a:r>
              <a:rPr lang="da-DK" dirty="0" smtClean="0"/>
              <a:t> </a:t>
            </a:r>
            <a:r>
              <a:rPr lang="da-DK" dirty="0" err="1" smtClean="0"/>
              <a:t>current</a:t>
            </a:r>
            <a:r>
              <a:rPr lang="da-DK" dirty="0" smtClean="0"/>
              <a:t> </a:t>
            </a:r>
            <a:r>
              <a:rPr lang="da-DK" dirty="0" err="1" smtClean="0"/>
              <a:t>scope</a:t>
            </a:r>
            <a:r>
              <a:rPr lang="da-DK" dirty="0" smtClean="0"/>
              <a:t>)</a:t>
            </a:r>
            <a:br>
              <a:rPr lang="da-DK" dirty="0" smtClean="0"/>
            </a:br>
            <a:endParaRPr lang="da-DK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a-DK" b="1" dirty="0" smtClean="0"/>
              <a:t>Access and </a:t>
            </a:r>
            <a:r>
              <a:rPr lang="da-DK" b="1" dirty="0" err="1" smtClean="0"/>
              <a:t>documentation</a:t>
            </a:r>
            <a:r>
              <a:rPr lang="da-DK" b="1" dirty="0" smtClean="0"/>
              <a:t> </a:t>
            </a:r>
            <a:r>
              <a:rPr lang="da-DK" b="1" dirty="0" err="1" smtClean="0"/>
              <a:t>requirements</a:t>
            </a:r>
            <a:r>
              <a:rPr lang="da-DK" b="1" dirty="0" smtClean="0"/>
              <a:t> </a:t>
            </a:r>
            <a:r>
              <a:rPr lang="da-DK" b="1" dirty="0" err="1" smtClean="0"/>
              <a:t>are</a:t>
            </a:r>
            <a:r>
              <a:rPr lang="da-DK" b="1" dirty="0" smtClean="0"/>
              <a:t> </a:t>
            </a:r>
            <a:r>
              <a:rPr lang="da-DK" b="1" dirty="0" err="1" smtClean="0"/>
              <a:t>overwhelming</a:t>
            </a:r>
            <a:r>
              <a:rPr lang="da-DK" b="1" dirty="0" smtClean="0"/>
              <a:t> for </a:t>
            </a:r>
            <a:r>
              <a:rPr lang="da-DK" b="1" dirty="0" err="1" smtClean="0"/>
              <a:t>many</a:t>
            </a:r>
            <a:r>
              <a:rPr lang="da-DK" b="1" dirty="0"/>
              <a:t> </a:t>
            </a:r>
            <a:r>
              <a:rPr lang="da-DK" b="1" dirty="0" smtClean="0"/>
              <a:t>small</a:t>
            </a:r>
            <a:br>
              <a:rPr lang="da-DK" b="1" dirty="0" smtClean="0"/>
            </a:br>
            <a:r>
              <a:rPr lang="da-DK" b="1" dirty="0" smtClean="0"/>
              <a:t>and </a:t>
            </a:r>
            <a:r>
              <a:rPr lang="da-DK" b="1" dirty="0" err="1" smtClean="0"/>
              <a:t>local</a:t>
            </a:r>
            <a:r>
              <a:rPr lang="da-DK" b="1" dirty="0" smtClean="0"/>
              <a:t> </a:t>
            </a:r>
            <a:r>
              <a:rPr lang="da-DK" b="1" dirty="0" err="1" smtClean="0"/>
              <a:t>companies</a:t>
            </a:r>
            <a:r>
              <a:rPr lang="da-DK" b="1" dirty="0" smtClean="0"/>
              <a:t>, </a:t>
            </a:r>
            <a:r>
              <a:rPr lang="da-DK" b="1" dirty="0" err="1" smtClean="0"/>
              <a:t>without</a:t>
            </a:r>
            <a:r>
              <a:rPr lang="da-DK" b="1" dirty="0" smtClean="0"/>
              <a:t> </a:t>
            </a:r>
            <a:r>
              <a:rPr lang="da-DK" b="1" dirty="0" err="1" smtClean="0"/>
              <a:t>compliance</a:t>
            </a:r>
            <a:r>
              <a:rPr lang="da-DK" b="1" dirty="0" smtClean="0"/>
              <a:t> </a:t>
            </a:r>
            <a:r>
              <a:rPr lang="da-DK" b="1" dirty="0" err="1" smtClean="0"/>
              <a:t>departments</a:t>
            </a:r>
            <a:r>
              <a:rPr lang="da-DK" b="1" dirty="0" smtClean="0"/>
              <a:t>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da-DK" b="1" dirty="0"/>
          </a:p>
          <a:p>
            <a:r>
              <a:rPr lang="da-DK" dirty="0" smtClean="0"/>
              <a:t/>
            </a:r>
            <a:br>
              <a:rPr lang="da-DK" dirty="0" smtClean="0"/>
            </a:br>
            <a:r>
              <a:rPr lang="da-DK" dirty="0" smtClean="0"/>
              <a:t/>
            </a:r>
            <a:br>
              <a:rPr lang="da-DK" dirty="0" smtClean="0"/>
            </a:br>
            <a:endParaRPr lang="da-DK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endParaRPr lang="da-DK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2440343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itle 1"/>
          <p:cNvSpPr txBox="1">
            <a:spLocks/>
          </p:cNvSpPr>
          <p:nvPr/>
        </p:nvSpPr>
        <p:spPr>
          <a:xfrm>
            <a:off x="552450" y="142875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endParaRPr lang="da-DK" sz="2800" b="1" dirty="0">
              <a:latin typeface="Gill Sans MT" panose="020B0502020104020203" pitchFamily="34" charset="0"/>
            </a:endParaRPr>
          </a:p>
        </p:txBody>
      </p:sp>
      <p:sp>
        <p:nvSpPr>
          <p:cNvPr id="3" name="TextBox 2"/>
          <p:cNvSpPr txBox="1"/>
          <p:nvPr/>
        </p:nvSpPr>
        <p:spPr>
          <a:xfrm>
            <a:off x="515183" y="1735239"/>
            <a:ext cx="8339847" cy="3970318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da-DK" dirty="0" err="1" smtClean="0"/>
              <a:t>Our</a:t>
            </a:r>
            <a:r>
              <a:rPr lang="da-DK" dirty="0" smtClean="0"/>
              <a:t> triplet He-3 tubes is standard </a:t>
            </a:r>
            <a:r>
              <a:rPr lang="da-DK" dirty="0" err="1" smtClean="0"/>
              <a:t>technology</a:t>
            </a:r>
            <a:r>
              <a:rPr lang="da-DK" dirty="0" smtClean="0"/>
              <a:t>.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da-DK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a-DK" dirty="0" err="1" smtClean="0"/>
              <a:t>We</a:t>
            </a:r>
            <a:r>
              <a:rPr lang="da-DK" dirty="0" smtClean="0"/>
              <a:t> </a:t>
            </a:r>
            <a:r>
              <a:rPr lang="da-DK" dirty="0" err="1" smtClean="0"/>
              <a:t>got</a:t>
            </a:r>
            <a:r>
              <a:rPr lang="da-DK" dirty="0" smtClean="0"/>
              <a:t> a </a:t>
            </a:r>
            <a:r>
              <a:rPr lang="da-DK" dirty="0" err="1" smtClean="0"/>
              <a:t>quote</a:t>
            </a:r>
            <a:r>
              <a:rPr lang="da-DK" dirty="0" smtClean="0"/>
              <a:t> from the ILL for the frontend </a:t>
            </a:r>
            <a:r>
              <a:rPr lang="da-DK" dirty="0" err="1" smtClean="0"/>
              <a:t>electronics</a:t>
            </a:r>
            <a:r>
              <a:rPr lang="da-DK" dirty="0" smtClean="0"/>
              <a:t>, </a:t>
            </a:r>
            <a:r>
              <a:rPr lang="da-DK" dirty="0" err="1" smtClean="0"/>
              <a:t>slightly</a:t>
            </a:r>
            <a:r>
              <a:rPr lang="da-DK" dirty="0" smtClean="0"/>
              <a:t> </a:t>
            </a:r>
            <a:r>
              <a:rPr lang="da-DK" dirty="0" err="1" smtClean="0"/>
              <a:t>below</a:t>
            </a:r>
            <a:r>
              <a:rPr lang="da-DK" dirty="0" smtClean="0"/>
              <a:t> budget</a:t>
            </a:r>
            <a:br>
              <a:rPr lang="da-DK" dirty="0" smtClean="0"/>
            </a:br>
            <a:endParaRPr lang="da-DK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a-DK" dirty="0" smtClean="0"/>
              <a:t>The ESS </a:t>
            </a:r>
            <a:r>
              <a:rPr lang="da-DK" dirty="0" err="1" smtClean="0"/>
              <a:t>detector</a:t>
            </a:r>
            <a:r>
              <a:rPr lang="da-DK" dirty="0" smtClean="0"/>
              <a:t> </a:t>
            </a:r>
            <a:r>
              <a:rPr lang="da-DK" dirty="0" err="1" smtClean="0"/>
              <a:t>group</a:t>
            </a:r>
            <a:r>
              <a:rPr lang="da-DK" dirty="0" smtClean="0"/>
              <a:t> </a:t>
            </a:r>
            <a:r>
              <a:rPr lang="da-DK" dirty="0" err="1" smtClean="0"/>
              <a:t>requested</a:t>
            </a:r>
            <a:r>
              <a:rPr lang="da-DK" dirty="0" smtClean="0"/>
              <a:t> </a:t>
            </a:r>
            <a:r>
              <a:rPr lang="da-DK" dirty="0" err="1" smtClean="0"/>
              <a:t>us</a:t>
            </a:r>
            <a:r>
              <a:rPr lang="da-DK" dirty="0" smtClean="0"/>
              <a:t> to </a:t>
            </a:r>
            <a:r>
              <a:rPr lang="da-DK" dirty="0" err="1" smtClean="0"/>
              <a:t>use</a:t>
            </a:r>
            <a:r>
              <a:rPr lang="da-DK" dirty="0" smtClean="0"/>
              <a:t> </a:t>
            </a:r>
            <a:r>
              <a:rPr lang="da-DK" dirty="0" err="1" smtClean="0"/>
              <a:t>another</a:t>
            </a:r>
            <a:r>
              <a:rPr lang="da-DK" dirty="0" smtClean="0"/>
              <a:t> ADC </a:t>
            </a:r>
            <a:r>
              <a:rPr lang="da-DK" dirty="0" err="1" smtClean="0"/>
              <a:t>than</a:t>
            </a:r>
            <a:r>
              <a:rPr lang="da-DK" dirty="0" smtClean="0"/>
              <a:t> </a:t>
            </a:r>
            <a:r>
              <a:rPr lang="da-DK" dirty="0" err="1" smtClean="0"/>
              <a:t>provided</a:t>
            </a:r>
            <a:r>
              <a:rPr lang="da-DK" dirty="0" smtClean="0"/>
              <a:t> by the ILL</a:t>
            </a:r>
            <a:br>
              <a:rPr lang="da-DK" dirty="0" smtClean="0"/>
            </a:br>
            <a:r>
              <a:rPr lang="da-DK" dirty="0" err="1" smtClean="0"/>
              <a:t>We</a:t>
            </a:r>
            <a:r>
              <a:rPr lang="da-DK" dirty="0" smtClean="0"/>
              <a:t> </a:t>
            </a:r>
            <a:r>
              <a:rPr lang="da-DK" dirty="0" err="1" smtClean="0"/>
              <a:t>accepted</a:t>
            </a:r>
            <a:r>
              <a:rPr lang="da-DK" dirty="0" smtClean="0"/>
              <a:t>, but </a:t>
            </a:r>
            <a:r>
              <a:rPr lang="da-DK" dirty="0" err="1" smtClean="0"/>
              <a:t>this</a:t>
            </a:r>
            <a:r>
              <a:rPr lang="da-DK" dirty="0" smtClean="0"/>
              <a:t> </a:t>
            </a:r>
            <a:r>
              <a:rPr lang="da-DK" dirty="0" err="1" smtClean="0"/>
              <a:t>involves</a:t>
            </a:r>
            <a:r>
              <a:rPr lang="da-DK" dirty="0" smtClean="0"/>
              <a:t> </a:t>
            </a:r>
            <a:r>
              <a:rPr lang="da-DK" dirty="0" err="1" smtClean="0"/>
              <a:t>moving</a:t>
            </a:r>
            <a:r>
              <a:rPr lang="da-DK" dirty="0" smtClean="0"/>
              <a:t> the firmware, </a:t>
            </a:r>
            <a:r>
              <a:rPr lang="da-DK" dirty="0" err="1" smtClean="0"/>
              <a:t>involving</a:t>
            </a:r>
            <a:r>
              <a:rPr lang="da-DK" dirty="0" smtClean="0"/>
              <a:t> </a:t>
            </a:r>
            <a:r>
              <a:rPr lang="da-DK" dirty="0" err="1" smtClean="0"/>
              <a:t>labor</a:t>
            </a:r>
            <a:r>
              <a:rPr lang="da-DK" dirty="0" smtClean="0"/>
              <a:t> </a:t>
            </a:r>
            <a:r>
              <a:rPr lang="da-DK" dirty="0" err="1" smtClean="0"/>
              <a:t>costs</a:t>
            </a:r>
            <a:r>
              <a:rPr lang="da-DK" dirty="0" smtClean="0"/>
              <a:t> and </a:t>
            </a:r>
            <a:r>
              <a:rPr lang="da-DK" dirty="0" err="1" smtClean="0"/>
              <a:t>risks</a:t>
            </a:r>
            <a:r>
              <a:rPr lang="da-DK" dirty="0" smtClean="0"/>
              <a:t>. </a:t>
            </a:r>
            <a:br>
              <a:rPr lang="da-DK" dirty="0" smtClean="0"/>
            </a:br>
            <a:endParaRPr lang="da-DK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a-DK" dirty="0" err="1" smtClean="0"/>
              <a:t>We</a:t>
            </a:r>
            <a:r>
              <a:rPr lang="da-DK" dirty="0" smtClean="0"/>
              <a:t> </a:t>
            </a:r>
            <a:r>
              <a:rPr lang="da-DK" dirty="0" err="1" smtClean="0"/>
              <a:t>agree</a:t>
            </a:r>
            <a:r>
              <a:rPr lang="da-DK" dirty="0" smtClean="0"/>
              <a:t> with the </a:t>
            </a:r>
            <a:r>
              <a:rPr lang="da-DK" dirty="0" err="1" smtClean="0"/>
              <a:t>need</a:t>
            </a:r>
            <a:r>
              <a:rPr lang="da-DK" dirty="0" smtClean="0"/>
              <a:t> for </a:t>
            </a:r>
            <a:r>
              <a:rPr lang="da-DK" dirty="0" err="1" smtClean="0"/>
              <a:t>standardisation</a:t>
            </a:r>
            <a:r>
              <a:rPr lang="da-DK" dirty="0" smtClean="0"/>
              <a:t> and </a:t>
            </a:r>
            <a:r>
              <a:rPr lang="da-DK" dirty="0" err="1" smtClean="0"/>
              <a:t>easy</a:t>
            </a:r>
            <a:r>
              <a:rPr lang="da-DK" dirty="0" smtClean="0"/>
              <a:t> </a:t>
            </a:r>
            <a:r>
              <a:rPr lang="da-DK" dirty="0" err="1" smtClean="0"/>
              <a:t>maintenance</a:t>
            </a:r>
            <a:r>
              <a:rPr lang="da-DK" dirty="0" smtClean="0"/>
              <a:t>. </a:t>
            </a:r>
            <a:r>
              <a:rPr lang="da-DK" dirty="0" err="1" smtClean="0"/>
              <a:t>However</a:t>
            </a:r>
            <a:r>
              <a:rPr lang="da-DK" dirty="0" smtClean="0"/>
              <a:t>, </a:t>
            </a:r>
            <a:br>
              <a:rPr lang="da-DK" dirty="0" smtClean="0"/>
            </a:br>
            <a:r>
              <a:rPr lang="da-DK" dirty="0" smtClean="0"/>
              <a:t>the </a:t>
            </a:r>
            <a:r>
              <a:rPr lang="da-DK" dirty="0" err="1" smtClean="0"/>
              <a:t>detector</a:t>
            </a:r>
            <a:r>
              <a:rPr lang="da-DK" dirty="0" smtClean="0"/>
              <a:t> </a:t>
            </a:r>
            <a:r>
              <a:rPr lang="da-DK" dirty="0" err="1" smtClean="0"/>
              <a:t>electronics</a:t>
            </a:r>
            <a:r>
              <a:rPr lang="da-DK" dirty="0" smtClean="0"/>
              <a:t> sub-</a:t>
            </a:r>
            <a:r>
              <a:rPr lang="da-DK" dirty="0" err="1" smtClean="0"/>
              <a:t>project</a:t>
            </a:r>
            <a:r>
              <a:rPr lang="da-DK" dirty="0" smtClean="0"/>
              <a:t> ad budget is not </a:t>
            </a:r>
            <a:r>
              <a:rPr lang="da-DK" dirty="0" err="1" smtClean="0"/>
              <a:t>too</a:t>
            </a:r>
            <a:r>
              <a:rPr lang="da-DK" dirty="0" smtClean="0"/>
              <a:t> </a:t>
            </a:r>
            <a:r>
              <a:rPr lang="da-DK" dirty="0" err="1" smtClean="0"/>
              <a:t>well</a:t>
            </a:r>
            <a:r>
              <a:rPr lang="da-DK" dirty="0" smtClean="0"/>
              <a:t> </a:t>
            </a:r>
            <a:r>
              <a:rPr lang="da-DK" dirty="0" err="1" smtClean="0"/>
              <a:t>defined</a:t>
            </a:r>
            <a:r>
              <a:rPr lang="da-DK" dirty="0" smtClean="0"/>
              <a:t>. </a:t>
            </a:r>
            <a:br>
              <a:rPr lang="da-DK" dirty="0" smtClean="0"/>
            </a:br>
            <a:endParaRPr lang="da-DK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a-DK" dirty="0" err="1" smtClean="0"/>
              <a:t>We</a:t>
            </a:r>
            <a:r>
              <a:rPr lang="da-DK" dirty="0" smtClean="0"/>
              <a:t> still </a:t>
            </a:r>
            <a:r>
              <a:rPr lang="da-DK" dirty="0" err="1" smtClean="0"/>
              <a:t>need</a:t>
            </a:r>
            <a:r>
              <a:rPr lang="da-DK" dirty="0" smtClean="0"/>
              <a:t> to test the </a:t>
            </a:r>
            <a:r>
              <a:rPr lang="da-DK" dirty="0" err="1" smtClean="0"/>
              <a:t>durability</a:t>
            </a:r>
            <a:r>
              <a:rPr lang="da-DK" dirty="0" smtClean="0"/>
              <a:t> of He-3 tubes</a:t>
            </a:r>
            <a:br>
              <a:rPr lang="da-DK" dirty="0" smtClean="0"/>
            </a:br>
            <a:r>
              <a:rPr lang="da-DK" dirty="0" smtClean="0"/>
              <a:t>under intense </a:t>
            </a:r>
            <a:r>
              <a:rPr lang="da-DK" dirty="0" err="1" smtClean="0"/>
              <a:t>bursts</a:t>
            </a:r>
            <a:r>
              <a:rPr lang="da-DK" dirty="0" smtClean="0"/>
              <a:t> 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da-DK" dirty="0"/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/>
          </a:p>
        </p:txBody>
      </p:sp>
      <p:sp>
        <p:nvSpPr>
          <p:cNvPr id="6" name="Title 1"/>
          <p:cNvSpPr txBox="1">
            <a:spLocks/>
          </p:cNvSpPr>
          <p:nvPr/>
        </p:nvSpPr>
        <p:spPr>
          <a:xfrm>
            <a:off x="552450" y="77560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da-DK" b="1" dirty="0" err="1" smtClean="0">
                <a:latin typeface="Gill Sans MT" panose="020B0502020104020203" pitchFamily="34" charset="0"/>
              </a:rPr>
              <a:t>Detectors</a:t>
            </a:r>
            <a:endParaRPr lang="da-DK" sz="2800" b="1" dirty="0">
              <a:latin typeface="Gill Sans MT" panose="020B0502020104020203" pitchFamily="34" charset="0"/>
            </a:endParaRPr>
          </a:p>
        </p:txBody>
      </p:sp>
      <p:pic>
        <p:nvPicPr>
          <p:cNvPr id="1026" name="Picture 2" descr="Related image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68695" y="4505325"/>
            <a:ext cx="1943100" cy="235267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47645880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1"/>
          <p:cNvSpPr txBox="1">
            <a:spLocks/>
          </p:cNvSpPr>
          <p:nvPr/>
        </p:nvSpPr>
        <p:spPr>
          <a:xfrm>
            <a:off x="389064" y="24207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endParaRPr lang="da-DK" b="1" dirty="0">
              <a:latin typeface="Gill Sans MT" panose="020B0502020104020203" pitchFamily="34" charset="0"/>
            </a:endParaRPr>
          </a:p>
        </p:txBody>
      </p:sp>
      <p:sp>
        <p:nvSpPr>
          <p:cNvPr id="9" name="Title 1"/>
          <p:cNvSpPr txBox="1">
            <a:spLocks/>
          </p:cNvSpPr>
          <p:nvPr/>
        </p:nvSpPr>
        <p:spPr>
          <a:xfrm>
            <a:off x="552450" y="142875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da-DK" b="1" dirty="0" err="1" smtClean="0">
                <a:latin typeface="Gill Sans MT" panose="020B0502020104020203" pitchFamily="34" charset="0"/>
              </a:rPr>
              <a:t>TA’s</a:t>
            </a:r>
            <a:r>
              <a:rPr lang="da-DK" b="1" dirty="0" smtClean="0">
                <a:latin typeface="Gill Sans MT" panose="020B0502020104020203" pitchFamily="34" charset="0"/>
              </a:rPr>
              <a:t> </a:t>
            </a:r>
            <a:r>
              <a:rPr lang="da-DK" b="1" dirty="0" err="1" smtClean="0">
                <a:latin typeface="Gill Sans MT" panose="020B0502020104020203" pitchFamily="34" charset="0"/>
              </a:rPr>
              <a:t>are</a:t>
            </a:r>
            <a:r>
              <a:rPr lang="da-DK" b="1" dirty="0" smtClean="0">
                <a:latin typeface="Gill Sans MT" panose="020B0502020104020203" pitchFamily="34" charset="0"/>
              </a:rPr>
              <a:t> </a:t>
            </a:r>
            <a:r>
              <a:rPr lang="da-DK" b="1" dirty="0" err="1" smtClean="0">
                <a:latin typeface="Gill Sans MT" panose="020B0502020104020203" pitchFamily="34" charset="0"/>
              </a:rPr>
              <a:t>problematic</a:t>
            </a:r>
            <a:r>
              <a:rPr lang="da-DK" b="1" dirty="0" smtClean="0">
                <a:latin typeface="Gill Sans MT" panose="020B0502020104020203" pitchFamily="34" charset="0"/>
              </a:rPr>
              <a:t>	</a:t>
            </a:r>
            <a:endParaRPr lang="da-DK" sz="2800" b="1" dirty="0">
              <a:latin typeface="Gill Sans MT" panose="020B0502020104020203" pitchFamily="34" charset="0"/>
            </a:endParaRPr>
          </a:p>
        </p:txBody>
      </p:sp>
      <p:sp>
        <p:nvSpPr>
          <p:cNvPr id="2" name="TextBox 1"/>
          <p:cNvSpPr txBox="1"/>
          <p:nvPr/>
        </p:nvSpPr>
        <p:spPr>
          <a:xfrm>
            <a:off x="389064" y="1587106"/>
            <a:ext cx="8512659" cy="67403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da-DK" dirty="0" smtClean="0"/>
              <a:t>BIFROST have 5 partners, and </a:t>
            </a:r>
            <a:r>
              <a:rPr lang="da-DK" dirty="0" err="1" smtClean="0"/>
              <a:t>we</a:t>
            </a:r>
            <a:r>
              <a:rPr lang="da-DK" dirty="0" smtClean="0"/>
              <a:t> have to deal with 5 legal </a:t>
            </a:r>
            <a:r>
              <a:rPr lang="da-DK" dirty="0" err="1" smtClean="0"/>
              <a:t>departments</a:t>
            </a:r>
            <a:r>
              <a:rPr lang="da-DK" dirty="0" smtClean="0"/>
              <a:t>, </a:t>
            </a:r>
            <a:br>
              <a:rPr lang="da-DK" dirty="0" smtClean="0"/>
            </a:br>
            <a:r>
              <a:rPr lang="da-DK" dirty="0" err="1" smtClean="0"/>
              <a:t>interpreted</a:t>
            </a:r>
            <a:r>
              <a:rPr lang="da-DK" dirty="0" smtClean="0"/>
              <a:t> by 5 </a:t>
            </a:r>
            <a:r>
              <a:rPr lang="da-DK" dirty="0" err="1" smtClean="0"/>
              <a:t>scientists</a:t>
            </a:r>
            <a:r>
              <a:rPr lang="da-DK" dirty="0" smtClean="0"/>
              <a:t/>
            </a:r>
            <a:br>
              <a:rPr lang="da-DK" dirty="0" smtClean="0"/>
            </a:br>
            <a:endParaRPr lang="da-DK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a-DK" dirty="0" smtClean="0"/>
              <a:t>VAT </a:t>
            </a:r>
            <a:r>
              <a:rPr lang="da-DK" dirty="0" err="1" smtClean="0"/>
              <a:t>issues</a:t>
            </a:r>
            <a:r>
              <a:rPr lang="da-DK" dirty="0" smtClean="0"/>
              <a:t> </a:t>
            </a:r>
            <a:r>
              <a:rPr lang="da-DK" dirty="0" err="1" smtClean="0"/>
              <a:t>above</a:t>
            </a:r>
            <a:r>
              <a:rPr lang="da-DK" dirty="0" smtClean="0"/>
              <a:t> </a:t>
            </a:r>
            <a:r>
              <a:rPr lang="da-DK" dirty="0" err="1" smtClean="0"/>
              <a:t>our</a:t>
            </a:r>
            <a:r>
              <a:rPr lang="da-DK" dirty="0" smtClean="0"/>
              <a:t> </a:t>
            </a:r>
            <a:r>
              <a:rPr lang="da-DK" dirty="0" err="1" smtClean="0"/>
              <a:t>paygrade</a:t>
            </a:r>
            <a:r>
              <a:rPr lang="da-DK" dirty="0" smtClean="0"/>
              <a:t> </a:t>
            </a:r>
            <a:br>
              <a:rPr lang="da-DK" dirty="0" smtClean="0"/>
            </a:br>
            <a:endParaRPr lang="da-DK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a-DK" dirty="0" err="1" smtClean="0"/>
              <a:t>TA’s</a:t>
            </a:r>
            <a:r>
              <a:rPr lang="da-DK" dirty="0" smtClean="0"/>
              <a:t> on the </a:t>
            </a:r>
            <a:r>
              <a:rPr lang="da-DK" dirty="0" err="1" smtClean="0"/>
              <a:t>critical</a:t>
            </a:r>
            <a:r>
              <a:rPr lang="da-DK" dirty="0" smtClean="0"/>
              <a:t> </a:t>
            </a:r>
            <a:r>
              <a:rPr lang="da-DK" dirty="0" err="1" smtClean="0"/>
              <a:t>path</a:t>
            </a:r>
            <a:r>
              <a:rPr lang="da-DK" dirty="0" smtClean="0"/>
              <a:t>:</a:t>
            </a:r>
            <a:br>
              <a:rPr lang="da-DK" dirty="0" smtClean="0"/>
            </a:br>
            <a:r>
              <a:rPr lang="da-DK" dirty="0" smtClean="0"/>
              <a:t>Milestones </a:t>
            </a:r>
            <a:r>
              <a:rPr lang="da-DK" dirty="0" err="1" smtClean="0"/>
              <a:t>now</a:t>
            </a:r>
            <a:r>
              <a:rPr lang="da-DK" dirty="0" smtClean="0"/>
              <a:t> </a:t>
            </a:r>
            <a:r>
              <a:rPr lang="da-DK" dirty="0" err="1" smtClean="0"/>
              <a:t>change</a:t>
            </a:r>
            <a:r>
              <a:rPr lang="da-DK" dirty="0" smtClean="0"/>
              <a:t> </a:t>
            </a:r>
            <a:r>
              <a:rPr lang="da-DK" dirty="0" err="1" smtClean="0"/>
              <a:t>every</a:t>
            </a:r>
            <a:r>
              <a:rPr lang="da-DK" dirty="0" smtClean="0"/>
              <a:t> time signatures </a:t>
            </a:r>
            <a:r>
              <a:rPr lang="da-DK" dirty="0" err="1" smtClean="0"/>
              <a:t>are</a:t>
            </a:r>
            <a:r>
              <a:rPr lang="da-DK" dirty="0" smtClean="0"/>
              <a:t> </a:t>
            </a:r>
            <a:r>
              <a:rPr lang="da-DK" dirty="0" err="1" smtClean="0"/>
              <a:t>delayed</a:t>
            </a:r>
            <a:r>
              <a:rPr lang="da-DK" dirty="0" smtClean="0"/>
              <a:t/>
            </a:r>
            <a:br>
              <a:rPr lang="da-DK" dirty="0" smtClean="0"/>
            </a:br>
            <a:endParaRPr lang="da-DK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a-DK" dirty="0" smtClean="0"/>
              <a:t>DTU </a:t>
            </a:r>
            <a:r>
              <a:rPr lang="da-DK" dirty="0" err="1" smtClean="0"/>
              <a:t>signed</a:t>
            </a:r>
            <a:r>
              <a:rPr lang="da-DK" dirty="0" smtClean="0"/>
              <a:t> the </a:t>
            </a:r>
            <a:r>
              <a:rPr lang="da-DK" dirty="0" err="1" smtClean="0"/>
              <a:t>contract</a:t>
            </a:r>
            <a:r>
              <a:rPr lang="da-DK" dirty="0" smtClean="0"/>
              <a:t> for the tank </a:t>
            </a:r>
            <a:r>
              <a:rPr lang="da-DK" dirty="0" err="1" smtClean="0"/>
              <a:t>before</a:t>
            </a:r>
            <a:r>
              <a:rPr lang="da-DK" dirty="0" smtClean="0"/>
              <a:t> </a:t>
            </a:r>
            <a:r>
              <a:rPr lang="da-DK" dirty="0" err="1" smtClean="0"/>
              <a:t>having</a:t>
            </a:r>
            <a:r>
              <a:rPr lang="da-DK" dirty="0" smtClean="0"/>
              <a:t> </a:t>
            </a:r>
            <a:r>
              <a:rPr lang="da-DK" dirty="0" err="1" smtClean="0"/>
              <a:t>signed</a:t>
            </a:r>
            <a:r>
              <a:rPr lang="da-DK" dirty="0" smtClean="0"/>
              <a:t> </a:t>
            </a:r>
            <a:r>
              <a:rPr lang="da-DK" dirty="0" err="1" smtClean="0"/>
              <a:t>TA’s</a:t>
            </a:r>
            <a:r>
              <a:rPr lang="da-DK" dirty="0" smtClean="0"/>
              <a:t> and S&amp;S</a:t>
            </a:r>
            <a:br>
              <a:rPr lang="da-DK" dirty="0" smtClean="0"/>
            </a:br>
            <a:r>
              <a:rPr lang="da-DK" dirty="0" smtClean="0"/>
              <a:t>IFE </a:t>
            </a:r>
            <a:r>
              <a:rPr lang="da-DK" dirty="0" err="1" smtClean="0"/>
              <a:t>agreed</a:t>
            </a:r>
            <a:r>
              <a:rPr lang="da-DK" dirty="0" smtClean="0"/>
              <a:t> to have the </a:t>
            </a:r>
            <a:r>
              <a:rPr lang="da-DK" dirty="0" err="1" smtClean="0"/>
              <a:t>cave</a:t>
            </a:r>
            <a:r>
              <a:rPr lang="da-DK" dirty="0" smtClean="0"/>
              <a:t> </a:t>
            </a:r>
            <a:r>
              <a:rPr lang="da-DK" dirty="0" err="1" smtClean="0"/>
              <a:t>become</a:t>
            </a:r>
            <a:r>
              <a:rPr lang="da-DK" dirty="0" smtClean="0"/>
              <a:t> a </a:t>
            </a:r>
            <a:r>
              <a:rPr lang="da-DK" dirty="0" err="1" smtClean="0"/>
              <a:t>cash</a:t>
            </a:r>
            <a:r>
              <a:rPr lang="da-DK" dirty="0" smtClean="0"/>
              <a:t> </a:t>
            </a:r>
            <a:r>
              <a:rPr lang="da-DK" dirty="0" err="1" smtClean="0"/>
              <a:t>contribution</a:t>
            </a:r>
            <a:r>
              <a:rPr lang="da-DK" dirty="0" smtClean="0"/>
              <a:t>, </a:t>
            </a:r>
            <a:r>
              <a:rPr lang="da-DK" dirty="0" err="1" smtClean="0"/>
              <a:t>procured</a:t>
            </a:r>
            <a:r>
              <a:rPr lang="da-DK" dirty="0" smtClean="0"/>
              <a:t> by ESS</a:t>
            </a:r>
            <a:br>
              <a:rPr lang="da-DK" dirty="0" smtClean="0"/>
            </a:br>
            <a:r>
              <a:rPr lang="da-DK" b="1" dirty="0" err="1" smtClean="0"/>
              <a:t>Thanks</a:t>
            </a:r>
            <a:r>
              <a:rPr lang="da-DK" b="1" dirty="0" smtClean="0"/>
              <a:t>, DTU and IFE!</a:t>
            </a:r>
            <a:br>
              <a:rPr lang="da-DK" b="1" dirty="0" smtClean="0"/>
            </a:br>
            <a:endParaRPr lang="da-DK" b="1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a-DK" dirty="0" err="1" smtClean="0"/>
              <a:t>We</a:t>
            </a:r>
            <a:r>
              <a:rPr lang="da-DK" dirty="0" smtClean="0"/>
              <a:t> </a:t>
            </a:r>
            <a:r>
              <a:rPr lang="da-DK" dirty="0" err="1" smtClean="0"/>
              <a:t>are</a:t>
            </a:r>
            <a:r>
              <a:rPr lang="da-DK" dirty="0" smtClean="0"/>
              <a:t> </a:t>
            </a:r>
            <a:r>
              <a:rPr lang="da-DK" dirty="0" err="1" smtClean="0"/>
              <a:t>heavily</a:t>
            </a:r>
            <a:r>
              <a:rPr lang="da-DK" dirty="0" smtClean="0"/>
              <a:t> </a:t>
            </a:r>
            <a:r>
              <a:rPr lang="da-DK" dirty="0" err="1" smtClean="0"/>
              <a:t>affected</a:t>
            </a:r>
            <a:r>
              <a:rPr lang="da-DK" dirty="0" smtClean="0"/>
              <a:t> by the PSI VAT problem, </a:t>
            </a:r>
            <a:r>
              <a:rPr lang="da-DK" dirty="0" err="1" smtClean="0"/>
              <a:t>currently</a:t>
            </a:r>
            <a:r>
              <a:rPr lang="da-DK" dirty="0" smtClean="0"/>
              <a:t> on </a:t>
            </a:r>
            <a:r>
              <a:rPr lang="da-DK" dirty="0" err="1" smtClean="0"/>
              <a:t>critical</a:t>
            </a:r>
            <a:r>
              <a:rPr lang="da-DK" dirty="0" smtClean="0"/>
              <a:t> </a:t>
            </a:r>
            <a:r>
              <a:rPr lang="da-DK" dirty="0" err="1" smtClean="0"/>
              <a:t>path</a:t>
            </a:r>
            <a:r>
              <a:rPr lang="da-DK" dirty="0"/>
              <a:t> </a:t>
            </a:r>
            <a:r>
              <a:rPr lang="da-DK" dirty="0" smtClean="0"/>
              <a:t>– guide and HOPG </a:t>
            </a:r>
            <a:r>
              <a:rPr lang="da-DK" dirty="0" err="1" smtClean="0"/>
              <a:t>needs</a:t>
            </a:r>
            <a:r>
              <a:rPr lang="da-DK" dirty="0" smtClean="0"/>
              <a:t> to </a:t>
            </a:r>
            <a:r>
              <a:rPr lang="da-DK" dirty="0" err="1" smtClean="0"/>
              <a:t>be</a:t>
            </a:r>
            <a:r>
              <a:rPr lang="da-DK" dirty="0" smtClean="0"/>
              <a:t> </a:t>
            </a:r>
            <a:r>
              <a:rPr lang="da-DK" dirty="0" err="1" smtClean="0"/>
              <a:t>ordered</a:t>
            </a:r>
            <a:r>
              <a:rPr lang="da-DK" dirty="0" smtClean="0"/>
              <a:t> ASAP.</a:t>
            </a:r>
            <a:r>
              <a:rPr lang="da-DK" b="1" dirty="0" smtClean="0"/>
              <a:t/>
            </a:r>
            <a:br>
              <a:rPr lang="da-DK" b="1" dirty="0" smtClean="0"/>
            </a:br>
            <a:endParaRPr lang="da-DK" b="1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a-DK" dirty="0" smtClean="0"/>
              <a:t>Illustrative </a:t>
            </a:r>
            <a:r>
              <a:rPr lang="da-DK" dirty="0" err="1" smtClean="0"/>
              <a:t>example</a:t>
            </a:r>
            <a:r>
              <a:rPr lang="da-DK" dirty="0"/>
              <a:t> </a:t>
            </a:r>
            <a:r>
              <a:rPr lang="da-DK" dirty="0" smtClean="0"/>
              <a:t>– from TA: ”</a:t>
            </a:r>
            <a:r>
              <a:rPr lang="en-US" dirty="0" smtClean="0"/>
              <a:t>The </a:t>
            </a:r>
            <a:r>
              <a:rPr lang="en-US" dirty="0"/>
              <a:t>required technical data package to be provided at TG5, SAR, is described in [TG5D</a:t>
            </a:r>
            <a:r>
              <a:rPr lang="en-US" dirty="0" smtClean="0"/>
              <a:t>]”</a:t>
            </a:r>
            <a:endParaRPr lang="en-US" dirty="0"/>
          </a:p>
          <a:p>
            <a:pPr marL="285750" indent="-285750">
              <a:buFont typeface="Arial" panose="020B0604020202020204" pitchFamily="34" charset="0"/>
              <a:buChar char="•"/>
            </a:pPr>
            <a:endParaRPr lang="da-DK" b="1" dirty="0" smtClean="0">
              <a:latin typeface="Gill Sans MT" panose="020B0502020104020203" pitchFamily="34" charset="0"/>
            </a:endParaRPr>
          </a:p>
          <a:p>
            <a:endParaRPr lang="da-DK" b="1" dirty="0">
              <a:latin typeface="Gill Sans MT" panose="020B0502020104020203" pitchFamily="34" charset="0"/>
            </a:endParaRPr>
          </a:p>
          <a:p>
            <a:endParaRPr lang="da-DK" b="1" dirty="0" smtClean="0">
              <a:latin typeface="Gill Sans MT" panose="020B0502020104020203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da-DK" b="1" dirty="0" smtClean="0">
              <a:latin typeface="Gill Sans MT" panose="020B0502020104020203" pitchFamily="34" charset="0"/>
            </a:endParaRPr>
          </a:p>
          <a:p>
            <a:endParaRPr lang="da-DK" dirty="0" smtClean="0">
              <a:latin typeface="Gill Sans MT" panose="020B0502020104020203" pitchFamily="34" charset="0"/>
            </a:endParaRPr>
          </a:p>
          <a:p>
            <a:r>
              <a:rPr lang="da-DK" dirty="0" smtClean="0">
                <a:latin typeface="Gill Sans MT" panose="020B0502020104020203" pitchFamily="34" charset="0"/>
              </a:rPr>
              <a:t/>
            </a:r>
            <a:br>
              <a:rPr lang="da-DK" dirty="0" smtClean="0">
                <a:latin typeface="Gill Sans MT" panose="020B0502020104020203" pitchFamily="34" charset="0"/>
              </a:rPr>
            </a:br>
            <a:r>
              <a:rPr lang="da-DK" dirty="0" smtClean="0">
                <a:latin typeface="Gill Sans MT" panose="020B0502020104020203" pitchFamily="34" charset="0"/>
              </a:rPr>
              <a:t> </a:t>
            </a:r>
            <a:endParaRPr lang="en-US" dirty="0">
              <a:latin typeface="Gill Sans MT" panose="020B0502020104020203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17889530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1"/>
          <p:cNvSpPr txBox="1">
            <a:spLocks/>
          </p:cNvSpPr>
          <p:nvPr/>
        </p:nvSpPr>
        <p:spPr>
          <a:xfrm>
            <a:off x="389064" y="24207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endParaRPr lang="da-DK" b="1" dirty="0">
              <a:latin typeface="Gill Sans MT" panose="020B0502020104020203" pitchFamily="34" charset="0"/>
            </a:endParaRPr>
          </a:p>
        </p:txBody>
      </p:sp>
      <p:sp>
        <p:nvSpPr>
          <p:cNvPr id="9" name="Title 1"/>
          <p:cNvSpPr txBox="1">
            <a:spLocks/>
          </p:cNvSpPr>
          <p:nvPr/>
        </p:nvSpPr>
        <p:spPr>
          <a:xfrm>
            <a:off x="552450" y="142875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da-DK" b="1" dirty="0" err="1" smtClean="0">
                <a:latin typeface="Gill Sans MT" panose="020B0502020104020203" pitchFamily="34" charset="0"/>
              </a:rPr>
              <a:t>TA’s</a:t>
            </a:r>
            <a:r>
              <a:rPr lang="da-DK" b="1" dirty="0" smtClean="0">
                <a:latin typeface="Gill Sans MT" panose="020B0502020104020203" pitchFamily="34" charset="0"/>
              </a:rPr>
              <a:t> </a:t>
            </a:r>
            <a:r>
              <a:rPr lang="da-DK" b="1" dirty="0" err="1" smtClean="0">
                <a:latin typeface="Gill Sans MT" panose="020B0502020104020203" pitchFamily="34" charset="0"/>
              </a:rPr>
              <a:t>are</a:t>
            </a:r>
            <a:r>
              <a:rPr lang="da-DK" b="1" dirty="0" smtClean="0">
                <a:latin typeface="Gill Sans MT" panose="020B0502020104020203" pitchFamily="34" charset="0"/>
              </a:rPr>
              <a:t> </a:t>
            </a:r>
            <a:r>
              <a:rPr lang="da-DK" b="1" dirty="0" err="1" smtClean="0">
                <a:latin typeface="Gill Sans MT" panose="020B0502020104020203" pitchFamily="34" charset="0"/>
              </a:rPr>
              <a:t>problematic</a:t>
            </a:r>
            <a:r>
              <a:rPr lang="da-DK" b="1" dirty="0" smtClean="0">
                <a:latin typeface="Gill Sans MT" panose="020B0502020104020203" pitchFamily="34" charset="0"/>
              </a:rPr>
              <a:t>	</a:t>
            </a:r>
            <a:endParaRPr lang="da-DK" sz="2800" b="1" dirty="0">
              <a:latin typeface="Gill Sans MT" panose="020B0502020104020203" pitchFamily="34" charset="0"/>
            </a:endParaRPr>
          </a:p>
        </p:txBody>
      </p:sp>
      <p:sp>
        <p:nvSpPr>
          <p:cNvPr id="2" name="TextBox 1"/>
          <p:cNvSpPr txBox="1"/>
          <p:nvPr/>
        </p:nvSpPr>
        <p:spPr>
          <a:xfrm>
            <a:off x="389064" y="1587106"/>
            <a:ext cx="8512659" cy="67403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da-DK" dirty="0" smtClean="0">
                <a:latin typeface="Gill Sans MT" panose="020B0502020104020203" pitchFamily="34" charset="0"/>
              </a:rPr>
              <a:t>BIFROST have 5 partners, and </a:t>
            </a:r>
            <a:r>
              <a:rPr lang="da-DK" dirty="0" err="1" smtClean="0">
                <a:latin typeface="Gill Sans MT" panose="020B0502020104020203" pitchFamily="34" charset="0"/>
              </a:rPr>
              <a:t>we</a:t>
            </a:r>
            <a:r>
              <a:rPr lang="da-DK" dirty="0" smtClean="0">
                <a:latin typeface="Gill Sans MT" panose="020B0502020104020203" pitchFamily="34" charset="0"/>
              </a:rPr>
              <a:t> have to deal with 5 legal </a:t>
            </a:r>
            <a:r>
              <a:rPr lang="da-DK" dirty="0" err="1" smtClean="0">
                <a:latin typeface="Gill Sans MT" panose="020B0502020104020203" pitchFamily="34" charset="0"/>
              </a:rPr>
              <a:t>departments</a:t>
            </a:r>
            <a:r>
              <a:rPr lang="da-DK" dirty="0" smtClean="0">
                <a:latin typeface="Gill Sans MT" panose="020B0502020104020203" pitchFamily="34" charset="0"/>
              </a:rPr>
              <a:t>, </a:t>
            </a:r>
            <a:br>
              <a:rPr lang="da-DK" dirty="0" smtClean="0">
                <a:latin typeface="Gill Sans MT" panose="020B0502020104020203" pitchFamily="34" charset="0"/>
              </a:rPr>
            </a:br>
            <a:r>
              <a:rPr lang="da-DK" dirty="0" err="1" smtClean="0">
                <a:latin typeface="Gill Sans MT" panose="020B0502020104020203" pitchFamily="34" charset="0"/>
              </a:rPr>
              <a:t>interpreted</a:t>
            </a:r>
            <a:r>
              <a:rPr lang="da-DK" dirty="0" smtClean="0">
                <a:latin typeface="Gill Sans MT" panose="020B0502020104020203" pitchFamily="34" charset="0"/>
              </a:rPr>
              <a:t> by 5 </a:t>
            </a:r>
            <a:r>
              <a:rPr lang="da-DK" dirty="0" err="1" smtClean="0">
                <a:latin typeface="Gill Sans MT" panose="020B0502020104020203" pitchFamily="34" charset="0"/>
              </a:rPr>
              <a:t>scientists</a:t>
            </a:r>
            <a:r>
              <a:rPr lang="da-DK" dirty="0" smtClean="0">
                <a:latin typeface="Gill Sans MT" panose="020B0502020104020203" pitchFamily="34" charset="0"/>
              </a:rPr>
              <a:t/>
            </a:r>
            <a:br>
              <a:rPr lang="da-DK" dirty="0" smtClean="0">
                <a:latin typeface="Gill Sans MT" panose="020B0502020104020203" pitchFamily="34" charset="0"/>
              </a:rPr>
            </a:br>
            <a:endParaRPr lang="da-DK" dirty="0" smtClean="0">
              <a:latin typeface="Gill Sans MT" panose="020B0502020104020203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a-DK" dirty="0" smtClean="0">
                <a:latin typeface="Gill Sans MT" panose="020B0502020104020203" pitchFamily="34" charset="0"/>
              </a:rPr>
              <a:t>VAT </a:t>
            </a:r>
            <a:r>
              <a:rPr lang="da-DK" dirty="0" err="1" smtClean="0">
                <a:latin typeface="Gill Sans MT" panose="020B0502020104020203" pitchFamily="34" charset="0"/>
              </a:rPr>
              <a:t>issues</a:t>
            </a:r>
            <a:r>
              <a:rPr lang="da-DK" dirty="0" smtClean="0">
                <a:latin typeface="Gill Sans MT" panose="020B0502020104020203" pitchFamily="34" charset="0"/>
              </a:rPr>
              <a:t> </a:t>
            </a:r>
            <a:r>
              <a:rPr lang="da-DK" dirty="0" err="1" smtClean="0">
                <a:latin typeface="Gill Sans MT" panose="020B0502020104020203" pitchFamily="34" charset="0"/>
              </a:rPr>
              <a:t>above</a:t>
            </a:r>
            <a:r>
              <a:rPr lang="da-DK" dirty="0" smtClean="0">
                <a:latin typeface="Gill Sans MT" panose="020B0502020104020203" pitchFamily="34" charset="0"/>
              </a:rPr>
              <a:t> </a:t>
            </a:r>
            <a:r>
              <a:rPr lang="da-DK" dirty="0" err="1" smtClean="0">
                <a:latin typeface="Gill Sans MT" panose="020B0502020104020203" pitchFamily="34" charset="0"/>
              </a:rPr>
              <a:t>our</a:t>
            </a:r>
            <a:r>
              <a:rPr lang="da-DK" dirty="0" smtClean="0">
                <a:latin typeface="Gill Sans MT" panose="020B0502020104020203" pitchFamily="34" charset="0"/>
              </a:rPr>
              <a:t> </a:t>
            </a:r>
            <a:r>
              <a:rPr lang="da-DK" dirty="0" err="1" smtClean="0">
                <a:latin typeface="Gill Sans MT" panose="020B0502020104020203" pitchFamily="34" charset="0"/>
              </a:rPr>
              <a:t>paygrades</a:t>
            </a:r>
            <a:r>
              <a:rPr lang="da-DK" dirty="0" smtClean="0">
                <a:latin typeface="Gill Sans MT" panose="020B0502020104020203" pitchFamily="34" charset="0"/>
              </a:rPr>
              <a:t>. </a:t>
            </a:r>
            <a:br>
              <a:rPr lang="da-DK" dirty="0" smtClean="0">
                <a:latin typeface="Gill Sans MT" panose="020B0502020104020203" pitchFamily="34" charset="0"/>
              </a:rPr>
            </a:br>
            <a:endParaRPr lang="da-DK" dirty="0" smtClean="0">
              <a:latin typeface="Gill Sans MT" panose="020B0502020104020203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a-DK" dirty="0" err="1" smtClean="0">
                <a:latin typeface="Gill Sans MT" panose="020B0502020104020203" pitchFamily="34" charset="0"/>
              </a:rPr>
              <a:t>TA’s</a:t>
            </a:r>
            <a:r>
              <a:rPr lang="da-DK" dirty="0" smtClean="0">
                <a:latin typeface="Gill Sans MT" panose="020B0502020104020203" pitchFamily="34" charset="0"/>
              </a:rPr>
              <a:t> on the </a:t>
            </a:r>
            <a:r>
              <a:rPr lang="da-DK" dirty="0" err="1" smtClean="0">
                <a:latin typeface="Gill Sans MT" panose="020B0502020104020203" pitchFamily="34" charset="0"/>
              </a:rPr>
              <a:t>critical</a:t>
            </a:r>
            <a:r>
              <a:rPr lang="da-DK" dirty="0" smtClean="0">
                <a:latin typeface="Gill Sans MT" panose="020B0502020104020203" pitchFamily="34" charset="0"/>
              </a:rPr>
              <a:t> </a:t>
            </a:r>
            <a:r>
              <a:rPr lang="da-DK" dirty="0" err="1" smtClean="0">
                <a:latin typeface="Gill Sans MT" panose="020B0502020104020203" pitchFamily="34" charset="0"/>
              </a:rPr>
              <a:t>path</a:t>
            </a:r>
            <a:r>
              <a:rPr lang="da-DK" dirty="0" smtClean="0">
                <a:latin typeface="Gill Sans MT" panose="020B0502020104020203" pitchFamily="34" charset="0"/>
              </a:rPr>
              <a:t>:</a:t>
            </a:r>
            <a:br>
              <a:rPr lang="da-DK" dirty="0" smtClean="0">
                <a:latin typeface="Gill Sans MT" panose="020B0502020104020203" pitchFamily="34" charset="0"/>
              </a:rPr>
            </a:br>
            <a:r>
              <a:rPr lang="da-DK" dirty="0" smtClean="0">
                <a:latin typeface="Gill Sans MT" panose="020B0502020104020203" pitchFamily="34" charset="0"/>
              </a:rPr>
              <a:t>Milestones </a:t>
            </a:r>
            <a:r>
              <a:rPr lang="da-DK" dirty="0" err="1" smtClean="0">
                <a:latin typeface="Gill Sans MT" panose="020B0502020104020203" pitchFamily="34" charset="0"/>
              </a:rPr>
              <a:t>that</a:t>
            </a:r>
            <a:r>
              <a:rPr lang="da-DK" dirty="0" smtClean="0">
                <a:latin typeface="Gill Sans MT" panose="020B0502020104020203" pitchFamily="34" charset="0"/>
              </a:rPr>
              <a:t> </a:t>
            </a:r>
            <a:r>
              <a:rPr lang="da-DK" dirty="0" err="1" smtClean="0">
                <a:latin typeface="Gill Sans MT" panose="020B0502020104020203" pitchFamily="34" charset="0"/>
              </a:rPr>
              <a:t>change</a:t>
            </a:r>
            <a:r>
              <a:rPr lang="da-DK" dirty="0" smtClean="0">
                <a:latin typeface="Gill Sans MT" panose="020B0502020104020203" pitchFamily="34" charset="0"/>
              </a:rPr>
              <a:t> </a:t>
            </a:r>
            <a:r>
              <a:rPr lang="da-DK" dirty="0" err="1" smtClean="0">
                <a:latin typeface="Gill Sans MT" panose="020B0502020104020203" pitchFamily="34" charset="0"/>
              </a:rPr>
              <a:t>every</a:t>
            </a:r>
            <a:r>
              <a:rPr lang="da-DK" dirty="0" smtClean="0">
                <a:latin typeface="Gill Sans MT" panose="020B0502020104020203" pitchFamily="34" charset="0"/>
              </a:rPr>
              <a:t> time signatures </a:t>
            </a:r>
            <a:r>
              <a:rPr lang="da-DK" dirty="0" err="1" smtClean="0">
                <a:latin typeface="Gill Sans MT" panose="020B0502020104020203" pitchFamily="34" charset="0"/>
              </a:rPr>
              <a:t>are</a:t>
            </a:r>
            <a:r>
              <a:rPr lang="da-DK" dirty="0" smtClean="0">
                <a:latin typeface="Gill Sans MT" panose="020B0502020104020203" pitchFamily="34" charset="0"/>
              </a:rPr>
              <a:t> </a:t>
            </a:r>
            <a:r>
              <a:rPr lang="da-DK" dirty="0" err="1" smtClean="0">
                <a:latin typeface="Gill Sans MT" panose="020B0502020104020203" pitchFamily="34" charset="0"/>
              </a:rPr>
              <a:t>delayed</a:t>
            </a:r>
            <a:r>
              <a:rPr lang="da-DK" dirty="0" smtClean="0">
                <a:latin typeface="Gill Sans MT" panose="020B0502020104020203" pitchFamily="34" charset="0"/>
              </a:rPr>
              <a:t/>
            </a:r>
            <a:br>
              <a:rPr lang="da-DK" dirty="0" smtClean="0">
                <a:latin typeface="Gill Sans MT" panose="020B0502020104020203" pitchFamily="34" charset="0"/>
              </a:rPr>
            </a:br>
            <a:endParaRPr lang="da-DK" dirty="0" smtClean="0">
              <a:latin typeface="Gill Sans MT" panose="020B0502020104020203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a-DK" dirty="0" smtClean="0">
                <a:latin typeface="Gill Sans MT" panose="020B0502020104020203" pitchFamily="34" charset="0"/>
              </a:rPr>
              <a:t>DTU </a:t>
            </a:r>
            <a:r>
              <a:rPr lang="da-DK" dirty="0" err="1" smtClean="0">
                <a:latin typeface="Gill Sans MT" panose="020B0502020104020203" pitchFamily="34" charset="0"/>
              </a:rPr>
              <a:t>signed</a:t>
            </a:r>
            <a:r>
              <a:rPr lang="da-DK" dirty="0" smtClean="0">
                <a:latin typeface="Gill Sans MT" panose="020B0502020104020203" pitchFamily="34" charset="0"/>
              </a:rPr>
              <a:t> the </a:t>
            </a:r>
            <a:r>
              <a:rPr lang="da-DK" dirty="0" err="1" smtClean="0">
                <a:latin typeface="Gill Sans MT" panose="020B0502020104020203" pitchFamily="34" charset="0"/>
              </a:rPr>
              <a:t>contract</a:t>
            </a:r>
            <a:r>
              <a:rPr lang="da-DK" dirty="0" smtClean="0">
                <a:latin typeface="Gill Sans MT" panose="020B0502020104020203" pitchFamily="34" charset="0"/>
              </a:rPr>
              <a:t> for the tank </a:t>
            </a:r>
            <a:r>
              <a:rPr lang="da-DK" dirty="0" err="1" smtClean="0">
                <a:latin typeface="Gill Sans MT" panose="020B0502020104020203" pitchFamily="34" charset="0"/>
              </a:rPr>
              <a:t>before</a:t>
            </a:r>
            <a:r>
              <a:rPr lang="da-DK" dirty="0" smtClean="0">
                <a:latin typeface="Gill Sans MT" panose="020B0502020104020203" pitchFamily="34" charset="0"/>
              </a:rPr>
              <a:t> </a:t>
            </a:r>
            <a:r>
              <a:rPr lang="da-DK" dirty="0" err="1" smtClean="0">
                <a:latin typeface="Gill Sans MT" panose="020B0502020104020203" pitchFamily="34" charset="0"/>
              </a:rPr>
              <a:t>having</a:t>
            </a:r>
            <a:r>
              <a:rPr lang="da-DK" dirty="0" smtClean="0">
                <a:latin typeface="Gill Sans MT" panose="020B0502020104020203" pitchFamily="34" charset="0"/>
              </a:rPr>
              <a:t> </a:t>
            </a:r>
            <a:r>
              <a:rPr lang="da-DK" dirty="0" err="1" smtClean="0">
                <a:latin typeface="Gill Sans MT" panose="020B0502020104020203" pitchFamily="34" charset="0"/>
              </a:rPr>
              <a:t>signed</a:t>
            </a:r>
            <a:r>
              <a:rPr lang="da-DK" dirty="0" smtClean="0">
                <a:latin typeface="Gill Sans MT" panose="020B0502020104020203" pitchFamily="34" charset="0"/>
              </a:rPr>
              <a:t> </a:t>
            </a:r>
            <a:r>
              <a:rPr lang="da-DK" dirty="0" err="1" smtClean="0">
                <a:latin typeface="Gill Sans MT" panose="020B0502020104020203" pitchFamily="34" charset="0"/>
              </a:rPr>
              <a:t>TA’s</a:t>
            </a:r>
            <a:r>
              <a:rPr lang="da-DK" dirty="0" smtClean="0">
                <a:latin typeface="Gill Sans MT" panose="020B0502020104020203" pitchFamily="34" charset="0"/>
              </a:rPr>
              <a:t> and S&amp;S</a:t>
            </a:r>
            <a:br>
              <a:rPr lang="da-DK" dirty="0" smtClean="0">
                <a:latin typeface="Gill Sans MT" panose="020B0502020104020203" pitchFamily="34" charset="0"/>
              </a:rPr>
            </a:br>
            <a:r>
              <a:rPr lang="da-DK" dirty="0" smtClean="0">
                <a:latin typeface="Gill Sans MT" panose="020B0502020104020203" pitchFamily="34" charset="0"/>
              </a:rPr>
              <a:t>IFE </a:t>
            </a:r>
            <a:r>
              <a:rPr lang="da-DK" dirty="0" err="1" smtClean="0">
                <a:latin typeface="Gill Sans MT" panose="020B0502020104020203" pitchFamily="34" charset="0"/>
              </a:rPr>
              <a:t>agreed</a:t>
            </a:r>
            <a:r>
              <a:rPr lang="da-DK" dirty="0" smtClean="0">
                <a:latin typeface="Gill Sans MT" panose="020B0502020104020203" pitchFamily="34" charset="0"/>
              </a:rPr>
              <a:t> to have the </a:t>
            </a:r>
            <a:r>
              <a:rPr lang="da-DK" dirty="0" err="1" smtClean="0">
                <a:latin typeface="Gill Sans MT" panose="020B0502020104020203" pitchFamily="34" charset="0"/>
              </a:rPr>
              <a:t>cave</a:t>
            </a:r>
            <a:r>
              <a:rPr lang="da-DK" dirty="0" smtClean="0">
                <a:latin typeface="Gill Sans MT" panose="020B0502020104020203" pitchFamily="34" charset="0"/>
              </a:rPr>
              <a:t> </a:t>
            </a:r>
            <a:r>
              <a:rPr lang="da-DK" dirty="0" err="1" smtClean="0">
                <a:latin typeface="Gill Sans MT" panose="020B0502020104020203" pitchFamily="34" charset="0"/>
              </a:rPr>
              <a:t>become</a:t>
            </a:r>
            <a:r>
              <a:rPr lang="da-DK" dirty="0" smtClean="0">
                <a:latin typeface="Gill Sans MT" panose="020B0502020104020203" pitchFamily="34" charset="0"/>
              </a:rPr>
              <a:t> a </a:t>
            </a:r>
            <a:r>
              <a:rPr lang="da-DK" dirty="0" err="1" smtClean="0">
                <a:latin typeface="Gill Sans MT" panose="020B0502020104020203" pitchFamily="34" charset="0"/>
              </a:rPr>
              <a:t>cash</a:t>
            </a:r>
            <a:r>
              <a:rPr lang="da-DK" dirty="0" smtClean="0">
                <a:latin typeface="Gill Sans MT" panose="020B0502020104020203" pitchFamily="34" charset="0"/>
              </a:rPr>
              <a:t> </a:t>
            </a:r>
            <a:r>
              <a:rPr lang="da-DK" dirty="0" err="1" smtClean="0">
                <a:latin typeface="Gill Sans MT" panose="020B0502020104020203" pitchFamily="34" charset="0"/>
              </a:rPr>
              <a:t>contribution</a:t>
            </a:r>
            <a:r>
              <a:rPr lang="da-DK" dirty="0" smtClean="0">
                <a:latin typeface="Gill Sans MT" panose="020B0502020104020203" pitchFamily="34" charset="0"/>
              </a:rPr>
              <a:t>, </a:t>
            </a:r>
            <a:r>
              <a:rPr lang="da-DK" dirty="0" err="1" smtClean="0">
                <a:latin typeface="Gill Sans MT" panose="020B0502020104020203" pitchFamily="34" charset="0"/>
              </a:rPr>
              <a:t>procured</a:t>
            </a:r>
            <a:r>
              <a:rPr lang="da-DK" dirty="0" smtClean="0">
                <a:latin typeface="Gill Sans MT" panose="020B0502020104020203" pitchFamily="34" charset="0"/>
              </a:rPr>
              <a:t> by ESS</a:t>
            </a:r>
            <a:br>
              <a:rPr lang="da-DK" dirty="0" smtClean="0">
                <a:latin typeface="Gill Sans MT" panose="020B0502020104020203" pitchFamily="34" charset="0"/>
              </a:rPr>
            </a:br>
            <a:r>
              <a:rPr lang="da-DK" b="1" dirty="0" err="1" smtClean="0">
                <a:latin typeface="Gill Sans MT" panose="020B0502020104020203" pitchFamily="34" charset="0"/>
              </a:rPr>
              <a:t>Thanks</a:t>
            </a:r>
            <a:r>
              <a:rPr lang="da-DK" b="1" dirty="0" smtClean="0">
                <a:latin typeface="Gill Sans MT" panose="020B0502020104020203" pitchFamily="34" charset="0"/>
              </a:rPr>
              <a:t>, DTU and IFE!</a:t>
            </a:r>
            <a:br>
              <a:rPr lang="da-DK" b="1" dirty="0" smtClean="0">
                <a:latin typeface="Gill Sans MT" panose="020B0502020104020203" pitchFamily="34" charset="0"/>
              </a:rPr>
            </a:br>
            <a:endParaRPr lang="da-DK" b="1" dirty="0" smtClean="0">
              <a:latin typeface="Gill Sans MT" panose="020B0502020104020203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a-DK" dirty="0" err="1" smtClean="0">
                <a:latin typeface="Gill Sans MT" panose="020B0502020104020203" pitchFamily="34" charset="0"/>
              </a:rPr>
              <a:t>We</a:t>
            </a:r>
            <a:r>
              <a:rPr lang="da-DK" dirty="0" smtClean="0">
                <a:latin typeface="Gill Sans MT" panose="020B0502020104020203" pitchFamily="34" charset="0"/>
              </a:rPr>
              <a:t> </a:t>
            </a:r>
            <a:r>
              <a:rPr lang="da-DK" dirty="0" err="1" smtClean="0">
                <a:latin typeface="Gill Sans MT" panose="020B0502020104020203" pitchFamily="34" charset="0"/>
              </a:rPr>
              <a:t>are</a:t>
            </a:r>
            <a:r>
              <a:rPr lang="da-DK" dirty="0" smtClean="0">
                <a:latin typeface="Gill Sans MT" panose="020B0502020104020203" pitchFamily="34" charset="0"/>
              </a:rPr>
              <a:t> </a:t>
            </a:r>
            <a:r>
              <a:rPr lang="da-DK" dirty="0" err="1" smtClean="0">
                <a:latin typeface="Gill Sans MT" panose="020B0502020104020203" pitchFamily="34" charset="0"/>
              </a:rPr>
              <a:t>heavily</a:t>
            </a:r>
            <a:r>
              <a:rPr lang="da-DK" dirty="0" smtClean="0">
                <a:latin typeface="Gill Sans MT" panose="020B0502020104020203" pitchFamily="34" charset="0"/>
              </a:rPr>
              <a:t> </a:t>
            </a:r>
            <a:r>
              <a:rPr lang="da-DK" dirty="0" err="1" smtClean="0">
                <a:latin typeface="Gill Sans MT" panose="020B0502020104020203" pitchFamily="34" charset="0"/>
              </a:rPr>
              <a:t>affected</a:t>
            </a:r>
            <a:r>
              <a:rPr lang="da-DK" dirty="0" smtClean="0">
                <a:latin typeface="Gill Sans MT" panose="020B0502020104020203" pitchFamily="34" charset="0"/>
              </a:rPr>
              <a:t> by the PSI VAT problem, </a:t>
            </a:r>
            <a:r>
              <a:rPr lang="da-DK" dirty="0" err="1" smtClean="0">
                <a:latin typeface="Gill Sans MT" panose="020B0502020104020203" pitchFamily="34" charset="0"/>
              </a:rPr>
              <a:t>currently</a:t>
            </a:r>
            <a:r>
              <a:rPr lang="da-DK" dirty="0" smtClean="0">
                <a:latin typeface="Gill Sans MT" panose="020B0502020104020203" pitchFamily="34" charset="0"/>
              </a:rPr>
              <a:t> on </a:t>
            </a:r>
            <a:r>
              <a:rPr lang="da-DK" dirty="0" err="1" smtClean="0">
                <a:latin typeface="Gill Sans MT" panose="020B0502020104020203" pitchFamily="34" charset="0"/>
              </a:rPr>
              <a:t>critical</a:t>
            </a:r>
            <a:r>
              <a:rPr lang="da-DK" dirty="0" smtClean="0">
                <a:latin typeface="Gill Sans MT" panose="020B0502020104020203" pitchFamily="34" charset="0"/>
              </a:rPr>
              <a:t> </a:t>
            </a:r>
            <a:r>
              <a:rPr lang="da-DK" dirty="0" err="1" smtClean="0">
                <a:latin typeface="Gill Sans MT" panose="020B0502020104020203" pitchFamily="34" charset="0"/>
              </a:rPr>
              <a:t>path</a:t>
            </a:r>
            <a:r>
              <a:rPr lang="da-DK" dirty="0">
                <a:latin typeface="Gill Sans MT" panose="020B0502020104020203" pitchFamily="34" charset="0"/>
              </a:rPr>
              <a:t> </a:t>
            </a:r>
            <a:r>
              <a:rPr lang="da-DK" dirty="0" smtClean="0">
                <a:latin typeface="Gill Sans MT" panose="020B0502020104020203" pitchFamily="34" charset="0"/>
              </a:rPr>
              <a:t>– guide and HOPG </a:t>
            </a:r>
            <a:r>
              <a:rPr lang="da-DK" dirty="0" err="1" smtClean="0">
                <a:latin typeface="Gill Sans MT" panose="020B0502020104020203" pitchFamily="34" charset="0"/>
              </a:rPr>
              <a:t>needs</a:t>
            </a:r>
            <a:r>
              <a:rPr lang="da-DK" dirty="0" smtClean="0">
                <a:latin typeface="Gill Sans MT" panose="020B0502020104020203" pitchFamily="34" charset="0"/>
              </a:rPr>
              <a:t> to </a:t>
            </a:r>
            <a:r>
              <a:rPr lang="da-DK" dirty="0" err="1" smtClean="0">
                <a:latin typeface="Gill Sans MT" panose="020B0502020104020203" pitchFamily="34" charset="0"/>
              </a:rPr>
              <a:t>be</a:t>
            </a:r>
            <a:r>
              <a:rPr lang="da-DK" dirty="0" smtClean="0">
                <a:latin typeface="Gill Sans MT" panose="020B0502020104020203" pitchFamily="34" charset="0"/>
              </a:rPr>
              <a:t> </a:t>
            </a:r>
            <a:r>
              <a:rPr lang="da-DK" dirty="0" err="1" smtClean="0">
                <a:latin typeface="Gill Sans MT" panose="020B0502020104020203" pitchFamily="34" charset="0"/>
              </a:rPr>
              <a:t>ordered</a:t>
            </a:r>
            <a:r>
              <a:rPr lang="da-DK" dirty="0" smtClean="0">
                <a:latin typeface="Gill Sans MT" panose="020B0502020104020203" pitchFamily="34" charset="0"/>
              </a:rPr>
              <a:t> ASAP.</a:t>
            </a:r>
            <a:r>
              <a:rPr lang="da-DK" b="1" dirty="0" smtClean="0">
                <a:latin typeface="Gill Sans MT" panose="020B0502020104020203" pitchFamily="34" charset="0"/>
              </a:rPr>
              <a:t/>
            </a:r>
            <a:br>
              <a:rPr lang="da-DK" b="1" dirty="0" smtClean="0">
                <a:latin typeface="Gill Sans MT" panose="020B0502020104020203" pitchFamily="34" charset="0"/>
              </a:rPr>
            </a:br>
            <a:endParaRPr lang="da-DK" b="1" dirty="0" smtClean="0">
              <a:latin typeface="Gill Sans MT" panose="020B0502020104020203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a-DK" dirty="0" smtClean="0">
                <a:latin typeface="Gill Sans MT" panose="020B0502020104020203" pitchFamily="34" charset="0"/>
              </a:rPr>
              <a:t>Illustrative </a:t>
            </a:r>
            <a:r>
              <a:rPr lang="da-DK" dirty="0" err="1" smtClean="0">
                <a:latin typeface="Gill Sans MT" panose="020B0502020104020203" pitchFamily="34" charset="0"/>
              </a:rPr>
              <a:t>example</a:t>
            </a:r>
            <a:r>
              <a:rPr lang="da-DK" dirty="0">
                <a:latin typeface="Gill Sans MT" panose="020B0502020104020203" pitchFamily="34" charset="0"/>
              </a:rPr>
              <a:t> </a:t>
            </a:r>
            <a:r>
              <a:rPr lang="da-DK" dirty="0" smtClean="0">
                <a:latin typeface="Gill Sans MT" panose="020B0502020104020203" pitchFamily="34" charset="0"/>
              </a:rPr>
              <a:t>– from TA: ”</a:t>
            </a:r>
            <a:r>
              <a:rPr lang="en-US" dirty="0" smtClean="0"/>
              <a:t>The </a:t>
            </a:r>
            <a:r>
              <a:rPr lang="en-US" dirty="0"/>
              <a:t>required technical data package to be provided at TG5, SAR, is described in [TG5D</a:t>
            </a:r>
            <a:r>
              <a:rPr lang="en-US" dirty="0" smtClean="0"/>
              <a:t>]”</a:t>
            </a:r>
            <a:endParaRPr lang="en-US" dirty="0"/>
          </a:p>
          <a:p>
            <a:pPr marL="285750" indent="-285750">
              <a:buFont typeface="Arial" panose="020B0604020202020204" pitchFamily="34" charset="0"/>
              <a:buChar char="•"/>
            </a:pPr>
            <a:endParaRPr lang="da-DK" b="1" dirty="0" smtClean="0">
              <a:latin typeface="Gill Sans MT" panose="020B0502020104020203" pitchFamily="34" charset="0"/>
            </a:endParaRPr>
          </a:p>
          <a:p>
            <a:endParaRPr lang="da-DK" b="1" dirty="0">
              <a:latin typeface="Gill Sans MT" panose="020B0502020104020203" pitchFamily="34" charset="0"/>
            </a:endParaRPr>
          </a:p>
          <a:p>
            <a:endParaRPr lang="da-DK" b="1" dirty="0" smtClean="0">
              <a:latin typeface="Gill Sans MT" panose="020B0502020104020203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da-DK" b="1" dirty="0" smtClean="0">
              <a:latin typeface="Gill Sans MT" panose="020B0502020104020203" pitchFamily="34" charset="0"/>
            </a:endParaRPr>
          </a:p>
          <a:p>
            <a:endParaRPr lang="da-DK" dirty="0" smtClean="0">
              <a:latin typeface="Gill Sans MT" panose="020B0502020104020203" pitchFamily="34" charset="0"/>
            </a:endParaRPr>
          </a:p>
          <a:p>
            <a:r>
              <a:rPr lang="da-DK" dirty="0" smtClean="0">
                <a:latin typeface="Gill Sans MT" panose="020B0502020104020203" pitchFamily="34" charset="0"/>
              </a:rPr>
              <a:t/>
            </a:r>
            <a:br>
              <a:rPr lang="da-DK" dirty="0" smtClean="0">
                <a:latin typeface="Gill Sans MT" panose="020B0502020104020203" pitchFamily="34" charset="0"/>
              </a:rPr>
            </a:br>
            <a:r>
              <a:rPr lang="da-DK" dirty="0" smtClean="0">
                <a:latin typeface="Gill Sans MT" panose="020B0502020104020203" pitchFamily="34" charset="0"/>
              </a:rPr>
              <a:t> </a:t>
            </a:r>
            <a:endParaRPr lang="en-US" dirty="0">
              <a:latin typeface="Gill Sans MT" panose="020B0502020104020203" pitchFamily="34" charset="0"/>
            </a:endParaRP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19016" y="1410129"/>
            <a:ext cx="6478224" cy="4079902"/>
          </a:xfrm>
          <a:prstGeom prst="rect">
            <a:avLst/>
          </a:prstGeom>
        </p:spPr>
      </p:pic>
      <p:sp>
        <p:nvSpPr>
          <p:cNvPr id="3" name="Oval 2"/>
          <p:cNvSpPr/>
          <p:nvPr/>
        </p:nvSpPr>
        <p:spPr>
          <a:xfrm>
            <a:off x="2938585" y="5916246"/>
            <a:ext cx="1141046" cy="586154"/>
          </a:xfrm>
          <a:prstGeom prst="ellipse">
            <a:avLst/>
          </a:prstGeom>
          <a:noFill/>
          <a:ln w="50800">
            <a:solidFill>
              <a:srgbClr val="FF0000">
                <a:alpha val="93000"/>
              </a:srgb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33038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1"/>
          <p:cNvSpPr txBox="1">
            <a:spLocks/>
          </p:cNvSpPr>
          <p:nvPr/>
        </p:nvSpPr>
        <p:spPr>
          <a:xfrm>
            <a:off x="389064" y="24207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endParaRPr lang="da-DK" b="1" dirty="0">
              <a:latin typeface="Gill Sans MT" panose="020B0502020104020203" pitchFamily="34" charset="0"/>
            </a:endParaRPr>
          </a:p>
        </p:txBody>
      </p:sp>
      <p:sp>
        <p:nvSpPr>
          <p:cNvPr id="9" name="Title 1"/>
          <p:cNvSpPr txBox="1">
            <a:spLocks/>
          </p:cNvSpPr>
          <p:nvPr/>
        </p:nvSpPr>
        <p:spPr>
          <a:xfrm>
            <a:off x="552450" y="142875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da-DK" b="1" dirty="0" smtClean="0">
                <a:latin typeface="Gill Sans MT" panose="020B0502020104020203" pitchFamily="34" charset="0"/>
              </a:rPr>
              <a:t>Safety and </a:t>
            </a:r>
            <a:r>
              <a:rPr lang="da-DK" b="1" dirty="0" err="1" smtClean="0">
                <a:latin typeface="Gill Sans MT" panose="020B0502020104020203" pitchFamily="34" charset="0"/>
              </a:rPr>
              <a:t>cave</a:t>
            </a:r>
            <a:r>
              <a:rPr lang="da-DK" b="1" dirty="0" smtClean="0">
                <a:latin typeface="Gill Sans MT" panose="020B0502020104020203" pitchFamily="34" charset="0"/>
              </a:rPr>
              <a:t> </a:t>
            </a:r>
            <a:r>
              <a:rPr lang="da-DK" b="1" dirty="0" err="1" smtClean="0">
                <a:latin typeface="Gill Sans MT" panose="020B0502020104020203" pitchFamily="34" charset="0"/>
              </a:rPr>
              <a:t>licensing</a:t>
            </a:r>
            <a:endParaRPr lang="da-DK" b="1" dirty="0">
              <a:latin typeface="Gill Sans MT" panose="020B0502020104020203" pitchFamily="34" charset="0"/>
            </a:endParaRPr>
          </a:p>
        </p:txBody>
      </p:sp>
      <p:sp>
        <p:nvSpPr>
          <p:cNvPr id="2" name="TextBox 1"/>
          <p:cNvSpPr txBox="1"/>
          <p:nvPr/>
        </p:nvSpPr>
        <p:spPr>
          <a:xfrm>
            <a:off x="196948" y="1738313"/>
            <a:ext cx="4697046" cy="489364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da-DK" sz="2400" dirty="0" smtClean="0"/>
              <a:t>Argon </a:t>
            </a:r>
            <a:r>
              <a:rPr lang="da-DK" sz="2400" dirty="0" err="1" smtClean="0"/>
              <a:t>activation</a:t>
            </a:r>
            <a:r>
              <a:rPr lang="da-DK" sz="2400" dirty="0" smtClean="0"/>
              <a:t> </a:t>
            </a:r>
            <a:r>
              <a:rPr lang="da-DK" sz="2400" dirty="0" err="1" smtClean="0"/>
              <a:t>might</a:t>
            </a:r>
            <a:r>
              <a:rPr lang="da-DK" sz="2400" dirty="0" smtClean="0"/>
              <a:t> pose a </a:t>
            </a:r>
            <a:r>
              <a:rPr lang="da-DK" sz="2400" dirty="0" smtClean="0"/>
              <a:t>problem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da-DK" sz="2400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a-DK" sz="2400" dirty="0" smtClean="0"/>
              <a:t>Sprinklers still an open </a:t>
            </a:r>
            <a:r>
              <a:rPr lang="da-DK" sz="2400" dirty="0" err="1" smtClean="0"/>
              <a:t>question</a:t>
            </a:r>
            <a:r>
              <a:rPr lang="da-DK" sz="2400" dirty="0" smtClean="0"/>
              <a:t>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da-DK" sz="2400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a-DK" sz="2400" dirty="0" err="1" smtClean="0"/>
              <a:t>Cave</a:t>
            </a:r>
            <a:r>
              <a:rPr lang="da-DK" sz="2400" dirty="0" smtClean="0"/>
              <a:t> </a:t>
            </a:r>
            <a:r>
              <a:rPr lang="da-DK" sz="2400" dirty="0" smtClean="0"/>
              <a:t>is </a:t>
            </a:r>
            <a:r>
              <a:rPr lang="da-DK" sz="2400" dirty="0" err="1" smtClean="0"/>
              <a:t>complicated</a:t>
            </a:r>
            <a:r>
              <a:rPr lang="da-DK" sz="2400" dirty="0" smtClean="0"/>
              <a:t>, </a:t>
            </a:r>
            <a:r>
              <a:rPr lang="da-DK" sz="2400" dirty="0" err="1" smtClean="0"/>
              <a:t>we</a:t>
            </a:r>
            <a:r>
              <a:rPr lang="da-DK" sz="2400" dirty="0" smtClean="0"/>
              <a:t> </a:t>
            </a:r>
            <a:r>
              <a:rPr lang="da-DK" sz="2400" dirty="0" err="1" smtClean="0"/>
              <a:t>can’t</a:t>
            </a:r>
            <a:r>
              <a:rPr lang="da-DK" sz="2400" dirty="0" smtClean="0"/>
              <a:t> model </a:t>
            </a:r>
            <a:r>
              <a:rPr lang="da-DK" sz="2400" dirty="0" err="1" smtClean="0"/>
              <a:t>every</a:t>
            </a:r>
            <a:r>
              <a:rPr lang="da-DK" sz="2400" dirty="0" smtClean="0"/>
              <a:t> </a:t>
            </a:r>
            <a:r>
              <a:rPr lang="da-DK" sz="2400" dirty="0" err="1" smtClean="0"/>
              <a:t>brick</a:t>
            </a:r>
            <a:r>
              <a:rPr lang="da-DK" sz="2400" dirty="0" smtClean="0"/>
              <a:t> in MCNP. </a:t>
            </a:r>
            <a:br>
              <a:rPr lang="da-DK" sz="2400" dirty="0" smtClean="0"/>
            </a:br>
            <a:r>
              <a:rPr lang="da-DK" sz="2400" dirty="0" err="1" smtClean="0"/>
              <a:t>Assumptions</a:t>
            </a:r>
            <a:r>
              <a:rPr lang="da-DK" sz="2400" dirty="0" smtClean="0"/>
              <a:t> have to </a:t>
            </a:r>
            <a:r>
              <a:rPr lang="da-DK" sz="2400" dirty="0" err="1" smtClean="0"/>
              <a:t>be</a:t>
            </a:r>
            <a:r>
              <a:rPr lang="da-DK" sz="2400" dirty="0" smtClean="0"/>
              <a:t> </a:t>
            </a:r>
            <a:r>
              <a:rPr lang="da-DK" sz="2400" dirty="0" smtClean="0"/>
              <a:t>made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da-DK" sz="2400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a-DK" sz="2400" dirty="0" smtClean="0"/>
              <a:t>PSS, magnet </a:t>
            </a:r>
            <a:r>
              <a:rPr lang="da-DK" sz="2400" dirty="0" err="1" smtClean="0"/>
              <a:t>activation</a:t>
            </a:r>
            <a:r>
              <a:rPr lang="da-DK" sz="2400" dirty="0" smtClean="0"/>
              <a:t>, </a:t>
            </a:r>
            <a:r>
              <a:rPr lang="da-DK" sz="2400" dirty="0" err="1" smtClean="0"/>
              <a:t>hazard</a:t>
            </a:r>
            <a:r>
              <a:rPr lang="da-DK" sz="2400" dirty="0" smtClean="0"/>
              <a:t> </a:t>
            </a:r>
            <a:r>
              <a:rPr lang="da-DK" sz="2400" dirty="0" err="1" smtClean="0"/>
              <a:t>analysis</a:t>
            </a:r>
            <a:r>
              <a:rPr lang="da-DK" sz="2400" dirty="0" smtClean="0"/>
              <a:t> </a:t>
            </a:r>
            <a:r>
              <a:rPr lang="da-DK" sz="2400" dirty="0" err="1" smtClean="0"/>
              <a:t>couples</a:t>
            </a:r>
            <a:r>
              <a:rPr lang="da-DK" sz="2400" dirty="0" smtClean="0"/>
              <a:t> with </a:t>
            </a:r>
            <a:r>
              <a:rPr lang="da-DK" sz="2400" dirty="0" err="1" smtClean="0"/>
              <a:t>cave</a:t>
            </a:r>
            <a:r>
              <a:rPr lang="da-DK" sz="2400" dirty="0" smtClean="0"/>
              <a:t> design</a:t>
            </a:r>
            <a:br>
              <a:rPr lang="da-DK" sz="2400" dirty="0" smtClean="0"/>
            </a:br>
            <a:endParaRPr lang="da-DK" sz="2400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2400" dirty="0"/>
          </a:p>
        </p:txBody>
      </p:sp>
      <p:pic>
        <p:nvPicPr>
          <p:cNvPr id="3074" name="Picture 2" descr="Memes, ð¤, and First: Safety first..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134708" y="2016368"/>
            <a:ext cx="3907692" cy="433753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" name="Right Arrow 2"/>
          <p:cNvSpPr/>
          <p:nvPr/>
        </p:nvSpPr>
        <p:spPr>
          <a:xfrm>
            <a:off x="6270171" y="3135086"/>
            <a:ext cx="905692" cy="357051"/>
          </a:xfrm>
          <a:prstGeom prst="rightArrow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1997296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1"/>
          <p:cNvSpPr txBox="1">
            <a:spLocks/>
          </p:cNvSpPr>
          <p:nvPr/>
        </p:nvSpPr>
        <p:spPr>
          <a:xfrm>
            <a:off x="389064" y="24207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endParaRPr lang="da-DK" b="1" dirty="0">
              <a:latin typeface="Gill Sans MT" panose="020B0502020104020203" pitchFamily="34" charset="0"/>
            </a:endParaRPr>
          </a:p>
        </p:txBody>
      </p:sp>
      <p:sp>
        <p:nvSpPr>
          <p:cNvPr id="9" name="Title 1"/>
          <p:cNvSpPr txBox="1">
            <a:spLocks/>
          </p:cNvSpPr>
          <p:nvPr/>
        </p:nvSpPr>
        <p:spPr>
          <a:xfrm>
            <a:off x="552450" y="142875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da-DK" b="1" dirty="0" smtClean="0">
                <a:latin typeface="Gill Sans MT" panose="020B0502020104020203" pitchFamily="34" charset="0"/>
              </a:rPr>
              <a:t>Summary</a:t>
            </a:r>
            <a:endParaRPr lang="da-DK" b="1" dirty="0">
              <a:latin typeface="Gill Sans MT" panose="020B0502020104020203" pitchFamily="34" charset="0"/>
            </a:endParaRPr>
          </a:p>
        </p:txBody>
      </p:sp>
      <p:sp>
        <p:nvSpPr>
          <p:cNvPr id="3" name="TextBox 2"/>
          <p:cNvSpPr txBox="1"/>
          <p:nvPr/>
        </p:nvSpPr>
        <p:spPr>
          <a:xfrm>
            <a:off x="552450" y="2133600"/>
            <a:ext cx="6290410" cy="461664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da-DK" sz="2000" dirty="0" err="1" smtClean="0"/>
              <a:t>We</a:t>
            </a:r>
            <a:r>
              <a:rPr lang="da-DK" sz="2000" dirty="0" smtClean="0"/>
              <a:t> </a:t>
            </a:r>
            <a:r>
              <a:rPr lang="da-DK" sz="2000" dirty="0" err="1" smtClean="0"/>
              <a:t>are</a:t>
            </a:r>
            <a:r>
              <a:rPr lang="da-DK" sz="2000" dirty="0" smtClean="0"/>
              <a:t> </a:t>
            </a:r>
            <a:r>
              <a:rPr lang="da-DK" sz="2000" dirty="0" err="1" smtClean="0"/>
              <a:t>progressing</a:t>
            </a:r>
            <a:r>
              <a:rPr lang="da-DK" sz="2000" dirty="0" smtClean="0"/>
              <a:t> on </a:t>
            </a:r>
            <a:r>
              <a:rPr lang="da-DK" sz="2000" dirty="0" err="1" smtClean="0"/>
              <a:t>some</a:t>
            </a:r>
            <a:r>
              <a:rPr lang="da-DK" sz="2000" dirty="0" smtClean="0"/>
              <a:t> fronts, on budget so far, but major </a:t>
            </a:r>
            <a:r>
              <a:rPr lang="da-DK" sz="2000" dirty="0" err="1" smtClean="0"/>
              <a:t>procurements</a:t>
            </a:r>
            <a:r>
              <a:rPr lang="da-DK" sz="2000" dirty="0" smtClean="0"/>
              <a:t> </a:t>
            </a:r>
            <a:r>
              <a:rPr lang="da-DK" sz="2000" dirty="0" err="1" smtClean="0"/>
              <a:t>are</a:t>
            </a:r>
            <a:r>
              <a:rPr lang="da-DK" sz="2000" dirty="0" smtClean="0"/>
              <a:t> </a:t>
            </a:r>
            <a:r>
              <a:rPr lang="da-DK" sz="2000" dirty="0" err="1" smtClean="0"/>
              <a:t>yet</a:t>
            </a:r>
            <a:r>
              <a:rPr lang="da-DK" sz="2000" dirty="0" smtClean="0"/>
              <a:t> to </a:t>
            </a:r>
            <a:r>
              <a:rPr lang="da-DK" sz="2000" dirty="0" err="1" smtClean="0"/>
              <a:t>be</a:t>
            </a:r>
            <a:r>
              <a:rPr lang="da-DK" sz="2000" dirty="0" smtClean="0"/>
              <a:t> made. </a:t>
            </a:r>
            <a:r>
              <a:rPr lang="da-DK" sz="2000" dirty="0" err="1" smtClean="0"/>
              <a:t>Exciting</a:t>
            </a:r>
            <a:r>
              <a:rPr lang="da-DK" sz="2000" dirty="0" smtClean="0"/>
              <a:t> times. </a:t>
            </a:r>
            <a:br>
              <a:rPr lang="da-DK" sz="2000" dirty="0" smtClean="0"/>
            </a:br>
            <a:endParaRPr lang="da-DK" sz="2000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a-DK" sz="2000" dirty="0" smtClean="0"/>
              <a:t>Major </a:t>
            </a:r>
            <a:r>
              <a:rPr lang="da-DK" sz="2000" dirty="0" err="1"/>
              <a:t>p</a:t>
            </a:r>
            <a:r>
              <a:rPr lang="da-DK" sz="2000" dirty="0" err="1" smtClean="0"/>
              <a:t>rocurements</a:t>
            </a:r>
            <a:r>
              <a:rPr lang="da-DK" sz="2000" dirty="0" smtClean="0"/>
              <a:t> </a:t>
            </a:r>
            <a:r>
              <a:rPr lang="da-DK" sz="2000" dirty="0" err="1" smtClean="0"/>
              <a:t>will</a:t>
            </a:r>
            <a:r>
              <a:rPr lang="da-DK" sz="2000" dirty="0" smtClean="0"/>
              <a:t> </a:t>
            </a:r>
            <a:r>
              <a:rPr lang="da-DK" sz="2000" dirty="0" err="1" smtClean="0"/>
              <a:t>be</a:t>
            </a:r>
            <a:r>
              <a:rPr lang="da-DK" sz="2000" dirty="0" smtClean="0"/>
              <a:t> done </a:t>
            </a:r>
            <a:r>
              <a:rPr lang="da-DK" sz="2000" dirty="0" err="1" smtClean="0"/>
              <a:t>simulataneously</a:t>
            </a:r>
            <a:r>
              <a:rPr lang="da-DK" sz="2000" dirty="0" smtClean="0"/>
              <a:t>, and installation </a:t>
            </a:r>
            <a:r>
              <a:rPr lang="da-DK" sz="2000" dirty="0" err="1" smtClean="0"/>
              <a:t>will</a:t>
            </a:r>
            <a:r>
              <a:rPr lang="da-DK" sz="2000" dirty="0" smtClean="0"/>
              <a:t> </a:t>
            </a:r>
            <a:r>
              <a:rPr lang="da-DK" sz="2000" dirty="0" err="1" smtClean="0"/>
              <a:t>be</a:t>
            </a:r>
            <a:r>
              <a:rPr lang="da-DK" sz="2000" dirty="0" smtClean="0"/>
              <a:t> </a:t>
            </a:r>
            <a:r>
              <a:rPr lang="da-DK" sz="2000" dirty="0" err="1" smtClean="0"/>
              <a:t>hectic</a:t>
            </a:r>
            <a:r>
              <a:rPr lang="da-DK" sz="2000" dirty="0" smtClean="0"/>
              <a:t>.</a:t>
            </a:r>
            <a:br>
              <a:rPr lang="da-DK" sz="2000" dirty="0" smtClean="0"/>
            </a:br>
            <a:endParaRPr lang="da-DK" sz="2000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a-DK" sz="2000" dirty="0" err="1" smtClean="0"/>
              <a:t>We</a:t>
            </a:r>
            <a:r>
              <a:rPr lang="da-DK" sz="2000" dirty="0" smtClean="0"/>
              <a:t> </a:t>
            </a:r>
            <a:r>
              <a:rPr lang="da-DK" sz="2000" dirty="0" err="1" smtClean="0"/>
              <a:t>need</a:t>
            </a:r>
            <a:r>
              <a:rPr lang="da-DK" sz="2000" dirty="0" smtClean="0"/>
              <a:t> the </a:t>
            </a:r>
            <a:r>
              <a:rPr lang="da-DK" sz="2000" dirty="0" err="1" smtClean="0"/>
              <a:t>TA’s</a:t>
            </a:r>
            <a:r>
              <a:rPr lang="da-DK" sz="2000" dirty="0" smtClean="0"/>
              <a:t> done </a:t>
            </a:r>
            <a:r>
              <a:rPr lang="da-DK" sz="2000" dirty="0" err="1" smtClean="0"/>
              <a:t>soon</a:t>
            </a:r>
            <a:r>
              <a:rPr lang="da-DK" sz="2000" dirty="0" smtClean="0"/>
              <a:t>, to </a:t>
            </a:r>
            <a:r>
              <a:rPr lang="da-DK" sz="2000" dirty="0" err="1" smtClean="0"/>
              <a:t>avoid</a:t>
            </a:r>
            <a:r>
              <a:rPr lang="da-DK" sz="2000" dirty="0" smtClean="0"/>
              <a:t> </a:t>
            </a:r>
            <a:r>
              <a:rPr lang="da-DK" sz="2000" dirty="0" err="1" smtClean="0"/>
              <a:t>delays</a:t>
            </a:r>
            <a:r>
              <a:rPr lang="da-DK" sz="2000" dirty="0" smtClean="0"/>
              <a:t>, and to </a:t>
            </a:r>
            <a:r>
              <a:rPr lang="da-DK" sz="2000" dirty="0" err="1" smtClean="0"/>
              <a:t>focus</a:t>
            </a:r>
            <a:r>
              <a:rPr lang="da-DK" sz="2000" dirty="0" smtClean="0"/>
              <a:t> on </a:t>
            </a:r>
            <a:r>
              <a:rPr lang="da-DK" sz="2000" dirty="0" err="1" smtClean="0"/>
              <a:t>delivering</a:t>
            </a:r>
            <a:r>
              <a:rPr lang="da-DK" sz="2000" dirty="0" smtClean="0"/>
              <a:t> the instrument.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da-DK" sz="2000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a-DK" sz="2000" dirty="0" smtClean="0"/>
              <a:t>It is </a:t>
            </a:r>
            <a:r>
              <a:rPr lang="da-DK" sz="2000" dirty="0" err="1" smtClean="0"/>
              <a:t>satisfying</a:t>
            </a:r>
            <a:r>
              <a:rPr lang="da-DK" sz="2000" dirty="0"/>
              <a:t> </a:t>
            </a:r>
            <a:r>
              <a:rPr lang="da-DK" sz="2000" dirty="0" smtClean="0"/>
              <a:t>to </a:t>
            </a:r>
            <a:r>
              <a:rPr lang="da-DK" sz="2000" dirty="0" err="1" smtClean="0"/>
              <a:t>get</a:t>
            </a:r>
            <a:r>
              <a:rPr lang="da-DK" sz="2000" dirty="0" smtClean="0"/>
              <a:t> </a:t>
            </a:r>
            <a:r>
              <a:rPr lang="da-DK" sz="2000" dirty="0" err="1" smtClean="0"/>
              <a:t>into</a:t>
            </a:r>
            <a:r>
              <a:rPr lang="da-DK" sz="2000" dirty="0" smtClean="0"/>
              <a:t> the </a:t>
            </a:r>
            <a:r>
              <a:rPr lang="da-DK" sz="2000" dirty="0" err="1" smtClean="0"/>
              <a:t>details</a:t>
            </a:r>
            <a:r>
              <a:rPr lang="da-DK" sz="2000" dirty="0" smtClean="0"/>
              <a:t>, and it </a:t>
            </a:r>
            <a:r>
              <a:rPr lang="da-DK" sz="2000" dirty="0" err="1" smtClean="0"/>
              <a:t>will</a:t>
            </a:r>
            <a:r>
              <a:rPr lang="da-DK" sz="2000" dirty="0" smtClean="0"/>
              <a:t> </a:t>
            </a:r>
            <a:r>
              <a:rPr lang="da-DK" sz="2000" dirty="0" err="1" smtClean="0"/>
              <a:t>be</a:t>
            </a:r>
            <a:r>
              <a:rPr lang="da-DK" sz="2000" dirty="0" smtClean="0"/>
              <a:t> </a:t>
            </a:r>
            <a:r>
              <a:rPr lang="da-DK" sz="2000" dirty="0" err="1" smtClean="0"/>
              <a:t>great</a:t>
            </a:r>
            <a:r>
              <a:rPr lang="da-DK" sz="2000" dirty="0" smtClean="0"/>
              <a:t> to </a:t>
            </a:r>
            <a:r>
              <a:rPr lang="da-DK" sz="2000" dirty="0" err="1" smtClean="0"/>
              <a:t>see</a:t>
            </a:r>
            <a:r>
              <a:rPr lang="da-DK" sz="2000" dirty="0" smtClean="0"/>
              <a:t> </a:t>
            </a:r>
            <a:r>
              <a:rPr lang="da-DK" sz="2000" dirty="0" err="1" smtClean="0"/>
              <a:t>equipment</a:t>
            </a:r>
            <a:r>
              <a:rPr lang="da-DK" sz="2000" dirty="0" smtClean="0"/>
              <a:t> </a:t>
            </a:r>
            <a:r>
              <a:rPr lang="da-DK" sz="2000" dirty="0" err="1" smtClean="0"/>
              <a:t>installed</a:t>
            </a:r>
            <a:r>
              <a:rPr lang="da-DK" sz="2000" dirty="0" smtClean="0"/>
              <a:t> in </a:t>
            </a:r>
            <a:r>
              <a:rPr lang="da-DK" sz="2000" dirty="0" err="1" smtClean="0"/>
              <a:t>less</a:t>
            </a:r>
            <a:r>
              <a:rPr lang="da-DK" sz="2000" dirty="0" smtClean="0"/>
              <a:t> </a:t>
            </a:r>
            <a:r>
              <a:rPr lang="da-DK" sz="2000" dirty="0" err="1" smtClean="0"/>
              <a:t>than</a:t>
            </a:r>
            <a:r>
              <a:rPr lang="da-DK" sz="2000" dirty="0" smtClean="0"/>
              <a:t> a </a:t>
            </a:r>
            <a:r>
              <a:rPr lang="da-DK" sz="2000" dirty="0" err="1" smtClean="0"/>
              <a:t>year</a:t>
            </a:r>
            <a:r>
              <a:rPr lang="da-DK" sz="2000" dirty="0"/>
              <a:t>!</a:t>
            </a:r>
            <a:endParaRPr lang="da-DK" sz="2000" dirty="0" smtClean="0"/>
          </a:p>
          <a:p>
            <a:endParaRPr lang="da-DK" dirty="0"/>
          </a:p>
          <a:p>
            <a:r>
              <a:rPr lang="da-DK" dirty="0"/>
              <a:t/>
            </a:r>
            <a:br>
              <a:rPr lang="da-DK" dirty="0"/>
            </a:b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4082215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1"/>
          <p:cNvSpPr txBox="1">
            <a:spLocks/>
          </p:cNvSpPr>
          <p:nvPr/>
        </p:nvSpPr>
        <p:spPr>
          <a:xfrm>
            <a:off x="497586" y="69723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da-DK" b="1" dirty="0" err="1" smtClean="0">
                <a:latin typeface="Gill Sans MT" panose="020B0502020104020203" pitchFamily="34" charset="0"/>
              </a:rPr>
              <a:t>Thank</a:t>
            </a:r>
            <a:r>
              <a:rPr lang="da-DK" b="1" dirty="0" smtClean="0">
                <a:latin typeface="Gill Sans MT" panose="020B0502020104020203" pitchFamily="34" charset="0"/>
              </a:rPr>
              <a:t> </a:t>
            </a:r>
            <a:r>
              <a:rPr lang="da-DK" b="1" dirty="0" err="1" smtClean="0">
                <a:latin typeface="Gill Sans MT" panose="020B0502020104020203" pitchFamily="34" charset="0"/>
              </a:rPr>
              <a:t>you</a:t>
            </a:r>
            <a:r>
              <a:rPr lang="da-DK" b="1" dirty="0" smtClean="0">
                <a:latin typeface="Gill Sans MT" panose="020B0502020104020203" pitchFamily="34" charset="0"/>
              </a:rPr>
              <a:t> </a:t>
            </a:r>
            <a:br>
              <a:rPr lang="da-DK" b="1" dirty="0" smtClean="0">
                <a:latin typeface="Gill Sans MT" panose="020B0502020104020203" pitchFamily="34" charset="0"/>
              </a:rPr>
            </a:br>
            <a:r>
              <a:rPr lang="da-DK" b="1" dirty="0" smtClean="0">
                <a:latin typeface="Gill Sans MT" panose="020B0502020104020203" pitchFamily="34" charset="0"/>
              </a:rPr>
              <a:t>for </a:t>
            </a:r>
            <a:r>
              <a:rPr lang="da-DK" b="1" dirty="0" err="1" smtClean="0">
                <a:latin typeface="Gill Sans MT" panose="020B0502020104020203" pitchFamily="34" charset="0"/>
              </a:rPr>
              <a:t>your</a:t>
            </a:r>
            <a:r>
              <a:rPr lang="da-DK" b="1" dirty="0" smtClean="0">
                <a:latin typeface="Gill Sans MT" panose="020B0502020104020203" pitchFamily="34" charset="0"/>
              </a:rPr>
              <a:t> attention</a:t>
            </a:r>
            <a:endParaRPr lang="da-DK" b="1" dirty="0">
              <a:latin typeface="Gill Sans MT" panose="020B0502020104020203" pitchFamily="34" charset="0"/>
            </a:endParaRPr>
          </a:p>
        </p:txBody>
      </p:sp>
      <p:sp>
        <p:nvSpPr>
          <p:cNvPr id="2" name="Rectangle 1"/>
          <p:cNvSpPr/>
          <p:nvPr/>
        </p:nvSpPr>
        <p:spPr>
          <a:xfrm>
            <a:off x="139472" y="1598113"/>
            <a:ext cx="4572000" cy="5663089"/>
          </a:xfrm>
          <a:prstGeom prst="rect">
            <a:avLst/>
          </a:prstGeom>
        </p:spPr>
        <p:txBody>
          <a:bodyPr>
            <a:spAutoFit/>
          </a:bodyPr>
          <a:lstStyle/>
          <a:p>
            <a:r>
              <a:rPr lang="da-DK" sz="2000" b="1" dirty="0" err="1" smtClean="0">
                <a:latin typeface="Gill Sans MT" panose="020B0502020104020203" pitchFamily="34" charset="0"/>
              </a:rPr>
              <a:t>Thanks</a:t>
            </a:r>
            <a:r>
              <a:rPr lang="da-DK" sz="2000" b="1" dirty="0" smtClean="0">
                <a:latin typeface="Gill Sans MT" panose="020B0502020104020203" pitchFamily="34" charset="0"/>
              </a:rPr>
              <a:t> to the large Bifrost team:</a:t>
            </a:r>
          </a:p>
          <a:p>
            <a:endParaRPr lang="da-DK" dirty="0">
              <a:latin typeface="Gill Sans MT" panose="020B0502020104020203" pitchFamily="34" charset="0"/>
            </a:endParaRPr>
          </a:p>
          <a:p>
            <a:r>
              <a:rPr lang="da-DK" dirty="0" smtClean="0">
                <a:latin typeface="Gill Sans MT" panose="020B0502020104020203" pitchFamily="34" charset="0"/>
              </a:rPr>
              <a:t>Finn Saxild (DTU)</a:t>
            </a:r>
          </a:p>
          <a:p>
            <a:r>
              <a:rPr lang="da-DK" dirty="0" smtClean="0">
                <a:latin typeface="Gill Sans MT" panose="020B0502020104020203" pitchFamily="34" charset="0"/>
              </a:rPr>
              <a:t>Sylvain Rodrigues (LLB)</a:t>
            </a:r>
          </a:p>
          <a:p>
            <a:r>
              <a:rPr lang="da-DK" dirty="0" smtClean="0">
                <a:latin typeface="Gill Sans MT" panose="020B0502020104020203" pitchFamily="34" charset="0"/>
              </a:rPr>
              <a:t>Rodion Kolevatov (IFE)</a:t>
            </a:r>
          </a:p>
          <a:p>
            <a:r>
              <a:rPr lang="da-DK" dirty="0" smtClean="0">
                <a:latin typeface="Gill Sans MT" panose="020B0502020104020203" pitchFamily="34" charset="0"/>
              </a:rPr>
              <a:t>Jonas Okkels Birk (KU)</a:t>
            </a:r>
          </a:p>
          <a:p>
            <a:r>
              <a:rPr lang="da-DK" dirty="0" smtClean="0">
                <a:latin typeface="Gill Sans MT" panose="020B0502020104020203" pitchFamily="34" charset="0"/>
              </a:rPr>
              <a:t>Philippe Bourges (LLB)</a:t>
            </a:r>
          </a:p>
          <a:p>
            <a:r>
              <a:rPr lang="da-DK" dirty="0" smtClean="0">
                <a:latin typeface="Gill Sans MT" panose="020B0502020104020203" pitchFamily="34" charset="0"/>
              </a:rPr>
              <a:t>Niels Bech Christensen (DTU)</a:t>
            </a:r>
          </a:p>
          <a:p>
            <a:r>
              <a:rPr lang="da-DK" dirty="0" smtClean="0">
                <a:latin typeface="Gill Sans MT" panose="020B0502020104020203" pitchFamily="34" charset="0"/>
              </a:rPr>
              <a:t>Kim Lefmann (KU)</a:t>
            </a:r>
          </a:p>
          <a:p>
            <a:r>
              <a:rPr lang="da-DK" dirty="0" smtClean="0">
                <a:latin typeface="Gill Sans MT" panose="020B0502020104020203" pitchFamily="34" charset="0"/>
              </a:rPr>
              <a:t>Henrik Rønnow (EPFL)</a:t>
            </a:r>
          </a:p>
          <a:p>
            <a:r>
              <a:rPr lang="da-DK" dirty="0" smtClean="0">
                <a:latin typeface="Gill Sans MT" panose="020B0502020104020203" pitchFamily="34" charset="0"/>
              </a:rPr>
              <a:t>Christof Niedermayer (PSI)</a:t>
            </a:r>
          </a:p>
          <a:p>
            <a:r>
              <a:rPr lang="da-DK" dirty="0" smtClean="0">
                <a:latin typeface="Gill Sans MT" panose="020B0502020104020203" pitchFamily="34" charset="0"/>
              </a:rPr>
              <a:t>Felix Groitl (PSI)</a:t>
            </a:r>
          </a:p>
          <a:p>
            <a:r>
              <a:rPr lang="da-DK" dirty="0" smtClean="0">
                <a:latin typeface="Gill Sans MT" panose="020B0502020104020203" pitchFamily="34" charset="0"/>
              </a:rPr>
              <a:t>Isabel Llamas (IFE)</a:t>
            </a:r>
          </a:p>
          <a:p>
            <a:r>
              <a:rPr lang="da-DK" dirty="0" smtClean="0">
                <a:latin typeface="Gill Sans MT" panose="020B0502020104020203" pitchFamily="34" charset="0"/>
              </a:rPr>
              <a:t>Bjørn Hauback (IFE)</a:t>
            </a:r>
          </a:p>
          <a:p>
            <a:r>
              <a:rPr lang="da-DK" dirty="0" smtClean="0">
                <a:latin typeface="Gill Sans MT" panose="020B0502020104020203" pitchFamily="34" charset="0"/>
              </a:rPr>
              <a:t>Christof Frommen (IFE)</a:t>
            </a:r>
          </a:p>
          <a:p>
            <a:r>
              <a:rPr lang="da-DK" dirty="0" smtClean="0">
                <a:latin typeface="Gill Sans MT" panose="020B0502020104020203" pitchFamily="34" charset="0"/>
              </a:rPr>
              <a:t>Marko Marton (</a:t>
            </a:r>
            <a:r>
              <a:rPr lang="da-DK" dirty="0" err="1" smtClean="0">
                <a:latin typeface="Gill Sans MT" panose="020B0502020104020203" pitchFamily="34" charset="0"/>
              </a:rPr>
              <a:t>Wigner</a:t>
            </a:r>
            <a:r>
              <a:rPr lang="da-DK" dirty="0" smtClean="0">
                <a:latin typeface="Gill Sans MT" panose="020B0502020104020203" pitchFamily="34" charset="0"/>
              </a:rPr>
              <a:t>)</a:t>
            </a:r>
          </a:p>
          <a:p>
            <a:r>
              <a:rPr lang="da-DK" smtClean="0">
                <a:latin typeface="Gill Sans MT" panose="020B0502020104020203" pitchFamily="34" charset="0"/>
              </a:rPr>
              <a:t>Keld Theodor (KU)</a:t>
            </a:r>
            <a:endParaRPr lang="da-DK" dirty="0" smtClean="0">
              <a:latin typeface="Gill Sans MT" panose="020B0502020104020203" pitchFamily="34" charset="0"/>
            </a:endParaRPr>
          </a:p>
          <a:p>
            <a:r>
              <a:rPr lang="da-DK" dirty="0" smtClean="0">
                <a:latin typeface="Gill Sans MT" panose="020B0502020104020203" pitchFamily="34" charset="0"/>
              </a:rPr>
              <a:t>Liam Whitelegg (DTU)</a:t>
            </a:r>
          </a:p>
          <a:p>
            <a:endParaRPr lang="da-DK" dirty="0">
              <a:latin typeface="Gill Sans MT" panose="020B0502020104020203" pitchFamily="34" charset="0"/>
            </a:endParaRPr>
          </a:p>
          <a:p>
            <a:endParaRPr lang="da-DK" dirty="0" smtClean="0">
              <a:latin typeface="Gill Sans MT" panose="020B0502020104020203" pitchFamily="34" charset="0"/>
            </a:endParaRP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711472" y="2615184"/>
            <a:ext cx="4270972" cy="420690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5506629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 Them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-tema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35334</TotalTime>
  <Words>636</Words>
  <Application>Microsoft Office PowerPoint</Application>
  <PresentationFormat>On-screen Show (4:3)</PresentationFormat>
  <Paragraphs>221</Paragraphs>
  <Slides>25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2</vt:i4>
      </vt:variant>
      <vt:variant>
        <vt:lpstr>Slide Titles</vt:lpstr>
      </vt:variant>
      <vt:variant>
        <vt:i4>25</vt:i4>
      </vt:variant>
    </vt:vector>
  </HeadingPairs>
  <TitlesOfParts>
    <vt:vector size="32" baseType="lpstr">
      <vt:lpstr>Arial</vt:lpstr>
      <vt:lpstr>Calibri</vt:lpstr>
      <vt:lpstr>Calibri Light</vt:lpstr>
      <vt:lpstr>Gill Sans MT</vt:lpstr>
      <vt:lpstr>Times New Roman</vt:lpstr>
      <vt:lpstr>Office Theme</vt:lpstr>
      <vt:lpstr>Office-tema</vt:lpstr>
      <vt:lpstr>BIFROST: Update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>DTU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Rasmus Toft-Petersen</dc:creator>
  <cp:lastModifiedBy>Rasmus Toft-Petersen</cp:lastModifiedBy>
  <cp:revision>462</cp:revision>
  <dcterms:created xsi:type="dcterms:W3CDTF">2016-05-04T08:46:34Z</dcterms:created>
  <dcterms:modified xsi:type="dcterms:W3CDTF">2019-09-09T07:49:24Z</dcterms:modified>
</cp:coreProperties>
</file>