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tiff" ContentType="image/tif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  <p:sldMasterId id="2147483656" r:id="rId2"/>
  </p:sldMasterIdLst>
  <p:notesMasterIdLst>
    <p:notesMasterId r:id="rId29"/>
  </p:notesMasterIdLst>
  <p:sldIdLst>
    <p:sldId id="349" r:id="rId3"/>
    <p:sldId id="561" r:id="rId4"/>
    <p:sldId id="571" r:id="rId5"/>
    <p:sldId id="582" r:id="rId6"/>
    <p:sldId id="583" r:id="rId7"/>
    <p:sldId id="584" r:id="rId8"/>
    <p:sldId id="585" r:id="rId9"/>
    <p:sldId id="586" r:id="rId10"/>
    <p:sldId id="587" r:id="rId11"/>
    <p:sldId id="581" r:id="rId12"/>
    <p:sldId id="565" r:id="rId13"/>
    <p:sldId id="572" r:id="rId14"/>
    <p:sldId id="573" r:id="rId15"/>
    <p:sldId id="574" r:id="rId16"/>
    <p:sldId id="575" r:id="rId17"/>
    <p:sldId id="570" r:id="rId18"/>
    <p:sldId id="568" r:id="rId19"/>
    <p:sldId id="567" r:id="rId20"/>
    <p:sldId id="566" r:id="rId21"/>
    <p:sldId id="569" r:id="rId22"/>
    <p:sldId id="576" r:id="rId23"/>
    <p:sldId id="588" r:id="rId24"/>
    <p:sldId id="577" r:id="rId25"/>
    <p:sldId id="578" r:id="rId26"/>
    <p:sldId id="579" r:id="rId27"/>
    <p:sldId id="580" r:id="rId28"/>
  </p:sldIdLst>
  <p:sldSz cx="12192000" cy="6858000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2" pos="3840" userDrawn="1">
          <p15:clr>
            <a:srgbClr val="A4A3A4"/>
          </p15:clr>
        </p15:guide>
        <p15:guide id="3" orient="horz" pos="1117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FFFF"/>
    <a:srgbClr val="000000"/>
    <a:srgbClr val="1E9FDB"/>
    <a:srgbClr val="0094CA"/>
    <a:srgbClr val="76D6FF"/>
    <a:srgbClr val="FFC000"/>
    <a:srgbClr val="D9D9D9"/>
    <a:srgbClr val="BFBFBF"/>
    <a:srgbClr val="13A1DD"/>
    <a:srgbClr val="13A0D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9776" autoAdjust="0"/>
    <p:restoredTop sz="96291" autoAdjust="0"/>
  </p:normalViewPr>
  <p:slideViewPr>
    <p:cSldViewPr snapToGrid="0">
      <p:cViewPr varScale="1">
        <p:scale>
          <a:sx n="100" d="100"/>
          <a:sy n="100" d="100"/>
        </p:scale>
        <p:origin x="176" y="640"/>
      </p:cViewPr>
      <p:guideLst>
        <p:guide pos="3840"/>
        <p:guide orient="horz" pos="1117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 snapToObjects="1">
      <p:cViewPr varScale="1">
        <p:scale>
          <a:sx n="155" d="100"/>
          <a:sy n="155" d="100"/>
        </p:scale>
        <p:origin x="-6728" y="-104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slide" Target="slides/slide24.xml"/><Relationship Id="rId3" Type="http://schemas.openxmlformats.org/officeDocument/2006/relationships/slide" Target="slides/slide1.xml"/><Relationship Id="rId21" Type="http://schemas.openxmlformats.org/officeDocument/2006/relationships/slide" Target="slides/slide19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slide" Target="slides/slide23.xml"/><Relationship Id="rId33" Type="http://schemas.openxmlformats.org/officeDocument/2006/relationships/tableStyles" Target="tableStyle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29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32" Type="http://schemas.openxmlformats.org/officeDocument/2006/relationships/theme" Target="theme/theme1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31" Type="http://schemas.openxmlformats.org/officeDocument/2006/relationships/viewProps" Target="viewProps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30" Type="http://schemas.openxmlformats.org/officeDocument/2006/relationships/presProps" Target="presProps.xml"/><Relationship Id="rId8" Type="http://schemas.openxmlformats.org/officeDocument/2006/relationships/slide" Target="slides/slide6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2019-09-09</a:t>
            </a:fld>
            <a:endParaRPr lang="sv-SE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Rubrikbild">
    <p:bg>
      <p:bgPr>
        <a:solidFill>
          <a:srgbClr val="13A0D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8"/>
            <a:ext cx="10363200" cy="1470025"/>
          </a:xfrm>
        </p:spPr>
        <p:txBody>
          <a:bodyPr>
            <a:normAutofit/>
          </a:bodyPr>
          <a:lstStyle>
            <a:lvl1pPr algn="ctr">
              <a:defRPr sz="3200"/>
            </a:lvl1pPr>
          </a:lstStyle>
          <a:p>
            <a:r>
              <a:rPr lang="en-US" noProof="0"/>
              <a:t>Click to edit Master title style</a:t>
            </a:r>
            <a:endParaRPr lang="en-GB" noProof="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bg1"/>
                </a:solidFill>
              </a:defRPr>
            </a:lvl1pPr>
            <a:lvl2pPr marL="3429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85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287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7145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400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noProof="0" dirty="0"/>
              <a:t>Presenter name</a:t>
            </a:r>
            <a:endParaRPr lang="en-GB" noProof="0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ED7AC81-318B-4D49-A602-9E30227C87EC}" type="datetime1">
              <a:rPr lang="en-GB" smtClean="0"/>
              <a:pPr/>
              <a:t>09/09/2019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44407" y="260651"/>
            <a:ext cx="2208245" cy="88605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3B77A986-290F-D34E-872B-A89DF3BE59A7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9219135" y="260651"/>
            <a:ext cx="2972865" cy="13168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576DC40F-55C4-384F-A14E-20FF4C53AB90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7D684BB-AC49-4844-95DA-6540E04D6DE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09600" y="1781000"/>
            <a:ext cx="10972800" cy="4345166"/>
          </a:xfrm>
        </p:spPr>
        <p:txBody>
          <a:bodyPr lIns="90000">
            <a:noAutofit/>
          </a:bodyPr>
          <a:lstStyle>
            <a:lvl1pPr marL="342900" indent="-342900">
              <a:buFont typeface="Arial" panose="020B0604020202020204" pitchFamily="34" charset="0"/>
              <a:buChar char="•"/>
              <a:defRPr/>
            </a:lvl1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38011E48-F5AC-104B-BB7F-6322AAB1F2D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1E636088-FAD8-024C-A1D7-D74763A458C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 hasCustomPrompt="1"/>
          </p:nvPr>
        </p:nvSpPr>
        <p:spPr>
          <a:xfrm>
            <a:off x="609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197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165600" y="6448251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737600" y="6448251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EE7D9470-03DC-FB43-B831-D8BEB33949E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4" name="Title 1">
            <a:extLst>
              <a:ext uri="{FF2B5EF4-FFF2-40B4-BE49-F238E27FC236}">
                <a16:creationId xmlns:a16="http://schemas.microsoft.com/office/drawing/2014/main" id="{51282D3D-8FD4-E041-9B14-07B58C6C3A7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16" name="Text Placeholder 16">
            <a:extLst>
              <a:ext uri="{FF2B5EF4-FFF2-40B4-BE49-F238E27FC236}">
                <a16:creationId xmlns:a16="http://schemas.microsoft.com/office/drawing/2014/main" id="{2852DFA2-0FC7-BC44-83D5-11A0ECDA594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 dirty="0"/>
              <a:t>Avoid text less than 16 points.</a:t>
            </a:r>
          </a:p>
          <a:p>
            <a:pPr lvl="0"/>
            <a:r>
              <a:rPr lang="en-US" noProof="0" dirty="0"/>
              <a:t>Always use Calibri font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9" y="1535113"/>
            <a:ext cx="5389033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9" y="2174875"/>
            <a:ext cx="5389033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/>
          <a:p>
            <a:fld id="{3C7D23FA-05C4-4CC1-B281-2F815585BC1C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/>
          <a:p>
            <a:r>
              <a:rPr lang="en-GB" dirty="0"/>
              <a:t>© European Spallation Source ERIC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4988016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31531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3063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94594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26126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57658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18919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20722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52254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</p:spTree>
    <p:extLst>
      <p:ext uri="{BB962C8B-B14F-4D97-AF65-F5344CB8AC3E}">
        <p14:creationId xmlns:p14="http://schemas.microsoft.com/office/powerpoint/2010/main" val="288360893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9983151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963087" y="4407120"/>
            <a:ext cx="10363200" cy="1362076"/>
          </a:xfrm>
        </p:spPr>
        <p:txBody>
          <a:bodyPr anchor="t"/>
          <a:lstStyle>
            <a:lvl1pPr algn="l">
              <a:defRPr sz="2700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963087" y="2906723"/>
            <a:ext cx="10363200" cy="1500187"/>
          </a:xfrm>
        </p:spPr>
        <p:txBody>
          <a:bodyPr anchor="b"/>
          <a:lstStyle>
            <a:lvl1pPr marL="0" indent="0">
              <a:buNone/>
              <a:defRPr sz="1385">
                <a:solidFill>
                  <a:schemeClr val="tx1">
                    <a:tint val="75000"/>
                  </a:schemeClr>
                </a:solidFill>
              </a:defRPr>
            </a:lvl1pPr>
            <a:lvl2pPr marL="315314" indent="0">
              <a:buNone/>
              <a:defRPr sz="1247">
                <a:solidFill>
                  <a:schemeClr val="tx1">
                    <a:tint val="75000"/>
                  </a:schemeClr>
                </a:solidFill>
              </a:defRPr>
            </a:lvl2pPr>
            <a:lvl3pPr marL="630630" indent="0">
              <a:buNone/>
              <a:defRPr sz="1108">
                <a:solidFill>
                  <a:schemeClr val="tx1">
                    <a:tint val="75000"/>
                  </a:schemeClr>
                </a:solidFill>
              </a:defRPr>
            </a:lvl3pPr>
            <a:lvl4pPr marL="945947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4pPr>
            <a:lvl5pPr marL="126126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5pPr>
            <a:lvl6pPr marL="1576588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6pPr>
            <a:lvl7pPr marL="1891904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7pPr>
            <a:lvl8pPr marL="220722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8pPr>
            <a:lvl9pPr marL="2522543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4815857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609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197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4471242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4" y="1535116"/>
            <a:ext cx="5386917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09604" y="2174878"/>
            <a:ext cx="5386917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6193374" y="1535116"/>
            <a:ext cx="5389033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6193374" y="2174878"/>
            <a:ext cx="5389033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2284460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2421614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3234239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609611" y="273052"/>
            <a:ext cx="4011084" cy="1162050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4766743" y="273401"/>
            <a:ext cx="6815668" cy="5853113"/>
          </a:xfrm>
        </p:spPr>
        <p:txBody>
          <a:bodyPr/>
          <a:lstStyle>
            <a:lvl1pPr>
              <a:defRPr sz="2216"/>
            </a:lvl1pPr>
            <a:lvl2pPr>
              <a:defRPr sz="1939"/>
            </a:lvl2pPr>
            <a:lvl3pPr>
              <a:defRPr sz="1661"/>
            </a:lvl3pPr>
            <a:lvl4pPr>
              <a:defRPr sz="1385"/>
            </a:lvl4pPr>
            <a:lvl5pPr>
              <a:defRPr sz="1385"/>
            </a:lvl5pPr>
            <a:lvl6pPr>
              <a:defRPr sz="1385"/>
            </a:lvl6pPr>
            <a:lvl7pPr>
              <a:defRPr sz="1385"/>
            </a:lvl7pPr>
            <a:lvl8pPr>
              <a:defRPr sz="1385"/>
            </a:lvl8pPr>
            <a:lvl9pPr>
              <a:defRPr sz="1385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609611" y="1435104"/>
            <a:ext cx="4011084" cy="4691063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1153004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2389717" y="4800603"/>
            <a:ext cx="7315200" cy="566738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2216"/>
            </a:lvl1pPr>
            <a:lvl2pPr marL="315314" indent="0">
              <a:buNone/>
              <a:defRPr sz="1939"/>
            </a:lvl2pPr>
            <a:lvl3pPr marL="630630" indent="0">
              <a:buNone/>
              <a:defRPr sz="1661"/>
            </a:lvl3pPr>
            <a:lvl4pPr marL="945947" indent="0">
              <a:buNone/>
              <a:defRPr sz="1385"/>
            </a:lvl4pPr>
            <a:lvl5pPr marL="1261265" indent="0">
              <a:buNone/>
              <a:defRPr sz="1385"/>
            </a:lvl5pPr>
            <a:lvl6pPr marL="1576588" indent="0">
              <a:buNone/>
              <a:defRPr sz="1385"/>
            </a:lvl6pPr>
            <a:lvl7pPr marL="1891904" indent="0">
              <a:buNone/>
              <a:defRPr sz="1385"/>
            </a:lvl7pPr>
            <a:lvl8pPr marL="2207225" indent="0">
              <a:buNone/>
              <a:defRPr sz="1385"/>
            </a:lvl8pPr>
            <a:lvl9pPr marL="2522543" indent="0">
              <a:buNone/>
              <a:defRPr sz="1385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2389717" y="5367341"/>
            <a:ext cx="7315200" cy="804862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5922258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16047169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8839200" y="275036"/>
            <a:ext cx="2743200" cy="5851525"/>
          </a:xfr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609600" y="275036"/>
            <a:ext cx="80264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09003910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Rubrikbild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91349" y="301"/>
            <a:ext cx="7683499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cxnSp>
        <p:nvCxnSpPr>
          <p:cNvPr id="3" name="Rak 7"/>
          <p:cNvCxnSpPr/>
          <p:nvPr userDrawn="1"/>
        </p:nvCxnSpPr>
        <p:spPr>
          <a:xfrm>
            <a:off x="-434760" y="1452400"/>
            <a:ext cx="12928527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4973542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3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8.xml"/><Relationship Id="rId7" Type="http://schemas.openxmlformats.org/officeDocument/2006/relationships/slideLayout" Target="../slideLayouts/slideLayout12.xml"/><Relationship Id="rId12" Type="http://schemas.openxmlformats.org/officeDocument/2006/relationships/slideLayout" Target="../slideLayouts/slideLayout17.xml"/><Relationship Id="rId2" Type="http://schemas.openxmlformats.org/officeDocument/2006/relationships/slideLayout" Target="../slideLayouts/slideLayout7.xml"/><Relationship Id="rId1" Type="http://schemas.openxmlformats.org/officeDocument/2006/relationships/slideLayout" Target="../slideLayouts/slideLayout6.xml"/><Relationship Id="rId6" Type="http://schemas.openxmlformats.org/officeDocument/2006/relationships/slideLayout" Target="../slideLayouts/slideLayout11.xml"/><Relationship Id="rId11" Type="http://schemas.openxmlformats.org/officeDocument/2006/relationships/slideLayout" Target="../slideLayouts/slideLayout16.xml"/><Relationship Id="rId5" Type="http://schemas.openxmlformats.org/officeDocument/2006/relationships/slideLayout" Target="../slideLayouts/slideLayout10.xml"/><Relationship Id="rId10" Type="http://schemas.openxmlformats.org/officeDocument/2006/relationships/slideLayout" Target="../slideLayouts/slideLayout15.xml"/><Relationship Id="rId4" Type="http://schemas.openxmlformats.org/officeDocument/2006/relationships/slideLayout" Target="../slideLayouts/slideLayout9.xml"/><Relationship Id="rId9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9518848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noProof="0"/>
              <a:t>Klicka här för att ändra format</a:t>
            </a:r>
            <a:endParaRPr lang="en-GB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3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3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  <p:sldLayoutId id="2147483669" r:id="rId5"/>
  </p:sldLayoutIdLst>
  <p:hf hdr="0" ftr="0" dt="0"/>
  <p:txStyles>
    <p:titleStyle>
      <a:lvl1pPr algn="l" defTabSz="685800" rtl="0" eaLnBrk="1" latinLnBrk="0" hangingPunct="1">
        <a:spcBef>
          <a:spcPct val="0"/>
        </a:spcBef>
        <a:buNone/>
        <a:defRPr sz="24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57175" indent="-257175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1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557213" indent="-214313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 baseline="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350" kern="1200" baseline="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»"/>
        <a:defRPr sz="15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090" tIns="45549" rIns="91090" bIns="45549" rtlCol="0" anchor="ctr">
            <a:normAutofit/>
          </a:bodyPr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0" y="1600206"/>
            <a:ext cx="10972800" cy="4525963"/>
          </a:xfrm>
          <a:prstGeom prst="rect">
            <a:avLst/>
          </a:prstGeom>
        </p:spPr>
        <p:txBody>
          <a:bodyPr vert="horz" lIns="91090" tIns="45549" rIns="91090" bIns="45549" rtlCol="0">
            <a:norm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609604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l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4165600" y="6356748"/>
            <a:ext cx="3860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ct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8737600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7820799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7" r:id="rId1"/>
    <p:sldLayoutId id="2147483658" r:id="rId2"/>
    <p:sldLayoutId id="2147483659" r:id="rId3"/>
    <p:sldLayoutId id="2147483660" r:id="rId4"/>
    <p:sldLayoutId id="2147483661" r:id="rId5"/>
    <p:sldLayoutId id="2147483662" r:id="rId6"/>
    <p:sldLayoutId id="2147483663" r:id="rId7"/>
    <p:sldLayoutId id="2147483664" r:id="rId8"/>
    <p:sldLayoutId id="2147483665" r:id="rId9"/>
    <p:sldLayoutId id="2147483666" r:id="rId10"/>
    <p:sldLayoutId id="2147483667" r:id="rId11"/>
    <p:sldLayoutId id="2147483668" r:id="rId12"/>
  </p:sldLayoutIdLst>
  <p:txStyles>
    <p:titleStyle>
      <a:lvl1pPr algn="ctr" defTabSz="315314" rtl="0" eaLnBrk="1" latinLnBrk="0" hangingPunct="1">
        <a:spcBef>
          <a:spcPct val="0"/>
        </a:spcBef>
        <a:buNone/>
        <a:defRPr sz="304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36484" indent="-236484" algn="l" defTabSz="315314" rtl="0" eaLnBrk="1" latinLnBrk="0" hangingPunct="1">
        <a:spcBef>
          <a:spcPct val="20000"/>
        </a:spcBef>
        <a:buFont typeface="Arial"/>
        <a:buChar char="•"/>
        <a:defRPr sz="2216" kern="1200">
          <a:solidFill>
            <a:schemeClr val="tx1"/>
          </a:solidFill>
          <a:latin typeface="+mn-lt"/>
          <a:ea typeface="+mn-ea"/>
          <a:cs typeface="+mn-cs"/>
        </a:defRPr>
      </a:lvl1pPr>
      <a:lvl2pPr marL="512390" indent="-197066" algn="l" defTabSz="315314" rtl="0" eaLnBrk="1" latinLnBrk="0" hangingPunct="1">
        <a:spcBef>
          <a:spcPct val="20000"/>
        </a:spcBef>
        <a:buFont typeface="Arial"/>
        <a:buChar char="–"/>
        <a:defRPr sz="1939" kern="1200">
          <a:solidFill>
            <a:schemeClr val="tx1"/>
          </a:solidFill>
          <a:latin typeface="+mn-lt"/>
          <a:ea typeface="+mn-ea"/>
          <a:cs typeface="+mn-cs"/>
        </a:defRPr>
      </a:lvl2pPr>
      <a:lvl3pPr marL="788276" indent="-157655" algn="l" defTabSz="315314" rtl="0" eaLnBrk="1" latinLnBrk="0" hangingPunct="1">
        <a:spcBef>
          <a:spcPct val="20000"/>
        </a:spcBef>
        <a:buFont typeface="Arial"/>
        <a:buChar char="•"/>
        <a:defRPr sz="1661" kern="1200">
          <a:solidFill>
            <a:schemeClr val="tx1"/>
          </a:solidFill>
          <a:latin typeface="+mn-lt"/>
          <a:ea typeface="+mn-ea"/>
          <a:cs typeface="+mn-cs"/>
        </a:defRPr>
      </a:lvl3pPr>
      <a:lvl4pPr marL="1103609" indent="-157655" algn="l" defTabSz="315314" rtl="0" eaLnBrk="1" latinLnBrk="0" hangingPunct="1">
        <a:spcBef>
          <a:spcPct val="20000"/>
        </a:spcBef>
        <a:buFont typeface="Arial"/>
        <a:buChar char="–"/>
        <a:defRPr sz="1385" kern="1200">
          <a:solidFill>
            <a:schemeClr val="tx1"/>
          </a:solidFill>
          <a:latin typeface="+mn-lt"/>
          <a:ea typeface="+mn-ea"/>
          <a:cs typeface="+mn-cs"/>
        </a:defRPr>
      </a:lvl4pPr>
      <a:lvl5pPr marL="1418929" indent="-157655" algn="l" defTabSz="315314" rtl="0" eaLnBrk="1" latinLnBrk="0" hangingPunct="1">
        <a:spcBef>
          <a:spcPct val="20000"/>
        </a:spcBef>
        <a:buFont typeface="Arial"/>
        <a:buChar char="»"/>
        <a:defRPr sz="1385" kern="1200">
          <a:solidFill>
            <a:schemeClr val="tx1"/>
          </a:solidFill>
          <a:latin typeface="+mn-lt"/>
          <a:ea typeface="+mn-ea"/>
          <a:cs typeface="+mn-cs"/>
        </a:defRPr>
      </a:lvl5pPr>
      <a:lvl6pPr marL="1734244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6pPr>
      <a:lvl7pPr marL="2049560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7pPr>
      <a:lvl8pPr marL="2364882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8pPr>
      <a:lvl9pPr marL="2680197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1pPr>
      <a:lvl2pPr marL="31531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2pPr>
      <a:lvl3pPr marL="63063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3pPr>
      <a:lvl4pPr marL="945947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4pPr>
      <a:lvl5pPr marL="126126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5pPr>
      <a:lvl6pPr marL="1576588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6pPr>
      <a:lvl7pPr marL="189190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7pPr>
      <a:lvl8pPr marL="220722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8pPr>
      <a:lvl9pPr marL="2522543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tiff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tiff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jpg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emf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5.tiff"/><Relationship Id="rId4" Type="http://schemas.openxmlformats.org/officeDocument/2006/relationships/image" Target="../media/image13.tiff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62CE98-D5A2-0648-AD18-116338EADBE6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pPr algn="ctr" defTabSz="315314"/>
            <a:r>
              <a:rPr lang="en-GB" sz="4000" b="1" dirty="0">
                <a:solidFill>
                  <a:srgbClr val="FFFFFF"/>
                </a:solidFill>
              </a:rPr>
              <a:t>Common Shielding Project</a:t>
            </a:r>
            <a:br>
              <a:rPr lang="en-GB" sz="4000" b="1" dirty="0">
                <a:solidFill>
                  <a:srgbClr val="FFFFFF"/>
                </a:solidFill>
              </a:rPr>
            </a:br>
            <a:r>
              <a:rPr lang="en-GB" sz="4000" b="1" dirty="0">
                <a:solidFill>
                  <a:srgbClr val="FFFFFF"/>
                </a:solidFill>
              </a:rPr>
              <a:t>Update and Interfaces</a:t>
            </a:r>
            <a:endParaRPr lang="sv-SE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547BB3A-0D99-9D43-ADAF-EC7E12B7F5FA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pPr defTabSz="315314"/>
            <a:r>
              <a:rPr lang="sv-SE" sz="1800" dirty="0">
                <a:solidFill>
                  <a:srgbClr val="FFFFFF"/>
                </a:solidFill>
              </a:rPr>
              <a:t>Ken Andersen, Zvonko </a:t>
            </a:r>
            <a:r>
              <a:rPr lang="sv-SE" sz="1800" dirty="0" err="1">
                <a:solidFill>
                  <a:srgbClr val="FFFFFF"/>
                </a:solidFill>
              </a:rPr>
              <a:t>Lazic</a:t>
            </a:r>
            <a:r>
              <a:rPr lang="sv-SE" sz="1800" dirty="0">
                <a:solidFill>
                  <a:srgbClr val="FFFFFF"/>
                </a:solidFill>
              </a:rPr>
              <a:t>, Senad </a:t>
            </a:r>
            <a:r>
              <a:rPr lang="sv-SE" sz="1800" dirty="0" err="1">
                <a:solidFill>
                  <a:srgbClr val="FFFFFF"/>
                </a:solidFill>
              </a:rPr>
              <a:t>Kudumovic</a:t>
            </a:r>
            <a:r>
              <a:rPr lang="sv-SE" sz="1800" dirty="0">
                <a:solidFill>
                  <a:srgbClr val="FFFFFF"/>
                </a:solidFill>
              </a:rPr>
              <a:t>, Valentina Santoro</a:t>
            </a:r>
          </a:p>
          <a:p>
            <a:pPr defTabSz="315314"/>
            <a:r>
              <a:rPr lang="sv-SE" sz="1800" dirty="0">
                <a:solidFill>
                  <a:srgbClr val="FFFFFF"/>
                </a:solidFill>
              </a:rPr>
              <a:t> </a:t>
            </a:r>
          </a:p>
          <a:p>
            <a:pPr defTabSz="315314"/>
            <a:r>
              <a:rPr lang="en-US" sz="1800" dirty="0">
                <a:solidFill>
                  <a:srgbClr val="FFFFFF"/>
                </a:solidFill>
              </a:rPr>
              <a:t>IKON-17</a:t>
            </a:r>
            <a:endParaRPr lang="en-GB" sz="1800" dirty="0">
              <a:solidFill>
                <a:srgbClr val="FFFFFF"/>
              </a:solidFill>
            </a:endParaRPr>
          </a:p>
          <a:p>
            <a:r>
              <a:rPr lang="sv-SE" sz="1800" dirty="0"/>
              <a:t>Lund, 10</a:t>
            </a:r>
            <a:r>
              <a:rPr lang="sv-SE" sz="1800" baseline="30000" dirty="0"/>
              <a:t>th</a:t>
            </a:r>
            <a:r>
              <a:rPr lang="sv-SE" sz="1800" dirty="0"/>
              <a:t> September 2019</a:t>
            </a:r>
          </a:p>
        </p:txBody>
      </p:sp>
    </p:spTree>
    <p:extLst>
      <p:ext uri="{BB962C8B-B14F-4D97-AF65-F5344CB8AC3E}">
        <p14:creationId xmlns:p14="http://schemas.microsoft.com/office/powerpoint/2010/main" val="326384747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4A61E37-8FC6-E741-B188-DDB608597E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Instrument Overview</a:t>
            </a:r>
          </a:p>
        </p:txBody>
      </p:sp>
      <p:graphicFrame>
        <p:nvGraphicFramePr>
          <p:cNvPr id="6" name="Content Placeholder 5">
            <a:extLst>
              <a:ext uri="{FF2B5EF4-FFF2-40B4-BE49-F238E27FC236}">
                <a16:creationId xmlns:a16="http://schemas.microsoft.com/office/drawing/2014/main" id="{304FE120-7B6F-8240-A4D6-DD1F9DA26AC4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686750781"/>
              </p:ext>
            </p:extLst>
          </p:nvPr>
        </p:nvGraphicFramePr>
        <p:xfrm>
          <a:off x="103414" y="1463236"/>
          <a:ext cx="11974285" cy="5110427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242786">
                  <a:extLst>
                    <a:ext uri="{9D8B030D-6E8A-4147-A177-3AD203B41FA5}">
                      <a16:colId xmlns:a16="http://schemas.microsoft.com/office/drawing/2014/main" val="4186945006"/>
                    </a:ext>
                  </a:extLst>
                </a:gridCol>
                <a:gridCol w="685800">
                  <a:extLst>
                    <a:ext uri="{9D8B030D-6E8A-4147-A177-3AD203B41FA5}">
                      <a16:colId xmlns:a16="http://schemas.microsoft.com/office/drawing/2014/main" val="976692927"/>
                    </a:ext>
                  </a:extLst>
                </a:gridCol>
                <a:gridCol w="609600">
                  <a:extLst>
                    <a:ext uri="{9D8B030D-6E8A-4147-A177-3AD203B41FA5}">
                      <a16:colId xmlns:a16="http://schemas.microsoft.com/office/drawing/2014/main" val="4233640908"/>
                    </a:ext>
                  </a:extLst>
                </a:gridCol>
                <a:gridCol w="749300">
                  <a:extLst>
                    <a:ext uri="{9D8B030D-6E8A-4147-A177-3AD203B41FA5}">
                      <a16:colId xmlns:a16="http://schemas.microsoft.com/office/drawing/2014/main" val="1134152259"/>
                    </a:ext>
                  </a:extLst>
                </a:gridCol>
                <a:gridCol w="1066800">
                  <a:extLst>
                    <a:ext uri="{9D8B030D-6E8A-4147-A177-3AD203B41FA5}">
                      <a16:colId xmlns:a16="http://schemas.microsoft.com/office/drawing/2014/main" val="3771721610"/>
                    </a:ext>
                  </a:extLst>
                </a:gridCol>
                <a:gridCol w="964944">
                  <a:extLst>
                    <a:ext uri="{9D8B030D-6E8A-4147-A177-3AD203B41FA5}">
                      <a16:colId xmlns:a16="http://schemas.microsoft.com/office/drawing/2014/main" val="1852402046"/>
                    </a:ext>
                  </a:extLst>
                </a:gridCol>
                <a:gridCol w="2671650">
                  <a:extLst>
                    <a:ext uri="{9D8B030D-6E8A-4147-A177-3AD203B41FA5}">
                      <a16:colId xmlns:a16="http://schemas.microsoft.com/office/drawing/2014/main" val="1693426171"/>
                    </a:ext>
                  </a:extLst>
                </a:gridCol>
                <a:gridCol w="2659614">
                  <a:extLst>
                    <a:ext uri="{9D8B030D-6E8A-4147-A177-3AD203B41FA5}">
                      <a16:colId xmlns:a16="http://schemas.microsoft.com/office/drawing/2014/main" val="3014092312"/>
                    </a:ext>
                  </a:extLst>
                </a:gridCol>
                <a:gridCol w="1323791">
                  <a:extLst>
                    <a:ext uri="{9D8B030D-6E8A-4147-A177-3AD203B41FA5}">
                      <a16:colId xmlns:a16="http://schemas.microsoft.com/office/drawing/2014/main" val="115982811"/>
                    </a:ext>
                  </a:extLst>
                </a:gridCol>
              </a:tblGrid>
              <a:tr h="558654">
                <a:tc>
                  <a:txBody>
                    <a:bodyPr/>
                    <a:lstStyle/>
                    <a:p>
                      <a:r>
                        <a:rPr lang="en-GB" sz="1600" dirty="0"/>
                        <a:t>Instrument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Beamport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SS cost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Quote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Partner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Payment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Neutronics work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Engineering design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Procurement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06944417"/>
                  </a:ext>
                </a:extLst>
              </a:tr>
              <a:tr h="411937">
                <a:tc>
                  <a:txBody>
                    <a:bodyPr/>
                    <a:lstStyle/>
                    <a:p>
                      <a:r>
                        <a:rPr lang="en-GB" sz="1600" dirty="0"/>
                        <a:t>NMX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W1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endParaRPr lang="en-GB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GB" sz="1600" i="1" dirty="0"/>
                        <a:t>1300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Wigner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cash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Preliminary design ongoing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Preliminary design completed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Group 3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176334095"/>
                  </a:ext>
                </a:extLst>
              </a:tr>
              <a:tr h="411937">
                <a:tc>
                  <a:txBody>
                    <a:bodyPr/>
                    <a:lstStyle/>
                    <a:p>
                      <a:r>
                        <a:rPr lang="en-GB" sz="1600" dirty="0"/>
                        <a:t>BEER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W2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GB" sz="1600" dirty="0"/>
                        <a:t>1885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GB" sz="1600" dirty="0"/>
                        <a:t>1310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NPI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cash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Preliminary design completed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600" dirty="0"/>
                        <a:t>Preliminary design completed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Group 2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64047491"/>
                  </a:ext>
                </a:extLst>
              </a:tr>
              <a:tr h="411937">
                <a:tc>
                  <a:txBody>
                    <a:bodyPr/>
                    <a:lstStyle/>
                    <a:p>
                      <a:r>
                        <a:rPr lang="en-GB" sz="1600" dirty="0"/>
                        <a:t>CSPEC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W3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GB" sz="1600" dirty="0"/>
                        <a:t>1344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GB" sz="1600" dirty="0"/>
                        <a:t>1340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TUM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in-kind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Detailed design ongoing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Detailed design ongoing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Group 1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589947666"/>
                  </a:ext>
                </a:extLst>
              </a:tr>
              <a:tr h="411937">
                <a:tc>
                  <a:txBody>
                    <a:bodyPr/>
                    <a:lstStyle/>
                    <a:p>
                      <a:r>
                        <a:rPr lang="en-GB" sz="1600" dirty="0"/>
                        <a:t>BIFROST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W4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GB" sz="1600" dirty="0"/>
                        <a:t>1667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GB" sz="1600" dirty="0"/>
                        <a:t>1165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IFE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cash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Detailed design ongoing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Detailed design ongoing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Group 1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773517609"/>
                  </a:ext>
                </a:extLst>
              </a:tr>
              <a:tr h="411937">
                <a:tc>
                  <a:txBody>
                    <a:bodyPr/>
                    <a:lstStyle/>
                    <a:p>
                      <a:r>
                        <a:rPr lang="en-GB" sz="1600" dirty="0"/>
                        <a:t>MIRACLES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W5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GB" sz="1600" dirty="0"/>
                        <a:t>1109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GB" sz="1600" i="1" dirty="0"/>
                        <a:t>1400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ESS-Bilbao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cash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Preliminary design ongoing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600" dirty="0"/>
                        <a:t>Preliminary design completed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Group 3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472197509"/>
                  </a:ext>
                </a:extLst>
              </a:tr>
              <a:tr h="411937">
                <a:tc>
                  <a:txBody>
                    <a:bodyPr/>
                    <a:lstStyle/>
                    <a:p>
                      <a:r>
                        <a:rPr lang="en-GB" sz="1600" dirty="0"/>
                        <a:t>MAGIC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W6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GB" sz="1600" dirty="0"/>
                        <a:t>952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GB" sz="1600" dirty="0"/>
                        <a:t>1130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LLB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cash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Detailed design ongoing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Detailed design ongoing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Group 1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775588543"/>
                  </a:ext>
                </a:extLst>
              </a:tr>
              <a:tr h="411937">
                <a:tc>
                  <a:txBody>
                    <a:bodyPr/>
                    <a:lstStyle/>
                    <a:p>
                      <a:r>
                        <a:rPr lang="en-GB" sz="1600" dirty="0"/>
                        <a:t>T-REX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W7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GB" sz="1600" dirty="0"/>
                        <a:t>1686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GB" sz="1600" dirty="0"/>
                        <a:t>1400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CNR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?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Preliminary design completed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600" dirty="0"/>
                        <a:t>Preliminary design completed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Group 3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515794934"/>
                  </a:ext>
                </a:extLst>
              </a:tr>
              <a:tr h="411937">
                <a:tc>
                  <a:txBody>
                    <a:bodyPr/>
                    <a:lstStyle/>
                    <a:p>
                      <a:r>
                        <a:rPr lang="en-GB" sz="1600" dirty="0"/>
                        <a:t>HEIMDAL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W8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GB" sz="1600" dirty="0"/>
                        <a:t>2070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GB" sz="1600" dirty="0"/>
                        <a:t>1290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IFE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cash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Preliminary design completed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600" dirty="0"/>
                        <a:t>Preliminary design completed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Group 3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161210020"/>
                  </a:ext>
                </a:extLst>
              </a:tr>
              <a:tr h="411937">
                <a:tc>
                  <a:txBody>
                    <a:bodyPr/>
                    <a:lstStyle/>
                    <a:p>
                      <a:r>
                        <a:rPr lang="en-GB" sz="1600" dirty="0"/>
                        <a:t>ODIN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S2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GB" sz="1600" dirty="0"/>
                        <a:t>1887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GB" sz="1600" dirty="0"/>
                        <a:t>490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TUM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in-kind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Preliminary design completed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Detailed design ongoing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Group 2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82457374"/>
                  </a:ext>
                </a:extLst>
              </a:tr>
              <a:tr h="411937">
                <a:tc>
                  <a:txBody>
                    <a:bodyPr/>
                    <a:lstStyle/>
                    <a:p>
                      <a:r>
                        <a:rPr lang="en-GB" sz="1600" dirty="0"/>
                        <a:t>DREAM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S3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GB" sz="1600" dirty="0"/>
                        <a:t>996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GB" sz="1600" dirty="0"/>
                        <a:t>590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LLB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cash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Preliminary design completed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600" dirty="0"/>
                        <a:t>Detailed design ongoing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Group 2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039526614"/>
                  </a:ext>
                </a:extLst>
              </a:tr>
              <a:tr h="411937">
                <a:tc>
                  <a:txBody>
                    <a:bodyPr/>
                    <a:lstStyle/>
                    <a:p>
                      <a:r>
                        <a:rPr lang="en-GB" sz="1600" dirty="0"/>
                        <a:t>VESPA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E7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GB" sz="1600" dirty="0"/>
                        <a:t>2221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GB" sz="1600" i="1" dirty="0"/>
                        <a:t>900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CNR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cash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600" dirty="0"/>
                        <a:t>Preliminary design ongoing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600" dirty="0"/>
                        <a:t>Preliminary design completed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600" dirty="0"/>
                        <a:t>Group 3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184275364"/>
                  </a:ext>
                </a:extLst>
              </a:tr>
            </a:tbl>
          </a:graphicData>
        </a:graphic>
      </p:graphicFrame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DC4D88-0B3F-5E4B-968B-D26906F56D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2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913F377-DB90-DA47-999B-6F7D0A8C16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63749A4A-42D2-2D4B-BD0E-61684953BA24}"/>
              </a:ext>
            </a:extLst>
          </p:cNvPr>
          <p:cNvSpPr txBox="1"/>
          <p:nvPr/>
        </p:nvSpPr>
        <p:spPr>
          <a:xfrm>
            <a:off x="2665185" y="6536871"/>
            <a:ext cx="6019800" cy="489857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GB" sz="1600" i="1" dirty="0"/>
              <a:t>Quote in italics</a:t>
            </a:r>
            <a:r>
              <a:rPr lang="en-GB" sz="1600" dirty="0"/>
              <a:t>: working number, no price offer yet</a:t>
            </a:r>
          </a:p>
        </p:txBody>
      </p:sp>
    </p:spTree>
    <p:extLst>
      <p:ext uri="{BB962C8B-B14F-4D97-AF65-F5344CB8AC3E}">
        <p14:creationId xmlns:p14="http://schemas.microsoft.com/office/powerpoint/2010/main" val="248875027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4A61E37-8FC6-E741-B188-DDB608597E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Neutronics Status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DC4D88-0B3F-5E4B-968B-D26906F56D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3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913F377-DB90-DA47-999B-6F7D0A8C16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39EC887C-40B9-C947-B8CB-A1518A1323A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131092303"/>
              </p:ext>
            </p:extLst>
          </p:nvPr>
        </p:nvGraphicFramePr>
        <p:xfrm>
          <a:off x="475343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1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CSPEC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BIFROST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MAGIC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8" name="Table 7">
            <a:extLst>
              <a:ext uri="{FF2B5EF4-FFF2-40B4-BE49-F238E27FC236}">
                <a16:creationId xmlns:a16="http://schemas.microsoft.com/office/drawing/2014/main" id="{756A6233-BFF5-F54F-8FDD-38CC501761D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67124820"/>
              </p:ext>
            </p:extLst>
          </p:nvPr>
        </p:nvGraphicFramePr>
        <p:xfrm>
          <a:off x="1591130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2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BEER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ODIN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DREAM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9" name="Table 8">
            <a:extLst>
              <a:ext uri="{FF2B5EF4-FFF2-40B4-BE49-F238E27FC236}">
                <a16:creationId xmlns:a16="http://schemas.microsoft.com/office/drawing/2014/main" id="{9483D5B1-B674-F442-ABA0-92773CD89E5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196985446"/>
              </p:ext>
            </p:extLst>
          </p:nvPr>
        </p:nvGraphicFramePr>
        <p:xfrm>
          <a:off x="2706917" y="1753809"/>
          <a:ext cx="950686" cy="22250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950686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3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NMX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MIRACLES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T-REX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HEIMDAL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47009472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VESPA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907943466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60058778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4A61E37-8FC6-E741-B188-DDB608597E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Neutronics Status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DC4D88-0B3F-5E4B-968B-D26906F56D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4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913F377-DB90-DA47-999B-6F7D0A8C16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39EC887C-40B9-C947-B8CB-A1518A1323A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363107441"/>
              </p:ext>
            </p:extLst>
          </p:nvPr>
        </p:nvGraphicFramePr>
        <p:xfrm>
          <a:off x="475343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1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CSPEC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BIFROST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MAGIC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8" name="Table 7">
            <a:extLst>
              <a:ext uri="{FF2B5EF4-FFF2-40B4-BE49-F238E27FC236}">
                <a16:creationId xmlns:a16="http://schemas.microsoft.com/office/drawing/2014/main" id="{756A6233-BFF5-F54F-8FDD-38CC501761D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76618675"/>
              </p:ext>
            </p:extLst>
          </p:nvPr>
        </p:nvGraphicFramePr>
        <p:xfrm>
          <a:off x="1591130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2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BEER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ODIN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DREAM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9" name="Table 8">
            <a:extLst>
              <a:ext uri="{FF2B5EF4-FFF2-40B4-BE49-F238E27FC236}">
                <a16:creationId xmlns:a16="http://schemas.microsoft.com/office/drawing/2014/main" id="{9483D5B1-B674-F442-ABA0-92773CD89E5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088483795"/>
              </p:ext>
            </p:extLst>
          </p:nvPr>
        </p:nvGraphicFramePr>
        <p:xfrm>
          <a:off x="2706917" y="1753809"/>
          <a:ext cx="950686" cy="22250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950686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3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NMX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MIRACLES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T-REX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HEIMDAL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47009472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VESPA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907943466"/>
                  </a:ext>
                </a:extLst>
              </a:tr>
            </a:tbl>
          </a:graphicData>
        </a:graphic>
      </p:graphicFrame>
      <p:sp>
        <p:nvSpPr>
          <p:cNvPr id="10" name="Rounded Rectangle 9">
            <a:extLst>
              <a:ext uri="{FF2B5EF4-FFF2-40B4-BE49-F238E27FC236}">
                <a16:creationId xmlns:a16="http://schemas.microsoft.com/office/drawing/2014/main" id="{2DF92F87-1C69-A740-BA93-7545ED664E22}"/>
              </a:ext>
            </a:extLst>
          </p:cNvPr>
          <p:cNvSpPr/>
          <p:nvPr/>
        </p:nvSpPr>
        <p:spPr>
          <a:xfrm>
            <a:off x="2667002" y="2090057"/>
            <a:ext cx="1023256" cy="827314"/>
          </a:xfrm>
          <a:prstGeom prst="roundRect">
            <a:avLst>
              <a:gd name="adj" fmla="val 8975"/>
            </a:avLst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" name="Rounded Rectangle 10">
            <a:extLst>
              <a:ext uri="{FF2B5EF4-FFF2-40B4-BE49-F238E27FC236}">
                <a16:creationId xmlns:a16="http://schemas.microsoft.com/office/drawing/2014/main" id="{06DF8FB6-4EB6-6A48-AA6C-178E06F35BC4}"/>
              </a:ext>
            </a:extLst>
          </p:cNvPr>
          <p:cNvSpPr/>
          <p:nvPr/>
        </p:nvSpPr>
        <p:spPr>
          <a:xfrm>
            <a:off x="2656116" y="3581400"/>
            <a:ext cx="1023256" cy="424543"/>
          </a:xfrm>
          <a:prstGeom prst="roundRect">
            <a:avLst>
              <a:gd name="adj" fmla="val 8975"/>
            </a:avLst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" name="Content Placeholder 2">
            <a:extLst>
              <a:ext uri="{FF2B5EF4-FFF2-40B4-BE49-F238E27FC236}">
                <a16:creationId xmlns:a16="http://schemas.microsoft.com/office/drawing/2014/main" id="{E2FA5057-5D82-024E-A9AC-FDA7B150ACB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962400" y="1587062"/>
            <a:ext cx="7819696" cy="4944367"/>
          </a:xfrm>
        </p:spPr>
        <p:txBody>
          <a:bodyPr>
            <a:normAutofit/>
          </a:bodyPr>
          <a:lstStyle/>
          <a:p>
            <a:r>
              <a:rPr lang="en-US" dirty="0"/>
              <a:t>Preliminary neutronics design complete for all except NMX, MIRACLES, VESPA</a:t>
            </a:r>
          </a:p>
          <a:p>
            <a:pPr lvl="1"/>
            <a:r>
              <a:rPr lang="en-US" dirty="0"/>
              <a:t>has allowed price offers to be made for all others</a:t>
            </a:r>
          </a:p>
          <a:p>
            <a:r>
              <a:rPr lang="en-US" dirty="0"/>
              <a:t>Last price offers to be made by end-October</a:t>
            </a:r>
          </a:p>
        </p:txBody>
      </p:sp>
    </p:spTree>
    <p:extLst>
      <p:ext uri="{BB962C8B-B14F-4D97-AF65-F5344CB8AC3E}">
        <p14:creationId xmlns:p14="http://schemas.microsoft.com/office/powerpoint/2010/main" val="1491098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4A61E37-8FC6-E741-B188-DDB608597E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Neutronics Status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DC4D88-0B3F-5E4B-968B-D26906F56D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5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913F377-DB90-DA47-999B-6F7D0A8C16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39EC887C-40B9-C947-B8CB-A1518A1323A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749324956"/>
              </p:ext>
            </p:extLst>
          </p:nvPr>
        </p:nvGraphicFramePr>
        <p:xfrm>
          <a:off x="475343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1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CSPEC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BIFROST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MAGIC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8" name="Table 7">
            <a:extLst>
              <a:ext uri="{FF2B5EF4-FFF2-40B4-BE49-F238E27FC236}">
                <a16:creationId xmlns:a16="http://schemas.microsoft.com/office/drawing/2014/main" id="{756A6233-BFF5-F54F-8FDD-38CC501761D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902362376"/>
              </p:ext>
            </p:extLst>
          </p:nvPr>
        </p:nvGraphicFramePr>
        <p:xfrm>
          <a:off x="1591130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2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BEER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ODIN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DREAM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9" name="Table 8">
            <a:extLst>
              <a:ext uri="{FF2B5EF4-FFF2-40B4-BE49-F238E27FC236}">
                <a16:creationId xmlns:a16="http://schemas.microsoft.com/office/drawing/2014/main" id="{9483D5B1-B674-F442-ABA0-92773CD89E5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287776825"/>
              </p:ext>
            </p:extLst>
          </p:nvPr>
        </p:nvGraphicFramePr>
        <p:xfrm>
          <a:off x="2706917" y="1753809"/>
          <a:ext cx="950686" cy="22250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950686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3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NMX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MIRACLES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T-REX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HEIMDAL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47009472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VESPA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907943466"/>
                  </a:ext>
                </a:extLst>
              </a:tr>
            </a:tbl>
          </a:graphicData>
        </a:graphic>
      </p:graphicFrame>
      <p:sp>
        <p:nvSpPr>
          <p:cNvPr id="10" name="Rounded Rectangle 9">
            <a:extLst>
              <a:ext uri="{FF2B5EF4-FFF2-40B4-BE49-F238E27FC236}">
                <a16:creationId xmlns:a16="http://schemas.microsoft.com/office/drawing/2014/main" id="{2DF92F87-1C69-A740-BA93-7545ED664E22}"/>
              </a:ext>
            </a:extLst>
          </p:cNvPr>
          <p:cNvSpPr/>
          <p:nvPr/>
        </p:nvSpPr>
        <p:spPr>
          <a:xfrm>
            <a:off x="359231" y="2079171"/>
            <a:ext cx="1023256" cy="1219199"/>
          </a:xfrm>
          <a:prstGeom prst="roundRect">
            <a:avLst>
              <a:gd name="adj" fmla="val 8975"/>
            </a:avLst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" name="Content Placeholder 2">
            <a:extLst>
              <a:ext uri="{FF2B5EF4-FFF2-40B4-BE49-F238E27FC236}">
                <a16:creationId xmlns:a16="http://schemas.microsoft.com/office/drawing/2014/main" id="{E2FA5057-5D82-024E-A9AC-FDA7B150ACB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962400" y="1587062"/>
            <a:ext cx="7819696" cy="4944367"/>
          </a:xfrm>
        </p:spPr>
        <p:txBody>
          <a:bodyPr>
            <a:normAutofit/>
          </a:bodyPr>
          <a:lstStyle/>
          <a:p>
            <a:r>
              <a:rPr lang="en-US" dirty="0"/>
              <a:t>Preliminary neutronics design complete for all except NMX, MIRACLES, VESPA</a:t>
            </a:r>
          </a:p>
          <a:p>
            <a:pPr lvl="1"/>
            <a:r>
              <a:rPr lang="en-US" dirty="0"/>
              <a:t>has allowed price offers to be made for all others</a:t>
            </a:r>
          </a:p>
          <a:p>
            <a:r>
              <a:rPr lang="en-US" dirty="0"/>
              <a:t>Last price offers to be made by end-October</a:t>
            </a:r>
          </a:p>
          <a:p>
            <a:r>
              <a:rPr lang="en-US" dirty="0"/>
              <a:t>Neutronics validation of detailed engineering design ongoing for Group 1</a:t>
            </a:r>
          </a:p>
        </p:txBody>
      </p:sp>
    </p:spTree>
    <p:extLst>
      <p:ext uri="{BB962C8B-B14F-4D97-AF65-F5344CB8AC3E}">
        <p14:creationId xmlns:p14="http://schemas.microsoft.com/office/powerpoint/2010/main" val="395666819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4A61E37-8FC6-E741-B188-DDB608597E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Neutronics Status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DC4D88-0B3F-5E4B-968B-D26906F56D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6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913F377-DB90-DA47-999B-6F7D0A8C16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39EC887C-40B9-C947-B8CB-A1518A1323A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21424227"/>
              </p:ext>
            </p:extLst>
          </p:nvPr>
        </p:nvGraphicFramePr>
        <p:xfrm>
          <a:off x="475343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1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CSPEC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BIFROST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MAGIC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8" name="Table 7">
            <a:extLst>
              <a:ext uri="{FF2B5EF4-FFF2-40B4-BE49-F238E27FC236}">
                <a16:creationId xmlns:a16="http://schemas.microsoft.com/office/drawing/2014/main" id="{756A6233-BFF5-F54F-8FDD-38CC501761D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012854385"/>
              </p:ext>
            </p:extLst>
          </p:nvPr>
        </p:nvGraphicFramePr>
        <p:xfrm>
          <a:off x="1591130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2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BEER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ODIN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DREAM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9" name="Table 8">
            <a:extLst>
              <a:ext uri="{FF2B5EF4-FFF2-40B4-BE49-F238E27FC236}">
                <a16:creationId xmlns:a16="http://schemas.microsoft.com/office/drawing/2014/main" id="{9483D5B1-B674-F442-ABA0-92773CD89E5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512589475"/>
              </p:ext>
            </p:extLst>
          </p:nvPr>
        </p:nvGraphicFramePr>
        <p:xfrm>
          <a:off x="2706917" y="1753809"/>
          <a:ext cx="950686" cy="22250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950686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3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NMX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MIRACLES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T-REX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HEIMDAL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47009472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VESPA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907943466"/>
                  </a:ext>
                </a:extLst>
              </a:tr>
            </a:tbl>
          </a:graphicData>
        </a:graphic>
      </p:graphicFrame>
      <p:sp>
        <p:nvSpPr>
          <p:cNvPr id="10" name="Rounded Rectangle 9">
            <a:extLst>
              <a:ext uri="{FF2B5EF4-FFF2-40B4-BE49-F238E27FC236}">
                <a16:creationId xmlns:a16="http://schemas.microsoft.com/office/drawing/2014/main" id="{2DF92F87-1C69-A740-BA93-7545ED664E22}"/>
              </a:ext>
            </a:extLst>
          </p:cNvPr>
          <p:cNvSpPr/>
          <p:nvPr/>
        </p:nvSpPr>
        <p:spPr>
          <a:xfrm>
            <a:off x="1480460" y="2079171"/>
            <a:ext cx="1023256" cy="1219199"/>
          </a:xfrm>
          <a:prstGeom prst="roundRect">
            <a:avLst>
              <a:gd name="adj" fmla="val 8975"/>
            </a:avLst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" name="Content Placeholder 2">
            <a:extLst>
              <a:ext uri="{FF2B5EF4-FFF2-40B4-BE49-F238E27FC236}">
                <a16:creationId xmlns:a16="http://schemas.microsoft.com/office/drawing/2014/main" id="{E2FA5057-5D82-024E-A9AC-FDA7B150ACB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962400" y="1587062"/>
            <a:ext cx="7819696" cy="4944367"/>
          </a:xfrm>
        </p:spPr>
        <p:txBody>
          <a:bodyPr>
            <a:normAutofit/>
          </a:bodyPr>
          <a:lstStyle/>
          <a:p>
            <a:r>
              <a:rPr lang="en-US" dirty="0"/>
              <a:t>Preliminary neutronics design complete for all except NMX, MIRACLES, VESPA</a:t>
            </a:r>
          </a:p>
          <a:p>
            <a:pPr lvl="1"/>
            <a:r>
              <a:rPr lang="en-US" dirty="0"/>
              <a:t>has allowed price offers to be made for all others</a:t>
            </a:r>
          </a:p>
          <a:p>
            <a:r>
              <a:rPr lang="en-US" dirty="0"/>
              <a:t>Last price offers to be made by end-October</a:t>
            </a:r>
          </a:p>
          <a:p>
            <a:r>
              <a:rPr lang="en-US" dirty="0"/>
              <a:t>Neutronics validation of detailed engineering design ongoing for Group 1</a:t>
            </a:r>
          </a:p>
          <a:p>
            <a:r>
              <a:rPr lang="en-US" dirty="0"/>
              <a:t>Group 2 next in line for neutronics validation of detailed engineering design</a:t>
            </a:r>
          </a:p>
        </p:txBody>
      </p:sp>
    </p:spTree>
    <p:extLst>
      <p:ext uri="{BB962C8B-B14F-4D97-AF65-F5344CB8AC3E}">
        <p14:creationId xmlns:p14="http://schemas.microsoft.com/office/powerpoint/2010/main" val="341657098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4A61E37-8FC6-E741-B188-DDB608597E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Neutronics Status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DC4D88-0B3F-5E4B-968B-D26906F56D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7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913F377-DB90-DA47-999B-6F7D0A8C16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Organisation of the work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39EC887C-40B9-C947-B8CB-A1518A1323A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661071822"/>
              </p:ext>
            </p:extLst>
          </p:nvPr>
        </p:nvGraphicFramePr>
        <p:xfrm>
          <a:off x="475343" y="1753809"/>
          <a:ext cx="2311400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  <a:gridCol w="1491343">
                  <a:extLst>
                    <a:ext uri="{9D8B030D-6E8A-4147-A177-3AD203B41FA5}">
                      <a16:colId xmlns:a16="http://schemas.microsoft.com/office/drawing/2014/main" val="3637878466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1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GB" dirty="0"/>
                        <a:t>Neutronics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CSPEC 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GB" dirty="0"/>
                        <a:t>Florian </a:t>
                      </a:r>
                      <a:r>
                        <a:rPr lang="en-GB" dirty="0" err="1"/>
                        <a:t>Grünauer</a:t>
                      </a:r>
                      <a:endParaRPr lang="en-GB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BIFROST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GB" dirty="0" err="1"/>
                        <a:t>Rodion</a:t>
                      </a:r>
                      <a:r>
                        <a:rPr lang="en-GB" dirty="0"/>
                        <a:t> </a:t>
                      </a:r>
                      <a:r>
                        <a:rPr lang="en-GB" dirty="0" err="1"/>
                        <a:t>Kolevatov</a:t>
                      </a:r>
                      <a:endParaRPr lang="en-GB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MAGIC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GB" dirty="0"/>
                        <a:t>Florian </a:t>
                      </a:r>
                      <a:r>
                        <a:rPr lang="en-GB" dirty="0" err="1"/>
                        <a:t>Grünauer</a:t>
                      </a:r>
                      <a:endParaRPr lang="en-GB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8" name="Table 7">
            <a:extLst>
              <a:ext uri="{FF2B5EF4-FFF2-40B4-BE49-F238E27FC236}">
                <a16:creationId xmlns:a16="http://schemas.microsoft.com/office/drawing/2014/main" id="{756A6233-BFF5-F54F-8FDD-38CC501761D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967885865"/>
              </p:ext>
            </p:extLst>
          </p:nvPr>
        </p:nvGraphicFramePr>
        <p:xfrm>
          <a:off x="3036210" y="1753809"/>
          <a:ext cx="2360383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771069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  <a:gridCol w="1589314">
                  <a:extLst>
                    <a:ext uri="{9D8B030D-6E8A-4147-A177-3AD203B41FA5}">
                      <a16:colId xmlns:a16="http://schemas.microsoft.com/office/drawing/2014/main" val="1497658025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2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GB" dirty="0"/>
                        <a:t>Neutronics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BEER 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GB" dirty="0"/>
                        <a:t>Jaroslav </a:t>
                      </a:r>
                      <a:r>
                        <a:rPr lang="en-GB" dirty="0" err="1"/>
                        <a:t>Šoltés</a:t>
                      </a:r>
                      <a:endParaRPr lang="en-GB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ODIN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GB" dirty="0"/>
                        <a:t>Florian </a:t>
                      </a:r>
                      <a:r>
                        <a:rPr lang="en-GB" dirty="0" err="1"/>
                        <a:t>Grünauer</a:t>
                      </a:r>
                      <a:endParaRPr lang="en-GB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DREAM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GB" dirty="0" err="1"/>
                        <a:t>Tsito</a:t>
                      </a:r>
                      <a:r>
                        <a:rPr lang="en-GB" dirty="0"/>
                        <a:t> </a:t>
                      </a:r>
                      <a:r>
                        <a:rPr lang="en-GB" dirty="0" err="1"/>
                        <a:t>Randriamalala</a:t>
                      </a:r>
                      <a:endParaRPr lang="en-GB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9" name="Table 8">
            <a:extLst>
              <a:ext uri="{FF2B5EF4-FFF2-40B4-BE49-F238E27FC236}">
                <a16:creationId xmlns:a16="http://schemas.microsoft.com/office/drawing/2014/main" id="{9483D5B1-B674-F442-ABA0-92773CD89E5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332138714"/>
              </p:ext>
            </p:extLst>
          </p:nvPr>
        </p:nvGraphicFramePr>
        <p:xfrm>
          <a:off x="5646061" y="1753809"/>
          <a:ext cx="2550882" cy="22250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918025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  <a:gridCol w="1632857">
                  <a:extLst>
                    <a:ext uri="{9D8B030D-6E8A-4147-A177-3AD203B41FA5}">
                      <a16:colId xmlns:a16="http://schemas.microsoft.com/office/drawing/2014/main" val="3588796601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3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GB" dirty="0"/>
                        <a:t>Neutronics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NMX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GB" dirty="0" err="1"/>
                        <a:t>Szabina</a:t>
                      </a:r>
                      <a:r>
                        <a:rPr lang="en-GB" dirty="0"/>
                        <a:t> </a:t>
                      </a:r>
                      <a:r>
                        <a:rPr lang="en-GB" dirty="0" err="1"/>
                        <a:t>Török</a:t>
                      </a:r>
                      <a:endParaRPr lang="en-GB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MIRACLES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GB" dirty="0"/>
                        <a:t>Miguel </a:t>
                      </a:r>
                      <a:r>
                        <a:rPr lang="en-GB" dirty="0" err="1"/>
                        <a:t>Magán</a:t>
                      </a:r>
                      <a:endParaRPr lang="en-GB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T-REX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GB" dirty="0" err="1"/>
                        <a:t>Tsito</a:t>
                      </a:r>
                      <a:r>
                        <a:rPr lang="en-GB" dirty="0"/>
                        <a:t> </a:t>
                      </a:r>
                      <a:r>
                        <a:rPr lang="en-GB" dirty="0" err="1"/>
                        <a:t>Randriamalala</a:t>
                      </a:r>
                      <a:endParaRPr lang="en-GB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HEIMDAL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GB" dirty="0" err="1"/>
                        <a:t>Rodion</a:t>
                      </a:r>
                      <a:r>
                        <a:rPr lang="en-GB" dirty="0"/>
                        <a:t> </a:t>
                      </a:r>
                      <a:r>
                        <a:rPr lang="en-GB" dirty="0" err="1"/>
                        <a:t>Kolevatov</a:t>
                      </a:r>
                      <a:endParaRPr lang="en-GB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47009472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VESPA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GB" dirty="0"/>
                        <a:t>Jimmy </a:t>
                      </a:r>
                      <a:r>
                        <a:rPr lang="en-GB" dirty="0" err="1"/>
                        <a:t>Scionti</a:t>
                      </a:r>
                      <a:endParaRPr lang="en-GB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907943466"/>
                  </a:ext>
                </a:extLst>
              </a:tr>
            </a:tbl>
          </a:graphicData>
        </a:graphic>
      </p:graphicFrame>
      <p:sp>
        <p:nvSpPr>
          <p:cNvPr id="10" name="Content Placeholder 2">
            <a:extLst>
              <a:ext uri="{FF2B5EF4-FFF2-40B4-BE49-F238E27FC236}">
                <a16:creationId xmlns:a16="http://schemas.microsoft.com/office/drawing/2014/main" id="{B88D821B-5E38-9A41-8874-BD33971CAFB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48342" y="4114800"/>
            <a:ext cx="11451771" cy="2656114"/>
          </a:xfrm>
        </p:spPr>
        <p:txBody>
          <a:bodyPr>
            <a:normAutofit/>
          </a:bodyPr>
          <a:lstStyle/>
          <a:p>
            <a:r>
              <a:rPr lang="en-US" dirty="0"/>
              <a:t>Weekly meetings organized and chaired by Valentina Santoro</a:t>
            </a:r>
          </a:p>
          <a:p>
            <a:pPr lvl="1"/>
            <a:r>
              <a:rPr lang="en-US" dirty="0"/>
              <a:t>status updates</a:t>
            </a:r>
          </a:p>
          <a:p>
            <a:pPr lvl="1"/>
            <a:r>
              <a:rPr lang="en-US" dirty="0"/>
              <a:t>allocation of tasks</a:t>
            </a:r>
          </a:p>
          <a:p>
            <a:pPr lvl="1"/>
            <a:r>
              <a:rPr lang="en-US" dirty="0"/>
              <a:t>exchange of information</a:t>
            </a:r>
          </a:p>
        </p:txBody>
      </p:sp>
    </p:spTree>
    <p:extLst>
      <p:ext uri="{BB962C8B-B14F-4D97-AF65-F5344CB8AC3E}">
        <p14:creationId xmlns:p14="http://schemas.microsoft.com/office/powerpoint/2010/main" val="27354326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4A61E37-8FC6-E741-B188-DDB608597E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Neutronics Status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DC4D88-0B3F-5E4B-968B-D26906F56D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8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913F377-DB90-DA47-999B-6F7D0A8C16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Current hot topic: gamma emission from supermirrors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10" name="Content Placeholder 2">
                <a:extLst>
                  <a:ext uri="{FF2B5EF4-FFF2-40B4-BE49-F238E27FC236}">
                    <a16:creationId xmlns:a16="http://schemas.microsoft.com/office/drawing/2014/main" id="{B88D821B-5E38-9A41-8874-BD33971CAFBB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348342" y="1643743"/>
                <a:ext cx="11658601" cy="5127171"/>
              </a:xfrm>
            </p:spPr>
            <p:txBody>
              <a:bodyPr>
                <a:normAutofit/>
              </a:bodyPr>
              <a:lstStyle/>
              <a:p>
                <a:r>
                  <a:rPr lang="en-US" dirty="0"/>
                  <a:t>For guides out of line of sight, the shielding need is dominated by gamma emission from supermirrors</a:t>
                </a:r>
              </a:p>
              <a:p>
                <a:r>
                  <a:rPr lang="en-US" dirty="0"/>
                  <a:t>For typical Ni-</a:t>
                </a:r>
                <a:r>
                  <a:rPr lang="en-US" dirty="0" err="1"/>
                  <a:t>Ti</a:t>
                </a:r>
                <a:r>
                  <a:rPr lang="en-US" dirty="0"/>
                  <a:t> supermirror: ~0.9 photons/capture with </a:t>
                </a:r>
                <a14:m>
                  <m:oMath xmlns:m="http://schemas.openxmlformats.org/officeDocument/2006/math">
                    <m:r>
                      <a:rPr lang="en-US" sz="2000" i="1">
                        <a:latin typeface="Cambria Math"/>
                      </a:rPr>
                      <m:t>𝐸</m:t>
                    </m:r>
                    <m:r>
                      <a:rPr lang="en-US" sz="2000" i="1" baseline="-25000">
                        <a:latin typeface="Cambria Math"/>
                      </a:rPr>
                      <m:t>𝛾</m:t>
                    </m:r>
                    <m:r>
                      <a:rPr lang="en-US" sz="2000" i="1">
                        <a:latin typeface="Cambria Math"/>
                      </a:rPr>
                      <m:t>&gt;5</m:t>
                    </m:r>
                  </m:oMath>
                </a14:m>
                <a:r>
                  <a:rPr lang="en-US" dirty="0"/>
                  <a:t> MeV</a:t>
                </a:r>
              </a:p>
              <a:p>
                <a:r>
                  <a:rPr lang="en-US" dirty="0"/>
                  <a:t>Difficult to evaluate within neutronics Monte Carlo, e.g. MCNP, PHITS</a:t>
                </a:r>
              </a:p>
              <a:p>
                <a:pPr lvl="1"/>
                <a:r>
                  <a:rPr lang="en-US" dirty="0"/>
                  <a:t>deficiencies in implementation of supermirror physics</a:t>
                </a:r>
              </a:p>
              <a:p>
                <a:r>
                  <a:rPr lang="en-US" dirty="0"/>
                  <a:t>Algorithm developed by </a:t>
                </a:r>
                <a:r>
                  <a:rPr lang="en-US" dirty="0" err="1"/>
                  <a:t>Rodion</a:t>
                </a:r>
                <a:r>
                  <a:rPr lang="en-US" dirty="0"/>
                  <a:t> </a:t>
                </a:r>
                <a:r>
                  <a:rPr lang="en-US" dirty="0" err="1"/>
                  <a:t>Kolevatov</a:t>
                </a:r>
                <a:r>
                  <a:rPr lang="en-US" dirty="0"/>
                  <a:t> provides good description</a:t>
                </a:r>
              </a:p>
              <a:p>
                <a:pPr lvl="1"/>
                <a:r>
                  <a:rPr lang="en-US" dirty="0"/>
                  <a:t>use as benchmark for approved Monte Carlo packages</a:t>
                </a:r>
              </a:p>
              <a:p>
                <a:pPr lvl="1"/>
                <a:r>
                  <a:rPr lang="en-US" dirty="0"/>
                  <a:t>needs experimental verification for formal approval (TG5)</a:t>
                </a:r>
              </a:p>
              <a:p>
                <a:r>
                  <a:rPr lang="en-US" dirty="0"/>
                  <a:t>Implementation in MCNP and PHITS by reflection card</a:t>
                </a:r>
              </a:p>
              <a:p>
                <a:r>
                  <a:rPr lang="en-US" dirty="0"/>
                  <a:t>Recent implementation in MCNP6 by Miguel </a:t>
                </a:r>
                <a:r>
                  <a:rPr lang="en-US" dirty="0" err="1"/>
                  <a:t>Magán</a:t>
                </a:r>
                <a:r>
                  <a:rPr lang="en-US" dirty="0"/>
                  <a:t> </a:t>
                </a:r>
              </a:p>
              <a:p>
                <a:pPr lvl="1"/>
                <a:r>
                  <a:rPr lang="en-US" dirty="0"/>
                  <a:t>agrees well with </a:t>
                </a:r>
                <a:r>
                  <a:rPr lang="en-US" dirty="0" err="1"/>
                  <a:t>Rodion’s</a:t>
                </a:r>
                <a:r>
                  <a:rPr lang="en-US" dirty="0"/>
                  <a:t> calculations</a:t>
                </a:r>
              </a:p>
              <a:p>
                <a:pPr lvl="1"/>
                <a:r>
                  <a:rPr lang="en-US" dirty="0"/>
                  <a:t>used for design of MIRACLES shielding</a:t>
                </a:r>
              </a:p>
              <a:p>
                <a:r>
                  <a:rPr lang="en-US" dirty="0"/>
                  <a:t>Need to benchmark various methods and make them available to all</a:t>
                </a:r>
              </a:p>
              <a:p>
                <a:r>
                  <a:rPr lang="en-US" dirty="0"/>
                  <a:t>Need to perform experimental verification</a:t>
                </a:r>
              </a:p>
              <a:p>
                <a:pPr lvl="1"/>
                <a:r>
                  <a:rPr lang="en-US" dirty="0"/>
                  <a:t>planned at Budapest research reactor</a:t>
                </a:r>
              </a:p>
              <a:p>
                <a:endParaRPr lang="en-US" dirty="0"/>
              </a:p>
            </p:txBody>
          </p:sp>
        </mc:Choice>
        <mc:Fallback>
          <p:sp>
            <p:nvSpPr>
              <p:cNvPr id="10" name="Content Placeholder 2">
                <a:extLst>
                  <a:ext uri="{FF2B5EF4-FFF2-40B4-BE49-F238E27FC236}">
                    <a16:creationId xmlns:a16="http://schemas.microsoft.com/office/drawing/2014/main" id="{B88D821B-5E38-9A41-8874-BD33971CAFBB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348342" y="1643743"/>
                <a:ext cx="11658601" cy="5127171"/>
              </a:xfrm>
              <a:blipFill>
                <a:blip r:embed="rId2"/>
                <a:stretch>
                  <a:fillRect l="-435" t="-494" b="-988"/>
                </a:stretch>
              </a:blipFill>
            </p:spPr>
            <p:txBody>
              <a:bodyPr/>
              <a:lstStyle/>
              <a:p>
                <a:r>
                  <a:rPr lang="en-GB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1" name="Picture 2">
            <a:extLst>
              <a:ext uri="{FF2B5EF4-FFF2-40B4-BE49-F238E27FC236}">
                <a16:creationId xmlns:a16="http://schemas.microsoft.com/office/drawing/2014/main" id="{079B191D-6606-1D40-9301-6C2098959DE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867179" y="4025146"/>
            <a:ext cx="3324821" cy="262249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" name="Rectangle 11">
            <a:extLst>
              <a:ext uri="{FF2B5EF4-FFF2-40B4-BE49-F238E27FC236}">
                <a16:creationId xmlns:a16="http://schemas.microsoft.com/office/drawing/2014/main" id="{5C090633-2E6C-D44D-85D7-8A05F98C5F30}"/>
              </a:ext>
            </a:extLst>
          </p:cNvPr>
          <p:cNvSpPr/>
          <p:nvPr/>
        </p:nvSpPr>
        <p:spPr>
          <a:xfrm>
            <a:off x="5124094" y="6497445"/>
            <a:ext cx="5274512" cy="369332"/>
          </a:xfrm>
          <a:prstGeom prst="rect">
            <a:avLst/>
          </a:prstGeom>
          <a:solidFill>
            <a:srgbClr val="FFFF00"/>
          </a:solidFill>
        </p:spPr>
        <p:txBody>
          <a:bodyPr wrap="square">
            <a:spAutoFit/>
          </a:bodyPr>
          <a:lstStyle/>
          <a:p>
            <a:r>
              <a:rPr lang="en-US" sz="1800" i="1" dirty="0"/>
              <a:t>R. </a:t>
            </a:r>
            <a:r>
              <a:rPr lang="en-US" sz="1800" i="1" dirty="0" err="1"/>
              <a:t>Kolevatov</a:t>
            </a:r>
            <a:r>
              <a:rPr lang="en-US" sz="1800" i="1" dirty="0"/>
              <a:t> et al., NIM A 922 (2019) 98—107.</a:t>
            </a:r>
            <a:endParaRPr lang="en-US" sz="1800" u="sng" dirty="0"/>
          </a:p>
        </p:txBody>
      </p:sp>
    </p:spTree>
    <p:extLst>
      <p:ext uri="{BB962C8B-B14F-4D97-AF65-F5344CB8AC3E}">
        <p14:creationId xmlns:p14="http://schemas.microsoft.com/office/powerpoint/2010/main" val="37375491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>
            <a:extLst>
              <a:ext uri="{FF2B5EF4-FFF2-40B4-BE49-F238E27FC236}">
                <a16:creationId xmlns:a16="http://schemas.microsoft.com/office/drawing/2014/main" id="{D653622B-CC35-4E48-85D4-ACBFD1029FA7}"/>
              </a:ext>
            </a:extLst>
          </p:cNvPr>
          <p:cNvPicPr>
            <a:picLocks noChangeAspect="1"/>
          </p:cNvPicPr>
          <p:nvPr/>
        </p:nvPicPr>
        <p:blipFill>
          <a:blip r:embed="rId2">
            <a:lum/>
            <a:alphaModFix/>
          </a:blip>
          <a:srcRect/>
          <a:stretch>
            <a:fillRect/>
          </a:stretch>
        </p:blipFill>
        <p:spPr>
          <a:xfrm>
            <a:off x="4239826" y="3634037"/>
            <a:ext cx="7952174" cy="2171565"/>
          </a:xfrm>
          <a:prstGeom prst="rect">
            <a:avLst/>
          </a:prstGeom>
          <a:noFill/>
          <a:ln>
            <a:noFill/>
          </a:ln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C4A61E37-8FC6-E741-B188-DDB608597E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Neutronics Status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DC4D88-0B3F-5E4B-968B-D26906F56D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9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913F377-DB90-DA47-999B-6F7D0A8C16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Recent Achievements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18727526-1B49-0443-99AF-2A9F02D0E4F4}"/>
              </a:ext>
            </a:extLst>
          </p:cNvPr>
          <p:cNvSpPr txBox="1"/>
          <p:nvPr/>
        </p:nvSpPr>
        <p:spPr>
          <a:xfrm>
            <a:off x="12364278" y="4678017"/>
            <a:ext cx="0" cy="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25000" lnSpcReduction="20000"/>
          </a:bodyPr>
          <a:lstStyle/>
          <a:p>
            <a:pPr algn="l"/>
            <a:endParaRPr lang="en-GB" sz="2000" dirty="0"/>
          </a:p>
        </p:txBody>
      </p:sp>
      <p:graphicFrame>
        <p:nvGraphicFramePr>
          <p:cNvPr id="14" name="Table 13">
            <a:extLst>
              <a:ext uri="{FF2B5EF4-FFF2-40B4-BE49-F238E27FC236}">
                <a16:creationId xmlns:a16="http://schemas.microsoft.com/office/drawing/2014/main" id="{0147C05E-02EB-EB4F-95F2-BD940618FA3C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172809442"/>
              </p:ext>
            </p:extLst>
          </p:nvPr>
        </p:nvGraphicFramePr>
        <p:xfrm>
          <a:off x="4033447" y="5836878"/>
          <a:ext cx="8158553" cy="752374"/>
        </p:xfrm>
        <a:graphic>
          <a:graphicData uri="http://schemas.openxmlformats.org/drawingml/2006/table">
            <a:tbl>
              <a:tblPr bandRow="1"/>
              <a:tblGrid>
                <a:gridCol w="2391334">
                  <a:extLst>
                    <a:ext uri="{9D8B030D-6E8A-4147-A177-3AD203B41FA5}">
                      <a16:colId xmlns:a16="http://schemas.microsoft.com/office/drawing/2014/main" val="236124622"/>
                    </a:ext>
                  </a:extLst>
                </a:gridCol>
                <a:gridCol w="1441723">
                  <a:extLst>
                    <a:ext uri="{9D8B030D-6E8A-4147-A177-3AD203B41FA5}">
                      <a16:colId xmlns:a16="http://schemas.microsoft.com/office/drawing/2014/main" val="3303662"/>
                    </a:ext>
                  </a:extLst>
                </a:gridCol>
                <a:gridCol w="1441723">
                  <a:extLst>
                    <a:ext uri="{9D8B030D-6E8A-4147-A177-3AD203B41FA5}">
                      <a16:colId xmlns:a16="http://schemas.microsoft.com/office/drawing/2014/main" val="1513115154"/>
                    </a:ext>
                  </a:extLst>
                </a:gridCol>
                <a:gridCol w="1441723">
                  <a:extLst>
                    <a:ext uri="{9D8B030D-6E8A-4147-A177-3AD203B41FA5}">
                      <a16:colId xmlns:a16="http://schemas.microsoft.com/office/drawing/2014/main" val="2352668806"/>
                    </a:ext>
                  </a:extLst>
                </a:gridCol>
                <a:gridCol w="1442050">
                  <a:extLst>
                    <a:ext uri="{9D8B030D-6E8A-4147-A177-3AD203B41FA5}">
                      <a16:colId xmlns:a16="http://schemas.microsoft.com/office/drawing/2014/main" val="2446432008"/>
                    </a:ext>
                  </a:extLst>
                </a:gridCol>
              </a:tblGrid>
              <a:tr h="376187">
                <a:tc>
                  <a:txBody>
                    <a:bodyPr/>
                    <a:lstStyle/>
                    <a:p>
                      <a:pPr marL="0" marR="0" lvl="0" indent="0" algn="ctr" hangingPunct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  <a:tabLst/>
                        <a:defRPr sz="1800"/>
                      </a:pPr>
                      <a:r>
                        <a:rPr lang="en-GB" sz="1600" b="0" i="0" u="none" strike="noStrike" kern="1200" cap="none">
                          <a:ln>
                            <a:noFill/>
                          </a:ln>
                          <a:latin typeface="Liberation Sans" pitchFamily="18"/>
                          <a:ea typeface="Noto Sans CJK SC" pitchFamily="2"/>
                          <a:cs typeface="Lohit Devanagari" pitchFamily="2"/>
                        </a:rPr>
                        <a:t>Chunk lengths [cm]</a:t>
                      </a:r>
                    </a:p>
                  </a:txBody>
                  <a:tcPr marL="82944" marR="82944" marT="41472" marB="41472"/>
                </a:tc>
                <a:tc>
                  <a:txBody>
                    <a:bodyPr/>
                    <a:lstStyle/>
                    <a:p>
                      <a:pPr marL="0" marR="0" lvl="0" indent="0" algn="ctr" hangingPunct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  <a:tabLst/>
                        <a:defRPr sz="1800"/>
                      </a:pPr>
                      <a:r>
                        <a:rPr lang="en-GB" sz="1600" b="0" i="0" u="none" strike="noStrike" kern="1200" cap="none">
                          <a:ln>
                            <a:noFill/>
                          </a:ln>
                          <a:latin typeface="Liberation Sans" pitchFamily="18"/>
                          <a:ea typeface="Noto Sans CJK SC" pitchFamily="2"/>
                          <a:cs typeface="Lohit Devanagari" pitchFamily="2"/>
                        </a:rPr>
                        <a:t>1500 - 2500</a:t>
                      </a:r>
                    </a:p>
                  </a:txBody>
                  <a:tcPr marL="82944" marR="82944" marT="41472" marB="41472"/>
                </a:tc>
                <a:tc>
                  <a:txBody>
                    <a:bodyPr/>
                    <a:lstStyle/>
                    <a:p>
                      <a:pPr marL="0" marR="0" lvl="0" indent="0" algn="ctr" hangingPunct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  <a:tabLst/>
                        <a:defRPr sz="1800"/>
                      </a:pPr>
                      <a:r>
                        <a:rPr lang="en-GB" sz="1600" b="0" i="0" u="none" strike="noStrike" kern="1200" cap="none" dirty="0">
                          <a:ln>
                            <a:noFill/>
                          </a:ln>
                          <a:latin typeface="Liberation Sans" pitchFamily="18"/>
                          <a:ea typeface="Noto Sans CJK SC" pitchFamily="2"/>
                          <a:cs typeface="Lohit Devanagari" pitchFamily="2"/>
                        </a:rPr>
                        <a:t>2500 - 3500</a:t>
                      </a:r>
                    </a:p>
                  </a:txBody>
                  <a:tcPr marL="82944" marR="82944" marT="41472" marB="41472"/>
                </a:tc>
                <a:tc>
                  <a:txBody>
                    <a:bodyPr/>
                    <a:lstStyle/>
                    <a:p>
                      <a:pPr marL="0" marR="0" lvl="0" indent="0" algn="ctr" hangingPunct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  <a:tabLst/>
                        <a:defRPr sz="1800"/>
                      </a:pPr>
                      <a:r>
                        <a:rPr lang="en-GB" sz="1600" b="0" i="0" u="none" strike="noStrike" kern="1200" cap="none">
                          <a:ln>
                            <a:noFill/>
                          </a:ln>
                          <a:latin typeface="Liberation Sans" pitchFamily="18"/>
                          <a:ea typeface="Noto Sans CJK SC" pitchFamily="2"/>
                          <a:cs typeface="Lohit Devanagari" pitchFamily="2"/>
                        </a:rPr>
                        <a:t>3500 - 4500</a:t>
                      </a:r>
                    </a:p>
                  </a:txBody>
                  <a:tcPr marL="82944" marR="82944" marT="41472" marB="41472"/>
                </a:tc>
                <a:tc>
                  <a:txBody>
                    <a:bodyPr/>
                    <a:lstStyle/>
                    <a:p>
                      <a:pPr marL="0" marR="0" lvl="0" indent="0" algn="ctr" hangingPunct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  <a:tabLst/>
                        <a:defRPr sz="1800"/>
                      </a:pPr>
                      <a:r>
                        <a:rPr lang="en-GB" sz="1600" b="0" i="0" u="none" strike="noStrike" kern="1200" cap="none">
                          <a:ln>
                            <a:noFill/>
                          </a:ln>
                          <a:latin typeface="Liberation Sans" pitchFamily="18"/>
                          <a:ea typeface="Noto Sans CJK SC" pitchFamily="2"/>
                          <a:cs typeface="Lohit Devanagari" pitchFamily="2"/>
                        </a:rPr>
                        <a:t>4500 - ~5600</a:t>
                      </a:r>
                    </a:p>
                  </a:txBody>
                  <a:tcPr marL="82944" marR="82944" marT="41472" marB="41472"/>
                </a:tc>
                <a:extLst>
                  <a:ext uri="{0D108BD9-81ED-4DB2-BD59-A6C34878D82A}">
                    <a16:rowId xmlns:a16="http://schemas.microsoft.com/office/drawing/2014/main" val="2562122556"/>
                  </a:ext>
                </a:extLst>
              </a:tr>
              <a:tr h="376187">
                <a:tc>
                  <a:txBody>
                    <a:bodyPr/>
                    <a:lstStyle/>
                    <a:p>
                      <a:pPr marL="0" marR="0" lvl="0" indent="0" algn="ctr" hangingPunct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  <a:tabLst/>
                        <a:defRPr sz="1800"/>
                      </a:pPr>
                      <a:r>
                        <a:rPr lang="en-GB" sz="1600" b="0" i="0" u="none" strike="noStrike" kern="1200" cap="none">
                          <a:ln>
                            <a:noFill/>
                          </a:ln>
                          <a:latin typeface="Liberation Sans" pitchFamily="18"/>
                          <a:ea typeface="Noto Sans CJK SC" pitchFamily="2"/>
                          <a:cs typeface="Lohit Devanagari" pitchFamily="2"/>
                        </a:rPr>
                        <a:t>Concrete thickness [cm]</a:t>
                      </a:r>
                    </a:p>
                  </a:txBody>
                  <a:tcPr marL="82944" marR="82944" marT="41472" marB="41472"/>
                </a:tc>
                <a:tc>
                  <a:txBody>
                    <a:bodyPr/>
                    <a:lstStyle/>
                    <a:p>
                      <a:pPr marL="0" marR="0" lvl="0" indent="0" algn="ctr" hangingPunct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  <a:tabLst/>
                        <a:defRPr sz="1800"/>
                      </a:pPr>
                      <a:r>
                        <a:rPr lang="en-GB" sz="1600" b="0" i="0" u="none" strike="noStrike" kern="1200" cap="none" dirty="0">
                          <a:ln>
                            <a:noFill/>
                          </a:ln>
                          <a:latin typeface="Liberation Sans" pitchFamily="18"/>
                          <a:ea typeface="Noto Sans CJK SC" pitchFamily="2"/>
                          <a:cs typeface="Lohit Devanagari" pitchFamily="2"/>
                        </a:rPr>
                        <a:t>90</a:t>
                      </a:r>
                    </a:p>
                  </a:txBody>
                  <a:tcPr marL="82944" marR="82944" marT="41472" marB="41472"/>
                </a:tc>
                <a:tc>
                  <a:txBody>
                    <a:bodyPr/>
                    <a:lstStyle/>
                    <a:p>
                      <a:pPr marL="0" marR="0" lvl="0" indent="0" algn="ctr" hangingPunct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  <a:tabLst/>
                        <a:defRPr sz="1800"/>
                      </a:pPr>
                      <a:r>
                        <a:rPr lang="en-GB" sz="1600" b="0" i="0" u="none" strike="noStrike" kern="1200" cap="none">
                          <a:ln>
                            <a:noFill/>
                          </a:ln>
                          <a:latin typeface="Liberation Sans" pitchFamily="18"/>
                          <a:ea typeface="Noto Sans CJK SC" pitchFamily="2"/>
                          <a:cs typeface="Lohit Devanagari" pitchFamily="2"/>
                        </a:rPr>
                        <a:t>80</a:t>
                      </a:r>
                    </a:p>
                  </a:txBody>
                  <a:tcPr marL="82944" marR="82944" marT="41472" marB="41472"/>
                </a:tc>
                <a:tc>
                  <a:txBody>
                    <a:bodyPr/>
                    <a:lstStyle/>
                    <a:p>
                      <a:pPr marL="0" marR="0" lvl="0" indent="0" algn="ctr" hangingPunct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  <a:tabLst/>
                        <a:defRPr sz="1800"/>
                      </a:pPr>
                      <a:r>
                        <a:rPr lang="en-GB" sz="1600" b="0" i="0" u="none" strike="noStrike" kern="1200" cap="none">
                          <a:ln>
                            <a:noFill/>
                          </a:ln>
                          <a:latin typeface="Liberation Sans" pitchFamily="18"/>
                          <a:ea typeface="Noto Sans CJK SC" pitchFamily="2"/>
                          <a:cs typeface="Lohit Devanagari" pitchFamily="2"/>
                        </a:rPr>
                        <a:t>70</a:t>
                      </a:r>
                    </a:p>
                  </a:txBody>
                  <a:tcPr marL="82944" marR="82944" marT="41472" marB="41472"/>
                </a:tc>
                <a:tc>
                  <a:txBody>
                    <a:bodyPr/>
                    <a:lstStyle/>
                    <a:p>
                      <a:pPr marL="0" marR="0" lvl="0" indent="0" algn="ctr" hangingPunct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  <a:tabLst/>
                        <a:defRPr sz="1800"/>
                      </a:pPr>
                      <a:r>
                        <a:rPr lang="en-GB" sz="1600" b="0" i="0" u="none" strike="noStrike" kern="1200" cap="none" dirty="0">
                          <a:ln>
                            <a:noFill/>
                          </a:ln>
                          <a:latin typeface="Liberation Sans" pitchFamily="18"/>
                          <a:ea typeface="Noto Sans CJK SC" pitchFamily="2"/>
                          <a:cs typeface="Lohit Devanagari" pitchFamily="2"/>
                        </a:rPr>
                        <a:t>60</a:t>
                      </a:r>
                    </a:p>
                  </a:txBody>
                  <a:tcPr marL="82944" marR="82944" marT="41472" marB="41472"/>
                </a:tc>
                <a:extLst>
                  <a:ext uri="{0D108BD9-81ED-4DB2-BD59-A6C34878D82A}">
                    <a16:rowId xmlns:a16="http://schemas.microsoft.com/office/drawing/2014/main" val="38241529"/>
                  </a:ext>
                </a:extLst>
              </a:tr>
            </a:tbl>
          </a:graphicData>
        </a:graphic>
      </p:graphicFrame>
      <p:pic>
        <p:nvPicPr>
          <p:cNvPr id="15" name="Picture 14">
            <a:extLst>
              <a:ext uri="{FF2B5EF4-FFF2-40B4-BE49-F238E27FC236}">
                <a16:creationId xmlns:a16="http://schemas.microsoft.com/office/drawing/2014/main" id="{AA5AEECA-B99A-0843-B256-7D0E691F732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5335" y="4294255"/>
            <a:ext cx="3623280" cy="2305328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726C9319-1A54-B543-8149-35B3D4C6F2CB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3758" r="48984"/>
          <a:stretch/>
        </p:blipFill>
        <p:spPr>
          <a:xfrm>
            <a:off x="9551571" y="1616764"/>
            <a:ext cx="2454898" cy="2015633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4CD7A6ED-9347-8A43-A818-996ECB8BE403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56833" b="55514"/>
          <a:stretch/>
        </p:blipFill>
        <p:spPr>
          <a:xfrm>
            <a:off x="7689641" y="1652262"/>
            <a:ext cx="2077211" cy="1939078"/>
          </a:xfrm>
          <a:prstGeom prst="rect">
            <a:avLst/>
          </a:prstGeom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D86DFD51-2477-0640-9386-6D7D085B2E72}"/>
              </a:ext>
            </a:extLst>
          </p:cNvPr>
          <p:cNvSpPr/>
          <p:nvPr/>
        </p:nvSpPr>
        <p:spPr>
          <a:xfrm>
            <a:off x="7659757" y="2107096"/>
            <a:ext cx="636104" cy="198782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0" name="Content Placeholder 2">
            <a:extLst>
              <a:ext uri="{FF2B5EF4-FFF2-40B4-BE49-F238E27FC236}">
                <a16:creationId xmlns:a16="http://schemas.microsoft.com/office/drawing/2014/main" id="{B88D821B-5E38-9A41-8874-BD33971CAFB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48342" y="1643743"/>
            <a:ext cx="11658601" cy="5127171"/>
          </a:xfrm>
        </p:spPr>
        <p:txBody>
          <a:bodyPr>
            <a:normAutofit/>
          </a:bodyPr>
          <a:lstStyle/>
          <a:p>
            <a:r>
              <a:rPr lang="en-US" dirty="0"/>
              <a:t>Florian </a:t>
            </a:r>
            <a:r>
              <a:rPr lang="en-US" dirty="0" err="1"/>
              <a:t>Grünauer</a:t>
            </a:r>
            <a:r>
              <a:rPr lang="en-US" dirty="0"/>
              <a:t>: CSPEC </a:t>
            </a:r>
          </a:p>
          <a:p>
            <a:pPr lvl="1"/>
            <a:r>
              <a:rPr lang="en-US" dirty="0"/>
              <a:t>computed the impact of shifting the upper blocks up due to gamma dose rates</a:t>
            </a:r>
          </a:p>
          <a:p>
            <a:r>
              <a:rPr lang="en-US" dirty="0"/>
              <a:t>Jimmy </a:t>
            </a:r>
            <a:r>
              <a:rPr lang="en-US" dirty="0" err="1"/>
              <a:t>Scionti</a:t>
            </a:r>
            <a:r>
              <a:rPr lang="en-US" dirty="0"/>
              <a:t>: VESPA</a:t>
            </a:r>
          </a:p>
          <a:p>
            <a:pPr lvl="1"/>
            <a:r>
              <a:rPr lang="en-US" dirty="0"/>
              <a:t>neutron dose maps from the bunker wall to the cave</a:t>
            </a:r>
          </a:p>
          <a:p>
            <a:r>
              <a:rPr lang="en-US" dirty="0"/>
              <a:t>Miguel </a:t>
            </a:r>
            <a:r>
              <a:rPr lang="en-US" dirty="0" err="1"/>
              <a:t>Magán</a:t>
            </a:r>
            <a:r>
              <a:rPr lang="en-US" dirty="0"/>
              <a:t>: MIRACLES</a:t>
            </a:r>
          </a:p>
          <a:p>
            <a:pPr lvl="1"/>
            <a:r>
              <a:rPr lang="en-US" dirty="0"/>
              <a:t>neutron dose map outside bunker wall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3118085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4A61E37-8FC6-E741-B188-DDB608597E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Engineering Status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DC4D88-0B3F-5E4B-968B-D26906F56D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10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913F377-DB90-DA47-999B-6F7D0A8C16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39EC887C-40B9-C947-B8CB-A1518A1323A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222472733"/>
              </p:ext>
            </p:extLst>
          </p:nvPr>
        </p:nvGraphicFramePr>
        <p:xfrm>
          <a:off x="475343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1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CSPEC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BIFROST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MAGIC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8" name="Table 7">
            <a:extLst>
              <a:ext uri="{FF2B5EF4-FFF2-40B4-BE49-F238E27FC236}">
                <a16:creationId xmlns:a16="http://schemas.microsoft.com/office/drawing/2014/main" id="{756A6233-BFF5-F54F-8FDD-38CC501761D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151430743"/>
              </p:ext>
            </p:extLst>
          </p:nvPr>
        </p:nvGraphicFramePr>
        <p:xfrm>
          <a:off x="1591130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2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BEER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ODIN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DREAM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9" name="Table 8">
            <a:extLst>
              <a:ext uri="{FF2B5EF4-FFF2-40B4-BE49-F238E27FC236}">
                <a16:creationId xmlns:a16="http://schemas.microsoft.com/office/drawing/2014/main" id="{9483D5B1-B674-F442-ABA0-92773CD89E5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952880188"/>
              </p:ext>
            </p:extLst>
          </p:nvPr>
        </p:nvGraphicFramePr>
        <p:xfrm>
          <a:off x="2706917" y="1753809"/>
          <a:ext cx="950686" cy="22250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950686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3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NMX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MIRACLES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T-REX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HEIMDAL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47009472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VESPA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907943466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99114810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" name="Picture 20">
            <a:extLst>
              <a:ext uri="{FF2B5EF4-FFF2-40B4-BE49-F238E27FC236}">
                <a16:creationId xmlns:a16="http://schemas.microsoft.com/office/drawing/2014/main" id="{6731EB79-F7D2-E142-AAF7-C0AFC8240B1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12540" y="2449286"/>
            <a:ext cx="10779462" cy="4408714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C4A61E37-8FC6-E741-B188-DDB608597E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Engineering Status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DC4D88-0B3F-5E4B-968B-D26906F56D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11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913F377-DB90-DA47-999B-6F7D0A8C16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Group 1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39EC887C-40B9-C947-B8CB-A1518A1323A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729802233"/>
              </p:ext>
            </p:extLst>
          </p:nvPr>
        </p:nvGraphicFramePr>
        <p:xfrm>
          <a:off x="475343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1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CSPEC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BIFROST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MAGIC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8" name="Table 7">
            <a:extLst>
              <a:ext uri="{FF2B5EF4-FFF2-40B4-BE49-F238E27FC236}">
                <a16:creationId xmlns:a16="http://schemas.microsoft.com/office/drawing/2014/main" id="{756A6233-BFF5-F54F-8FDD-38CC501761D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86072974"/>
              </p:ext>
            </p:extLst>
          </p:nvPr>
        </p:nvGraphicFramePr>
        <p:xfrm>
          <a:off x="1591130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2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BEER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ODIN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DREAM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9" name="Table 8">
            <a:extLst>
              <a:ext uri="{FF2B5EF4-FFF2-40B4-BE49-F238E27FC236}">
                <a16:creationId xmlns:a16="http://schemas.microsoft.com/office/drawing/2014/main" id="{9483D5B1-B674-F442-ABA0-92773CD89E5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6406715"/>
              </p:ext>
            </p:extLst>
          </p:nvPr>
        </p:nvGraphicFramePr>
        <p:xfrm>
          <a:off x="2706917" y="1753809"/>
          <a:ext cx="950686" cy="22250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950686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3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NMX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MIRACLES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T-REX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HEIMDAL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47009472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VESPA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907943466"/>
                  </a:ext>
                </a:extLst>
              </a:tr>
            </a:tbl>
          </a:graphicData>
        </a:graphic>
      </p:graphicFrame>
      <p:sp>
        <p:nvSpPr>
          <p:cNvPr id="22" name="Content Placeholder 2">
            <a:extLst>
              <a:ext uri="{FF2B5EF4-FFF2-40B4-BE49-F238E27FC236}">
                <a16:creationId xmlns:a16="http://schemas.microsoft.com/office/drawing/2014/main" id="{B0B2870A-5030-FC4C-8FB1-0C5EEA1E7ED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962400" y="1587062"/>
            <a:ext cx="7819696" cy="2168509"/>
          </a:xfrm>
        </p:spPr>
        <p:txBody>
          <a:bodyPr>
            <a:normAutofit/>
          </a:bodyPr>
          <a:lstStyle/>
          <a:p>
            <a:r>
              <a:rPr lang="en-US" dirty="0"/>
              <a:t>Initial detailed design complete</a:t>
            </a:r>
          </a:p>
          <a:p>
            <a:r>
              <a:rPr lang="en-US" dirty="0"/>
              <a:t>Drawings sent out to all three instruments for neutronic validation</a:t>
            </a:r>
          </a:p>
        </p:txBody>
      </p:sp>
      <p:sp>
        <p:nvSpPr>
          <p:cNvPr id="23" name="Rounded Rectangle 22">
            <a:extLst>
              <a:ext uri="{FF2B5EF4-FFF2-40B4-BE49-F238E27FC236}">
                <a16:creationId xmlns:a16="http://schemas.microsoft.com/office/drawing/2014/main" id="{A5731C0A-4D10-E94B-B3E6-CE76701ABD66}"/>
              </a:ext>
            </a:extLst>
          </p:cNvPr>
          <p:cNvSpPr/>
          <p:nvPr/>
        </p:nvSpPr>
        <p:spPr>
          <a:xfrm>
            <a:off x="359230" y="1643743"/>
            <a:ext cx="1023256" cy="1730828"/>
          </a:xfrm>
          <a:prstGeom prst="roundRect">
            <a:avLst>
              <a:gd name="adj" fmla="val 8975"/>
            </a:avLst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87265207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349EC9EA-4A0D-5743-83B8-32555E49556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95800" y="2569821"/>
            <a:ext cx="7696199" cy="4289307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C4A61E37-8FC6-E741-B188-DDB608597E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Engineering Status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DC4D88-0B3F-5E4B-968B-D26906F56D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12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913F377-DB90-DA47-999B-6F7D0A8C16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CSPEC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39EC887C-40B9-C947-B8CB-A1518A1323A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941016391"/>
              </p:ext>
            </p:extLst>
          </p:nvPr>
        </p:nvGraphicFramePr>
        <p:xfrm>
          <a:off x="475343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1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CSPEC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BIFROST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MAGIC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8" name="Table 7">
            <a:extLst>
              <a:ext uri="{FF2B5EF4-FFF2-40B4-BE49-F238E27FC236}">
                <a16:creationId xmlns:a16="http://schemas.microsoft.com/office/drawing/2014/main" id="{756A6233-BFF5-F54F-8FDD-38CC501761D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557173500"/>
              </p:ext>
            </p:extLst>
          </p:nvPr>
        </p:nvGraphicFramePr>
        <p:xfrm>
          <a:off x="1591130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2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BEER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ODIN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DREAM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9" name="Table 8">
            <a:extLst>
              <a:ext uri="{FF2B5EF4-FFF2-40B4-BE49-F238E27FC236}">
                <a16:creationId xmlns:a16="http://schemas.microsoft.com/office/drawing/2014/main" id="{9483D5B1-B674-F442-ABA0-92773CD89E5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950862171"/>
              </p:ext>
            </p:extLst>
          </p:nvPr>
        </p:nvGraphicFramePr>
        <p:xfrm>
          <a:off x="2706917" y="1753809"/>
          <a:ext cx="950686" cy="22250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950686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3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NMX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MIRACLES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T-REX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HEIMDAL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47009472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VESPA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907943466"/>
                  </a:ext>
                </a:extLst>
              </a:tr>
            </a:tbl>
          </a:graphicData>
        </a:graphic>
      </p:graphicFrame>
      <p:sp>
        <p:nvSpPr>
          <p:cNvPr id="22" name="Content Placeholder 2">
            <a:extLst>
              <a:ext uri="{FF2B5EF4-FFF2-40B4-BE49-F238E27FC236}">
                <a16:creationId xmlns:a16="http://schemas.microsoft.com/office/drawing/2014/main" id="{B0B2870A-5030-FC4C-8FB1-0C5EEA1E7ED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962400" y="1587062"/>
            <a:ext cx="7819696" cy="2353567"/>
          </a:xfrm>
        </p:spPr>
        <p:txBody>
          <a:bodyPr>
            <a:normAutofit/>
          </a:bodyPr>
          <a:lstStyle/>
          <a:p>
            <a:r>
              <a:rPr lang="en-US" dirty="0"/>
              <a:t>Upper shielding blocks now lifted 50mm to accommodate adjustment features</a:t>
            </a:r>
          </a:p>
          <a:p>
            <a:r>
              <a:rPr lang="en-US" dirty="0"/>
              <a:t>Lower blocks made 100mm wider to compensate, following neutronics calculations</a:t>
            </a:r>
          </a:p>
          <a:p>
            <a:r>
              <a:rPr lang="en-US" dirty="0"/>
              <a:t>Chopper pit design: awaiting chopper design</a:t>
            </a:r>
          </a:p>
          <a:p>
            <a:r>
              <a:rPr lang="en-US" dirty="0"/>
              <a:t>Instrument interface: awaiting cave design</a:t>
            </a:r>
          </a:p>
        </p:txBody>
      </p:sp>
      <p:sp>
        <p:nvSpPr>
          <p:cNvPr id="23" name="Rounded Rectangle 22">
            <a:extLst>
              <a:ext uri="{FF2B5EF4-FFF2-40B4-BE49-F238E27FC236}">
                <a16:creationId xmlns:a16="http://schemas.microsoft.com/office/drawing/2014/main" id="{A5731C0A-4D10-E94B-B3E6-CE76701ABD66}"/>
              </a:ext>
            </a:extLst>
          </p:cNvPr>
          <p:cNvSpPr/>
          <p:nvPr/>
        </p:nvSpPr>
        <p:spPr>
          <a:xfrm>
            <a:off x="359230" y="2079171"/>
            <a:ext cx="1023256" cy="446315"/>
          </a:xfrm>
          <a:prstGeom prst="roundRect">
            <a:avLst>
              <a:gd name="adj" fmla="val 8975"/>
            </a:avLst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9644560B-FDC1-7845-AD87-1439866DC509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7143"/>
          <a:stretch/>
        </p:blipFill>
        <p:spPr>
          <a:xfrm>
            <a:off x="7903028" y="4332515"/>
            <a:ext cx="3047999" cy="25254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7006733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>
            <a:extLst>
              <a:ext uri="{FF2B5EF4-FFF2-40B4-BE49-F238E27FC236}">
                <a16:creationId xmlns:a16="http://schemas.microsoft.com/office/drawing/2014/main" id="{F640F68F-5CA7-2648-8F5E-B02F4866099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11486" y="2278098"/>
            <a:ext cx="7380514" cy="4579901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C4A61E37-8FC6-E741-B188-DDB608597E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Engineering Status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DC4D88-0B3F-5E4B-968B-D26906F56D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13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913F377-DB90-DA47-999B-6F7D0A8C16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BIFROST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39EC887C-40B9-C947-B8CB-A1518A1323A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649532006"/>
              </p:ext>
            </p:extLst>
          </p:nvPr>
        </p:nvGraphicFramePr>
        <p:xfrm>
          <a:off x="475343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1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CSPEC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BIFROST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MAGIC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8" name="Table 7">
            <a:extLst>
              <a:ext uri="{FF2B5EF4-FFF2-40B4-BE49-F238E27FC236}">
                <a16:creationId xmlns:a16="http://schemas.microsoft.com/office/drawing/2014/main" id="{756A6233-BFF5-F54F-8FDD-38CC501761D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54796416"/>
              </p:ext>
            </p:extLst>
          </p:nvPr>
        </p:nvGraphicFramePr>
        <p:xfrm>
          <a:off x="1591130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2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BEER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ODIN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DREAM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9" name="Table 8">
            <a:extLst>
              <a:ext uri="{FF2B5EF4-FFF2-40B4-BE49-F238E27FC236}">
                <a16:creationId xmlns:a16="http://schemas.microsoft.com/office/drawing/2014/main" id="{9483D5B1-B674-F442-ABA0-92773CD89E5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365899177"/>
              </p:ext>
            </p:extLst>
          </p:nvPr>
        </p:nvGraphicFramePr>
        <p:xfrm>
          <a:off x="2706917" y="1753809"/>
          <a:ext cx="950686" cy="22250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950686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3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NMX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MIRACLES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T-REX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HEIMDAL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47009472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VESPA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907943466"/>
                  </a:ext>
                </a:extLst>
              </a:tr>
            </a:tbl>
          </a:graphicData>
        </a:graphic>
      </p:graphicFrame>
      <p:sp>
        <p:nvSpPr>
          <p:cNvPr id="22" name="Content Placeholder 2">
            <a:extLst>
              <a:ext uri="{FF2B5EF4-FFF2-40B4-BE49-F238E27FC236}">
                <a16:creationId xmlns:a16="http://schemas.microsoft.com/office/drawing/2014/main" id="{B0B2870A-5030-FC4C-8FB1-0C5EEA1E7ED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962400" y="1587062"/>
            <a:ext cx="7819696" cy="2353567"/>
          </a:xfrm>
        </p:spPr>
        <p:txBody>
          <a:bodyPr>
            <a:normAutofit/>
          </a:bodyPr>
          <a:lstStyle/>
          <a:p>
            <a:r>
              <a:rPr lang="en-US" dirty="0"/>
              <a:t>Neutronic validation complete up to shutter pit, resulting in some changes to design. </a:t>
            </a:r>
          </a:p>
          <a:p>
            <a:r>
              <a:rPr lang="en-US" dirty="0"/>
              <a:t>Awaiting neutronic validation for rest, including chopper pit</a:t>
            </a:r>
          </a:p>
          <a:p>
            <a:r>
              <a:rPr lang="en-US" dirty="0"/>
              <a:t>Cave interface agreed: stainless steel insert in cave</a:t>
            </a:r>
          </a:p>
          <a:p>
            <a:r>
              <a:rPr lang="en-US" dirty="0"/>
              <a:t>Position of vacuum feed-throughs TBD</a:t>
            </a:r>
          </a:p>
        </p:txBody>
      </p:sp>
      <p:sp>
        <p:nvSpPr>
          <p:cNvPr id="23" name="Rounded Rectangle 22">
            <a:extLst>
              <a:ext uri="{FF2B5EF4-FFF2-40B4-BE49-F238E27FC236}">
                <a16:creationId xmlns:a16="http://schemas.microsoft.com/office/drawing/2014/main" id="{A5731C0A-4D10-E94B-B3E6-CE76701ABD66}"/>
              </a:ext>
            </a:extLst>
          </p:cNvPr>
          <p:cNvSpPr/>
          <p:nvPr/>
        </p:nvSpPr>
        <p:spPr>
          <a:xfrm>
            <a:off x="359230" y="2449286"/>
            <a:ext cx="1023256" cy="446315"/>
          </a:xfrm>
          <a:prstGeom prst="roundRect">
            <a:avLst>
              <a:gd name="adj" fmla="val 8975"/>
            </a:avLst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499CA55C-29AE-6B43-99F1-5DFD56C045C2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7078436" y="5082721"/>
            <a:ext cx="4169370" cy="17752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88525984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A512083F-55DE-724B-BA8C-ED90F588320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74571" y="2400772"/>
            <a:ext cx="8817429" cy="4457228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C4A61E37-8FC6-E741-B188-DDB608597E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Engineering Status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DC4D88-0B3F-5E4B-968B-D26906F56D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14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913F377-DB90-DA47-999B-6F7D0A8C16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MAGIC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39EC887C-40B9-C947-B8CB-A1518A1323A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445282831"/>
              </p:ext>
            </p:extLst>
          </p:nvPr>
        </p:nvGraphicFramePr>
        <p:xfrm>
          <a:off x="475343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1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CSPEC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BIFROST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MAGIC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8" name="Table 7">
            <a:extLst>
              <a:ext uri="{FF2B5EF4-FFF2-40B4-BE49-F238E27FC236}">
                <a16:creationId xmlns:a16="http://schemas.microsoft.com/office/drawing/2014/main" id="{756A6233-BFF5-F54F-8FDD-38CC501761D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741954949"/>
              </p:ext>
            </p:extLst>
          </p:nvPr>
        </p:nvGraphicFramePr>
        <p:xfrm>
          <a:off x="1591130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2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BEER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ODIN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DREAM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9" name="Table 8">
            <a:extLst>
              <a:ext uri="{FF2B5EF4-FFF2-40B4-BE49-F238E27FC236}">
                <a16:creationId xmlns:a16="http://schemas.microsoft.com/office/drawing/2014/main" id="{9483D5B1-B674-F442-ABA0-92773CD89E5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680554352"/>
              </p:ext>
            </p:extLst>
          </p:nvPr>
        </p:nvGraphicFramePr>
        <p:xfrm>
          <a:off x="2706917" y="1753809"/>
          <a:ext cx="950686" cy="22250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950686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3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NMX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MIRACLES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T-REX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HEIMDAL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47009472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VESPA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907943466"/>
                  </a:ext>
                </a:extLst>
              </a:tr>
            </a:tbl>
          </a:graphicData>
        </a:graphic>
      </p:graphicFrame>
      <p:sp>
        <p:nvSpPr>
          <p:cNvPr id="22" name="Content Placeholder 2">
            <a:extLst>
              <a:ext uri="{FF2B5EF4-FFF2-40B4-BE49-F238E27FC236}">
                <a16:creationId xmlns:a16="http://schemas.microsoft.com/office/drawing/2014/main" id="{B0B2870A-5030-FC4C-8FB1-0C5EEA1E7ED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962400" y="1587062"/>
            <a:ext cx="7819696" cy="2353567"/>
          </a:xfrm>
        </p:spPr>
        <p:txBody>
          <a:bodyPr>
            <a:normAutofit/>
          </a:bodyPr>
          <a:lstStyle/>
          <a:p>
            <a:r>
              <a:rPr lang="en-US" dirty="0"/>
              <a:t>Drawings sent out for neutronic validation</a:t>
            </a:r>
          </a:p>
          <a:p>
            <a:r>
              <a:rPr lang="en-US" dirty="0"/>
              <a:t>Cave interface and to be defined and agreed</a:t>
            </a:r>
          </a:p>
          <a:p>
            <a:r>
              <a:rPr lang="en-US" dirty="0"/>
              <a:t>Position of vacuum feed-throughs to be defined</a:t>
            </a:r>
          </a:p>
          <a:p>
            <a:endParaRPr lang="en-US" dirty="0"/>
          </a:p>
        </p:txBody>
      </p:sp>
      <p:sp>
        <p:nvSpPr>
          <p:cNvPr id="23" name="Rounded Rectangle 22">
            <a:extLst>
              <a:ext uri="{FF2B5EF4-FFF2-40B4-BE49-F238E27FC236}">
                <a16:creationId xmlns:a16="http://schemas.microsoft.com/office/drawing/2014/main" id="{A5731C0A-4D10-E94B-B3E6-CE76701ABD66}"/>
              </a:ext>
            </a:extLst>
          </p:cNvPr>
          <p:cNvSpPr/>
          <p:nvPr/>
        </p:nvSpPr>
        <p:spPr>
          <a:xfrm>
            <a:off x="359230" y="2830287"/>
            <a:ext cx="1023256" cy="446315"/>
          </a:xfrm>
          <a:prstGeom prst="roundRect">
            <a:avLst>
              <a:gd name="adj" fmla="val 8975"/>
            </a:avLst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1662C731-4BBD-B441-BE65-FF01EEAD1180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CFCFC"/>
              </a:clrFrom>
              <a:clrTo>
                <a:srgbClr val="FCFCFC">
                  <a:alpha val="0"/>
                </a:srgbClr>
              </a:clrTo>
            </a:clrChange>
          </a:blip>
          <a:stretch>
            <a:fillRect/>
          </a:stretch>
        </p:blipFill>
        <p:spPr>
          <a:xfrm flipH="1">
            <a:off x="8055429" y="4669971"/>
            <a:ext cx="3463712" cy="23903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56004586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>
            <a:extLst>
              <a:ext uri="{FF2B5EF4-FFF2-40B4-BE49-F238E27FC236}">
                <a16:creationId xmlns:a16="http://schemas.microsoft.com/office/drawing/2014/main" id="{D11A5AE2-2F08-DF45-A356-370D9796EC99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756"/>
          <a:stretch/>
        </p:blipFill>
        <p:spPr>
          <a:xfrm>
            <a:off x="43542" y="3635828"/>
            <a:ext cx="4359083" cy="3222171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F3B5D902-9AC8-4D4D-8995-D9034A2C6F0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8117" y="2967727"/>
            <a:ext cx="5783883" cy="3890273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C4A61E37-8FC6-E741-B188-DDB608597E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Engineering Status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DC4D88-0B3F-5E4B-968B-D26906F56D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15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913F377-DB90-DA47-999B-6F7D0A8C16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Group 2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39EC887C-40B9-C947-B8CB-A1518A1323A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021189720"/>
              </p:ext>
            </p:extLst>
          </p:nvPr>
        </p:nvGraphicFramePr>
        <p:xfrm>
          <a:off x="475343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1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CSPEC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BIFROST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MAGIC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8" name="Table 7">
            <a:extLst>
              <a:ext uri="{FF2B5EF4-FFF2-40B4-BE49-F238E27FC236}">
                <a16:creationId xmlns:a16="http://schemas.microsoft.com/office/drawing/2014/main" id="{756A6233-BFF5-F54F-8FDD-38CC501761D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191074669"/>
              </p:ext>
            </p:extLst>
          </p:nvPr>
        </p:nvGraphicFramePr>
        <p:xfrm>
          <a:off x="1591130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2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BEER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ODIN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DREAM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9" name="Table 8">
            <a:extLst>
              <a:ext uri="{FF2B5EF4-FFF2-40B4-BE49-F238E27FC236}">
                <a16:creationId xmlns:a16="http://schemas.microsoft.com/office/drawing/2014/main" id="{9483D5B1-B674-F442-ABA0-92773CD89E5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2053962"/>
              </p:ext>
            </p:extLst>
          </p:nvPr>
        </p:nvGraphicFramePr>
        <p:xfrm>
          <a:off x="2706917" y="1753809"/>
          <a:ext cx="950686" cy="22250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950686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3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NMX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MIRACLES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T-REX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HEIMDAL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47009472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VESPA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907943466"/>
                  </a:ext>
                </a:extLst>
              </a:tr>
            </a:tbl>
          </a:graphicData>
        </a:graphic>
      </p:graphicFrame>
      <p:sp>
        <p:nvSpPr>
          <p:cNvPr id="22" name="Content Placeholder 2">
            <a:extLst>
              <a:ext uri="{FF2B5EF4-FFF2-40B4-BE49-F238E27FC236}">
                <a16:creationId xmlns:a16="http://schemas.microsoft.com/office/drawing/2014/main" id="{B0B2870A-5030-FC4C-8FB1-0C5EEA1E7ED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962400" y="1543517"/>
            <a:ext cx="7819696" cy="2865196"/>
          </a:xfrm>
        </p:spPr>
        <p:txBody>
          <a:bodyPr>
            <a:normAutofit/>
          </a:bodyPr>
          <a:lstStyle/>
          <a:p>
            <a:r>
              <a:rPr lang="en-US" dirty="0"/>
              <a:t>BEER: </a:t>
            </a:r>
          </a:p>
          <a:p>
            <a:pPr lvl="1"/>
            <a:r>
              <a:rPr lang="en-US" dirty="0"/>
              <a:t>Conceptual design ready but missing drawings for neutronic validation</a:t>
            </a:r>
          </a:p>
          <a:p>
            <a:r>
              <a:rPr lang="en-US" dirty="0"/>
              <a:t>ODIN: </a:t>
            </a:r>
          </a:p>
          <a:p>
            <a:pPr lvl="1"/>
            <a:r>
              <a:rPr lang="en-US" dirty="0"/>
              <a:t>Conceptual design ready and communicated</a:t>
            </a:r>
          </a:p>
          <a:p>
            <a:pPr lvl="1"/>
            <a:r>
              <a:rPr lang="en-US" dirty="0"/>
              <a:t>Drawings for neutronic design submitted</a:t>
            </a:r>
          </a:p>
          <a:p>
            <a:r>
              <a:rPr lang="en-US" dirty="0"/>
              <a:t>DREAM: </a:t>
            </a:r>
          </a:p>
          <a:p>
            <a:pPr lvl="1"/>
            <a:r>
              <a:rPr lang="en-US" dirty="0"/>
              <a:t>Conceptual design ready and communicated</a:t>
            </a:r>
          </a:p>
          <a:p>
            <a:pPr lvl="1"/>
            <a:r>
              <a:rPr lang="en-US" dirty="0"/>
              <a:t>Drawings for neutronic design submitted</a:t>
            </a:r>
          </a:p>
          <a:p>
            <a:endParaRPr lang="en-US" dirty="0"/>
          </a:p>
        </p:txBody>
      </p:sp>
      <p:sp>
        <p:nvSpPr>
          <p:cNvPr id="23" name="Rounded Rectangle 22">
            <a:extLst>
              <a:ext uri="{FF2B5EF4-FFF2-40B4-BE49-F238E27FC236}">
                <a16:creationId xmlns:a16="http://schemas.microsoft.com/office/drawing/2014/main" id="{A5731C0A-4D10-E94B-B3E6-CE76701ABD66}"/>
              </a:ext>
            </a:extLst>
          </p:cNvPr>
          <p:cNvSpPr/>
          <p:nvPr/>
        </p:nvSpPr>
        <p:spPr>
          <a:xfrm>
            <a:off x="1502229" y="1687287"/>
            <a:ext cx="968828" cy="1621970"/>
          </a:xfrm>
          <a:prstGeom prst="roundRect">
            <a:avLst>
              <a:gd name="adj" fmla="val 8975"/>
            </a:avLst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86D68D-5374-9D4A-8C1D-9D9DCAD5E882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7143"/>
          <a:stretch/>
        </p:blipFill>
        <p:spPr>
          <a:xfrm>
            <a:off x="3145970" y="4256315"/>
            <a:ext cx="3047999" cy="2525485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0E70827C-89BE-384B-B735-FFAEA284A160}"/>
              </a:ext>
            </a:extLst>
          </p:cNvPr>
          <p:cNvSpPr txBox="1"/>
          <p:nvPr/>
        </p:nvSpPr>
        <p:spPr>
          <a:xfrm>
            <a:off x="1055914" y="3918857"/>
            <a:ext cx="914400" cy="91440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GB" sz="2000" dirty="0"/>
              <a:t>ODIN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F0F14387-2A01-5649-AF8A-8821EA3E5667}"/>
              </a:ext>
            </a:extLst>
          </p:cNvPr>
          <p:cNvSpPr txBox="1"/>
          <p:nvPr/>
        </p:nvSpPr>
        <p:spPr>
          <a:xfrm>
            <a:off x="6259286" y="4484914"/>
            <a:ext cx="914400" cy="91440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GB" sz="2000" dirty="0"/>
              <a:t>DREAM</a:t>
            </a:r>
          </a:p>
        </p:txBody>
      </p:sp>
    </p:spTree>
    <p:extLst>
      <p:ext uri="{BB962C8B-B14F-4D97-AF65-F5344CB8AC3E}">
        <p14:creationId xmlns:p14="http://schemas.microsoft.com/office/powerpoint/2010/main" val="891116164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4A61E37-8FC6-E741-B188-DDB608597E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Procurement plan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DC4D88-0B3F-5E4B-968B-D26906F56D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16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913F377-DB90-DA47-999B-6F7D0A8C16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39EC887C-40B9-C947-B8CB-A1518A1323A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802049651"/>
              </p:ext>
            </p:extLst>
          </p:nvPr>
        </p:nvGraphicFramePr>
        <p:xfrm>
          <a:off x="475343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1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CSPEC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BIFROST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MAGIC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8" name="Table 7">
            <a:extLst>
              <a:ext uri="{FF2B5EF4-FFF2-40B4-BE49-F238E27FC236}">
                <a16:creationId xmlns:a16="http://schemas.microsoft.com/office/drawing/2014/main" id="{756A6233-BFF5-F54F-8FDD-38CC501761D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845951917"/>
              </p:ext>
            </p:extLst>
          </p:nvPr>
        </p:nvGraphicFramePr>
        <p:xfrm>
          <a:off x="1591130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2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BEER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ODIN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DREAM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9" name="Table 8">
            <a:extLst>
              <a:ext uri="{FF2B5EF4-FFF2-40B4-BE49-F238E27FC236}">
                <a16:creationId xmlns:a16="http://schemas.microsoft.com/office/drawing/2014/main" id="{9483D5B1-B674-F442-ABA0-92773CD89E5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173628789"/>
              </p:ext>
            </p:extLst>
          </p:nvPr>
        </p:nvGraphicFramePr>
        <p:xfrm>
          <a:off x="2706917" y="1753809"/>
          <a:ext cx="950686" cy="22250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950686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3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NMX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MIRACLES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T-REX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HEIMDAL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47009472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VESPA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907943466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650196866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4A61E37-8FC6-E741-B188-DDB608597E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Procurement plan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DC4D88-0B3F-5E4B-968B-D26906F56D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17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913F377-DB90-DA47-999B-6F7D0A8C16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39EC887C-40B9-C947-B8CB-A1518A1323A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137437004"/>
              </p:ext>
            </p:extLst>
          </p:nvPr>
        </p:nvGraphicFramePr>
        <p:xfrm>
          <a:off x="475343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1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CSPEC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BIFROST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MAGIC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8" name="Table 7">
            <a:extLst>
              <a:ext uri="{FF2B5EF4-FFF2-40B4-BE49-F238E27FC236}">
                <a16:creationId xmlns:a16="http://schemas.microsoft.com/office/drawing/2014/main" id="{756A6233-BFF5-F54F-8FDD-38CC501761D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130022465"/>
              </p:ext>
            </p:extLst>
          </p:nvPr>
        </p:nvGraphicFramePr>
        <p:xfrm>
          <a:off x="1591130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2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BEER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ODIN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DREAM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9" name="Table 8">
            <a:extLst>
              <a:ext uri="{FF2B5EF4-FFF2-40B4-BE49-F238E27FC236}">
                <a16:creationId xmlns:a16="http://schemas.microsoft.com/office/drawing/2014/main" id="{9483D5B1-B674-F442-ABA0-92773CD89E5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720232482"/>
              </p:ext>
            </p:extLst>
          </p:nvPr>
        </p:nvGraphicFramePr>
        <p:xfrm>
          <a:off x="2706917" y="1753809"/>
          <a:ext cx="950686" cy="22250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950686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3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NMX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MIRACLES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T-REX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HEIMDAL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47009472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VESPA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907943466"/>
                  </a:ext>
                </a:extLst>
              </a:tr>
            </a:tbl>
          </a:graphicData>
        </a:graphic>
      </p:graphicFrame>
      <p:sp>
        <p:nvSpPr>
          <p:cNvPr id="14" name="TextBox 13">
            <a:extLst>
              <a:ext uri="{FF2B5EF4-FFF2-40B4-BE49-F238E27FC236}">
                <a16:creationId xmlns:a16="http://schemas.microsoft.com/office/drawing/2014/main" id="{C40BA44A-9566-3B4B-9421-412D4017A73E}"/>
              </a:ext>
            </a:extLst>
          </p:cNvPr>
          <p:cNvSpPr txBox="1"/>
          <p:nvPr/>
        </p:nvSpPr>
        <p:spPr>
          <a:xfrm>
            <a:off x="566057" y="5464628"/>
            <a:ext cx="8850086" cy="696686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r>
              <a:rPr lang="en-GB" sz="2000" dirty="0"/>
              <a:t>Request For Quotation out for bottom shielding blocks in E02.1 </a:t>
            </a:r>
          </a:p>
        </p:txBody>
      </p:sp>
      <p:sp>
        <p:nvSpPr>
          <p:cNvPr id="11" name="Rounded Rectangle 10">
            <a:extLst>
              <a:ext uri="{FF2B5EF4-FFF2-40B4-BE49-F238E27FC236}">
                <a16:creationId xmlns:a16="http://schemas.microsoft.com/office/drawing/2014/main" id="{1719D60B-8EA5-874E-8BA4-C9C874236FDA}"/>
              </a:ext>
            </a:extLst>
          </p:cNvPr>
          <p:cNvSpPr/>
          <p:nvPr/>
        </p:nvSpPr>
        <p:spPr>
          <a:xfrm>
            <a:off x="359230" y="1643742"/>
            <a:ext cx="1023256" cy="3777343"/>
          </a:xfrm>
          <a:prstGeom prst="roundRect">
            <a:avLst>
              <a:gd name="adj" fmla="val 8975"/>
            </a:avLst>
          </a:prstGeom>
          <a:noFill/>
          <a:ln w="28575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B16EECBC-16E0-1E41-9365-8DF257F4DFA8}"/>
              </a:ext>
            </a:extLst>
          </p:cNvPr>
          <p:cNvSpPr txBox="1"/>
          <p:nvPr/>
        </p:nvSpPr>
        <p:spPr>
          <a:xfrm>
            <a:off x="413659" y="4942115"/>
            <a:ext cx="914400" cy="53340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GB" sz="2000" dirty="0"/>
              <a:t>RFQ</a:t>
            </a:r>
          </a:p>
        </p:txBody>
      </p:sp>
    </p:spTree>
    <p:extLst>
      <p:ext uri="{BB962C8B-B14F-4D97-AF65-F5344CB8AC3E}">
        <p14:creationId xmlns:p14="http://schemas.microsoft.com/office/powerpoint/2010/main" val="3126070315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4A61E37-8FC6-E741-B188-DDB608597E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Procurement Plan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DC4D88-0B3F-5E4B-968B-D26906F56D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18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913F377-DB90-DA47-999B-6F7D0A8C16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39EC887C-40B9-C947-B8CB-A1518A1323A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974506935"/>
              </p:ext>
            </p:extLst>
          </p:nvPr>
        </p:nvGraphicFramePr>
        <p:xfrm>
          <a:off x="475343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1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CSPEC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BIFROST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MAGIC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8" name="Table 7">
            <a:extLst>
              <a:ext uri="{FF2B5EF4-FFF2-40B4-BE49-F238E27FC236}">
                <a16:creationId xmlns:a16="http://schemas.microsoft.com/office/drawing/2014/main" id="{756A6233-BFF5-F54F-8FDD-38CC501761D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974394446"/>
              </p:ext>
            </p:extLst>
          </p:nvPr>
        </p:nvGraphicFramePr>
        <p:xfrm>
          <a:off x="1591130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2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BEER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ODIN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DREAM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9" name="Table 8">
            <a:extLst>
              <a:ext uri="{FF2B5EF4-FFF2-40B4-BE49-F238E27FC236}">
                <a16:creationId xmlns:a16="http://schemas.microsoft.com/office/drawing/2014/main" id="{9483D5B1-B674-F442-ABA0-92773CD89E5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599347254"/>
              </p:ext>
            </p:extLst>
          </p:nvPr>
        </p:nvGraphicFramePr>
        <p:xfrm>
          <a:off x="2706917" y="1753809"/>
          <a:ext cx="950686" cy="22250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950686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3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NMX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MIRACLES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T-REX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HEIMDAL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47009472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VESPA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907943466"/>
                  </a:ext>
                </a:extLst>
              </a:tr>
            </a:tbl>
          </a:graphicData>
        </a:graphic>
      </p:graphicFrame>
      <p:sp>
        <p:nvSpPr>
          <p:cNvPr id="12" name="Rounded Rectangle 11">
            <a:extLst>
              <a:ext uri="{FF2B5EF4-FFF2-40B4-BE49-F238E27FC236}">
                <a16:creationId xmlns:a16="http://schemas.microsoft.com/office/drawing/2014/main" id="{B7316D2A-366A-6448-9ECE-8F60D5D4EBED}"/>
              </a:ext>
            </a:extLst>
          </p:cNvPr>
          <p:cNvSpPr/>
          <p:nvPr/>
        </p:nvSpPr>
        <p:spPr>
          <a:xfrm>
            <a:off x="228601" y="1556657"/>
            <a:ext cx="2362200" cy="3864429"/>
          </a:xfrm>
          <a:prstGeom prst="roundRect">
            <a:avLst>
              <a:gd name="adj" fmla="val 6473"/>
            </a:avLst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9E2BC848-A222-6A4A-A402-FEE3A6FF63A5}"/>
              </a:ext>
            </a:extLst>
          </p:cNvPr>
          <p:cNvSpPr txBox="1"/>
          <p:nvPr/>
        </p:nvSpPr>
        <p:spPr>
          <a:xfrm>
            <a:off x="947058" y="5007428"/>
            <a:ext cx="914400" cy="435429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GB" sz="2000" dirty="0"/>
              <a:t>Tender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C40BA44A-9566-3B4B-9421-412D4017A73E}"/>
              </a:ext>
            </a:extLst>
          </p:cNvPr>
          <p:cNvSpPr txBox="1"/>
          <p:nvPr/>
        </p:nvSpPr>
        <p:spPr>
          <a:xfrm>
            <a:off x="566057" y="5464628"/>
            <a:ext cx="10134600" cy="696686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lnSpcReduction="10000"/>
          </a:bodyPr>
          <a:lstStyle/>
          <a:p>
            <a:pPr algn="l"/>
            <a:r>
              <a:rPr lang="en-GB" sz="2000" dirty="0"/>
              <a:t>Call for tender out for all shielding: fixed price for Group 1 (detailed design sufficiently complete)</a:t>
            </a:r>
          </a:p>
          <a:p>
            <a:pPr algn="l"/>
            <a:r>
              <a:rPr lang="en-GB" sz="2000" dirty="0"/>
              <a:t>			         	unit prices for Group 2</a:t>
            </a:r>
          </a:p>
        </p:txBody>
      </p:sp>
      <p:sp>
        <p:nvSpPr>
          <p:cNvPr id="11" name="Rounded Rectangle 10">
            <a:extLst>
              <a:ext uri="{FF2B5EF4-FFF2-40B4-BE49-F238E27FC236}">
                <a16:creationId xmlns:a16="http://schemas.microsoft.com/office/drawing/2014/main" id="{1719D60B-8EA5-874E-8BA4-C9C874236FDA}"/>
              </a:ext>
            </a:extLst>
          </p:cNvPr>
          <p:cNvSpPr/>
          <p:nvPr/>
        </p:nvSpPr>
        <p:spPr>
          <a:xfrm>
            <a:off x="359230" y="1643743"/>
            <a:ext cx="1023256" cy="3096000"/>
          </a:xfrm>
          <a:prstGeom prst="roundRect">
            <a:avLst>
              <a:gd name="adj" fmla="val 8975"/>
            </a:avLst>
          </a:prstGeom>
          <a:noFill/>
          <a:ln w="28575"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B16EECBC-16E0-1E41-9365-8DF257F4DFA8}"/>
              </a:ext>
            </a:extLst>
          </p:cNvPr>
          <p:cNvSpPr txBox="1"/>
          <p:nvPr/>
        </p:nvSpPr>
        <p:spPr>
          <a:xfrm>
            <a:off x="435429" y="4191000"/>
            <a:ext cx="914400" cy="53340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85000" lnSpcReduction="20000"/>
          </a:bodyPr>
          <a:lstStyle/>
          <a:p>
            <a:pPr algn="ctr"/>
            <a:r>
              <a:rPr lang="en-GB" sz="2000" dirty="0"/>
              <a:t>Fixed</a:t>
            </a:r>
          </a:p>
          <a:p>
            <a:pPr algn="ctr"/>
            <a:r>
              <a:rPr lang="en-GB" sz="2000" dirty="0"/>
              <a:t>price</a:t>
            </a:r>
          </a:p>
        </p:txBody>
      </p:sp>
      <p:sp>
        <p:nvSpPr>
          <p:cNvPr id="16" name="Rounded Rectangle 15">
            <a:extLst>
              <a:ext uri="{FF2B5EF4-FFF2-40B4-BE49-F238E27FC236}">
                <a16:creationId xmlns:a16="http://schemas.microsoft.com/office/drawing/2014/main" id="{A5F321FC-FE71-EB44-B95C-85F05E478C39}"/>
              </a:ext>
            </a:extLst>
          </p:cNvPr>
          <p:cNvSpPr/>
          <p:nvPr/>
        </p:nvSpPr>
        <p:spPr>
          <a:xfrm>
            <a:off x="1480459" y="1643743"/>
            <a:ext cx="1023256" cy="3096000"/>
          </a:xfrm>
          <a:prstGeom prst="roundRect">
            <a:avLst>
              <a:gd name="adj" fmla="val 8975"/>
            </a:avLst>
          </a:prstGeom>
          <a:noFill/>
          <a:ln w="28575"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64CD1F73-413A-1C44-B87D-AD5B806A74D8}"/>
              </a:ext>
            </a:extLst>
          </p:cNvPr>
          <p:cNvSpPr txBox="1"/>
          <p:nvPr/>
        </p:nvSpPr>
        <p:spPr>
          <a:xfrm>
            <a:off x="1545774" y="4191000"/>
            <a:ext cx="914400" cy="53340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85000" lnSpcReduction="20000"/>
          </a:bodyPr>
          <a:lstStyle/>
          <a:p>
            <a:pPr algn="ctr"/>
            <a:r>
              <a:rPr lang="en-GB" sz="2000" dirty="0"/>
              <a:t>Unit</a:t>
            </a:r>
          </a:p>
          <a:p>
            <a:pPr algn="ctr"/>
            <a:r>
              <a:rPr lang="en-GB" sz="2000" dirty="0"/>
              <a:t>price</a:t>
            </a:r>
          </a:p>
        </p:txBody>
      </p:sp>
    </p:spTree>
    <p:extLst>
      <p:ext uri="{BB962C8B-B14F-4D97-AF65-F5344CB8AC3E}">
        <p14:creationId xmlns:p14="http://schemas.microsoft.com/office/powerpoint/2010/main" val="3751307226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4A61E37-8FC6-E741-B188-DDB608597E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Procurement Plan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DC4D88-0B3F-5E4B-968B-D26906F56D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19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913F377-DB90-DA47-999B-6F7D0A8C16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39EC887C-40B9-C947-B8CB-A1518A1323A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060172542"/>
              </p:ext>
            </p:extLst>
          </p:nvPr>
        </p:nvGraphicFramePr>
        <p:xfrm>
          <a:off x="475343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1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CSPEC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BIFROST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MAGIC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8" name="Table 7">
            <a:extLst>
              <a:ext uri="{FF2B5EF4-FFF2-40B4-BE49-F238E27FC236}">
                <a16:creationId xmlns:a16="http://schemas.microsoft.com/office/drawing/2014/main" id="{756A6233-BFF5-F54F-8FDD-38CC501761D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137877586"/>
              </p:ext>
            </p:extLst>
          </p:nvPr>
        </p:nvGraphicFramePr>
        <p:xfrm>
          <a:off x="1591130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2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BEER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ODIN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DREAM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9" name="Table 8">
            <a:extLst>
              <a:ext uri="{FF2B5EF4-FFF2-40B4-BE49-F238E27FC236}">
                <a16:creationId xmlns:a16="http://schemas.microsoft.com/office/drawing/2014/main" id="{9483D5B1-B674-F442-ABA0-92773CD89E5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408768288"/>
              </p:ext>
            </p:extLst>
          </p:nvPr>
        </p:nvGraphicFramePr>
        <p:xfrm>
          <a:off x="2706917" y="1753809"/>
          <a:ext cx="950686" cy="22250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950686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3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NMX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MIRACLES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T-REX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HEIMDAL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47009472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VESPA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907943466"/>
                  </a:ext>
                </a:extLst>
              </a:tr>
            </a:tbl>
          </a:graphicData>
        </a:graphic>
      </p:graphicFrame>
      <p:sp>
        <p:nvSpPr>
          <p:cNvPr id="12" name="Rounded Rectangle 11">
            <a:extLst>
              <a:ext uri="{FF2B5EF4-FFF2-40B4-BE49-F238E27FC236}">
                <a16:creationId xmlns:a16="http://schemas.microsoft.com/office/drawing/2014/main" id="{B7316D2A-366A-6448-9ECE-8F60D5D4EBED}"/>
              </a:ext>
            </a:extLst>
          </p:cNvPr>
          <p:cNvSpPr/>
          <p:nvPr/>
        </p:nvSpPr>
        <p:spPr>
          <a:xfrm>
            <a:off x="228601" y="1556657"/>
            <a:ext cx="2362200" cy="3864429"/>
          </a:xfrm>
          <a:prstGeom prst="roundRect">
            <a:avLst>
              <a:gd name="adj" fmla="val 6473"/>
            </a:avLst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9E2BC848-A222-6A4A-A402-FEE3A6FF63A5}"/>
              </a:ext>
            </a:extLst>
          </p:cNvPr>
          <p:cNvSpPr txBox="1"/>
          <p:nvPr/>
        </p:nvSpPr>
        <p:spPr>
          <a:xfrm>
            <a:off x="947058" y="5007428"/>
            <a:ext cx="914400" cy="435429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GB" sz="2000" dirty="0"/>
              <a:t>Tender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C40BA44A-9566-3B4B-9421-412D4017A73E}"/>
              </a:ext>
            </a:extLst>
          </p:cNvPr>
          <p:cNvSpPr txBox="1"/>
          <p:nvPr/>
        </p:nvSpPr>
        <p:spPr>
          <a:xfrm>
            <a:off x="566057" y="5464628"/>
            <a:ext cx="10210800" cy="696686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lnSpcReduction="10000"/>
          </a:bodyPr>
          <a:lstStyle/>
          <a:p>
            <a:pPr algn="l"/>
            <a:r>
              <a:rPr lang="en-GB" sz="2000" dirty="0"/>
              <a:t>Call for tender out for all shielding: fixed price for Group 1 (detailed design sufficiently complete)</a:t>
            </a:r>
          </a:p>
          <a:p>
            <a:pPr algn="l"/>
            <a:r>
              <a:rPr lang="en-GB" sz="2000" dirty="0"/>
              <a:t>			        	unit prices for Group 2</a:t>
            </a:r>
          </a:p>
        </p:txBody>
      </p:sp>
      <p:sp>
        <p:nvSpPr>
          <p:cNvPr id="11" name="Rounded Rectangle 10">
            <a:extLst>
              <a:ext uri="{FF2B5EF4-FFF2-40B4-BE49-F238E27FC236}">
                <a16:creationId xmlns:a16="http://schemas.microsoft.com/office/drawing/2014/main" id="{1719D60B-8EA5-874E-8BA4-C9C874236FDA}"/>
              </a:ext>
            </a:extLst>
          </p:cNvPr>
          <p:cNvSpPr/>
          <p:nvPr/>
        </p:nvSpPr>
        <p:spPr>
          <a:xfrm>
            <a:off x="359230" y="1643743"/>
            <a:ext cx="1023256" cy="3096000"/>
          </a:xfrm>
          <a:prstGeom prst="roundRect">
            <a:avLst>
              <a:gd name="adj" fmla="val 8975"/>
            </a:avLst>
          </a:prstGeom>
          <a:noFill/>
          <a:ln w="28575"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B16EECBC-16E0-1E41-9365-8DF257F4DFA8}"/>
              </a:ext>
            </a:extLst>
          </p:cNvPr>
          <p:cNvSpPr txBox="1"/>
          <p:nvPr/>
        </p:nvSpPr>
        <p:spPr>
          <a:xfrm>
            <a:off x="435429" y="4191000"/>
            <a:ext cx="914400" cy="53340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85000" lnSpcReduction="20000"/>
          </a:bodyPr>
          <a:lstStyle/>
          <a:p>
            <a:pPr algn="ctr"/>
            <a:r>
              <a:rPr lang="en-GB" sz="2000" dirty="0"/>
              <a:t>Fixed</a:t>
            </a:r>
          </a:p>
          <a:p>
            <a:pPr algn="ctr"/>
            <a:r>
              <a:rPr lang="en-GB" sz="2000" dirty="0"/>
              <a:t>price</a:t>
            </a:r>
          </a:p>
        </p:txBody>
      </p:sp>
      <p:sp>
        <p:nvSpPr>
          <p:cNvPr id="16" name="Rounded Rectangle 15">
            <a:extLst>
              <a:ext uri="{FF2B5EF4-FFF2-40B4-BE49-F238E27FC236}">
                <a16:creationId xmlns:a16="http://schemas.microsoft.com/office/drawing/2014/main" id="{A5F321FC-FE71-EB44-B95C-85F05E478C39}"/>
              </a:ext>
            </a:extLst>
          </p:cNvPr>
          <p:cNvSpPr/>
          <p:nvPr/>
        </p:nvSpPr>
        <p:spPr>
          <a:xfrm>
            <a:off x="1480459" y="1643743"/>
            <a:ext cx="1023256" cy="3096000"/>
          </a:xfrm>
          <a:prstGeom prst="roundRect">
            <a:avLst>
              <a:gd name="adj" fmla="val 8975"/>
            </a:avLst>
          </a:prstGeom>
          <a:noFill/>
          <a:ln w="28575"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64CD1F73-413A-1C44-B87D-AD5B806A74D8}"/>
              </a:ext>
            </a:extLst>
          </p:cNvPr>
          <p:cNvSpPr txBox="1"/>
          <p:nvPr/>
        </p:nvSpPr>
        <p:spPr>
          <a:xfrm>
            <a:off x="1545774" y="4191000"/>
            <a:ext cx="914400" cy="53340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85000" lnSpcReduction="20000"/>
          </a:bodyPr>
          <a:lstStyle/>
          <a:p>
            <a:pPr algn="ctr"/>
            <a:r>
              <a:rPr lang="en-GB" sz="2000" dirty="0"/>
              <a:t>Unit</a:t>
            </a:r>
          </a:p>
          <a:p>
            <a:pPr algn="ctr"/>
            <a:r>
              <a:rPr lang="en-GB" sz="2000" dirty="0"/>
              <a:t>price</a:t>
            </a:r>
          </a:p>
        </p:txBody>
      </p:sp>
      <p:sp>
        <p:nvSpPr>
          <p:cNvPr id="18" name="Rounded Rectangle 17">
            <a:extLst>
              <a:ext uri="{FF2B5EF4-FFF2-40B4-BE49-F238E27FC236}">
                <a16:creationId xmlns:a16="http://schemas.microsoft.com/office/drawing/2014/main" id="{5D3884A3-2607-9348-8276-9CB8CB677797}"/>
              </a:ext>
            </a:extLst>
          </p:cNvPr>
          <p:cNvSpPr/>
          <p:nvPr/>
        </p:nvSpPr>
        <p:spPr>
          <a:xfrm>
            <a:off x="2667002" y="1643743"/>
            <a:ext cx="1023256" cy="3096000"/>
          </a:xfrm>
          <a:prstGeom prst="roundRect">
            <a:avLst>
              <a:gd name="adj" fmla="val 8975"/>
            </a:avLst>
          </a:prstGeom>
          <a:noFill/>
          <a:ln w="28575"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D062930F-C427-8746-8886-F10F1757160C}"/>
              </a:ext>
            </a:extLst>
          </p:cNvPr>
          <p:cNvSpPr txBox="1"/>
          <p:nvPr/>
        </p:nvSpPr>
        <p:spPr>
          <a:xfrm>
            <a:off x="2699657" y="4191000"/>
            <a:ext cx="914400" cy="53340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85000" lnSpcReduction="20000"/>
          </a:bodyPr>
          <a:lstStyle/>
          <a:p>
            <a:pPr algn="ctr"/>
            <a:r>
              <a:rPr lang="en-GB" sz="2000" dirty="0"/>
              <a:t>Unit</a:t>
            </a:r>
          </a:p>
          <a:p>
            <a:pPr algn="ctr"/>
            <a:r>
              <a:rPr lang="en-GB" sz="2000" dirty="0"/>
              <a:t>price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86307A85-8F05-5645-B044-AA31779FAA7B}"/>
              </a:ext>
            </a:extLst>
          </p:cNvPr>
          <p:cNvSpPr txBox="1"/>
          <p:nvPr/>
        </p:nvSpPr>
        <p:spPr>
          <a:xfrm>
            <a:off x="3766457" y="3646713"/>
            <a:ext cx="8218714" cy="696686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lnSpcReduction="10000"/>
          </a:bodyPr>
          <a:lstStyle/>
          <a:p>
            <a:pPr algn="l"/>
            <a:r>
              <a:rPr lang="en-GB" sz="2000" dirty="0"/>
              <a:t>Can be added to first order, at same unit price – one at a time OK</a:t>
            </a:r>
          </a:p>
          <a:p>
            <a:pPr algn="l"/>
            <a:r>
              <a:rPr lang="en-GB" sz="2000" dirty="0"/>
              <a:t>Can be subject to new tender – should be grouped</a:t>
            </a:r>
          </a:p>
        </p:txBody>
      </p:sp>
    </p:spTree>
    <p:extLst>
      <p:ext uri="{BB962C8B-B14F-4D97-AF65-F5344CB8AC3E}">
        <p14:creationId xmlns:p14="http://schemas.microsoft.com/office/powerpoint/2010/main" val="3397984485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4A61E37-8FC6-E741-B188-DDB608597E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Procurement plan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DC4D88-0B3F-5E4B-968B-D26906F56D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20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913F377-DB90-DA47-999B-6F7D0A8C16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39EC887C-40B9-C947-B8CB-A1518A1323A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071495672"/>
              </p:ext>
            </p:extLst>
          </p:nvPr>
        </p:nvGraphicFramePr>
        <p:xfrm>
          <a:off x="475343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1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CSPEC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BIFROST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MAGIC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graphicFrame>
        <p:nvGraphicFramePr>
          <p:cNvPr id="8" name="Table 7">
            <a:extLst>
              <a:ext uri="{FF2B5EF4-FFF2-40B4-BE49-F238E27FC236}">
                <a16:creationId xmlns:a16="http://schemas.microsoft.com/office/drawing/2014/main" id="{756A6233-BFF5-F54F-8FDD-38CC501761D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932503305"/>
              </p:ext>
            </p:extLst>
          </p:nvPr>
        </p:nvGraphicFramePr>
        <p:xfrm>
          <a:off x="1591130" y="1753809"/>
          <a:ext cx="820057" cy="148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0057">
                  <a:extLst>
                    <a:ext uri="{9D8B030D-6E8A-4147-A177-3AD203B41FA5}">
                      <a16:colId xmlns:a16="http://schemas.microsoft.com/office/drawing/2014/main" val="43487141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Group 2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396555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BEER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387962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ODIN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802825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dirty="0"/>
                        <a:t>DREAM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284387010"/>
                  </a:ext>
                </a:extLst>
              </a:tr>
            </a:tbl>
          </a:graphicData>
        </a:graphic>
      </p:graphicFrame>
      <p:sp>
        <p:nvSpPr>
          <p:cNvPr id="10" name="Rounded Rectangle 9">
            <a:extLst>
              <a:ext uri="{FF2B5EF4-FFF2-40B4-BE49-F238E27FC236}">
                <a16:creationId xmlns:a16="http://schemas.microsoft.com/office/drawing/2014/main" id="{2742E738-D610-FF46-83E2-E15A269C5CFD}"/>
              </a:ext>
            </a:extLst>
          </p:cNvPr>
          <p:cNvSpPr/>
          <p:nvPr/>
        </p:nvSpPr>
        <p:spPr>
          <a:xfrm>
            <a:off x="3010616" y="4420387"/>
            <a:ext cx="9144001" cy="2437613"/>
          </a:xfrm>
          <a:prstGeom prst="roundRect">
            <a:avLst>
              <a:gd name="adj" fmla="val 11721"/>
            </a:avLst>
          </a:prstGeom>
          <a:solidFill>
            <a:schemeClr val="accent6">
              <a:lumMod val="40000"/>
              <a:lumOff val="60000"/>
            </a:schemeClr>
          </a:solidFill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AU" dirty="0"/>
          </a:p>
        </p:txBody>
      </p:sp>
      <p:sp>
        <p:nvSpPr>
          <p:cNvPr id="11" name="Rounded Rectangle 10">
            <a:extLst>
              <a:ext uri="{FF2B5EF4-FFF2-40B4-BE49-F238E27FC236}">
                <a16:creationId xmlns:a16="http://schemas.microsoft.com/office/drawing/2014/main" id="{F960E658-981D-E64A-81A9-8F383BEAD956}"/>
              </a:ext>
            </a:extLst>
          </p:cNvPr>
          <p:cNvSpPr/>
          <p:nvPr/>
        </p:nvSpPr>
        <p:spPr>
          <a:xfrm>
            <a:off x="3047999" y="1445807"/>
            <a:ext cx="9144001" cy="2919297"/>
          </a:xfrm>
          <a:prstGeom prst="roundRect">
            <a:avLst>
              <a:gd name="adj" fmla="val 11721"/>
            </a:avLst>
          </a:prstGeom>
          <a:solidFill>
            <a:schemeClr val="bg1">
              <a:lumMod val="85000"/>
            </a:schemeClr>
          </a:solidFill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AU" dirty="0"/>
          </a:p>
        </p:txBody>
      </p:sp>
      <p:grpSp>
        <p:nvGrpSpPr>
          <p:cNvPr id="12" name="Group 11">
            <a:extLst>
              <a:ext uri="{FF2B5EF4-FFF2-40B4-BE49-F238E27FC236}">
                <a16:creationId xmlns:a16="http://schemas.microsoft.com/office/drawing/2014/main" id="{46773E30-F769-0849-8280-F0B7E972438F}"/>
              </a:ext>
            </a:extLst>
          </p:cNvPr>
          <p:cNvGrpSpPr/>
          <p:nvPr/>
        </p:nvGrpSpPr>
        <p:grpSpPr>
          <a:xfrm>
            <a:off x="8870524" y="4515375"/>
            <a:ext cx="1788604" cy="436220"/>
            <a:chOff x="5477358" y="2446084"/>
            <a:chExt cx="1441867" cy="334265"/>
          </a:xfrm>
        </p:grpSpPr>
        <p:sp>
          <p:nvSpPr>
            <p:cNvPr id="13" name="Rounded Rectangle 12">
              <a:extLst>
                <a:ext uri="{FF2B5EF4-FFF2-40B4-BE49-F238E27FC236}">
                  <a16:creationId xmlns:a16="http://schemas.microsoft.com/office/drawing/2014/main" id="{C3C71684-8221-CE46-B70C-407AB83CE37D}"/>
                </a:ext>
              </a:extLst>
            </p:cNvPr>
            <p:cNvSpPr/>
            <p:nvPr/>
          </p:nvSpPr>
          <p:spPr>
            <a:xfrm>
              <a:off x="5477358" y="2446084"/>
              <a:ext cx="1441867" cy="334265"/>
            </a:xfrm>
            <a:prstGeom prst="roundRect">
              <a:avLst/>
            </a:prstGeom>
            <a:solidFill>
              <a:schemeClr val="bg1"/>
            </a:solidFill>
            <a:ln>
              <a:solidFill>
                <a:srgbClr val="0070C0"/>
              </a:solidFill>
            </a:ln>
          </p:spPr>
          <p:style>
            <a:lnRef idx="2">
              <a:schemeClr val="accent5"/>
            </a:lnRef>
            <a:fillRef idx="1">
              <a:schemeClr val="lt1"/>
            </a:fillRef>
            <a:effectRef idx="0">
              <a:schemeClr val="accent5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AU" dirty="0"/>
            </a:p>
          </p:txBody>
        </p:sp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E5C5D737-3D39-8F46-82A7-3A58B2A62A27}"/>
                </a:ext>
              </a:extLst>
            </p:cNvPr>
            <p:cNvSpPr txBox="1"/>
            <p:nvPr/>
          </p:nvSpPr>
          <p:spPr>
            <a:xfrm>
              <a:off x="5511199" y="2479826"/>
              <a:ext cx="1360378" cy="2830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AU" dirty="0"/>
                <a:t>Delivery</a:t>
              </a:r>
            </a:p>
          </p:txBody>
        </p:sp>
      </p:grpSp>
      <p:grpSp>
        <p:nvGrpSpPr>
          <p:cNvPr id="15" name="Group 14">
            <a:extLst>
              <a:ext uri="{FF2B5EF4-FFF2-40B4-BE49-F238E27FC236}">
                <a16:creationId xmlns:a16="http://schemas.microsoft.com/office/drawing/2014/main" id="{EDE08CBD-7779-0345-A9D3-AA1F84823417}"/>
              </a:ext>
            </a:extLst>
          </p:cNvPr>
          <p:cNvGrpSpPr/>
          <p:nvPr/>
        </p:nvGrpSpPr>
        <p:grpSpPr>
          <a:xfrm>
            <a:off x="3039320" y="1487629"/>
            <a:ext cx="2123728" cy="1861543"/>
            <a:chOff x="0" y="4131366"/>
            <a:chExt cx="2191952" cy="1656192"/>
          </a:xfrm>
        </p:grpSpPr>
        <p:sp>
          <p:nvSpPr>
            <p:cNvPr id="16" name="Rounded Rectangle 15">
              <a:extLst>
                <a:ext uri="{FF2B5EF4-FFF2-40B4-BE49-F238E27FC236}">
                  <a16:creationId xmlns:a16="http://schemas.microsoft.com/office/drawing/2014/main" id="{B6BC1DF3-6149-414E-8C64-61D155966D0B}"/>
                </a:ext>
              </a:extLst>
            </p:cNvPr>
            <p:cNvSpPr/>
            <p:nvPr/>
          </p:nvSpPr>
          <p:spPr>
            <a:xfrm>
              <a:off x="0" y="4131366"/>
              <a:ext cx="2191952" cy="1656192"/>
            </a:xfrm>
            <a:prstGeom prst="roundRect">
              <a:avLst/>
            </a:prstGeom>
            <a:solidFill>
              <a:schemeClr val="bg1"/>
            </a:solidFill>
          </p:spPr>
          <p:style>
            <a:lnRef idx="2">
              <a:schemeClr val="accent5"/>
            </a:lnRef>
            <a:fillRef idx="1">
              <a:schemeClr val="lt1"/>
            </a:fillRef>
            <a:effectRef idx="0">
              <a:schemeClr val="accent5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AU" dirty="0"/>
            </a:p>
          </p:txBody>
        </p:sp>
        <p:sp>
          <p:nvSpPr>
            <p:cNvPr id="17" name="TextBox 16">
              <a:extLst>
                <a:ext uri="{FF2B5EF4-FFF2-40B4-BE49-F238E27FC236}">
                  <a16:creationId xmlns:a16="http://schemas.microsoft.com/office/drawing/2014/main" id="{31829CE2-35BD-2349-A402-72E83A2E2956}"/>
                </a:ext>
              </a:extLst>
            </p:cNvPr>
            <p:cNvSpPr txBox="1"/>
            <p:nvPr/>
          </p:nvSpPr>
          <p:spPr>
            <a:xfrm>
              <a:off x="0" y="4315668"/>
              <a:ext cx="2028976" cy="8214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AU" dirty="0"/>
                <a:t>Release</a:t>
              </a:r>
              <a:r>
                <a:rPr lang="en-AU" b="1" dirty="0"/>
                <a:t> RFQ </a:t>
              </a:r>
              <a:r>
                <a:rPr lang="en-AU" dirty="0"/>
                <a:t>for E02.1 lower blocks for Group 1</a:t>
              </a:r>
            </a:p>
          </p:txBody>
        </p:sp>
      </p:grpSp>
      <p:grpSp>
        <p:nvGrpSpPr>
          <p:cNvPr id="18" name="Group 17">
            <a:extLst>
              <a:ext uri="{FF2B5EF4-FFF2-40B4-BE49-F238E27FC236}">
                <a16:creationId xmlns:a16="http://schemas.microsoft.com/office/drawing/2014/main" id="{D900E8C6-D109-584B-A9C3-7835D2325033}"/>
              </a:ext>
            </a:extLst>
          </p:cNvPr>
          <p:cNvGrpSpPr/>
          <p:nvPr/>
        </p:nvGrpSpPr>
        <p:grpSpPr>
          <a:xfrm>
            <a:off x="3019068" y="4505687"/>
            <a:ext cx="2191952" cy="1002619"/>
            <a:chOff x="3386181" y="2009273"/>
            <a:chExt cx="2191952" cy="1002619"/>
          </a:xfrm>
        </p:grpSpPr>
        <p:sp>
          <p:nvSpPr>
            <p:cNvPr id="19" name="Rounded Rectangle 18">
              <a:extLst>
                <a:ext uri="{FF2B5EF4-FFF2-40B4-BE49-F238E27FC236}">
                  <a16:creationId xmlns:a16="http://schemas.microsoft.com/office/drawing/2014/main" id="{8A60A737-E824-8648-A674-3E02D0A382FB}"/>
                </a:ext>
              </a:extLst>
            </p:cNvPr>
            <p:cNvSpPr/>
            <p:nvPr/>
          </p:nvSpPr>
          <p:spPr>
            <a:xfrm>
              <a:off x="3386181" y="2009273"/>
              <a:ext cx="2191952" cy="1002619"/>
            </a:xfrm>
            <a:prstGeom prst="roundRect">
              <a:avLst/>
            </a:prstGeom>
            <a:solidFill>
              <a:schemeClr val="bg1"/>
            </a:solidFill>
            <a:ln>
              <a:solidFill>
                <a:srgbClr val="0070C0"/>
              </a:solidFill>
            </a:ln>
          </p:spPr>
          <p:style>
            <a:lnRef idx="2">
              <a:schemeClr val="accent5"/>
            </a:lnRef>
            <a:fillRef idx="1">
              <a:schemeClr val="lt1"/>
            </a:fillRef>
            <a:effectRef idx="0">
              <a:schemeClr val="accent5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AU" dirty="0"/>
            </a:p>
          </p:txBody>
        </p:sp>
        <p:sp>
          <p:nvSpPr>
            <p:cNvPr id="20" name="TextBox 19">
              <a:extLst>
                <a:ext uri="{FF2B5EF4-FFF2-40B4-BE49-F238E27FC236}">
                  <a16:creationId xmlns:a16="http://schemas.microsoft.com/office/drawing/2014/main" id="{F3477CF4-A476-314D-8696-E0DA2681E89F}"/>
                </a:ext>
              </a:extLst>
            </p:cNvPr>
            <p:cNvSpPr txBox="1"/>
            <p:nvPr/>
          </p:nvSpPr>
          <p:spPr>
            <a:xfrm>
              <a:off x="3486956" y="2152523"/>
              <a:ext cx="2028976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AU" dirty="0"/>
                <a:t>Release</a:t>
              </a:r>
              <a:r>
                <a:rPr lang="en-AU" b="1" dirty="0"/>
                <a:t> tender </a:t>
              </a:r>
              <a:r>
                <a:rPr lang="en-AU" dirty="0"/>
                <a:t>for Groups 1 and 2</a:t>
              </a:r>
            </a:p>
          </p:txBody>
        </p:sp>
      </p:grpSp>
      <p:sp>
        <p:nvSpPr>
          <p:cNvPr id="21" name="Pentagon 20">
            <a:extLst>
              <a:ext uri="{FF2B5EF4-FFF2-40B4-BE49-F238E27FC236}">
                <a16:creationId xmlns:a16="http://schemas.microsoft.com/office/drawing/2014/main" id="{4A922B12-5BCB-B042-81C4-6DCDCE4EF27F}"/>
              </a:ext>
            </a:extLst>
          </p:cNvPr>
          <p:cNvSpPr/>
          <p:nvPr/>
        </p:nvSpPr>
        <p:spPr>
          <a:xfrm>
            <a:off x="3122354" y="3361600"/>
            <a:ext cx="2227123" cy="296535"/>
          </a:xfrm>
          <a:prstGeom prst="homePlate">
            <a:avLst/>
          </a:prstGeom>
          <a:solidFill>
            <a:srgbClr val="00B0F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AU"/>
          </a:p>
        </p:txBody>
      </p:sp>
      <p:sp>
        <p:nvSpPr>
          <p:cNvPr id="22" name="Pentagon 21">
            <a:extLst>
              <a:ext uri="{FF2B5EF4-FFF2-40B4-BE49-F238E27FC236}">
                <a16:creationId xmlns:a16="http://schemas.microsoft.com/office/drawing/2014/main" id="{8011979B-ACB7-3E43-AB4C-8FBE8107C3E5}"/>
              </a:ext>
            </a:extLst>
          </p:cNvPr>
          <p:cNvSpPr/>
          <p:nvPr/>
        </p:nvSpPr>
        <p:spPr>
          <a:xfrm>
            <a:off x="3046984" y="5719593"/>
            <a:ext cx="2119610" cy="203040"/>
          </a:xfrm>
          <a:prstGeom prst="homePlate">
            <a:avLst/>
          </a:prstGeom>
          <a:solidFill>
            <a:srgbClr val="0070C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AU"/>
          </a:p>
        </p:txBody>
      </p:sp>
      <p:grpSp>
        <p:nvGrpSpPr>
          <p:cNvPr id="23" name="Group 22">
            <a:extLst>
              <a:ext uri="{FF2B5EF4-FFF2-40B4-BE49-F238E27FC236}">
                <a16:creationId xmlns:a16="http://schemas.microsoft.com/office/drawing/2014/main" id="{6A8B200D-32B2-414A-A094-8195C969FB5D}"/>
              </a:ext>
            </a:extLst>
          </p:cNvPr>
          <p:cNvGrpSpPr/>
          <p:nvPr/>
        </p:nvGrpSpPr>
        <p:grpSpPr>
          <a:xfrm>
            <a:off x="5040133" y="4507805"/>
            <a:ext cx="1833228" cy="585510"/>
            <a:chOff x="5477358" y="2446084"/>
            <a:chExt cx="2191952" cy="608212"/>
          </a:xfrm>
        </p:grpSpPr>
        <p:sp>
          <p:nvSpPr>
            <p:cNvPr id="24" name="Rounded Rectangle 23">
              <a:extLst>
                <a:ext uri="{FF2B5EF4-FFF2-40B4-BE49-F238E27FC236}">
                  <a16:creationId xmlns:a16="http://schemas.microsoft.com/office/drawing/2014/main" id="{07FC9A42-29B0-6247-B35F-181A15443974}"/>
                </a:ext>
              </a:extLst>
            </p:cNvPr>
            <p:cNvSpPr/>
            <p:nvPr/>
          </p:nvSpPr>
          <p:spPr>
            <a:xfrm>
              <a:off x="5477358" y="2446084"/>
              <a:ext cx="2191952" cy="608212"/>
            </a:xfrm>
            <a:prstGeom prst="roundRect">
              <a:avLst/>
            </a:prstGeom>
            <a:solidFill>
              <a:schemeClr val="bg1"/>
            </a:solidFill>
            <a:ln>
              <a:solidFill>
                <a:srgbClr val="0070C0"/>
              </a:solidFill>
            </a:ln>
          </p:spPr>
          <p:style>
            <a:lnRef idx="2">
              <a:schemeClr val="accent5"/>
            </a:lnRef>
            <a:fillRef idx="1">
              <a:schemeClr val="lt1"/>
            </a:fillRef>
            <a:effectRef idx="0">
              <a:schemeClr val="accent5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AU" dirty="0"/>
            </a:p>
          </p:txBody>
        </p:sp>
        <p:sp>
          <p:nvSpPr>
            <p:cNvPr id="25" name="TextBox 24">
              <a:extLst>
                <a:ext uri="{FF2B5EF4-FFF2-40B4-BE49-F238E27FC236}">
                  <a16:creationId xmlns:a16="http://schemas.microsoft.com/office/drawing/2014/main" id="{81FAB4B1-E5A2-204D-992B-148B54CC04D1}"/>
                </a:ext>
              </a:extLst>
            </p:cNvPr>
            <p:cNvSpPr txBox="1"/>
            <p:nvPr/>
          </p:nvSpPr>
          <p:spPr>
            <a:xfrm>
              <a:off x="5558846" y="2543467"/>
              <a:ext cx="2028976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AU" dirty="0"/>
                <a:t>Contract signed</a:t>
              </a:r>
            </a:p>
          </p:txBody>
        </p:sp>
      </p:grpSp>
      <p:grpSp>
        <p:nvGrpSpPr>
          <p:cNvPr id="26" name="Group 25">
            <a:extLst>
              <a:ext uri="{FF2B5EF4-FFF2-40B4-BE49-F238E27FC236}">
                <a16:creationId xmlns:a16="http://schemas.microsoft.com/office/drawing/2014/main" id="{9032D221-6166-534E-B901-7823B2A3EC87}"/>
              </a:ext>
            </a:extLst>
          </p:cNvPr>
          <p:cNvGrpSpPr/>
          <p:nvPr/>
        </p:nvGrpSpPr>
        <p:grpSpPr>
          <a:xfrm>
            <a:off x="6714767" y="4503347"/>
            <a:ext cx="1833726" cy="585510"/>
            <a:chOff x="5477358" y="2446084"/>
            <a:chExt cx="2191952" cy="608212"/>
          </a:xfrm>
        </p:grpSpPr>
        <p:sp>
          <p:nvSpPr>
            <p:cNvPr id="27" name="Rounded Rectangle 26">
              <a:extLst>
                <a:ext uri="{FF2B5EF4-FFF2-40B4-BE49-F238E27FC236}">
                  <a16:creationId xmlns:a16="http://schemas.microsoft.com/office/drawing/2014/main" id="{0BC12BA3-570A-D042-AE03-067D92BCFC08}"/>
                </a:ext>
              </a:extLst>
            </p:cNvPr>
            <p:cNvSpPr/>
            <p:nvPr/>
          </p:nvSpPr>
          <p:spPr>
            <a:xfrm>
              <a:off x="5477358" y="2446084"/>
              <a:ext cx="2191952" cy="608212"/>
            </a:xfrm>
            <a:prstGeom prst="roundRect">
              <a:avLst/>
            </a:prstGeom>
            <a:solidFill>
              <a:schemeClr val="bg1"/>
            </a:solidFill>
            <a:ln>
              <a:solidFill>
                <a:srgbClr val="0070C0"/>
              </a:solidFill>
            </a:ln>
          </p:spPr>
          <p:style>
            <a:lnRef idx="2">
              <a:schemeClr val="accent5"/>
            </a:lnRef>
            <a:fillRef idx="1">
              <a:schemeClr val="lt1"/>
            </a:fillRef>
            <a:effectRef idx="0">
              <a:schemeClr val="accent5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AU" dirty="0"/>
            </a:p>
          </p:txBody>
        </p:sp>
        <p:sp>
          <p:nvSpPr>
            <p:cNvPr id="28" name="TextBox 27">
              <a:extLst>
                <a:ext uri="{FF2B5EF4-FFF2-40B4-BE49-F238E27FC236}">
                  <a16:creationId xmlns:a16="http://schemas.microsoft.com/office/drawing/2014/main" id="{384134A7-5596-884B-A9E4-BF74BC15B734}"/>
                </a:ext>
              </a:extLst>
            </p:cNvPr>
            <p:cNvSpPr txBox="1"/>
            <p:nvPr/>
          </p:nvSpPr>
          <p:spPr>
            <a:xfrm>
              <a:off x="5558846" y="2543467"/>
              <a:ext cx="2028976" cy="38365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AU" dirty="0"/>
                <a:t>Design 4 man.</a:t>
              </a:r>
            </a:p>
          </p:txBody>
        </p:sp>
      </p:grpSp>
      <p:grpSp>
        <p:nvGrpSpPr>
          <p:cNvPr id="29" name="Group 28">
            <a:extLst>
              <a:ext uri="{FF2B5EF4-FFF2-40B4-BE49-F238E27FC236}">
                <a16:creationId xmlns:a16="http://schemas.microsoft.com/office/drawing/2014/main" id="{568963CC-203F-524A-B452-9F5A50B28318}"/>
              </a:ext>
            </a:extLst>
          </p:cNvPr>
          <p:cNvGrpSpPr/>
          <p:nvPr/>
        </p:nvGrpSpPr>
        <p:grpSpPr>
          <a:xfrm>
            <a:off x="7609566" y="4922796"/>
            <a:ext cx="1833228" cy="585510"/>
            <a:chOff x="5477358" y="2446084"/>
            <a:chExt cx="2191952" cy="608212"/>
          </a:xfrm>
        </p:grpSpPr>
        <p:sp>
          <p:nvSpPr>
            <p:cNvPr id="30" name="Rounded Rectangle 29">
              <a:extLst>
                <a:ext uri="{FF2B5EF4-FFF2-40B4-BE49-F238E27FC236}">
                  <a16:creationId xmlns:a16="http://schemas.microsoft.com/office/drawing/2014/main" id="{A3A95411-9759-0C43-B3B5-E83A67B5D079}"/>
                </a:ext>
              </a:extLst>
            </p:cNvPr>
            <p:cNvSpPr/>
            <p:nvPr/>
          </p:nvSpPr>
          <p:spPr>
            <a:xfrm>
              <a:off x="5477358" y="2446084"/>
              <a:ext cx="2191952" cy="608212"/>
            </a:xfrm>
            <a:prstGeom prst="roundRect">
              <a:avLst/>
            </a:prstGeom>
            <a:solidFill>
              <a:schemeClr val="bg1"/>
            </a:solidFill>
            <a:ln>
              <a:solidFill>
                <a:srgbClr val="0070C0"/>
              </a:solidFill>
            </a:ln>
          </p:spPr>
          <p:style>
            <a:lnRef idx="2">
              <a:schemeClr val="accent5"/>
            </a:lnRef>
            <a:fillRef idx="1">
              <a:schemeClr val="lt1"/>
            </a:fillRef>
            <a:effectRef idx="0">
              <a:schemeClr val="accent5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AU" dirty="0"/>
            </a:p>
          </p:txBody>
        </p:sp>
        <p:sp>
          <p:nvSpPr>
            <p:cNvPr id="31" name="TextBox 30">
              <a:extLst>
                <a:ext uri="{FF2B5EF4-FFF2-40B4-BE49-F238E27FC236}">
                  <a16:creationId xmlns:a16="http://schemas.microsoft.com/office/drawing/2014/main" id="{D3310D91-8F3E-E842-B1B8-368B666CBD75}"/>
                </a:ext>
              </a:extLst>
            </p:cNvPr>
            <p:cNvSpPr txBox="1"/>
            <p:nvPr/>
          </p:nvSpPr>
          <p:spPr>
            <a:xfrm>
              <a:off x="5558846" y="2543467"/>
              <a:ext cx="2028976" cy="38365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AU" dirty="0"/>
                <a:t>Production lot 1</a:t>
              </a:r>
            </a:p>
          </p:txBody>
        </p:sp>
      </p:grpSp>
      <p:grpSp>
        <p:nvGrpSpPr>
          <p:cNvPr id="32" name="Group 31">
            <a:extLst>
              <a:ext uri="{FF2B5EF4-FFF2-40B4-BE49-F238E27FC236}">
                <a16:creationId xmlns:a16="http://schemas.microsoft.com/office/drawing/2014/main" id="{8EE8E81B-7173-3E44-B657-D9534F2CB6AB}"/>
              </a:ext>
            </a:extLst>
          </p:cNvPr>
          <p:cNvGrpSpPr/>
          <p:nvPr/>
        </p:nvGrpSpPr>
        <p:grpSpPr>
          <a:xfrm>
            <a:off x="4839520" y="2239799"/>
            <a:ext cx="2123728" cy="874968"/>
            <a:chOff x="0" y="4131367"/>
            <a:chExt cx="2191952" cy="778448"/>
          </a:xfrm>
        </p:grpSpPr>
        <p:sp>
          <p:nvSpPr>
            <p:cNvPr id="33" name="Rounded Rectangle 32">
              <a:extLst>
                <a:ext uri="{FF2B5EF4-FFF2-40B4-BE49-F238E27FC236}">
                  <a16:creationId xmlns:a16="http://schemas.microsoft.com/office/drawing/2014/main" id="{5C26D3D7-4644-D145-9431-051E9091D1E1}"/>
                </a:ext>
              </a:extLst>
            </p:cNvPr>
            <p:cNvSpPr/>
            <p:nvPr/>
          </p:nvSpPr>
          <p:spPr>
            <a:xfrm>
              <a:off x="0" y="4131367"/>
              <a:ext cx="2191952" cy="778448"/>
            </a:xfrm>
            <a:prstGeom prst="roundRect">
              <a:avLst/>
            </a:prstGeom>
            <a:solidFill>
              <a:schemeClr val="bg1"/>
            </a:solidFill>
          </p:spPr>
          <p:style>
            <a:lnRef idx="2">
              <a:schemeClr val="accent5"/>
            </a:lnRef>
            <a:fillRef idx="1">
              <a:schemeClr val="lt1"/>
            </a:fillRef>
            <a:effectRef idx="0">
              <a:schemeClr val="accent5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AU" dirty="0"/>
            </a:p>
          </p:txBody>
        </p:sp>
        <p:sp>
          <p:nvSpPr>
            <p:cNvPr id="34" name="TextBox 33">
              <a:extLst>
                <a:ext uri="{FF2B5EF4-FFF2-40B4-BE49-F238E27FC236}">
                  <a16:creationId xmlns:a16="http://schemas.microsoft.com/office/drawing/2014/main" id="{D7FE2491-6F6B-5B4D-AF9A-A15A6352B6E3}"/>
                </a:ext>
              </a:extLst>
            </p:cNvPr>
            <p:cNvSpPr txBox="1"/>
            <p:nvPr/>
          </p:nvSpPr>
          <p:spPr>
            <a:xfrm>
              <a:off x="22738" y="4261700"/>
              <a:ext cx="2028976" cy="57503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AU" dirty="0"/>
                <a:t>Select contractor &amp; order</a:t>
              </a:r>
            </a:p>
          </p:txBody>
        </p:sp>
      </p:grpSp>
      <p:grpSp>
        <p:nvGrpSpPr>
          <p:cNvPr id="35" name="Group 34">
            <a:extLst>
              <a:ext uri="{FF2B5EF4-FFF2-40B4-BE49-F238E27FC236}">
                <a16:creationId xmlns:a16="http://schemas.microsoft.com/office/drawing/2014/main" id="{9C965299-5F1C-3A4E-9934-1BB6C296DE16}"/>
              </a:ext>
            </a:extLst>
          </p:cNvPr>
          <p:cNvGrpSpPr/>
          <p:nvPr/>
        </p:nvGrpSpPr>
        <p:grpSpPr>
          <a:xfrm>
            <a:off x="6536543" y="2565954"/>
            <a:ext cx="1965825" cy="651173"/>
            <a:chOff x="-132025" y="4131367"/>
            <a:chExt cx="2028976" cy="579341"/>
          </a:xfrm>
        </p:grpSpPr>
        <p:sp>
          <p:nvSpPr>
            <p:cNvPr id="36" name="Rounded Rectangle 35">
              <a:extLst>
                <a:ext uri="{FF2B5EF4-FFF2-40B4-BE49-F238E27FC236}">
                  <a16:creationId xmlns:a16="http://schemas.microsoft.com/office/drawing/2014/main" id="{EE1E7C70-3E29-6047-A7F5-7EEE123A5DB4}"/>
                </a:ext>
              </a:extLst>
            </p:cNvPr>
            <p:cNvSpPr/>
            <p:nvPr/>
          </p:nvSpPr>
          <p:spPr>
            <a:xfrm>
              <a:off x="0" y="4131367"/>
              <a:ext cx="1734885" cy="579341"/>
            </a:xfrm>
            <a:prstGeom prst="roundRect">
              <a:avLst/>
            </a:prstGeom>
            <a:solidFill>
              <a:schemeClr val="bg1"/>
            </a:solidFill>
          </p:spPr>
          <p:style>
            <a:lnRef idx="2">
              <a:schemeClr val="accent5"/>
            </a:lnRef>
            <a:fillRef idx="1">
              <a:schemeClr val="lt1"/>
            </a:fillRef>
            <a:effectRef idx="0">
              <a:schemeClr val="accent5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AU" dirty="0"/>
            </a:p>
          </p:txBody>
        </p:sp>
        <p:sp>
          <p:nvSpPr>
            <p:cNvPr id="37" name="TextBox 36">
              <a:extLst>
                <a:ext uri="{FF2B5EF4-FFF2-40B4-BE49-F238E27FC236}">
                  <a16:creationId xmlns:a16="http://schemas.microsoft.com/office/drawing/2014/main" id="{8D8CAC27-9F08-B74C-8C74-1EF324A3B679}"/>
                </a:ext>
              </a:extLst>
            </p:cNvPr>
            <p:cNvSpPr txBox="1"/>
            <p:nvPr/>
          </p:nvSpPr>
          <p:spPr>
            <a:xfrm>
              <a:off x="-132025" y="4230822"/>
              <a:ext cx="2028976" cy="32859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AU" dirty="0"/>
                <a:t>Design 4 man.</a:t>
              </a:r>
            </a:p>
          </p:txBody>
        </p:sp>
      </p:grpSp>
      <p:grpSp>
        <p:nvGrpSpPr>
          <p:cNvPr id="38" name="Group 37">
            <a:extLst>
              <a:ext uri="{FF2B5EF4-FFF2-40B4-BE49-F238E27FC236}">
                <a16:creationId xmlns:a16="http://schemas.microsoft.com/office/drawing/2014/main" id="{D4DD3EDE-1B70-9748-AD29-480EAE5E44D9}"/>
              </a:ext>
            </a:extLst>
          </p:cNvPr>
          <p:cNvGrpSpPr/>
          <p:nvPr/>
        </p:nvGrpSpPr>
        <p:grpSpPr>
          <a:xfrm>
            <a:off x="8214474" y="2563210"/>
            <a:ext cx="1965825" cy="651173"/>
            <a:chOff x="-132025" y="4131367"/>
            <a:chExt cx="2028976" cy="579341"/>
          </a:xfrm>
        </p:grpSpPr>
        <p:sp>
          <p:nvSpPr>
            <p:cNvPr id="39" name="Rounded Rectangle 38">
              <a:extLst>
                <a:ext uri="{FF2B5EF4-FFF2-40B4-BE49-F238E27FC236}">
                  <a16:creationId xmlns:a16="http://schemas.microsoft.com/office/drawing/2014/main" id="{534500AC-D0CD-E04F-8C31-73570DA7AA23}"/>
                </a:ext>
              </a:extLst>
            </p:cNvPr>
            <p:cNvSpPr/>
            <p:nvPr/>
          </p:nvSpPr>
          <p:spPr>
            <a:xfrm>
              <a:off x="0" y="4131367"/>
              <a:ext cx="1734885" cy="579341"/>
            </a:xfrm>
            <a:prstGeom prst="roundRect">
              <a:avLst/>
            </a:prstGeom>
            <a:solidFill>
              <a:schemeClr val="bg1"/>
            </a:solidFill>
          </p:spPr>
          <p:style>
            <a:lnRef idx="2">
              <a:schemeClr val="accent5"/>
            </a:lnRef>
            <a:fillRef idx="1">
              <a:schemeClr val="lt1"/>
            </a:fillRef>
            <a:effectRef idx="0">
              <a:schemeClr val="accent5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AU" dirty="0"/>
            </a:p>
          </p:txBody>
        </p:sp>
        <p:sp>
          <p:nvSpPr>
            <p:cNvPr id="40" name="TextBox 39">
              <a:extLst>
                <a:ext uri="{FF2B5EF4-FFF2-40B4-BE49-F238E27FC236}">
                  <a16:creationId xmlns:a16="http://schemas.microsoft.com/office/drawing/2014/main" id="{FC85E137-206C-8944-BFE6-E0F038013BBD}"/>
                </a:ext>
              </a:extLst>
            </p:cNvPr>
            <p:cNvSpPr txBox="1"/>
            <p:nvPr/>
          </p:nvSpPr>
          <p:spPr>
            <a:xfrm>
              <a:off x="-132025" y="4230822"/>
              <a:ext cx="2028976" cy="32859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AU" dirty="0"/>
                <a:t>Production</a:t>
              </a:r>
            </a:p>
          </p:txBody>
        </p:sp>
      </p:grpSp>
      <p:grpSp>
        <p:nvGrpSpPr>
          <p:cNvPr id="41" name="Group 40">
            <a:extLst>
              <a:ext uri="{FF2B5EF4-FFF2-40B4-BE49-F238E27FC236}">
                <a16:creationId xmlns:a16="http://schemas.microsoft.com/office/drawing/2014/main" id="{D1379563-5EDF-524A-9CB2-F8E0051EF057}"/>
              </a:ext>
            </a:extLst>
          </p:cNvPr>
          <p:cNvGrpSpPr/>
          <p:nvPr/>
        </p:nvGrpSpPr>
        <p:grpSpPr>
          <a:xfrm>
            <a:off x="9797544" y="2563210"/>
            <a:ext cx="2357944" cy="758117"/>
            <a:chOff x="0" y="4131367"/>
            <a:chExt cx="1734885" cy="674488"/>
          </a:xfrm>
          <a:noFill/>
        </p:grpSpPr>
        <p:sp>
          <p:nvSpPr>
            <p:cNvPr id="42" name="Rounded Rectangle 41">
              <a:extLst>
                <a:ext uri="{FF2B5EF4-FFF2-40B4-BE49-F238E27FC236}">
                  <a16:creationId xmlns:a16="http://schemas.microsoft.com/office/drawing/2014/main" id="{11B9D7A9-E9BF-7D42-829F-D18A67181860}"/>
                </a:ext>
              </a:extLst>
            </p:cNvPr>
            <p:cNvSpPr/>
            <p:nvPr/>
          </p:nvSpPr>
          <p:spPr>
            <a:xfrm>
              <a:off x="0" y="4131367"/>
              <a:ext cx="1734885" cy="579341"/>
            </a:xfrm>
            <a:prstGeom prst="roundRect">
              <a:avLst/>
            </a:prstGeom>
            <a:solidFill>
              <a:schemeClr val="bg1"/>
            </a:solidFill>
          </p:spPr>
          <p:style>
            <a:lnRef idx="2">
              <a:schemeClr val="accent5"/>
            </a:lnRef>
            <a:fillRef idx="1">
              <a:schemeClr val="lt1"/>
            </a:fillRef>
            <a:effectRef idx="0">
              <a:schemeClr val="accent5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AU" dirty="0"/>
            </a:p>
          </p:txBody>
        </p:sp>
        <p:sp>
          <p:nvSpPr>
            <p:cNvPr id="43" name="TextBox 42">
              <a:extLst>
                <a:ext uri="{FF2B5EF4-FFF2-40B4-BE49-F238E27FC236}">
                  <a16:creationId xmlns:a16="http://schemas.microsoft.com/office/drawing/2014/main" id="{201D5390-872C-A349-AD5D-4117DF1D6FDA}"/>
                </a:ext>
              </a:extLst>
            </p:cNvPr>
            <p:cNvSpPr txBox="1"/>
            <p:nvPr/>
          </p:nvSpPr>
          <p:spPr>
            <a:xfrm>
              <a:off x="144554" y="4230822"/>
              <a:ext cx="1461248" cy="575033"/>
            </a:xfrm>
            <a:prstGeom prst="rect">
              <a:avLst/>
            </a:prstGeom>
            <a:grpFill/>
          </p:spPr>
          <p:txBody>
            <a:bodyPr wrap="square" rtlCol="0">
              <a:spAutoFit/>
            </a:bodyPr>
            <a:lstStyle/>
            <a:p>
              <a:pPr algn="ctr"/>
              <a:r>
                <a:rPr lang="en-AU" dirty="0"/>
                <a:t>Delivery and inst.</a:t>
              </a:r>
            </a:p>
          </p:txBody>
        </p:sp>
      </p:grpSp>
      <p:grpSp>
        <p:nvGrpSpPr>
          <p:cNvPr id="44" name="Group 43">
            <a:extLst>
              <a:ext uri="{FF2B5EF4-FFF2-40B4-BE49-F238E27FC236}">
                <a16:creationId xmlns:a16="http://schemas.microsoft.com/office/drawing/2014/main" id="{1BE9DDC4-3C6E-DC45-ABE9-F483D4A75DC8}"/>
              </a:ext>
            </a:extLst>
          </p:cNvPr>
          <p:cNvGrpSpPr/>
          <p:nvPr/>
        </p:nvGrpSpPr>
        <p:grpSpPr>
          <a:xfrm>
            <a:off x="9581948" y="4910216"/>
            <a:ext cx="1788604" cy="436220"/>
            <a:chOff x="5477358" y="2446084"/>
            <a:chExt cx="1441867" cy="334265"/>
          </a:xfrm>
        </p:grpSpPr>
        <p:sp>
          <p:nvSpPr>
            <p:cNvPr id="45" name="Rounded Rectangle 44">
              <a:extLst>
                <a:ext uri="{FF2B5EF4-FFF2-40B4-BE49-F238E27FC236}">
                  <a16:creationId xmlns:a16="http://schemas.microsoft.com/office/drawing/2014/main" id="{8AE71927-03B6-4649-896D-5C18F4D83074}"/>
                </a:ext>
              </a:extLst>
            </p:cNvPr>
            <p:cNvSpPr/>
            <p:nvPr/>
          </p:nvSpPr>
          <p:spPr>
            <a:xfrm>
              <a:off x="5477358" y="2446084"/>
              <a:ext cx="1441867" cy="334265"/>
            </a:xfrm>
            <a:prstGeom prst="roundRect">
              <a:avLst/>
            </a:prstGeom>
            <a:solidFill>
              <a:schemeClr val="bg1"/>
            </a:solidFill>
            <a:ln>
              <a:solidFill>
                <a:srgbClr val="0070C0"/>
              </a:solidFill>
            </a:ln>
          </p:spPr>
          <p:style>
            <a:lnRef idx="2">
              <a:schemeClr val="accent5"/>
            </a:lnRef>
            <a:fillRef idx="1">
              <a:schemeClr val="lt1"/>
            </a:fillRef>
            <a:effectRef idx="0">
              <a:schemeClr val="accent5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AU" dirty="0"/>
            </a:p>
          </p:txBody>
        </p:sp>
        <p:sp>
          <p:nvSpPr>
            <p:cNvPr id="46" name="TextBox 45">
              <a:extLst>
                <a:ext uri="{FF2B5EF4-FFF2-40B4-BE49-F238E27FC236}">
                  <a16:creationId xmlns:a16="http://schemas.microsoft.com/office/drawing/2014/main" id="{0094AA34-76ED-744E-8A67-2FD2ADDE33BF}"/>
                </a:ext>
              </a:extLst>
            </p:cNvPr>
            <p:cNvSpPr txBox="1"/>
            <p:nvPr/>
          </p:nvSpPr>
          <p:spPr>
            <a:xfrm>
              <a:off x="5511199" y="2479826"/>
              <a:ext cx="1360378" cy="2830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AU" dirty="0"/>
                <a:t>Delivery</a:t>
              </a:r>
            </a:p>
          </p:txBody>
        </p:sp>
      </p:grpSp>
      <p:grpSp>
        <p:nvGrpSpPr>
          <p:cNvPr id="47" name="Group 46">
            <a:extLst>
              <a:ext uri="{FF2B5EF4-FFF2-40B4-BE49-F238E27FC236}">
                <a16:creationId xmlns:a16="http://schemas.microsoft.com/office/drawing/2014/main" id="{1735A20B-ED25-F145-86D6-48379C98A336}"/>
              </a:ext>
            </a:extLst>
          </p:cNvPr>
          <p:cNvGrpSpPr/>
          <p:nvPr/>
        </p:nvGrpSpPr>
        <p:grpSpPr>
          <a:xfrm>
            <a:off x="8487581" y="5342874"/>
            <a:ext cx="1833228" cy="585510"/>
            <a:chOff x="5477358" y="2446084"/>
            <a:chExt cx="2191952" cy="608212"/>
          </a:xfrm>
        </p:grpSpPr>
        <p:sp>
          <p:nvSpPr>
            <p:cNvPr id="48" name="Rounded Rectangle 47">
              <a:extLst>
                <a:ext uri="{FF2B5EF4-FFF2-40B4-BE49-F238E27FC236}">
                  <a16:creationId xmlns:a16="http://schemas.microsoft.com/office/drawing/2014/main" id="{305AAF68-7685-314C-A41C-B71B04BF2E7D}"/>
                </a:ext>
              </a:extLst>
            </p:cNvPr>
            <p:cNvSpPr/>
            <p:nvPr/>
          </p:nvSpPr>
          <p:spPr>
            <a:xfrm>
              <a:off x="5477358" y="2446084"/>
              <a:ext cx="2191952" cy="608212"/>
            </a:xfrm>
            <a:prstGeom prst="roundRect">
              <a:avLst/>
            </a:prstGeom>
            <a:solidFill>
              <a:schemeClr val="bg1"/>
            </a:solidFill>
            <a:ln>
              <a:solidFill>
                <a:srgbClr val="0070C0"/>
              </a:solidFill>
            </a:ln>
          </p:spPr>
          <p:style>
            <a:lnRef idx="2">
              <a:schemeClr val="accent5"/>
            </a:lnRef>
            <a:fillRef idx="1">
              <a:schemeClr val="lt1"/>
            </a:fillRef>
            <a:effectRef idx="0">
              <a:schemeClr val="accent5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AU" dirty="0"/>
            </a:p>
          </p:txBody>
        </p:sp>
        <p:sp>
          <p:nvSpPr>
            <p:cNvPr id="49" name="TextBox 48">
              <a:extLst>
                <a:ext uri="{FF2B5EF4-FFF2-40B4-BE49-F238E27FC236}">
                  <a16:creationId xmlns:a16="http://schemas.microsoft.com/office/drawing/2014/main" id="{10F3678A-E466-144C-A490-94D50791DDCD}"/>
                </a:ext>
              </a:extLst>
            </p:cNvPr>
            <p:cNvSpPr txBox="1"/>
            <p:nvPr/>
          </p:nvSpPr>
          <p:spPr>
            <a:xfrm>
              <a:off x="5558846" y="2543467"/>
              <a:ext cx="2028976" cy="38365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AU" dirty="0"/>
                <a:t>Production lot 2</a:t>
              </a:r>
            </a:p>
          </p:txBody>
        </p:sp>
      </p:grpSp>
      <p:grpSp>
        <p:nvGrpSpPr>
          <p:cNvPr id="50" name="Group 49">
            <a:extLst>
              <a:ext uri="{FF2B5EF4-FFF2-40B4-BE49-F238E27FC236}">
                <a16:creationId xmlns:a16="http://schemas.microsoft.com/office/drawing/2014/main" id="{15380947-E428-6F44-9E82-E0F8678512CC}"/>
              </a:ext>
            </a:extLst>
          </p:cNvPr>
          <p:cNvGrpSpPr/>
          <p:nvPr/>
        </p:nvGrpSpPr>
        <p:grpSpPr>
          <a:xfrm>
            <a:off x="9495345" y="5786288"/>
            <a:ext cx="1833228" cy="585510"/>
            <a:chOff x="5477358" y="2446084"/>
            <a:chExt cx="2191952" cy="608212"/>
          </a:xfrm>
        </p:grpSpPr>
        <p:sp>
          <p:nvSpPr>
            <p:cNvPr id="51" name="Rounded Rectangle 50">
              <a:extLst>
                <a:ext uri="{FF2B5EF4-FFF2-40B4-BE49-F238E27FC236}">
                  <a16:creationId xmlns:a16="http://schemas.microsoft.com/office/drawing/2014/main" id="{C880AF45-C086-3446-BDBC-2E6D1B69825A}"/>
                </a:ext>
              </a:extLst>
            </p:cNvPr>
            <p:cNvSpPr/>
            <p:nvPr/>
          </p:nvSpPr>
          <p:spPr>
            <a:xfrm>
              <a:off x="5477358" y="2446084"/>
              <a:ext cx="2191952" cy="608212"/>
            </a:xfrm>
            <a:prstGeom prst="roundRect">
              <a:avLst/>
            </a:prstGeom>
            <a:solidFill>
              <a:schemeClr val="bg1"/>
            </a:solidFill>
            <a:ln>
              <a:solidFill>
                <a:srgbClr val="0070C0"/>
              </a:solidFill>
            </a:ln>
          </p:spPr>
          <p:style>
            <a:lnRef idx="2">
              <a:schemeClr val="accent5"/>
            </a:lnRef>
            <a:fillRef idx="1">
              <a:schemeClr val="lt1"/>
            </a:fillRef>
            <a:effectRef idx="0">
              <a:schemeClr val="accent5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AU" dirty="0"/>
            </a:p>
          </p:txBody>
        </p:sp>
        <p:sp>
          <p:nvSpPr>
            <p:cNvPr id="52" name="TextBox 51">
              <a:extLst>
                <a:ext uri="{FF2B5EF4-FFF2-40B4-BE49-F238E27FC236}">
                  <a16:creationId xmlns:a16="http://schemas.microsoft.com/office/drawing/2014/main" id="{BA93CAEA-AA6A-B641-9736-B16BCB5450B7}"/>
                </a:ext>
              </a:extLst>
            </p:cNvPr>
            <p:cNvSpPr txBox="1"/>
            <p:nvPr/>
          </p:nvSpPr>
          <p:spPr>
            <a:xfrm>
              <a:off x="5558846" y="2543467"/>
              <a:ext cx="2028976" cy="38365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AU" dirty="0"/>
                <a:t>Production lot...</a:t>
              </a:r>
            </a:p>
          </p:txBody>
        </p:sp>
      </p:grpSp>
      <p:sp>
        <p:nvSpPr>
          <p:cNvPr id="53" name="Pentagon 52">
            <a:extLst>
              <a:ext uri="{FF2B5EF4-FFF2-40B4-BE49-F238E27FC236}">
                <a16:creationId xmlns:a16="http://schemas.microsoft.com/office/drawing/2014/main" id="{DEE8D234-4ABB-5E46-8998-896795C03C5F}"/>
              </a:ext>
            </a:extLst>
          </p:cNvPr>
          <p:cNvSpPr/>
          <p:nvPr/>
        </p:nvSpPr>
        <p:spPr>
          <a:xfrm>
            <a:off x="9404195" y="3667794"/>
            <a:ext cx="2509510" cy="257530"/>
          </a:xfrm>
          <a:prstGeom prst="homePlate">
            <a:avLst/>
          </a:prstGeom>
          <a:solidFill>
            <a:srgbClr val="00B0F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AU"/>
          </a:p>
        </p:txBody>
      </p:sp>
      <p:sp>
        <p:nvSpPr>
          <p:cNvPr id="54" name="Pentagon 53">
            <a:extLst>
              <a:ext uri="{FF2B5EF4-FFF2-40B4-BE49-F238E27FC236}">
                <a16:creationId xmlns:a16="http://schemas.microsoft.com/office/drawing/2014/main" id="{FFC7CBAA-2EFA-AA47-99A2-ED84866593C6}"/>
              </a:ext>
            </a:extLst>
          </p:cNvPr>
          <p:cNvSpPr/>
          <p:nvPr/>
        </p:nvSpPr>
        <p:spPr>
          <a:xfrm>
            <a:off x="8091864" y="3466308"/>
            <a:ext cx="2806961" cy="288402"/>
          </a:xfrm>
          <a:prstGeom prst="homePlate">
            <a:avLst/>
          </a:prstGeom>
          <a:solidFill>
            <a:srgbClr val="00B0F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AU"/>
          </a:p>
        </p:txBody>
      </p:sp>
      <p:sp>
        <p:nvSpPr>
          <p:cNvPr id="55" name="Pentagon 54">
            <a:extLst>
              <a:ext uri="{FF2B5EF4-FFF2-40B4-BE49-F238E27FC236}">
                <a16:creationId xmlns:a16="http://schemas.microsoft.com/office/drawing/2014/main" id="{D0F6F31E-3279-BA44-96FC-EB228894AD0A}"/>
              </a:ext>
            </a:extLst>
          </p:cNvPr>
          <p:cNvSpPr/>
          <p:nvPr/>
        </p:nvSpPr>
        <p:spPr>
          <a:xfrm>
            <a:off x="5956747" y="3353752"/>
            <a:ext cx="2458795" cy="282616"/>
          </a:xfrm>
          <a:prstGeom prst="homePlate">
            <a:avLst/>
          </a:prstGeom>
          <a:solidFill>
            <a:srgbClr val="00B0F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AU"/>
          </a:p>
        </p:txBody>
      </p:sp>
      <p:grpSp>
        <p:nvGrpSpPr>
          <p:cNvPr id="56" name="Group 55">
            <a:extLst>
              <a:ext uri="{FF2B5EF4-FFF2-40B4-BE49-F238E27FC236}">
                <a16:creationId xmlns:a16="http://schemas.microsoft.com/office/drawing/2014/main" id="{783D5F55-5E5C-D749-851D-6879636F91D8}"/>
              </a:ext>
            </a:extLst>
          </p:cNvPr>
          <p:cNvGrpSpPr/>
          <p:nvPr/>
        </p:nvGrpSpPr>
        <p:grpSpPr>
          <a:xfrm>
            <a:off x="10434329" y="5273128"/>
            <a:ext cx="1708690" cy="436220"/>
            <a:chOff x="5477358" y="2446084"/>
            <a:chExt cx="1441867" cy="334265"/>
          </a:xfrm>
        </p:grpSpPr>
        <p:sp>
          <p:nvSpPr>
            <p:cNvPr id="57" name="Rounded Rectangle 56">
              <a:extLst>
                <a:ext uri="{FF2B5EF4-FFF2-40B4-BE49-F238E27FC236}">
                  <a16:creationId xmlns:a16="http://schemas.microsoft.com/office/drawing/2014/main" id="{18899E2B-B583-FF47-81BF-956D887E4F28}"/>
                </a:ext>
              </a:extLst>
            </p:cNvPr>
            <p:cNvSpPr/>
            <p:nvPr/>
          </p:nvSpPr>
          <p:spPr>
            <a:xfrm>
              <a:off x="5477358" y="2446084"/>
              <a:ext cx="1441867" cy="334265"/>
            </a:xfrm>
            <a:prstGeom prst="roundRect">
              <a:avLst/>
            </a:prstGeom>
            <a:solidFill>
              <a:schemeClr val="bg1"/>
            </a:solidFill>
            <a:ln>
              <a:solidFill>
                <a:srgbClr val="0070C0"/>
              </a:solidFill>
            </a:ln>
          </p:spPr>
          <p:style>
            <a:lnRef idx="2">
              <a:schemeClr val="accent5"/>
            </a:lnRef>
            <a:fillRef idx="1">
              <a:schemeClr val="lt1"/>
            </a:fillRef>
            <a:effectRef idx="0">
              <a:schemeClr val="accent5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AU" dirty="0"/>
            </a:p>
          </p:txBody>
        </p:sp>
        <p:sp>
          <p:nvSpPr>
            <p:cNvPr id="58" name="TextBox 57">
              <a:extLst>
                <a:ext uri="{FF2B5EF4-FFF2-40B4-BE49-F238E27FC236}">
                  <a16:creationId xmlns:a16="http://schemas.microsoft.com/office/drawing/2014/main" id="{774641EE-79CF-8C43-9F71-C0FF6219AE79}"/>
                </a:ext>
              </a:extLst>
            </p:cNvPr>
            <p:cNvSpPr txBox="1"/>
            <p:nvPr/>
          </p:nvSpPr>
          <p:spPr>
            <a:xfrm>
              <a:off x="5511199" y="2479826"/>
              <a:ext cx="1360378" cy="2830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AU" dirty="0"/>
                <a:t>Delivery</a:t>
              </a:r>
            </a:p>
          </p:txBody>
        </p:sp>
      </p:grpSp>
      <p:sp>
        <p:nvSpPr>
          <p:cNvPr id="59" name="Diamond 58">
            <a:extLst>
              <a:ext uri="{FF2B5EF4-FFF2-40B4-BE49-F238E27FC236}">
                <a16:creationId xmlns:a16="http://schemas.microsoft.com/office/drawing/2014/main" id="{1CD52B77-0802-2B4A-8068-367AA9C187B0}"/>
              </a:ext>
            </a:extLst>
          </p:cNvPr>
          <p:cNvSpPr/>
          <p:nvPr/>
        </p:nvSpPr>
        <p:spPr>
          <a:xfrm>
            <a:off x="5487653" y="3315823"/>
            <a:ext cx="277198" cy="358473"/>
          </a:xfrm>
          <a:prstGeom prst="diamond">
            <a:avLst/>
          </a:prstGeom>
          <a:solidFill>
            <a:schemeClr val="accent6">
              <a:lumMod val="5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AU"/>
          </a:p>
        </p:txBody>
      </p:sp>
      <p:pic>
        <p:nvPicPr>
          <p:cNvPr id="60" name="Picture 59">
            <a:extLst>
              <a:ext uri="{FF2B5EF4-FFF2-40B4-BE49-F238E27FC236}">
                <a16:creationId xmlns:a16="http://schemas.microsoft.com/office/drawing/2014/main" id="{3B013D52-21E6-1744-8469-736EF2C25CA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495256" y="5614779"/>
            <a:ext cx="292100" cy="381000"/>
          </a:xfrm>
          <a:prstGeom prst="rect">
            <a:avLst/>
          </a:prstGeom>
        </p:spPr>
      </p:pic>
      <p:sp>
        <p:nvSpPr>
          <p:cNvPr id="61" name="TextBox 60">
            <a:extLst>
              <a:ext uri="{FF2B5EF4-FFF2-40B4-BE49-F238E27FC236}">
                <a16:creationId xmlns:a16="http://schemas.microsoft.com/office/drawing/2014/main" id="{3DD85AD6-CD63-C346-8DB4-7387045F028D}"/>
              </a:ext>
            </a:extLst>
          </p:cNvPr>
          <p:cNvSpPr txBox="1"/>
          <p:nvPr/>
        </p:nvSpPr>
        <p:spPr>
          <a:xfrm>
            <a:off x="2686944" y="3613026"/>
            <a:ext cx="196582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AU" dirty="0"/>
              <a:t>02.Sep.</a:t>
            </a:r>
          </a:p>
        </p:txBody>
      </p:sp>
      <p:sp>
        <p:nvSpPr>
          <p:cNvPr id="62" name="TextBox 61">
            <a:extLst>
              <a:ext uri="{FF2B5EF4-FFF2-40B4-BE49-F238E27FC236}">
                <a16:creationId xmlns:a16="http://schemas.microsoft.com/office/drawing/2014/main" id="{DAD7824D-895D-644D-8CE0-5F02A8A9629D}"/>
              </a:ext>
            </a:extLst>
          </p:cNvPr>
          <p:cNvSpPr txBox="1"/>
          <p:nvPr/>
        </p:nvSpPr>
        <p:spPr>
          <a:xfrm>
            <a:off x="4570718" y="3609816"/>
            <a:ext cx="196582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AU" dirty="0"/>
              <a:t>20-30.Sep.</a:t>
            </a:r>
          </a:p>
        </p:txBody>
      </p:sp>
      <p:sp>
        <p:nvSpPr>
          <p:cNvPr id="63" name="TextBox 62">
            <a:extLst>
              <a:ext uri="{FF2B5EF4-FFF2-40B4-BE49-F238E27FC236}">
                <a16:creationId xmlns:a16="http://schemas.microsoft.com/office/drawing/2014/main" id="{534050F6-DD7F-AF44-89BD-60BA929F9610}"/>
              </a:ext>
            </a:extLst>
          </p:cNvPr>
          <p:cNvSpPr txBox="1"/>
          <p:nvPr/>
        </p:nvSpPr>
        <p:spPr>
          <a:xfrm>
            <a:off x="5901384" y="3615595"/>
            <a:ext cx="196582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AU" dirty="0"/>
              <a:t>Oct.-Nov.</a:t>
            </a:r>
          </a:p>
        </p:txBody>
      </p:sp>
      <p:sp>
        <p:nvSpPr>
          <p:cNvPr id="64" name="TextBox 63">
            <a:extLst>
              <a:ext uri="{FF2B5EF4-FFF2-40B4-BE49-F238E27FC236}">
                <a16:creationId xmlns:a16="http://schemas.microsoft.com/office/drawing/2014/main" id="{4D586D33-4FD1-9140-BBCE-85BEC07326AB}"/>
              </a:ext>
            </a:extLst>
          </p:cNvPr>
          <p:cNvSpPr txBox="1"/>
          <p:nvPr/>
        </p:nvSpPr>
        <p:spPr>
          <a:xfrm>
            <a:off x="7326042" y="3718554"/>
            <a:ext cx="196582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AU" dirty="0"/>
              <a:t>Nov.-Dec.</a:t>
            </a:r>
          </a:p>
        </p:txBody>
      </p:sp>
      <p:sp>
        <p:nvSpPr>
          <p:cNvPr id="65" name="TextBox 64">
            <a:extLst>
              <a:ext uri="{FF2B5EF4-FFF2-40B4-BE49-F238E27FC236}">
                <a16:creationId xmlns:a16="http://schemas.microsoft.com/office/drawing/2014/main" id="{510711DE-0B08-E44F-BB61-550B31C27F3A}"/>
              </a:ext>
            </a:extLst>
          </p:cNvPr>
          <p:cNvSpPr txBox="1"/>
          <p:nvPr/>
        </p:nvSpPr>
        <p:spPr>
          <a:xfrm>
            <a:off x="9541843" y="3887943"/>
            <a:ext cx="196582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AU" dirty="0"/>
              <a:t>Dec. ‘19-Jan.’20</a:t>
            </a:r>
          </a:p>
        </p:txBody>
      </p:sp>
      <p:sp>
        <p:nvSpPr>
          <p:cNvPr id="66" name="TextBox 65">
            <a:extLst>
              <a:ext uri="{FF2B5EF4-FFF2-40B4-BE49-F238E27FC236}">
                <a16:creationId xmlns:a16="http://schemas.microsoft.com/office/drawing/2014/main" id="{1CD134C7-2CC0-CD4A-B529-E2C39C85F427}"/>
              </a:ext>
            </a:extLst>
          </p:cNvPr>
          <p:cNvSpPr txBox="1"/>
          <p:nvPr/>
        </p:nvSpPr>
        <p:spPr>
          <a:xfrm>
            <a:off x="2533795" y="5925843"/>
            <a:ext cx="196582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AU" dirty="0"/>
              <a:t>15.Aug.’19</a:t>
            </a:r>
          </a:p>
        </p:txBody>
      </p:sp>
      <p:sp>
        <p:nvSpPr>
          <p:cNvPr id="67" name="TextBox 66">
            <a:extLst>
              <a:ext uri="{FF2B5EF4-FFF2-40B4-BE49-F238E27FC236}">
                <a16:creationId xmlns:a16="http://schemas.microsoft.com/office/drawing/2014/main" id="{52EA3259-0710-B947-9CAB-B6A5B6BE7056}"/>
              </a:ext>
            </a:extLst>
          </p:cNvPr>
          <p:cNvSpPr txBox="1"/>
          <p:nvPr/>
        </p:nvSpPr>
        <p:spPr>
          <a:xfrm>
            <a:off x="4666099" y="6005134"/>
            <a:ext cx="196582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AU" dirty="0"/>
              <a:t>15.-30.Sep.</a:t>
            </a:r>
          </a:p>
        </p:txBody>
      </p:sp>
      <p:sp>
        <p:nvSpPr>
          <p:cNvPr id="68" name="Pentagon 67">
            <a:extLst>
              <a:ext uri="{FF2B5EF4-FFF2-40B4-BE49-F238E27FC236}">
                <a16:creationId xmlns:a16="http://schemas.microsoft.com/office/drawing/2014/main" id="{A0C96E84-94C4-6740-A5CD-CD5CF7793546}"/>
              </a:ext>
            </a:extLst>
          </p:cNvPr>
          <p:cNvSpPr/>
          <p:nvPr/>
        </p:nvSpPr>
        <p:spPr>
          <a:xfrm>
            <a:off x="6044609" y="5894259"/>
            <a:ext cx="2297781" cy="203040"/>
          </a:xfrm>
          <a:prstGeom prst="homePlate">
            <a:avLst/>
          </a:prstGeom>
          <a:solidFill>
            <a:srgbClr val="0070C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AU"/>
          </a:p>
        </p:txBody>
      </p:sp>
      <p:sp>
        <p:nvSpPr>
          <p:cNvPr id="69" name="TextBox 68">
            <a:extLst>
              <a:ext uri="{FF2B5EF4-FFF2-40B4-BE49-F238E27FC236}">
                <a16:creationId xmlns:a16="http://schemas.microsoft.com/office/drawing/2014/main" id="{F8768411-BAD1-8A4B-8F58-18D42CD9A388}"/>
              </a:ext>
            </a:extLst>
          </p:cNvPr>
          <p:cNvSpPr txBox="1"/>
          <p:nvPr/>
        </p:nvSpPr>
        <p:spPr>
          <a:xfrm>
            <a:off x="5932427" y="5081493"/>
            <a:ext cx="196582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AU" dirty="0"/>
              <a:t>Oct.-Dec. ‘19</a:t>
            </a:r>
          </a:p>
        </p:txBody>
      </p:sp>
      <p:sp>
        <p:nvSpPr>
          <p:cNvPr id="70" name="Pentagon 69">
            <a:extLst>
              <a:ext uri="{FF2B5EF4-FFF2-40B4-BE49-F238E27FC236}">
                <a16:creationId xmlns:a16="http://schemas.microsoft.com/office/drawing/2014/main" id="{2BF84B52-BEF3-F944-BC2C-67BE6967F14E}"/>
              </a:ext>
            </a:extLst>
          </p:cNvPr>
          <p:cNvSpPr/>
          <p:nvPr/>
        </p:nvSpPr>
        <p:spPr>
          <a:xfrm>
            <a:off x="7661477" y="6152582"/>
            <a:ext cx="1679182" cy="239893"/>
          </a:xfrm>
          <a:prstGeom prst="homePlate">
            <a:avLst/>
          </a:prstGeom>
          <a:solidFill>
            <a:srgbClr val="0070C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AU"/>
          </a:p>
        </p:txBody>
      </p:sp>
      <p:sp>
        <p:nvSpPr>
          <p:cNvPr id="71" name="Pentagon 70">
            <a:extLst>
              <a:ext uri="{FF2B5EF4-FFF2-40B4-BE49-F238E27FC236}">
                <a16:creationId xmlns:a16="http://schemas.microsoft.com/office/drawing/2014/main" id="{6A63C6E1-7830-4942-BF85-BAB91C1DBD11}"/>
              </a:ext>
            </a:extLst>
          </p:cNvPr>
          <p:cNvSpPr/>
          <p:nvPr/>
        </p:nvSpPr>
        <p:spPr>
          <a:xfrm>
            <a:off x="8434469" y="6385344"/>
            <a:ext cx="1679182" cy="239893"/>
          </a:xfrm>
          <a:prstGeom prst="homePlate">
            <a:avLst/>
          </a:prstGeom>
          <a:solidFill>
            <a:srgbClr val="0070C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AU"/>
          </a:p>
        </p:txBody>
      </p:sp>
      <p:sp>
        <p:nvSpPr>
          <p:cNvPr id="72" name="Pentagon 71">
            <a:extLst>
              <a:ext uri="{FF2B5EF4-FFF2-40B4-BE49-F238E27FC236}">
                <a16:creationId xmlns:a16="http://schemas.microsoft.com/office/drawing/2014/main" id="{39143513-80BD-B343-A5BC-8224F0294952}"/>
              </a:ext>
            </a:extLst>
          </p:cNvPr>
          <p:cNvSpPr/>
          <p:nvPr/>
        </p:nvSpPr>
        <p:spPr>
          <a:xfrm>
            <a:off x="8928642" y="6560131"/>
            <a:ext cx="2441910" cy="249696"/>
          </a:xfrm>
          <a:prstGeom prst="homePlate">
            <a:avLst/>
          </a:prstGeom>
          <a:solidFill>
            <a:srgbClr val="0070C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AU"/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0183B4B3-8350-3B4D-ACC4-3D4D2A30FB66}"/>
              </a:ext>
            </a:extLst>
          </p:cNvPr>
          <p:cNvSpPr txBox="1"/>
          <p:nvPr/>
        </p:nvSpPr>
        <p:spPr>
          <a:xfrm>
            <a:off x="6963248" y="5458214"/>
            <a:ext cx="155188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AU" dirty="0"/>
              <a:t>Oct.-Dec. ‘19</a:t>
            </a:r>
          </a:p>
        </p:txBody>
      </p:sp>
      <p:sp>
        <p:nvSpPr>
          <p:cNvPr id="74" name="TextBox 73">
            <a:extLst>
              <a:ext uri="{FF2B5EF4-FFF2-40B4-BE49-F238E27FC236}">
                <a16:creationId xmlns:a16="http://schemas.microsoft.com/office/drawing/2014/main" id="{4E971D6D-3BC5-7646-9ED9-510A4A975713}"/>
              </a:ext>
            </a:extLst>
          </p:cNvPr>
          <p:cNvSpPr txBox="1"/>
          <p:nvPr/>
        </p:nvSpPr>
        <p:spPr>
          <a:xfrm>
            <a:off x="10552629" y="4518937"/>
            <a:ext cx="155188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AU" dirty="0"/>
              <a:t>Feb.-June ‘20</a:t>
            </a:r>
          </a:p>
        </p:txBody>
      </p:sp>
    </p:spTree>
    <p:extLst>
      <p:ext uri="{BB962C8B-B14F-4D97-AF65-F5344CB8AC3E}">
        <p14:creationId xmlns:p14="http://schemas.microsoft.com/office/powerpoint/2010/main" val="2131996683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AEA6871-B659-CE45-8BE7-1DF3AB14637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Tollgate Process and Documentation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1C8408-24D6-9B4C-B043-D224FAA1535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781000"/>
            <a:ext cx="10972800" cy="5077000"/>
          </a:xfrm>
        </p:spPr>
        <p:txBody>
          <a:bodyPr>
            <a:normAutofit fontScale="92500" lnSpcReduction="20000"/>
          </a:bodyPr>
          <a:lstStyle/>
          <a:p>
            <a:r>
              <a:rPr lang="en-GB" dirty="0"/>
              <a:t>Needed from instruments: </a:t>
            </a:r>
          </a:p>
          <a:p>
            <a:pPr lvl="1"/>
            <a:r>
              <a:rPr lang="en-GB" dirty="0"/>
              <a:t>Up-to-date Concepts of Operations</a:t>
            </a:r>
          </a:p>
          <a:p>
            <a:pPr lvl="1"/>
            <a:r>
              <a:rPr lang="en-GB" dirty="0"/>
              <a:t>Up-to-date H1-H2 scenario analysis</a:t>
            </a:r>
          </a:p>
          <a:p>
            <a:pPr lvl="1"/>
            <a:r>
              <a:rPr lang="en-GB" dirty="0"/>
              <a:t>Instrument-specific requirements relating to guide shielding</a:t>
            </a:r>
          </a:p>
          <a:p>
            <a:r>
              <a:rPr lang="en-GB" dirty="0"/>
              <a:t>Common Shielding Project will provide (in time for TG3): </a:t>
            </a:r>
          </a:p>
          <a:p>
            <a:pPr lvl="1"/>
            <a:r>
              <a:rPr lang="en-GB" dirty="0"/>
              <a:t>shielding analysis</a:t>
            </a:r>
          </a:p>
          <a:p>
            <a:pPr lvl="1"/>
            <a:r>
              <a:rPr lang="en-GB" dirty="0"/>
              <a:t>activation analysis (not including waste analysis)</a:t>
            </a:r>
          </a:p>
          <a:p>
            <a:pPr lvl="1"/>
            <a:r>
              <a:rPr lang="en-GB" dirty="0"/>
              <a:t>radiation hazard analysis</a:t>
            </a:r>
          </a:p>
          <a:p>
            <a:pPr lvl="1"/>
            <a:r>
              <a:rPr lang="en-GB" dirty="0"/>
              <a:t>conventional hazard analysis</a:t>
            </a:r>
          </a:p>
          <a:p>
            <a:pPr lvl="1"/>
            <a:r>
              <a:rPr lang="en-GB" dirty="0"/>
              <a:t>Sub-system design description, detailing PBS, including technical risk analysis</a:t>
            </a:r>
          </a:p>
          <a:p>
            <a:pPr lvl="1"/>
            <a:r>
              <a:rPr lang="en-GB" dirty="0"/>
              <a:t>Sub-system interface description – mainly an integration drawing showing interfaces: floor, bunker, cave, neighbours</a:t>
            </a:r>
          </a:p>
          <a:p>
            <a:pPr lvl="1"/>
            <a:r>
              <a:rPr lang="en-GB" dirty="0"/>
              <a:t>System integration and verification plan (installation and cold commissioning) – preliminary level (finalise for TG4)</a:t>
            </a:r>
          </a:p>
          <a:p>
            <a:pPr lvl="1"/>
            <a:r>
              <a:rPr lang="en-GB" dirty="0"/>
              <a:t>System validation plan (hot commissioning) – preliminary level (finalise for TG5)</a:t>
            </a:r>
          </a:p>
          <a:p>
            <a:pPr lvl="1"/>
            <a:r>
              <a:rPr lang="en-GB" dirty="0"/>
              <a:t>Systems operations and maintenance plan – preliminary level (finalise for TG5)</a:t>
            </a:r>
          </a:p>
          <a:p>
            <a:r>
              <a:rPr lang="en-GB" dirty="0"/>
              <a:t>We provide the content, the instrument team then inserts it into the appropriate instrument-level document</a:t>
            </a:r>
          </a:p>
          <a:p>
            <a:r>
              <a:rPr lang="en-GB" dirty="0"/>
              <a:t>We need to agree with each instrument on the timing of the various inputs</a:t>
            </a:r>
          </a:p>
          <a:p>
            <a:pPr lvl="1"/>
            <a:r>
              <a:rPr lang="en-GB" dirty="0"/>
              <a:t>a full-time document editor/coordinator is being arranged for </a:t>
            </a:r>
            <a:r>
              <a:rPr lang="en-GB"/>
              <a:t>the project</a:t>
            </a:r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FAFA80F-154F-B14E-A99C-E40832BCB8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21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19E6E86B-B650-964B-9DC8-1EE0CC9119A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432717665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E70874-42A8-CB47-B1E2-94D97D25CA7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Thank You!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40BE76F-FA9F-AD46-A92C-186F0788031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22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0581C6F-2D12-F144-BA57-9081FBB52FD6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6FFC1833-5F93-AD45-AF39-5056A7486BF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7640" y="2220686"/>
            <a:ext cx="10779462" cy="4408714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345C585D-179D-5F45-97B6-361962F3C5C4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7143"/>
          <a:stretch/>
        </p:blipFill>
        <p:spPr>
          <a:xfrm>
            <a:off x="9058728" y="4281715"/>
            <a:ext cx="3047999" cy="2525485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CBEB3F47-2EDF-E748-9F84-094FB3EB9FFD}"/>
              </a:ext>
            </a:extLst>
          </p:cNvPr>
          <p:cNvPicPr>
            <a:picLocks noChangeAspect="1"/>
          </p:cNvPicPr>
          <p:nvPr/>
        </p:nvPicPr>
        <p:blipFill>
          <a:blip r:embed="rId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4246336" y="4968421"/>
            <a:ext cx="4169370" cy="1775279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F8F2D641-6C64-6448-95B7-6EA92BC9E4FE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CFCFC"/>
              </a:clrFrom>
              <a:clrTo>
                <a:srgbClr val="FCFCFC">
                  <a:alpha val="0"/>
                </a:srgbClr>
              </a:clrTo>
            </a:clrChange>
          </a:blip>
          <a:stretch>
            <a:fillRect/>
          </a:stretch>
        </p:blipFill>
        <p:spPr>
          <a:xfrm flipH="1">
            <a:off x="6798129" y="4657271"/>
            <a:ext cx="3463712" cy="23903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2476908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8FE5361-FC06-2344-BCA7-78EDBDFCD7A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Supplementary slides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DBD3D5D-35CF-3E49-B8EC-8F3824F7C0E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5516B47-C277-A94E-8955-1C478DFD0F3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23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606E4B63-46F0-664E-BF27-8EC09250D21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094234057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1018E79-E520-D64E-AEA6-17EF8523937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Timeline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B70AC89-34EB-BA4C-884F-2BB0A3481EC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24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AE0B8E6-9FF6-184B-80FE-5FAF5C684E94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Installations</a:t>
            </a:r>
          </a:p>
        </p:txBody>
      </p:sp>
      <p:graphicFrame>
        <p:nvGraphicFramePr>
          <p:cNvPr id="6" name="Table 5">
            <a:extLst>
              <a:ext uri="{FF2B5EF4-FFF2-40B4-BE49-F238E27FC236}">
                <a16:creationId xmlns:a16="http://schemas.microsoft.com/office/drawing/2014/main" id="{AF1BCEE6-613E-D64D-AE8F-0E4F41FF1813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532677074"/>
              </p:ext>
            </p:extLst>
          </p:nvPr>
        </p:nvGraphicFramePr>
        <p:xfrm>
          <a:off x="1140767" y="1890867"/>
          <a:ext cx="9168003" cy="4342752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1879172">
                  <a:extLst>
                    <a:ext uri="{9D8B030D-6E8A-4147-A177-3AD203B41FA5}">
                      <a16:colId xmlns:a16="http://schemas.microsoft.com/office/drawing/2014/main" val="1267433342"/>
                    </a:ext>
                  </a:extLst>
                </a:gridCol>
                <a:gridCol w="1730840">
                  <a:extLst>
                    <a:ext uri="{9D8B030D-6E8A-4147-A177-3AD203B41FA5}">
                      <a16:colId xmlns:a16="http://schemas.microsoft.com/office/drawing/2014/main" val="2451687716"/>
                    </a:ext>
                  </a:extLst>
                </a:gridCol>
                <a:gridCol w="1197381">
                  <a:extLst>
                    <a:ext uri="{9D8B030D-6E8A-4147-A177-3AD203B41FA5}">
                      <a16:colId xmlns:a16="http://schemas.microsoft.com/office/drawing/2014/main" val="3535147833"/>
                    </a:ext>
                  </a:extLst>
                </a:gridCol>
                <a:gridCol w="1143767">
                  <a:extLst>
                    <a:ext uri="{9D8B030D-6E8A-4147-A177-3AD203B41FA5}">
                      <a16:colId xmlns:a16="http://schemas.microsoft.com/office/drawing/2014/main" val="3079223599"/>
                    </a:ext>
                  </a:extLst>
                </a:gridCol>
                <a:gridCol w="1197381">
                  <a:extLst>
                    <a:ext uri="{9D8B030D-6E8A-4147-A177-3AD203B41FA5}">
                      <a16:colId xmlns:a16="http://schemas.microsoft.com/office/drawing/2014/main" val="450231288"/>
                    </a:ext>
                  </a:extLst>
                </a:gridCol>
                <a:gridCol w="2019462">
                  <a:extLst>
                    <a:ext uri="{9D8B030D-6E8A-4147-A177-3AD203B41FA5}">
                      <a16:colId xmlns:a16="http://schemas.microsoft.com/office/drawing/2014/main" val="2305028912"/>
                    </a:ext>
                  </a:extLst>
                </a:gridCol>
              </a:tblGrid>
              <a:tr h="380542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 dirty="0">
                          <a:effectLst/>
                        </a:rPr>
                        <a:t> </a:t>
                      </a:r>
                      <a:br>
                        <a:rPr lang="sv-SE" sz="1800" dirty="0">
                          <a:effectLst/>
                        </a:rPr>
                      </a:br>
                      <a:endParaRPr lang="sv-SE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 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 dirty="0">
                          <a:effectLst/>
                        </a:rPr>
                        <a:t>E02.1</a:t>
                      </a:r>
                      <a:endParaRPr lang="sv-SE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E02.2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D03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 dirty="0">
                          <a:effectLst/>
                        </a:rPr>
                        <a:t>D01</a:t>
                      </a:r>
                      <a:endParaRPr lang="sv-SE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extLst>
                  <a:ext uri="{0D108BD9-81ED-4DB2-BD59-A6C34878D82A}">
                    <a16:rowId xmlns:a16="http://schemas.microsoft.com/office/drawing/2014/main" val="625046456"/>
                  </a:ext>
                </a:extLst>
              </a:tr>
              <a:tr h="31871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Building handover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 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Aug-19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May-21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Jan-21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Jun-21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extLst>
                  <a:ext uri="{0D108BD9-81ED-4DB2-BD59-A6C34878D82A}">
                    <a16:rowId xmlns:a16="http://schemas.microsoft.com/office/drawing/2014/main" val="130536225"/>
                  </a:ext>
                </a:extLst>
              </a:tr>
              <a:tr h="31871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 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 dirty="0">
                          <a:effectLst/>
                        </a:rPr>
                        <a:t> </a:t>
                      </a:r>
                      <a:endParaRPr lang="sv-SE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 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 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 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 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extLst>
                  <a:ext uri="{0D108BD9-81ED-4DB2-BD59-A6C34878D82A}">
                    <a16:rowId xmlns:a16="http://schemas.microsoft.com/office/drawing/2014/main" val="4029871982"/>
                  </a:ext>
                </a:extLst>
              </a:tr>
              <a:tr h="31871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CSPEC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Inst. start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 b="1" dirty="0">
                          <a:effectLst/>
                        </a:rPr>
                        <a:t>Jun-20</a:t>
                      </a:r>
                      <a:endParaRPr lang="sv-SE" sz="16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 b="1">
                          <a:effectLst/>
                        </a:rPr>
                        <a:t>Jun-21</a:t>
                      </a:r>
                      <a:endParaRPr lang="sv-SE" sz="1600" b="1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 b="1" dirty="0">
                          <a:effectLst/>
                        </a:rPr>
                        <a:t>Mar-21</a:t>
                      </a:r>
                      <a:endParaRPr lang="sv-SE" sz="16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N.A.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extLst>
                  <a:ext uri="{0D108BD9-81ED-4DB2-BD59-A6C34878D82A}">
                    <a16:rowId xmlns:a16="http://schemas.microsoft.com/office/drawing/2014/main" val="718089660"/>
                  </a:ext>
                </a:extLst>
              </a:tr>
              <a:tr h="31871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 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Duration (weeks)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3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3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3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 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extLst>
                  <a:ext uri="{0D108BD9-81ED-4DB2-BD59-A6C34878D82A}">
                    <a16:rowId xmlns:a16="http://schemas.microsoft.com/office/drawing/2014/main" val="4110917748"/>
                  </a:ext>
                </a:extLst>
              </a:tr>
              <a:tr h="31871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BIFROST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 dirty="0">
                          <a:effectLst/>
                        </a:rPr>
                        <a:t>Inst. start</a:t>
                      </a:r>
                      <a:endParaRPr lang="sv-SE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 b="1" dirty="0">
                          <a:effectLst/>
                        </a:rPr>
                        <a:t>Jul-20</a:t>
                      </a:r>
                      <a:endParaRPr lang="sv-SE" sz="16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 b="1">
                          <a:effectLst/>
                        </a:rPr>
                        <a:t>Jul-21</a:t>
                      </a:r>
                      <a:endParaRPr lang="sv-SE" sz="1600" b="1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 b="1" dirty="0">
                          <a:effectLst/>
                        </a:rPr>
                        <a:t>Apr-21</a:t>
                      </a:r>
                      <a:endParaRPr lang="sv-SE" sz="16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N.A.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extLst>
                  <a:ext uri="{0D108BD9-81ED-4DB2-BD59-A6C34878D82A}">
                    <a16:rowId xmlns:a16="http://schemas.microsoft.com/office/drawing/2014/main" val="1965602750"/>
                  </a:ext>
                </a:extLst>
              </a:tr>
              <a:tr h="31871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 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Duration (weeks)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3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3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3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 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extLst>
                  <a:ext uri="{0D108BD9-81ED-4DB2-BD59-A6C34878D82A}">
                    <a16:rowId xmlns:a16="http://schemas.microsoft.com/office/drawing/2014/main" val="2086877337"/>
                  </a:ext>
                </a:extLst>
              </a:tr>
              <a:tr h="31871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MAGIC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Inst. start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 b="1" dirty="0">
                          <a:effectLst/>
                        </a:rPr>
                        <a:t>Aug-20</a:t>
                      </a:r>
                      <a:endParaRPr lang="sv-SE" sz="16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 b="1">
                          <a:effectLst/>
                        </a:rPr>
                        <a:t>Aug-21</a:t>
                      </a:r>
                      <a:endParaRPr lang="sv-SE" sz="1600" b="1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 b="1" dirty="0">
                          <a:effectLst/>
                        </a:rPr>
                        <a:t>May-21</a:t>
                      </a:r>
                      <a:endParaRPr lang="sv-SE" sz="16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N.A.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extLst>
                  <a:ext uri="{0D108BD9-81ED-4DB2-BD59-A6C34878D82A}">
                    <a16:rowId xmlns:a16="http://schemas.microsoft.com/office/drawing/2014/main" val="1777822072"/>
                  </a:ext>
                </a:extLst>
              </a:tr>
              <a:tr h="31871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 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Duration (weeks)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3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3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3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 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extLst>
                  <a:ext uri="{0D108BD9-81ED-4DB2-BD59-A6C34878D82A}">
                    <a16:rowId xmlns:a16="http://schemas.microsoft.com/office/drawing/2014/main" val="4270877340"/>
                  </a:ext>
                </a:extLst>
              </a:tr>
              <a:tr h="31871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ODIN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Inst. start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N.A.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N.A.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N.A.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Jul-21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extLst>
                  <a:ext uri="{0D108BD9-81ED-4DB2-BD59-A6C34878D82A}">
                    <a16:rowId xmlns:a16="http://schemas.microsoft.com/office/drawing/2014/main" val="2478012567"/>
                  </a:ext>
                </a:extLst>
              </a:tr>
              <a:tr h="31871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 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Duration (weeks)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 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 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 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3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extLst>
                  <a:ext uri="{0D108BD9-81ED-4DB2-BD59-A6C34878D82A}">
                    <a16:rowId xmlns:a16="http://schemas.microsoft.com/office/drawing/2014/main" val="3998722676"/>
                  </a:ext>
                </a:extLst>
              </a:tr>
              <a:tr h="31871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DREAM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Inst. start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N.A.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N.A.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N.A.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Aug-21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extLst>
                  <a:ext uri="{0D108BD9-81ED-4DB2-BD59-A6C34878D82A}">
                    <a16:rowId xmlns:a16="http://schemas.microsoft.com/office/drawing/2014/main" val="2727341526"/>
                  </a:ext>
                </a:extLst>
              </a:tr>
              <a:tr h="31871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 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Duration (weeks)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 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 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>
                          <a:effectLst/>
                        </a:rPr>
                        <a:t> </a:t>
                      </a:r>
                      <a:endParaRPr lang="sv-SE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v-SE" sz="1800" dirty="0">
                          <a:effectLst/>
                        </a:rPr>
                        <a:t>5</a:t>
                      </a:r>
                      <a:endParaRPr lang="sv-SE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</a:endParaRPr>
                    </a:p>
                  </a:txBody>
                  <a:tcPr marL="68580" marR="68580" marT="0" marB="0" anchor="b"/>
                </a:tc>
                <a:extLst>
                  <a:ext uri="{0D108BD9-81ED-4DB2-BD59-A6C34878D82A}">
                    <a16:rowId xmlns:a16="http://schemas.microsoft.com/office/drawing/2014/main" val="2579865711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881275612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1018E79-E520-D64E-AEA6-17EF8523937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Timeline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B70AC89-34EB-BA4C-884F-2BB0A3481EC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25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AE0B8E6-9FF6-184B-80FE-5FAF5C684E94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Design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24563467-581A-4C4C-9086-D1F9E239981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463924"/>
            <a:ext cx="9144000" cy="53821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69347991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1018E79-E520-D64E-AEA6-17EF8523937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Timeline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B70AC89-34EB-BA4C-884F-2BB0A3481EC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26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AE0B8E6-9FF6-184B-80FE-5FAF5C684E94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Procurement and Manufacturing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6EC2C938-C724-F248-AB32-61BC0A92BC6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318996"/>
            <a:ext cx="9144000" cy="55446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9585421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txDef>
      <a:spPr/>
      <a:bodyPr vert="horz" lIns="91440" tIns="45720" rIns="91440" bIns="45720" rtlCol="0" anchor="t">
        <a:normAutofit/>
      </a:bodyPr>
      <a:lstStyle>
        <a:defPPr algn="l">
          <a:defRPr sz="2000" dirty="0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C4EAEFBE-156F-4FEE-9F2B-BE5A854A00D8}"/>
    </a:ext>
  </a:extLst>
</a:theme>
</file>

<file path=ppt/theme/theme2.xml><?xml version="1.0" encoding="utf-8"?>
<a:theme xmlns:a="http://schemas.openxmlformats.org/drawingml/2006/main" name="2_Anpassad formgivning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76958EC4-F568-4D68-98B3-6BA4183AD248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Office-tema</Template>
  <TotalTime>17650</TotalTime>
  <Words>1535</Words>
  <Application>Microsoft Macintosh PowerPoint</Application>
  <PresentationFormat>Widescreen</PresentationFormat>
  <Paragraphs>615</Paragraphs>
  <Slides>26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26</vt:i4>
      </vt:variant>
    </vt:vector>
  </HeadingPairs>
  <TitlesOfParts>
    <vt:vector size="34" baseType="lpstr">
      <vt:lpstr>Arial</vt:lpstr>
      <vt:lpstr>Calibri</vt:lpstr>
      <vt:lpstr>Cambria Math</vt:lpstr>
      <vt:lpstr>Liberation Sans</vt:lpstr>
      <vt:lpstr>Lohit Devanagari</vt:lpstr>
      <vt:lpstr>Noto Sans CJK SC</vt:lpstr>
      <vt:lpstr>Office-tema</vt:lpstr>
      <vt:lpstr>2_Anpassad formgivning</vt:lpstr>
      <vt:lpstr>Common Shielding Project Update and Interfaces</vt:lpstr>
      <vt:lpstr>Instrument Overview</vt:lpstr>
      <vt:lpstr>Neutronics Status</vt:lpstr>
      <vt:lpstr>Neutronics Status</vt:lpstr>
      <vt:lpstr>Neutronics Status</vt:lpstr>
      <vt:lpstr>Neutronics Status</vt:lpstr>
      <vt:lpstr>Neutronics Status</vt:lpstr>
      <vt:lpstr>Neutronics Status</vt:lpstr>
      <vt:lpstr>Neutronics Status</vt:lpstr>
      <vt:lpstr>Engineering Status</vt:lpstr>
      <vt:lpstr>Engineering Status</vt:lpstr>
      <vt:lpstr>Engineering Status</vt:lpstr>
      <vt:lpstr>Engineering Status</vt:lpstr>
      <vt:lpstr>Engineering Status</vt:lpstr>
      <vt:lpstr>Engineering Status</vt:lpstr>
      <vt:lpstr>Procurement plan</vt:lpstr>
      <vt:lpstr>Procurement plan</vt:lpstr>
      <vt:lpstr>Procurement Plan</vt:lpstr>
      <vt:lpstr>Procurement Plan</vt:lpstr>
      <vt:lpstr>Procurement plan</vt:lpstr>
      <vt:lpstr>Tollgate Process and Documentation</vt:lpstr>
      <vt:lpstr>Thank You!</vt:lpstr>
      <vt:lpstr>Supplementary slides</vt:lpstr>
      <vt:lpstr>Timeline</vt:lpstr>
      <vt:lpstr>Timeline</vt:lpstr>
      <vt:lpstr>Timeline</vt:lpstr>
    </vt:vector>
  </TitlesOfParts>
  <Company/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European Spallation Source  </dc:title>
  <dc:creator>Ken Andersen</dc:creator>
  <cp:lastModifiedBy>Ken Andersen</cp:lastModifiedBy>
  <cp:revision>165</cp:revision>
  <dcterms:created xsi:type="dcterms:W3CDTF">2019-06-22T11:40:11Z</dcterms:created>
  <dcterms:modified xsi:type="dcterms:W3CDTF">2019-09-10T07:10:42Z</dcterms:modified>
</cp:coreProperties>
</file>