
<file path=[Content_Types].xml><?xml version="1.0" encoding="utf-8"?>
<Types xmlns="http://schemas.openxmlformats.org/package/2006/content-types">
  <Default Extension="png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1"/>
    <p:sldMasterId id="2147483656" r:id="rId2"/>
  </p:sldMasterIdLst>
  <p:notesMasterIdLst>
    <p:notesMasterId r:id="rId27"/>
  </p:notesMasterIdLst>
  <p:sldIdLst>
    <p:sldId id="349" r:id="rId3"/>
    <p:sldId id="561" r:id="rId4"/>
    <p:sldId id="562" r:id="rId5"/>
    <p:sldId id="564" r:id="rId6"/>
    <p:sldId id="565" r:id="rId7"/>
    <p:sldId id="567" r:id="rId8"/>
    <p:sldId id="566" r:id="rId9"/>
    <p:sldId id="568" r:id="rId10"/>
    <p:sldId id="569" r:id="rId11"/>
    <p:sldId id="570" r:id="rId12"/>
    <p:sldId id="571" r:id="rId13"/>
    <p:sldId id="573" r:id="rId14"/>
    <p:sldId id="574" r:id="rId15"/>
    <p:sldId id="576" r:id="rId16"/>
    <p:sldId id="577" r:id="rId17"/>
    <p:sldId id="578" r:id="rId18"/>
    <p:sldId id="579" r:id="rId19"/>
    <p:sldId id="580" r:id="rId20"/>
    <p:sldId id="581" r:id="rId21"/>
    <p:sldId id="582" r:id="rId22"/>
    <p:sldId id="583" r:id="rId23"/>
    <p:sldId id="586" r:id="rId24"/>
    <p:sldId id="584" r:id="rId25"/>
    <p:sldId id="585" r:id="rId26"/>
  </p:sldIdLst>
  <p:sldSz cx="12192000" cy="6858000"/>
  <p:notesSz cx="6858000" cy="9144000"/>
  <p:defaultTextStyle>
    <a:defPPr>
      <a:defRPr lang="sv-S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2" pos="3840" userDrawn="1">
          <p15:clr>
            <a:srgbClr val="A4A3A4"/>
          </p15:clr>
        </p15:guide>
        <p15:guide id="3" orient="horz" pos="1117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FFFF"/>
    <a:srgbClr val="000000"/>
    <a:srgbClr val="1E9FDB"/>
    <a:srgbClr val="0094CA"/>
    <a:srgbClr val="76D6FF"/>
    <a:srgbClr val="FFC000"/>
    <a:srgbClr val="D9D9D9"/>
    <a:srgbClr val="BFBFBF"/>
    <a:srgbClr val="13A1DD"/>
    <a:srgbClr val="13A0DD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0033" autoAdjust="0"/>
    <p:restoredTop sz="96024" autoAdjust="0"/>
  </p:normalViewPr>
  <p:slideViewPr>
    <p:cSldViewPr snapToGrid="0">
      <p:cViewPr varScale="1">
        <p:scale>
          <a:sx n="110" d="100"/>
          <a:sy n="110" d="100"/>
        </p:scale>
        <p:origin x="184" y="232"/>
      </p:cViewPr>
      <p:guideLst>
        <p:guide pos="3840"/>
        <p:guide orient="horz" pos="1117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 snapToGrid="0" snapToObjects="1">
      <p:cViewPr varScale="1">
        <p:scale>
          <a:sx n="155" d="100"/>
          <a:sy n="155" d="100"/>
        </p:scale>
        <p:origin x="-6728" y="-104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26" Type="http://schemas.openxmlformats.org/officeDocument/2006/relationships/slide" Target="slides/slide24.xml"/><Relationship Id="rId3" Type="http://schemas.openxmlformats.org/officeDocument/2006/relationships/slide" Target="slides/slide1.xml"/><Relationship Id="rId21" Type="http://schemas.openxmlformats.org/officeDocument/2006/relationships/slide" Target="slides/slide19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slide" Target="slides/slide23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slide" Target="slides/slide18.xml"/><Relationship Id="rId29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slide" Target="slides/slide22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slide" Target="slides/slide21.xml"/><Relationship Id="rId28" Type="http://schemas.openxmlformats.org/officeDocument/2006/relationships/presProps" Target="presProps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31" Type="http://schemas.openxmlformats.org/officeDocument/2006/relationships/tableStyles" Target="tableStyles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slide" Target="slides/slide20.xml"/><Relationship Id="rId27" Type="http://schemas.openxmlformats.org/officeDocument/2006/relationships/notesMaster" Target="notesMasters/notesMaster1.xml"/><Relationship Id="rId30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09F57FC-B3FF-4DF2-9417-962901C07B3B}" type="datetimeFigureOut">
              <a:rPr lang="sv-SE" smtClean="0"/>
              <a:t>2019-09-10</a:t>
            </a:fld>
            <a:endParaRPr lang="sv-SE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sv-SE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61A53A7-64CD-4D0E-AAE8-1AC9C79D7085}" type="slidenum">
              <a:rPr lang="sv-SE" smtClean="0"/>
              <a:t>‹#›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28465598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Rubrikbild">
    <p:bg>
      <p:bgPr>
        <a:solidFill>
          <a:srgbClr val="13A0DD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8"/>
            <a:ext cx="10363200" cy="1470025"/>
          </a:xfrm>
        </p:spPr>
        <p:txBody>
          <a:bodyPr>
            <a:normAutofit/>
          </a:bodyPr>
          <a:lstStyle>
            <a:lvl1pPr algn="ctr">
              <a:defRPr sz="3200"/>
            </a:lvl1pPr>
          </a:lstStyle>
          <a:p>
            <a:r>
              <a:rPr lang="en-US" noProof="0"/>
              <a:t>Click to edit Master title style</a:t>
            </a:r>
            <a:endParaRPr lang="en-GB" noProof="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bg1"/>
                </a:solidFill>
              </a:defRPr>
            </a:lvl1pPr>
            <a:lvl2pPr marL="3429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85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0287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7145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057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4003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noProof="0" dirty="0"/>
              <a:t>Presenter name</a:t>
            </a:r>
            <a:endParaRPr lang="en-GB" noProof="0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09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5ED7AC81-318B-4D49-A602-9E30227C87EC}" type="datetime1">
              <a:rPr lang="en-GB" smtClean="0"/>
              <a:pPr/>
              <a:t>10/09/2019</a:t>
            </a:fld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7" name="Bildobjekt 7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44407" y="260651"/>
            <a:ext cx="2208245" cy="886059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3B77A986-290F-D34E-872B-A89DF3BE59A7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9219135" y="260651"/>
            <a:ext cx="2972865" cy="13168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3988440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576DC40F-55C4-384F-A14E-20FF4C53AB90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C7D684BB-AC49-4844-95DA-6540E04D6DEA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lIns="90000"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609600" y="1781000"/>
            <a:ext cx="10972800" cy="4345166"/>
          </a:xfrm>
        </p:spPr>
        <p:txBody>
          <a:bodyPr lIns="90000">
            <a:noAutofit/>
          </a:bodyPr>
          <a:lstStyle>
            <a:lvl1pPr marL="342900" indent="-342900">
              <a:buFont typeface="Arial" panose="020B0604020202020204" pitchFamily="34" charset="0"/>
              <a:buChar char="•"/>
              <a:defRPr/>
            </a:lvl1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38011E48-F5AC-104B-BB7F-6322AAB1F2D8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 lIns="90000">
            <a:no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35109921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1E636088-FAD8-024C-A1D7-D74763A458C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 hasCustomPrompt="1"/>
          </p:nvPr>
        </p:nvSpPr>
        <p:spPr>
          <a:xfrm>
            <a:off x="609600" y="1781000"/>
            <a:ext cx="5384800" cy="4345166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 hasCustomPrompt="1"/>
          </p:nvPr>
        </p:nvSpPr>
        <p:spPr>
          <a:xfrm>
            <a:off x="6197600" y="1781000"/>
            <a:ext cx="5384800" cy="4345166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165600" y="6448251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737600" y="6448251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EE7D9470-03DC-FB43-B831-D8BEB33949E5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4" name="Title 1">
            <a:extLst>
              <a:ext uri="{FF2B5EF4-FFF2-40B4-BE49-F238E27FC236}">
                <a16:creationId xmlns:a16="http://schemas.microsoft.com/office/drawing/2014/main" id="{51282D3D-8FD4-E041-9B14-07B58C6C3A79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lIns="90000"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sp>
        <p:nvSpPr>
          <p:cNvPr id="16" name="Text Placeholder 16">
            <a:extLst>
              <a:ext uri="{FF2B5EF4-FFF2-40B4-BE49-F238E27FC236}">
                <a16:creationId xmlns:a16="http://schemas.microsoft.com/office/drawing/2014/main" id="{2852DFA2-0FC7-BC44-83D5-11A0ECDA5943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 lIns="90000">
            <a:no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3628323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F669E2A3-BE71-6440-9127-D0B8B7CC973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 hasCustomPrompt="1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 noProof="0" dirty="0"/>
              <a:t>Avoid text less than 16 points.</a:t>
            </a:r>
          </a:p>
          <a:p>
            <a:pPr lvl="0"/>
            <a:r>
              <a:rPr lang="en-US" noProof="0" dirty="0"/>
              <a:t>Always use Calibri font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9" y="1535113"/>
            <a:ext cx="5389033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9" y="2174875"/>
            <a:ext cx="5389033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 noProof="0"/>
              <a:t>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 dirty="0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F3169E67-0A12-B74D-AF26-4E88E2ACDB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EC61DED-7621-EB4E-8EAC-F939BC061D3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A616A99C-711C-4B40-89A4-39C8721F15D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>
            <a:norm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24974036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F669E2A3-BE71-6440-9127-D0B8B7CC973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>
          <a:xfrm>
            <a:off x="609600" y="6453336"/>
            <a:ext cx="2844800" cy="365125"/>
          </a:xfrm>
        </p:spPr>
        <p:txBody>
          <a:bodyPr anchor="b"/>
          <a:lstStyle/>
          <a:p>
            <a:fld id="{3C7D23FA-05C4-4CC1-B281-2F815585BC1C}" type="datetime1">
              <a:rPr lang="en-GB" noProof="0" smtClean="0"/>
              <a:t>10/09/2019</a:t>
            </a:fld>
            <a:endParaRPr lang="en-GB" noProof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/>
          <a:p>
            <a:r>
              <a:rPr lang="en-GB" dirty="0"/>
              <a:t>© European Spallation Source ERIC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/>
          <a:p>
            <a:fld id="{551115BC-487E-4422-894C-CB7CD3E79223}" type="slidenum">
              <a:rPr lang="en-GB" noProof="0" smtClean="0"/>
              <a:t>‹#›</a:t>
            </a:fld>
            <a:endParaRPr lang="en-GB" noProof="0" dirty="0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F3169E67-0A12-B74D-AF26-4E88E2ACDB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EC61DED-7621-EB4E-8EAC-F939BC061D3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A616A99C-711C-4B40-89A4-39C8721F15D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>
            <a:norm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49880168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31531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3063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94594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26126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57658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189190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20722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52254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</p:txBody>
      </p:sp>
    </p:spTree>
    <p:extLst>
      <p:ext uri="{BB962C8B-B14F-4D97-AF65-F5344CB8AC3E}">
        <p14:creationId xmlns:p14="http://schemas.microsoft.com/office/powerpoint/2010/main" val="288360893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2019-09-10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9983151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vsnitts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963087" y="4407120"/>
            <a:ext cx="10363200" cy="1362076"/>
          </a:xfrm>
        </p:spPr>
        <p:txBody>
          <a:bodyPr anchor="t"/>
          <a:lstStyle>
            <a:lvl1pPr algn="l">
              <a:defRPr sz="2700" b="1" cap="all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963087" y="2906723"/>
            <a:ext cx="10363200" cy="1500187"/>
          </a:xfrm>
        </p:spPr>
        <p:txBody>
          <a:bodyPr anchor="b"/>
          <a:lstStyle>
            <a:lvl1pPr marL="0" indent="0">
              <a:buNone/>
              <a:defRPr sz="1385">
                <a:solidFill>
                  <a:schemeClr val="tx1">
                    <a:tint val="75000"/>
                  </a:schemeClr>
                </a:solidFill>
              </a:defRPr>
            </a:lvl1pPr>
            <a:lvl2pPr marL="315314" indent="0">
              <a:buNone/>
              <a:defRPr sz="1247">
                <a:solidFill>
                  <a:schemeClr val="tx1">
                    <a:tint val="75000"/>
                  </a:schemeClr>
                </a:solidFill>
              </a:defRPr>
            </a:lvl2pPr>
            <a:lvl3pPr marL="630630" indent="0">
              <a:buNone/>
              <a:defRPr sz="1108">
                <a:solidFill>
                  <a:schemeClr val="tx1">
                    <a:tint val="75000"/>
                  </a:schemeClr>
                </a:solidFill>
              </a:defRPr>
            </a:lvl3pPr>
            <a:lvl4pPr marL="945947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4pPr>
            <a:lvl5pPr marL="1261265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5pPr>
            <a:lvl6pPr marL="1576588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6pPr>
            <a:lvl7pPr marL="1891904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7pPr>
            <a:lvl8pPr marL="2207225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8pPr>
            <a:lvl9pPr marL="2522543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2019-09-10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4815857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sz="half" idx="1"/>
          </p:nvPr>
        </p:nvSpPr>
        <p:spPr>
          <a:xfrm>
            <a:off x="609600" y="1600206"/>
            <a:ext cx="5384800" cy="4525963"/>
          </a:xfrm>
        </p:spPr>
        <p:txBody>
          <a:bodyPr/>
          <a:lstStyle>
            <a:lvl1pPr>
              <a:defRPr sz="1939"/>
            </a:lvl1pPr>
            <a:lvl2pPr>
              <a:defRPr sz="1661"/>
            </a:lvl2pPr>
            <a:lvl3pPr>
              <a:defRPr sz="1385"/>
            </a:lvl3pPr>
            <a:lvl4pPr>
              <a:defRPr sz="1247"/>
            </a:lvl4pPr>
            <a:lvl5pPr>
              <a:defRPr sz="1247"/>
            </a:lvl5pPr>
            <a:lvl6pPr>
              <a:defRPr sz="1247"/>
            </a:lvl6pPr>
            <a:lvl7pPr>
              <a:defRPr sz="1247"/>
            </a:lvl7pPr>
            <a:lvl8pPr>
              <a:defRPr sz="1247"/>
            </a:lvl8pPr>
            <a:lvl9pPr>
              <a:defRPr sz="1247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6197600" y="1600206"/>
            <a:ext cx="5384800" cy="4525963"/>
          </a:xfrm>
        </p:spPr>
        <p:txBody>
          <a:bodyPr/>
          <a:lstStyle>
            <a:lvl1pPr>
              <a:defRPr sz="1939"/>
            </a:lvl1pPr>
            <a:lvl2pPr>
              <a:defRPr sz="1661"/>
            </a:lvl2pPr>
            <a:lvl3pPr>
              <a:defRPr sz="1385"/>
            </a:lvl3pPr>
            <a:lvl4pPr>
              <a:defRPr sz="1247"/>
            </a:lvl4pPr>
            <a:lvl5pPr>
              <a:defRPr sz="1247"/>
            </a:lvl5pPr>
            <a:lvl6pPr>
              <a:defRPr sz="1247"/>
            </a:lvl6pPr>
            <a:lvl7pPr>
              <a:defRPr sz="1247"/>
            </a:lvl7pPr>
            <a:lvl8pPr>
              <a:defRPr sz="1247"/>
            </a:lvl8pPr>
            <a:lvl9pPr>
              <a:defRPr sz="1247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2019-09-10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4471242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609604" y="1535116"/>
            <a:ext cx="5386917" cy="639762"/>
          </a:xfrm>
        </p:spPr>
        <p:txBody>
          <a:bodyPr anchor="b"/>
          <a:lstStyle>
            <a:lvl1pPr marL="0" indent="0">
              <a:buNone/>
              <a:defRPr sz="1661" b="1"/>
            </a:lvl1pPr>
            <a:lvl2pPr marL="315314" indent="0">
              <a:buNone/>
              <a:defRPr sz="1385" b="1"/>
            </a:lvl2pPr>
            <a:lvl3pPr marL="630630" indent="0">
              <a:buNone/>
              <a:defRPr sz="1247" b="1"/>
            </a:lvl3pPr>
            <a:lvl4pPr marL="945947" indent="0">
              <a:buNone/>
              <a:defRPr sz="1108" b="1"/>
            </a:lvl4pPr>
            <a:lvl5pPr marL="1261265" indent="0">
              <a:buNone/>
              <a:defRPr sz="1108" b="1"/>
            </a:lvl5pPr>
            <a:lvl6pPr marL="1576588" indent="0">
              <a:buNone/>
              <a:defRPr sz="1108" b="1"/>
            </a:lvl6pPr>
            <a:lvl7pPr marL="1891904" indent="0">
              <a:buNone/>
              <a:defRPr sz="1108" b="1"/>
            </a:lvl7pPr>
            <a:lvl8pPr marL="2207225" indent="0">
              <a:buNone/>
              <a:defRPr sz="1108" b="1"/>
            </a:lvl8pPr>
            <a:lvl9pPr marL="2522543" indent="0">
              <a:buNone/>
              <a:defRPr sz="1108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609604" y="2174878"/>
            <a:ext cx="5386917" cy="3951288"/>
          </a:xfrm>
        </p:spPr>
        <p:txBody>
          <a:bodyPr/>
          <a:lstStyle>
            <a:lvl1pPr>
              <a:defRPr sz="1661"/>
            </a:lvl1pPr>
            <a:lvl2pPr>
              <a:defRPr sz="1385"/>
            </a:lvl2pPr>
            <a:lvl3pPr>
              <a:defRPr sz="1247"/>
            </a:lvl3pPr>
            <a:lvl4pPr>
              <a:defRPr sz="1108"/>
            </a:lvl4pPr>
            <a:lvl5pPr>
              <a:defRPr sz="1108"/>
            </a:lvl5pPr>
            <a:lvl6pPr>
              <a:defRPr sz="1108"/>
            </a:lvl6pPr>
            <a:lvl7pPr>
              <a:defRPr sz="1108"/>
            </a:lvl7pPr>
            <a:lvl8pPr>
              <a:defRPr sz="1108"/>
            </a:lvl8pPr>
            <a:lvl9pPr>
              <a:defRPr sz="1108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text 4"/>
          <p:cNvSpPr>
            <a:spLocks noGrp="1"/>
          </p:cNvSpPr>
          <p:nvPr>
            <p:ph type="body" sz="quarter" idx="3"/>
          </p:nvPr>
        </p:nvSpPr>
        <p:spPr>
          <a:xfrm>
            <a:off x="6193374" y="1535116"/>
            <a:ext cx="5389033" cy="639762"/>
          </a:xfrm>
        </p:spPr>
        <p:txBody>
          <a:bodyPr anchor="b"/>
          <a:lstStyle>
            <a:lvl1pPr marL="0" indent="0">
              <a:buNone/>
              <a:defRPr sz="1661" b="1"/>
            </a:lvl1pPr>
            <a:lvl2pPr marL="315314" indent="0">
              <a:buNone/>
              <a:defRPr sz="1385" b="1"/>
            </a:lvl2pPr>
            <a:lvl3pPr marL="630630" indent="0">
              <a:buNone/>
              <a:defRPr sz="1247" b="1"/>
            </a:lvl3pPr>
            <a:lvl4pPr marL="945947" indent="0">
              <a:buNone/>
              <a:defRPr sz="1108" b="1"/>
            </a:lvl4pPr>
            <a:lvl5pPr marL="1261265" indent="0">
              <a:buNone/>
              <a:defRPr sz="1108" b="1"/>
            </a:lvl5pPr>
            <a:lvl6pPr marL="1576588" indent="0">
              <a:buNone/>
              <a:defRPr sz="1108" b="1"/>
            </a:lvl6pPr>
            <a:lvl7pPr marL="1891904" indent="0">
              <a:buNone/>
              <a:defRPr sz="1108" b="1"/>
            </a:lvl7pPr>
            <a:lvl8pPr marL="2207225" indent="0">
              <a:buNone/>
              <a:defRPr sz="1108" b="1"/>
            </a:lvl8pPr>
            <a:lvl9pPr marL="2522543" indent="0">
              <a:buNone/>
              <a:defRPr sz="1108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6" name="Platshållare för innehåll 5"/>
          <p:cNvSpPr>
            <a:spLocks noGrp="1"/>
          </p:cNvSpPr>
          <p:nvPr>
            <p:ph sz="quarter" idx="4"/>
          </p:nvPr>
        </p:nvSpPr>
        <p:spPr>
          <a:xfrm>
            <a:off x="6193374" y="2174878"/>
            <a:ext cx="5389033" cy="3951288"/>
          </a:xfrm>
        </p:spPr>
        <p:txBody>
          <a:bodyPr/>
          <a:lstStyle>
            <a:lvl1pPr>
              <a:defRPr sz="1661"/>
            </a:lvl1pPr>
            <a:lvl2pPr>
              <a:defRPr sz="1385"/>
            </a:lvl2pPr>
            <a:lvl3pPr>
              <a:defRPr sz="1247"/>
            </a:lvl3pPr>
            <a:lvl4pPr>
              <a:defRPr sz="1108"/>
            </a:lvl4pPr>
            <a:lvl5pPr>
              <a:defRPr sz="1108"/>
            </a:lvl5pPr>
            <a:lvl6pPr>
              <a:defRPr sz="1108"/>
            </a:lvl6pPr>
            <a:lvl7pPr>
              <a:defRPr sz="1108"/>
            </a:lvl7pPr>
            <a:lvl8pPr>
              <a:defRPr sz="1108"/>
            </a:lvl8pPr>
            <a:lvl9pPr>
              <a:defRPr sz="1108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7" name="Platshållare för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2019-09-10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Platshållare för sidfot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Platshållare för bildnumm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2284460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Endast 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2019-09-10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2421614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2019-09-10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Platshållare för sidfot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Platshållare för bildnumm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32342392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ehåll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609611" y="273052"/>
            <a:ext cx="4011084" cy="1162050"/>
          </a:xfrm>
        </p:spPr>
        <p:txBody>
          <a:bodyPr anchor="b"/>
          <a:lstStyle>
            <a:lvl1pPr algn="l">
              <a:defRPr sz="1385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4766743" y="273401"/>
            <a:ext cx="6815668" cy="5853113"/>
          </a:xfrm>
        </p:spPr>
        <p:txBody>
          <a:bodyPr/>
          <a:lstStyle>
            <a:lvl1pPr>
              <a:defRPr sz="2216"/>
            </a:lvl1pPr>
            <a:lvl2pPr>
              <a:defRPr sz="1939"/>
            </a:lvl2pPr>
            <a:lvl3pPr>
              <a:defRPr sz="1661"/>
            </a:lvl3pPr>
            <a:lvl4pPr>
              <a:defRPr sz="1385"/>
            </a:lvl4pPr>
            <a:lvl5pPr>
              <a:defRPr sz="1385"/>
            </a:lvl5pPr>
            <a:lvl6pPr>
              <a:defRPr sz="1385"/>
            </a:lvl6pPr>
            <a:lvl7pPr>
              <a:defRPr sz="1385"/>
            </a:lvl7pPr>
            <a:lvl8pPr>
              <a:defRPr sz="1385"/>
            </a:lvl8pPr>
            <a:lvl9pPr>
              <a:defRPr sz="1385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609611" y="1435104"/>
            <a:ext cx="4011084" cy="4691063"/>
          </a:xfrm>
        </p:spPr>
        <p:txBody>
          <a:bodyPr/>
          <a:lstStyle>
            <a:lvl1pPr marL="0" indent="0">
              <a:buNone/>
              <a:defRPr sz="969"/>
            </a:lvl1pPr>
            <a:lvl2pPr marL="315314" indent="0">
              <a:buNone/>
              <a:defRPr sz="831"/>
            </a:lvl2pPr>
            <a:lvl3pPr marL="630630" indent="0">
              <a:buNone/>
              <a:defRPr sz="692"/>
            </a:lvl3pPr>
            <a:lvl4pPr marL="945947" indent="0">
              <a:buNone/>
              <a:defRPr sz="623"/>
            </a:lvl4pPr>
            <a:lvl5pPr marL="1261265" indent="0">
              <a:buNone/>
              <a:defRPr sz="623"/>
            </a:lvl5pPr>
            <a:lvl6pPr marL="1576588" indent="0">
              <a:buNone/>
              <a:defRPr sz="623"/>
            </a:lvl6pPr>
            <a:lvl7pPr marL="1891904" indent="0">
              <a:buNone/>
              <a:defRPr sz="623"/>
            </a:lvl7pPr>
            <a:lvl8pPr marL="2207225" indent="0">
              <a:buNone/>
              <a:defRPr sz="623"/>
            </a:lvl8pPr>
            <a:lvl9pPr marL="2522543" indent="0">
              <a:buNone/>
              <a:defRPr sz="623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2019-09-10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11530040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2389717" y="4800603"/>
            <a:ext cx="7315200" cy="566738"/>
          </a:xfrm>
        </p:spPr>
        <p:txBody>
          <a:bodyPr anchor="b"/>
          <a:lstStyle>
            <a:lvl1pPr algn="l">
              <a:defRPr sz="1385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bild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2216"/>
            </a:lvl1pPr>
            <a:lvl2pPr marL="315314" indent="0">
              <a:buNone/>
              <a:defRPr sz="1939"/>
            </a:lvl2pPr>
            <a:lvl3pPr marL="630630" indent="0">
              <a:buNone/>
              <a:defRPr sz="1661"/>
            </a:lvl3pPr>
            <a:lvl4pPr marL="945947" indent="0">
              <a:buNone/>
              <a:defRPr sz="1385"/>
            </a:lvl4pPr>
            <a:lvl5pPr marL="1261265" indent="0">
              <a:buNone/>
              <a:defRPr sz="1385"/>
            </a:lvl5pPr>
            <a:lvl6pPr marL="1576588" indent="0">
              <a:buNone/>
              <a:defRPr sz="1385"/>
            </a:lvl6pPr>
            <a:lvl7pPr marL="1891904" indent="0">
              <a:buNone/>
              <a:defRPr sz="1385"/>
            </a:lvl7pPr>
            <a:lvl8pPr marL="2207225" indent="0">
              <a:buNone/>
              <a:defRPr sz="1385"/>
            </a:lvl8pPr>
            <a:lvl9pPr marL="2522543" indent="0">
              <a:buNone/>
              <a:defRPr sz="1385"/>
            </a:lvl9pPr>
          </a:lstStyle>
          <a:p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2389717" y="5367341"/>
            <a:ext cx="7315200" cy="804862"/>
          </a:xfrm>
        </p:spPr>
        <p:txBody>
          <a:bodyPr/>
          <a:lstStyle>
            <a:lvl1pPr marL="0" indent="0">
              <a:buNone/>
              <a:defRPr sz="969"/>
            </a:lvl1pPr>
            <a:lvl2pPr marL="315314" indent="0">
              <a:buNone/>
              <a:defRPr sz="831"/>
            </a:lvl2pPr>
            <a:lvl3pPr marL="630630" indent="0">
              <a:buNone/>
              <a:defRPr sz="692"/>
            </a:lvl3pPr>
            <a:lvl4pPr marL="945947" indent="0">
              <a:buNone/>
              <a:defRPr sz="623"/>
            </a:lvl4pPr>
            <a:lvl5pPr marL="1261265" indent="0">
              <a:buNone/>
              <a:defRPr sz="623"/>
            </a:lvl5pPr>
            <a:lvl6pPr marL="1576588" indent="0">
              <a:buNone/>
              <a:defRPr sz="623"/>
            </a:lvl6pPr>
            <a:lvl7pPr marL="1891904" indent="0">
              <a:buNone/>
              <a:defRPr sz="623"/>
            </a:lvl7pPr>
            <a:lvl8pPr marL="2207225" indent="0">
              <a:buNone/>
              <a:defRPr sz="623"/>
            </a:lvl8pPr>
            <a:lvl9pPr marL="2522543" indent="0">
              <a:buNone/>
              <a:defRPr sz="623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2019-09-10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59222588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Rubrik och lodrät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2019-09-10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16047169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rät rubrik oc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rät rubrik 1"/>
          <p:cNvSpPr>
            <a:spLocks noGrp="1"/>
          </p:cNvSpPr>
          <p:nvPr>
            <p:ph type="title" orient="vert"/>
          </p:nvPr>
        </p:nvSpPr>
        <p:spPr>
          <a:xfrm>
            <a:off x="8839200" y="275036"/>
            <a:ext cx="2743200" cy="5851525"/>
          </a:xfrm>
        </p:spPr>
        <p:txBody>
          <a:bodyPr vert="eaVert"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>
          <a:xfrm>
            <a:off x="609600" y="275036"/>
            <a:ext cx="8026400" cy="5851525"/>
          </a:xfrm>
        </p:spPr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2019-09-10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09003910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Rubrikbild 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791349" y="301"/>
            <a:ext cx="7683499" cy="1441451"/>
          </a:xfr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cxnSp>
        <p:nvCxnSpPr>
          <p:cNvPr id="3" name="Rak 7"/>
          <p:cNvCxnSpPr/>
          <p:nvPr userDrawn="1"/>
        </p:nvCxnSpPr>
        <p:spPr>
          <a:xfrm>
            <a:off x="-434760" y="1452400"/>
            <a:ext cx="12928527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74973542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3.xml"/><Relationship Id="rId13" Type="http://schemas.openxmlformats.org/officeDocument/2006/relationships/theme" Target="../theme/theme2.xml"/><Relationship Id="rId3" Type="http://schemas.openxmlformats.org/officeDocument/2006/relationships/slideLayout" Target="../slideLayouts/slideLayout8.xml"/><Relationship Id="rId7" Type="http://schemas.openxmlformats.org/officeDocument/2006/relationships/slideLayout" Target="../slideLayouts/slideLayout12.xml"/><Relationship Id="rId12" Type="http://schemas.openxmlformats.org/officeDocument/2006/relationships/slideLayout" Target="../slideLayouts/slideLayout17.xml"/><Relationship Id="rId2" Type="http://schemas.openxmlformats.org/officeDocument/2006/relationships/slideLayout" Target="../slideLayouts/slideLayout7.xml"/><Relationship Id="rId1" Type="http://schemas.openxmlformats.org/officeDocument/2006/relationships/slideLayout" Target="../slideLayouts/slideLayout6.xml"/><Relationship Id="rId6" Type="http://schemas.openxmlformats.org/officeDocument/2006/relationships/slideLayout" Target="../slideLayouts/slideLayout11.xml"/><Relationship Id="rId11" Type="http://schemas.openxmlformats.org/officeDocument/2006/relationships/slideLayout" Target="../slideLayouts/slideLayout16.xml"/><Relationship Id="rId5" Type="http://schemas.openxmlformats.org/officeDocument/2006/relationships/slideLayout" Target="../slideLayouts/slideLayout10.xml"/><Relationship Id="rId10" Type="http://schemas.openxmlformats.org/officeDocument/2006/relationships/slideLayout" Target="../slideLayouts/slideLayout15.xml"/><Relationship Id="rId4" Type="http://schemas.openxmlformats.org/officeDocument/2006/relationships/slideLayout" Target="../slideLayouts/slideLayout9.xml"/><Relationship Id="rId9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9518848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sv-SE" noProof="0"/>
              <a:t>Klicka här för att ändra format</a:t>
            </a:r>
            <a:endParaRPr lang="en-GB" noProof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3"/>
            <a:ext cx="10972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 noProof="0"/>
              <a:t>Click to edit Master text styles</a:t>
            </a:r>
          </a:p>
          <a:p>
            <a:pPr lvl="1"/>
            <a:r>
              <a:rPr lang="en-GB" noProof="0"/>
              <a:t>Second level</a:t>
            </a:r>
          </a:p>
          <a:p>
            <a:pPr lvl="2"/>
            <a:r>
              <a:rPr lang="en-GB" noProof="0"/>
              <a:t>Third level</a:t>
            </a:r>
          </a:p>
          <a:p>
            <a:pPr lvl="3"/>
            <a:r>
              <a:rPr lang="en-GB" noProof="0"/>
              <a:t>Fourth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09600" y="6356353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103233B-D569-4A6E-878F-CDE152514C47}" type="datetime1">
              <a:rPr lang="en-GB" noProof="0" smtClean="0"/>
              <a:t>10/09/2019</a:t>
            </a:fld>
            <a:endParaRPr lang="en-GB" noProof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165600" y="6356353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 noProof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37600" y="6356353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</p:spTree>
    <p:extLst>
      <p:ext uri="{BB962C8B-B14F-4D97-AF65-F5344CB8AC3E}">
        <p14:creationId xmlns:p14="http://schemas.microsoft.com/office/powerpoint/2010/main" val="380640801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2" r:id="rId3"/>
    <p:sldLayoutId id="2147483653" r:id="rId4"/>
    <p:sldLayoutId id="2147483669" r:id="rId5"/>
  </p:sldLayoutIdLst>
  <p:hf hdr="0" ftr="0" dt="0"/>
  <p:txStyles>
    <p:titleStyle>
      <a:lvl1pPr algn="l" defTabSz="685800" rtl="0" eaLnBrk="1" latinLnBrk="0" hangingPunct="1">
        <a:spcBef>
          <a:spcPct val="0"/>
        </a:spcBef>
        <a:buNone/>
        <a:defRPr sz="2400" kern="1200" baseline="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257175" indent="-257175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100" kern="1200" baseline="0">
          <a:solidFill>
            <a:schemeClr val="tx1"/>
          </a:solidFill>
          <a:latin typeface="+mn-lt"/>
          <a:ea typeface="+mn-ea"/>
          <a:cs typeface="+mn-cs"/>
        </a:defRPr>
      </a:lvl1pPr>
      <a:lvl2pPr marL="557213" indent="-214313" algn="l" defTabSz="6858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800" kern="1200" baseline="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 baseline="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350" kern="1200" baseline="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»"/>
        <a:defRPr sz="150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rubrik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</p:spPr>
        <p:txBody>
          <a:bodyPr vert="horz" lIns="91090" tIns="45549" rIns="91090" bIns="45549" rtlCol="0" anchor="ctr">
            <a:normAutofit/>
          </a:bodyPr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609600" y="1600206"/>
            <a:ext cx="10972800" cy="4525963"/>
          </a:xfrm>
          <a:prstGeom prst="rect">
            <a:avLst/>
          </a:prstGeom>
        </p:spPr>
        <p:txBody>
          <a:bodyPr vert="horz" lIns="91090" tIns="45549" rIns="91090" bIns="45549" rtlCol="0">
            <a:normAutofit/>
          </a:bodyPr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2"/>
          </p:nvPr>
        </p:nvSpPr>
        <p:spPr>
          <a:xfrm>
            <a:off x="609604" y="6356748"/>
            <a:ext cx="2844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l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 defTabSz="315314"/>
              <a:t>2019-09-10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3"/>
          </p:nvPr>
        </p:nvSpPr>
        <p:spPr>
          <a:xfrm>
            <a:off x="4165600" y="6356748"/>
            <a:ext cx="3860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ctr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4"/>
          </p:nvPr>
        </p:nvSpPr>
        <p:spPr>
          <a:xfrm>
            <a:off x="8737600" y="6356748"/>
            <a:ext cx="2844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r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 defTabSz="315314"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7820799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7" r:id="rId1"/>
    <p:sldLayoutId id="2147483658" r:id="rId2"/>
    <p:sldLayoutId id="2147483659" r:id="rId3"/>
    <p:sldLayoutId id="2147483660" r:id="rId4"/>
    <p:sldLayoutId id="2147483661" r:id="rId5"/>
    <p:sldLayoutId id="2147483662" r:id="rId6"/>
    <p:sldLayoutId id="2147483663" r:id="rId7"/>
    <p:sldLayoutId id="2147483664" r:id="rId8"/>
    <p:sldLayoutId id="2147483665" r:id="rId9"/>
    <p:sldLayoutId id="2147483666" r:id="rId10"/>
    <p:sldLayoutId id="2147483667" r:id="rId11"/>
    <p:sldLayoutId id="2147483668" r:id="rId12"/>
  </p:sldLayoutIdLst>
  <p:txStyles>
    <p:titleStyle>
      <a:lvl1pPr algn="ctr" defTabSz="315314" rtl="0" eaLnBrk="1" latinLnBrk="0" hangingPunct="1">
        <a:spcBef>
          <a:spcPct val="0"/>
        </a:spcBef>
        <a:buNone/>
        <a:defRPr sz="3047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36484" indent="-236484" algn="l" defTabSz="315314" rtl="0" eaLnBrk="1" latinLnBrk="0" hangingPunct="1">
        <a:spcBef>
          <a:spcPct val="20000"/>
        </a:spcBef>
        <a:buFont typeface="Arial"/>
        <a:buChar char="•"/>
        <a:defRPr sz="2216" kern="1200">
          <a:solidFill>
            <a:schemeClr val="tx1"/>
          </a:solidFill>
          <a:latin typeface="+mn-lt"/>
          <a:ea typeface="+mn-ea"/>
          <a:cs typeface="+mn-cs"/>
        </a:defRPr>
      </a:lvl1pPr>
      <a:lvl2pPr marL="512390" indent="-197066" algn="l" defTabSz="315314" rtl="0" eaLnBrk="1" latinLnBrk="0" hangingPunct="1">
        <a:spcBef>
          <a:spcPct val="20000"/>
        </a:spcBef>
        <a:buFont typeface="Arial"/>
        <a:buChar char="–"/>
        <a:defRPr sz="1939" kern="1200">
          <a:solidFill>
            <a:schemeClr val="tx1"/>
          </a:solidFill>
          <a:latin typeface="+mn-lt"/>
          <a:ea typeface="+mn-ea"/>
          <a:cs typeface="+mn-cs"/>
        </a:defRPr>
      </a:lvl2pPr>
      <a:lvl3pPr marL="788276" indent="-157655" algn="l" defTabSz="315314" rtl="0" eaLnBrk="1" latinLnBrk="0" hangingPunct="1">
        <a:spcBef>
          <a:spcPct val="20000"/>
        </a:spcBef>
        <a:buFont typeface="Arial"/>
        <a:buChar char="•"/>
        <a:defRPr sz="1661" kern="1200">
          <a:solidFill>
            <a:schemeClr val="tx1"/>
          </a:solidFill>
          <a:latin typeface="+mn-lt"/>
          <a:ea typeface="+mn-ea"/>
          <a:cs typeface="+mn-cs"/>
        </a:defRPr>
      </a:lvl3pPr>
      <a:lvl4pPr marL="1103609" indent="-157655" algn="l" defTabSz="315314" rtl="0" eaLnBrk="1" latinLnBrk="0" hangingPunct="1">
        <a:spcBef>
          <a:spcPct val="20000"/>
        </a:spcBef>
        <a:buFont typeface="Arial"/>
        <a:buChar char="–"/>
        <a:defRPr sz="1385" kern="1200">
          <a:solidFill>
            <a:schemeClr val="tx1"/>
          </a:solidFill>
          <a:latin typeface="+mn-lt"/>
          <a:ea typeface="+mn-ea"/>
          <a:cs typeface="+mn-cs"/>
        </a:defRPr>
      </a:lvl4pPr>
      <a:lvl5pPr marL="1418929" indent="-157655" algn="l" defTabSz="315314" rtl="0" eaLnBrk="1" latinLnBrk="0" hangingPunct="1">
        <a:spcBef>
          <a:spcPct val="20000"/>
        </a:spcBef>
        <a:buFont typeface="Arial"/>
        <a:buChar char="»"/>
        <a:defRPr sz="1385" kern="1200">
          <a:solidFill>
            <a:schemeClr val="tx1"/>
          </a:solidFill>
          <a:latin typeface="+mn-lt"/>
          <a:ea typeface="+mn-ea"/>
          <a:cs typeface="+mn-cs"/>
        </a:defRPr>
      </a:lvl5pPr>
      <a:lvl6pPr marL="1734244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6pPr>
      <a:lvl7pPr marL="2049560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7pPr>
      <a:lvl8pPr marL="2364882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8pPr>
      <a:lvl9pPr marL="2680197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1pPr>
      <a:lvl2pPr marL="315314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2pPr>
      <a:lvl3pPr marL="630630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3pPr>
      <a:lvl4pPr marL="945947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4pPr>
      <a:lvl5pPr marL="1261265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5pPr>
      <a:lvl6pPr marL="1576588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6pPr>
      <a:lvl7pPr marL="1891904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7pPr>
      <a:lvl8pPr marL="2207225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8pPr>
      <a:lvl9pPr marL="2522543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emf"/><Relationship Id="rId2" Type="http://schemas.openxmlformats.org/officeDocument/2006/relationships/image" Target="../media/image4.emf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7.emf"/><Relationship Id="rId4" Type="http://schemas.openxmlformats.org/officeDocument/2006/relationships/image" Target="../media/image6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emf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emf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9.emf"/><Relationship Id="rId4" Type="http://schemas.openxmlformats.org/officeDocument/2006/relationships/image" Target="../media/image8.emf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em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2.emf"/><Relationship Id="rId5" Type="http://schemas.openxmlformats.org/officeDocument/2006/relationships/image" Target="../media/image11.emf"/><Relationship Id="rId4" Type="http://schemas.openxmlformats.org/officeDocument/2006/relationships/image" Target="../media/image10.emf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emf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4.emf"/><Relationship Id="rId4" Type="http://schemas.openxmlformats.org/officeDocument/2006/relationships/image" Target="../media/image13.emf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emf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emf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emf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9.png"/><Relationship Id="rId4" Type="http://schemas.openxmlformats.org/officeDocument/2006/relationships/image" Target="../media/image16.emf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emf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emf"/><Relationship Id="rId2" Type="http://schemas.openxmlformats.org/officeDocument/2006/relationships/image" Target="../media/image18.emf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4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emf"/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emf"/><Relationship Id="rId7" Type="http://schemas.openxmlformats.org/officeDocument/2006/relationships/image" Target="../media/image24.png"/><Relationship Id="rId2" Type="http://schemas.openxmlformats.org/officeDocument/2006/relationships/image" Target="../media/image21.em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5.emf"/><Relationship Id="rId5" Type="http://schemas.openxmlformats.org/officeDocument/2006/relationships/image" Target="../media/image24.emf"/><Relationship Id="rId4" Type="http://schemas.openxmlformats.org/officeDocument/2006/relationships/image" Target="../media/image23.emf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emf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362CE98-D5A2-0648-AD18-116338EADBE6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pPr algn="ctr" defTabSz="315314"/>
            <a:r>
              <a:rPr lang="en-GB" sz="4000" b="1" dirty="0">
                <a:solidFill>
                  <a:srgbClr val="FFFFFF"/>
                </a:solidFill>
              </a:rPr>
              <a:t>Instrument Shielding Requirements</a:t>
            </a:r>
            <a:br>
              <a:rPr lang="en-GB" sz="4000" b="1" dirty="0">
                <a:solidFill>
                  <a:srgbClr val="FFFFFF"/>
                </a:solidFill>
              </a:rPr>
            </a:br>
            <a:r>
              <a:rPr lang="en-GB" sz="4000" b="1" dirty="0">
                <a:solidFill>
                  <a:srgbClr val="FFFFFF"/>
                </a:solidFill>
              </a:rPr>
              <a:t>Due to Non-Designated Areas</a:t>
            </a:r>
            <a:endParaRPr lang="sv-SE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6547BB3A-0D99-9D43-ADAF-EC7E12B7F5FA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>
            <a:normAutofit/>
          </a:bodyPr>
          <a:lstStyle/>
          <a:p>
            <a:pPr defTabSz="315314"/>
            <a:r>
              <a:rPr lang="sv-SE" sz="1800" dirty="0">
                <a:solidFill>
                  <a:srgbClr val="FFFFFF"/>
                </a:solidFill>
              </a:rPr>
              <a:t>Ken Andersen</a:t>
            </a:r>
          </a:p>
          <a:p>
            <a:pPr defTabSz="315314"/>
            <a:r>
              <a:rPr lang="sv-SE" sz="1800" dirty="0">
                <a:solidFill>
                  <a:srgbClr val="FFFFFF"/>
                </a:solidFill>
              </a:rPr>
              <a:t> </a:t>
            </a:r>
          </a:p>
          <a:p>
            <a:pPr defTabSz="315314"/>
            <a:r>
              <a:rPr lang="en-US" sz="1800" dirty="0">
                <a:solidFill>
                  <a:srgbClr val="FFFFFF"/>
                </a:solidFill>
              </a:rPr>
              <a:t>IKON-17</a:t>
            </a:r>
            <a:endParaRPr lang="en-GB" sz="1800" dirty="0">
              <a:solidFill>
                <a:srgbClr val="FFFFFF"/>
              </a:solidFill>
            </a:endParaRPr>
          </a:p>
          <a:p>
            <a:r>
              <a:rPr lang="sv-SE" sz="1800" dirty="0"/>
              <a:t>Lund, 10</a:t>
            </a:r>
            <a:r>
              <a:rPr lang="sv-SE" sz="1800" baseline="30000" dirty="0"/>
              <a:t>th</a:t>
            </a:r>
            <a:r>
              <a:rPr lang="sv-SE" sz="1800" dirty="0"/>
              <a:t> September 2019</a:t>
            </a:r>
          </a:p>
        </p:txBody>
      </p:sp>
    </p:spTree>
    <p:extLst>
      <p:ext uri="{BB962C8B-B14F-4D97-AF65-F5344CB8AC3E}">
        <p14:creationId xmlns:p14="http://schemas.microsoft.com/office/powerpoint/2010/main" val="326384747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72CFAF7-289A-A84D-AF60-115F2D9A8F6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9600" y="346646"/>
            <a:ext cx="9518848" cy="946126"/>
          </a:xfrm>
        </p:spPr>
        <p:txBody>
          <a:bodyPr>
            <a:normAutofit fontScale="90000"/>
          </a:bodyPr>
          <a:lstStyle/>
          <a:p>
            <a:r>
              <a:rPr lang="en-GB" dirty="0"/>
              <a:t>Radiological Requirements and Guidelines for Instrument Shielding Design (ESS-1108220)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200A1B8-CD0C-D64C-8431-F05905C1C48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/>
              <a:t>Calculations of dose rates in non-designated areas from all of ESS</a:t>
            </a:r>
          </a:p>
          <a:p>
            <a:pPr lvl="1"/>
            <a:r>
              <a:rPr lang="en-GB" dirty="0"/>
              <a:t>consequences for instrument shielding</a:t>
            </a:r>
          </a:p>
          <a:p>
            <a:r>
              <a:rPr lang="en-GB" dirty="0"/>
              <a:t>Implementation for instrument shielding of high-level radiological requirements for ESS</a:t>
            </a:r>
          </a:p>
          <a:p>
            <a:pPr lvl="1"/>
            <a:r>
              <a:rPr lang="en-GB" dirty="0"/>
              <a:t>summarised on Confluence page “Advice on shielding and radiological safety for instruments”</a:t>
            </a:r>
          </a:p>
          <a:p>
            <a:r>
              <a:rPr lang="en-GB" dirty="0"/>
              <a:t>Authors: Ken Andersen, Senad </a:t>
            </a:r>
            <a:r>
              <a:rPr lang="en-GB" dirty="0" err="1"/>
              <a:t>Kudumovic</a:t>
            </a:r>
            <a:endParaRPr lang="en-GB" dirty="0"/>
          </a:p>
          <a:p>
            <a:r>
              <a:rPr lang="en-GB" dirty="0"/>
              <a:t>Reviewers: Andrew Jackson, Sigrid </a:t>
            </a:r>
            <a:r>
              <a:rPr lang="en-GB" dirty="0" err="1"/>
              <a:t>Kozielski</a:t>
            </a:r>
            <a:r>
              <a:rPr lang="en-GB" dirty="0"/>
              <a:t>, Günter </a:t>
            </a:r>
            <a:r>
              <a:rPr lang="en-GB" dirty="0" err="1"/>
              <a:t>Muhrer</a:t>
            </a:r>
            <a:endParaRPr lang="en-GB" dirty="0"/>
          </a:p>
          <a:p>
            <a:r>
              <a:rPr lang="en-GB" dirty="0"/>
              <a:t>Approver: Shane Kennedy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A2F8A8B-96F9-B240-AE3A-A70C747E02C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2</a:t>
            </a:fld>
            <a:endParaRPr lang="en-GB"/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2AA7B453-CC48-0E42-B49D-5BB86EB81DF7}"/>
              </a:ext>
            </a:extLst>
          </p:cNvPr>
          <p:cNvSpPr/>
          <p:nvPr/>
        </p:nvSpPr>
        <p:spPr>
          <a:xfrm>
            <a:off x="504497" y="1681655"/>
            <a:ext cx="8166537" cy="861848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12808575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>
            <a:extLst>
              <a:ext uri="{FF2B5EF4-FFF2-40B4-BE49-F238E27FC236}">
                <a16:creationId xmlns:a16="http://schemas.microsoft.com/office/drawing/2014/main" id="{08748E4D-3351-3E43-9976-A5A381DC0E0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 rot="5400000">
            <a:off x="404163" y="1039457"/>
            <a:ext cx="5620414" cy="62640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F98A988C-D9F2-D54E-9C90-97CF498A298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Supervised zones at ESS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18833F6-F1BC-4D4A-BD0C-BB1A06C612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3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60639DD0-5774-834F-8D9C-D7C0FE3A813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C008FBF7-D44C-D54F-A2AD-20BAB7178B5A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666" t="42348" r="57792" b="35427"/>
          <a:stretch/>
        </p:blipFill>
        <p:spPr>
          <a:xfrm>
            <a:off x="0" y="1439917"/>
            <a:ext cx="6053959" cy="5418083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7A16C0E6-0D85-E04B-9EB8-4D59F83BE7CD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9781" y="1457379"/>
            <a:ext cx="5617039" cy="5316479"/>
          </a:xfrm>
          <a:prstGeom prst="rect">
            <a:avLst/>
          </a:prstGeom>
        </p:spPr>
      </p:pic>
      <p:sp>
        <p:nvSpPr>
          <p:cNvPr id="12" name="Content Placeholder 2">
            <a:extLst>
              <a:ext uri="{FF2B5EF4-FFF2-40B4-BE49-F238E27FC236}">
                <a16:creationId xmlns:a16="http://schemas.microsoft.com/office/drawing/2014/main" id="{E6000862-3E9E-AB44-AA7F-DFAA83104EF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306207" y="1503730"/>
            <a:ext cx="5885793" cy="4339407"/>
          </a:xfrm>
        </p:spPr>
        <p:txBody>
          <a:bodyPr/>
          <a:lstStyle/>
          <a:p>
            <a:r>
              <a:rPr lang="en-GB" dirty="0"/>
              <a:t>Supervised areas: 3 </a:t>
            </a:r>
            <a:r>
              <a:rPr lang="en-GB" dirty="0" err="1"/>
              <a:t>μSv</a:t>
            </a:r>
            <a:r>
              <a:rPr lang="en-GB" dirty="0"/>
              <a:t>/hour</a:t>
            </a:r>
          </a:p>
          <a:p>
            <a:r>
              <a:rPr lang="en-GB" dirty="0"/>
              <a:t>Non-designated areas: 100 </a:t>
            </a:r>
            <a:r>
              <a:rPr lang="en-GB" dirty="0" err="1"/>
              <a:t>μSv</a:t>
            </a:r>
            <a:r>
              <a:rPr lang="en-GB" dirty="0"/>
              <a:t>/year</a:t>
            </a:r>
          </a:p>
          <a:p>
            <a:r>
              <a:rPr lang="en-GB" dirty="0"/>
              <a:t>Occupancy factors for non-designated areas</a:t>
            </a:r>
          </a:p>
          <a:p>
            <a:pPr lvl="1"/>
            <a:r>
              <a:rPr lang="en-GB" dirty="0"/>
              <a:t>ESS-1095920 approved</a:t>
            </a:r>
          </a:p>
          <a:p>
            <a:pPr lvl="1"/>
            <a:r>
              <a:rPr lang="en-GB" dirty="0"/>
              <a:t>2000 hours/year of baseline occupancy</a:t>
            </a:r>
          </a:p>
          <a:p>
            <a:pPr lvl="1"/>
            <a:r>
              <a:rPr lang="en-GB" dirty="0"/>
              <a:t>× 65% occupancy for offices</a:t>
            </a:r>
          </a:p>
          <a:p>
            <a:pPr lvl="1"/>
            <a:r>
              <a:rPr lang="en-GB" dirty="0"/>
              <a:t>× 10% occupancy for outdoor areas, stairs, corridors, toilets, meeting rooms, …</a:t>
            </a:r>
          </a:p>
          <a:p>
            <a:r>
              <a:rPr lang="en-GB" dirty="0"/>
              <a:t>Safety factors apply to all dose rate calculations</a:t>
            </a:r>
          </a:p>
          <a:p>
            <a:pPr lvl="1"/>
            <a:r>
              <a:rPr lang="en-GB" dirty="0"/>
              <a:t>× 2 for approved Monte Carlo code, × 3 for handbook</a:t>
            </a:r>
          </a:p>
          <a:p>
            <a:endParaRPr lang="en-GB" dirty="0"/>
          </a:p>
        </p:txBody>
      </p:sp>
      <p:pic>
        <p:nvPicPr>
          <p:cNvPr id="15" name="Picture 14">
            <a:extLst>
              <a:ext uri="{FF2B5EF4-FFF2-40B4-BE49-F238E27FC236}">
                <a16:creationId xmlns:a16="http://schemas.microsoft.com/office/drawing/2014/main" id="{02E01A9E-E175-D54E-A680-B4C5BF275625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r="46790"/>
          <a:stretch/>
        </p:blipFill>
        <p:spPr>
          <a:xfrm rot="5400000">
            <a:off x="7000875" y="4254047"/>
            <a:ext cx="1804307" cy="3403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8727689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98A988C-D9F2-D54E-9C90-97CF498A298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13 Reference Points Defined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18833F6-F1BC-4D4A-BD0C-BB1A06C612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4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60639DD0-5774-834F-8D9C-D7C0FE3A813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Considered to be worst-case positions within non-designated areas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C008FBF7-D44C-D54F-A2AD-20BAB7178B5A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666" t="42348" r="57792" b="35427"/>
          <a:stretch/>
        </p:blipFill>
        <p:spPr>
          <a:xfrm>
            <a:off x="0" y="1439917"/>
            <a:ext cx="6053959" cy="5418083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7A16C0E6-0D85-E04B-9EB8-4D59F83BE7C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9781" y="1457379"/>
            <a:ext cx="5617039" cy="5316479"/>
          </a:xfrm>
          <a:prstGeom prst="rect">
            <a:avLst/>
          </a:prstGeom>
        </p:spPr>
      </p:pic>
      <p:grpSp>
        <p:nvGrpSpPr>
          <p:cNvPr id="3" name="Group 2">
            <a:extLst>
              <a:ext uri="{FF2B5EF4-FFF2-40B4-BE49-F238E27FC236}">
                <a16:creationId xmlns:a16="http://schemas.microsoft.com/office/drawing/2014/main" id="{76B7D08E-91D4-0340-8300-077C5C9573CF}"/>
              </a:ext>
            </a:extLst>
          </p:cNvPr>
          <p:cNvGrpSpPr>
            <a:grpSpLocks noChangeAspect="1"/>
          </p:cNvGrpSpPr>
          <p:nvPr/>
        </p:nvGrpSpPr>
        <p:grpSpPr>
          <a:xfrm>
            <a:off x="1185090" y="1629104"/>
            <a:ext cx="4257955" cy="4604621"/>
            <a:chOff x="806718" y="626650"/>
            <a:chExt cx="5136342" cy="5554523"/>
          </a:xfrm>
        </p:grpSpPr>
        <p:sp>
          <p:nvSpPr>
            <p:cNvPr id="8" name="Oval 7">
              <a:extLst>
                <a:ext uri="{FF2B5EF4-FFF2-40B4-BE49-F238E27FC236}">
                  <a16:creationId xmlns:a16="http://schemas.microsoft.com/office/drawing/2014/main" id="{57EE901F-0C4E-8644-8AD8-1EBDDAC8CF77}"/>
                </a:ext>
              </a:extLst>
            </p:cNvPr>
            <p:cNvSpPr/>
            <p:nvPr/>
          </p:nvSpPr>
          <p:spPr>
            <a:xfrm>
              <a:off x="1572413" y="1261296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1</a:t>
              </a:r>
            </a:p>
          </p:txBody>
        </p:sp>
        <p:sp>
          <p:nvSpPr>
            <p:cNvPr id="12" name="Oval 11">
              <a:extLst>
                <a:ext uri="{FF2B5EF4-FFF2-40B4-BE49-F238E27FC236}">
                  <a16:creationId xmlns:a16="http://schemas.microsoft.com/office/drawing/2014/main" id="{614E2FE4-5A0F-E849-A404-F48D97070BDE}"/>
                </a:ext>
              </a:extLst>
            </p:cNvPr>
            <p:cNvSpPr/>
            <p:nvPr/>
          </p:nvSpPr>
          <p:spPr>
            <a:xfrm>
              <a:off x="2636777" y="626650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2</a:t>
              </a:r>
            </a:p>
          </p:txBody>
        </p:sp>
        <p:sp>
          <p:nvSpPr>
            <p:cNvPr id="13" name="Oval 12">
              <a:extLst>
                <a:ext uri="{FF2B5EF4-FFF2-40B4-BE49-F238E27FC236}">
                  <a16:creationId xmlns:a16="http://schemas.microsoft.com/office/drawing/2014/main" id="{38A60058-D50A-7D45-AF59-BDAFD821B727}"/>
                </a:ext>
              </a:extLst>
            </p:cNvPr>
            <p:cNvSpPr/>
            <p:nvPr/>
          </p:nvSpPr>
          <p:spPr>
            <a:xfrm>
              <a:off x="1767443" y="1113083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3</a:t>
              </a:r>
            </a:p>
          </p:txBody>
        </p:sp>
        <p:sp>
          <p:nvSpPr>
            <p:cNvPr id="14" name="Oval 13">
              <a:extLst>
                <a:ext uri="{FF2B5EF4-FFF2-40B4-BE49-F238E27FC236}">
                  <a16:creationId xmlns:a16="http://schemas.microsoft.com/office/drawing/2014/main" id="{5BA0201A-DE51-9B41-9F67-C2F79113BBDC}"/>
                </a:ext>
              </a:extLst>
            </p:cNvPr>
            <p:cNvSpPr/>
            <p:nvPr/>
          </p:nvSpPr>
          <p:spPr>
            <a:xfrm>
              <a:off x="1658511" y="970959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4</a:t>
              </a:r>
            </a:p>
          </p:txBody>
        </p:sp>
        <p:sp>
          <p:nvSpPr>
            <p:cNvPr id="15" name="Oval 14">
              <a:extLst>
                <a:ext uri="{FF2B5EF4-FFF2-40B4-BE49-F238E27FC236}">
                  <a16:creationId xmlns:a16="http://schemas.microsoft.com/office/drawing/2014/main" id="{E73E715E-AB52-5544-BFE9-D7EFFE16BEF1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2378218" y="5965173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56</a:t>
              </a:r>
            </a:p>
          </p:txBody>
        </p:sp>
        <p:sp>
          <p:nvSpPr>
            <p:cNvPr id="16" name="Oval 15">
              <a:extLst>
                <a:ext uri="{FF2B5EF4-FFF2-40B4-BE49-F238E27FC236}">
                  <a16:creationId xmlns:a16="http://schemas.microsoft.com/office/drawing/2014/main" id="{866F2E75-AD6D-6F4F-92A9-6D43233E5555}"/>
                </a:ext>
              </a:extLst>
            </p:cNvPr>
            <p:cNvSpPr/>
            <p:nvPr/>
          </p:nvSpPr>
          <p:spPr>
            <a:xfrm>
              <a:off x="2370574" y="5481318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7</a:t>
              </a:r>
            </a:p>
          </p:txBody>
        </p:sp>
        <p:sp>
          <p:nvSpPr>
            <p:cNvPr id="17" name="Oval 16">
              <a:extLst>
                <a:ext uri="{FF2B5EF4-FFF2-40B4-BE49-F238E27FC236}">
                  <a16:creationId xmlns:a16="http://schemas.microsoft.com/office/drawing/2014/main" id="{2BF32BF1-5BC3-D54C-9370-7F11FF3F333B}"/>
                </a:ext>
              </a:extLst>
            </p:cNvPr>
            <p:cNvSpPr/>
            <p:nvPr/>
          </p:nvSpPr>
          <p:spPr>
            <a:xfrm>
              <a:off x="2086784" y="5590099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8</a:t>
              </a:r>
            </a:p>
          </p:txBody>
        </p:sp>
        <p:sp>
          <p:nvSpPr>
            <p:cNvPr id="18" name="Oval 17">
              <a:extLst>
                <a:ext uri="{FF2B5EF4-FFF2-40B4-BE49-F238E27FC236}">
                  <a16:creationId xmlns:a16="http://schemas.microsoft.com/office/drawing/2014/main" id="{04C27DAF-30DE-FF44-9C19-359744EFC13B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5727060" y="4160123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910</a:t>
              </a:r>
            </a:p>
          </p:txBody>
        </p:sp>
        <p:sp>
          <p:nvSpPr>
            <p:cNvPr id="19" name="Oval 18">
              <a:extLst>
                <a:ext uri="{FF2B5EF4-FFF2-40B4-BE49-F238E27FC236}">
                  <a16:creationId xmlns:a16="http://schemas.microsoft.com/office/drawing/2014/main" id="{0EAEC8DE-97E7-CB45-94ED-29D0A5B49060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4182974" y="3545178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11</a:t>
              </a:r>
            </a:p>
          </p:txBody>
        </p:sp>
        <p:sp>
          <p:nvSpPr>
            <p:cNvPr id="20" name="Oval 19">
              <a:extLst>
                <a:ext uri="{FF2B5EF4-FFF2-40B4-BE49-F238E27FC236}">
                  <a16:creationId xmlns:a16="http://schemas.microsoft.com/office/drawing/2014/main" id="{68CF164B-5B0F-D24E-B195-70151783F27F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806718" y="4025535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12</a:t>
              </a:r>
            </a:p>
          </p:txBody>
        </p:sp>
        <p:sp>
          <p:nvSpPr>
            <p:cNvPr id="21" name="Oval 20">
              <a:extLst>
                <a:ext uri="{FF2B5EF4-FFF2-40B4-BE49-F238E27FC236}">
                  <a16:creationId xmlns:a16="http://schemas.microsoft.com/office/drawing/2014/main" id="{BCF57759-EAB7-E543-B95F-5BA7766A922A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1042244" y="5496097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13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415775882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98A988C-D9F2-D54E-9C90-97CF498A298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13 Reference Points Defined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18833F6-F1BC-4D4A-BD0C-BB1A06C612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/>
          <a:lstStyle/>
          <a:p>
            <a:fld id="{551115BC-487E-4422-894C-CB7CD3E79223}" type="slidenum">
              <a:rPr lang="en-GB" smtClean="0"/>
              <a:pPr/>
              <a:t>5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60639DD0-5774-834F-8D9C-D7C0FE3A813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Considered to be worst-case positions within non-designated areas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C008FBF7-D44C-D54F-A2AD-20BAB7178B5A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666" t="42348" r="57792" b="35427"/>
          <a:stretch/>
        </p:blipFill>
        <p:spPr>
          <a:xfrm>
            <a:off x="0" y="1439917"/>
            <a:ext cx="6053959" cy="5418083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7A16C0E6-0D85-E04B-9EB8-4D59F83BE7C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9781" y="1457379"/>
            <a:ext cx="5617039" cy="5316479"/>
          </a:xfrm>
          <a:prstGeom prst="rect">
            <a:avLst/>
          </a:prstGeom>
        </p:spPr>
      </p:pic>
      <p:grpSp>
        <p:nvGrpSpPr>
          <p:cNvPr id="3" name="Group 2">
            <a:extLst>
              <a:ext uri="{FF2B5EF4-FFF2-40B4-BE49-F238E27FC236}">
                <a16:creationId xmlns:a16="http://schemas.microsoft.com/office/drawing/2014/main" id="{76B7D08E-91D4-0340-8300-077C5C9573CF}"/>
              </a:ext>
            </a:extLst>
          </p:cNvPr>
          <p:cNvGrpSpPr>
            <a:grpSpLocks noChangeAspect="1"/>
          </p:cNvGrpSpPr>
          <p:nvPr/>
        </p:nvGrpSpPr>
        <p:grpSpPr>
          <a:xfrm>
            <a:off x="1185090" y="1629104"/>
            <a:ext cx="4257955" cy="4604621"/>
            <a:chOff x="806718" y="626650"/>
            <a:chExt cx="5136342" cy="5554523"/>
          </a:xfrm>
        </p:grpSpPr>
        <p:sp>
          <p:nvSpPr>
            <p:cNvPr id="8" name="Oval 7">
              <a:extLst>
                <a:ext uri="{FF2B5EF4-FFF2-40B4-BE49-F238E27FC236}">
                  <a16:creationId xmlns:a16="http://schemas.microsoft.com/office/drawing/2014/main" id="{57EE901F-0C4E-8644-8AD8-1EBDDAC8CF77}"/>
                </a:ext>
              </a:extLst>
            </p:cNvPr>
            <p:cNvSpPr/>
            <p:nvPr/>
          </p:nvSpPr>
          <p:spPr>
            <a:xfrm>
              <a:off x="1572413" y="1261296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1</a:t>
              </a:r>
            </a:p>
          </p:txBody>
        </p:sp>
        <p:sp>
          <p:nvSpPr>
            <p:cNvPr id="12" name="Oval 11">
              <a:extLst>
                <a:ext uri="{FF2B5EF4-FFF2-40B4-BE49-F238E27FC236}">
                  <a16:creationId xmlns:a16="http://schemas.microsoft.com/office/drawing/2014/main" id="{614E2FE4-5A0F-E849-A404-F48D97070BDE}"/>
                </a:ext>
              </a:extLst>
            </p:cNvPr>
            <p:cNvSpPr/>
            <p:nvPr/>
          </p:nvSpPr>
          <p:spPr>
            <a:xfrm>
              <a:off x="2636777" y="626650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2</a:t>
              </a:r>
            </a:p>
          </p:txBody>
        </p:sp>
        <p:sp>
          <p:nvSpPr>
            <p:cNvPr id="13" name="Oval 12">
              <a:extLst>
                <a:ext uri="{FF2B5EF4-FFF2-40B4-BE49-F238E27FC236}">
                  <a16:creationId xmlns:a16="http://schemas.microsoft.com/office/drawing/2014/main" id="{38A60058-D50A-7D45-AF59-BDAFD821B727}"/>
                </a:ext>
              </a:extLst>
            </p:cNvPr>
            <p:cNvSpPr/>
            <p:nvPr/>
          </p:nvSpPr>
          <p:spPr>
            <a:xfrm>
              <a:off x="1767443" y="1113083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3</a:t>
              </a:r>
            </a:p>
          </p:txBody>
        </p:sp>
        <p:sp>
          <p:nvSpPr>
            <p:cNvPr id="14" name="Oval 13">
              <a:extLst>
                <a:ext uri="{FF2B5EF4-FFF2-40B4-BE49-F238E27FC236}">
                  <a16:creationId xmlns:a16="http://schemas.microsoft.com/office/drawing/2014/main" id="{5BA0201A-DE51-9B41-9F67-C2F79113BBDC}"/>
                </a:ext>
              </a:extLst>
            </p:cNvPr>
            <p:cNvSpPr/>
            <p:nvPr/>
          </p:nvSpPr>
          <p:spPr>
            <a:xfrm>
              <a:off x="1658511" y="970959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4</a:t>
              </a:r>
            </a:p>
          </p:txBody>
        </p:sp>
        <p:sp>
          <p:nvSpPr>
            <p:cNvPr id="15" name="Oval 14">
              <a:extLst>
                <a:ext uri="{FF2B5EF4-FFF2-40B4-BE49-F238E27FC236}">
                  <a16:creationId xmlns:a16="http://schemas.microsoft.com/office/drawing/2014/main" id="{E73E715E-AB52-5544-BFE9-D7EFFE16BEF1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2378218" y="5965173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56</a:t>
              </a:r>
            </a:p>
          </p:txBody>
        </p:sp>
        <p:sp>
          <p:nvSpPr>
            <p:cNvPr id="16" name="Oval 15">
              <a:extLst>
                <a:ext uri="{FF2B5EF4-FFF2-40B4-BE49-F238E27FC236}">
                  <a16:creationId xmlns:a16="http://schemas.microsoft.com/office/drawing/2014/main" id="{866F2E75-AD6D-6F4F-92A9-6D43233E5555}"/>
                </a:ext>
              </a:extLst>
            </p:cNvPr>
            <p:cNvSpPr/>
            <p:nvPr/>
          </p:nvSpPr>
          <p:spPr>
            <a:xfrm>
              <a:off x="2370574" y="5481318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7</a:t>
              </a:r>
            </a:p>
          </p:txBody>
        </p:sp>
        <p:sp>
          <p:nvSpPr>
            <p:cNvPr id="17" name="Oval 16">
              <a:extLst>
                <a:ext uri="{FF2B5EF4-FFF2-40B4-BE49-F238E27FC236}">
                  <a16:creationId xmlns:a16="http://schemas.microsoft.com/office/drawing/2014/main" id="{2BF32BF1-5BC3-D54C-9370-7F11FF3F333B}"/>
                </a:ext>
              </a:extLst>
            </p:cNvPr>
            <p:cNvSpPr/>
            <p:nvPr/>
          </p:nvSpPr>
          <p:spPr>
            <a:xfrm>
              <a:off x="2086784" y="5590099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8</a:t>
              </a:r>
            </a:p>
          </p:txBody>
        </p:sp>
        <p:sp>
          <p:nvSpPr>
            <p:cNvPr id="18" name="Oval 17">
              <a:extLst>
                <a:ext uri="{FF2B5EF4-FFF2-40B4-BE49-F238E27FC236}">
                  <a16:creationId xmlns:a16="http://schemas.microsoft.com/office/drawing/2014/main" id="{04C27DAF-30DE-FF44-9C19-359744EFC13B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5727060" y="4160123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910</a:t>
              </a:r>
            </a:p>
          </p:txBody>
        </p:sp>
        <p:sp>
          <p:nvSpPr>
            <p:cNvPr id="19" name="Oval 18">
              <a:extLst>
                <a:ext uri="{FF2B5EF4-FFF2-40B4-BE49-F238E27FC236}">
                  <a16:creationId xmlns:a16="http://schemas.microsoft.com/office/drawing/2014/main" id="{0EAEC8DE-97E7-CB45-94ED-29D0A5B49060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4182974" y="3545178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11</a:t>
              </a:r>
            </a:p>
          </p:txBody>
        </p:sp>
        <p:sp>
          <p:nvSpPr>
            <p:cNvPr id="20" name="Oval 19">
              <a:extLst>
                <a:ext uri="{FF2B5EF4-FFF2-40B4-BE49-F238E27FC236}">
                  <a16:creationId xmlns:a16="http://schemas.microsoft.com/office/drawing/2014/main" id="{68CF164B-5B0F-D24E-B195-70151783F27F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806718" y="4025535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12</a:t>
              </a:r>
            </a:p>
          </p:txBody>
        </p:sp>
        <p:sp>
          <p:nvSpPr>
            <p:cNvPr id="21" name="Oval 20">
              <a:extLst>
                <a:ext uri="{FF2B5EF4-FFF2-40B4-BE49-F238E27FC236}">
                  <a16:creationId xmlns:a16="http://schemas.microsoft.com/office/drawing/2014/main" id="{BCF57759-EAB7-E543-B95F-5BA7766A922A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1042244" y="5496097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13</a:t>
              </a:r>
            </a:p>
          </p:txBody>
        </p:sp>
      </p:grpSp>
      <p:pic>
        <p:nvPicPr>
          <p:cNvPr id="22" name="Picture 21">
            <a:extLst>
              <a:ext uri="{FF2B5EF4-FFF2-40B4-BE49-F238E27FC236}">
                <a16:creationId xmlns:a16="http://schemas.microsoft.com/office/drawing/2014/main" id="{636D180C-ABDB-5840-ACD0-D1AA7C5818A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 rot="5400000">
            <a:off x="7888128" y="-107470"/>
            <a:ext cx="2890116" cy="5738648"/>
          </a:xfrm>
          <a:prstGeom prst="rect">
            <a:avLst/>
          </a:prstGeom>
        </p:spPr>
      </p:pic>
      <p:pic>
        <p:nvPicPr>
          <p:cNvPr id="23" name="Picture 22">
            <a:extLst>
              <a:ext uri="{FF2B5EF4-FFF2-40B4-BE49-F238E27FC236}">
                <a16:creationId xmlns:a16="http://schemas.microsoft.com/office/drawing/2014/main" id="{E19F4BD0-0674-1846-8621-AA8A944E0C00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r="6704"/>
          <a:stretch/>
        </p:blipFill>
        <p:spPr>
          <a:xfrm rot="5400000">
            <a:off x="7985014" y="2644176"/>
            <a:ext cx="2696344" cy="5738648"/>
          </a:xfrm>
          <a:prstGeom prst="rect">
            <a:avLst/>
          </a:prstGeom>
        </p:spPr>
      </p:pic>
      <p:pic>
        <p:nvPicPr>
          <p:cNvPr id="24" name="Picture 23">
            <a:extLst>
              <a:ext uri="{FF2B5EF4-FFF2-40B4-BE49-F238E27FC236}">
                <a16:creationId xmlns:a16="http://schemas.microsoft.com/office/drawing/2014/main" id="{7335A4C0-4190-2241-BFEF-B89F8D6093FA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340" r="51092" b="82738"/>
          <a:stretch/>
        </p:blipFill>
        <p:spPr>
          <a:xfrm>
            <a:off x="7042393" y="1563503"/>
            <a:ext cx="5107241" cy="2643409"/>
          </a:xfrm>
          <a:prstGeom prst="rect">
            <a:avLst/>
          </a:prstGeom>
        </p:spPr>
      </p:pic>
      <p:pic>
        <p:nvPicPr>
          <p:cNvPr id="25" name="Picture 24">
            <a:extLst>
              <a:ext uri="{FF2B5EF4-FFF2-40B4-BE49-F238E27FC236}">
                <a16:creationId xmlns:a16="http://schemas.microsoft.com/office/drawing/2014/main" id="{34F68FAC-839A-334F-99F9-A69353146FCF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340" r="51015" b="82648"/>
          <a:stretch/>
        </p:blipFill>
        <p:spPr>
          <a:xfrm>
            <a:off x="7029951" y="4194472"/>
            <a:ext cx="5119682" cy="2657263"/>
          </a:xfrm>
          <a:prstGeom prst="rect">
            <a:avLst/>
          </a:prstGeom>
        </p:spPr>
      </p:pic>
      <p:sp>
        <p:nvSpPr>
          <p:cNvPr id="26" name="Oval 25">
            <a:extLst>
              <a:ext uri="{FF2B5EF4-FFF2-40B4-BE49-F238E27FC236}">
                <a16:creationId xmlns:a16="http://schemas.microsoft.com/office/drawing/2014/main" id="{85DBE409-82B1-BA4D-8A16-CB34610419E7}"/>
              </a:ext>
            </a:extLst>
          </p:cNvPr>
          <p:cNvSpPr/>
          <p:nvPr/>
        </p:nvSpPr>
        <p:spPr>
          <a:xfrm>
            <a:off x="10260197" y="2258522"/>
            <a:ext cx="180745" cy="180745"/>
          </a:xfrm>
          <a:prstGeom prst="ellipse">
            <a:avLst/>
          </a:prstGeom>
          <a:solidFill>
            <a:schemeClr val="bg1"/>
          </a:solidFill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1600" dirty="0">
                <a:solidFill>
                  <a:schemeClr val="tx1"/>
                </a:solidFill>
              </a:rPr>
              <a:t>2</a:t>
            </a:r>
          </a:p>
        </p:txBody>
      </p:sp>
      <p:sp>
        <p:nvSpPr>
          <p:cNvPr id="27" name="Oval 26">
            <a:extLst>
              <a:ext uri="{FF2B5EF4-FFF2-40B4-BE49-F238E27FC236}">
                <a16:creationId xmlns:a16="http://schemas.microsoft.com/office/drawing/2014/main" id="{C6E85E50-B3BE-194A-9602-A8B04B0A4890}"/>
              </a:ext>
            </a:extLst>
          </p:cNvPr>
          <p:cNvSpPr/>
          <p:nvPr/>
        </p:nvSpPr>
        <p:spPr>
          <a:xfrm>
            <a:off x="7680258" y="3832971"/>
            <a:ext cx="180745" cy="180745"/>
          </a:xfrm>
          <a:prstGeom prst="ellipse">
            <a:avLst/>
          </a:prstGeom>
          <a:solidFill>
            <a:schemeClr val="bg1"/>
          </a:solidFill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1600" dirty="0">
                <a:solidFill>
                  <a:schemeClr val="tx1"/>
                </a:solidFill>
              </a:rPr>
              <a:t>1</a:t>
            </a:r>
          </a:p>
        </p:txBody>
      </p:sp>
      <p:sp>
        <p:nvSpPr>
          <p:cNvPr id="28" name="Oval 27">
            <a:extLst>
              <a:ext uri="{FF2B5EF4-FFF2-40B4-BE49-F238E27FC236}">
                <a16:creationId xmlns:a16="http://schemas.microsoft.com/office/drawing/2014/main" id="{BD29F535-A681-E64C-8156-14589DDB28A2}"/>
              </a:ext>
            </a:extLst>
          </p:cNvPr>
          <p:cNvSpPr/>
          <p:nvPr/>
        </p:nvSpPr>
        <p:spPr>
          <a:xfrm>
            <a:off x="8121693" y="6113716"/>
            <a:ext cx="180745" cy="180745"/>
          </a:xfrm>
          <a:prstGeom prst="ellipse">
            <a:avLst/>
          </a:prstGeom>
          <a:solidFill>
            <a:schemeClr val="bg1"/>
          </a:solidFill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1600" dirty="0">
                <a:solidFill>
                  <a:schemeClr val="tx1"/>
                </a:solidFill>
              </a:rPr>
              <a:t>3</a:t>
            </a:r>
          </a:p>
        </p:txBody>
      </p:sp>
      <p:sp>
        <p:nvSpPr>
          <p:cNvPr id="29" name="Oval 28">
            <a:extLst>
              <a:ext uri="{FF2B5EF4-FFF2-40B4-BE49-F238E27FC236}">
                <a16:creationId xmlns:a16="http://schemas.microsoft.com/office/drawing/2014/main" id="{27BC1AAD-849C-A340-83F1-AB512D4FC8BD}"/>
              </a:ext>
            </a:extLst>
          </p:cNvPr>
          <p:cNvSpPr/>
          <p:nvPr/>
        </p:nvSpPr>
        <p:spPr>
          <a:xfrm>
            <a:off x="7871547" y="5706615"/>
            <a:ext cx="180745" cy="180745"/>
          </a:xfrm>
          <a:prstGeom prst="ellipse">
            <a:avLst/>
          </a:prstGeom>
          <a:solidFill>
            <a:schemeClr val="bg1"/>
          </a:solidFill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1600" dirty="0">
                <a:solidFill>
                  <a:schemeClr val="tx1"/>
                </a:solidFill>
              </a:rPr>
              <a:t>4</a:t>
            </a: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05B44317-2382-7048-8371-0FC62723F2A2}"/>
              </a:ext>
            </a:extLst>
          </p:cNvPr>
          <p:cNvSpPr txBox="1"/>
          <p:nvPr/>
        </p:nvSpPr>
        <p:spPr>
          <a:xfrm>
            <a:off x="6989841" y="1512759"/>
            <a:ext cx="603050" cy="369332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dirty="0"/>
              <a:t>10m</a:t>
            </a:r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id="{4FCDDFA7-5744-7B44-A2A1-3498DE1200CE}"/>
              </a:ext>
            </a:extLst>
          </p:cNvPr>
          <p:cNvSpPr txBox="1"/>
          <p:nvPr/>
        </p:nvSpPr>
        <p:spPr>
          <a:xfrm>
            <a:off x="6877543" y="4516177"/>
            <a:ext cx="603050" cy="369332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dirty="0"/>
              <a:t>10m</a:t>
            </a:r>
          </a:p>
        </p:txBody>
      </p:sp>
      <p:sp>
        <p:nvSpPr>
          <p:cNvPr id="32" name="TextBox 31">
            <a:extLst>
              <a:ext uri="{FF2B5EF4-FFF2-40B4-BE49-F238E27FC236}">
                <a16:creationId xmlns:a16="http://schemas.microsoft.com/office/drawing/2014/main" id="{92B2D7F1-7506-644D-850C-22AE75402063}"/>
              </a:ext>
            </a:extLst>
          </p:cNvPr>
          <p:cNvSpPr txBox="1"/>
          <p:nvPr/>
        </p:nvSpPr>
        <p:spPr>
          <a:xfrm>
            <a:off x="8349355" y="2533129"/>
            <a:ext cx="646331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400" b="1" dirty="0">
                <a:solidFill>
                  <a:srgbClr val="FFC000"/>
                </a:solidFill>
              </a:rPr>
              <a:t>E04</a:t>
            </a:r>
          </a:p>
        </p:txBody>
      </p:sp>
      <p:sp>
        <p:nvSpPr>
          <p:cNvPr id="33" name="TextBox 32">
            <a:extLst>
              <a:ext uri="{FF2B5EF4-FFF2-40B4-BE49-F238E27FC236}">
                <a16:creationId xmlns:a16="http://schemas.microsoft.com/office/drawing/2014/main" id="{4C9ADE70-2A09-F141-A5F7-F7C4D02B0FB4}"/>
              </a:ext>
            </a:extLst>
          </p:cNvPr>
          <p:cNvSpPr txBox="1"/>
          <p:nvPr/>
        </p:nvSpPr>
        <p:spPr>
          <a:xfrm>
            <a:off x="8476881" y="4980638"/>
            <a:ext cx="646331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400" b="1" dirty="0">
                <a:solidFill>
                  <a:srgbClr val="FFC000"/>
                </a:solidFill>
              </a:rPr>
              <a:t>E04</a:t>
            </a:r>
          </a:p>
        </p:txBody>
      </p:sp>
      <p:sp>
        <p:nvSpPr>
          <p:cNvPr id="34" name="TextBox 33">
            <a:extLst>
              <a:ext uri="{FF2B5EF4-FFF2-40B4-BE49-F238E27FC236}">
                <a16:creationId xmlns:a16="http://schemas.microsoft.com/office/drawing/2014/main" id="{9262054D-9488-0741-9635-C532CC80F573}"/>
              </a:ext>
            </a:extLst>
          </p:cNvPr>
          <p:cNvSpPr txBox="1"/>
          <p:nvPr/>
        </p:nvSpPr>
        <p:spPr>
          <a:xfrm>
            <a:off x="10797104" y="2974563"/>
            <a:ext cx="1377749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400" b="1" dirty="0">
                <a:solidFill>
                  <a:schemeClr val="bg1"/>
                </a:solidFill>
              </a:rPr>
              <a:t>Level 100</a:t>
            </a:r>
          </a:p>
        </p:txBody>
      </p:sp>
      <p:sp>
        <p:nvSpPr>
          <p:cNvPr id="35" name="TextBox 34">
            <a:extLst>
              <a:ext uri="{FF2B5EF4-FFF2-40B4-BE49-F238E27FC236}">
                <a16:creationId xmlns:a16="http://schemas.microsoft.com/office/drawing/2014/main" id="{1BE4409F-C391-A94B-B9D4-FCE3BAA0E0E4}"/>
              </a:ext>
            </a:extLst>
          </p:cNvPr>
          <p:cNvSpPr txBox="1"/>
          <p:nvPr/>
        </p:nvSpPr>
        <p:spPr>
          <a:xfrm>
            <a:off x="10585956" y="1885692"/>
            <a:ext cx="646331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400" b="1" dirty="0">
                <a:solidFill>
                  <a:srgbClr val="FFC000"/>
                </a:solidFill>
              </a:rPr>
              <a:t>E05</a:t>
            </a:r>
          </a:p>
        </p:txBody>
      </p:sp>
      <p:sp>
        <p:nvSpPr>
          <p:cNvPr id="36" name="TextBox 35">
            <a:extLst>
              <a:ext uri="{FF2B5EF4-FFF2-40B4-BE49-F238E27FC236}">
                <a16:creationId xmlns:a16="http://schemas.microsoft.com/office/drawing/2014/main" id="{265893A4-1089-F54E-B991-0137B2134BAB}"/>
              </a:ext>
            </a:extLst>
          </p:cNvPr>
          <p:cNvSpPr txBox="1"/>
          <p:nvPr/>
        </p:nvSpPr>
        <p:spPr>
          <a:xfrm>
            <a:off x="10799971" y="5586352"/>
            <a:ext cx="1377749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400" b="1" dirty="0">
                <a:solidFill>
                  <a:schemeClr val="bg1"/>
                </a:solidFill>
              </a:rPr>
              <a:t>Level 110</a:t>
            </a:r>
          </a:p>
        </p:txBody>
      </p:sp>
      <p:cxnSp>
        <p:nvCxnSpPr>
          <p:cNvPr id="37" name="Straight Connector 36">
            <a:extLst>
              <a:ext uri="{FF2B5EF4-FFF2-40B4-BE49-F238E27FC236}">
                <a16:creationId xmlns:a16="http://schemas.microsoft.com/office/drawing/2014/main" id="{5EA8BCE8-F182-CF4C-98C4-60ED1DE14ED1}"/>
              </a:ext>
            </a:extLst>
          </p:cNvPr>
          <p:cNvCxnSpPr>
            <a:cxnSpLocks/>
          </p:cNvCxnSpPr>
          <p:nvPr/>
        </p:nvCxnSpPr>
        <p:spPr>
          <a:xfrm>
            <a:off x="7029951" y="1885431"/>
            <a:ext cx="593445" cy="0"/>
          </a:xfrm>
          <a:prstGeom prst="line">
            <a:avLst/>
          </a:prstGeom>
          <a:ln w="38100">
            <a:solidFill>
              <a:srgbClr val="FF0000"/>
            </a:solidFill>
            <a:headEnd type="diamond" w="med" len="med"/>
            <a:tailEnd type="diamond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8" name="Straight Connector 37">
            <a:extLst>
              <a:ext uri="{FF2B5EF4-FFF2-40B4-BE49-F238E27FC236}">
                <a16:creationId xmlns:a16="http://schemas.microsoft.com/office/drawing/2014/main" id="{31801388-6E87-C147-AAF9-E1C12280E88F}"/>
              </a:ext>
            </a:extLst>
          </p:cNvPr>
          <p:cNvCxnSpPr>
            <a:cxnSpLocks/>
          </p:cNvCxnSpPr>
          <p:nvPr/>
        </p:nvCxnSpPr>
        <p:spPr>
          <a:xfrm>
            <a:off x="6877543" y="4899361"/>
            <a:ext cx="593445" cy="0"/>
          </a:xfrm>
          <a:prstGeom prst="line">
            <a:avLst/>
          </a:prstGeom>
          <a:ln w="38100">
            <a:solidFill>
              <a:srgbClr val="FF0000"/>
            </a:solidFill>
            <a:headEnd type="diamond" w="med" len="med"/>
            <a:tailEnd type="diamond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9" name="TextBox 38">
            <a:extLst>
              <a:ext uri="{FF2B5EF4-FFF2-40B4-BE49-F238E27FC236}">
                <a16:creationId xmlns:a16="http://schemas.microsoft.com/office/drawing/2014/main" id="{41CA4BEF-EDF8-C54D-B384-969F85869FAD}"/>
              </a:ext>
            </a:extLst>
          </p:cNvPr>
          <p:cNvSpPr txBox="1"/>
          <p:nvPr/>
        </p:nvSpPr>
        <p:spPr>
          <a:xfrm>
            <a:off x="10826830" y="2671745"/>
            <a:ext cx="108337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b="1" dirty="0">
                <a:solidFill>
                  <a:schemeClr val="bg1"/>
                </a:solidFill>
              </a:rPr>
              <a:t>HEIMDAL</a:t>
            </a:r>
          </a:p>
        </p:txBody>
      </p:sp>
      <p:sp>
        <p:nvSpPr>
          <p:cNvPr id="40" name="TextBox 39">
            <a:extLst>
              <a:ext uri="{FF2B5EF4-FFF2-40B4-BE49-F238E27FC236}">
                <a16:creationId xmlns:a16="http://schemas.microsoft.com/office/drawing/2014/main" id="{6A20DBA7-797A-1941-B568-76F54D04EFC8}"/>
              </a:ext>
            </a:extLst>
          </p:cNvPr>
          <p:cNvSpPr txBox="1"/>
          <p:nvPr/>
        </p:nvSpPr>
        <p:spPr>
          <a:xfrm>
            <a:off x="10089267" y="2855102"/>
            <a:ext cx="72192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b="1" dirty="0">
                <a:solidFill>
                  <a:schemeClr val="bg1"/>
                </a:solidFill>
              </a:rPr>
              <a:t>T-REX</a:t>
            </a:r>
          </a:p>
        </p:txBody>
      </p:sp>
      <p:sp>
        <p:nvSpPr>
          <p:cNvPr id="41" name="TextBox 40">
            <a:extLst>
              <a:ext uri="{FF2B5EF4-FFF2-40B4-BE49-F238E27FC236}">
                <a16:creationId xmlns:a16="http://schemas.microsoft.com/office/drawing/2014/main" id="{F150BB25-1550-D841-91A0-BE46E39E6584}"/>
              </a:ext>
            </a:extLst>
          </p:cNvPr>
          <p:cNvSpPr txBox="1"/>
          <p:nvPr/>
        </p:nvSpPr>
        <p:spPr>
          <a:xfrm>
            <a:off x="9268532" y="3494454"/>
            <a:ext cx="85350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b="1" dirty="0">
                <a:solidFill>
                  <a:schemeClr val="bg1"/>
                </a:solidFill>
              </a:rPr>
              <a:t>MAGIC</a:t>
            </a:r>
          </a:p>
        </p:txBody>
      </p:sp>
      <p:sp>
        <p:nvSpPr>
          <p:cNvPr id="42" name="TextBox 41">
            <a:extLst>
              <a:ext uri="{FF2B5EF4-FFF2-40B4-BE49-F238E27FC236}">
                <a16:creationId xmlns:a16="http://schemas.microsoft.com/office/drawing/2014/main" id="{EBA7911D-671A-3540-AE3B-5BDBDCA5120C}"/>
              </a:ext>
            </a:extLst>
          </p:cNvPr>
          <p:cNvSpPr txBox="1"/>
          <p:nvPr/>
        </p:nvSpPr>
        <p:spPr>
          <a:xfrm>
            <a:off x="8275172" y="3947913"/>
            <a:ext cx="115275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b="1" dirty="0">
                <a:solidFill>
                  <a:schemeClr val="bg1"/>
                </a:solidFill>
              </a:rPr>
              <a:t>MIRACLES</a:t>
            </a:r>
          </a:p>
        </p:txBody>
      </p:sp>
      <p:sp>
        <p:nvSpPr>
          <p:cNvPr id="43" name="TextBox 42">
            <a:extLst>
              <a:ext uri="{FF2B5EF4-FFF2-40B4-BE49-F238E27FC236}">
                <a16:creationId xmlns:a16="http://schemas.microsoft.com/office/drawing/2014/main" id="{D79BCBF1-6C97-0A4E-817E-0365229A557F}"/>
              </a:ext>
            </a:extLst>
          </p:cNvPr>
          <p:cNvSpPr txBox="1"/>
          <p:nvPr/>
        </p:nvSpPr>
        <p:spPr>
          <a:xfrm>
            <a:off x="10859071" y="5331108"/>
            <a:ext cx="108337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b="1" dirty="0">
                <a:solidFill>
                  <a:schemeClr val="bg1"/>
                </a:solidFill>
              </a:rPr>
              <a:t>HEIMDAL</a:t>
            </a:r>
          </a:p>
        </p:txBody>
      </p:sp>
      <p:sp>
        <p:nvSpPr>
          <p:cNvPr id="44" name="TextBox 43">
            <a:extLst>
              <a:ext uri="{FF2B5EF4-FFF2-40B4-BE49-F238E27FC236}">
                <a16:creationId xmlns:a16="http://schemas.microsoft.com/office/drawing/2014/main" id="{8EC4370A-5096-CC49-AE15-4314880FA328}"/>
              </a:ext>
            </a:extLst>
          </p:cNvPr>
          <p:cNvSpPr txBox="1"/>
          <p:nvPr/>
        </p:nvSpPr>
        <p:spPr>
          <a:xfrm>
            <a:off x="10121507" y="5514464"/>
            <a:ext cx="72192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b="1" dirty="0">
                <a:solidFill>
                  <a:schemeClr val="bg1"/>
                </a:solidFill>
              </a:rPr>
              <a:t>T-REX</a:t>
            </a:r>
          </a:p>
        </p:txBody>
      </p:sp>
      <p:sp>
        <p:nvSpPr>
          <p:cNvPr id="45" name="TextBox 44">
            <a:extLst>
              <a:ext uri="{FF2B5EF4-FFF2-40B4-BE49-F238E27FC236}">
                <a16:creationId xmlns:a16="http://schemas.microsoft.com/office/drawing/2014/main" id="{1BB9F854-78A5-634F-B2F8-10743F8B42D8}"/>
              </a:ext>
            </a:extLst>
          </p:cNvPr>
          <p:cNvSpPr txBox="1"/>
          <p:nvPr/>
        </p:nvSpPr>
        <p:spPr>
          <a:xfrm>
            <a:off x="9300772" y="6153817"/>
            <a:ext cx="85350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b="1" dirty="0">
                <a:solidFill>
                  <a:schemeClr val="bg1"/>
                </a:solidFill>
              </a:rPr>
              <a:t>MAGIC</a:t>
            </a:r>
          </a:p>
        </p:txBody>
      </p:sp>
      <p:sp>
        <p:nvSpPr>
          <p:cNvPr id="46" name="TextBox 45">
            <a:extLst>
              <a:ext uri="{FF2B5EF4-FFF2-40B4-BE49-F238E27FC236}">
                <a16:creationId xmlns:a16="http://schemas.microsoft.com/office/drawing/2014/main" id="{23DC6493-2F54-C14F-84F2-8C19ADEB6918}"/>
              </a:ext>
            </a:extLst>
          </p:cNvPr>
          <p:cNvSpPr txBox="1"/>
          <p:nvPr/>
        </p:nvSpPr>
        <p:spPr>
          <a:xfrm>
            <a:off x="8307412" y="6607276"/>
            <a:ext cx="115275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b="1" dirty="0">
                <a:solidFill>
                  <a:schemeClr val="bg1"/>
                </a:solidFill>
              </a:rPr>
              <a:t>MIRACLES</a:t>
            </a:r>
          </a:p>
        </p:txBody>
      </p:sp>
    </p:spTree>
    <p:extLst>
      <p:ext uri="{BB962C8B-B14F-4D97-AF65-F5344CB8AC3E}">
        <p14:creationId xmlns:p14="http://schemas.microsoft.com/office/powerpoint/2010/main" val="43142686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>
            <a:extLst>
              <a:ext uri="{FF2B5EF4-FFF2-40B4-BE49-F238E27FC236}">
                <a16:creationId xmlns:a16="http://schemas.microsoft.com/office/drawing/2014/main" id="{C008FBF7-D44C-D54F-A2AD-20BAB7178B5A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666" t="42348" r="57792" b="35427"/>
          <a:stretch/>
        </p:blipFill>
        <p:spPr>
          <a:xfrm>
            <a:off x="0" y="1439917"/>
            <a:ext cx="6053959" cy="5418083"/>
          </a:xfrm>
          <a:prstGeom prst="rect">
            <a:avLst/>
          </a:prstGeom>
        </p:spPr>
      </p:pic>
      <p:sp>
        <p:nvSpPr>
          <p:cNvPr id="11" name="Rectangle 10">
            <a:extLst>
              <a:ext uri="{FF2B5EF4-FFF2-40B4-BE49-F238E27FC236}">
                <a16:creationId xmlns:a16="http://schemas.microsoft.com/office/drawing/2014/main" id="{CA0EDC27-2564-D347-9409-1011A12A24BA}"/>
              </a:ext>
            </a:extLst>
          </p:cNvPr>
          <p:cNvSpPr/>
          <p:nvPr/>
        </p:nvSpPr>
        <p:spPr>
          <a:xfrm>
            <a:off x="4614041" y="1450428"/>
            <a:ext cx="2017987" cy="2627586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F98A988C-D9F2-D54E-9C90-97CF498A298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13 Reference Points Defined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60639DD0-5774-834F-8D9C-D7C0FE3A813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Considered to be worst-case positions within non-designated areas</a:t>
            </a: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7A16C0E6-0D85-E04B-9EB8-4D59F83BE7C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9781" y="1457379"/>
            <a:ext cx="5617039" cy="5316479"/>
          </a:xfrm>
          <a:prstGeom prst="rect">
            <a:avLst/>
          </a:prstGeom>
        </p:spPr>
      </p:pic>
      <p:grpSp>
        <p:nvGrpSpPr>
          <p:cNvPr id="3" name="Group 2">
            <a:extLst>
              <a:ext uri="{FF2B5EF4-FFF2-40B4-BE49-F238E27FC236}">
                <a16:creationId xmlns:a16="http://schemas.microsoft.com/office/drawing/2014/main" id="{76B7D08E-91D4-0340-8300-077C5C9573CF}"/>
              </a:ext>
            </a:extLst>
          </p:cNvPr>
          <p:cNvGrpSpPr>
            <a:grpSpLocks noChangeAspect="1"/>
          </p:cNvGrpSpPr>
          <p:nvPr/>
        </p:nvGrpSpPr>
        <p:grpSpPr>
          <a:xfrm>
            <a:off x="1185090" y="1629104"/>
            <a:ext cx="4257955" cy="4604621"/>
            <a:chOff x="806718" y="626650"/>
            <a:chExt cx="5136342" cy="5554523"/>
          </a:xfrm>
        </p:grpSpPr>
        <p:sp>
          <p:nvSpPr>
            <p:cNvPr id="8" name="Oval 7">
              <a:extLst>
                <a:ext uri="{FF2B5EF4-FFF2-40B4-BE49-F238E27FC236}">
                  <a16:creationId xmlns:a16="http://schemas.microsoft.com/office/drawing/2014/main" id="{57EE901F-0C4E-8644-8AD8-1EBDDAC8CF77}"/>
                </a:ext>
              </a:extLst>
            </p:cNvPr>
            <p:cNvSpPr/>
            <p:nvPr/>
          </p:nvSpPr>
          <p:spPr>
            <a:xfrm>
              <a:off x="1572413" y="1261296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1</a:t>
              </a:r>
            </a:p>
          </p:txBody>
        </p:sp>
        <p:sp>
          <p:nvSpPr>
            <p:cNvPr id="12" name="Oval 11">
              <a:extLst>
                <a:ext uri="{FF2B5EF4-FFF2-40B4-BE49-F238E27FC236}">
                  <a16:creationId xmlns:a16="http://schemas.microsoft.com/office/drawing/2014/main" id="{614E2FE4-5A0F-E849-A404-F48D97070BDE}"/>
                </a:ext>
              </a:extLst>
            </p:cNvPr>
            <p:cNvSpPr/>
            <p:nvPr/>
          </p:nvSpPr>
          <p:spPr>
            <a:xfrm>
              <a:off x="2636777" y="626650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2</a:t>
              </a:r>
            </a:p>
          </p:txBody>
        </p:sp>
        <p:sp>
          <p:nvSpPr>
            <p:cNvPr id="13" name="Oval 12">
              <a:extLst>
                <a:ext uri="{FF2B5EF4-FFF2-40B4-BE49-F238E27FC236}">
                  <a16:creationId xmlns:a16="http://schemas.microsoft.com/office/drawing/2014/main" id="{38A60058-D50A-7D45-AF59-BDAFD821B727}"/>
                </a:ext>
              </a:extLst>
            </p:cNvPr>
            <p:cNvSpPr/>
            <p:nvPr/>
          </p:nvSpPr>
          <p:spPr>
            <a:xfrm>
              <a:off x="1767443" y="1113083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3</a:t>
              </a:r>
            </a:p>
          </p:txBody>
        </p:sp>
        <p:sp>
          <p:nvSpPr>
            <p:cNvPr id="14" name="Oval 13">
              <a:extLst>
                <a:ext uri="{FF2B5EF4-FFF2-40B4-BE49-F238E27FC236}">
                  <a16:creationId xmlns:a16="http://schemas.microsoft.com/office/drawing/2014/main" id="{5BA0201A-DE51-9B41-9F67-C2F79113BBDC}"/>
                </a:ext>
              </a:extLst>
            </p:cNvPr>
            <p:cNvSpPr/>
            <p:nvPr/>
          </p:nvSpPr>
          <p:spPr>
            <a:xfrm>
              <a:off x="1658511" y="970959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4</a:t>
              </a:r>
            </a:p>
          </p:txBody>
        </p:sp>
        <p:sp>
          <p:nvSpPr>
            <p:cNvPr id="15" name="Oval 14">
              <a:extLst>
                <a:ext uri="{FF2B5EF4-FFF2-40B4-BE49-F238E27FC236}">
                  <a16:creationId xmlns:a16="http://schemas.microsoft.com/office/drawing/2014/main" id="{E73E715E-AB52-5544-BFE9-D7EFFE16BEF1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2378218" y="5965173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56</a:t>
              </a:r>
            </a:p>
          </p:txBody>
        </p:sp>
        <p:sp>
          <p:nvSpPr>
            <p:cNvPr id="16" name="Oval 15">
              <a:extLst>
                <a:ext uri="{FF2B5EF4-FFF2-40B4-BE49-F238E27FC236}">
                  <a16:creationId xmlns:a16="http://schemas.microsoft.com/office/drawing/2014/main" id="{866F2E75-AD6D-6F4F-92A9-6D43233E5555}"/>
                </a:ext>
              </a:extLst>
            </p:cNvPr>
            <p:cNvSpPr/>
            <p:nvPr/>
          </p:nvSpPr>
          <p:spPr>
            <a:xfrm>
              <a:off x="2370574" y="5481318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7</a:t>
              </a:r>
            </a:p>
          </p:txBody>
        </p:sp>
        <p:sp>
          <p:nvSpPr>
            <p:cNvPr id="17" name="Oval 16">
              <a:extLst>
                <a:ext uri="{FF2B5EF4-FFF2-40B4-BE49-F238E27FC236}">
                  <a16:creationId xmlns:a16="http://schemas.microsoft.com/office/drawing/2014/main" id="{2BF32BF1-5BC3-D54C-9370-7F11FF3F333B}"/>
                </a:ext>
              </a:extLst>
            </p:cNvPr>
            <p:cNvSpPr/>
            <p:nvPr/>
          </p:nvSpPr>
          <p:spPr>
            <a:xfrm>
              <a:off x="2086784" y="5590099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8</a:t>
              </a:r>
            </a:p>
          </p:txBody>
        </p:sp>
        <p:sp>
          <p:nvSpPr>
            <p:cNvPr id="18" name="Oval 17">
              <a:extLst>
                <a:ext uri="{FF2B5EF4-FFF2-40B4-BE49-F238E27FC236}">
                  <a16:creationId xmlns:a16="http://schemas.microsoft.com/office/drawing/2014/main" id="{04C27DAF-30DE-FF44-9C19-359744EFC13B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5727060" y="4160123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910</a:t>
              </a:r>
            </a:p>
          </p:txBody>
        </p:sp>
        <p:sp>
          <p:nvSpPr>
            <p:cNvPr id="19" name="Oval 18">
              <a:extLst>
                <a:ext uri="{FF2B5EF4-FFF2-40B4-BE49-F238E27FC236}">
                  <a16:creationId xmlns:a16="http://schemas.microsoft.com/office/drawing/2014/main" id="{0EAEC8DE-97E7-CB45-94ED-29D0A5B49060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4182974" y="3545178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11</a:t>
              </a:r>
            </a:p>
          </p:txBody>
        </p:sp>
        <p:sp>
          <p:nvSpPr>
            <p:cNvPr id="20" name="Oval 19">
              <a:extLst>
                <a:ext uri="{FF2B5EF4-FFF2-40B4-BE49-F238E27FC236}">
                  <a16:creationId xmlns:a16="http://schemas.microsoft.com/office/drawing/2014/main" id="{68CF164B-5B0F-D24E-B195-70151783F27F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806718" y="4025535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12</a:t>
              </a:r>
            </a:p>
          </p:txBody>
        </p:sp>
        <p:sp>
          <p:nvSpPr>
            <p:cNvPr id="21" name="Oval 20">
              <a:extLst>
                <a:ext uri="{FF2B5EF4-FFF2-40B4-BE49-F238E27FC236}">
                  <a16:creationId xmlns:a16="http://schemas.microsoft.com/office/drawing/2014/main" id="{BCF57759-EAB7-E543-B95F-5BA7766A922A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1042244" y="5496097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13</a:t>
              </a:r>
            </a:p>
          </p:txBody>
        </p:sp>
      </p:grpSp>
      <p:pic>
        <p:nvPicPr>
          <p:cNvPr id="23" name="Picture 22">
            <a:extLst>
              <a:ext uri="{FF2B5EF4-FFF2-40B4-BE49-F238E27FC236}">
                <a16:creationId xmlns:a16="http://schemas.microsoft.com/office/drawing/2014/main" id="{61810F78-B172-0D4A-9A37-E970C6FEAC6A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t="1" b="-372"/>
          <a:stretch/>
        </p:blipFill>
        <p:spPr>
          <a:xfrm rot="5400000">
            <a:off x="5249379" y="919177"/>
            <a:ext cx="2522035" cy="3750204"/>
          </a:xfrm>
          <a:prstGeom prst="rect">
            <a:avLst/>
          </a:prstGeo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18833F6-F1BC-4D4A-BD0C-BB1A06C612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6</a:t>
            </a:fld>
            <a:endParaRPr lang="en-GB"/>
          </a:p>
        </p:txBody>
      </p:sp>
      <p:pic>
        <p:nvPicPr>
          <p:cNvPr id="22" name="Picture 21">
            <a:extLst>
              <a:ext uri="{FF2B5EF4-FFF2-40B4-BE49-F238E27FC236}">
                <a16:creationId xmlns:a16="http://schemas.microsoft.com/office/drawing/2014/main" id="{AA207757-57BC-FF4A-A54D-19177AFCEF99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b="-132"/>
          <a:stretch/>
        </p:blipFill>
        <p:spPr>
          <a:xfrm rot="5400000">
            <a:off x="8921057" y="923659"/>
            <a:ext cx="2522035" cy="3741240"/>
          </a:xfrm>
          <a:prstGeom prst="rect">
            <a:avLst/>
          </a:prstGeom>
        </p:spPr>
      </p:pic>
      <p:pic>
        <p:nvPicPr>
          <p:cNvPr id="24" name="Picture 23">
            <a:extLst>
              <a:ext uri="{FF2B5EF4-FFF2-40B4-BE49-F238E27FC236}">
                <a16:creationId xmlns:a16="http://schemas.microsoft.com/office/drawing/2014/main" id="{B4CC18D4-CB1E-114B-895E-9DD3E20679E2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b="-195"/>
          <a:stretch/>
        </p:blipFill>
        <p:spPr>
          <a:xfrm rot="5400000">
            <a:off x="8910150" y="3725159"/>
            <a:ext cx="2522035" cy="3743645"/>
          </a:xfrm>
          <a:prstGeom prst="rect">
            <a:avLst/>
          </a:prstGeom>
        </p:spPr>
      </p:pic>
      <p:sp>
        <p:nvSpPr>
          <p:cNvPr id="25" name="TextBox 24">
            <a:extLst>
              <a:ext uri="{FF2B5EF4-FFF2-40B4-BE49-F238E27FC236}">
                <a16:creationId xmlns:a16="http://schemas.microsoft.com/office/drawing/2014/main" id="{280B121A-B14D-FA48-A887-E341B5FC3182}"/>
              </a:ext>
            </a:extLst>
          </p:cNvPr>
          <p:cNvSpPr txBox="1"/>
          <p:nvPr/>
        </p:nvSpPr>
        <p:spPr>
          <a:xfrm>
            <a:off x="7006310" y="1512428"/>
            <a:ext cx="1377749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400" b="1" dirty="0">
                <a:solidFill>
                  <a:schemeClr val="bg1"/>
                </a:solidFill>
              </a:rPr>
              <a:t>Level 100</a:t>
            </a: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5AC7B6A9-C1A8-0945-A5B0-5C55D1BB4764}"/>
              </a:ext>
            </a:extLst>
          </p:cNvPr>
          <p:cNvSpPr txBox="1"/>
          <p:nvPr/>
        </p:nvSpPr>
        <p:spPr>
          <a:xfrm>
            <a:off x="10765763" y="1505476"/>
            <a:ext cx="1377749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400" b="1" dirty="0">
                <a:solidFill>
                  <a:schemeClr val="bg1"/>
                </a:solidFill>
              </a:rPr>
              <a:t>Level 110</a:t>
            </a:r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F24E5A62-2B82-DA48-97D9-0656DE6F663F}"/>
              </a:ext>
            </a:extLst>
          </p:cNvPr>
          <p:cNvSpPr txBox="1"/>
          <p:nvPr/>
        </p:nvSpPr>
        <p:spPr>
          <a:xfrm>
            <a:off x="10772211" y="4312971"/>
            <a:ext cx="1377749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400" b="1" dirty="0">
                <a:solidFill>
                  <a:schemeClr val="bg1"/>
                </a:solidFill>
              </a:rPr>
              <a:t>Level 120</a:t>
            </a:r>
          </a:p>
        </p:txBody>
      </p:sp>
      <p:pic>
        <p:nvPicPr>
          <p:cNvPr id="28" name="Picture 27">
            <a:extLst>
              <a:ext uri="{FF2B5EF4-FFF2-40B4-BE49-F238E27FC236}">
                <a16:creationId xmlns:a16="http://schemas.microsoft.com/office/drawing/2014/main" id="{B161CF76-E9D7-2D4A-A16D-9A01970EF51A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243" t="78420" r="56503" b="6366"/>
          <a:stretch/>
        </p:blipFill>
        <p:spPr>
          <a:xfrm>
            <a:off x="5794316" y="1533262"/>
            <a:ext cx="2591181" cy="2295930"/>
          </a:xfrm>
          <a:prstGeom prst="rect">
            <a:avLst/>
          </a:prstGeom>
        </p:spPr>
      </p:pic>
      <p:pic>
        <p:nvPicPr>
          <p:cNvPr id="29" name="Picture 28">
            <a:extLst>
              <a:ext uri="{FF2B5EF4-FFF2-40B4-BE49-F238E27FC236}">
                <a16:creationId xmlns:a16="http://schemas.microsoft.com/office/drawing/2014/main" id="{2037265D-5934-9643-8FE0-7A336E8BF60D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243" t="78420" r="56707" b="6366"/>
          <a:stretch/>
        </p:blipFill>
        <p:spPr>
          <a:xfrm>
            <a:off x="9491817" y="1533262"/>
            <a:ext cx="2558545" cy="2295930"/>
          </a:xfrm>
          <a:prstGeom prst="rect">
            <a:avLst/>
          </a:prstGeom>
        </p:spPr>
      </p:pic>
      <p:pic>
        <p:nvPicPr>
          <p:cNvPr id="30" name="Picture 29">
            <a:extLst>
              <a:ext uri="{FF2B5EF4-FFF2-40B4-BE49-F238E27FC236}">
                <a16:creationId xmlns:a16="http://schemas.microsoft.com/office/drawing/2014/main" id="{268624A7-7973-344B-BE4A-9593350875D4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243" t="78420" r="56707" b="6366"/>
          <a:stretch/>
        </p:blipFill>
        <p:spPr>
          <a:xfrm>
            <a:off x="9460143" y="4332936"/>
            <a:ext cx="2558545" cy="2295930"/>
          </a:xfrm>
          <a:prstGeom prst="rect">
            <a:avLst/>
          </a:prstGeom>
        </p:spPr>
      </p:pic>
      <p:sp>
        <p:nvSpPr>
          <p:cNvPr id="31" name="TextBox 30">
            <a:extLst>
              <a:ext uri="{FF2B5EF4-FFF2-40B4-BE49-F238E27FC236}">
                <a16:creationId xmlns:a16="http://schemas.microsoft.com/office/drawing/2014/main" id="{6F7E55AC-A849-4F43-9B18-951AF68B8007}"/>
              </a:ext>
            </a:extLst>
          </p:cNvPr>
          <p:cNvSpPr txBox="1"/>
          <p:nvPr/>
        </p:nvSpPr>
        <p:spPr>
          <a:xfrm>
            <a:off x="5693455" y="1442664"/>
            <a:ext cx="603050" cy="369332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dirty="0"/>
              <a:t>10m</a:t>
            </a:r>
          </a:p>
        </p:txBody>
      </p:sp>
      <p:sp>
        <p:nvSpPr>
          <p:cNvPr id="32" name="TextBox 31">
            <a:extLst>
              <a:ext uri="{FF2B5EF4-FFF2-40B4-BE49-F238E27FC236}">
                <a16:creationId xmlns:a16="http://schemas.microsoft.com/office/drawing/2014/main" id="{153802C1-7A3B-354C-AA77-038CBEEAE944}"/>
              </a:ext>
            </a:extLst>
          </p:cNvPr>
          <p:cNvSpPr txBox="1"/>
          <p:nvPr/>
        </p:nvSpPr>
        <p:spPr>
          <a:xfrm>
            <a:off x="9422168" y="1448023"/>
            <a:ext cx="603050" cy="369332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dirty="0"/>
              <a:t>10m</a:t>
            </a:r>
          </a:p>
        </p:txBody>
      </p:sp>
      <p:sp>
        <p:nvSpPr>
          <p:cNvPr id="33" name="TextBox 32">
            <a:extLst>
              <a:ext uri="{FF2B5EF4-FFF2-40B4-BE49-F238E27FC236}">
                <a16:creationId xmlns:a16="http://schemas.microsoft.com/office/drawing/2014/main" id="{D5BDFBEF-6C5D-7341-BA4F-D95A647570F4}"/>
              </a:ext>
            </a:extLst>
          </p:cNvPr>
          <p:cNvSpPr txBox="1"/>
          <p:nvPr/>
        </p:nvSpPr>
        <p:spPr>
          <a:xfrm>
            <a:off x="9428987" y="4246384"/>
            <a:ext cx="603050" cy="369332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dirty="0"/>
              <a:t>10m</a:t>
            </a:r>
          </a:p>
        </p:txBody>
      </p:sp>
      <p:sp>
        <p:nvSpPr>
          <p:cNvPr id="34" name="Oval 33">
            <a:extLst>
              <a:ext uri="{FF2B5EF4-FFF2-40B4-BE49-F238E27FC236}">
                <a16:creationId xmlns:a16="http://schemas.microsoft.com/office/drawing/2014/main" id="{01F56FAC-2913-9143-AA5D-00F1AFFC24C3}"/>
              </a:ext>
            </a:extLst>
          </p:cNvPr>
          <p:cNvSpPr/>
          <p:nvPr/>
        </p:nvSpPr>
        <p:spPr>
          <a:xfrm>
            <a:off x="6814316" y="3037380"/>
            <a:ext cx="176520" cy="176520"/>
          </a:xfrm>
          <a:prstGeom prst="ellipse">
            <a:avLst/>
          </a:prstGeom>
          <a:solidFill>
            <a:schemeClr val="bg1"/>
          </a:solidFill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1600" dirty="0">
                <a:solidFill>
                  <a:schemeClr val="tx1"/>
                </a:solidFill>
              </a:rPr>
              <a:t>5</a:t>
            </a:r>
          </a:p>
        </p:txBody>
      </p:sp>
      <p:sp>
        <p:nvSpPr>
          <p:cNvPr id="35" name="Oval 34">
            <a:extLst>
              <a:ext uri="{FF2B5EF4-FFF2-40B4-BE49-F238E27FC236}">
                <a16:creationId xmlns:a16="http://schemas.microsoft.com/office/drawing/2014/main" id="{BE11A1B5-47E6-D14F-A4FE-40807EF684B1}"/>
              </a:ext>
            </a:extLst>
          </p:cNvPr>
          <p:cNvSpPr/>
          <p:nvPr/>
        </p:nvSpPr>
        <p:spPr>
          <a:xfrm>
            <a:off x="10471932" y="3028997"/>
            <a:ext cx="176520" cy="176520"/>
          </a:xfrm>
          <a:prstGeom prst="ellipse">
            <a:avLst/>
          </a:prstGeom>
          <a:solidFill>
            <a:schemeClr val="bg1"/>
          </a:solidFill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1600" dirty="0">
                <a:solidFill>
                  <a:schemeClr val="tx1"/>
                </a:solidFill>
              </a:rPr>
              <a:t>6</a:t>
            </a:r>
          </a:p>
        </p:txBody>
      </p:sp>
      <p:sp>
        <p:nvSpPr>
          <p:cNvPr id="36" name="Oval 35">
            <a:extLst>
              <a:ext uri="{FF2B5EF4-FFF2-40B4-BE49-F238E27FC236}">
                <a16:creationId xmlns:a16="http://schemas.microsoft.com/office/drawing/2014/main" id="{348B4E3D-065A-F644-A98A-313ED10FF56B}"/>
              </a:ext>
            </a:extLst>
          </p:cNvPr>
          <p:cNvSpPr/>
          <p:nvPr/>
        </p:nvSpPr>
        <p:spPr>
          <a:xfrm>
            <a:off x="10457437" y="4749118"/>
            <a:ext cx="176520" cy="176520"/>
          </a:xfrm>
          <a:prstGeom prst="ellipse">
            <a:avLst/>
          </a:prstGeom>
          <a:solidFill>
            <a:schemeClr val="bg1"/>
          </a:solidFill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1600" dirty="0">
                <a:solidFill>
                  <a:schemeClr val="tx1"/>
                </a:solidFill>
              </a:rPr>
              <a:t>7</a:t>
            </a:r>
          </a:p>
        </p:txBody>
      </p:sp>
      <p:sp>
        <p:nvSpPr>
          <p:cNvPr id="37" name="Oval 36">
            <a:extLst>
              <a:ext uri="{FF2B5EF4-FFF2-40B4-BE49-F238E27FC236}">
                <a16:creationId xmlns:a16="http://schemas.microsoft.com/office/drawing/2014/main" id="{130154C2-61D5-174D-9A40-6CAD170A6775}"/>
              </a:ext>
            </a:extLst>
          </p:cNvPr>
          <p:cNvSpPr/>
          <p:nvPr/>
        </p:nvSpPr>
        <p:spPr>
          <a:xfrm>
            <a:off x="9633524" y="5002998"/>
            <a:ext cx="176520" cy="176520"/>
          </a:xfrm>
          <a:prstGeom prst="ellipse">
            <a:avLst/>
          </a:prstGeom>
          <a:solidFill>
            <a:schemeClr val="bg1"/>
          </a:solidFill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1600" dirty="0">
                <a:solidFill>
                  <a:schemeClr val="tx1"/>
                </a:solidFill>
              </a:rPr>
              <a:t>8</a:t>
            </a:r>
          </a:p>
        </p:txBody>
      </p:sp>
      <p:sp>
        <p:nvSpPr>
          <p:cNvPr id="38" name="TextBox 37">
            <a:extLst>
              <a:ext uri="{FF2B5EF4-FFF2-40B4-BE49-F238E27FC236}">
                <a16:creationId xmlns:a16="http://schemas.microsoft.com/office/drawing/2014/main" id="{F4FBC420-FB9E-4542-A7AE-F9EEEFF08ED4}"/>
              </a:ext>
            </a:extLst>
          </p:cNvPr>
          <p:cNvSpPr txBox="1"/>
          <p:nvPr/>
        </p:nvSpPr>
        <p:spPr>
          <a:xfrm>
            <a:off x="9841494" y="4988566"/>
            <a:ext cx="689612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400" b="1" dirty="0">
                <a:solidFill>
                  <a:srgbClr val="FFC000"/>
                </a:solidFill>
              </a:rPr>
              <a:t>D08</a:t>
            </a:r>
          </a:p>
        </p:txBody>
      </p:sp>
      <p:sp>
        <p:nvSpPr>
          <p:cNvPr id="39" name="TextBox 38">
            <a:extLst>
              <a:ext uri="{FF2B5EF4-FFF2-40B4-BE49-F238E27FC236}">
                <a16:creationId xmlns:a16="http://schemas.microsoft.com/office/drawing/2014/main" id="{718BBF0E-2DEC-E941-B1D1-2BFA6269CEC2}"/>
              </a:ext>
            </a:extLst>
          </p:cNvPr>
          <p:cNvSpPr txBox="1"/>
          <p:nvPr/>
        </p:nvSpPr>
        <p:spPr>
          <a:xfrm>
            <a:off x="6198373" y="2294839"/>
            <a:ext cx="689612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400" b="1" dirty="0">
                <a:solidFill>
                  <a:srgbClr val="FFC000"/>
                </a:solidFill>
              </a:rPr>
              <a:t>D08</a:t>
            </a:r>
          </a:p>
        </p:txBody>
      </p:sp>
      <p:sp>
        <p:nvSpPr>
          <p:cNvPr id="40" name="TextBox 39">
            <a:extLst>
              <a:ext uri="{FF2B5EF4-FFF2-40B4-BE49-F238E27FC236}">
                <a16:creationId xmlns:a16="http://schemas.microsoft.com/office/drawing/2014/main" id="{D23EE909-BDA8-B544-8435-15870EAA79E2}"/>
              </a:ext>
            </a:extLst>
          </p:cNvPr>
          <p:cNvSpPr txBox="1"/>
          <p:nvPr/>
        </p:nvSpPr>
        <p:spPr>
          <a:xfrm>
            <a:off x="9870360" y="2157121"/>
            <a:ext cx="689612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400" b="1" dirty="0">
                <a:solidFill>
                  <a:srgbClr val="FFC000"/>
                </a:solidFill>
              </a:rPr>
              <a:t>D08</a:t>
            </a:r>
          </a:p>
        </p:txBody>
      </p:sp>
      <p:cxnSp>
        <p:nvCxnSpPr>
          <p:cNvPr id="41" name="Straight Connector 40">
            <a:extLst>
              <a:ext uri="{FF2B5EF4-FFF2-40B4-BE49-F238E27FC236}">
                <a16:creationId xmlns:a16="http://schemas.microsoft.com/office/drawing/2014/main" id="{A6FADEB1-6AA5-9B4B-967E-48284ABB5E9B}"/>
              </a:ext>
            </a:extLst>
          </p:cNvPr>
          <p:cNvCxnSpPr>
            <a:cxnSpLocks/>
          </p:cNvCxnSpPr>
          <p:nvPr/>
        </p:nvCxnSpPr>
        <p:spPr>
          <a:xfrm flipH="1" flipV="1">
            <a:off x="5689455" y="1798822"/>
            <a:ext cx="582517" cy="1"/>
          </a:xfrm>
          <a:prstGeom prst="line">
            <a:avLst/>
          </a:prstGeom>
          <a:ln w="38100">
            <a:solidFill>
              <a:srgbClr val="FF0000"/>
            </a:solidFill>
            <a:headEnd type="diamond" w="med" len="med"/>
            <a:tailEnd type="diamond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2" name="Straight Connector 41">
            <a:extLst>
              <a:ext uri="{FF2B5EF4-FFF2-40B4-BE49-F238E27FC236}">
                <a16:creationId xmlns:a16="http://schemas.microsoft.com/office/drawing/2014/main" id="{39B207D7-0948-BD40-B3B2-54A110E1C28C}"/>
              </a:ext>
            </a:extLst>
          </p:cNvPr>
          <p:cNvCxnSpPr>
            <a:cxnSpLocks/>
          </p:cNvCxnSpPr>
          <p:nvPr/>
        </p:nvCxnSpPr>
        <p:spPr>
          <a:xfrm flipH="1" flipV="1">
            <a:off x="9438174" y="1770596"/>
            <a:ext cx="582517" cy="1"/>
          </a:xfrm>
          <a:prstGeom prst="line">
            <a:avLst/>
          </a:prstGeom>
          <a:ln w="38100">
            <a:solidFill>
              <a:srgbClr val="FF0000"/>
            </a:solidFill>
            <a:headEnd type="diamond" w="med" len="med"/>
            <a:tailEnd type="diamond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3" name="Straight Connector 42">
            <a:extLst>
              <a:ext uri="{FF2B5EF4-FFF2-40B4-BE49-F238E27FC236}">
                <a16:creationId xmlns:a16="http://schemas.microsoft.com/office/drawing/2014/main" id="{3E928ECA-9DDA-1C49-B6EA-36D0E9B55CA9}"/>
              </a:ext>
            </a:extLst>
          </p:cNvPr>
          <p:cNvCxnSpPr>
            <a:cxnSpLocks/>
          </p:cNvCxnSpPr>
          <p:nvPr/>
        </p:nvCxnSpPr>
        <p:spPr>
          <a:xfrm flipH="1" flipV="1">
            <a:off x="9426341" y="4558515"/>
            <a:ext cx="582517" cy="1"/>
          </a:xfrm>
          <a:prstGeom prst="line">
            <a:avLst/>
          </a:prstGeom>
          <a:ln w="38100">
            <a:solidFill>
              <a:srgbClr val="FF0000"/>
            </a:solidFill>
            <a:headEnd type="diamond" w="med" len="med"/>
            <a:tailEnd type="diamond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678500841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98A988C-D9F2-D54E-9C90-97CF498A298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13 Reference Points Defined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18833F6-F1BC-4D4A-BD0C-BB1A06C612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z="800" smtClean="0"/>
              <a:pPr/>
              <a:t>7</a:t>
            </a:fld>
            <a:endParaRPr lang="en-GB" sz="80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60639DD0-5774-834F-8D9C-D7C0FE3A813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Considered to be worst-case positions within non-designated areas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C008FBF7-D44C-D54F-A2AD-20BAB7178B5A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666" t="42348" r="57792" b="35427"/>
          <a:stretch/>
        </p:blipFill>
        <p:spPr>
          <a:xfrm>
            <a:off x="0" y="1439917"/>
            <a:ext cx="6053959" cy="5418083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7A16C0E6-0D85-E04B-9EB8-4D59F83BE7C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9781" y="1457379"/>
            <a:ext cx="5617039" cy="5316479"/>
          </a:xfrm>
          <a:prstGeom prst="rect">
            <a:avLst/>
          </a:prstGeom>
        </p:spPr>
      </p:pic>
      <p:grpSp>
        <p:nvGrpSpPr>
          <p:cNvPr id="3" name="Group 2">
            <a:extLst>
              <a:ext uri="{FF2B5EF4-FFF2-40B4-BE49-F238E27FC236}">
                <a16:creationId xmlns:a16="http://schemas.microsoft.com/office/drawing/2014/main" id="{76B7D08E-91D4-0340-8300-077C5C9573CF}"/>
              </a:ext>
            </a:extLst>
          </p:cNvPr>
          <p:cNvGrpSpPr>
            <a:grpSpLocks noChangeAspect="1"/>
          </p:cNvGrpSpPr>
          <p:nvPr/>
        </p:nvGrpSpPr>
        <p:grpSpPr>
          <a:xfrm>
            <a:off x="1185090" y="1629104"/>
            <a:ext cx="4257955" cy="4604621"/>
            <a:chOff x="806718" y="626650"/>
            <a:chExt cx="5136342" cy="5554523"/>
          </a:xfrm>
        </p:grpSpPr>
        <p:sp>
          <p:nvSpPr>
            <p:cNvPr id="8" name="Oval 7">
              <a:extLst>
                <a:ext uri="{FF2B5EF4-FFF2-40B4-BE49-F238E27FC236}">
                  <a16:creationId xmlns:a16="http://schemas.microsoft.com/office/drawing/2014/main" id="{57EE901F-0C4E-8644-8AD8-1EBDDAC8CF77}"/>
                </a:ext>
              </a:extLst>
            </p:cNvPr>
            <p:cNvSpPr/>
            <p:nvPr/>
          </p:nvSpPr>
          <p:spPr>
            <a:xfrm>
              <a:off x="1572413" y="1261296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1</a:t>
              </a:r>
            </a:p>
          </p:txBody>
        </p:sp>
        <p:sp>
          <p:nvSpPr>
            <p:cNvPr id="12" name="Oval 11">
              <a:extLst>
                <a:ext uri="{FF2B5EF4-FFF2-40B4-BE49-F238E27FC236}">
                  <a16:creationId xmlns:a16="http://schemas.microsoft.com/office/drawing/2014/main" id="{614E2FE4-5A0F-E849-A404-F48D97070BDE}"/>
                </a:ext>
              </a:extLst>
            </p:cNvPr>
            <p:cNvSpPr/>
            <p:nvPr/>
          </p:nvSpPr>
          <p:spPr>
            <a:xfrm>
              <a:off x="2636777" y="626650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2</a:t>
              </a:r>
            </a:p>
          </p:txBody>
        </p:sp>
        <p:sp>
          <p:nvSpPr>
            <p:cNvPr id="13" name="Oval 12">
              <a:extLst>
                <a:ext uri="{FF2B5EF4-FFF2-40B4-BE49-F238E27FC236}">
                  <a16:creationId xmlns:a16="http://schemas.microsoft.com/office/drawing/2014/main" id="{38A60058-D50A-7D45-AF59-BDAFD821B727}"/>
                </a:ext>
              </a:extLst>
            </p:cNvPr>
            <p:cNvSpPr/>
            <p:nvPr/>
          </p:nvSpPr>
          <p:spPr>
            <a:xfrm>
              <a:off x="1767443" y="1113083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3</a:t>
              </a:r>
            </a:p>
          </p:txBody>
        </p:sp>
        <p:sp>
          <p:nvSpPr>
            <p:cNvPr id="14" name="Oval 13">
              <a:extLst>
                <a:ext uri="{FF2B5EF4-FFF2-40B4-BE49-F238E27FC236}">
                  <a16:creationId xmlns:a16="http://schemas.microsoft.com/office/drawing/2014/main" id="{5BA0201A-DE51-9B41-9F67-C2F79113BBDC}"/>
                </a:ext>
              </a:extLst>
            </p:cNvPr>
            <p:cNvSpPr/>
            <p:nvPr/>
          </p:nvSpPr>
          <p:spPr>
            <a:xfrm>
              <a:off x="1658511" y="970959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4</a:t>
              </a:r>
            </a:p>
          </p:txBody>
        </p:sp>
        <p:sp>
          <p:nvSpPr>
            <p:cNvPr id="15" name="Oval 14">
              <a:extLst>
                <a:ext uri="{FF2B5EF4-FFF2-40B4-BE49-F238E27FC236}">
                  <a16:creationId xmlns:a16="http://schemas.microsoft.com/office/drawing/2014/main" id="{E73E715E-AB52-5544-BFE9-D7EFFE16BEF1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2378218" y="5965173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56</a:t>
              </a:r>
            </a:p>
          </p:txBody>
        </p:sp>
        <p:sp>
          <p:nvSpPr>
            <p:cNvPr id="16" name="Oval 15">
              <a:extLst>
                <a:ext uri="{FF2B5EF4-FFF2-40B4-BE49-F238E27FC236}">
                  <a16:creationId xmlns:a16="http://schemas.microsoft.com/office/drawing/2014/main" id="{866F2E75-AD6D-6F4F-92A9-6D43233E5555}"/>
                </a:ext>
              </a:extLst>
            </p:cNvPr>
            <p:cNvSpPr/>
            <p:nvPr/>
          </p:nvSpPr>
          <p:spPr>
            <a:xfrm>
              <a:off x="2370574" y="5481318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7</a:t>
              </a:r>
            </a:p>
          </p:txBody>
        </p:sp>
        <p:sp>
          <p:nvSpPr>
            <p:cNvPr id="17" name="Oval 16">
              <a:extLst>
                <a:ext uri="{FF2B5EF4-FFF2-40B4-BE49-F238E27FC236}">
                  <a16:creationId xmlns:a16="http://schemas.microsoft.com/office/drawing/2014/main" id="{2BF32BF1-5BC3-D54C-9370-7F11FF3F333B}"/>
                </a:ext>
              </a:extLst>
            </p:cNvPr>
            <p:cNvSpPr/>
            <p:nvPr/>
          </p:nvSpPr>
          <p:spPr>
            <a:xfrm>
              <a:off x="2086784" y="5590099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8</a:t>
              </a:r>
            </a:p>
          </p:txBody>
        </p:sp>
        <p:sp>
          <p:nvSpPr>
            <p:cNvPr id="18" name="Oval 17">
              <a:extLst>
                <a:ext uri="{FF2B5EF4-FFF2-40B4-BE49-F238E27FC236}">
                  <a16:creationId xmlns:a16="http://schemas.microsoft.com/office/drawing/2014/main" id="{04C27DAF-30DE-FF44-9C19-359744EFC13B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5727060" y="4160123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910</a:t>
              </a:r>
            </a:p>
          </p:txBody>
        </p:sp>
        <p:sp>
          <p:nvSpPr>
            <p:cNvPr id="19" name="Oval 18">
              <a:extLst>
                <a:ext uri="{FF2B5EF4-FFF2-40B4-BE49-F238E27FC236}">
                  <a16:creationId xmlns:a16="http://schemas.microsoft.com/office/drawing/2014/main" id="{0EAEC8DE-97E7-CB45-94ED-29D0A5B49060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4182974" y="3545178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11</a:t>
              </a:r>
            </a:p>
          </p:txBody>
        </p:sp>
        <p:sp>
          <p:nvSpPr>
            <p:cNvPr id="20" name="Oval 19">
              <a:extLst>
                <a:ext uri="{FF2B5EF4-FFF2-40B4-BE49-F238E27FC236}">
                  <a16:creationId xmlns:a16="http://schemas.microsoft.com/office/drawing/2014/main" id="{68CF164B-5B0F-D24E-B195-70151783F27F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806718" y="4025535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12</a:t>
              </a:r>
            </a:p>
          </p:txBody>
        </p:sp>
        <p:sp>
          <p:nvSpPr>
            <p:cNvPr id="21" name="Oval 20">
              <a:extLst>
                <a:ext uri="{FF2B5EF4-FFF2-40B4-BE49-F238E27FC236}">
                  <a16:creationId xmlns:a16="http://schemas.microsoft.com/office/drawing/2014/main" id="{BCF57759-EAB7-E543-B95F-5BA7766A922A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1042244" y="5496097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13</a:t>
              </a:r>
            </a:p>
          </p:txBody>
        </p:sp>
      </p:grpSp>
      <p:pic>
        <p:nvPicPr>
          <p:cNvPr id="22" name="Picture 21">
            <a:extLst>
              <a:ext uri="{FF2B5EF4-FFF2-40B4-BE49-F238E27FC236}">
                <a16:creationId xmlns:a16="http://schemas.microsoft.com/office/drawing/2014/main" id="{D0B4D139-8D08-414C-BD2A-16B6EFB47C0A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t="-319"/>
          <a:stretch/>
        </p:blipFill>
        <p:spPr>
          <a:xfrm rot="5400000">
            <a:off x="7749793" y="548106"/>
            <a:ext cx="2760586" cy="4084819"/>
          </a:xfrm>
          <a:prstGeom prst="rect">
            <a:avLst/>
          </a:prstGeom>
        </p:spPr>
      </p:pic>
      <p:sp>
        <p:nvSpPr>
          <p:cNvPr id="23" name="Oval 22">
            <a:extLst>
              <a:ext uri="{FF2B5EF4-FFF2-40B4-BE49-F238E27FC236}">
                <a16:creationId xmlns:a16="http://schemas.microsoft.com/office/drawing/2014/main" id="{132D6617-47EF-DC43-A19D-92A37F59DD88}"/>
              </a:ext>
            </a:extLst>
          </p:cNvPr>
          <p:cNvSpPr/>
          <p:nvPr/>
        </p:nvSpPr>
        <p:spPr>
          <a:xfrm>
            <a:off x="8313482" y="3199966"/>
            <a:ext cx="195632" cy="195632"/>
          </a:xfrm>
          <a:prstGeom prst="ellipse">
            <a:avLst/>
          </a:prstGeom>
          <a:solidFill>
            <a:schemeClr val="bg1"/>
          </a:solidFill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1600" dirty="0">
                <a:solidFill>
                  <a:schemeClr val="tx1"/>
                </a:solidFill>
              </a:rPr>
              <a:t>9</a:t>
            </a: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DBC9275C-64C8-E046-8EAE-D0F4A02D5474}"/>
              </a:ext>
            </a:extLst>
          </p:cNvPr>
          <p:cNvSpPr txBox="1"/>
          <p:nvPr/>
        </p:nvSpPr>
        <p:spPr>
          <a:xfrm>
            <a:off x="8923018" y="2029835"/>
            <a:ext cx="698628" cy="47388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400" b="1" dirty="0">
                <a:solidFill>
                  <a:srgbClr val="FFC000"/>
                </a:solidFill>
              </a:rPr>
              <a:t>D04</a:t>
            </a:r>
          </a:p>
        </p:txBody>
      </p:sp>
      <p:pic>
        <p:nvPicPr>
          <p:cNvPr id="25" name="Picture 24">
            <a:extLst>
              <a:ext uri="{FF2B5EF4-FFF2-40B4-BE49-F238E27FC236}">
                <a16:creationId xmlns:a16="http://schemas.microsoft.com/office/drawing/2014/main" id="{00B87065-A774-B044-B3FB-B23CF2D915F4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t="-319" b="1"/>
          <a:stretch/>
        </p:blipFill>
        <p:spPr>
          <a:xfrm rot="5400000">
            <a:off x="7749792" y="3435297"/>
            <a:ext cx="2760586" cy="4084819"/>
          </a:xfrm>
          <a:prstGeom prst="rect">
            <a:avLst/>
          </a:prstGeom>
        </p:spPr>
      </p:pic>
      <p:sp>
        <p:nvSpPr>
          <p:cNvPr id="26" name="Oval 25">
            <a:extLst>
              <a:ext uri="{FF2B5EF4-FFF2-40B4-BE49-F238E27FC236}">
                <a16:creationId xmlns:a16="http://schemas.microsoft.com/office/drawing/2014/main" id="{8FD7FFAC-D38B-5D43-9EF4-B57106DFF5CE}"/>
              </a:ext>
            </a:extLst>
          </p:cNvPr>
          <p:cNvSpPr>
            <a:spLocks noChangeAspect="1"/>
          </p:cNvSpPr>
          <p:nvPr/>
        </p:nvSpPr>
        <p:spPr>
          <a:xfrm>
            <a:off x="8311358" y="6104144"/>
            <a:ext cx="195632" cy="195632"/>
          </a:xfrm>
          <a:prstGeom prst="ellipse">
            <a:avLst/>
          </a:prstGeom>
          <a:solidFill>
            <a:schemeClr val="bg1"/>
          </a:solidFill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rtlCol="0" anchor="ctr"/>
          <a:lstStyle/>
          <a:p>
            <a:pPr algn="ctr"/>
            <a:r>
              <a:rPr lang="en-GB" sz="1400" dirty="0">
                <a:solidFill>
                  <a:schemeClr val="tx1"/>
                </a:solidFill>
              </a:rPr>
              <a:t>10</a:t>
            </a:r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1A783A2E-3F9A-004A-9348-59CDA6695280}"/>
              </a:ext>
            </a:extLst>
          </p:cNvPr>
          <p:cNvSpPr txBox="1"/>
          <p:nvPr/>
        </p:nvSpPr>
        <p:spPr>
          <a:xfrm>
            <a:off x="8927264" y="4934013"/>
            <a:ext cx="698628" cy="47388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400" b="1" dirty="0">
                <a:solidFill>
                  <a:srgbClr val="FFC000"/>
                </a:solidFill>
              </a:rPr>
              <a:t>D04</a:t>
            </a:r>
          </a:p>
        </p:txBody>
      </p:sp>
      <p:sp>
        <p:nvSpPr>
          <p:cNvPr id="28" name="TextBox 27">
            <a:extLst>
              <a:ext uri="{FF2B5EF4-FFF2-40B4-BE49-F238E27FC236}">
                <a16:creationId xmlns:a16="http://schemas.microsoft.com/office/drawing/2014/main" id="{5DA8CFE2-6878-CF4E-B80A-E537667C8826}"/>
              </a:ext>
            </a:extLst>
          </p:cNvPr>
          <p:cNvSpPr txBox="1"/>
          <p:nvPr/>
        </p:nvSpPr>
        <p:spPr>
          <a:xfrm>
            <a:off x="7162285" y="1442309"/>
            <a:ext cx="603050" cy="369332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dirty="0"/>
              <a:t>10m</a:t>
            </a:r>
          </a:p>
        </p:txBody>
      </p:sp>
      <p:sp>
        <p:nvSpPr>
          <p:cNvPr id="29" name="TextBox 28">
            <a:extLst>
              <a:ext uri="{FF2B5EF4-FFF2-40B4-BE49-F238E27FC236}">
                <a16:creationId xmlns:a16="http://schemas.microsoft.com/office/drawing/2014/main" id="{B9AD1EA9-CB0B-CE4E-984C-225DAE3A4373}"/>
              </a:ext>
            </a:extLst>
          </p:cNvPr>
          <p:cNvSpPr txBox="1"/>
          <p:nvPr/>
        </p:nvSpPr>
        <p:spPr>
          <a:xfrm>
            <a:off x="7136620" y="4395021"/>
            <a:ext cx="603050" cy="369332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dirty="0"/>
              <a:t>10m</a:t>
            </a:r>
          </a:p>
        </p:txBody>
      </p:sp>
      <p:cxnSp>
        <p:nvCxnSpPr>
          <p:cNvPr id="30" name="Straight Connector 29">
            <a:extLst>
              <a:ext uri="{FF2B5EF4-FFF2-40B4-BE49-F238E27FC236}">
                <a16:creationId xmlns:a16="http://schemas.microsoft.com/office/drawing/2014/main" id="{39ECF3AC-6348-844A-8135-35A8D63CCBE4}"/>
              </a:ext>
            </a:extLst>
          </p:cNvPr>
          <p:cNvCxnSpPr>
            <a:cxnSpLocks/>
          </p:cNvCxnSpPr>
          <p:nvPr/>
        </p:nvCxnSpPr>
        <p:spPr>
          <a:xfrm>
            <a:off x="7114427" y="4707138"/>
            <a:ext cx="655367" cy="0"/>
          </a:xfrm>
          <a:prstGeom prst="line">
            <a:avLst/>
          </a:prstGeom>
          <a:ln w="38100">
            <a:solidFill>
              <a:srgbClr val="FF0000"/>
            </a:solidFill>
            <a:headEnd type="diamond" w="med" len="med"/>
            <a:tailEnd type="diamond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1" name="TextBox 30">
            <a:extLst>
              <a:ext uri="{FF2B5EF4-FFF2-40B4-BE49-F238E27FC236}">
                <a16:creationId xmlns:a16="http://schemas.microsoft.com/office/drawing/2014/main" id="{DFEBC7EA-76B1-BB46-9D26-4971FDB26F8C}"/>
              </a:ext>
            </a:extLst>
          </p:cNvPr>
          <p:cNvSpPr txBox="1"/>
          <p:nvPr/>
        </p:nvSpPr>
        <p:spPr>
          <a:xfrm>
            <a:off x="7120356" y="2024269"/>
            <a:ext cx="1377749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400" b="1" dirty="0">
                <a:solidFill>
                  <a:schemeClr val="bg1"/>
                </a:solidFill>
              </a:rPr>
              <a:t>Level 100</a:t>
            </a:r>
          </a:p>
        </p:txBody>
      </p:sp>
      <p:sp>
        <p:nvSpPr>
          <p:cNvPr id="32" name="TextBox 31">
            <a:extLst>
              <a:ext uri="{FF2B5EF4-FFF2-40B4-BE49-F238E27FC236}">
                <a16:creationId xmlns:a16="http://schemas.microsoft.com/office/drawing/2014/main" id="{D7695CD0-6258-D34B-B7D8-FBC3620469A0}"/>
              </a:ext>
            </a:extLst>
          </p:cNvPr>
          <p:cNvSpPr txBox="1"/>
          <p:nvPr/>
        </p:nvSpPr>
        <p:spPr>
          <a:xfrm>
            <a:off x="7172795" y="4936187"/>
            <a:ext cx="1377749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400" b="1" dirty="0">
                <a:solidFill>
                  <a:schemeClr val="bg1"/>
                </a:solidFill>
              </a:rPr>
              <a:t>Level 110</a:t>
            </a:r>
          </a:p>
        </p:txBody>
      </p:sp>
      <p:cxnSp>
        <p:nvCxnSpPr>
          <p:cNvPr id="33" name="Straight Connector 32">
            <a:extLst>
              <a:ext uri="{FF2B5EF4-FFF2-40B4-BE49-F238E27FC236}">
                <a16:creationId xmlns:a16="http://schemas.microsoft.com/office/drawing/2014/main" id="{502DBB24-FFD6-164B-804F-EC39F8357E7B}"/>
              </a:ext>
            </a:extLst>
          </p:cNvPr>
          <p:cNvCxnSpPr>
            <a:cxnSpLocks/>
          </p:cNvCxnSpPr>
          <p:nvPr/>
        </p:nvCxnSpPr>
        <p:spPr>
          <a:xfrm>
            <a:off x="7120356" y="1838508"/>
            <a:ext cx="655367" cy="0"/>
          </a:xfrm>
          <a:prstGeom prst="line">
            <a:avLst/>
          </a:prstGeom>
          <a:ln w="38100">
            <a:solidFill>
              <a:srgbClr val="FF0000"/>
            </a:solidFill>
            <a:headEnd type="diamond" w="med" len="med"/>
            <a:tailEnd type="diamond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36156601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98A988C-D9F2-D54E-9C90-97CF498A298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13 Reference Points Defined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18833F6-F1BC-4D4A-BD0C-BB1A06C612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8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60639DD0-5774-834F-8D9C-D7C0FE3A813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Considered to be worst-case positions within non-designated areas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C008FBF7-D44C-D54F-A2AD-20BAB7178B5A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666" t="42348" r="57792" b="35427"/>
          <a:stretch/>
        </p:blipFill>
        <p:spPr>
          <a:xfrm>
            <a:off x="0" y="1439917"/>
            <a:ext cx="6053959" cy="5418083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7A16C0E6-0D85-E04B-9EB8-4D59F83BE7C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9781" y="1457379"/>
            <a:ext cx="5617039" cy="5316479"/>
          </a:xfrm>
          <a:prstGeom prst="rect">
            <a:avLst/>
          </a:prstGeom>
        </p:spPr>
      </p:pic>
      <p:grpSp>
        <p:nvGrpSpPr>
          <p:cNvPr id="3" name="Group 2">
            <a:extLst>
              <a:ext uri="{FF2B5EF4-FFF2-40B4-BE49-F238E27FC236}">
                <a16:creationId xmlns:a16="http://schemas.microsoft.com/office/drawing/2014/main" id="{76B7D08E-91D4-0340-8300-077C5C9573CF}"/>
              </a:ext>
            </a:extLst>
          </p:cNvPr>
          <p:cNvGrpSpPr>
            <a:grpSpLocks noChangeAspect="1"/>
          </p:cNvGrpSpPr>
          <p:nvPr/>
        </p:nvGrpSpPr>
        <p:grpSpPr>
          <a:xfrm>
            <a:off x="1185090" y="1629104"/>
            <a:ext cx="4257955" cy="4604621"/>
            <a:chOff x="806718" y="626650"/>
            <a:chExt cx="5136342" cy="5554523"/>
          </a:xfrm>
        </p:grpSpPr>
        <p:sp>
          <p:nvSpPr>
            <p:cNvPr id="8" name="Oval 7">
              <a:extLst>
                <a:ext uri="{FF2B5EF4-FFF2-40B4-BE49-F238E27FC236}">
                  <a16:creationId xmlns:a16="http://schemas.microsoft.com/office/drawing/2014/main" id="{57EE901F-0C4E-8644-8AD8-1EBDDAC8CF77}"/>
                </a:ext>
              </a:extLst>
            </p:cNvPr>
            <p:cNvSpPr/>
            <p:nvPr/>
          </p:nvSpPr>
          <p:spPr>
            <a:xfrm>
              <a:off x="1572413" y="1261296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1</a:t>
              </a:r>
            </a:p>
          </p:txBody>
        </p:sp>
        <p:sp>
          <p:nvSpPr>
            <p:cNvPr id="12" name="Oval 11">
              <a:extLst>
                <a:ext uri="{FF2B5EF4-FFF2-40B4-BE49-F238E27FC236}">
                  <a16:creationId xmlns:a16="http://schemas.microsoft.com/office/drawing/2014/main" id="{614E2FE4-5A0F-E849-A404-F48D97070BDE}"/>
                </a:ext>
              </a:extLst>
            </p:cNvPr>
            <p:cNvSpPr/>
            <p:nvPr/>
          </p:nvSpPr>
          <p:spPr>
            <a:xfrm>
              <a:off x="2636777" y="626650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2</a:t>
              </a:r>
            </a:p>
          </p:txBody>
        </p:sp>
        <p:sp>
          <p:nvSpPr>
            <p:cNvPr id="13" name="Oval 12">
              <a:extLst>
                <a:ext uri="{FF2B5EF4-FFF2-40B4-BE49-F238E27FC236}">
                  <a16:creationId xmlns:a16="http://schemas.microsoft.com/office/drawing/2014/main" id="{38A60058-D50A-7D45-AF59-BDAFD821B727}"/>
                </a:ext>
              </a:extLst>
            </p:cNvPr>
            <p:cNvSpPr/>
            <p:nvPr/>
          </p:nvSpPr>
          <p:spPr>
            <a:xfrm>
              <a:off x="1767443" y="1113083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3</a:t>
              </a:r>
            </a:p>
          </p:txBody>
        </p:sp>
        <p:sp>
          <p:nvSpPr>
            <p:cNvPr id="14" name="Oval 13">
              <a:extLst>
                <a:ext uri="{FF2B5EF4-FFF2-40B4-BE49-F238E27FC236}">
                  <a16:creationId xmlns:a16="http://schemas.microsoft.com/office/drawing/2014/main" id="{5BA0201A-DE51-9B41-9F67-C2F79113BBDC}"/>
                </a:ext>
              </a:extLst>
            </p:cNvPr>
            <p:cNvSpPr/>
            <p:nvPr/>
          </p:nvSpPr>
          <p:spPr>
            <a:xfrm>
              <a:off x="1658511" y="970959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4</a:t>
              </a:r>
            </a:p>
          </p:txBody>
        </p:sp>
        <p:sp>
          <p:nvSpPr>
            <p:cNvPr id="15" name="Oval 14">
              <a:extLst>
                <a:ext uri="{FF2B5EF4-FFF2-40B4-BE49-F238E27FC236}">
                  <a16:creationId xmlns:a16="http://schemas.microsoft.com/office/drawing/2014/main" id="{E73E715E-AB52-5544-BFE9-D7EFFE16BEF1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2378218" y="5965173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56</a:t>
              </a:r>
            </a:p>
          </p:txBody>
        </p:sp>
        <p:sp>
          <p:nvSpPr>
            <p:cNvPr id="16" name="Oval 15">
              <a:extLst>
                <a:ext uri="{FF2B5EF4-FFF2-40B4-BE49-F238E27FC236}">
                  <a16:creationId xmlns:a16="http://schemas.microsoft.com/office/drawing/2014/main" id="{866F2E75-AD6D-6F4F-92A9-6D43233E5555}"/>
                </a:ext>
              </a:extLst>
            </p:cNvPr>
            <p:cNvSpPr/>
            <p:nvPr/>
          </p:nvSpPr>
          <p:spPr>
            <a:xfrm>
              <a:off x="2370574" y="5481318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7</a:t>
              </a:r>
            </a:p>
          </p:txBody>
        </p:sp>
        <p:sp>
          <p:nvSpPr>
            <p:cNvPr id="17" name="Oval 16">
              <a:extLst>
                <a:ext uri="{FF2B5EF4-FFF2-40B4-BE49-F238E27FC236}">
                  <a16:creationId xmlns:a16="http://schemas.microsoft.com/office/drawing/2014/main" id="{2BF32BF1-5BC3-D54C-9370-7F11FF3F333B}"/>
                </a:ext>
              </a:extLst>
            </p:cNvPr>
            <p:cNvSpPr/>
            <p:nvPr/>
          </p:nvSpPr>
          <p:spPr>
            <a:xfrm>
              <a:off x="2086784" y="5590099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8</a:t>
              </a:r>
            </a:p>
          </p:txBody>
        </p:sp>
        <p:sp>
          <p:nvSpPr>
            <p:cNvPr id="18" name="Oval 17">
              <a:extLst>
                <a:ext uri="{FF2B5EF4-FFF2-40B4-BE49-F238E27FC236}">
                  <a16:creationId xmlns:a16="http://schemas.microsoft.com/office/drawing/2014/main" id="{04C27DAF-30DE-FF44-9C19-359744EFC13B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5727060" y="4160123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910</a:t>
              </a:r>
            </a:p>
          </p:txBody>
        </p:sp>
        <p:sp>
          <p:nvSpPr>
            <p:cNvPr id="19" name="Oval 18">
              <a:extLst>
                <a:ext uri="{FF2B5EF4-FFF2-40B4-BE49-F238E27FC236}">
                  <a16:creationId xmlns:a16="http://schemas.microsoft.com/office/drawing/2014/main" id="{0EAEC8DE-97E7-CB45-94ED-29D0A5B49060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4182974" y="3545178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11</a:t>
              </a:r>
            </a:p>
          </p:txBody>
        </p:sp>
        <p:sp>
          <p:nvSpPr>
            <p:cNvPr id="20" name="Oval 19">
              <a:extLst>
                <a:ext uri="{FF2B5EF4-FFF2-40B4-BE49-F238E27FC236}">
                  <a16:creationId xmlns:a16="http://schemas.microsoft.com/office/drawing/2014/main" id="{68CF164B-5B0F-D24E-B195-70151783F27F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806718" y="4025535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12</a:t>
              </a:r>
            </a:p>
          </p:txBody>
        </p:sp>
        <p:sp>
          <p:nvSpPr>
            <p:cNvPr id="21" name="Oval 20">
              <a:extLst>
                <a:ext uri="{FF2B5EF4-FFF2-40B4-BE49-F238E27FC236}">
                  <a16:creationId xmlns:a16="http://schemas.microsoft.com/office/drawing/2014/main" id="{BCF57759-EAB7-E543-B95F-5BA7766A922A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1042244" y="5496097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13</a:t>
              </a:r>
            </a:p>
          </p:txBody>
        </p:sp>
      </p:grpSp>
      <p:sp>
        <p:nvSpPr>
          <p:cNvPr id="23" name="Content Placeholder 2">
            <a:extLst>
              <a:ext uri="{FF2B5EF4-FFF2-40B4-BE49-F238E27FC236}">
                <a16:creationId xmlns:a16="http://schemas.microsoft.com/office/drawing/2014/main" id="{1F7CF9FB-54DD-8544-BBD7-993BDCE0DEF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754399" y="2058902"/>
            <a:ext cx="5244661" cy="2837793"/>
          </a:xfrm>
        </p:spPr>
        <p:txBody>
          <a:bodyPr/>
          <a:lstStyle/>
          <a:p>
            <a:r>
              <a:rPr lang="en-GB" dirty="0"/>
              <a:t>Closest outdoor point to accelerator, target, bunker, instruments</a:t>
            </a:r>
          </a:p>
          <a:p>
            <a:r>
              <a:rPr lang="en-GB" dirty="0"/>
              <a:t>Closest and highest point in campus area to instruments in E01</a:t>
            </a:r>
          </a:p>
          <a:p>
            <a:r>
              <a:rPr lang="en-GB" dirty="0"/>
              <a:t>Closest and highest point in campus area to instruments in D01 and D03</a:t>
            </a:r>
          </a:p>
          <a:p>
            <a:endParaRPr lang="en-GB" dirty="0"/>
          </a:p>
          <a:p>
            <a:endParaRPr lang="en-GB" dirty="0"/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9A73C827-AD83-674A-A01E-C7EA9C24DB2C}"/>
              </a:ext>
            </a:extLst>
          </p:cNvPr>
          <p:cNvSpPr/>
          <p:nvPr/>
        </p:nvSpPr>
        <p:spPr>
          <a:xfrm>
            <a:off x="6574971" y="1894114"/>
            <a:ext cx="489858" cy="2144486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2" name="Oval 21">
            <a:extLst>
              <a:ext uri="{FF2B5EF4-FFF2-40B4-BE49-F238E27FC236}">
                <a16:creationId xmlns:a16="http://schemas.microsoft.com/office/drawing/2014/main" id="{EEA697E4-6701-7849-810E-2B4706678A13}"/>
              </a:ext>
            </a:extLst>
          </p:cNvPr>
          <p:cNvSpPr>
            <a:spLocks noChangeAspect="1"/>
          </p:cNvSpPr>
          <p:nvPr/>
        </p:nvSpPr>
        <p:spPr>
          <a:xfrm>
            <a:off x="6765258" y="2148776"/>
            <a:ext cx="252000" cy="252000"/>
          </a:xfrm>
          <a:prstGeom prst="ellipse">
            <a:avLst/>
          </a:prstGeom>
          <a:solidFill>
            <a:schemeClr val="bg1"/>
          </a:solidFill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rtlCol="0" anchor="ctr"/>
          <a:lstStyle/>
          <a:p>
            <a:pPr algn="ctr"/>
            <a:r>
              <a:rPr lang="en-GB" dirty="0">
                <a:solidFill>
                  <a:schemeClr val="tx1"/>
                </a:solidFill>
              </a:rPr>
              <a:t>11</a:t>
            </a:r>
          </a:p>
        </p:txBody>
      </p:sp>
      <p:sp>
        <p:nvSpPr>
          <p:cNvPr id="24" name="Oval 23">
            <a:extLst>
              <a:ext uri="{FF2B5EF4-FFF2-40B4-BE49-F238E27FC236}">
                <a16:creationId xmlns:a16="http://schemas.microsoft.com/office/drawing/2014/main" id="{2B3CE1C5-7E48-CC46-9A1B-4EA7FD218E7A}"/>
              </a:ext>
            </a:extLst>
          </p:cNvPr>
          <p:cNvSpPr>
            <a:spLocks noChangeAspect="1"/>
          </p:cNvSpPr>
          <p:nvPr/>
        </p:nvSpPr>
        <p:spPr>
          <a:xfrm>
            <a:off x="6765258" y="2845462"/>
            <a:ext cx="252000" cy="252000"/>
          </a:xfrm>
          <a:prstGeom prst="ellipse">
            <a:avLst/>
          </a:prstGeom>
          <a:solidFill>
            <a:schemeClr val="bg1"/>
          </a:solidFill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rtlCol="0" anchor="ctr"/>
          <a:lstStyle/>
          <a:p>
            <a:pPr algn="ctr"/>
            <a:r>
              <a:rPr lang="en-GB" dirty="0">
                <a:solidFill>
                  <a:schemeClr val="tx1"/>
                </a:solidFill>
              </a:rPr>
              <a:t>12</a:t>
            </a:r>
          </a:p>
        </p:txBody>
      </p:sp>
      <p:sp>
        <p:nvSpPr>
          <p:cNvPr id="25" name="Oval 24">
            <a:extLst>
              <a:ext uri="{FF2B5EF4-FFF2-40B4-BE49-F238E27FC236}">
                <a16:creationId xmlns:a16="http://schemas.microsoft.com/office/drawing/2014/main" id="{EA216EEB-4804-3B4A-AD0F-31E19C1FADFF}"/>
              </a:ext>
            </a:extLst>
          </p:cNvPr>
          <p:cNvSpPr>
            <a:spLocks noChangeAspect="1"/>
          </p:cNvSpPr>
          <p:nvPr/>
        </p:nvSpPr>
        <p:spPr>
          <a:xfrm>
            <a:off x="6765258" y="3542148"/>
            <a:ext cx="252000" cy="252000"/>
          </a:xfrm>
          <a:prstGeom prst="ellipse">
            <a:avLst/>
          </a:prstGeom>
          <a:solidFill>
            <a:schemeClr val="bg1"/>
          </a:solidFill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rtlCol="0" anchor="ctr"/>
          <a:lstStyle/>
          <a:p>
            <a:pPr algn="ctr"/>
            <a:r>
              <a:rPr lang="en-GB" dirty="0">
                <a:solidFill>
                  <a:schemeClr val="tx1"/>
                </a:solidFill>
              </a:rPr>
              <a:t>13</a:t>
            </a:r>
          </a:p>
        </p:txBody>
      </p:sp>
    </p:spTree>
    <p:extLst>
      <p:ext uri="{BB962C8B-B14F-4D97-AF65-F5344CB8AC3E}">
        <p14:creationId xmlns:p14="http://schemas.microsoft.com/office/powerpoint/2010/main" val="41896829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F4C2185-049F-D54C-8D57-EFDF58E99B2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Accelerator Contribution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DF31D1C-162A-994A-A228-D0EBCEB151A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9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2D528CDA-3473-384D-B4AF-EC2FBC1F9780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05F2AC05-8457-BF46-9377-EFF1982122F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06789" y="1516462"/>
            <a:ext cx="5876354" cy="4938768"/>
          </a:xfrm>
          <a:prstGeom prst="rect">
            <a:avLst/>
          </a:prstGeom>
        </p:spPr>
      </p:pic>
      <p:sp>
        <p:nvSpPr>
          <p:cNvPr id="8" name="Content Placeholder 2">
            <a:extLst>
              <a:ext uri="{FF2B5EF4-FFF2-40B4-BE49-F238E27FC236}">
                <a16:creationId xmlns:a16="http://schemas.microsoft.com/office/drawing/2014/main" id="{E9DF3E7F-83EB-1B4B-A1A9-098940AB161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67637" y="1721445"/>
            <a:ext cx="5885793" cy="4339407"/>
          </a:xfrm>
        </p:spPr>
        <p:txBody>
          <a:bodyPr/>
          <a:lstStyle/>
          <a:p>
            <a:r>
              <a:rPr lang="en-GB" dirty="0"/>
              <a:t>Gamma dose rate assumed negligible</a:t>
            </a:r>
          </a:p>
          <a:p>
            <a:r>
              <a:rPr lang="en-GB" dirty="0"/>
              <a:t>Neutron dose rate taken from ESS-0063681</a:t>
            </a:r>
          </a:p>
          <a:p>
            <a:pPr lvl="1"/>
            <a:r>
              <a:rPr lang="en-GB" dirty="0"/>
              <a:t>“ESS accelerator skyshine dose rate maps during normal operations”</a:t>
            </a:r>
          </a:p>
          <a:p>
            <a:r>
              <a:rPr lang="en-GB" dirty="0"/>
              <a:t>Apply occupancy factors</a:t>
            </a:r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577578036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F4C2185-049F-D54C-8D57-EFDF58E99B2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Accelerator Contribution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DF31D1C-162A-994A-A228-D0EBCEB151A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10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2D528CDA-3473-384D-B4AF-EC2FBC1F9780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C8859F1E-5CF0-C747-B0D0-740A511D3F27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9099" t="34941" r="30049" b="46868"/>
          <a:stretch/>
        </p:blipFill>
        <p:spPr>
          <a:xfrm flipH="1" flipV="1">
            <a:off x="0" y="816409"/>
            <a:ext cx="12192000" cy="6041590"/>
          </a:xfrm>
          <a:prstGeom prst="rect">
            <a:avLst/>
          </a:prstGeom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3A750EB5-5775-774A-AC9D-D480F348F6C9}"/>
              </a:ext>
            </a:extLst>
          </p:cNvPr>
          <p:cNvGrpSpPr>
            <a:grpSpLocks noChangeAspect="1"/>
          </p:cNvGrpSpPr>
          <p:nvPr/>
        </p:nvGrpSpPr>
        <p:grpSpPr>
          <a:xfrm>
            <a:off x="-1656000" y="-2727225"/>
            <a:ext cx="10800000" cy="12300945"/>
            <a:chOff x="249382" y="443861"/>
            <a:chExt cx="5545775" cy="6316507"/>
          </a:xfrm>
        </p:grpSpPr>
        <p:pic>
          <p:nvPicPr>
            <p:cNvPr id="11" name="Picture 10">
              <a:extLst>
                <a:ext uri="{FF2B5EF4-FFF2-40B4-BE49-F238E27FC236}">
                  <a16:creationId xmlns:a16="http://schemas.microsoft.com/office/drawing/2014/main" id="{65F9E33F-C7DC-F248-BA6B-F8574627FFED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22139" t="30540" r="51783" b="27410"/>
            <a:stretch/>
          </p:blipFill>
          <p:spPr>
            <a:xfrm>
              <a:off x="249382" y="443861"/>
              <a:ext cx="5545775" cy="6316507"/>
            </a:xfrm>
            <a:prstGeom prst="rect">
              <a:avLst/>
            </a:prstGeom>
          </p:spPr>
        </p:pic>
        <p:pic>
          <p:nvPicPr>
            <p:cNvPr id="12" name="Picture 11">
              <a:extLst>
                <a:ext uri="{FF2B5EF4-FFF2-40B4-BE49-F238E27FC236}">
                  <a16:creationId xmlns:a16="http://schemas.microsoft.com/office/drawing/2014/main" id="{E72DAA2D-C662-694C-B23D-CDB4FA28227D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211968" y="2228299"/>
              <a:ext cx="3461204" cy="3276000"/>
            </a:xfrm>
            <a:prstGeom prst="rect">
              <a:avLst/>
            </a:prstGeom>
          </p:spPr>
        </p:pic>
        <p:sp>
          <p:nvSpPr>
            <p:cNvPr id="13" name="Cross 12">
              <a:extLst>
                <a:ext uri="{FF2B5EF4-FFF2-40B4-BE49-F238E27FC236}">
                  <a16:creationId xmlns:a16="http://schemas.microsoft.com/office/drawing/2014/main" id="{58408202-B88C-9040-9755-D5FE0C291C22}"/>
                </a:ext>
              </a:extLst>
            </p:cNvPr>
            <p:cNvSpPr>
              <a:spLocks noChangeAspect="1"/>
            </p:cNvSpPr>
            <p:nvPr/>
          </p:nvSpPr>
          <p:spPr>
            <a:xfrm rot="2735522">
              <a:off x="1533319" y="4063557"/>
              <a:ext cx="108000" cy="108000"/>
            </a:xfrm>
            <a:prstGeom prst="plus">
              <a:avLst>
                <a:gd name="adj" fmla="val 42769"/>
              </a:avLst>
            </a:prstGeom>
            <a:solidFill>
              <a:srgbClr val="FF00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14" name="Cross 13">
              <a:extLst>
                <a:ext uri="{FF2B5EF4-FFF2-40B4-BE49-F238E27FC236}">
                  <a16:creationId xmlns:a16="http://schemas.microsoft.com/office/drawing/2014/main" id="{90795424-7BFB-DC42-BA84-0F0C2C2E82F1}"/>
                </a:ext>
              </a:extLst>
            </p:cNvPr>
            <p:cNvSpPr>
              <a:spLocks noChangeAspect="1"/>
            </p:cNvSpPr>
            <p:nvPr/>
          </p:nvSpPr>
          <p:spPr>
            <a:xfrm rot="2735522">
              <a:off x="1645860" y="4804455"/>
              <a:ext cx="108000" cy="108000"/>
            </a:xfrm>
            <a:prstGeom prst="plus">
              <a:avLst>
                <a:gd name="adj" fmla="val 42769"/>
              </a:avLst>
            </a:prstGeom>
            <a:solidFill>
              <a:srgbClr val="0070C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</p:grpSp>
      <p:cxnSp>
        <p:nvCxnSpPr>
          <p:cNvPr id="15" name="Straight Connector 14">
            <a:extLst>
              <a:ext uri="{FF2B5EF4-FFF2-40B4-BE49-F238E27FC236}">
                <a16:creationId xmlns:a16="http://schemas.microsoft.com/office/drawing/2014/main" id="{5C1F1862-BB1B-6446-A88F-06C989ACF43E}"/>
              </a:ext>
            </a:extLst>
          </p:cNvPr>
          <p:cNvCxnSpPr/>
          <p:nvPr/>
        </p:nvCxnSpPr>
        <p:spPr>
          <a:xfrm flipH="1" flipV="1">
            <a:off x="3024554" y="1310480"/>
            <a:ext cx="1467059" cy="3778180"/>
          </a:xfrm>
          <a:prstGeom prst="line">
            <a:avLst/>
          </a:prstGeom>
          <a:ln w="381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6" name="Straight Connector 15">
            <a:extLst>
              <a:ext uri="{FF2B5EF4-FFF2-40B4-BE49-F238E27FC236}">
                <a16:creationId xmlns:a16="http://schemas.microsoft.com/office/drawing/2014/main" id="{7909380C-0C4C-8745-8B9E-1523F580160D}"/>
              </a:ext>
            </a:extLst>
          </p:cNvPr>
          <p:cNvCxnSpPr>
            <a:cxnSpLocks/>
          </p:cNvCxnSpPr>
          <p:nvPr/>
        </p:nvCxnSpPr>
        <p:spPr>
          <a:xfrm flipH="1">
            <a:off x="1155565" y="5872431"/>
            <a:ext cx="2090053" cy="1"/>
          </a:xfrm>
          <a:prstGeom prst="line">
            <a:avLst/>
          </a:prstGeom>
          <a:ln w="381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" name="Oval 17">
            <a:extLst>
              <a:ext uri="{FF2B5EF4-FFF2-40B4-BE49-F238E27FC236}">
                <a16:creationId xmlns:a16="http://schemas.microsoft.com/office/drawing/2014/main" id="{22B72C3B-F025-B04D-94EA-68AB016048B3}"/>
              </a:ext>
            </a:extLst>
          </p:cNvPr>
          <p:cNvSpPr/>
          <p:nvPr/>
        </p:nvSpPr>
        <p:spPr>
          <a:xfrm>
            <a:off x="1572413" y="1576988"/>
            <a:ext cx="216000" cy="216000"/>
          </a:xfrm>
          <a:prstGeom prst="ellipse">
            <a:avLst/>
          </a:prstGeom>
          <a:solidFill>
            <a:schemeClr val="bg1"/>
          </a:solidFill>
          <a:ln w="38100">
            <a:solidFill>
              <a:srgbClr val="00B0F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dirty="0">
                <a:solidFill>
                  <a:schemeClr val="tx1"/>
                </a:solidFill>
              </a:rPr>
              <a:t>1</a:t>
            </a:r>
          </a:p>
        </p:txBody>
      </p:sp>
      <p:sp>
        <p:nvSpPr>
          <p:cNvPr id="19" name="Oval 18">
            <a:extLst>
              <a:ext uri="{FF2B5EF4-FFF2-40B4-BE49-F238E27FC236}">
                <a16:creationId xmlns:a16="http://schemas.microsoft.com/office/drawing/2014/main" id="{9CD3F514-1B7D-E14B-AF25-B1F094A836C7}"/>
              </a:ext>
            </a:extLst>
          </p:cNvPr>
          <p:cNvSpPr/>
          <p:nvPr/>
        </p:nvSpPr>
        <p:spPr>
          <a:xfrm>
            <a:off x="2636777" y="942342"/>
            <a:ext cx="216000" cy="216000"/>
          </a:xfrm>
          <a:prstGeom prst="ellipse">
            <a:avLst/>
          </a:prstGeom>
          <a:solidFill>
            <a:schemeClr val="bg1"/>
          </a:solidFill>
          <a:ln w="38100">
            <a:solidFill>
              <a:srgbClr val="00B0F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dirty="0">
                <a:solidFill>
                  <a:schemeClr val="tx1"/>
                </a:solidFill>
              </a:rPr>
              <a:t>2</a:t>
            </a:r>
          </a:p>
        </p:txBody>
      </p:sp>
      <p:sp>
        <p:nvSpPr>
          <p:cNvPr id="20" name="Oval 19">
            <a:extLst>
              <a:ext uri="{FF2B5EF4-FFF2-40B4-BE49-F238E27FC236}">
                <a16:creationId xmlns:a16="http://schemas.microsoft.com/office/drawing/2014/main" id="{598ED728-0F59-6B40-8173-D5BC2745BE64}"/>
              </a:ext>
            </a:extLst>
          </p:cNvPr>
          <p:cNvSpPr/>
          <p:nvPr/>
        </p:nvSpPr>
        <p:spPr>
          <a:xfrm>
            <a:off x="1767443" y="1428775"/>
            <a:ext cx="216000" cy="216000"/>
          </a:xfrm>
          <a:prstGeom prst="ellipse">
            <a:avLst/>
          </a:prstGeom>
          <a:solidFill>
            <a:schemeClr val="bg1"/>
          </a:solidFill>
          <a:ln w="38100">
            <a:solidFill>
              <a:srgbClr val="00B0F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dirty="0">
                <a:solidFill>
                  <a:schemeClr val="tx1"/>
                </a:solidFill>
              </a:rPr>
              <a:t>3</a:t>
            </a:r>
          </a:p>
        </p:txBody>
      </p:sp>
      <p:sp>
        <p:nvSpPr>
          <p:cNvPr id="21" name="Oval 20">
            <a:extLst>
              <a:ext uri="{FF2B5EF4-FFF2-40B4-BE49-F238E27FC236}">
                <a16:creationId xmlns:a16="http://schemas.microsoft.com/office/drawing/2014/main" id="{D4682CD7-F2A9-C347-BA0E-3FE37B6C86B5}"/>
              </a:ext>
            </a:extLst>
          </p:cNvPr>
          <p:cNvSpPr/>
          <p:nvPr/>
        </p:nvSpPr>
        <p:spPr>
          <a:xfrm>
            <a:off x="1658511" y="1286651"/>
            <a:ext cx="216000" cy="216000"/>
          </a:xfrm>
          <a:prstGeom prst="ellipse">
            <a:avLst/>
          </a:prstGeom>
          <a:solidFill>
            <a:schemeClr val="bg1"/>
          </a:solidFill>
          <a:ln w="38100">
            <a:solidFill>
              <a:srgbClr val="00B0F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dirty="0">
                <a:solidFill>
                  <a:schemeClr val="tx1"/>
                </a:solidFill>
              </a:rPr>
              <a:t>4</a:t>
            </a:r>
          </a:p>
        </p:txBody>
      </p:sp>
      <p:sp>
        <p:nvSpPr>
          <p:cNvPr id="22" name="Oval 21">
            <a:extLst>
              <a:ext uri="{FF2B5EF4-FFF2-40B4-BE49-F238E27FC236}">
                <a16:creationId xmlns:a16="http://schemas.microsoft.com/office/drawing/2014/main" id="{EC6C239C-2CF4-D643-B86D-B62B49331EFD}"/>
              </a:ext>
            </a:extLst>
          </p:cNvPr>
          <p:cNvSpPr>
            <a:spLocks noChangeAspect="1"/>
          </p:cNvSpPr>
          <p:nvPr/>
        </p:nvSpPr>
        <p:spPr>
          <a:xfrm>
            <a:off x="2378218" y="6280865"/>
            <a:ext cx="216000" cy="216000"/>
          </a:xfrm>
          <a:prstGeom prst="ellipse">
            <a:avLst/>
          </a:prstGeom>
          <a:solidFill>
            <a:schemeClr val="bg1"/>
          </a:solidFill>
          <a:ln w="38100">
            <a:solidFill>
              <a:srgbClr val="00B0F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rtlCol="0" anchor="ctr"/>
          <a:lstStyle/>
          <a:p>
            <a:pPr algn="ctr"/>
            <a:r>
              <a:rPr lang="en-GB" sz="1600" dirty="0">
                <a:solidFill>
                  <a:schemeClr val="tx1"/>
                </a:solidFill>
              </a:rPr>
              <a:t>56</a:t>
            </a:r>
          </a:p>
        </p:txBody>
      </p:sp>
      <p:sp>
        <p:nvSpPr>
          <p:cNvPr id="23" name="Oval 22">
            <a:extLst>
              <a:ext uri="{FF2B5EF4-FFF2-40B4-BE49-F238E27FC236}">
                <a16:creationId xmlns:a16="http://schemas.microsoft.com/office/drawing/2014/main" id="{8CA6913E-C9FB-7648-856E-40B7EEEC99CF}"/>
              </a:ext>
            </a:extLst>
          </p:cNvPr>
          <p:cNvSpPr/>
          <p:nvPr/>
        </p:nvSpPr>
        <p:spPr>
          <a:xfrm>
            <a:off x="2370574" y="5797010"/>
            <a:ext cx="216000" cy="216000"/>
          </a:xfrm>
          <a:prstGeom prst="ellipse">
            <a:avLst/>
          </a:prstGeom>
          <a:solidFill>
            <a:schemeClr val="bg1"/>
          </a:solidFill>
          <a:ln w="38100">
            <a:solidFill>
              <a:srgbClr val="00B0F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dirty="0">
                <a:solidFill>
                  <a:schemeClr val="tx1"/>
                </a:solidFill>
              </a:rPr>
              <a:t>7</a:t>
            </a:r>
          </a:p>
        </p:txBody>
      </p:sp>
      <p:sp>
        <p:nvSpPr>
          <p:cNvPr id="24" name="Oval 23">
            <a:extLst>
              <a:ext uri="{FF2B5EF4-FFF2-40B4-BE49-F238E27FC236}">
                <a16:creationId xmlns:a16="http://schemas.microsoft.com/office/drawing/2014/main" id="{46F17876-E56C-A04F-B94D-F3D46D71E4A3}"/>
              </a:ext>
            </a:extLst>
          </p:cNvPr>
          <p:cNvSpPr/>
          <p:nvPr/>
        </p:nvSpPr>
        <p:spPr>
          <a:xfrm>
            <a:off x="2086784" y="5905791"/>
            <a:ext cx="216000" cy="216000"/>
          </a:xfrm>
          <a:prstGeom prst="ellipse">
            <a:avLst/>
          </a:prstGeom>
          <a:solidFill>
            <a:schemeClr val="bg1"/>
          </a:solidFill>
          <a:ln w="38100">
            <a:solidFill>
              <a:srgbClr val="00B0F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dirty="0">
                <a:solidFill>
                  <a:schemeClr val="tx1"/>
                </a:solidFill>
              </a:rPr>
              <a:t>8</a:t>
            </a:r>
          </a:p>
        </p:txBody>
      </p:sp>
      <p:sp>
        <p:nvSpPr>
          <p:cNvPr id="25" name="Oval 24">
            <a:extLst>
              <a:ext uri="{FF2B5EF4-FFF2-40B4-BE49-F238E27FC236}">
                <a16:creationId xmlns:a16="http://schemas.microsoft.com/office/drawing/2014/main" id="{8580C011-6604-984D-A14F-5FD308C349AA}"/>
              </a:ext>
            </a:extLst>
          </p:cNvPr>
          <p:cNvSpPr>
            <a:spLocks noChangeAspect="1"/>
          </p:cNvSpPr>
          <p:nvPr/>
        </p:nvSpPr>
        <p:spPr>
          <a:xfrm>
            <a:off x="5727060" y="4475815"/>
            <a:ext cx="216000" cy="216000"/>
          </a:xfrm>
          <a:prstGeom prst="ellipse">
            <a:avLst/>
          </a:prstGeom>
          <a:solidFill>
            <a:schemeClr val="bg1"/>
          </a:solidFill>
          <a:ln w="38100">
            <a:solidFill>
              <a:srgbClr val="00B0F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rtlCol="0" anchor="ctr"/>
          <a:lstStyle/>
          <a:p>
            <a:pPr algn="ctr"/>
            <a:r>
              <a:rPr lang="en-GB" sz="1600" dirty="0">
                <a:solidFill>
                  <a:schemeClr val="tx1"/>
                </a:solidFill>
              </a:rPr>
              <a:t>910</a:t>
            </a:r>
          </a:p>
        </p:txBody>
      </p:sp>
      <p:sp>
        <p:nvSpPr>
          <p:cNvPr id="26" name="Oval 25">
            <a:extLst>
              <a:ext uri="{FF2B5EF4-FFF2-40B4-BE49-F238E27FC236}">
                <a16:creationId xmlns:a16="http://schemas.microsoft.com/office/drawing/2014/main" id="{501D578D-3985-3B40-8F95-F1EDD6105DA5}"/>
              </a:ext>
            </a:extLst>
          </p:cNvPr>
          <p:cNvSpPr>
            <a:spLocks noChangeAspect="1"/>
          </p:cNvSpPr>
          <p:nvPr/>
        </p:nvSpPr>
        <p:spPr>
          <a:xfrm>
            <a:off x="4182974" y="3860870"/>
            <a:ext cx="216000" cy="216000"/>
          </a:xfrm>
          <a:prstGeom prst="ellipse">
            <a:avLst/>
          </a:prstGeom>
          <a:solidFill>
            <a:schemeClr val="bg1"/>
          </a:solidFill>
          <a:ln w="38100">
            <a:solidFill>
              <a:srgbClr val="00B0F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rtlCol="0" anchor="ctr"/>
          <a:lstStyle/>
          <a:p>
            <a:pPr algn="ctr"/>
            <a:r>
              <a:rPr lang="en-GB" sz="1600" dirty="0">
                <a:solidFill>
                  <a:schemeClr val="tx1"/>
                </a:solidFill>
              </a:rPr>
              <a:t>11</a:t>
            </a:r>
          </a:p>
        </p:txBody>
      </p:sp>
      <p:sp>
        <p:nvSpPr>
          <p:cNvPr id="27" name="Oval 26">
            <a:extLst>
              <a:ext uri="{FF2B5EF4-FFF2-40B4-BE49-F238E27FC236}">
                <a16:creationId xmlns:a16="http://schemas.microsoft.com/office/drawing/2014/main" id="{B5D2D8DF-9592-A341-869F-6EABB3137D17}"/>
              </a:ext>
            </a:extLst>
          </p:cNvPr>
          <p:cNvSpPr>
            <a:spLocks noChangeAspect="1"/>
          </p:cNvSpPr>
          <p:nvPr/>
        </p:nvSpPr>
        <p:spPr>
          <a:xfrm>
            <a:off x="806718" y="4341227"/>
            <a:ext cx="216000" cy="216000"/>
          </a:xfrm>
          <a:prstGeom prst="ellipse">
            <a:avLst/>
          </a:prstGeom>
          <a:solidFill>
            <a:schemeClr val="bg1"/>
          </a:solidFill>
          <a:ln w="38100">
            <a:solidFill>
              <a:srgbClr val="00B0F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rtlCol="0" anchor="ctr"/>
          <a:lstStyle/>
          <a:p>
            <a:pPr algn="ctr"/>
            <a:r>
              <a:rPr lang="en-GB" sz="1600" dirty="0">
                <a:solidFill>
                  <a:schemeClr val="tx1"/>
                </a:solidFill>
              </a:rPr>
              <a:t>12</a:t>
            </a:r>
          </a:p>
        </p:txBody>
      </p:sp>
      <p:sp>
        <p:nvSpPr>
          <p:cNvPr id="28" name="Oval 27">
            <a:extLst>
              <a:ext uri="{FF2B5EF4-FFF2-40B4-BE49-F238E27FC236}">
                <a16:creationId xmlns:a16="http://schemas.microsoft.com/office/drawing/2014/main" id="{A7B20777-FA40-E44F-8923-C9AD1E2CCCA7}"/>
              </a:ext>
            </a:extLst>
          </p:cNvPr>
          <p:cNvSpPr>
            <a:spLocks noChangeAspect="1"/>
          </p:cNvSpPr>
          <p:nvPr/>
        </p:nvSpPr>
        <p:spPr>
          <a:xfrm>
            <a:off x="1042244" y="5811789"/>
            <a:ext cx="216000" cy="216000"/>
          </a:xfrm>
          <a:prstGeom prst="ellipse">
            <a:avLst/>
          </a:prstGeom>
          <a:solidFill>
            <a:schemeClr val="bg1"/>
          </a:solidFill>
          <a:ln w="38100">
            <a:solidFill>
              <a:srgbClr val="00B0F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rtlCol="0" anchor="ctr"/>
          <a:lstStyle/>
          <a:p>
            <a:pPr algn="ctr"/>
            <a:r>
              <a:rPr lang="en-GB" sz="1600" dirty="0">
                <a:solidFill>
                  <a:schemeClr val="tx1"/>
                </a:solidFill>
              </a:rPr>
              <a:t>13</a:t>
            </a:r>
          </a:p>
        </p:txBody>
      </p:sp>
      <p:pic>
        <p:nvPicPr>
          <p:cNvPr id="29" name="Picture 28">
            <a:extLst>
              <a:ext uri="{FF2B5EF4-FFF2-40B4-BE49-F238E27FC236}">
                <a16:creationId xmlns:a16="http://schemas.microsoft.com/office/drawing/2014/main" id="{3C7A41E4-3E87-FC4A-AF60-70294D934348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2193" t="87216"/>
          <a:stretch/>
        </p:blipFill>
        <p:spPr>
          <a:xfrm>
            <a:off x="5866666" y="5954487"/>
            <a:ext cx="6227364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04835548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F776A15-9514-4042-BE4E-594DA3AD6DB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Target Contribution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A72ADA3-E608-894D-AD40-EC4BC6885B6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/>
              <a:t>Gamma radiation</a:t>
            </a:r>
          </a:p>
          <a:p>
            <a:pPr lvl="1"/>
            <a:r>
              <a:rPr lang="en-GB" dirty="0"/>
              <a:t>assume uniform contact dose rate of </a:t>
            </a:r>
            <a:r>
              <a:rPr lang="en-GB" dirty="0" err="1"/>
              <a:t>D</a:t>
            </a:r>
            <a:r>
              <a:rPr lang="en-GB" baseline="-25000" dirty="0" err="1"/>
              <a:t>γ</a:t>
            </a:r>
            <a:r>
              <a:rPr lang="en-GB" dirty="0"/>
              <a:t> = 0.75 </a:t>
            </a:r>
            <a:r>
              <a:rPr lang="en-GB" dirty="0" err="1"/>
              <a:t>μSv</a:t>
            </a:r>
            <a:r>
              <a:rPr lang="en-GB" dirty="0"/>
              <a:t>/hour and rescale with</a:t>
            </a:r>
          </a:p>
          <a:p>
            <a:pPr lvl="1"/>
            <a:endParaRPr lang="en-GB" dirty="0"/>
          </a:p>
          <a:p>
            <a:pPr lvl="1"/>
            <a:endParaRPr lang="en-GB" dirty="0"/>
          </a:p>
          <a:p>
            <a:pPr lvl="1"/>
            <a:endParaRPr lang="en-GB" dirty="0"/>
          </a:p>
          <a:p>
            <a:r>
              <a:rPr lang="en-GB" dirty="0"/>
              <a:t>Fast neutrons</a:t>
            </a:r>
          </a:p>
          <a:p>
            <a:pPr lvl="1"/>
            <a:r>
              <a:rPr lang="en-GB" dirty="0"/>
              <a:t>use result from ESS-0065565 “Handbook assessment of the contribution of the target station to the dose at the site boundary through skyshine”: </a:t>
            </a:r>
            <a:r>
              <a:rPr lang="en-GB" b="1" i="1" dirty="0"/>
              <a:t>D</a:t>
            </a:r>
            <a:r>
              <a:rPr lang="en-GB" dirty="0"/>
              <a:t> = 6e-8 mSv/hour at 300 m from target station</a:t>
            </a:r>
          </a:p>
          <a:p>
            <a:pPr lvl="1"/>
            <a:r>
              <a:rPr lang="en-GB" dirty="0"/>
              <a:t>rescale with</a:t>
            </a:r>
          </a:p>
          <a:p>
            <a:pPr lvl="1"/>
            <a:endParaRPr lang="en-GB" dirty="0"/>
          </a:p>
          <a:p>
            <a:pPr lvl="1"/>
            <a:endParaRPr lang="en-GB" dirty="0"/>
          </a:p>
          <a:p>
            <a:pPr lvl="1"/>
            <a:endParaRPr lang="en-GB" dirty="0"/>
          </a:p>
          <a:p>
            <a:r>
              <a:rPr lang="en-GB" dirty="0"/>
              <a:t>Apply occupancy factors</a:t>
            </a:r>
            <a:endParaRPr lang="sv-SE" dirty="0"/>
          </a:p>
          <a:p>
            <a:pPr lvl="1"/>
            <a:endParaRPr lang="en-GB" dirty="0"/>
          </a:p>
          <a:p>
            <a:pPr lvl="1"/>
            <a:endParaRPr lang="en-GB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5001269-5AEC-8046-B779-5F6879B657A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11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4F671DC5-E856-4F4A-9223-51509B6D2601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6" name="Rectangle 5">
                <a:extLst>
                  <a:ext uri="{FF2B5EF4-FFF2-40B4-BE49-F238E27FC236}">
                    <a16:creationId xmlns:a16="http://schemas.microsoft.com/office/drawing/2014/main" id="{0CEA6197-DCCE-814B-BAFA-25C909A667D5}"/>
                  </a:ext>
                </a:extLst>
              </p:cNvPr>
              <p:cNvSpPr/>
              <p:nvPr/>
            </p:nvSpPr>
            <p:spPr>
              <a:xfrm>
                <a:off x="1320681" y="2506648"/>
                <a:ext cx="2897203" cy="671466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eqArr>
                        <m:eqArrPr>
                          <m:ctrlPr>
                            <a:rPr lang="en-GB" i="1" smtClean="0">
                              <a:latin typeface="Cambria Math" panose="02040503050406030204" pitchFamily="18" charset="0"/>
                            </a:rPr>
                          </m:ctrlPr>
                        </m:eqArrPr>
                        <m:e>
                          <m:r>
                            <a:rPr lang="en-GB">
                              <a:latin typeface="Cambria Math" panose="02040503050406030204" pitchFamily="18" charset="0"/>
                            </a:rPr>
                            <m:t>&amp;</m:t>
                          </m:r>
                          <m:sSup>
                            <m:sSupPr>
                              <m:ctrlPr>
                                <a:rPr lang="en-GB" b="0" i="1" smtClean="0">
                                  <a:latin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en-US" b="1" i="1" smtClean="0">
                                  <a:latin typeface="Cambria Math" panose="02040503050406030204" pitchFamily="18" charset="0"/>
                                </a:rPr>
                                <m:t>𝑫</m:t>
                              </m:r>
                              <m:r>
                                <a:rPr lang="en-US" b="0" i="1" smtClean="0">
                                  <a:latin typeface="Cambria Math" panose="02040503050406030204" pitchFamily="18" charset="0"/>
                                </a:rPr>
                                <m:t>=</m:t>
                              </m:r>
                              <m:d>
                                <m:dPr>
                                  <m:ctrlPr>
                                    <a:rPr lang="en-GB" b="0" i="1">
                                      <a:latin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f>
                                    <m:fPr>
                                      <m:ctrlPr>
                                        <a:rPr lang="en-GB" b="0" i="1">
                                          <a:latin typeface="Cambria Math" panose="02040503050406030204" pitchFamily="18" charset="0"/>
                                        </a:rPr>
                                      </m:ctrlPr>
                                    </m:fPr>
                                    <m:num>
                                      <m:sSub>
                                        <m:sSubPr>
                                          <m:ctrlPr>
                                            <a:rPr lang="en-GB" b="0" i="1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GB" b="1" i="1">
                                              <a:latin typeface="Cambria Math" panose="02040503050406030204" pitchFamily="18" charset="0"/>
                                            </a:rPr>
                                            <m:t>𝑹</m:t>
                                          </m:r>
                                        </m:e>
                                        <m:sub>
                                          <m:r>
                                            <a:rPr lang="en-GB" b="1" i="1">
                                              <a:latin typeface="Cambria Math" panose="02040503050406030204" pitchFamily="18" charset="0"/>
                                            </a:rPr>
                                            <m:t>𝒎</m:t>
                                          </m:r>
                                        </m:sub>
                                      </m:sSub>
                                    </m:num>
                                    <m:den>
                                      <m:r>
                                        <a:rPr lang="en-US" b="1" i="1" smtClean="0">
                                          <a:latin typeface="Cambria Math" panose="02040503050406030204" pitchFamily="18" charset="0"/>
                                        </a:rPr>
                                        <m:t>𝑹</m:t>
                                      </m:r>
                                    </m:den>
                                  </m:f>
                                </m:e>
                              </m:d>
                            </m:e>
                            <m:sup>
                              <m:r>
                                <a:rPr lang="en-GB" b="0" i="0">
                                  <a:latin typeface="Cambria Math" panose="02040503050406030204" pitchFamily="18" charset="0"/>
                                </a:rPr>
                                <m:t>2</m:t>
                              </m:r>
                            </m:sup>
                          </m:sSup>
                          <m:sSub>
                            <m:sSubPr>
                              <m:ctrlPr>
                                <a:rPr lang="en-GB" i="1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GB" b="1" i="1">
                                  <a:latin typeface="Cambria Math" panose="02040503050406030204" pitchFamily="18" charset="0"/>
                                </a:rPr>
                                <m:t>𝑫</m:t>
                              </m:r>
                            </m:e>
                            <m:sub>
                              <m:r>
                                <a:rPr lang="en-GB" b="1" i="1">
                                  <a:latin typeface="Cambria Math" panose="02040503050406030204" pitchFamily="18" charset="0"/>
                                </a:rPr>
                                <m:t>𝜸</m:t>
                              </m:r>
                            </m:sub>
                          </m:sSub>
                          <m:sSup>
                            <m:sSupPr>
                              <m:ctrlPr>
                                <a:rPr lang="en-GB" i="1">
                                  <a:latin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en-GB" b="1" i="1">
                                  <a:latin typeface="Cambria Math" panose="02040503050406030204" pitchFamily="18" charset="0"/>
                                </a:rPr>
                                <m:t>𝒆</m:t>
                              </m:r>
                            </m:e>
                            <m:sup>
                              <m:r>
                                <a:rPr lang="en-GB">
                                  <a:latin typeface="Cambria Math" panose="02040503050406030204" pitchFamily="18" charset="0"/>
                                </a:rPr>
                                <m:t>−</m:t>
                              </m:r>
                              <m:sSub>
                                <m:sSubPr>
                                  <m:ctrlPr>
                                    <a:rPr lang="en-GB" i="1">
                                      <a:latin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GB" b="1" i="1">
                                      <a:latin typeface="Cambria Math" panose="02040503050406030204" pitchFamily="18" charset="0"/>
                                    </a:rPr>
                                    <m:t>𝝀</m:t>
                                  </m:r>
                                </m:e>
                                <m:sub>
                                  <m:r>
                                    <a:rPr lang="en-GB" b="1" i="1">
                                      <a:latin typeface="Cambria Math" panose="02040503050406030204" pitchFamily="18" charset="0"/>
                                    </a:rPr>
                                    <m:t>𝒂𝒊𝒓</m:t>
                                  </m:r>
                                </m:sub>
                              </m:sSub>
                              <m:d>
                                <m:dPr>
                                  <m:ctrlPr>
                                    <a:rPr lang="en-GB" i="1">
                                      <a:latin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r>
                                    <a:rPr lang="en-US" b="1" i="1" smtClean="0">
                                      <a:latin typeface="Cambria Math" panose="02040503050406030204" pitchFamily="18" charset="0"/>
                                    </a:rPr>
                                    <m:t>𝑹</m:t>
                                  </m:r>
                                  <m:r>
                                    <a:rPr lang="en-US" b="0" i="1" smtClean="0">
                                      <a:latin typeface="Cambria Math" panose="02040503050406030204" pitchFamily="18" charset="0"/>
                                    </a:rPr>
                                    <m:t>−</m:t>
                                  </m:r>
                                  <m:sSub>
                                    <m:sSubPr>
                                      <m:ctrlPr>
                                        <a:rPr lang="en-GB" i="1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GB" b="1" i="1">
                                          <a:latin typeface="Cambria Math" panose="02040503050406030204" pitchFamily="18" charset="0"/>
                                        </a:rPr>
                                        <m:t>𝑹</m:t>
                                      </m:r>
                                    </m:e>
                                    <m:sub>
                                      <m:r>
                                        <a:rPr lang="en-GB" b="1" i="1">
                                          <a:latin typeface="Cambria Math" panose="02040503050406030204" pitchFamily="18" charset="0"/>
                                        </a:rPr>
                                        <m:t>𝒎</m:t>
                                      </m:r>
                                    </m:sub>
                                  </m:sSub>
                                </m:e>
                              </m:d>
                            </m:sup>
                          </m:sSup>
                          <m:r>
                            <a:rPr lang="en-GB" b="0" i="0">
                              <a:latin typeface="Cambria Math" panose="02040503050406030204" pitchFamily="18" charset="0"/>
                            </a:rPr>
                            <m:t>#</m:t>
                          </m:r>
                        </m:e>
                      </m:eqArr>
                    </m:oMath>
                  </m:oMathPara>
                </a14:m>
                <a:endParaRPr lang="en-GB" dirty="0"/>
              </a:p>
            </p:txBody>
          </p:sp>
        </mc:Choice>
        <mc:Fallback xmlns="">
          <p:sp>
            <p:nvSpPr>
              <p:cNvPr id="6" name="Rectangle 5">
                <a:extLst>
                  <a:ext uri="{FF2B5EF4-FFF2-40B4-BE49-F238E27FC236}">
                    <a16:creationId xmlns:a16="http://schemas.microsoft.com/office/drawing/2014/main" id="{0CEA6197-DCCE-814B-BAFA-25C909A667D5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320681" y="2506648"/>
                <a:ext cx="2897203" cy="671466"/>
              </a:xfrm>
              <a:prstGeom prst="rect">
                <a:avLst/>
              </a:prstGeom>
              <a:blipFill>
                <a:blip r:embed="rId2"/>
                <a:stretch>
                  <a:fillRect b="-1852"/>
                </a:stretch>
              </a:blipFill>
            </p:spPr>
            <p:txBody>
              <a:bodyPr/>
              <a:lstStyle/>
              <a:p>
                <a:r>
                  <a:rPr lang="en-GB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7" name="Rectangle 6">
                <a:extLst>
                  <a:ext uri="{FF2B5EF4-FFF2-40B4-BE49-F238E27FC236}">
                    <a16:creationId xmlns:a16="http://schemas.microsoft.com/office/drawing/2014/main" id="{3B1C2C28-5E4F-2B4F-A453-A57BCDE9009A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1440423" y="4847073"/>
                <a:ext cx="2199646" cy="536400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eqArr>
                        <m:eqArrPr>
                          <m:ctrlPr>
                            <a:rPr lang="en-GB" i="1" smtClean="0">
                              <a:latin typeface="Cambria Math" panose="02040503050406030204" pitchFamily="18" charset="0"/>
                            </a:rPr>
                          </m:ctrlPr>
                        </m:eqArrPr>
                        <m:e>
                          <m:r>
                            <a:rPr lang="en-GB">
                              <a:latin typeface="Cambria Math" panose="02040503050406030204" pitchFamily="18" charset="0"/>
                            </a:rPr>
                            <m:t>&amp;</m:t>
                          </m:r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𝐷</m:t>
                          </m:r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∝</m:t>
                          </m:r>
                          <m:sSup>
                            <m:sSupPr>
                              <m:ctrlPr>
                                <a:rPr lang="en-US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en-US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𝑒</m:t>
                              </m:r>
                            </m:e>
                            <m:sup>
                              <m:r>
                                <a:rPr lang="en-US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−</m:t>
                              </m:r>
                              <m:f>
                                <m:fPr>
                                  <m:ctrlPr>
                                    <a:rPr lang="en-US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r>
                                    <a:rPr lang="en-US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𝑅</m:t>
                                  </m:r>
                                </m:num>
                                <m:den>
                                  <m:r>
                                    <a:rPr lang="en-US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600</m:t>
                                  </m:r>
                                </m:den>
                              </m:f>
                            </m:sup>
                          </m:sSup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/</m:t>
                          </m:r>
                          <m:sSup>
                            <m:sSupPr>
                              <m:ctrlPr>
                                <a:rPr lang="en-US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en-US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𝑅</m:t>
                              </m:r>
                            </m:e>
                            <m:sup>
                              <m:r>
                                <a:rPr lang="en-US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2</m:t>
                              </m:r>
                            </m:sup>
                          </m:sSup>
                        </m:e>
                      </m:eqArr>
                    </m:oMath>
                  </m:oMathPara>
                </a14:m>
                <a:endParaRPr lang="en-GB" dirty="0"/>
              </a:p>
            </p:txBody>
          </p:sp>
        </mc:Choice>
        <mc:Fallback xmlns="">
          <p:sp>
            <p:nvSpPr>
              <p:cNvPr id="7" name="Rectangle 6">
                <a:extLst>
                  <a:ext uri="{FF2B5EF4-FFF2-40B4-BE49-F238E27FC236}">
                    <a16:creationId xmlns:a16="http://schemas.microsoft.com/office/drawing/2014/main" id="{3B1C2C28-5E4F-2B4F-A453-A57BCDE9009A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40423" y="4847073"/>
                <a:ext cx="2199646" cy="536400"/>
              </a:xfrm>
              <a:prstGeom prst="rect">
                <a:avLst/>
              </a:prstGeom>
              <a:blipFill>
                <a:blip r:embed="rId3"/>
                <a:stretch>
                  <a:fillRect b="-2326"/>
                </a:stretch>
              </a:blipFill>
            </p:spPr>
            <p:txBody>
              <a:bodyPr/>
              <a:lstStyle/>
              <a:p>
                <a:r>
                  <a:rPr lang="en-GB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8" name="TextBox 7">
            <a:extLst>
              <a:ext uri="{FF2B5EF4-FFF2-40B4-BE49-F238E27FC236}">
                <a16:creationId xmlns:a16="http://schemas.microsoft.com/office/drawing/2014/main" id="{413B6E2E-93D4-3C4F-A428-025E834ED60C}"/>
              </a:ext>
            </a:extLst>
          </p:cNvPr>
          <p:cNvSpPr txBox="1"/>
          <p:nvPr/>
        </p:nvSpPr>
        <p:spPr>
          <a:xfrm>
            <a:off x="4571999" y="2645229"/>
            <a:ext cx="7053943" cy="413657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r>
              <a:rPr lang="en-GB" sz="2000" dirty="0"/>
              <a:t>from </a:t>
            </a:r>
            <a:r>
              <a:rPr lang="en-GB" dirty="0"/>
              <a:t>ESS-0134533 “Dose assignment in the offices for zoning discussion”</a:t>
            </a:r>
            <a:endParaRPr lang="sv-SE" dirty="0"/>
          </a:p>
          <a:p>
            <a:pPr algn="l"/>
            <a:endParaRPr lang="en-GB" sz="2000" dirty="0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6A0FD6EF-801B-BB4C-8D27-D6E584FD8366}"/>
              </a:ext>
            </a:extLst>
          </p:cNvPr>
          <p:cNvSpPr txBox="1"/>
          <p:nvPr/>
        </p:nvSpPr>
        <p:spPr>
          <a:xfrm>
            <a:off x="3450769" y="4996544"/>
            <a:ext cx="7968345" cy="707571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r>
              <a:rPr lang="en-GB" sz="2000" dirty="0"/>
              <a:t>from </a:t>
            </a:r>
            <a:r>
              <a:rPr lang="en-US" dirty="0"/>
              <a:t>A.H. Sullivan </a:t>
            </a:r>
          </a:p>
          <a:p>
            <a:r>
              <a:rPr lang="en-US" dirty="0"/>
              <a:t>“A guide to radiation and radioactivity levels near high energy particle accelerators”</a:t>
            </a:r>
            <a:endParaRPr lang="sv-SE" dirty="0"/>
          </a:p>
          <a:p>
            <a:pPr algn="l"/>
            <a:endParaRPr lang="en-GB" sz="2000" dirty="0"/>
          </a:p>
        </p:txBody>
      </p:sp>
    </p:spTree>
    <p:extLst>
      <p:ext uri="{BB962C8B-B14F-4D97-AF65-F5344CB8AC3E}">
        <p14:creationId xmlns:p14="http://schemas.microsoft.com/office/powerpoint/2010/main" val="2257665291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98A988C-D9F2-D54E-9C90-97CF498A298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Contribution from the Active Cells Facility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18833F6-F1BC-4D4A-BD0C-BB1A06C612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12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60639DD0-5774-834F-8D9C-D7C0FE3A813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Reference points 5-8 and 11 only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C008FBF7-D44C-D54F-A2AD-20BAB7178B5A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666" t="42348" r="57792" b="35427"/>
          <a:stretch/>
        </p:blipFill>
        <p:spPr>
          <a:xfrm>
            <a:off x="0" y="1439917"/>
            <a:ext cx="6053959" cy="5418083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7A16C0E6-0D85-E04B-9EB8-4D59F83BE7C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9781" y="1457379"/>
            <a:ext cx="5617039" cy="5316479"/>
          </a:xfrm>
          <a:prstGeom prst="rect">
            <a:avLst/>
          </a:prstGeom>
        </p:spPr>
      </p:pic>
      <p:grpSp>
        <p:nvGrpSpPr>
          <p:cNvPr id="3" name="Group 2">
            <a:extLst>
              <a:ext uri="{FF2B5EF4-FFF2-40B4-BE49-F238E27FC236}">
                <a16:creationId xmlns:a16="http://schemas.microsoft.com/office/drawing/2014/main" id="{76B7D08E-91D4-0340-8300-077C5C9573CF}"/>
              </a:ext>
            </a:extLst>
          </p:cNvPr>
          <p:cNvGrpSpPr>
            <a:grpSpLocks noChangeAspect="1"/>
          </p:cNvGrpSpPr>
          <p:nvPr/>
        </p:nvGrpSpPr>
        <p:grpSpPr>
          <a:xfrm>
            <a:off x="1185090" y="1629104"/>
            <a:ext cx="4257955" cy="4604621"/>
            <a:chOff x="806718" y="626650"/>
            <a:chExt cx="5136342" cy="5554523"/>
          </a:xfrm>
        </p:grpSpPr>
        <p:sp>
          <p:nvSpPr>
            <p:cNvPr id="8" name="Oval 7">
              <a:extLst>
                <a:ext uri="{FF2B5EF4-FFF2-40B4-BE49-F238E27FC236}">
                  <a16:creationId xmlns:a16="http://schemas.microsoft.com/office/drawing/2014/main" id="{57EE901F-0C4E-8644-8AD8-1EBDDAC8CF77}"/>
                </a:ext>
              </a:extLst>
            </p:cNvPr>
            <p:cNvSpPr/>
            <p:nvPr/>
          </p:nvSpPr>
          <p:spPr>
            <a:xfrm>
              <a:off x="1572413" y="1261296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1</a:t>
              </a:r>
            </a:p>
          </p:txBody>
        </p:sp>
        <p:sp>
          <p:nvSpPr>
            <p:cNvPr id="12" name="Oval 11">
              <a:extLst>
                <a:ext uri="{FF2B5EF4-FFF2-40B4-BE49-F238E27FC236}">
                  <a16:creationId xmlns:a16="http://schemas.microsoft.com/office/drawing/2014/main" id="{614E2FE4-5A0F-E849-A404-F48D97070BDE}"/>
                </a:ext>
              </a:extLst>
            </p:cNvPr>
            <p:cNvSpPr/>
            <p:nvPr/>
          </p:nvSpPr>
          <p:spPr>
            <a:xfrm>
              <a:off x="2636777" y="626650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2</a:t>
              </a:r>
            </a:p>
          </p:txBody>
        </p:sp>
        <p:sp>
          <p:nvSpPr>
            <p:cNvPr id="13" name="Oval 12">
              <a:extLst>
                <a:ext uri="{FF2B5EF4-FFF2-40B4-BE49-F238E27FC236}">
                  <a16:creationId xmlns:a16="http://schemas.microsoft.com/office/drawing/2014/main" id="{38A60058-D50A-7D45-AF59-BDAFD821B727}"/>
                </a:ext>
              </a:extLst>
            </p:cNvPr>
            <p:cNvSpPr/>
            <p:nvPr/>
          </p:nvSpPr>
          <p:spPr>
            <a:xfrm>
              <a:off x="1767443" y="1113083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3</a:t>
              </a:r>
            </a:p>
          </p:txBody>
        </p:sp>
        <p:sp>
          <p:nvSpPr>
            <p:cNvPr id="14" name="Oval 13">
              <a:extLst>
                <a:ext uri="{FF2B5EF4-FFF2-40B4-BE49-F238E27FC236}">
                  <a16:creationId xmlns:a16="http://schemas.microsoft.com/office/drawing/2014/main" id="{5BA0201A-DE51-9B41-9F67-C2F79113BBDC}"/>
                </a:ext>
              </a:extLst>
            </p:cNvPr>
            <p:cNvSpPr/>
            <p:nvPr/>
          </p:nvSpPr>
          <p:spPr>
            <a:xfrm>
              <a:off x="1658511" y="970959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4</a:t>
              </a:r>
            </a:p>
          </p:txBody>
        </p:sp>
        <p:sp>
          <p:nvSpPr>
            <p:cNvPr id="15" name="Oval 14">
              <a:extLst>
                <a:ext uri="{FF2B5EF4-FFF2-40B4-BE49-F238E27FC236}">
                  <a16:creationId xmlns:a16="http://schemas.microsoft.com/office/drawing/2014/main" id="{E73E715E-AB52-5544-BFE9-D7EFFE16BEF1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2378218" y="5965173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56</a:t>
              </a:r>
            </a:p>
          </p:txBody>
        </p:sp>
        <p:sp>
          <p:nvSpPr>
            <p:cNvPr id="16" name="Oval 15">
              <a:extLst>
                <a:ext uri="{FF2B5EF4-FFF2-40B4-BE49-F238E27FC236}">
                  <a16:creationId xmlns:a16="http://schemas.microsoft.com/office/drawing/2014/main" id="{866F2E75-AD6D-6F4F-92A9-6D43233E5555}"/>
                </a:ext>
              </a:extLst>
            </p:cNvPr>
            <p:cNvSpPr/>
            <p:nvPr/>
          </p:nvSpPr>
          <p:spPr>
            <a:xfrm>
              <a:off x="2370574" y="5481318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7</a:t>
              </a:r>
            </a:p>
          </p:txBody>
        </p:sp>
        <p:sp>
          <p:nvSpPr>
            <p:cNvPr id="17" name="Oval 16">
              <a:extLst>
                <a:ext uri="{FF2B5EF4-FFF2-40B4-BE49-F238E27FC236}">
                  <a16:creationId xmlns:a16="http://schemas.microsoft.com/office/drawing/2014/main" id="{2BF32BF1-5BC3-D54C-9370-7F11FF3F333B}"/>
                </a:ext>
              </a:extLst>
            </p:cNvPr>
            <p:cNvSpPr/>
            <p:nvPr/>
          </p:nvSpPr>
          <p:spPr>
            <a:xfrm>
              <a:off x="2086784" y="5590099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8</a:t>
              </a:r>
            </a:p>
          </p:txBody>
        </p:sp>
        <p:sp>
          <p:nvSpPr>
            <p:cNvPr id="18" name="Oval 17">
              <a:extLst>
                <a:ext uri="{FF2B5EF4-FFF2-40B4-BE49-F238E27FC236}">
                  <a16:creationId xmlns:a16="http://schemas.microsoft.com/office/drawing/2014/main" id="{04C27DAF-30DE-FF44-9C19-359744EFC13B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5727060" y="4160123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910</a:t>
              </a:r>
            </a:p>
          </p:txBody>
        </p:sp>
        <p:sp>
          <p:nvSpPr>
            <p:cNvPr id="19" name="Oval 18">
              <a:extLst>
                <a:ext uri="{FF2B5EF4-FFF2-40B4-BE49-F238E27FC236}">
                  <a16:creationId xmlns:a16="http://schemas.microsoft.com/office/drawing/2014/main" id="{0EAEC8DE-97E7-CB45-94ED-29D0A5B49060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4182974" y="3545178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11</a:t>
              </a:r>
            </a:p>
          </p:txBody>
        </p:sp>
        <p:sp>
          <p:nvSpPr>
            <p:cNvPr id="20" name="Oval 19">
              <a:extLst>
                <a:ext uri="{FF2B5EF4-FFF2-40B4-BE49-F238E27FC236}">
                  <a16:creationId xmlns:a16="http://schemas.microsoft.com/office/drawing/2014/main" id="{68CF164B-5B0F-D24E-B195-70151783F27F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806718" y="4025535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12</a:t>
              </a:r>
            </a:p>
          </p:txBody>
        </p:sp>
        <p:sp>
          <p:nvSpPr>
            <p:cNvPr id="21" name="Oval 20">
              <a:extLst>
                <a:ext uri="{FF2B5EF4-FFF2-40B4-BE49-F238E27FC236}">
                  <a16:creationId xmlns:a16="http://schemas.microsoft.com/office/drawing/2014/main" id="{BCF57759-EAB7-E543-B95F-5BA7766A922A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1042244" y="5496097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13</a:t>
              </a:r>
            </a:p>
          </p:txBody>
        </p:sp>
      </p:grpSp>
      <p:pic>
        <p:nvPicPr>
          <p:cNvPr id="22" name="Picture 21">
            <a:extLst>
              <a:ext uri="{FF2B5EF4-FFF2-40B4-BE49-F238E27FC236}">
                <a16:creationId xmlns:a16="http://schemas.microsoft.com/office/drawing/2014/main" id="{9A9BFA5B-293C-AD44-9C8A-BB89BEE955B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245679" y="1724478"/>
            <a:ext cx="5600700" cy="2146300"/>
          </a:xfrm>
          <a:prstGeom prst="rect">
            <a:avLst/>
          </a:prstGeom>
        </p:spPr>
      </p:pic>
      <p:sp>
        <p:nvSpPr>
          <p:cNvPr id="23" name="Rectangle 22">
            <a:extLst>
              <a:ext uri="{FF2B5EF4-FFF2-40B4-BE49-F238E27FC236}">
                <a16:creationId xmlns:a16="http://schemas.microsoft.com/office/drawing/2014/main" id="{8DB2C16B-DF03-794A-A48E-4DC5712955A9}"/>
              </a:ext>
            </a:extLst>
          </p:cNvPr>
          <p:cNvSpPr/>
          <p:nvPr/>
        </p:nvSpPr>
        <p:spPr>
          <a:xfrm>
            <a:off x="2478963" y="4944017"/>
            <a:ext cx="653639" cy="299006"/>
          </a:xfrm>
          <a:prstGeom prst="rect">
            <a:avLst/>
          </a:prstGeom>
          <a:solidFill>
            <a:srgbClr val="FFC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4" name="Rectangle 23">
            <a:extLst>
              <a:ext uri="{FF2B5EF4-FFF2-40B4-BE49-F238E27FC236}">
                <a16:creationId xmlns:a16="http://schemas.microsoft.com/office/drawing/2014/main" id="{18AA9DC0-9EE4-2646-8E58-EE67E28C12EF}"/>
              </a:ext>
            </a:extLst>
          </p:cNvPr>
          <p:cNvSpPr/>
          <p:nvPr/>
        </p:nvSpPr>
        <p:spPr>
          <a:xfrm>
            <a:off x="2826871" y="4984377"/>
            <a:ext cx="260908" cy="213822"/>
          </a:xfrm>
          <a:prstGeom prst="rect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5" name="Content Placeholder 2">
            <a:extLst>
              <a:ext uri="{FF2B5EF4-FFF2-40B4-BE49-F238E27FC236}">
                <a16:creationId xmlns:a16="http://schemas.microsoft.com/office/drawing/2014/main" id="{39E0FE6B-611D-554A-8EC7-065BB2AE40E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640286" y="4038600"/>
            <a:ext cx="5138057" cy="2481942"/>
          </a:xfrm>
        </p:spPr>
        <p:txBody>
          <a:bodyPr/>
          <a:lstStyle/>
          <a:p>
            <a:r>
              <a:rPr lang="en-GB" dirty="0"/>
              <a:t>Gamma radiation</a:t>
            </a:r>
          </a:p>
          <a:p>
            <a:pPr lvl="1"/>
            <a:r>
              <a:rPr lang="en-GB" dirty="0"/>
              <a:t>assume uniform contact dose rate of </a:t>
            </a:r>
            <a:r>
              <a:rPr lang="en-GB" b="1" i="1" dirty="0" err="1"/>
              <a:t>D</a:t>
            </a:r>
            <a:r>
              <a:rPr lang="en-GB" b="1" i="1" baseline="-25000" dirty="0" err="1"/>
              <a:t>γ</a:t>
            </a:r>
            <a:r>
              <a:rPr lang="en-GB" dirty="0"/>
              <a:t> = 1.5 </a:t>
            </a:r>
            <a:r>
              <a:rPr lang="en-GB" dirty="0" err="1"/>
              <a:t>μSv</a:t>
            </a:r>
            <a:r>
              <a:rPr lang="en-GB" dirty="0"/>
              <a:t>/hour and rescale with</a:t>
            </a:r>
          </a:p>
          <a:p>
            <a:pPr lvl="1"/>
            <a:endParaRPr lang="en-GB" dirty="0"/>
          </a:p>
          <a:p>
            <a:r>
              <a:rPr lang="en-GB" dirty="0"/>
              <a:t>Fast neutrons</a:t>
            </a:r>
          </a:p>
          <a:p>
            <a:pPr lvl="1"/>
            <a:r>
              <a:rPr lang="en-US" dirty="0"/>
              <a:t>assume negligible</a:t>
            </a:r>
          </a:p>
          <a:p>
            <a:r>
              <a:rPr lang="en-US" dirty="0"/>
              <a:t>Apply 100% occupancy factor</a:t>
            </a:r>
            <a:endParaRPr lang="sv-SE" dirty="0"/>
          </a:p>
          <a:p>
            <a:pPr lvl="1"/>
            <a:endParaRPr lang="en-GB" dirty="0"/>
          </a:p>
          <a:p>
            <a:pPr lvl="1"/>
            <a:endParaRPr lang="en-GB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6" name="Rectangle 25">
                <a:extLst>
                  <a:ext uri="{FF2B5EF4-FFF2-40B4-BE49-F238E27FC236}">
                    <a16:creationId xmlns:a16="http://schemas.microsoft.com/office/drawing/2014/main" id="{63BB3846-4B5C-B341-B1C6-FBE70E5222A3}"/>
                  </a:ext>
                </a:extLst>
              </p:cNvPr>
              <p:cNvSpPr/>
              <p:nvPr/>
            </p:nvSpPr>
            <p:spPr>
              <a:xfrm>
                <a:off x="9289023" y="4857961"/>
                <a:ext cx="2584041" cy="671466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eqArr>
                        <m:eqArrPr>
                          <m:ctrlPr>
                            <a:rPr lang="en-GB" i="1" smtClean="0">
                              <a:latin typeface="Cambria Math" panose="02040503050406030204" pitchFamily="18" charset="0"/>
                            </a:rPr>
                          </m:ctrlPr>
                        </m:eqArrPr>
                        <m:e>
                          <m:r>
                            <a:rPr lang="en-GB">
                              <a:latin typeface="Cambria Math" panose="02040503050406030204" pitchFamily="18" charset="0"/>
                            </a:rPr>
                            <m:t>&amp;</m:t>
                          </m:r>
                          <m:sSup>
                            <m:sSupPr>
                              <m:ctrlPr>
                                <a:rPr lang="en-GB" b="0" i="1" smtClean="0">
                                  <a:latin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en-US" b="1" i="1" smtClean="0">
                                  <a:latin typeface="Cambria Math" panose="02040503050406030204" pitchFamily="18" charset="0"/>
                                </a:rPr>
                                <m:t>𝑫</m:t>
                              </m:r>
                              <m:r>
                                <a:rPr lang="en-US" b="0" i="1" smtClean="0">
                                  <a:latin typeface="Cambria Math" panose="02040503050406030204" pitchFamily="18" charset="0"/>
                                </a:rPr>
                                <m:t>=</m:t>
                              </m:r>
                              <m:d>
                                <m:dPr>
                                  <m:ctrlPr>
                                    <a:rPr lang="en-GB" b="0" i="1">
                                      <a:latin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f>
                                    <m:fPr>
                                      <m:ctrlPr>
                                        <a:rPr lang="en-GB" b="0" i="1">
                                          <a:latin typeface="Cambria Math" panose="02040503050406030204" pitchFamily="18" charset="0"/>
                                        </a:rPr>
                                      </m:ctrlPr>
                                    </m:fPr>
                                    <m:num>
                                      <m:sSub>
                                        <m:sSubPr>
                                          <m:ctrlPr>
                                            <a:rPr lang="en-GB" b="0" i="1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GB" b="1" i="1">
                                              <a:latin typeface="Cambria Math" panose="02040503050406030204" pitchFamily="18" charset="0"/>
                                            </a:rPr>
                                            <m:t>𝑹</m:t>
                                          </m:r>
                                        </m:e>
                                        <m:sub>
                                          <m:r>
                                            <a:rPr lang="en-GB" b="1" i="1">
                                              <a:latin typeface="Cambria Math" panose="02040503050406030204" pitchFamily="18" charset="0"/>
                                            </a:rPr>
                                            <m:t>𝒎</m:t>
                                          </m:r>
                                        </m:sub>
                                      </m:sSub>
                                    </m:num>
                                    <m:den>
                                      <m:r>
                                        <a:rPr lang="en-US" b="1" i="1" smtClean="0">
                                          <a:latin typeface="Cambria Math" panose="02040503050406030204" pitchFamily="18" charset="0"/>
                                        </a:rPr>
                                        <m:t>𝑹</m:t>
                                      </m:r>
                                    </m:den>
                                  </m:f>
                                </m:e>
                              </m:d>
                            </m:e>
                            <m:sup>
                              <m:r>
                                <a:rPr lang="en-GB" b="0" i="0">
                                  <a:latin typeface="Cambria Math" panose="02040503050406030204" pitchFamily="18" charset="0"/>
                                </a:rPr>
                                <m:t>2</m:t>
                              </m:r>
                            </m:sup>
                          </m:sSup>
                          <m:sSub>
                            <m:sSubPr>
                              <m:ctrlPr>
                                <a:rPr lang="en-GB" i="1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GB" b="1" i="1">
                                  <a:latin typeface="Cambria Math" panose="02040503050406030204" pitchFamily="18" charset="0"/>
                                </a:rPr>
                                <m:t>𝑫</m:t>
                              </m:r>
                            </m:e>
                            <m:sub>
                              <m:r>
                                <a:rPr lang="en-GB" b="1" i="1">
                                  <a:latin typeface="Cambria Math" panose="02040503050406030204" pitchFamily="18" charset="0"/>
                                </a:rPr>
                                <m:t>𝜸</m:t>
                              </m:r>
                            </m:sub>
                          </m:sSub>
                          <m:sSup>
                            <m:sSupPr>
                              <m:ctrlPr>
                                <a:rPr lang="en-GB" i="1">
                                  <a:latin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en-GB" b="1" i="1">
                                  <a:latin typeface="Cambria Math" panose="02040503050406030204" pitchFamily="18" charset="0"/>
                                </a:rPr>
                                <m:t>𝒆</m:t>
                              </m:r>
                            </m:e>
                            <m:sup>
                              <m:r>
                                <a:rPr lang="en-GB">
                                  <a:latin typeface="Cambria Math" panose="02040503050406030204" pitchFamily="18" charset="0"/>
                                </a:rPr>
                                <m:t>−</m:t>
                              </m:r>
                              <m:d>
                                <m:dPr>
                                  <m:ctrlPr>
                                    <a:rPr lang="en-GB" i="1">
                                      <a:latin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r>
                                    <a:rPr lang="en-US" b="1" i="1" smtClean="0">
                                      <a:latin typeface="Cambria Math" panose="02040503050406030204" pitchFamily="18" charset="0"/>
                                    </a:rPr>
                                    <m:t>𝑹</m:t>
                                  </m:r>
                                  <m:r>
                                    <a:rPr lang="en-US" b="0" i="1" smtClean="0">
                                      <a:latin typeface="Cambria Math" panose="02040503050406030204" pitchFamily="18" charset="0"/>
                                    </a:rPr>
                                    <m:t>−</m:t>
                                  </m:r>
                                  <m:sSub>
                                    <m:sSubPr>
                                      <m:ctrlPr>
                                        <a:rPr lang="en-GB" i="1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GB" b="1" i="1">
                                          <a:latin typeface="Cambria Math" panose="02040503050406030204" pitchFamily="18" charset="0"/>
                                        </a:rPr>
                                        <m:t>𝑹</m:t>
                                      </m:r>
                                    </m:e>
                                    <m:sub>
                                      <m:r>
                                        <a:rPr lang="en-GB" b="1" i="1">
                                          <a:latin typeface="Cambria Math" panose="02040503050406030204" pitchFamily="18" charset="0"/>
                                        </a:rPr>
                                        <m:t>𝒎</m:t>
                                      </m:r>
                                    </m:sub>
                                  </m:sSub>
                                </m:e>
                              </m:d>
                            </m:sup>
                          </m:sSup>
                          <m:r>
                            <a:rPr lang="en-GB" b="0" i="0">
                              <a:latin typeface="Cambria Math" panose="02040503050406030204" pitchFamily="18" charset="0"/>
                            </a:rPr>
                            <m:t>#</m:t>
                          </m:r>
                        </m:e>
                      </m:eqArr>
                    </m:oMath>
                  </m:oMathPara>
                </a14:m>
                <a:endParaRPr lang="en-GB" dirty="0"/>
              </a:p>
            </p:txBody>
          </p:sp>
        </mc:Choice>
        <mc:Fallback xmlns="">
          <p:sp>
            <p:nvSpPr>
              <p:cNvPr id="26" name="Rectangle 25">
                <a:extLst>
                  <a:ext uri="{FF2B5EF4-FFF2-40B4-BE49-F238E27FC236}">
                    <a16:creationId xmlns:a16="http://schemas.microsoft.com/office/drawing/2014/main" id="{63BB3846-4B5C-B341-B1C6-FBE70E5222A3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289023" y="4857961"/>
                <a:ext cx="2584041" cy="671466"/>
              </a:xfrm>
              <a:prstGeom prst="rect">
                <a:avLst/>
              </a:prstGeom>
              <a:blipFill>
                <a:blip r:embed="rId5"/>
                <a:stretch>
                  <a:fillRect b="-1887"/>
                </a:stretch>
              </a:blipFill>
            </p:spPr>
            <p:txBody>
              <a:bodyPr/>
              <a:lstStyle/>
              <a:p>
                <a:r>
                  <a:rPr lang="en-GB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798890354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BA3FDDD-59B8-8B4E-A0B9-DAA9E22C843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Contribution from the Bunker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D6C78F9-7B9C-3643-A1AE-B16648C32D2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781000"/>
            <a:ext cx="6096000" cy="4345166"/>
          </a:xfrm>
        </p:spPr>
        <p:txBody>
          <a:bodyPr/>
          <a:lstStyle/>
          <a:p>
            <a:r>
              <a:rPr lang="en-GB" dirty="0"/>
              <a:t>Conservative calculation of radiation dose rate at bunker surface</a:t>
            </a:r>
          </a:p>
          <a:p>
            <a:pPr lvl="1"/>
            <a:r>
              <a:rPr lang="en-GB" dirty="0"/>
              <a:t>ESS-0416081 “Neutronic design of the bunker wall and roof”</a:t>
            </a:r>
          </a:p>
          <a:p>
            <a:pPr lvl="1"/>
            <a:r>
              <a:rPr lang="en-GB" dirty="0"/>
              <a:t>26 instruments with very large beams and fast-neutron spectra</a:t>
            </a:r>
            <a:endParaRPr lang="sv-SE" dirty="0"/>
          </a:p>
          <a:p>
            <a:r>
              <a:rPr lang="en-GB" dirty="0"/>
              <a:t>MCNP transport from bunker surface to all reference points</a:t>
            </a:r>
          </a:p>
          <a:p>
            <a:pPr lvl="1"/>
            <a:r>
              <a:rPr lang="en-GB" dirty="0"/>
              <a:t>takes target building into account</a:t>
            </a:r>
          </a:p>
          <a:p>
            <a:pPr lvl="1"/>
            <a:r>
              <a:rPr lang="en-GB" dirty="0"/>
              <a:t>fast neutron contribution ~100x greater than gamma radiation contribution</a:t>
            </a:r>
          </a:p>
          <a:p>
            <a:r>
              <a:rPr lang="en-GB" dirty="0"/>
              <a:t>Apply occupancy factors</a:t>
            </a:r>
          </a:p>
          <a:p>
            <a:pPr lvl="1"/>
            <a:endParaRPr lang="en-GB" dirty="0"/>
          </a:p>
          <a:p>
            <a:pPr lvl="1"/>
            <a:endParaRPr lang="en-GB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DBDEFFC-1EB2-044E-B3C4-A01DC505407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13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535A8A6A-9C5E-AC4D-B97C-13E8A72EF1FE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0E3C981A-6A74-4A4D-B0FE-E07D49C0CF73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3703" r="2827"/>
          <a:stretch/>
        </p:blipFill>
        <p:spPr>
          <a:xfrm rot="16200000">
            <a:off x="6720029" y="1368058"/>
            <a:ext cx="5169075" cy="543741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15061366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98A988C-D9F2-D54E-9C90-97CF498A298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Dose Budgets for Instruments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18833F6-F1BC-4D4A-BD0C-BB1A06C612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14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60639DD0-5774-834F-8D9C-D7C0FE3A813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Out of the total dose constraint of 100 </a:t>
            </a:r>
            <a:r>
              <a:rPr lang="en-GB" dirty="0" err="1"/>
              <a:t>μSv</a:t>
            </a:r>
            <a:r>
              <a:rPr lang="en-GB" dirty="0"/>
              <a:t>/year 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C008FBF7-D44C-D54F-A2AD-20BAB7178B5A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666" t="42348" r="57792" b="35427"/>
          <a:stretch/>
        </p:blipFill>
        <p:spPr>
          <a:xfrm>
            <a:off x="0" y="1439917"/>
            <a:ext cx="6053959" cy="5418083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7A16C0E6-0D85-E04B-9EB8-4D59F83BE7C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9781" y="1457379"/>
            <a:ext cx="5617039" cy="5316479"/>
          </a:xfrm>
          <a:prstGeom prst="rect">
            <a:avLst/>
          </a:prstGeom>
        </p:spPr>
      </p:pic>
      <p:grpSp>
        <p:nvGrpSpPr>
          <p:cNvPr id="3" name="Group 2">
            <a:extLst>
              <a:ext uri="{FF2B5EF4-FFF2-40B4-BE49-F238E27FC236}">
                <a16:creationId xmlns:a16="http://schemas.microsoft.com/office/drawing/2014/main" id="{76B7D08E-91D4-0340-8300-077C5C9573CF}"/>
              </a:ext>
            </a:extLst>
          </p:cNvPr>
          <p:cNvGrpSpPr>
            <a:grpSpLocks noChangeAspect="1"/>
          </p:cNvGrpSpPr>
          <p:nvPr/>
        </p:nvGrpSpPr>
        <p:grpSpPr>
          <a:xfrm>
            <a:off x="1185090" y="1629104"/>
            <a:ext cx="4257955" cy="4604621"/>
            <a:chOff x="806718" y="626650"/>
            <a:chExt cx="5136342" cy="5554523"/>
          </a:xfrm>
        </p:grpSpPr>
        <p:sp>
          <p:nvSpPr>
            <p:cNvPr id="8" name="Oval 7">
              <a:extLst>
                <a:ext uri="{FF2B5EF4-FFF2-40B4-BE49-F238E27FC236}">
                  <a16:creationId xmlns:a16="http://schemas.microsoft.com/office/drawing/2014/main" id="{57EE901F-0C4E-8644-8AD8-1EBDDAC8CF77}"/>
                </a:ext>
              </a:extLst>
            </p:cNvPr>
            <p:cNvSpPr/>
            <p:nvPr/>
          </p:nvSpPr>
          <p:spPr>
            <a:xfrm>
              <a:off x="1572413" y="1261296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1</a:t>
              </a:r>
            </a:p>
          </p:txBody>
        </p:sp>
        <p:sp>
          <p:nvSpPr>
            <p:cNvPr id="12" name="Oval 11">
              <a:extLst>
                <a:ext uri="{FF2B5EF4-FFF2-40B4-BE49-F238E27FC236}">
                  <a16:creationId xmlns:a16="http://schemas.microsoft.com/office/drawing/2014/main" id="{614E2FE4-5A0F-E849-A404-F48D97070BDE}"/>
                </a:ext>
              </a:extLst>
            </p:cNvPr>
            <p:cNvSpPr/>
            <p:nvPr/>
          </p:nvSpPr>
          <p:spPr>
            <a:xfrm>
              <a:off x="2636777" y="626650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2</a:t>
              </a:r>
            </a:p>
          </p:txBody>
        </p:sp>
        <p:sp>
          <p:nvSpPr>
            <p:cNvPr id="13" name="Oval 12">
              <a:extLst>
                <a:ext uri="{FF2B5EF4-FFF2-40B4-BE49-F238E27FC236}">
                  <a16:creationId xmlns:a16="http://schemas.microsoft.com/office/drawing/2014/main" id="{38A60058-D50A-7D45-AF59-BDAFD821B727}"/>
                </a:ext>
              </a:extLst>
            </p:cNvPr>
            <p:cNvSpPr/>
            <p:nvPr/>
          </p:nvSpPr>
          <p:spPr>
            <a:xfrm>
              <a:off x="1767443" y="1113083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3</a:t>
              </a:r>
            </a:p>
          </p:txBody>
        </p:sp>
        <p:sp>
          <p:nvSpPr>
            <p:cNvPr id="14" name="Oval 13">
              <a:extLst>
                <a:ext uri="{FF2B5EF4-FFF2-40B4-BE49-F238E27FC236}">
                  <a16:creationId xmlns:a16="http://schemas.microsoft.com/office/drawing/2014/main" id="{5BA0201A-DE51-9B41-9F67-C2F79113BBDC}"/>
                </a:ext>
              </a:extLst>
            </p:cNvPr>
            <p:cNvSpPr/>
            <p:nvPr/>
          </p:nvSpPr>
          <p:spPr>
            <a:xfrm>
              <a:off x="1658511" y="970959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4</a:t>
              </a:r>
            </a:p>
          </p:txBody>
        </p:sp>
        <p:sp>
          <p:nvSpPr>
            <p:cNvPr id="15" name="Oval 14">
              <a:extLst>
                <a:ext uri="{FF2B5EF4-FFF2-40B4-BE49-F238E27FC236}">
                  <a16:creationId xmlns:a16="http://schemas.microsoft.com/office/drawing/2014/main" id="{E73E715E-AB52-5544-BFE9-D7EFFE16BEF1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2378218" y="5965173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56</a:t>
              </a:r>
            </a:p>
          </p:txBody>
        </p:sp>
        <p:sp>
          <p:nvSpPr>
            <p:cNvPr id="16" name="Oval 15">
              <a:extLst>
                <a:ext uri="{FF2B5EF4-FFF2-40B4-BE49-F238E27FC236}">
                  <a16:creationId xmlns:a16="http://schemas.microsoft.com/office/drawing/2014/main" id="{866F2E75-AD6D-6F4F-92A9-6D43233E5555}"/>
                </a:ext>
              </a:extLst>
            </p:cNvPr>
            <p:cNvSpPr/>
            <p:nvPr/>
          </p:nvSpPr>
          <p:spPr>
            <a:xfrm>
              <a:off x="2370574" y="5481318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7</a:t>
              </a:r>
            </a:p>
          </p:txBody>
        </p:sp>
        <p:sp>
          <p:nvSpPr>
            <p:cNvPr id="17" name="Oval 16">
              <a:extLst>
                <a:ext uri="{FF2B5EF4-FFF2-40B4-BE49-F238E27FC236}">
                  <a16:creationId xmlns:a16="http://schemas.microsoft.com/office/drawing/2014/main" id="{2BF32BF1-5BC3-D54C-9370-7F11FF3F333B}"/>
                </a:ext>
              </a:extLst>
            </p:cNvPr>
            <p:cNvSpPr/>
            <p:nvPr/>
          </p:nvSpPr>
          <p:spPr>
            <a:xfrm>
              <a:off x="2086784" y="5590099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1600" dirty="0">
                  <a:solidFill>
                    <a:schemeClr val="tx1"/>
                  </a:solidFill>
                </a:rPr>
                <a:t>8</a:t>
              </a:r>
            </a:p>
          </p:txBody>
        </p:sp>
        <p:sp>
          <p:nvSpPr>
            <p:cNvPr id="18" name="Oval 17">
              <a:extLst>
                <a:ext uri="{FF2B5EF4-FFF2-40B4-BE49-F238E27FC236}">
                  <a16:creationId xmlns:a16="http://schemas.microsoft.com/office/drawing/2014/main" id="{04C27DAF-30DE-FF44-9C19-359744EFC13B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5727060" y="4160123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910</a:t>
              </a:r>
            </a:p>
          </p:txBody>
        </p:sp>
        <p:sp>
          <p:nvSpPr>
            <p:cNvPr id="19" name="Oval 18">
              <a:extLst>
                <a:ext uri="{FF2B5EF4-FFF2-40B4-BE49-F238E27FC236}">
                  <a16:creationId xmlns:a16="http://schemas.microsoft.com/office/drawing/2014/main" id="{0EAEC8DE-97E7-CB45-94ED-29D0A5B49060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4182974" y="3545178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11</a:t>
              </a:r>
            </a:p>
          </p:txBody>
        </p:sp>
        <p:sp>
          <p:nvSpPr>
            <p:cNvPr id="20" name="Oval 19">
              <a:extLst>
                <a:ext uri="{FF2B5EF4-FFF2-40B4-BE49-F238E27FC236}">
                  <a16:creationId xmlns:a16="http://schemas.microsoft.com/office/drawing/2014/main" id="{68CF164B-5B0F-D24E-B195-70151783F27F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806718" y="4025535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12</a:t>
              </a:r>
            </a:p>
          </p:txBody>
        </p:sp>
        <p:sp>
          <p:nvSpPr>
            <p:cNvPr id="21" name="Oval 20">
              <a:extLst>
                <a:ext uri="{FF2B5EF4-FFF2-40B4-BE49-F238E27FC236}">
                  <a16:creationId xmlns:a16="http://schemas.microsoft.com/office/drawing/2014/main" id="{BCF57759-EAB7-E543-B95F-5BA7766A922A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1042244" y="5496097"/>
              <a:ext cx="216000" cy="216000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sz="1400" dirty="0">
                  <a:solidFill>
                    <a:schemeClr val="tx1"/>
                  </a:solidFill>
                </a:rPr>
                <a:t>13</a:t>
              </a:r>
            </a:p>
          </p:txBody>
        </p:sp>
      </p:grpSp>
      <p:graphicFrame>
        <p:nvGraphicFramePr>
          <p:cNvPr id="22" name="Table 21">
            <a:extLst>
              <a:ext uri="{FF2B5EF4-FFF2-40B4-BE49-F238E27FC236}">
                <a16:creationId xmlns:a16="http://schemas.microsoft.com/office/drawing/2014/main" id="{EE9727DE-B00B-994A-B4EE-81E163D0EE27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483090880"/>
              </p:ext>
            </p:extLst>
          </p:nvPr>
        </p:nvGraphicFramePr>
        <p:xfrm>
          <a:off x="6675665" y="1687286"/>
          <a:ext cx="5091793" cy="4694244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1172936">
                  <a:extLst>
                    <a:ext uri="{9D8B030D-6E8A-4147-A177-3AD203B41FA5}">
                      <a16:colId xmlns:a16="http://schemas.microsoft.com/office/drawing/2014/main" val="3944532997"/>
                    </a:ext>
                  </a:extLst>
                </a:gridCol>
                <a:gridCol w="627494">
                  <a:extLst>
                    <a:ext uri="{9D8B030D-6E8A-4147-A177-3AD203B41FA5}">
                      <a16:colId xmlns:a16="http://schemas.microsoft.com/office/drawing/2014/main" val="3239580571"/>
                    </a:ext>
                  </a:extLst>
                </a:gridCol>
                <a:gridCol w="810352">
                  <a:extLst>
                    <a:ext uri="{9D8B030D-6E8A-4147-A177-3AD203B41FA5}">
                      <a16:colId xmlns:a16="http://schemas.microsoft.com/office/drawing/2014/main" val="2494269426"/>
                    </a:ext>
                  </a:extLst>
                </a:gridCol>
                <a:gridCol w="810352">
                  <a:extLst>
                    <a:ext uri="{9D8B030D-6E8A-4147-A177-3AD203B41FA5}">
                      <a16:colId xmlns:a16="http://schemas.microsoft.com/office/drawing/2014/main" val="334603271"/>
                    </a:ext>
                  </a:extLst>
                </a:gridCol>
                <a:gridCol w="810352">
                  <a:extLst>
                    <a:ext uri="{9D8B030D-6E8A-4147-A177-3AD203B41FA5}">
                      <a16:colId xmlns:a16="http://schemas.microsoft.com/office/drawing/2014/main" val="3073988917"/>
                    </a:ext>
                  </a:extLst>
                </a:gridCol>
                <a:gridCol w="860307">
                  <a:extLst>
                    <a:ext uri="{9D8B030D-6E8A-4147-A177-3AD203B41FA5}">
                      <a16:colId xmlns:a16="http://schemas.microsoft.com/office/drawing/2014/main" val="2424010465"/>
                    </a:ext>
                  </a:extLst>
                </a:gridCol>
              </a:tblGrid>
              <a:tr h="920643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100" dirty="0">
                          <a:effectLst/>
                        </a:rPr>
                        <a:t>Reference Point</a:t>
                      </a:r>
                      <a:endParaRPr lang="sv-SE" sz="11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100" dirty="0">
                          <a:effectLst/>
                        </a:rPr>
                        <a:t>Occu-</a:t>
                      </a:r>
                      <a:r>
                        <a:rPr lang="en-GB" sz="1100" dirty="0" err="1">
                          <a:effectLst/>
                        </a:rPr>
                        <a:t>pancy</a:t>
                      </a:r>
                      <a:r>
                        <a:rPr lang="en-GB" sz="1100" dirty="0">
                          <a:effectLst/>
                        </a:rPr>
                        <a:t> factor</a:t>
                      </a:r>
                      <a:endParaRPr lang="sv-SE" sz="11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100" dirty="0">
                          <a:effectLst/>
                        </a:rPr>
                        <a:t>Accelerator</a:t>
                      </a:r>
                      <a:endParaRPr lang="sv-SE" sz="1100" dirty="0">
                        <a:effectLst/>
                      </a:endParaRPr>
                    </a:p>
                    <a:p>
                      <a:pPr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100" dirty="0">
                          <a:effectLst/>
                        </a:rPr>
                        <a:t>[</a:t>
                      </a:r>
                      <a:r>
                        <a:rPr lang="en-GB" sz="1100" dirty="0" err="1">
                          <a:effectLst/>
                        </a:rPr>
                        <a:t>μSv</a:t>
                      </a:r>
                      <a:r>
                        <a:rPr lang="en-GB" sz="1100" dirty="0">
                          <a:effectLst/>
                        </a:rPr>
                        <a:t>/year]</a:t>
                      </a:r>
                      <a:endParaRPr lang="sv-SE" sz="11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100" dirty="0">
                          <a:effectLst/>
                        </a:rPr>
                        <a:t>Target </a:t>
                      </a:r>
                    </a:p>
                    <a:p>
                      <a:pPr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100" dirty="0">
                          <a:effectLst/>
                        </a:rPr>
                        <a:t>(incl. ACF) </a:t>
                      </a:r>
                      <a:endParaRPr lang="sv-SE" sz="1100" dirty="0">
                        <a:effectLst/>
                      </a:endParaRPr>
                    </a:p>
                    <a:p>
                      <a:pPr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100" dirty="0">
                          <a:effectLst/>
                        </a:rPr>
                        <a:t>[</a:t>
                      </a:r>
                      <a:r>
                        <a:rPr lang="en-GB" sz="1100" dirty="0" err="1">
                          <a:effectLst/>
                        </a:rPr>
                        <a:t>μSv</a:t>
                      </a:r>
                      <a:r>
                        <a:rPr lang="en-GB" sz="1100" dirty="0">
                          <a:effectLst/>
                        </a:rPr>
                        <a:t>/year]</a:t>
                      </a:r>
                      <a:endParaRPr lang="sv-SE" sz="11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100" dirty="0">
                          <a:effectLst/>
                        </a:rPr>
                        <a:t>Bunker</a:t>
                      </a:r>
                      <a:endParaRPr lang="sv-SE" sz="1100" dirty="0">
                        <a:effectLst/>
                      </a:endParaRPr>
                    </a:p>
                    <a:p>
                      <a:pPr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100" dirty="0">
                          <a:effectLst/>
                        </a:rPr>
                        <a:t>[</a:t>
                      </a:r>
                      <a:r>
                        <a:rPr lang="en-GB" sz="1100" dirty="0" err="1">
                          <a:effectLst/>
                        </a:rPr>
                        <a:t>μSv</a:t>
                      </a:r>
                      <a:r>
                        <a:rPr lang="en-GB" sz="1100" dirty="0">
                          <a:effectLst/>
                        </a:rPr>
                        <a:t>/year]</a:t>
                      </a:r>
                      <a:endParaRPr lang="sv-SE" sz="11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100" dirty="0">
                          <a:effectLst/>
                        </a:rPr>
                        <a:t>Instruments </a:t>
                      </a:r>
                    </a:p>
                    <a:p>
                      <a:pPr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100" dirty="0">
                          <a:effectLst/>
                        </a:rPr>
                        <a:t>Budget</a:t>
                      </a:r>
                      <a:endParaRPr lang="sv-SE" sz="1100" dirty="0">
                        <a:effectLst/>
                      </a:endParaRPr>
                    </a:p>
                    <a:p>
                      <a:pPr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100" dirty="0">
                          <a:effectLst/>
                        </a:rPr>
                        <a:t>[</a:t>
                      </a:r>
                      <a:r>
                        <a:rPr lang="en-GB" sz="1100" dirty="0" err="1">
                          <a:effectLst/>
                        </a:rPr>
                        <a:t>μSv</a:t>
                      </a:r>
                      <a:r>
                        <a:rPr lang="en-GB" sz="1100" dirty="0">
                          <a:effectLst/>
                        </a:rPr>
                        <a:t>/year]</a:t>
                      </a:r>
                      <a:endParaRPr lang="sv-SE" sz="11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1227540596"/>
                  </a:ext>
                </a:extLst>
              </a:tr>
              <a:tr h="290277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1 (E04)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10%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2 × 0.6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3 × 0.1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2 × 0.3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600" dirty="0">
                          <a:effectLst/>
                        </a:rPr>
                        <a:t>97.9</a:t>
                      </a:r>
                      <a:endParaRPr lang="sv-SE" sz="16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3869164232"/>
                  </a:ext>
                </a:extLst>
              </a:tr>
              <a:tr h="290277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2 (E05)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10%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2 × 0.6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3 × 0.1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2 × 0.3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600" dirty="0">
                          <a:effectLst/>
                        </a:rPr>
                        <a:t>97.9</a:t>
                      </a:r>
                      <a:endParaRPr lang="sv-SE" sz="16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343233660"/>
                  </a:ext>
                </a:extLst>
              </a:tr>
              <a:tr h="290277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3 (E04)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10%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2 × 0.6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3 × 0.1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2 × 0.3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600" dirty="0">
                          <a:effectLst/>
                        </a:rPr>
                        <a:t>97.9</a:t>
                      </a:r>
                      <a:endParaRPr lang="sv-SE" sz="16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1193664815"/>
                  </a:ext>
                </a:extLst>
              </a:tr>
              <a:tr h="290277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4 (E04)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65%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2 × 3.9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3 × 0.5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2 × 1.8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600" dirty="0">
                          <a:effectLst/>
                        </a:rPr>
                        <a:t>87.1</a:t>
                      </a:r>
                      <a:endParaRPr lang="sv-SE" sz="16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3437014286"/>
                  </a:ext>
                </a:extLst>
              </a:tr>
              <a:tr h="290277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5 (D08)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10%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2 × 1.2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3 × 3.4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2 × 1.0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600" dirty="0">
                          <a:effectLst/>
                        </a:rPr>
                        <a:t>85.4</a:t>
                      </a:r>
                      <a:endParaRPr lang="sv-SE" sz="16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3005524796"/>
                  </a:ext>
                </a:extLst>
              </a:tr>
              <a:tr h="290277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6 (D08)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10%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2 × 1.2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3 × 3.4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2 × 0.9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600" dirty="0">
                          <a:effectLst/>
                        </a:rPr>
                        <a:t>85.6</a:t>
                      </a:r>
                      <a:endParaRPr lang="sv-SE" sz="16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1637773475"/>
                  </a:ext>
                </a:extLst>
              </a:tr>
              <a:tr h="290277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7 (D08)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10%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2 × 1.2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3 × 3.5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2 × 0.8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600" dirty="0">
                          <a:effectLst/>
                        </a:rPr>
                        <a:t>85.5</a:t>
                      </a:r>
                      <a:endParaRPr lang="sv-SE" sz="16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1007585739"/>
                  </a:ext>
                </a:extLst>
              </a:tr>
              <a:tr h="290277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8 (D08)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65%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</a:rPr>
                        <a:t>2 × 7.8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3 × 5.5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</a:rPr>
                        <a:t>2 × 5.2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600" dirty="0">
                          <a:effectLst/>
                        </a:rPr>
                        <a:t>57.5</a:t>
                      </a:r>
                      <a:endParaRPr lang="sv-SE" sz="16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1180906112"/>
                  </a:ext>
                </a:extLst>
              </a:tr>
              <a:tr h="290277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9 (D04)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10%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2 × 20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3 × 1.6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2 × 1.0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600" dirty="0">
                          <a:effectLst/>
                        </a:rPr>
                        <a:t>54.8</a:t>
                      </a:r>
                      <a:endParaRPr lang="sv-SE" sz="16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1370351858"/>
                  </a:ext>
                </a:extLst>
              </a:tr>
              <a:tr h="290277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</a:rPr>
                        <a:t>10 (D04)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</a:rPr>
                        <a:t>10%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2 × 20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3 × 1.6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2 × 0.8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600" dirty="0">
                          <a:effectLst/>
                        </a:rPr>
                        <a:t>55.2</a:t>
                      </a:r>
                      <a:endParaRPr lang="sv-SE" sz="16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1115100608"/>
                  </a:ext>
                </a:extLst>
              </a:tr>
              <a:tr h="290277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11 (outdoors)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10%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2 × 3.0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3 × 2.7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2 × 5.8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600" dirty="0">
                          <a:effectLst/>
                        </a:rPr>
                        <a:t>74.3</a:t>
                      </a:r>
                      <a:endParaRPr lang="sv-SE" sz="16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3269058134"/>
                  </a:ext>
                </a:extLst>
              </a:tr>
              <a:tr h="290277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12 (B01)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65%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2 × 1.7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3 × 0.9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2 × 2.9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600" dirty="0">
                          <a:effectLst/>
                        </a:rPr>
                        <a:t>88.1</a:t>
                      </a:r>
                      <a:endParaRPr lang="sv-SE" sz="16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1740575118"/>
                  </a:ext>
                </a:extLst>
              </a:tr>
              <a:tr h="290277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13 (B02)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65%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2 × 1.7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3 × 1.0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</a:rPr>
                        <a:t>2 × 2.2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600" dirty="0">
                          <a:effectLst/>
                        </a:rPr>
                        <a:t>89.2</a:t>
                      </a:r>
                      <a:endParaRPr lang="sv-SE" sz="16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2213412701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538169534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509B9C2-354F-CF42-AE62-278A1A45346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Calculating Dose Contributions from Instruments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D0F4E3F-0A7C-D64E-8FA5-C8F1BECE7C5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/>
              <a:t>Gamma radiation</a:t>
            </a:r>
          </a:p>
          <a:p>
            <a:pPr lvl="1"/>
            <a:r>
              <a:rPr lang="en-GB" dirty="0"/>
              <a:t>scales with the solid angle of the shielding surface seen from the reference point</a:t>
            </a:r>
          </a:p>
          <a:p>
            <a:pPr lvl="1"/>
            <a:r>
              <a:rPr lang="en-GB" dirty="0"/>
              <a:t>scales with cos(</a:t>
            </a:r>
            <a:r>
              <a:rPr lang="en-GB" dirty="0" err="1"/>
              <a:t>θ</a:t>
            </a:r>
            <a:r>
              <a:rPr lang="en-GB" dirty="0"/>
              <a:t>) – the surface normal to the shielding</a:t>
            </a:r>
          </a:p>
          <a:p>
            <a:pPr lvl="1"/>
            <a:r>
              <a:rPr lang="en-GB" dirty="0"/>
              <a:t>travels in straight lines: stopped by other shielding components</a:t>
            </a:r>
          </a:p>
          <a:p>
            <a:pPr lvl="1"/>
            <a:r>
              <a:rPr lang="en-GB" dirty="0"/>
              <a:t>attenuated by air</a:t>
            </a:r>
          </a:p>
          <a:p>
            <a:r>
              <a:rPr lang="en-GB" dirty="0"/>
              <a:t>Fast neutrons</a:t>
            </a:r>
          </a:p>
          <a:p>
            <a:pPr lvl="1"/>
            <a:r>
              <a:rPr lang="en-GB" dirty="0"/>
              <a:t>only significant for shielding around components within line-of-sight of fast-neutron source</a:t>
            </a:r>
          </a:p>
          <a:p>
            <a:pPr lvl="1"/>
            <a:r>
              <a:rPr lang="en-GB" dirty="0"/>
              <a:t>within 100m: same method as gamma radiation (without air attenuation)</a:t>
            </a:r>
          </a:p>
          <a:p>
            <a:pPr lvl="1"/>
            <a:r>
              <a:rPr lang="en-GB" dirty="0"/>
              <a:t>outside 100m: use Sullivan sky-shine formula</a:t>
            </a:r>
          </a:p>
          <a:p>
            <a:pPr lvl="1"/>
            <a:endParaRPr lang="en-GB" dirty="0"/>
          </a:p>
          <a:p>
            <a:r>
              <a:rPr lang="en-GB" dirty="0"/>
              <a:t>Assume contact dose rate of 1.5 </a:t>
            </a:r>
            <a:r>
              <a:rPr lang="en-GB" dirty="0" err="1"/>
              <a:t>μSv</a:t>
            </a:r>
            <a:r>
              <a:rPr lang="en-GB" dirty="0"/>
              <a:t>/hour</a:t>
            </a:r>
          </a:p>
          <a:p>
            <a:r>
              <a:rPr lang="en-GB" dirty="0"/>
              <a:t>Apply occupancy factors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D5E2F2B0-F1A2-FE47-819D-8006D28E0A7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15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F39CA2F1-99ED-E542-B18D-7E827EB76CE6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from all instruments to all reference points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6" name="Rectangle 5">
                <a:extLst>
                  <a:ext uri="{FF2B5EF4-FFF2-40B4-BE49-F238E27FC236}">
                    <a16:creationId xmlns:a16="http://schemas.microsoft.com/office/drawing/2014/main" id="{15A6D016-5B55-A946-B2F1-4C89202A3EDB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4717023" y="4716446"/>
                <a:ext cx="2199646" cy="536400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eqArr>
                        <m:eqArrPr>
                          <m:ctrlPr>
                            <a:rPr lang="en-GB" i="1" smtClean="0">
                              <a:latin typeface="Cambria Math" panose="02040503050406030204" pitchFamily="18" charset="0"/>
                            </a:rPr>
                          </m:ctrlPr>
                        </m:eqArrPr>
                        <m:e>
                          <m:r>
                            <a:rPr lang="en-GB">
                              <a:latin typeface="Cambria Math" panose="02040503050406030204" pitchFamily="18" charset="0"/>
                            </a:rPr>
                            <m:t>&amp;</m:t>
                          </m:r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𝐷</m:t>
                          </m:r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∝</m:t>
                          </m:r>
                          <m:sSup>
                            <m:sSupPr>
                              <m:ctrlPr>
                                <a:rPr lang="en-US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en-US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𝑒</m:t>
                              </m:r>
                            </m:e>
                            <m:sup>
                              <m:r>
                                <a:rPr lang="en-US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−</m:t>
                              </m:r>
                              <m:f>
                                <m:fPr>
                                  <m:ctrlPr>
                                    <a:rPr lang="en-US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r>
                                    <a:rPr lang="en-US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𝑅</m:t>
                                  </m:r>
                                </m:num>
                                <m:den>
                                  <m:r>
                                    <a:rPr lang="en-US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600</m:t>
                                  </m:r>
                                </m:den>
                              </m:f>
                            </m:sup>
                          </m:sSup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/</m:t>
                          </m:r>
                          <m:sSup>
                            <m:sSupPr>
                              <m:ctrlPr>
                                <a:rPr lang="en-US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en-US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𝑅</m:t>
                              </m:r>
                            </m:e>
                            <m:sup>
                              <m:r>
                                <a:rPr lang="en-US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2</m:t>
                              </m:r>
                            </m:sup>
                          </m:sSup>
                        </m:e>
                      </m:eqArr>
                    </m:oMath>
                  </m:oMathPara>
                </a14:m>
                <a:endParaRPr lang="en-GB" dirty="0"/>
              </a:p>
            </p:txBody>
          </p:sp>
        </mc:Choice>
        <mc:Fallback xmlns="">
          <p:sp>
            <p:nvSpPr>
              <p:cNvPr id="6" name="Rectangle 5">
                <a:extLst>
                  <a:ext uri="{FF2B5EF4-FFF2-40B4-BE49-F238E27FC236}">
                    <a16:creationId xmlns:a16="http://schemas.microsoft.com/office/drawing/2014/main" id="{15A6D016-5B55-A946-B2F1-4C89202A3EDB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17023" y="4716446"/>
                <a:ext cx="2199646" cy="536400"/>
              </a:xfrm>
              <a:prstGeom prst="rect">
                <a:avLst/>
              </a:prstGeom>
              <a:blipFill>
                <a:blip r:embed="rId2"/>
                <a:stretch>
                  <a:fillRect b="-2273"/>
                </a:stretch>
              </a:blipFill>
            </p:spPr>
            <p:txBody>
              <a:bodyPr/>
              <a:lstStyle/>
              <a:p>
                <a:r>
                  <a:rPr lang="en-GB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526197648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E3D2388-7B55-F242-BB06-4C03B29643B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Calculating Dose Contributions from Instruments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3BA68DA-595C-EC4B-934A-974FC83B0E3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16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DE00A61-E108-D249-845E-A2E9BB458C64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from all instruments to all reference points</a:t>
            </a:r>
          </a:p>
          <a:p>
            <a:endParaRPr lang="en-GB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68C7668D-0806-774C-B367-8E7FE09DA3AF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43766" b="11958"/>
          <a:stretch/>
        </p:blipFill>
        <p:spPr>
          <a:xfrm>
            <a:off x="4987112" y="2414911"/>
            <a:ext cx="5142016" cy="3772133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E94420C0-710B-9747-8A43-C45AAA304103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5865" t="38197" r="56602" b="20505"/>
          <a:stretch/>
        </p:blipFill>
        <p:spPr>
          <a:xfrm rot="-60000">
            <a:off x="913249" y="3604133"/>
            <a:ext cx="4662190" cy="2403689"/>
          </a:xfrm>
          <a:prstGeom prst="rect">
            <a:avLst/>
          </a:prstGeom>
        </p:spPr>
      </p:pic>
      <p:sp>
        <p:nvSpPr>
          <p:cNvPr id="8" name="Rectangle 7">
            <a:extLst>
              <a:ext uri="{FF2B5EF4-FFF2-40B4-BE49-F238E27FC236}">
                <a16:creationId xmlns:a16="http://schemas.microsoft.com/office/drawing/2014/main" id="{5AEE8E1B-CD63-B04F-ACCE-CD23439A0DB2}"/>
              </a:ext>
            </a:extLst>
          </p:cNvPr>
          <p:cNvSpPr/>
          <p:nvPr/>
        </p:nvSpPr>
        <p:spPr>
          <a:xfrm>
            <a:off x="4476472" y="2600696"/>
            <a:ext cx="1294411" cy="950026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396DD9A0-7CAA-3F45-8A45-78679E96E7BD}"/>
              </a:ext>
            </a:extLst>
          </p:cNvPr>
          <p:cNvSpPr txBox="1"/>
          <p:nvPr/>
        </p:nvSpPr>
        <p:spPr>
          <a:xfrm>
            <a:off x="5367123" y="3063833"/>
            <a:ext cx="1044004" cy="400110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sz="2000" dirty="0" err="1"/>
              <a:t>Ref.Pt</a:t>
            </a:r>
            <a:r>
              <a:rPr lang="en-GB" sz="2000" dirty="0"/>
              <a:t>. 4</a:t>
            </a: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883B85E1-F184-6140-BB97-571BCBC51EDB}"/>
              </a:ext>
            </a:extLst>
          </p:cNvPr>
          <p:cNvSpPr/>
          <p:nvPr/>
        </p:nvSpPr>
        <p:spPr>
          <a:xfrm rot="3960000">
            <a:off x="7788293" y="3771989"/>
            <a:ext cx="488869" cy="316134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340362F9-FF27-CB44-902B-8C59B1005A5B}"/>
              </a:ext>
            </a:extLst>
          </p:cNvPr>
          <p:cNvSpPr/>
          <p:nvPr/>
        </p:nvSpPr>
        <p:spPr>
          <a:xfrm rot="5400000">
            <a:off x="5474990" y="3769428"/>
            <a:ext cx="488869" cy="12666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D8FBF964-33CB-694E-988E-6C96CC60AE35}"/>
              </a:ext>
            </a:extLst>
          </p:cNvPr>
          <p:cNvSpPr/>
          <p:nvPr/>
        </p:nvSpPr>
        <p:spPr>
          <a:xfrm rot="5400000">
            <a:off x="5187012" y="3730835"/>
            <a:ext cx="488869" cy="413656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3" name="Triangle 12">
            <a:extLst>
              <a:ext uri="{FF2B5EF4-FFF2-40B4-BE49-F238E27FC236}">
                <a16:creationId xmlns:a16="http://schemas.microsoft.com/office/drawing/2014/main" id="{A51B68BD-247D-6E48-9B97-C580AD13D3F6}"/>
              </a:ext>
            </a:extLst>
          </p:cNvPr>
          <p:cNvSpPr>
            <a:spLocks noChangeAspect="1"/>
          </p:cNvSpPr>
          <p:nvPr/>
        </p:nvSpPr>
        <p:spPr>
          <a:xfrm rot="7763502">
            <a:off x="7687367" y="3826363"/>
            <a:ext cx="216000" cy="216000"/>
          </a:xfrm>
          <a:prstGeom prst="triangle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4" name="Triangle 13">
            <a:extLst>
              <a:ext uri="{FF2B5EF4-FFF2-40B4-BE49-F238E27FC236}">
                <a16:creationId xmlns:a16="http://schemas.microsoft.com/office/drawing/2014/main" id="{43B61983-8D28-2D48-B708-CB39D2B257FC}"/>
              </a:ext>
            </a:extLst>
          </p:cNvPr>
          <p:cNvSpPr>
            <a:spLocks noChangeAspect="1"/>
          </p:cNvSpPr>
          <p:nvPr/>
        </p:nvSpPr>
        <p:spPr>
          <a:xfrm rot="4440000">
            <a:off x="7666144" y="3929626"/>
            <a:ext cx="216000" cy="216000"/>
          </a:xfrm>
          <a:prstGeom prst="triangle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5" name="Triangle 14">
            <a:extLst>
              <a:ext uri="{FF2B5EF4-FFF2-40B4-BE49-F238E27FC236}">
                <a16:creationId xmlns:a16="http://schemas.microsoft.com/office/drawing/2014/main" id="{873E3C80-A8BE-0440-8311-2E5F66E7CE77}"/>
              </a:ext>
            </a:extLst>
          </p:cNvPr>
          <p:cNvSpPr>
            <a:spLocks noChangeAspect="1"/>
          </p:cNvSpPr>
          <p:nvPr/>
        </p:nvSpPr>
        <p:spPr>
          <a:xfrm rot="960000">
            <a:off x="7674209" y="4009963"/>
            <a:ext cx="355828" cy="216000"/>
          </a:xfrm>
          <a:prstGeom prst="triangle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270627EA-6203-DD42-BB18-4A052864C30B}"/>
              </a:ext>
            </a:extLst>
          </p:cNvPr>
          <p:cNvSpPr/>
          <p:nvPr/>
        </p:nvSpPr>
        <p:spPr>
          <a:xfrm rot="5400000">
            <a:off x="8030780" y="3726195"/>
            <a:ext cx="488869" cy="316134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4BCE849E-3B2A-F641-A196-AB1541899A83}"/>
              </a:ext>
            </a:extLst>
          </p:cNvPr>
          <p:cNvSpPr txBox="1"/>
          <p:nvPr/>
        </p:nvSpPr>
        <p:spPr>
          <a:xfrm>
            <a:off x="8680339" y="2909454"/>
            <a:ext cx="106612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/>
              <a:t>HEIMDAL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30E2DBF6-9B56-FC4E-B23A-237D69D1C8FB}"/>
              </a:ext>
            </a:extLst>
          </p:cNvPr>
          <p:cNvSpPr txBox="1"/>
          <p:nvPr/>
        </p:nvSpPr>
        <p:spPr>
          <a:xfrm>
            <a:off x="7811461" y="3726872"/>
            <a:ext cx="70686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/>
              <a:t>T-REX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1A688B65-956A-9D4D-98A1-60C36CAC423A}"/>
              </a:ext>
            </a:extLst>
          </p:cNvPr>
          <p:cNvSpPr txBox="1"/>
          <p:nvPr/>
        </p:nvSpPr>
        <p:spPr>
          <a:xfrm>
            <a:off x="6764453" y="4318659"/>
            <a:ext cx="84023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/>
              <a:t>MAGIC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6F004E01-1817-FA45-85A5-329813A7D37B}"/>
              </a:ext>
            </a:extLst>
          </p:cNvPr>
          <p:cNvSpPr txBox="1"/>
          <p:nvPr/>
        </p:nvSpPr>
        <p:spPr>
          <a:xfrm>
            <a:off x="5646193" y="4815444"/>
            <a:ext cx="113293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/>
              <a:t>MIRACLES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FCCBDFE9-FB00-1241-8F0A-5BA3CA6F436A}"/>
              </a:ext>
            </a:extLst>
          </p:cNvPr>
          <p:cNvSpPr txBox="1"/>
          <p:nvPr/>
        </p:nvSpPr>
        <p:spPr>
          <a:xfrm>
            <a:off x="5062323" y="5407231"/>
            <a:ext cx="96468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/>
              <a:t>BIFROST</a:t>
            </a: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73FC1B4C-60BA-FA46-8AD8-5C381210DFBC}"/>
              </a:ext>
            </a:extLst>
          </p:cNvPr>
          <p:cNvSpPr txBox="1"/>
          <p:nvPr/>
        </p:nvSpPr>
        <p:spPr>
          <a:xfrm>
            <a:off x="985128" y="4118758"/>
            <a:ext cx="1044004" cy="400110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sz="2000" dirty="0" err="1"/>
              <a:t>Ref.Pt</a:t>
            </a:r>
            <a:r>
              <a:rPr lang="en-GB" sz="2000" dirty="0"/>
              <a:t>. 4</a:t>
            </a: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24A713AF-B674-3544-A1F0-8AF4B73A0982}"/>
              </a:ext>
            </a:extLst>
          </p:cNvPr>
          <p:cNvSpPr txBox="1"/>
          <p:nvPr/>
        </p:nvSpPr>
        <p:spPr>
          <a:xfrm>
            <a:off x="1127632" y="2417617"/>
            <a:ext cx="1359218" cy="400110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sz="2000" dirty="0"/>
              <a:t>Vertical cut</a:t>
            </a: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B34E56F9-F93B-E04F-9BEA-F0381B5E1B53}"/>
              </a:ext>
            </a:extLst>
          </p:cNvPr>
          <p:cNvSpPr txBox="1"/>
          <p:nvPr/>
        </p:nvSpPr>
        <p:spPr>
          <a:xfrm>
            <a:off x="5151387" y="2417617"/>
            <a:ext cx="1645066" cy="400110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sz="2000" dirty="0"/>
              <a:t>Horizontal cut</a:t>
            </a:r>
          </a:p>
        </p:txBody>
      </p:sp>
      <p:sp>
        <p:nvSpPr>
          <p:cNvPr id="25" name="Oval 24">
            <a:extLst>
              <a:ext uri="{FF2B5EF4-FFF2-40B4-BE49-F238E27FC236}">
                <a16:creationId xmlns:a16="http://schemas.microsoft.com/office/drawing/2014/main" id="{16F1FC1A-775A-F145-9C24-77AC8D79E9B3}"/>
              </a:ext>
            </a:extLst>
          </p:cNvPr>
          <p:cNvSpPr>
            <a:spLocks noChangeAspect="1"/>
          </p:cNvSpPr>
          <p:nvPr/>
        </p:nvSpPr>
        <p:spPr>
          <a:xfrm>
            <a:off x="5569004" y="3503220"/>
            <a:ext cx="143999" cy="144000"/>
          </a:xfrm>
          <a:prstGeom prst="ellipse">
            <a:avLst/>
          </a:prstGeom>
          <a:solidFill>
            <a:schemeClr val="bg1"/>
          </a:solidFill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6" name="Oval 25">
            <a:extLst>
              <a:ext uri="{FF2B5EF4-FFF2-40B4-BE49-F238E27FC236}">
                <a16:creationId xmlns:a16="http://schemas.microsoft.com/office/drawing/2014/main" id="{0C596FB3-52AF-B649-BA91-06974A86A2FF}"/>
              </a:ext>
            </a:extLst>
          </p:cNvPr>
          <p:cNvSpPr>
            <a:spLocks noChangeAspect="1"/>
          </p:cNvSpPr>
          <p:nvPr/>
        </p:nvSpPr>
        <p:spPr>
          <a:xfrm>
            <a:off x="1196904" y="4558145"/>
            <a:ext cx="143999" cy="144000"/>
          </a:xfrm>
          <a:prstGeom prst="ellipse">
            <a:avLst/>
          </a:prstGeom>
          <a:solidFill>
            <a:schemeClr val="bg1"/>
          </a:solidFill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B1356CA2-5F39-6D4E-BB17-9A86EB700D17}"/>
              </a:ext>
            </a:extLst>
          </p:cNvPr>
          <p:cNvSpPr txBox="1"/>
          <p:nvPr/>
        </p:nvSpPr>
        <p:spPr>
          <a:xfrm>
            <a:off x="391885" y="1524000"/>
            <a:ext cx="6738257" cy="91440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l"/>
            <a:r>
              <a:rPr lang="en-GB" sz="2400" u="sng" dirty="0"/>
              <a:t>Example 1: T-REX seen from reference point 4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8" name="Rectangle 27">
                <a:extLst>
                  <a:ext uri="{FF2B5EF4-FFF2-40B4-BE49-F238E27FC236}">
                    <a16:creationId xmlns:a16="http://schemas.microsoft.com/office/drawing/2014/main" id="{5B50A815-3745-8D4E-AAC4-EB409A2FA092}"/>
                  </a:ext>
                </a:extLst>
              </p:cNvPr>
              <p:cNvSpPr/>
              <p:nvPr/>
            </p:nvSpPr>
            <p:spPr>
              <a:xfrm>
                <a:off x="8630662" y="1551529"/>
                <a:ext cx="3411575" cy="815801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eqArr>
                        <m:eqArrPr>
                          <m:ctrlPr>
                            <a:rPr lang="en-GB" i="1">
                              <a:latin typeface="Cambria Math" panose="02040503050406030204" pitchFamily="18" charset="0"/>
                            </a:rPr>
                          </m:ctrlPr>
                        </m:eqArrPr>
                        <m:e>
                          <m:r>
                            <a:rPr lang="en-GB">
                              <a:latin typeface="Cambria Math" panose="02040503050406030204" pitchFamily="18" charset="0"/>
                            </a:rPr>
                            <m:t>&amp;</m:t>
                          </m:r>
                          <m:sSub>
                            <m:sSubPr>
                              <m:ctrlPr>
                                <a:rPr lang="en-GB" i="1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GB" b="1" i="1">
                                  <a:latin typeface="Cambria Math" panose="02040503050406030204" pitchFamily="18" charset="0"/>
                                </a:rPr>
                                <m:t>𝑫</m:t>
                              </m:r>
                            </m:e>
                            <m:sub>
                              <m:r>
                                <a:rPr lang="en-GB" b="1" i="1">
                                  <a:latin typeface="Cambria Math" panose="02040503050406030204" pitchFamily="18" charset="0"/>
                                </a:rPr>
                                <m:t>𝒊</m:t>
                              </m:r>
                            </m:sub>
                          </m:sSub>
                          <m:r>
                            <a:rPr lang="en-GB" b="0" i="0">
                              <a:latin typeface="Cambria Math" panose="02040503050406030204" pitchFamily="18" charset="0"/>
                            </a:rPr>
                            <m:t>=</m:t>
                          </m:r>
                          <m:sSub>
                            <m:sSubPr>
                              <m:ctrlPr>
                                <a:rPr lang="en-GB" b="0" i="1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GB" b="1" i="1">
                                  <a:latin typeface="Cambria Math" panose="02040503050406030204" pitchFamily="18" charset="0"/>
                                </a:rPr>
                                <m:t>𝑶</m:t>
                              </m:r>
                              <m:r>
                                <a:rPr lang="en-GB" b="0" i="0">
                                  <a:latin typeface="Cambria Math" panose="02040503050406030204" pitchFamily="18" charset="0"/>
                                </a:rPr>
                                <m:t>×</m:t>
                              </m:r>
                              <m:r>
                                <a:rPr lang="en-GB" b="1" i="1">
                                  <a:latin typeface="Cambria Math" panose="02040503050406030204" pitchFamily="18" charset="0"/>
                                </a:rPr>
                                <m:t>𝒅</m:t>
                              </m:r>
                            </m:e>
                            <m:sub>
                              <m:r>
                                <a:rPr lang="en-GB" b="1" i="1">
                                  <a:latin typeface="Cambria Math" panose="02040503050406030204" pitchFamily="18" charset="0"/>
                                </a:rPr>
                                <m:t>𝜸</m:t>
                              </m:r>
                            </m:sub>
                          </m:sSub>
                          <m:nary>
                            <m:naryPr>
                              <m:chr m:val="∑"/>
                              <m:limLoc m:val="undOvr"/>
                              <m:supHide m:val="on"/>
                              <m:ctrlPr>
                                <a:rPr lang="en-GB" b="0" i="1">
                                  <a:latin typeface="Cambria Math" panose="02040503050406030204" pitchFamily="18" charset="0"/>
                                </a:rPr>
                              </m:ctrlPr>
                            </m:naryPr>
                            <m:sub>
                              <m:r>
                                <a:rPr lang="en-GB" b="1" i="1">
                                  <a:latin typeface="Cambria Math" panose="02040503050406030204" pitchFamily="18" charset="0"/>
                                </a:rPr>
                                <m:t>𝒋</m:t>
                              </m:r>
                            </m:sub>
                            <m:sup/>
                            <m:e>
                              <m:f>
                                <m:fPr>
                                  <m:ctrlPr>
                                    <a:rPr lang="en-GB" b="1" i="1">
                                      <a:latin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r>
                                    <a:rPr lang="en-GB" b="1" i="0">
                                      <a:latin typeface="Cambria Math" panose="02040503050406030204" pitchFamily="18" charset="0"/>
                                    </a:rPr>
                                    <m:t>𝚫</m:t>
                                  </m:r>
                                  <m:sSub>
                                    <m:sSubPr>
                                      <m:ctrlPr>
                                        <a:rPr lang="en-GB" b="1" i="1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GB" b="1" i="0">
                                          <a:latin typeface="Cambria Math" panose="02040503050406030204" pitchFamily="18" charset="0"/>
                                        </a:rPr>
                                        <m:t>𝛀</m:t>
                                      </m:r>
                                    </m:e>
                                    <m:sub>
                                      <m:r>
                                        <a:rPr lang="en-GB" b="1" i="1">
                                          <a:latin typeface="Cambria Math" panose="02040503050406030204" pitchFamily="18" charset="0"/>
                                        </a:rPr>
                                        <m:t>𝒋</m:t>
                                      </m:r>
                                    </m:sub>
                                  </m:sSub>
                                </m:num>
                                <m:den>
                                  <m:r>
                                    <a:rPr lang="en-GB" b="0" i="0">
                                      <a:latin typeface="Cambria Math" panose="02040503050406030204" pitchFamily="18" charset="0"/>
                                    </a:rPr>
                                    <m:t>2</m:t>
                                  </m:r>
                                  <m:r>
                                    <a:rPr lang="en-GB" b="1" i="1">
                                      <a:latin typeface="Cambria Math" panose="02040503050406030204" pitchFamily="18" charset="0"/>
                                    </a:rPr>
                                    <m:t>𝝅</m:t>
                                  </m:r>
                                </m:den>
                              </m:f>
                              <m:func>
                                <m:funcPr>
                                  <m:ctrlPr>
                                    <a:rPr lang="en-GB" b="1" i="1">
                                      <a:latin typeface="Cambria Math" panose="02040503050406030204" pitchFamily="18" charset="0"/>
                                    </a:rPr>
                                  </m:ctrlPr>
                                </m:funcPr>
                                <m:fName>
                                  <m:r>
                                    <a:rPr lang="en-GB" b="1" i="0">
                                      <a:latin typeface="Cambria Math" panose="02040503050406030204" pitchFamily="18" charset="0"/>
                                    </a:rPr>
                                    <m:t>𝐜𝐨𝐬</m:t>
                                  </m:r>
                                </m:fName>
                                <m:e>
                                  <m:sSub>
                                    <m:sSubPr>
                                      <m:ctrlPr>
                                        <a:rPr lang="en-GB" b="0" i="1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GB" b="1" i="1">
                                          <a:latin typeface="Cambria Math" panose="02040503050406030204" pitchFamily="18" charset="0"/>
                                        </a:rPr>
                                        <m:t>𝜽</m:t>
                                      </m:r>
                                    </m:e>
                                    <m:sub>
                                      <m:r>
                                        <a:rPr lang="en-GB" b="1" i="1">
                                          <a:latin typeface="Cambria Math" panose="02040503050406030204" pitchFamily="18" charset="0"/>
                                        </a:rPr>
                                        <m:t>𝒋</m:t>
                                      </m:r>
                                    </m:sub>
                                  </m:sSub>
                                </m:e>
                              </m:func>
                              <m:sSup>
                                <m:sSupPr>
                                  <m:ctrlPr>
                                    <a:rPr lang="en-GB" b="1" i="1">
                                      <a:latin typeface="Cambria Math" panose="02040503050406030204" pitchFamily="18" charset="0"/>
                                    </a:rPr>
                                  </m:ctrlPr>
                                </m:sSupPr>
                                <m:e>
                                  <m:r>
                                    <a:rPr lang="en-GB" b="1" i="1">
                                      <a:latin typeface="Cambria Math" panose="02040503050406030204" pitchFamily="18" charset="0"/>
                                    </a:rPr>
                                    <m:t>𝒆</m:t>
                                  </m:r>
                                </m:e>
                                <m:sup>
                                  <m:r>
                                    <a:rPr lang="en-GB" b="0" i="0">
                                      <a:latin typeface="Cambria Math" panose="02040503050406030204" pitchFamily="18" charset="0"/>
                                    </a:rPr>
                                    <m:t>−</m:t>
                                  </m:r>
                                  <m:f>
                                    <m:fPr>
                                      <m:ctrlPr>
                                        <a:rPr lang="en-GB" b="0" i="1">
                                          <a:latin typeface="Cambria Math" panose="02040503050406030204" pitchFamily="18" charset="0"/>
                                        </a:rPr>
                                      </m:ctrlPr>
                                    </m:fPr>
                                    <m:num>
                                      <m:sSub>
                                        <m:sSubPr>
                                          <m:ctrlPr>
                                            <a:rPr lang="en-GB" b="0" i="1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GB" b="1" i="1">
                                              <a:latin typeface="Cambria Math" panose="02040503050406030204" pitchFamily="18" charset="0"/>
                                            </a:rPr>
                                            <m:t>𝒓</m:t>
                                          </m:r>
                                        </m:e>
                                        <m:sub>
                                          <m:r>
                                            <a:rPr lang="en-GB" b="1" i="1">
                                              <a:latin typeface="Cambria Math" panose="02040503050406030204" pitchFamily="18" charset="0"/>
                                            </a:rPr>
                                            <m:t>𝒋</m:t>
                                          </m:r>
                                        </m:sub>
                                      </m:sSub>
                                    </m:num>
                                    <m:den>
                                      <m:sSub>
                                        <m:sSubPr>
                                          <m:ctrlPr>
                                            <a:rPr lang="en-GB" b="0" i="1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GB" b="1" i="1">
                                              <a:latin typeface="Cambria Math" panose="02040503050406030204" pitchFamily="18" charset="0"/>
                                            </a:rPr>
                                            <m:t>𝒓</m:t>
                                          </m:r>
                                        </m:e>
                                        <m:sub>
                                          <m:r>
                                            <a:rPr lang="en-GB" b="1" i="1">
                                              <a:latin typeface="Cambria Math" panose="02040503050406030204" pitchFamily="18" charset="0"/>
                                            </a:rPr>
                                            <m:t>𝒂𝒊𝒓</m:t>
                                          </m:r>
                                        </m:sub>
                                      </m:sSub>
                                    </m:den>
                                  </m:f>
                                </m:sup>
                              </m:sSup>
                            </m:e>
                          </m:nary>
                          <m:r>
                            <a:rPr lang="en-GB" b="0" i="0">
                              <a:latin typeface="Cambria Math" panose="02040503050406030204" pitchFamily="18" charset="0"/>
                            </a:rPr>
                            <m:t>#</m:t>
                          </m:r>
                        </m:e>
                      </m:eqArr>
                    </m:oMath>
                  </m:oMathPara>
                </a14:m>
                <a:endParaRPr lang="en-GB" dirty="0"/>
              </a:p>
            </p:txBody>
          </p:sp>
        </mc:Choice>
        <mc:Fallback xmlns="">
          <p:sp>
            <p:nvSpPr>
              <p:cNvPr id="28" name="Rectangle 27">
                <a:extLst>
                  <a:ext uri="{FF2B5EF4-FFF2-40B4-BE49-F238E27FC236}">
                    <a16:creationId xmlns:a16="http://schemas.microsoft.com/office/drawing/2014/main" id="{5B50A815-3745-8D4E-AAC4-EB409A2FA092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630662" y="1551529"/>
                <a:ext cx="3411575" cy="815801"/>
              </a:xfrm>
              <a:prstGeom prst="rect">
                <a:avLst/>
              </a:prstGeom>
              <a:blipFill>
                <a:blip r:embed="rId4"/>
                <a:stretch>
                  <a:fillRect t="-110769" b="-156923"/>
                </a:stretch>
              </a:blipFill>
            </p:spPr>
            <p:txBody>
              <a:bodyPr/>
              <a:lstStyle/>
              <a:p>
                <a:r>
                  <a:rPr lang="en-GB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464642726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E3D2388-7B55-F242-BB06-4C03B29643B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Calculating Dose Contributions from Instruments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3BA68DA-595C-EC4B-934A-974FC83B0E3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17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DE00A61-E108-D249-845E-A2E9BB458C64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from all instruments to all reference points</a:t>
            </a:r>
          </a:p>
          <a:p>
            <a:endParaRPr lang="en-GB" dirty="0"/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B1356CA2-5F39-6D4E-BB17-9A86EB700D17}"/>
              </a:ext>
            </a:extLst>
          </p:cNvPr>
          <p:cNvSpPr txBox="1"/>
          <p:nvPr/>
        </p:nvSpPr>
        <p:spPr>
          <a:xfrm>
            <a:off x="391885" y="1524000"/>
            <a:ext cx="6738257" cy="91440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l"/>
            <a:r>
              <a:rPr lang="en-GB" sz="2400" u="sng" dirty="0"/>
              <a:t>Example 2: BEER seen from reference point 12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8" name="Rectangle 27">
                <a:extLst>
                  <a:ext uri="{FF2B5EF4-FFF2-40B4-BE49-F238E27FC236}">
                    <a16:creationId xmlns:a16="http://schemas.microsoft.com/office/drawing/2014/main" id="{5B50A815-3745-8D4E-AAC4-EB409A2FA092}"/>
                  </a:ext>
                </a:extLst>
              </p:cNvPr>
              <p:cNvSpPr/>
              <p:nvPr/>
            </p:nvSpPr>
            <p:spPr>
              <a:xfrm>
                <a:off x="8630662" y="1551529"/>
                <a:ext cx="3411575" cy="815801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eqArr>
                        <m:eqArrPr>
                          <m:ctrlPr>
                            <a:rPr lang="en-GB" i="1">
                              <a:latin typeface="Cambria Math" panose="02040503050406030204" pitchFamily="18" charset="0"/>
                            </a:rPr>
                          </m:ctrlPr>
                        </m:eqArrPr>
                        <m:e>
                          <m:r>
                            <a:rPr lang="en-GB">
                              <a:latin typeface="Cambria Math" panose="02040503050406030204" pitchFamily="18" charset="0"/>
                            </a:rPr>
                            <m:t>&amp;</m:t>
                          </m:r>
                          <m:sSub>
                            <m:sSubPr>
                              <m:ctrlPr>
                                <a:rPr lang="en-GB" i="1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GB" b="1" i="1">
                                  <a:latin typeface="Cambria Math" panose="02040503050406030204" pitchFamily="18" charset="0"/>
                                </a:rPr>
                                <m:t>𝑫</m:t>
                              </m:r>
                            </m:e>
                            <m:sub>
                              <m:r>
                                <a:rPr lang="en-GB" b="1" i="1">
                                  <a:latin typeface="Cambria Math" panose="02040503050406030204" pitchFamily="18" charset="0"/>
                                </a:rPr>
                                <m:t>𝒊</m:t>
                              </m:r>
                            </m:sub>
                          </m:sSub>
                          <m:r>
                            <a:rPr lang="en-GB" b="0" i="0">
                              <a:latin typeface="Cambria Math" panose="02040503050406030204" pitchFamily="18" charset="0"/>
                            </a:rPr>
                            <m:t>=</m:t>
                          </m:r>
                          <m:sSub>
                            <m:sSubPr>
                              <m:ctrlPr>
                                <a:rPr lang="en-GB" b="0" i="1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GB" b="1" i="1">
                                  <a:latin typeface="Cambria Math" panose="02040503050406030204" pitchFamily="18" charset="0"/>
                                </a:rPr>
                                <m:t>𝑶</m:t>
                              </m:r>
                              <m:r>
                                <a:rPr lang="en-GB" b="0" i="0">
                                  <a:latin typeface="Cambria Math" panose="02040503050406030204" pitchFamily="18" charset="0"/>
                                </a:rPr>
                                <m:t>×</m:t>
                              </m:r>
                              <m:r>
                                <a:rPr lang="en-GB" b="1" i="1">
                                  <a:latin typeface="Cambria Math" panose="02040503050406030204" pitchFamily="18" charset="0"/>
                                </a:rPr>
                                <m:t>𝒅</m:t>
                              </m:r>
                            </m:e>
                            <m:sub>
                              <m:r>
                                <a:rPr lang="en-GB" b="1" i="1">
                                  <a:latin typeface="Cambria Math" panose="02040503050406030204" pitchFamily="18" charset="0"/>
                                </a:rPr>
                                <m:t>𝜸</m:t>
                              </m:r>
                            </m:sub>
                          </m:sSub>
                          <m:nary>
                            <m:naryPr>
                              <m:chr m:val="∑"/>
                              <m:limLoc m:val="undOvr"/>
                              <m:supHide m:val="on"/>
                              <m:ctrlPr>
                                <a:rPr lang="en-GB" b="0" i="1">
                                  <a:latin typeface="Cambria Math" panose="02040503050406030204" pitchFamily="18" charset="0"/>
                                </a:rPr>
                              </m:ctrlPr>
                            </m:naryPr>
                            <m:sub>
                              <m:r>
                                <a:rPr lang="en-GB" b="1" i="1">
                                  <a:latin typeface="Cambria Math" panose="02040503050406030204" pitchFamily="18" charset="0"/>
                                </a:rPr>
                                <m:t>𝒋</m:t>
                              </m:r>
                            </m:sub>
                            <m:sup/>
                            <m:e>
                              <m:f>
                                <m:fPr>
                                  <m:ctrlPr>
                                    <a:rPr lang="en-GB" b="1" i="1">
                                      <a:latin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r>
                                    <a:rPr lang="en-GB" b="1" i="0">
                                      <a:latin typeface="Cambria Math" panose="02040503050406030204" pitchFamily="18" charset="0"/>
                                    </a:rPr>
                                    <m:t>𝚫</m:t>
                                  </m:r>
                                  <m:sSub>
                                    <m:sSubPr>
                                      <m:ctrlPr>
                                        <a:rPr lang="en-GB" b="1" i="1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GB" b="1" i="0">
                                          <a:latin typeface="Cambria Math" panose="02040503050406030204" pitchFamily="18" charset="0"/>
                                        </a:rPr>
                                        <m:t>𝛀</m:t>
                                      </m:r>
                                    </m:e>
                                    <m:sub>
                                      <m:r>
                                        <a:rPr lang="en-GB" b="1" i="1">
                                          <a:latin typeface="Cambria Math" panose="02040503050406030204" pitchFamily="18" charset="0"/>
                                        </a:rPr>
                                        <m:t>𝒋</m:t>
                                      </m:r>
                                    </m:sub>
                                  </m:sSub>
                                </m:num>
                                <m:den>
                                  <m:r>
                                    <a:rPr lang="en-GB" b="0" i="0">
                                      <a:latin typeface="Cambria Math" panose="02040503050406030204" pitchFamily="18" charset="0"/>
                                    </a:rPr>
                                    <m:t>2</m:t>
                                  </m:r>
                                  <m:r>
                                    <a:rPr lang="en-GB" b="1" i="1">
                                      <a:latin typeface="Cambria Math" panose="02040503050406030204" pitchFamily="18" charset="0"/>
                                    </a:rPr>
                                    <m:t>𝝅</m:t>
                                  </m:r>
                                </m:den>
                              </m:f>
                              <m:func>
                                <m:funcPr>
                                  <m:ctrlPr>
                                    <a:rPr lang="en-GB" b="1" i="1">
                                      <a:latin typeface="Cambria Math" panose="02040503050406030204" pitchFamily="18" charset="0"/>
                                    </a:rPr>
                                  </m:ctrlPr>
                                </m:funcPr>
                                <m:fName>
                                  <m:r>
                                    <a:rPr lang="en-GB" b="1" i="0">
                                      <a:latin typeface="Cambria Math" panose="02040503050406030204" pitchFamily="18" charset="0"/>
                                    </a:rPr>
                                    <m:t>𝐜𝐨𝐬</m:t>
                                  </m:r>
                                </m:fName>
                                <m:e>
                                  <m:sSub>
                                    <m:sSubPr>
                                      <m:ctrlPr>
                                        <a:rPr lang="en-GB" b="0" i="1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GB" b="1" i="1">
                                          <a:latin typeface="Cambria Math" panose="02040503050406030204" pitchFamily="18" charset="0"/>
                                        </a:rPr>
                                        <m:t>𝜽</m:t>
                                      </m:r>
                                    </m:e>
                                    <m:sub>
                                      <m:r>
                                        <a:rPr lang="en-GB" b="1" i="1">
                                          <a:latin typeface="Cambria Math" panose="02040503050406030204" pitchFamily="18" charset="0"/>
                                        </a:rPr>
                                        <m:t>𝒋</m:t>
                                      </m:r>
                                    </m:sub>
                                  </m:sSub>
                                </m:e>
                              </m:func>
                              <m:sSup>
                                <m:sSupPr>
                                  <m:ctrlPr>
                                    <a:rPr lang="en-GB" b="1" i="1">
                                      <a:latin typeface="Cambria Math" panose="02040503050406030204" pitchFamily="18" charset="0"/>
                                    </a:rPr>
                                  </m:ctrlPr>
                                </m:sSupPr>
                                <m:e>
                                  <m:r>
                                    <a:rPr lang="en-GB" b="1" i="1">
                                      <a:latin typeface="Cambria Math" panose="02040503050406030204" pitchFamily="18" charset="0"/>
                                    </a:rPr>
                                    <m:t>𝒆</m:t>
                                  </m:r>
                                </m:e>
                                <m:sup>
                                  <m:r>
                                    <a:rPr lang="en-GB" b="0" i="0">
                                      <a:latin typeface="Cambria Math" panose="02040503050406030204" pitchFamily="18" charset="0"/>
                                    </a:rPr>
                                    <m:t>−</m:t>
                                  </m:r>
                                  <m:f>
                                    <m:fPr>
                                      <m:ctrlPr>
                                        <a:rPr lang="en-GB" b="0" i="1">
                                          <a:latin typeface="Cambria Math" panose="02040503050406030204" pitchFamily="18" charset="0"/>
                                        </a:rPr>
                                      </m:ctrlPr>
                                    </m:fPr>
                                    <m:num>
                                      <m:sSub>
                                        <m:sSubPr>
                                          <m:ctrlPr>
                                            <a:rPr lang="en-GB" b="0" i="1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GB" b="1" i="1">
                                              <a:latin typeface="Cambria Math" panose="02040503050406030204" pitchFamily="18" charset="0"/>
                                            </a:rPr>
                                            <m:t>𝒓</m:t>
                                          </m:r>
                                        </m:e>
                                        <m:sub>
                                          <m:r>
                                            <a:rPr lang="en-GB" b="1" i="1">
                                              <a:latin typeface="Cambria Math" panose="02040503050406030204" pitchFamily="18" charset="0"/>
                                            </a:rPr>
                                            <m:t>𝒋</m:t>
                                          </m:r>
                                        </m:sub>
                                      </m:sSub>
                                    </m:num>
                                    <m:den>
                                      <m:sSub>
                                        <m:sSubPr>
                                          <m:ctrlPr>
                                            <a:rPr lang="en-GB" b="0" i="1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GB" b="1" i="1">
                                              <a:latin typeface="Cambria Math" panose="02040503050406030204" pitchFamily="18" charset="0"/>
                                            </a:rPr>
                                            <m:t>𝒓</m:t>
                                          </m:r>
                                        </m:e>
                                        <m:sub>
                                          <m:r>
                                            <a:rPr lang="en-GB" b="1" i="1">
                                              <a:latin typeface="Cambria Math" panose="02040503050406030204" pitchFamily="18" charset="0"/>
                                            </a:rPr>
                                            <m:t>𝒂𝒊𝒓</m:t>
                                          </m:r>
                                        </m:sub>
                                      </m:sSub>
                                    </m:den>
                                  </m:f>
                                </m:sup>
                              </m:sSup>
                            </m:e>
                          </m:nary>
                          <m:r>
                            <a:rPr lang="en-GB" b="0" i="0">
                              <a:latin typeface="Cambria Math" panose="02040503050406030204" pitchFamily="18" charset="0"/>
                            </a:rPr>
                            <m:t>#</m:t>
                          </m:r>
                        </m:e>
                      </m:eqArr>
                    </m:oMath>
                  </m:oMathPara>
                </a14:m>
                <a:endParaRPr lang="en-GB" dirty="0"/>
              </a:p>
            </p:txBody>
          </p:sp>
        </mc:Choice>
        <mc:Fallback xmlns="">
          <p:sp>
            <p:nvSpPr>
              <p:cNvPr id="28" name="Rectangle 27">
                <a:extLst>
                  <a:ext uri="{FF2B5EF4-FFF2-40B4-BE49-F238E27FC236}">
                    <a16:creationId xmlns:a16="http://schemas.microsoft.com/office/drawing/2014/main" id="{5B50A815-3745-8D4E-AAC4-EB409A2FA092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630662" y="1551529"/>
                <a:ext cx="3411575" cy="815801"/>
              </a:xfrm>
              <a:prstGeom prst="rect">
                <a:avLst/>
              </a:prstGeom>
              <a:blipFill>
                <a:blip r:embed="rId2"/>
                <a:stretch>
                  <a:fillRect t="-110769" b="-156923"/>
                </a:stretch>
              </a:blipFill>
            </p:spPr>
            <p:txBody>
              <a:bodyPr/>
              <a:lstStyle/>
              <a:p>
                <a:r>
                  <a:rPr lang="en-GB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29" name="Picture 28">
            <a:extLst>
              <a:ext uri="{FF2B5EF4-FFF2-40B4-BE49-F238E27FC236}">
                <a16:creationId xmlns:a16="http://schemas.microsoft.com/office/drawing/2014/main" id="{10CB7C7E-2287-4E48-B967-A63647D8160F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7841"/>
          <a:stretch/>
        </p:blipFill>
        <p:spPr>
          <a:xfrm>
            <a:off x="522516" y="2084119"/>
            <a:ext cx="9144000" cy="5231081"/>
          </a:xfrm>
          <a:prstGeom prst="rect">
            <a:avLst/>
          </a:prstGeom>
        </p:spPr>
      </p:pic>
      <p:sp>
        <p:nvSpPr>
          <p:cNvPr id="30" name="TextBox 29">
            <a:extLst>
              <a:ext uri="{FF2B5EF4-FFF2-40B4-BE49-F238E27FC236}">
                <a16:creationId xmlns:a16="http://schemas.microsoft.com/office/drawing/2014/main" id="{86B8C368-F4D2-D04D-9118-476CB49E4731}"/>
              </a:ext>
            </a:extLst>
          </p:cNvPr>
          <p:cNvSpPr txBox="1"/>
          <p:nvPr/>
        </p:nvSpPr>
        <p:spPr>
          <a:xfrm>
            <a:off x="273128" y="2242456"/>
            <a:ext cx="1619418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000" dirty="0"/>
              <a:t>horizontal cut</a:t>
            </a:r>
          </a:p>
        </p:txBody>
      </p:sp>
      <p:sp>
        <p:nvSpPr>
          <p:cNvPr id="31" name="Oval 30">
            <a:extLst>
              <a:ext uri="{FF2B5EF4-FFF2-40B4-BE49-F238E27FC236}">
                <a16:creationId xmlns:a16="http://schemas.microsoft.com/office/drawing/2014/main" id="{B9CFFBD0-DD0A-B846-AD86-7473FEAD54B3}"/>
              </a:ext>
            </a:extLst>
          </p:cNvPr>
          <p:cNvSpPr>
            <a:spLocks noChangeAspect="1"/>
          </p:cNvSpPr>
          <p:nvPr/>
        </p:nvSpPr>
        <p:spPr>
          <a:xfrm>
            <a:off x="1636816" y="5751615"/>
            <a:ext cx="143999" cy="144000"/>
          </a:xfrm>
          <a:prstGeom prst="ellipse">
            <a:avLst/>
          </a:prstGeom>
          <a:solidFill>
            <a:schemeClr val="bg1"/>
          </a:solidFill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788837958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E3D2388-7B55-F242-BB06-4C03B29643B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Calculating Dose Contributions from Instruments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3BA68DA-595C-EC4B-934A-974FC83B0E3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18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DE00A61-E108-D249-845E-A2E9BB458C64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from all instruments to all reference points</a:t>
            </a:r>
          </a:p>
          <a:p>
            <a:endParaRPr lang="en-GB" dirty="0"/>
          </a:p>
        </p:txBody>
      </p:sp>
      <p:grpSp>
        <p:nvGrpSpPr>
          <p:cNvPr id="10" name="Group 9">
            <a:extLst>
              <a:ext uri="{FF2B5EF4-FFF2-40B4-BE49-F238E27FC236}">
                <a16:creationId xmlns:a16="http://schemas.microsoft.com/office/drawing/2014/main" id="{965CF734-C875-7745-ACED-E41F6A70F368}"/>
              </a:ext>
            </a:extLst>
          </p:cNvPr>
          <p:cNvGrpSpPr/>
          <p:nvPr/>
        </p:nvGrpSpPr>
        <p:grpSpPr>
          <a:xfrm>
            <a:off x="387063" y="5667107"/>
            <a:ext cx="2952000" cy="2131593"/>
            <a:chOff x="117846" y="5047618"/>
            <a:chExt cx="2952000" cy="2131593"/>
          </a:xfrm>
        </p:grpSpPr>
        <p:pic>
          <p:nvPicPr>
            <p:cNvPr id="11" name="Picture 10">
              <a:extLst>
                <a:ext uri="{FF2B5EF4-FFF2-40B4-BE49-F238E27FC236}">
                  <a16:creationId xmlns:a16="http://schemas.microsoft.com/office/drawing/2014/main" id="{E827A3A5-8E03-2A43-901A-7FDDFF1CE732}"/>
                </a:ext>
              </a:extLst>
            </p:cNvPr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 rot="4440000">
              <a:off x="528049" y="4637415"/>
              <a:ext cx="2131593" cy="2952000"/>
            </a:xfrm>
            <a:prstGeom prst="rect">
              <a:avLst/>
            </a:prstGeom>
          </p:spPr>
        </p:pic>
        <p:sp>
          <p:nvSpPr>
            <p:cNvPr id="12" name="Rectangle 11">
              <a:extLst>
                <a:ext uri="{FF2B5EF4-FFF2-40B4-BE49-F238E27FC236}">
                  <a16:creationId xmlns:a16="http://schemas.microsoft.com/office/drawing/2014/main" id="{8FF3E951-2D29-584B-A44F-21224D857F8E}"/>
                </a:ext>
              </a:extLst>
            </p:cNvPr>
            <p:cNvSpPr/>
            <p:nvPr/>
          </p:nvSpPr>
          <p:spPr>
            <a:xfrm>
              <a:off x="1330037" y="6181098"/>
              <a:ext cx="676894" cy="985652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</p:grpSp>
      <p:grpSp>
        <p:nvGrpSpPr>
          <p:cNvPr id="13" name="Group 12">
            <a:extLst>
              <a:ext uri="{FF2B5EF4-FFF2-40B4-BE49-F238E27FC236}">
                <a16:creationId xmlns:a16="http://schemas.microsoft.com/office/drawing/2014/main" id="{91FEEC4B-9459-B24A-909F-983506D5F38B}"/>
              </a:ext>
            </a:extLst>
          </p:cNvPr>
          <p:cNvGrpSpPr/>
          <p:nvPr/>
        </p:nvGrpSpPr>
        <p:grpSpPr>
          <a:xfrm>
            <a:off x="6233799" y="5847670"/>
            <a:ext cx="3277589" cy="1756481"/>
            <a:chOff x="5964582" y="5228181"/>
            <a:chExt cx="3277589" cy="1756481"/>
          </a:xfrm>
        </p:grpSpPr>
        <p:pic>
          <p:nvPicPr>
            <p:cNvPr id="14" name="Picture 13">
              <a:extLst>
                <a:ext uri="{FF2B5EF4-FFF2-40B4-BE49-F238E27FC236}">
                  <a16:creationId xmlns:a16="http://schemas.microsoft.com/office/drawing/2014/main" id="{09CF1658-29C5-E843-BB74-967154BBCD3F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/>
            <a:srcRect l="45536" b="15207"/>
            <a:stretch/>
          </p:blipFill>
          <p:spPr>
            <a:xfrm rot="4860000">
              <a:off x="6757064" y="4435699"/>
              <a:ext cx="1692626" cy="3277589"/>
            </a:xfrm>
            <a:prstGeom prst="rect">
              <a:avLst/>
            </a:prstGeom>
          </p:spPr>
        </p:pic>
        <p:sp>
          <p:nvSpPr>
            <p:cNvPr id="15" name="Rectangle 14">
              <a:extLst>
                <a:ext uri="{FF2B5EF4-FFF2-40B4-BE49-F238E27FC236}">
                  <a16:creationId xmlns:a16="http://schemas.microsoft.com/office/drawing/2014/main" id="{A958FB25-962E-8747-959F-B0B22FB76234}"/>
                </a:ext>
              </a:extLst>
            </p:cNvPr>
            <p:cNvSpPr/>
            <p:nvPr/>
          </p:nvSpPr>
          <p:spPr>
            <a:xfrm>
              <a:off x="6907481" y="5999010"/>
              <a:ext cx="676894" cy="985652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16" name="Rectangle 15">
              <a:extLst>
                <a:ext uri="{FF2B5EF4-FFF2-40B4-BE49-F238E27FC236}">
                  <a16:creationId xmlns:a16="http://schemas.microsoft.com/office/drawing/2014/main" id="{08C18648-0736-6647-A0DA-8B97137B8F61}"/>
                </a:ext>
              </a:extLst>
            </p:cNvPr>
            <p:cNvSpPr/>
            <p:nvPr/>
          </p:nvSpPr>
          <p:spPr>
            <a:xfrm>
              <a:off x="7131131" y="5878278"/>
              <a:ext cx="302820" cy="308758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</p:grpSp>
      <p:grpSp>
        <p:nvGrpSpPr>
          <p:cNvPr id="17" name="Group 16">
            <a:extLst>
              <a:ext uri="{FF2B5EF4-FFF2-40B4-BE49-F238E27FC236}">
                <a16:creationId xmlns:a16="http://schemas.microsoft.com/office/drawing/2014/main" id="{DF02248C-B230-8B47-B431-43050D078042}"/>
              </a:ext>
            </a:extLst>
          </p:cNvPr>
          <p:cNvGrpSpPr/>
          <p:nvPr/>
        </p:nvGrpSpPr>
        <p:grpSpPr>
          <a:xfrm>
            <a:off x="5541034" y="3499141"/>
            <a:ext cx="6650966" cy="2944269"/>
            <a:chOff x="-195615" y="2237394"/>
            <a:chExt cx="6650966" cy="2944269"/>
          </a:xfrm>
        </p:grpSpPr>
        <p:pic>
          <p:nvPicPr>
            <p:cNvPr id="18" name="Picture 17">
              <a:extLst>
                <a:ext uri="{FF2B5EF4-FFF2-40B4-BE49-F238E27FC236}">
                  <a16:creationId xmlns:a16="http://schemas.microsoft.com/office/drawing/2014/main" id="{38F6EF17-9BB8-7D44-A954-EFA04152B8F6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 rot="-480000">
              <a:off x="-195615" y="2237394"/>
              <a:ext cx="6650966" cy="2944269"/>
            </a:xfrm>
            <a:prstGeom prst="rect">
              <a:avLst/>
            </a:prstGeom>
          </p:spPr>
        </p:pic>
        <p:sp>
          <p:nvSpPr>
            <p:cNvPr id="19" name="Rectangle 18">
              <a:extLst>
                <a:ext uri="{FF2B5EF4-FFF2-40B4-BE49-F238E27FC236}">
                  <a16:creationId xmlns:a16="http://schemas.microsoft.com/office/drawing/2014/main" id="{912CB853-FF70-3E4C-8B56-06BDA23DCE76}"/>
                </a:ext>
              </a:extLst>
            </p:cNvPr>
            <p:cNvSpPr/>
            <p:nvPr/>
          </p:nvSpPr>
          <p:spPr>
            <a:xfrm rot="5054705">
              <a:off x="3277959" y="4194470"/>
              <a:ext cx="378029" cy="900713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</p:grpSp>
      <p:sp>
        <p:nvSpPr>
          <p:cNvPr id="20" name="TextBox 19">
            <a:extLst>
              <a:ext uri="{FF2B5EF4-FFF2-40B4-BE49-F238E27FC236}">
                <a16:creationId xmlns:a16="http://schemas.microsoft.com/office/drawing/2014/main" id="{053A03EF-AC49-C349-9F2C-95A840D15DD8}"/>
              </a:ext>
            </a:extLst>
          </p:cNvPr>
          <p:cNvSpPr txBox="1"/>
          <p:nvPr/>
        </p:nvSpPr>
        <p:spPr>
          <a:xfrm>
            <a:off x="269217" y="5562584"/>
            <a:ext cx="1217000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000" dirty="0"/>
              <a:t>guide end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21BA6D64-25F0-1546-9A16-F837E45F5CFB}"/>
              </a:ext>
            </a:extLst>
          </p:cNvPr>
          <p:cNvSpPr txBox="1"/>
          <p:nvPr/>
        </p:nvSpPr>
        <p:spPr>
          <a:xfrm>
            <a:off x="6369176" y="5562584"/>
            <a:ext cx="1107163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000" dirty="0"/>
              <a:t>cave end</a:t>
            </a:r>
          </a:p>
        </p:txBody>
      </p:sp>
      <p:grpSp>
        <p:nvGrpSpPr>
          <p:cNvPr id="22" name="Group 21">
            <a:extLst>
              <a:ext uri="{FF2B5EF4-FFF2-40B4-BE49-F238E27FC236}">
                <a16:creationId xmlns:a16="http://schemas.microsoft.com/office/drawing/2014/main" id="{FF8F116C-C153-5045-9B75-BE531460A5A2}"/>
              </a:ext>
            </a:extLst>
          </p:cNvPr>
          <p:cNvGrpSpPr/>
          <p:nvPr/>
        </p:nvGrpSpPr>
        <p:grpSpPr>
          <a:xfrm>
            <a:off x="3250458" y="5310241"/>
            <a:ext cx="2988000" cy="2058383"/>
            <a:chOff x="2981241" y="4690752"/>
            <a:chExt cx="2988000" cy="2058383"/>
          </a:xfrm>
        </p:grpSpPr>
        <p:pic>
          <p:nvPicPr>
            <p:cNvPr id="23" name="Picture 22">
              <a:extLst>
                <a:ext uri="{FF2B5EF4-FFF2-40B4-BE49-F238E27FC236}">
                  <a16:creationId xmlns:a16="http://schemas.microsoft.com/office/drawing/2014/main" id="{69A30730-F3AD-764D-BBA5-1B899E506360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5"/>
            <a:srcRect t="20277" r="50707"/>
            <a:stretch/>
          </p:blipFill>
          <p:spPr>
            <a:xfrm rot="4560000">
              <a:off x="3732559" y="4276144"/>
              <a:ext cx="1485364" cy="2988000"/>
            </a:xfrm>
            <a:prstGeom prst="rect">
              <a:avLst/>
            </a:prstGeom>
          </p:spPr>
        </p:pic>
        <p:sp>
          <p:nvSpPr>
            <p:cNvPr id="24" name="Rectangle 23">
              <a:extLst>
                <a:ext uri="{FF2B5EF4-FFF2-40B4-BE49-F238E27FC236}">
                  <a16:creationId xmlns:a16="http://schemas.microsoft.com/office/drawing/2014/main" id="{DD556121-CAF1-834C-B3EE-B8201C5A5232}"/>
                </a:ext>
              </a:extLst>
            </p:cNvPr>
            <p:cNvSpPr/>
            <p:nvPr/>
          </p:nvSpPr>
          <p:spPr>
            <a:xfrm>
              <a:off x="3192484" y="5763483"/>
              <a:ext cx="676894" cy="985652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25" name="Rectangle 24">
              <a:extLst>
                <a:ext uri="{FF2B5EF4-FFF2-40B4-BE49-F238E27FC236}">
                  <a16:creationId xmlns:a16="http://schemas.microsoft.com/office/drawing/2014/main" id="{32D5DB85-7202-9543-99CE-ABDB70F1150B}"/>
                </a:ext>
              </a:extLst>
            </p:cNvPr>
            <p:cNvSpPr/>
            <p:nvPr/>
          </p:nvSpPr>
          <p:spPr>
            <a:xfrm>
              <a:off x="4710545" y="4690752"/>
              <a:ext cx="1072737" cy="619489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</p:grpSp>
      <p:sp>
        <p:nvSpPr>
          <p:cNvPr id="26" name="TextBox 25">
            <a:extLst>
              <a:ext uri="{FF2B5EF4-FFF2-40B4-BE49-F238E27FC236}">
                <a16:creationId xmlns:a16="http://schemas.microsoft.com/office/drawing/2014/main" id="{E132407D-EF9A-BF41-897B-9FA2C5C44DD0}"/>
              </a:ext>
            </a:extLst>
          </p:cNvPr>
          <p:cNvSpPr txBox="1"/>
          <p:nvPr/>
        </p:nvSpPr>
        <p:spPr>
          <a:xfrm>
            <a:off x="3307321" y="5562584"/>
            <a:ext cx="1190903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000" dirty="0"/>
              <a:t>cave start</a:t>
            </a:r>
          </a:p>
        </p:txBody>
      </p:sp>
      <p:grpSp>
        <p:nvGrpSpPr>
          <p:cNvPr id="32" name="Group 31">
            <a:extLst>
              <a:ext uri="{FF2B5EF4-FFF2-40B4-BE49-F238E27FC236}">
                <a16:creationId xmlns:a16="http://schemas.microsoft.com/office/drawing/2014/main" id="{05DF275F-72D9-4845-954F-1E9F1CEEC0DA}"/>
              </a:ext>
            </a:extLst>
          </p:cNvPr>
          <p:cNvGrpSpPr/>
          <p:nvPr/>
        </p:nvGrpSpPr>
        <p:grpSpPr>
          <a:xfrm>
            <a:off x="-391886" y="1436917"/>
            <a:ext cx="9187586" cy="2782694"/>
            <a:chOff x="-269217" y="-510632"/>
            <a:chExt cx="9187586" cy="2782694"/>
          </a:xfrm>
        </p:grpSpPr>
        <p:pic>
          <p:nvPicPr>
            <p:cNvPr id="33" name="Picture 32">
              <a:extLst>
                <a:ext uri="{FF2B5EF4-FFF2-40B4-BE49-F238E27FC236}">
                  <a16:creationId xmlns:a16="http://schemas.microsoft.com/office/drawing/2014/main" id="{70C397D2-0238-A441-B2E8-C90958B732BD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6"/>
            <a:srcRect b="18329"/>
            <a:stretch/>
          </p:blipFill>
          <p:spPr>
            <a:xfrm rot="21240000">
              <a:off x="-269217" y="-99806"/>
              <a:ext cx="9144000" cy="2371868"/>
            </a:xfrm>
            <a:prstGeom prst="rect">
              <a:avLst/>
            </a:prstGeom>
          </p:spPr>
        </p:pic>
        <p:sp>
          <p:nvSpPr>
            <p:cNvPr id="34" name="Rectangle 33">
              <a:extLst>
                <a:ext uri="{FF2B5EF4-FFF2-40B4-BE49-F238E27FC236}">
                  <a16:creationId xmlns:a16="http://schemas.microsoft.com/office/drawing/2014/main" id="{5624C7CB-D01D-BE4E-BC8B-84C27D93853A}"/>
                </a:ext>
              </a:extLst>
            </p:cNvPr>
            <p:cNvSpPr/>
            <p:nvPr/>
          </p:nvSpPr>
          <p:spPr>
            <a:xfrm>
              <a:off x="4969823" y="-510632"/>
              <a:ext cx="3948546" cy="1104398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</p:grpSp>
      <p:sp>
        <p:nvSpPr>
          <p:cNvPr id="35" name="TextBox 34">
            <a:extLst>
              <a:ext uri="{FF2B5EF4-FFF2-40B4-BE49-F238E27FC236}">
                <a16:creationId xmlns:a16="http://schemas.microsoft.com/office/drawing/2014/main" id="{BB99641C-3AE3-3D44-919B-4602F174C706}"/>
              </a:ext>
            </a:extLst>
          </p:cNvPr>
          <p:cNvSpPr txBox="1"/>
          <p:nvPr/>
        </p:nvSpPr>
        <p:spPr>
          <a:xfrm>
            <a:off x="4735164" y="3904987"/>
            <a:ext cx="1844608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000" dirty="0"/>
              <a:t>guide mid-point</a:t>
            </a:r>
          </a:p>
        </p:txBody>
      </p:sp>
      <p:sp>
        <p:nvSpPr>
          <p:cNvPr id="36" name="TextBox 35">
            <a:extLst>
              <a:ext uri="{FF2B5EF4-FFF2-40B4-BE49-F238E27FC236}">
                <a16:creationId xmlns:a16="http://schemas.microsoft.com/office/drawing/2014/main" id="{0F0FC99A-925A-3248-A7FA-53434BB059D2}"/>
              </a:ext>
            </a:extLst>
          </p:cNvPr>
          <p:cNvSpPr txBox="1"/>
          <p:nvPr/>
        </p:nvSpPr>
        <p:spPr>
          <a:xfrm>
            <a:off x="2860017" y="2328546"/>
            <a:ext cx="1300741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sz="2000" dirty="0"/>
              <a:t>guide start</a:t>
            </a:r>
          </a:p>
        </p:txBody>
      </p:sp>
      <p:sp>
        <p:nvSpPr>
          <p:cNvPr id="37" name="Oval 36">
            <a:extLst>
              <a:ext uri="{FF2B5EF4-FFF2-40B4-BE49-F238E27FC236}">
                <a16:creationId xmlns:a16="http://schemas.microsoft.com/office/drawing/2014/main" id="{32E418B0-E9CC-2640-B2CB-16E2D6452432}"/>
              </a:ext>
            </a:extLst>
          </p:cNvPr>
          <p:cNvSpPr>
            <a:spLocks noChangeAspect="1"/>
          </p:cNvSpPr>
          <p:nvPr/>
        </p:nvSpPr>
        <p:spPr>
          <a:xfrm>
            <a:off x="172233" y="2689754"/>
            <a:ext cx="143999" cy="144000"/>
          </a:xfrm>
          <a:prstGeom prst="ellipse">
            <a:avLst/>
          </a:prstGeom>
          <a:solidFill>
            <a:schemeClr val="bg1"/>
          </a:solidFill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38" name="Oval 37">
            <a:extLst>
              <a:ext uri="{FF2B5EF4-FFF2-40B4-BE49-F238E27FC236}">
                <a16:creationId xmlns:a16="http://schemas.microsoft.com/office/drawing/2014/main" id="{1E57A41A-3075-CC47-BB04-BFB29E216306}"/>
              </a:ext>
            </a:extLst>
          </p:cNvPr>
          <p:cNvSpPr>
            <a:spLocks noChangeAspect="1"/>
          </p:cNvSpPr>
          <p:nvPr/>
        </p:nvSpPr>
        <p:spPr>
          <a:xfrm>
            <a:off x="5934569" y="4357248"/>
            <a:ext cx="143999" cy="144000"/>
          </a:xfrm>
          <a:prstGeom prst="ellipse">
            <a:avLst/>
          </a:prstGeom>
          <a:solidFill>
            <a:schemeClr val="bg1"/>
          </a:solidFill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39" name="Oval 38">
            <a:extLst>
              <a:ext uri="{FF2B5EF4-FFF2-40B4-BE49-F238E27FC236}">
                <a16:creationId xmlns:a16="http://schemas.microsoft.com/office/drawing/2014/main" id="{CE959687-D07B-F742-B48F-E7A872711017}"/>
              </a:ext>
            </a:extLst>
          </p:cNvPr>
          <p:cNvSpPr>
            <a:spLocks noChangeAspect="1"/>
          </p:cNvSpPr>
          <p:nvPr/>
        </p:nvSpPr>
        <p:spPr>
          <a:xfrm>
            <a:off x="269217" y="6064325"/>
            <a:ext cx="143999" cy="144000"/>
          </a:xfrm>
          <a:prstGeom prst="ellipse">
            <a:avLst/>
          </a:prstGeom>
          <a:solidFill>
            <a:schemeClr val="bg1"/>
          </a:solidFill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40" name="Oval 39">
            <a:extLst>
              <a:ext uri="{FF2B5EF4-FFF2-40B4-BE49-F238E27FC236}">
                <a16:creationId xmlns:a16="http://schemas.microsoft.com/office/drawing/2014/main" id="{B836ED83-0607-7447-9E78-1794FFAA4B24}"/>
              </a:ext>
            </a:extLst>
          </p:cNvPr>
          <p:cNvSpPr>
            <a:spLocks noChangeAspect="1"/>
          </p:cNvSpPr>
          <p:nvPr/>
        </p:nvSpPr>
        <p:spPr>
          <a:xfrm>
            <a:off x="3200443" y="6097972"/>
            <a:ext cx="143999" cy="144000"/>
          </a:xfrm>
          <a:prstGeom prst="ellipse">
            <a:avLst/>
          </a:prstGeom>
          <a:solidFill>
            <a:schemeClr val="bg1"/>
          </a:solidFill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41" name="Oval 40">
            <a:extLst>
              <a:ext uri="{FF2B5EF4-FFF2-40B4-BE49-F238E27FC236}">
                <a16:creationId xmlns:a16="http://schemas.microsoft.com/office/drawing/2014/main" id="{A6093488-817A-5C45-9789-328C78538D8E}"/>
              </a:ext>
            </a:extLst>
          </p:cNvPr>
          <p:cNvSpPr>
            <a:spLocks noChangeAspect="1"/>
          </p:cNvSpPr>
          <p:nvPr/>
        </p:nvSpPr>
        <p:spPr>
          <a:xfrm>
            <a:off x="6179170" y="6155369"/>
            <a:ext cx="143999" cy="144000"/>
          </a:xfrm>
          <a:prstGeom prst="ellipse">
            <a:avLst/>
          </a:prstGeom>
          <a:solidFill>
            <a:schemeClr val="bg1"/>
          </a:solidFill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B1356CA2-5F39-6D4E-BB17-9A86EB700D17}"/>
              </a:ext>
            </a:extLst>
          </p:cNvPr>
          <p:cNvSpPr txBox="1"/>
          <p:nvPr/>
        </p:nvSpPr>
        <p:spPr>
          <a:xfrm>
            <a:off x="391885" y="1524000"/>
            <a:ext cx="6738257" cy="91440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l"/>
            <a:r>
              <a:rPr lang="en-GB" sz="2400" u="sng" dirty="0"/>
              <a:t>Example 2: BEER seen from reference point 12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8" name="Rectangle 27">
                <a:extLst>
                  <a:ext uri="{FF2B5EF4-FFF2-40B4-BE49-F238E27FC236}">
                    <a16:creationId xmlns:a16="http://schemas.microsoft.com/office/drawing/2014/main" id="{5B50A815-3745-8D4E-AAC4-EB409A2FA092}"/>
                  </a:ext>
                </a:extLst>
              </p:cNvPr>
              <p:cNvSpPr/>
              <p:nvPr/>
            </p:nvSpPr>
            <p:spPr>
              <a:xfrm>
                <a:off x="8630662" y="1551529"/>
                <a:ext cx="3411575" cy="815801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eqArr>
                        <m:eqArrPr>
                          <m:ctrlPr>
                            <a:rPr lang="en-GB" i="1">
                              <a:latin typeface="Cambria Math" panose="02040503050406030204" pitchFamily="18" charset="0"/>
                            </a:rPr>
                          </m:ctrlPr>
                        </m:eqArrPr>
                        <m:e>
                          <m:r>
                            <a:rPr lang="en-GB">
                              <a:latin typeface="Cambria Math" panose="02040503050406030204" pitchFamily="18" charset="0"/>
                            </a:rPr>
                            <m:t>&amp;</m:t>
                          </m:r>
                          <m:sSub>
                            <m:sSubPr>
                              <m:ctrlPr>
                                <a:rPr lang="en-GB" i="1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GB" b="1" i="1">
                                  <a:latin typeface="Cambria Math" panose="02040503050406030204" pitchFamily="18" charset="0"/>
                                </a:rPr>
                                <m:t>𝑫</m:t>
                              </m:r>
                            </m:e>
                            <m:sub>
                              <m:r>
                                <a:rPr lang="en-GB" b="1" i="1">
                                  <a:latin typeface="Cambria Math" panose="02040503050406030204" pitchFamily="18" charset="0"/>
                                </a:rPr>
                                <m:t>𝒊</m:t>
                              </m:r>
                            </m:sub>
                          </m:sSub>
                          <m:r>
                            <a:rPr lang="en-GB" b="0" i="0">
                              <a:latin typeface="Cambria Math" panose="02040503050406030204" pitchFamily="18" charset="0"/>
                            </a:rPr>
                            <m:t>=</m:t>
                          </m:r>
                          <m:sSub>
                            <m:sSubPr>
                              <m:ctrlPr>
                                <a:rPr lang="en-GB" b="0" i="1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GB" b="1" i="1">
                                  <a:latin typeface="Cambria Math" panose="02040503050406030204" pitchFamily="18" charset="0"/>
                                </a:rPr>
                                <m:t>𝑶</m:t>
                              </m:r>
                              <m:r>
                                <a:rPr lang="en-GB" b="0" i="0">
                                  <a:latin typeface="Cambria Math" panose="02040503050406030204" pitchFamily="18" charset="0"/>
                                </a:rPr>
                                <m:t>×</m:t>
                              </m:r>
                              <m:r>
                                <a:rPr lang="en-GB" b="1" i="1">
                                  <a:latin typeface="Cambria Math" panose="02040503050406030204" pitchFamily="18" charset="0"/>
                                </a:rPr>
                                <m:t>𝒅</m:t>
                              </m:r>
                            </m:e>
                            <m:sub>
                              <m:r>
                                <a:rPr lang="en-GB" b="1" i="1">
                                  <a:latin typeface="Cambria Math" panose="02040503050406030204" pitchFamily="18" charset="0"/>
                                </a:rPr>
                                <m:t>𝜸</m:t>
                              </m:r>
                            </m:sub>
                          </m:sSub>
                          <m:nary>
                            <m:naryPr>
                              <m:chr m:val="∑"/>
                              <m:limLoc m:val="undOvr"/>
                              <m:supHide m:val="on"/>
                              <m:ctrlPr>
                                <a:rPr lang="en-GB" b="0" i="1">
                                  <a:latin typeface="Cambria Math" panose="02040503050406030204" pitchFamily="18" charset="0"/>
                                </a:rPr>
                              </m:ctrlPr>
                            </m:naryPr>
                            <m:sub>
                              <m:r>
                                <a:rPr lang="en-GB" b="1" i="1">
                                  <a:latin typeface="Cambria Math" panose="02040503050406030204" pitchFamily="18" charset="0"/>
                                </a:rPr>
                                <m:t>𝒋</m:t>
                              </m:r>
                            </m:sub>
                            <m:sup/>
                            <m:e>
                              <m:f>
                                <m:fPr>
                                  <m:ctrlPr>
                                    <a:rPr lang="en-GB" b="1" i="1">
                                      <a:latin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r>
                                    <a:rPr lang="en-GB" b="1" i="0">
                                      <a:latin typeface="Cambria Math" panose="02040503050406030204" pitchFamily="18" charset="0"/>
                                    </a:rPr>
                                    <m:t>𝚫</m:t>
                                  </m:r>
                                  <m:sSub>
                                    <m:sSubPr>
                                      <m:ctrlPr>
                                        <a:rPr lang="en-GB" b="1" i="1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GB" b="1" i="0">
                                          <a:latin typeface="Cambria Math" panose="02040503050406030204" pitchFamily="18" charset="0"/>
                                        </a:rPr>
                                        <m:t>𝛀</m:t>
                                      </m:r>
                                    </m:e>
                                    <m:sub>
                                      <m:r>
                                        <a:rPr lang="en-GB" b="1" i="1">
                                          <a:latin typeface="Cambria Math" panose="02040503050406030204" pitchFamily="18" charset="0"/>
                                        </a:rPr>
                                        <m:t>𝒋</m:t>
                                      </m:r>
                                    </m:sub>
                                  </m:sSub>
                                </m:num>
                                <m:den>
                                  <m:r>
                                    <a:rPr lang="en-GB" b="0" i="0">
                                      <a:latin typeface="Cambria Math" panose="02040503050406030204" pitchFamily="18" charset="0"/>
                                    </a:rPr>
                                    <m:t>2</m:t>
                                  </m:r>
                                  <m:r>
                                    <a:rPr lang="en-GB" b="1" i="1">
                                      <a:latin typeface="Cambria Math" panose="02040503050406030204" pitchFamily="18" charset="0"/>
                                    </a:rPr>
                                    <m:t>𝝅</m:t>
                                  </m:r>
                                </m:den>
                              </m:f>
                              <m:func>
                                <m:funcPr>
                                  <m:ctrlPr>
                                    <a:rPr lang="en-GB" b="1" i="1">
                                      <a:latin typeface="Cambria Math" panose="02040503050406030204" pitchFamily="18" charset="0"/>
                                    </a:rPr>
                                  </m:ctrlPr>
                                </m:funcPr>
                                <m:fName>
                                  <m:r>
                                    <a:rPr lang="en-GB" b="1" i="0">
                                      <a:latin typeface="Cambria Math" panose="02040503050406030204" pitchFamily="18" charset="0"/>
                                    </a:rPr>
                                    <m:t>𝐜𝐨𝐬</m:t>
                                  </m:r>
                                </m:fName>
                                <m:e>
                                  <m:sSub>
                                    <m:sSubPr>
                                      <m:ctrlPr>
                                        <a:rPr lang="en-GB" b="0" i="1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GB" b="1" i="1">
                                          <a:latin typeface="Cambria Math" panose="02040503050406030204" pitchFamily="18" charset="0"/>
                                        </a:rPr>
                                        <m:t>𝜽</m:t>
                                      </m:r>
                                    </m:e>
                                    <m:sub>
                                      <m:r>
                                        <a:rPr lang="en-GB" b="1" i="1">
                                          <a:latin typeface="Cambria Math" panose="02040503050406030204" pitchFamily="18" charset="0"/>
                                        </a:rPr>
                                        <m:t>𝒋</m:t>
                                      </m:r>
                                    </m:sub>
                                  </m:sSub>
                                </m:e>
                              </m:func>
                              <m:sSup>
                                <m:sSupPr>
                                  <m:ctrlPr>
                                    <a:rPr lang="en-GB" b="1" i="1">
                                      <a:latin typeface="Cambria Math" panose="02040503050406030204" pitchFamily="18" charset="0"/>
                                    </a:rPr>
                                  </m:ctrlPr>
                                </m:sSupPr>
                                <m:e>
                                  <m:r>
                                    <a:rPr lang="en-GB" b="1" i="1">
                                      <a:latin typeface="Cambria Math" panose="02040503050406030204" pitchFamily="18" charset="0"/>
                                    </a:rPr>
                                    <m:t>𝒆</m:t>
                                  </m:r>
                                </m:e>
                                <m:sup>
                                  <m:r>
                                    <a:rPr lang="en-GB" b="0" i="0">
                                      <a:latin typeface="Cambria Math" panose="02040503050406030204" pitchFamily="18" charset="0"/>
                                    </a:rPr>
                                    <m:t>−</m:t>
                                  </m:r>
                                  <m:f>
                                    <m:fPr>
                                      <m:ctrlPr>
                                        <a:rPr lang="en-GB" b="0" i="1">
                                          <a:latin typeface="Cambria Math" panose="02040503050406030204" pitchFamily="18" charset="0"/>
                                        </a:rPr>
                                      </m:ctrlPr>
                                    </m:fPr>
                                    <m:num>
                                      <m:sSub>
                                        <m:sSubPr>
                                          <m:ctrlPr>
                                            <a:rPr lang="en-GB" b="0" i="1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GB" b="1" i="1">
                                              <a:latin typeface="Cambria Math" panose="02040503050406030204" pitchFamily="18" charset="0"/>
                                            </a:rPr>
                                            <m:t>𝒓</m:t>
                                          </m:r>
                                        </m:e>
                                        <m:sub>
                                          <m:r>
                                            <a:rPr lang="en-GB" b="1" i="1">
                                              <a:latin typeface="Cambria Math" panose="02040503050406030204" pitchFamily="18" charset="0"/>
                                            </a:rPr>
                                            <m:t>𝒋</m:t>
                                          </m:r>
                                        </m:sub>
                                      </m:sSub>
                                    </m:num>
                                    <m:den>
                                      <m:sSub>
                                        <m:sSubPr>
                                          <m:ctrlPr>
                                            <a:rPr lang="en-GB" b="0" i="1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GB" b="1" i="1">
                                              <a:latin typeface="Cambria Math" panose="02040503050406030204" pitchFamily="18" charset="0"/>
                                            </a:rPr>
                                            <m:t>𝒓</m:t>
                                          </m:r>
                                        </m:e>
                                        <m:sub>
                                          <m:r>
                                            <a:rPr lang="en-GB" b="1" i="1">
                                              <a:latin typeface="Cambria Math" panose="02040503050406030204" pitchFamily="18" charset="0"/>
                                            </a:rPr>
                                            <m:t>𝒂𝒊𝒓</m:t>
                                          </m:r>
                                        </m:sub>
                                      </m:sSub>
                                    </m:den>
                                  </m:f>
                                </m:sup>
                              </m:sSup>
                            </m:e>
                          </m:nary>
                          <m:r>
                            <a:rPr lang="en-GB" b="0" i="0">
                              <a:latin typeface="Cambria Math" panose="02040503050406030204" pitchFamily="18" charset="0"/>
                            </a:rPr>
                            <m:t>#</m:t>
                          </m:r>
                        </m:e>
                      </m:eqArr>
                    </m:oMath>
                  </m:oMathPara>
                </a14:m>
                <a:endParaRPr lang="en-GB" dirty="0"/>
              </a:p>
            </p:txBody>
          </p:sp>
        </mc:Choice>
        <mc:Fallback xmlns="">
          <p:sp>
            <p:nvSpPr>
              <p:cNvPr id="28" name="Rectangle 27">
                <a:extLst>
                  <a:ext uri="{FF2B5EF4-FFF2-40B4-BE49-F238E27FC236}">
                    <a16:creationId xmlns:a16="http://schemas.microsoft.com/office/drawing/2014/main" id="{5B50A815-3745-8D4E-AAC4-EB409A2FA092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630662" y="1551529"/>
                <a:ext cx="3411575" cy="815801"/>
              </a:xfrm>
              <a:prstGeom prst="rect">
                <a:avLst/>
              </a:prstGeom>
              <a:blipFill>
                <a:blip r:embed="rId7"/>
                <a:stretch>
                  <a:fillRect t="-110769" b="-156923"/>
                </a:stretch>
              </a:blipFill>
            </p:spPr>
            <p:txBody>
              <a:bodyPr/>
              <a:lstStyle/>
              <a:p>
                <a:r>
                  <a:rPr lang="en-GB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2" name="TextBox 41">
            <a:extLst>
              <a:ext uri="{FF2B5EF4-FFF2-40B4-BE49-F238E27FC236}">
                <a16:creationId xmlns:a16="http://schemas.microsoft.com/office/drawing/2014/main" id="{D7BB835C-319D-9947-9998-0AAB68F51FC9}"/>
              </a:ext>
            </a:extLst>
          </p:cNvPr>
          <p:cNvSpPr txBox="1"/>
          <p:nvPr/>
        </p:nvSpPr>
        <p:spPr>
          <a:xfrm>
            <a:off x="855489" y="4104903"/>
            <a:ext cx="1460208" cy="400110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GB" sz="2000" dirty="0"/>
              <a:t>Vertical cuts</a:t>
            </a:r>
          </a:p>
        </p:txBody>
      </p:sp>
    </p:spTree>
    <p:extLst>
      <p:ext uri="{BB962C8B-B14F-4D97-AF65-F5344CB8AC3E}">
        <p14:creationId xmlns:p14="http://schemas.microsoft.com/office/powerpoint/2010/main" val="3193267698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0F76119-F032-C74B-B24D-B7A612815EC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Results of Instrument Dose Calculation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AB90403B-ABEE-1D4F-96D5-690F2F4CE33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19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14650087-418C-104C-8D05-B2F69EB9390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calculation compared to dose budget</a:t>
            </a:r>
          </a:p>
        </p:txBody>
      </p:sp>
      <p:graphicFrame>
        <p:nvGraphicFramePr>
          <p:cNvPr id="7" name="Table 6">
            <a:extLst>
              <a:ext uri="{FF2B5EF4-FFF2-40B4-BE49-F238E27FC236}">
                <a16:creationId xmlns:a16="http://schemas.microsoft.com/office/drawing/2014/main" id="{87BB02C5-4EC0-C544-97FD-FCCB13D8DB5A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237427977"/>
              </p:ext>
            </p:extLst>
          </p:nvPr>
        </p:nvGraphicFramePr>
        <p:xfrm>
          <a:off x="137433" y="2023053"/>
          <a:ext cx="6154514" cy="4758741"/>
        </p:xfrm>
        <a:graphic>
          <a:graphicData uri="http://schemas.openxmlformats.org/drawingml/2006/table">
            <a:tbl>
              <a:tblPr/>
              <a:tblGrid>
                <a:gridCol w="200491">
                  <a:extLst>
                    <a:ext uri="{9D8B030D-6E8A-4147-A177-3AD203B41FA5}">
                      <a16:colId xmlns:a16="http://schemas.microsoft.com/office/drawing/2014/main" val="3614365993"/>
                    </a:ext>
                  </a:extLst>
                </a:gridCol>
                <a:gridCol w="48005">
                  <a:extLst>
                    <a:ext uri="{9D8B030D-6E8A-4147-A177-3AD203B41FA5}">
                      <a16:colId xmlns:a16="http://schemas.microsoft.com/office/drawing/2014/main" val="1219117844"/>
                    </a:ext>
                  </a:extLst>
                </a:gridCol>
                <a:gridCol w="402394">
                  <a:extLst>
                    <a:ext uri="{9D8B030D-6E8A-4147-A177-3AD203B41FA5}">
                      <a16:colId xmlns:a16="http://schemas.microsoft.com/office/drawing/2014/main" val="97446478"/>
                    </a:ext>
                  </a:extLst>
                </a:gridCol>
                <a:gridCol w="343800">
                  <a:extLst>
                    <a:ext uri="{9D8B030D-6E8A-4147-A177-3AD203B41FA5}">
                      <a16:colId xmlns:a16="http://schemas.microsoft.com/office/drawing/2014/main" val="3312266361"/>
                    </a:ext>
                  </a:extLst>
                </a:gridCol>
                <a:gridCol w="343800">
                  <a:extLst>
                    <a:ext uri="{9D8B030D-6E8A-4147-A177-3AD203B41FA5}">
                      <a16:colId xmlns:a16="http://schemas.microsoft.com/office/drawing/2014/main" val="2813065054"/>
                    </a:ext>
                  </a:extLst>
                </a:gridCol>
                <a:gridCol w="343800">
                  <a:extLst>
                    <a:ext uri="{9D8B030D-6E8A-4147-A177-3AD203B41FA5}">
                      <a16:colId xmlns:a16="http://schemas.microsoft.com/office/drawing/2014/main" val="616665307"/>
                    </a:ext>
                  </a:extLst>
                </a:gridCol>
                <a:gridCol w="344506">
                  <a:extLst>
                    <a:ext uri="{9D8B030D-6E8A-4147-A177-3AD203B41FA5}">
                      <a16:colId xmlns:a16="http://schemas.microsoft.com/office/drawing/2014/main" val="3616693933"/>
                    </a:ext>
                  </a:extLst>
                </a:gridCol>
                <a:gridCol w="343800">
                  <a:extLst>
                    <a:ext uri="{9D8B030D-6E8A-4147-A177-3AD203B41FA5}">
                      <a16:colId xmlns:a16="http://schemas.microsoft.com/office/drawing/2014/main" val="101888466"/>
                    </a:ext>
                  </a:extLst>
                </a:gridCol>
                <a:gridCol w="343800">
                  <a:extLst>
                    <a:ext uri="{9D8B030D-6E8A-4147-A177-3AD203B41FA5}">
                      <a16:colId xmlns:a16="http://schemas.microsoft.com/office/drawing/2014/main" val="807536755"/>
                    </a:ext>
                  </a:extLst>
                </a:gridCol>
                <a:gridCol w="343800">
                  <a:extLst>
                    <a:ext uri="{9D8B030D-6E8A-4147-A177-3AD203B41FA5}">
                      <a16:colId xmlns:a16="http://schemas.microsoft.com/office/drawing/2014/main" val="2214234471"/>
                    </a:ext>
                  </a:extLst>
                </a:gridCol>
                <a:gridCol w="344506">
                  <a:extLst>
                    <a:ext uri="{9D8B030D-6E8A-4147-A177-3AD203B41FA5}">
                      <a16:colId xmlns:a16="http://schemas.microsoft.com/office/drawing/2014/main" val="2411609902"/>
                    </a:ext>
                  </a:extLst>
                </a:gridCol>
                <a:gridCol w="343800">
                  <a:extLst>
                    <a:ext uri="{9D8B030D-6E8A-4147-A177-3AD203B41FA5}">
                      <a16:colId xmlns:a16="http://schemas.microsoft.com/office/drawing/2014/main" val="1611127580"/>
                    </a:ext>
                  </a:extLst>
                </a:gridCol>
                <a:gridCol w="343800">
                  <a:extLst>
                    <a:ext uri="{9D8B030D-6E8A-4147-A177-3AD203B41FA5}">
                      <a16:colId xmlns:a16="http://schemas.microsoft.com/office/drawing/2014/main" val="1330881329"/>
                    </a:ext>
                  </a:extLst>
                </a:gridCol>
                <a:gridCol w="343800">
                  <a:extLst>
                    <a:ext uri="{9D8B030D-6E8A-4147-A177-3AD203B41FA5}">
                      <a16:colId xmlns:a16="http://schemas.microsoft.com/office/drawing/2014/main" val="416546352"/>
                    </a:ext>
                  </a:extLst>
                </a:gridCol>
                <a:gridCol w="344506">
                  <a:extLst>
                    <a:ext uri="{9D8B030D-6E8A-4147-A177-3AD203B41FA5}">
                      <a16:colId xmlns:a16="http://schemas.microsoft.com/office/drawing/2014/main" val="660236532"/>
                    </a:ext>
                  </a:extLst>
                </a:gridCol>
                <a:gridCol w="343800">
                  <a:extLst>
                    <a:ext uri="{9D8B030D-6E8A-4147-A177-3AD203B41FA5}">
                      <a16:colId xmlns:a16="http://schemas.microsoft.com/office/drawing/2014/main" val="3477016764"/>
                    </a:ext>
                  </a:extLst>
                </a:gridCol>
                <a:gridCol w="343800">
                  <a:extLst>
                    <a:ext uri="{9D8B030D-6E8A-4147-A177-3AD203B41FA5}">
                      <a16:colId xmlns:a16="http://schemas.microsoft.com/office/drawing/2014/main" val="97598704"/>
                    </a:ext>
                  </a:extLst>
                </a:gridCol>
                <a:gridCol w="343800">
                  <a:extLst>
                    <a:ext uri="{9D8B030D-6E8A-4147-A177-3AD203B41FA5}">
                      <a16:colId xmlns:a16="http://schemas.microsoft.com/office/drawing/2014/main" val="2306195905"/>
                    </a:ext>
                  </a:extLst>
                </a:gridCol>
                <a:gridCol w="344506">
                  <a:extLst>
                    <a:ext uri="{9D8B030D-6E8A-4147-A177-3AD203B41FA5}">
                      <a16:colId xmlns:a16="http://schemas.microsoft.com/office/drawing/2014/main" val="2627649887"/>
                    </a:ext>
                  </a:extLst>
                </a:gridCol>
              </a:tblGrid>
              <a:tr h="1228864">
                <a:tc gridSpan="2">
                  <a:txBody>
                    <a:bodyPr/>
                    <a:lstStyle/>
                    <a:p>
                      <a:pPr marL="71755" marR="71755"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b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Ref. Point</a:t>
                      </a:r>
                      <a:endParaRPr lang="sv-SE" sz="1400" b="1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 vert="vert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71755" marR="71755"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b="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Total</a:t>
                      </a:r>
                      <a:endParaRPr lang="sv-SE" sz="14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 vert="vert">
                    <a:lnL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71755" marR="71755"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b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LOKI</a:t>
                      </a:r>
                      <a:endParaRPr lang="sv-SE" sz="1400" b="1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 vert="vert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71755" marR="71755"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b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FREIA</a:t>
                      </a:r>
                      <a:endParaRPr lang="sv-SE" sz="1400" b="1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 vert="vert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71755" marR="71755"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b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ESTIA</a:t>
                      </a:r>
                      <a:endParaRPr lang="sv-SE" sz="1400" b="1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 vert="vert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71755" marR="71755"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b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SKADI</a:t>
                      </a:r>
                      <a:endParaRPr lang="sv-SE" sz="1400" b="1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 vert="vert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71755" marR="71755"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b="1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VESPA</a:t>
                      </a:r>
                      <a:endParaRPr lang="sv-SE" sz="1400" b="1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 vert="vert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71755" marR="71755"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b="1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DREAM</a:t>
                      </a:r>
                      <a:endParaRPr lang="sv-SE" sz="1400" b="1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 vert="vert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71755" marR="71755"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b="1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ODIN</a:t>
                      </a:r>
                      <a:endParaRPr lang="sv-SE" sz="1400" b="1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 vert="vert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71755" marR="71755"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b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NMX</a:t>
                      </a:r>
                      <a:endParaRPr lang="sv-SE" sz="1400" b="1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 vert="vert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71755" marR="71755"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b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BEER</a:t>
                      </a:r>
                      <a:endParaRPr lang="sv-SE" sz="1400" b="1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 vert="vert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71755" marR="71755"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b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CSPEC</a:t>
                      </a:r>
                      <a:endParaRPr lang="sv-SE" sz="1400" b="1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 vert="vert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71755" marR="71755"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b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BIFROST</a:t>
                      </a:r>
                      <a:endParaRPr lang="sv-SE" sz="1400" b="1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 vert="vert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71755" marR="71755"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b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MIRACLES</a:t>
                      </a:r>
                      <a:endParaRPr lang="sv-SE" sz="1400" b="1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 vert="vert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71755" marR="71755"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b="1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MAGIC</a:t>
                      </a:r>
                      <a:endParaRPr lang="sv-SE" sz="1400" b="1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 vert="vert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71755" marR="71755"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b="1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T-REX</a:t>
                      </a:r>
                      <a:endParaRPr lang="sv-SE" sz="1400" b="1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 vert="vert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71755" marR="71755"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b="1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HEIMDAL</a:t>
                      </a:r>
                      <a:endParaRPr lang="sv-SE" sz="1400" b="1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 vert="vert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71755" marR="71755"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b="1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Test BL</a:t>
                      </a:r>
                      <a:endParaRPr lang="sv-SE" sz="1400" b="1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 vert="vert">
                    <a:lnL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572572765"/>
                  </a:ext>
                </a:extLst>
              </a:tr>
              <a:tr h="271529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</a:tcPr>
                </a:tc>
                <a:tc gridSpan="2"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18.4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0.1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0.1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0.8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2.4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7.7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5.8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0.5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0.5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0.3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0.2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422434853"/>
                  </a:ext>
                </a:extLst>
              </a:tr>
              <a:tr h="271529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2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 gridSpan="2"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31.9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0.1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0.6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2.0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21.4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7.6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0.2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99306332"/>
                  </a:ext>
                </a:extLst>
              </a:tr>
              <a:tr h="271529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3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 gridSpan="2"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26.0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0.1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0.4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1.1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3.8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16.6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2.4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0.5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0.2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43569763"/>
                  </a:ext>
                </a:extLst>
              </a:tr>
              <a:tr h="271529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4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2DBDB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103.1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0.3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0.3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0.3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2.0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4.2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11.2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52.4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16.8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10.1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4.5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004544814"/>
                  </a:ext>
                </a:extLst>
              </a:tr>
              <a:tr h="271529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5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 gridSpan="2"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8.3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0.3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5.3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2.1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0.1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0.1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0.3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784231722"/>
                  </a:ext>
                </a:extLst>
              </a:tr>
              <a:tr h="271529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6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 gridSpan="2"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8.4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0.3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5.4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2.1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0.1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0.1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0.3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399903371"/>
                  </a:ext>
                </a:extLst>
              </a:tr>
              <a:tr h="271529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7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 gridSpan="2"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7.4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0.1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0.3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4.6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1.6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0.1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0.1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0.1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0.5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135828946"/>
                  </a:ext>
                </a:extLst>
              </a:tr>
              <a:tr h="271529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8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2DBDB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27.4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0.2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0.3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1.6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12.3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7.7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0.3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0.6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0.6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0.3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2.4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860879058"/>
                  </a:ext>
                </a:extLst>
              </a:tr>
              <a:tr h="271529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9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 gridSpan="2"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4.8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0.7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0.9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0.7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0.2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0.2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0.2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0.2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0.2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1.5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234748770"/>
                  </a:ext>
                </a:extLst>
              </a:tr>
              <a:tr h="271529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 gridSpan="2"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4.8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0.8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0.9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0.7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0.2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0.2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0.2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0.2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0.2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1.5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692099659"/>
                  </a:ext>
                </a:extLst>
              </a:tr>
              <a:tr h="271529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11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2DBDB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34.0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3.8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0.5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0.3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0.4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28.0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0070C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33935521"/>
                  </a:ext>
                </a:extLst>
              </a:tr>
              <a:tr h="271529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12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2DBDB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38.4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0.6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0.8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0.7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16.3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8.7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3.9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3.0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1.6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0.3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7030A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0.8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7030A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0.4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7030A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1.3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  <a:solidFill>
                      <a:srgbClr val="FF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439078868"/>
                  </a:ext>
                </a:extLst>
              </a:tr>
              <a:tr h="271529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13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gridSpan="2"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15.2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0.3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0.3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0.5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7030A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1.7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7030A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1.3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7030A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3.7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2.4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1.2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1.0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0.6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0.2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7030A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0.4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7030A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0.2</a:t>
                      </a:r>
                      <a:endParaRPr lang="sv-SE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7030A0"/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1.2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0" marR="17780" marT="0" marB="0">
                    <a:lnL>
                      <a:noFill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381296255"/>
                  </a:ext>
                </a:extLst>
              </a:tr>
            </a:tbl>
          </a:graphicData>
        </a:graphic>
      </p:graphicFrame>
      <p:graphicFrame>
        <p:nvGraphicFramePr>
          <p:cNvPr id="9" name="Table 8">
            <a:extLst>
              <a:ext uri="{FF2B5EF4-FFF2-40B4-BE49-F238E27FC236}">
                <a16:creationId xmlns:a16="http://schemas.microsoft.com/office/drawing/2014/main" id="{65028B2C-AA6F-A74F-926D-A62A6E4EB695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762442763"/>
              </p:ext>
            </p:extLst>
          </p:nvPr>
        </p:nvGraphicFramePr>
        <p:xfrm>
          <a:off x="6549119" y="1466921"/>
          <a:ext cx="5581650" cy="1700976"/>
        </p:xfrm>
        <a:graphic>
          <a:graphicData uri="http://schemas.openxmlformats.org/drawingml/2006/table">
            <a:tbl>
              <a:tblPr/>
              <a:tblGrid>
                <a:gridCol w="1531570">
                  <a:extLst>
                    <a:ext uri="{9D8B030D-6E8A-4147-A177-3AD203B41FA5}">
                      <a16:colId xmlns:a16="http://schemas.microsoft.com/office/drawing/2014/main" val="3497798424"/>
                    </a:ext>
                  </a:extLst>
                </a:gridCol>
                <a:gridCol w="990754">
                  <a:extLst>
                    <a:ext uri="{9D8B030D-6E8A-4147-A177-3AD203B41FA5}">
                      <a16:colId xmlns:a16="http://schemas.microsoft.com/office/drawing/2014/main" val="2230439607"/>
                    </a:ext>
                  </a:extLst>
                </a:gridCol>
                <a:gridCol w="1077183">
                  <a:extLst>
                    <a:ext uri="{9D8B030D-6E8A-4147-A177-3AD203B41FA5}">
                      <a16:colId xmlns:a16="http://schemas.microsoft.com/office/drawing/2014/main" val="1471154307"/>
                    </a:ext>
                  </a:extLst>
                </a:gridCol>
                <a:gridCol w="1982143">
                  <a:extLst>
                    <a:ext uri="{9D8B030D-6E8A-4147-A177-3AD203B41FA5}">
                      <a16:colId xmlns:a16="http://schemas.microsoft.com/office/drawing/2014/main" val="3915487281"/>
                    </a:ext>
                  </a:extLst>
                </a:gridCol>
              </a:tblGrid>
              <a:tr h="0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100" b="1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 </a:t>
                      </a:r>
                      <a:endParaRPr lang="sv-SE" sz="11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36195" marR="36195" marT="0" marB="0">
                    <a:lnL>
                      <a:noFill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100" b="1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Reference point is within LOS of the instrument shielding</a:t>
                      </a:r>
                      <a:endParaRPr lang="sv-SE" sz="1100" b="1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36195" marR="36195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1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Reference point is outside LOS of the instrument shielding</a:t>
                      </a:r>
                      <a:endParaRPr lang="sv-SE" sz="11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36195" marR="36195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4220510653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1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Guide system blocks fast-neutron transmission out of the bunker</a:t>
                      </a:r>
                      <a:endParaRPr lang="sv-SE" sz="11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36195" marR="36195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gridSpan="2"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1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Only gammas</a:t>
                      </a:r>
                      <a:endParaRPr lang="sv-SE" sz="11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36195" marR="36195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00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10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No contribution</a:t>
                      </a:r>
                      <a:endParaRPr lang="sv-SE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36195" marR="36195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3740756882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1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Guide system transmits fast neutrons out of the bunker – instruments named in bold</a:t>
                      </a:r>
                      <a:endParaRPr lang="sv-SE" sz="11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36195" marR="36195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100" dirty="0" err="1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Ref.pt</a:t>
                      </a:r>
                      <a:r>
                        <a:rPr lang="en-GB" sz="1100" dirty="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. &lt; 100m: gamma + direct fast neutrons</a:t>
                      </a:r>
                      <a:endParaRPr lang="sv-SE" sz="11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36195" marR="36195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0070C0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10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Ref.pt. &gt; 100m: gammas + fast neutrons by sky-shine</a:t>
                      </a:r>
                      <a:endParaRPr lang="sv-SE" sz="11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36195" marR="36195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7030A0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100" dirty="0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Only fast neutrons by sky-shine</a:t>
                      </a:r>
                      <a:endParaRPr lang="sv-SE" sz="11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36195" marR="36195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00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998864724"/>
                  </a:ext>
                </a:extLst>
              </a:tr>
            </a:tbl>
          </a:graphicData>
        </a:graphic>
      </p:graphicFrame>
      <p:graphicFrame>
        <p:nvGraphicFramePr>
          <p:cNvPr id="10" name="Table 9">
            <a:extLst>
              <a:ext uri="{FF2B5EF4-FFF2-40B4-BE49-F238E27FC236}">
                <a16:creationId xmlns:a16="http://schemas.microsoft.com/office/drawing/2014/main" id="{BFB93AB4-A325-D846-AE5C-FD8FAB3CFDC6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570240193"/>
              </p:ext>
            </p:extLst>
          </p:nvPr>
        </p:nvGraphicFramePr>
        <p:xfrm>
          <a:off x="6327321" y="3244826"/>
          <a:ext cx="1350164" cy="3526081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1350164">
                  <a:extLst>
                    <a:ext uri="{9D8B030D-6E8A-4147-A177-3AD203B41FA5}">
                      <a16:colId xmlns:a16="http://schemas.microsoft.com/office/drawing/2014/main" val="2424010465"/>
                    </a:ext>
                  </a:extLst>
                </a:gridCol>
              </a:tblGrid>
              <a:tr h="271237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</a:rPr>
                        <a:t>3×18.4 / 97.9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869164232"/>
                  </a:ext>
                </a:extLst>
              </a:tr>
              <a:tr h="271237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</a:rPr>
                        <a:t>3×31.9 / 97.9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43233660"/>
                  </a:ext>
                </a:extLst>
              </a:tr>
              <a:tr h="271237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</a:rPr>
                        <a:t>3×26.0 / 97.9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193664815"/>
                  </a:ext>
                </a:extLst>
              </a:tr>
              <a:tr h="271237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</a:rPr>
                        <a:t>3×103.1 / 87.1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accent6">
                        <a:lumMod val="20000"/>
                        <a:lumOff val="8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7014286"/>
                  </a:ext>
                </a:extLst>
              </a:tr>
              <a:tr h="271237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</a:rPr>
                        <a:t>3×8.3 / 85.4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005524796"/>
                  </a:ext>
                </a:extLst>
              </a:tr>
              <a:tr h="271237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</a:rPr>
                        <a:t>3×8.4 / 85.6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637773475"/>
                  </a:ext>
                </a:extLst>
              </a:tr>
              <a:tr h="271237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</a:rPr>
                        <a:t>3×7.4 / 85.5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7585739"/>
                  </a:ext>
                </a:extLst>
              </a:tr>
              <a:tr h="271237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</a:rPr>
                        <a:t>3×27.4 / 57.5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accent6">
                        <a:lumMod val="20000"/>
                        <a:lumOff val="8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180906112"/>
                  </a:ext>
                </a:extLst>
              </a:tr>
              <a:tr h="271237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</a:rPr>
                        <a:t>3×4.8 / 54.8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370351858"/>
                  </a:ext>
                </a:extLst>
              </a:tr>
              <a:tr h="271237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</a:rPr>
                        <a:t>3×4.8 / 55.2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115100608"/>
                  </a:ext>
                </a:extLst>
              </a:tr>
              <a:tr h="271237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</a:rPr>
                        <a:t>3×34.0 / 74.3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accent6">
                        <a:lumMod val="20000"/>
                        <a:lumOff val="8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269058134"/>
                  </a:ext>
                </a:extLst>
              </a:tr>
              <a:tr h="271237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</a:rPr>
                        <a:t>3×38.4 / 88.1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accent6">
                        <a:lumMod val="20000"/>
                        <a:lumOff val="8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740575118"/>
                  </a:ext>
                </a:extLst>
              </a:tr>
              <a:tr h="271237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</a:rPr>
                        <a:t>3×15.2 / 89.2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2213412701"/>
                  </a:ext>
                </a:extLst>
              </a:tr>
            </a:tbl>
          </a:graphicData>
        </a:graphic>
      </p:graphicFrame>
      <p:sp>
        <p:nvSpPr>
          <p:cNvPr id="11" name="TextBox 10">
            <a:extLst>
              <a:ext uri="{FF2B5EF4-FFF2-40B4-BE49-F238E27FC236}">
                <a16:creationId xmlns:a16="http://schemas.microsoft.com/office/drawing/2014/main" id="{3C682D42-09B8-AB46-AFB1-71DB1DC5C4E1}"/>
              </a:ext>
            </a:extLst>
          </p:cNvPr>
          <p:cNvSpPr txBox="1"/>
          <p:nvPr/>
        </p:nvSpPr>
        <p:spPr>
          <a:xfrm>
            <a:off x="8752115" y="3733800"/>
            <a:ext cx="2895600" cy="729343"/>
          </a:xfrm>
          <a:prstGeom prst="rect">
            <a:avLst/>
          </a:prstGeom>
          <a:ln>
            <a:solidFill>
              <a:schemeClr val="tx1"/>
            </a:solidFill>
          </a:ln>
        </p:spPr>
        <p:txBody>
          <a:bodyPr vert="horz" wrap="none" lIns="91440" tIns="45720" rIns="91440" bIns="45720" rtlCol="0" anchor="t">
            <a:normAutofit/>
          </a:bodyPr>
          <a:lstStyle/>
          <a:p>
            <a:pPr algn="l"/>
            <a:r>
              <a:rPr lang="en-GB" sz="2000" dirty="0"/>
              <a:t>safety factor × calculation </a:t>
            </a:r>
          </a:p>
          <a:p>
            <a:pPr algn="l"/>
            <a:r>
              <a:rPr lang="en-GB" sz="2000" dirty="0"/>
              <a:t>compared to dose budget</a:t>
            </a:r>
          </a:p>
        </p:txBody>
      </p:sp>
      <p:cxnSp>
        <p:nvCxnSpPr>
          <p:cNvPr id="13" name="Straight Arrow Connector 12">
            <a:extLst>
              <a:ext uri="{FF2B5EF4-FFF2-40B4-BE49-F238E27FC236}">
                <a16:creationId xmlns:a16="http://schemas.microsoft.com/office/drawing/2014/main" id="{14D0184B-EEF2-6444-969E-29899128BF75}"/>
              </a:ext>
            </a:extLst>
          </p:cNvPr>
          <p:cNvCxnSpPr/>
          <p:nvPr/>
        </p:nvCxnSpPr>
        <p:spPr>
          <a:xfrm flipH="1" flipV="1">
            <a:off x="7772400" y="3810000"/>
            <a:ext cx="892629" cy="87086"/>
          </a:xfrm>
          <a:prstGeom prst="straightConnector1">
            <a:avLst/>
          </a:prstGeom>
          <a:ln w="28575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" name="TextBox 14">
            <a:extLst>
              <a:ext uri="{FF2B5EF4-FFF2-40B4-BE49-F238E27FC236}">
                <a16:creationId xmlns:a16="http://schemas.microsoft.com/office/drawing/2014/main" id="{2E6F84C7-AAE8-264D-A410-16CC28AEC914}"/>
              </a:ext>
            </a:extLst>
          </p:cNvPr>
          <p:cNvSpPr txBox="1"/>
          <p:nvPr/>
        </p:nvSpPr>
        <p:spPr>
          <a:xfrm>
            <a:off x="805543" y="2035629"/>
            <a:ext cx="2895600" cy="729343"/>
          </a:xfrm>
          <a:prstGeom prst="rect">
            <a:avLst/>
          </a:prstGeom>
          <a:ln>
            <a:noFill/>
          </a:ln>
        </p:spPr>
        <p:txBody>
          <a:bodyPr vert="horz" wrap="none" lIns="91440" tIns="45720" rIns="91440" bIns="45720" rtlCol="0" anchor="t">
            <a:normAutofit/>
          </a:bodyPr>
          <a:lstStyle/>
          <a:p>
            <a:pPr algn="l"/>
            <a:r>
              <a:rPr lang="en-GB" sz="2000" dirty="0"/>
              <a:t>dose calculations in </a:t>
            </a:r>
            <a:r>
              <a:rPr lang="en-GB" sz="2000" dirty="0" err="1"/>
              <a:t>μSv</a:t>
            </a:r>
            <a:r>
              <a:rPr lang="en-GB" sz="2000" dirty="0"/>
              <a:t>/year</a:t>
            </a:r>
          </a:p>
        </p:txBody>
      </p:sp>
    </p:spTree>
    <p:extLst>
      <p:ext uri="{BB962C8B-B14F-4D97-AF65-F5344CB8AC3E}">
        <p14:creationId xmlns:p14="http://schemas.microsoft.com/office/powerpoint/2010/main" val="82556826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98A988C-D9F2-D54E-9C90-97CF498A298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Worst-Case Reference Points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18833F6-F1BC-4D4A-BD0C-BB1A06C612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20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60639DD0-5774-834F-8D9C-D7C0FE3A813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New Dose Rate Requirement Needed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C008FBF7-D44C-D54F-A2AD-20BAB7178B5A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666" t="42348" r="57792" b="35427"/>
          <a:stretch/>
        </p:blipFill>
        <p:spPr>
          <a:xfrm>
            <a:off x="0" y="1439917"/>
            <a:ext cx="6053959" cy="5418083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7A16C0E6-0D85-E04B-9EB8-4D59F83BE7C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9781" y="1457379"/>
            <a:ext cx="5617039" cy="5316479"/>
          </a:xfrm>
          <a:prstGeom prst="rect">
            <a:avLst/>
          </a:prstGeom>
        </p:spPr>
      </p:pic>
      <p:grpSp>
        <p:nvGrpSpPr>
          <p:cNvPr id="3" name="Group 2">
            <a:extLst>
              <a:ext uri="{FF2B5EF4-FFF2-40B4-BE49-F238E27FC236}">
                <a16:creationId xmlns:a16="http://schemas.microsoft.com/office/drawing/2014/main" id="{76B7D08E-91D4-0340-8300-077C5C9573CF}"/>
              </a:ext>
            </a:extLst>
          </p:cNvPr>
          <p:cNvGrpSpPr>
            <a:grpSpLocks noChangeAspect="1"/>
          </p:cNvGrpSpPr>
          <p:nvPr/>
        </p:nvGrpSpPr>
        <p:grpSpPr>
          <a:xfrm>
            <a:off x="1185089" y="1914530"/>
            <a:ext cx="3050869" cy="4081202"/>
            <a:chOff x="806717" y="970958"/>
            <a:chExt cx="3680242" cy="4923126"/>
          </a:xfrm>
        </p:grpSpPr>
        <p:sp>
          <p:nvSpPr>
            <p:cNvPr id="14" name="Oval 13">
              <a:extLst>
                <a:ext uri="{FF2B5EF4-FFF2-40B4-BE49-F238E27FC236}">
                  <a16:creationId xmlns:a16="http://schemas.microsoft.com/office/drawing/2014/main" id="{5BA0201A-DE51-9B41-9F67-C2F79113BBDC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1658509" y="970958"/>
              <a:ext cx="303986" cy="303986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2000" dirty="0">
                  <a:solidFill>
                    <a:schemeClr val="tx1"/>
                  </a:solidFill>
                </a:rPr>
                <a:t>4</a:t>
              </a:r>
            </a:p>
          </p:txBody>
        </p:sp>
        <p:sp>
          <p:nvSpPr>
            <p:cNvPr id="17" name="Oval 16">
              <a:extLst>
                <a:ext uri="{FF2B5EF4-FFF2-40B4-BE49-F238E27FC236}">
                  <a16:creationId xmlns:a16="http://schemas.microsoft.com/office/drawing/2014/main" id="{2BF32BF1-5BC3-D54C-9370-7F11FF3F333B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2086783" y="5590098"/>
              <a:ext cx="303986" cy="303986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GB" sz="2000" dirty="0">
                  <a:solidFill>
                    <a:schemeClr val="tx1"/>
                  </a:solidFill>
                </a:rPr>
                <a:t>8</a:t>
              </a:r>
            </a:p>
          </p:txBody>
        </p:sp>
        <p:sp>
          <p:nvSpPr>
            <p:cNvPr id="19" name="Oval 18">
              <a:extLst>
                <a:ext uri="{FF2B5EF4-FFF2-40B4-BE49-F238E27FC236}">
                  <a16:creationId xmlns:a16="http://schemas.microsoft.com/office/drawing/2014/main" id="{0EAEC8DE-97E7-CB45-94ED-29D0A5B49060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4182973" y="3545176"/>
              <a:ext cx="303986" cy="303986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dirty="0">
                  <a:solidFill>
                    <a:schemeClr val="tx1"/>
                  </a:solidFill>
                </a:rPr>
                <a:t>11</a:t>
              </a:r>
            </a:p>
          </p:txBody>
        </p:sp>
        <p:sp>
          <p:nvSpPr>
            <p:cNvPr id="20" name="Oval 19">
              <a:extLst>
                <a:ext uri="{FF2B5EF4-FFF2-40B4-BE49-F238E27FC236}">
                  <a16:creationId xmlns:a16="http://schemas.microsoft.com/office/drawing/2014/main" id="{68CF164B-5B0F-D24E-B195-70151783F27F}"/>
                </a:ext>
              </a:extLst>
            </p:cNvPr>
            <p:cNvSpPr>
              <a:spLocks noChangeAspect="1"/>
            </p:cNvSpPr>
            <p:nvPr/>
          </p:nvSpPr>
          <p:spPr>
            <a:xfrm>
              <a:off x="806717" y="4025534"/>
              <a:ext cx="303986" cy="303986"/>
            </a:xfrm>
            <a:prstGeom prst="ellipse">
              <a:avLst/>
            </a:prstGeom>
            <a:solidFill>
              <a:schemeClr val="bg1"/>
            </a:solidFill>
            <a:ln w="28575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wrap="none" lIns="0" tIns="0" rIns="0" bIns="0" rtlCol="0" anchor="ctr"/>
            <a:lstStyle/>
            <a:p>
              <a:pPr algn="ctr"/>
              <a:r>
                <a:rPr lang="en-GB" dirty="0">
                  <a:solidFill>
                    <a:schemeClr val="tx1"/>
                  </a:solidFill>
                </a:rPr>
                <a:t>12</a:t>
              </a:r>
            </a:p>
          </p:txBody>
        </p:sp>
      </p:grpSp>
      <p:graphicFrame>
        <p:nvGraphicFramePr>
          <p:cNvPr id="22" name="Table 21">
            <a:extLst>
              <a:ext uri="{FF2B5EF4-FFF2-40B4-BE49-F238E27FC236}">
                <a16:creationId xmlns:a16="http://schemas.microsoft.com/office/drawing/2014/main" id="{836EDE45-99A2-D54E-BC75-A3EEE1CFB927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029897973"/>
              </p:ext>
            </p:extLst>
          </p:nvPr>
        </p:nvGraphicFramePr>
        <p:xfrm>
          <a:off x="6109607" y="3244831"/>
          <a:ext cx="1564822" cy="3526081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345622">
                  <a:extLst>
                    <a:ext uri="{9D8B030D-6E8A-4147-A177-3AD203B41FA5}">
                      <a16:colId xmlns:a16="http://schemas.microsoft.com/office/drawing/2014/main" val="1396594764"/>
                    </a:ext>
                  </a:extLst>
                </a:gridCol>
                <a:gridCol w="1219200">
                  <a:extLst>
                    <a:ext uri="{9D8B030D-6E8A-4147-A177-3AD203B41FA5}">
                      <a16:colId xmlns:a16="http://schemas.microsoft.com/office/drawing/2014/main" val="2424010465"/>
                    </a:ext>
                  </a:extLst>
                </a:gridCol>
              </a:tblGrid>
              <a:tr h="271237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sv-SE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noFill/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</a:rPr>
                        <a:t>3×18.4 / 97.9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869164232"/>
                  </a:ext>
                </a:extLst>
              </a:tr>
              <a:tr h="271237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sv-SE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2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</a:rPr>
                        <a:t>3×31.9 / 97.9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43233660"/>
                  </a:ext>
                </a:extLst>
              </a:tr>
              <a:tr h="271237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sv-SE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3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</a:rPr>
                        <a:t>3×26.0 / 97.9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193664815"/>
                  </a:ext>
                </a:extLst>
              </a:tr>
              <a:tr h="271237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sv-SE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4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accent6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</a:rPr>
                        <a:t>3×103.1 / 87.1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accent6">
                        <a:lumMod val="20000"/>
                        <a:lumOff val="8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37014286"/>
                  </a:ext>
                </a:extLst>
              </a:tr>
              <a:tr h="271237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sv-SE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5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</a:rPr>
                        <a:t>3×8.3 / 85.4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005524796"/>
                  </a:ext>
                </a:extLst>
              </a:tr>
              <a:tr h="271237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sv-SE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6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</a:rPr>
                        <a:t>3×8.4 / 85.6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637773475"/>
                  </a:ext>
                </a:extLst>
              </a:tr>
              <a:tr h="271237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sv-SE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7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</a:rPr>
                        <a:t>3×7.4 / 85.5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7585739"/>
                  </a:ext>
                </a:extLst>
              </a:tr>
              <a:tr h="271237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sv-SE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8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accent6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</a:rPr>
                        <a:t>3×27.4 / 57.5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accent6">
                        <a:lumMod val="20000"/>
                        <a:lumOff val="8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180906112"/>
                  </a:ext>
                </a:extLst>
              </a:tr>
              <a:tr h="271237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sv-SE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9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</a:rPr>
                        <a:t>3×4.8 / 54.8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370351858"/>
                  </a:ext>
                </a:extLst>
              </a:tr>
              <a:tr h="271237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sv-SE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10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</a:rPr>
                        <a:t>3×4.8 / 55.2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115100608"/>
                  </a:ext>
                </a:extLst>
              </a:tr>
              <a:tr h="271237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sv-SE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11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accent6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</a:rPr>
                        <a:t>3×34.0 / 74.3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accent6">
                        <a:lumMod val="20000"/>
                        <a:lumOff val="8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269058134"/>
                  </a:ext>
                </a:extLst>
              </a:tr>
              <a:tr h="271237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sv-SE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12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accent6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</a:rPr>
                        <a:t>3×38.4 / 88.1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chemeClr val="accent6">
                        <a:lumMod val="20000"/>
                        <a:lumOff val="8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740575118"/>
                  </a:ext>
                </a:extLst>
              </a:tr>
              <a:tr h="271237"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sv-SE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itchFamily="2" charset="0"/>
                        </a:rPr>
                        <a:t>13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r">
                        <a:lnSpc>
                          <a:spcPct val="115000"/>
                        </a:lnSpc>
                        <a:spcBef>
                          <a:spcPts val="300"/>
                        </a:spcBef>
                        <a:spcAft>
                          <a:spcPts val="300"/>
                        </a:spcAft>
                      </a:pPr>
                      <a:r>
                        <a:rPr lang="en-GB" sz="1400" dirty="0">
                          <a:effectLst/>
                        </a:rPr>
                        <a:t>3×15.2 / 89.2</a:t>
                      </a:r>
                      <a:endParaRPr lang="sv-SE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itchFamily="2" charset="0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2213412701"/>
                  </a:ext>
                </a:extLst>
              </a:tr>
            </a:tbl>
          </a:graphicData>
        </a:graphic>
      </p:graphicFrame>
      <p:sp>
        <p:nvSpPr>
          <p:cNvPr id="6" name="TextBox 5">
            <a:extLst>
              <a:ext uri="{FF2B5EF4-FFF2-40B4-BE49-F238E27FC236}">
                <a16:creationId xmlns:a16="http://schemas.microsoft.com/office/drawing/2014/main" id="{B6803355-E05A-D148-905A-3432573A02B5}"/>
              </a:ext>
            </a:extLst>
          </p:cNvPr>
          <p:cNvSpPr txBox="1"/>
          <p:nvPr/>
        </p:nvSpPr>
        <p:spPr>
          <a:xfrm>
            <a:off x="6716486" y="1741713"/>
            <a:ext cx="5246914" cy="1338943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l"/>
            <a:r>
              <a:rPr lang="en-GB" sz="2000" dirty="0"/>
              <a:t>New Requirement: </a:t>
            </a:r>
          </a:p>
          <a:p>
            <a:pPr algn="l"/>
            <a:r>
              <a:rPr lang="en-GB" sz="2000" dirty="0"/>
              <a:t>Ensure calculated dose rate is &lt; 0.5 </a:t>
            </a:r>
            <a:r>
              <a:rPr lang="en-GB" sz="2000" dirty="0" err="1"/>
              <a:t>μSv</a:t>
            </a:r>
            <a:r>
              <a:rPr lang="en-GB" sz="2000" dirty="0"/>
              <a:t>/hour</a:t>
            </a:r>
          </a:p>
          <a:p>
            <a:pPr algn="l"/>
            <a:r>
              <a:rPr lang="en-GB" sz="2000" dirty="0"/>
              <a:t>averaged over the shielding surfaces </a:t>
            </a:r>
          </a:p>
        </p:txBody>
      </p:sp>
      <p:sp>
        <p:nvSpPr>
          <p:cNvPr id="23" name="Content Placeholder 2">
            <a:extLst>
              <a:ext uri="{FF2B5EF4-FFF2-40B4-BE49-F238E27FC236}">
                <a16:creationId xmlns:a16="http://schemas.microsoft.com/office/drawing/2014/main" id="{65E418FE-2246-A94B-84CB-2C097A8EC87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892144" y="2928257"/>
            <a:ext cx="4082144" cy="3439885"/>
          </a:xfrm>
        </p:spPr>
        <p:txBody>
          <a:bodyPr>
            <a:normAutofit fontScale="92500" lnSpcReduction="10000"/>
          </a:bodyPr>
          <a:lstStyle/>
          <a:p>
            <a:r>
              <a:rPr lang="en-GB" dirty="0"/>
              <a:t>Average 4 cave walls separately</a:t>
            </a:r>
          </a:p>
          <a:p>
            <a:r>
              <a:rPr lang="en-GB" dirty="0"/>
              <a:t>Average guide shielding over 10m sections</a:t>
            </a:r>
          </a:p>
          <a:p>
            <a:r>
              <a:rPr lang="en-GB" dirty="0"/>
              <a:t>No change to 1.5 </a:t>
            </a:r>
            <a:r>
              <a:rPr lang="en-GB" dirty="0" err="1"/>
              <a:t>μSv</a:t>
            </a:r>
            <a:r>
              <a:rPr lang="en-GB" dirty="0"/>
              <a:t>/hour contact dose rate</a:t>
            </a:r>
          </a:p>
          <a:p>
            <a:r>
              <a:rPr lang="en-GB" dirty="0"/>
              <a:t>Use worst-case H1 scenario(s)</a:t>
            </a:r>
          </a:p>
          <a:p>
            <a:r>
              <a:rPr lang="en-GB" dirty="0"/>
              <a:t>Expectation that new requirement can be met with minimal changes</a:t>
            </a:r>
          </a:p>
          <a:p>
            <a:pPr lvl="1"/>
            <a:r>
              <a:rPr lang="en-GB" dirty="0"/>
              <a:t>average over non-uniform area</a:t>
            </a:r>
          </a:p>
          <a:p>
            <a:pPr lvl="1"/>
            <a:r>
              <a:rPr lang="en-GB" dirty="0"/>
              <a:t>average over time (all H1 scenarios)</a:t>
            </a:r>
          </a:p>
          <a:p>
            <a:pPr lvl="2"/>
            <a:r>
              <a:rPr lang="en-GB" dirty="0"/>
              <a:t>would require verification</a:t>
            </a:r>
          </a:p>
        </p:txBody>
      </p:sp>
    </p:spTree>
    <p:extLst>
      <p:ext uri="{BB962C8B-B14F-4D97-AF65-F5344CB8AC3E}">
        <p14:creationId xmlns:p14="http://schemas.microsoft.com/office/powerpoint/2010/main" val="22450486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F6A8B92-97A8-BF4B-8473-61DA438C87D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9600" y="346646"/>
            <a:ext cx="9916886" cy="562074"/>
          </a:xfrm>
        </p:spPr>
        <p:txBody>
          <a:bodyPr/>
          <a:lstStyle/>
          <a:p>
            <a:r>
              <a:rPr lang="en-GB" dirty="0"/>
              <a:t>Effect of Converting Cave Roofs to Blue Controlled Areas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9EFF40D-595E-EF47-81F0-3F67D7D0DA1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/>
              <a:t>Increasing cave roof dose rate from 1.5 </a:t>
            </a:r>
            <a:r>
              <a:rPr lang="en-GB" dirty="0" err="1"/>
              <a:t>μSv</a:t>
            </a:r>
            <a:r>
              <a:rPr lang="en-GB" dirty="0"/>
              <a:t>/hour to 12.5 </a:t>
            </a:r>
            <a:r>
              <a:rPr lang="en-GB" dirty="0" err="1"/>
              <a:t>μSv</a:t>
            </a:r>
            <a:r>
              <a:rPr lang="en-GB" dirty="0"/>
              <a:t>/hour in calculation</a:t>
            </a:r>
          </a:p>
          <a:p>
            <a:r>
              <a:rPr lang="en-GB" dirty="0"/>
              <a:t>Effect is very small</a:t>
            </a:r>
          </a:p>
          <a:p>
            <a:pPr lvl="1"/>
            <a:r>
              <a:rPr lang="en-GB" dirty="0"/>
              <a:t>Averaged over all reference points: increase &lt; 0.2 </a:t>
            </a:r>
            <a:r>
              <a:rPr lang="en-GB" dirty="0" err="1"/>
              <a:t>μSv</a:t>
            </a:r>
            <a:r>
              <a:rPr lang="en-GB" dirty="0"/>
              <a:t>/hour</a:t>
            </a:r>
          </a:p>
          <a:p>
            <a:pPr lvl="1"/>
            <a:r>
              <a:rPr lang="en-GB" dirty="0"/>
              <a:t>Worst-case reference point (#8): increase = 1.1 </a:t>
            </a:r>
            <a:r>
              <a:rPr lang="en-GB" dirty="0" err="1"/>
              <a:t>μSv</a:t>
            </a:r>
            <a:r>
              <a:rPr lang="en-GB" dirty="0"/>
              <a:t>/hour</a:t>
            </a:r>
          </a:p>
          <a:p>
            <a:r>
              <a:rPr lang="en-GB" dirty="0"/>
              <a:t>Still comfortably within dose budget for instruments</a:t>
            </a:r>
          </a:p>
          <a:p>
            <a:pPr lvl="1"/>
            <a:r>
              <a:rPr lang="en-GB" dirty="0"/>
              <a:t>negligible effect on reference point 4</a:t>
            </a:r>
          </a:p>
          <a:p>
            <a:r>
              <a:rPr lang="en-GB" dirty="0"/>
              <a:t>Conclusion: no problem with converting cave roofs to blue controlled areas</a:t>
            </a:r>
          </a:p>
          <a:p>
            <a:pPr lvl="1"/>
            <a:r>
              <a:rPr lang="en-GB" dirty="0"/>
              <a:t>dose rate limit = 25 </a:t>
            </a:r>
            <a:r>
              <a:rPr lang="en-GB" dirty="0" err="1"/>
              <a:t>μSv</a:t>
            </a:r>
            <a:r>
              <a:rPr lang="en-GB" dirty="0"/>
              <a:t>/hour</a:t>
            </a:r>
          </a:p>
          <a:p>
            <a:pPr lvl="1"/>
            <a:r>
              <a:rPr lang="en-GB" dirty="0"/>
              <a:t>prohibit access with PSS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A1B29CEE-B9B8-B447-806B-32BA5B22559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21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9F62B371-C2EC-6445-A474-1F93A9829321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= essentially negligible</a:t>
            </a:r>
          </a:p>
        </p:txBody>
      </p:sp>
    </p:spTree>
    <p:extLst>
      <p:ext uri="{BB962C8B-B14F-4D97-AF65-F5344CB8AC3E}">
        <p14:creationId xmlns:p14="http://schemas.microsoft.com/office/powerpoint/2010/main" val="697147598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1EB5ED5-891E-2744-A273-6DB9D2D39FA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Effect of Going to 22 Instruments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176D67C-3B6C-F148-BC5F-9216A0115A0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/>
              <a:t>Analysis is robust to addition of more instruments</a:t>
            </a:r>
          </a:p>
          <a:p>
            <a:pPr lvl="1"/>
            <a:r>
              <a:rPr lang="en-GB" dirty="0"/>
              <a:t>reference point 4: E01 already full</a:t>
            </a:r>
          </a:p>
          <a:p>
            <a:pPr lvl="1"/>
            <a:r>
              <a:rPr lang="en-GB" dirty="0"/>
              <a:t>reference point 8: &lt; 50% of dose budget used. S1 foreseen for short instrument. S4-S11 instruments partially shielded by DREAM</a:t>
            </a:r>
          </a:p>
          <a:p>
            <a:pPr lvl="1"/>
            <a:r>
              <a:rPr lang="en-GB" dirty="0"/>
              <a:t>reference point 11: &lt; 50% of dose budget used. If necessary, access can be prohibited with fence</a:t>
            </a:r>
          </a:p>
          <a:p>
            <a:pPr lvl="1"/>
            <a:r>
              <a:rPr lang="en-GB" dirty="0"/>
              <a:t>reference point 12: E01 already full. D01 contribution is very small, due to shielding of target station and active cells facility</a:t>
            </a:r>
          </a:p>
          <a:p>
            <a:r>
              <a:rPr lang="en-GB" dirty="0"/>
              <a:t>Plenty of time to study dose rates in halls during accelerator power ramp-up</a:t>
            </a:r>
          </a:p>
          <a:p>
            <a:r>
              <a:rPr lang="en-GB" dirty="0"/>
              <a:t>Upgraded instruments will need to comply with same area-averaged dose rate limits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7E7B58E-CC8F-394B-B46F-79815A59A72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22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40966184-D006-3E4F-83F2-FAB171E2C3A1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no problem</a:t>
            </a:r>
          </a:p>
        </p:txBody>
      </p:sp>
    </p:spTree>
    <p:extLst>
      <p:ext uri="{BB962C8B-B14F-4D97-AF65-F5344CB8AC3E}">
        <p14:creationId xmlns:p14="http://schemas.microsoft.com/office/powerpoint/2010/main" val="1752911771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5681C3A-E9AF-874A-B70B-FAD3C1D7E8B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Conclusions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368804D-E980-9D4F-992C-AB33521348B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/>
              <a:t>New requirement: area-average dose rate of 0.5 </a:t>
            </a:r>
            <a:r>
              <a:rPr lang="en-GB" dirty="0" err="1"/>
              <a:t>μSv</a:t>
            </a:r>
            <a:r>
              <a:rPr lang="en-GB" dirty="0"/>
              <a:t>/hour</a:t>
            </a:r>
          </a:p>
          <a:p>
            <a:pPr lvl="1"/>
            <a:r>
              <a:rPr lang="en-GB" dirty="0"/>
              <a:t>time-averaging is also allowed, if necessary</a:t>
            </a:r>
          </a:p>
          <a:p>
            <a:r>
              <a:rPr lang="en-GB" dirty="0"/>
              <a:t>Essential input: approved H1-H2 scenarios</a:t>
            </a:r>
          </a:p>
          <a:p>
            <a:pPr lvl="1"/>
            <a:r>
              <a:rPr lang="en-GB" dirty="0"/>
              <a:t>updating needed, following change of H1 definition (Andrew’s talk)</a:t>
            </a:r>
          </a:p>
          <a:p>
            <a:r>
              <a:rPr lang="en-GB" dirty="0"/>
              <a:t>Instruments only need to demonstrate that their own shielding satisfies dose rate requirements</a:t>
            </a:r>
          </a:p>
          <a:p>
            <a:pPr lvl="1"/>
            <a:r>
              <a:rPr lang="en-GB" dirty="0"/>
              <a:t>at shielding surface</a:t>
            </a:r>
          </a:p>
          <a:p>
            <a:r>
              <a:rPr lang="en-GB" dirty="0"/>
              <a:t>NSS accepts the risk relating to combined effect of all instruments</a:t>
            </a:r>
          </a:p>
          <a:p>
            <a:pPr lvl="1"/>
            <a:r>
              <a:rPr lang="en-GB" dirty="0"/>
              <a:t>in supervised areas</a:t>
            </a:r>
          </a:p>
          <a:p>
            <a:pPr lvl="1"/>
            <a:r>
              <a:rPr lang="en-GB" dirty="0"/>
              <a:t>in non-designated areas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08CBF5E-CC88-A34C-958D-C20CDA20FFF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23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40418564-D82F-2F42-BB1F-4481844B237B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329118129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5CE901F-01B2-B84B-B6C7-22A17493DAA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Thank You!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3D65A44-345A-944F-B6D8-E933783503B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6901B7B-AB35-DD41-B06E-8A07BB5A826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24</a:t>
            </a:fld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26FF0E64-6BCF-F649-9F04-1544FC468956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355921891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txDef>
      <a:spPr/>
      <a:bodyPr vert="horz" lIns="91440" tIns="45720" rIns="91440" bIns="45720" rtlCol="0" anchor="t">
        <a:normAutofit/>
      </a:bodyPr>
      <a:lstStyle>
        <a:defPPr algn="l">
          <a:defRPr sz="2000" dirty="0" smtClean="0"/>
        </a:defPPr>
      </a:lstStyle>
    </a:txDef>
  </a:objectDefaults>
  <a:extraClrSchemeLst/>
  <a:extLst>
    <a:ext uri="{05A4C25C-085E-4340-85A3-A5531E510DB2}">
      <thm15:themeFamily xmlns:thm15="http://schemas.microsoft.com/office/thememl/2012/main" name="Presentation5" id="{837FB91F-CDC5-4BC6-A162-22F8370E1EC4}" vid="{C4EAEFBE-156F-4FEE-9F2B-BE5A854A00D8}"/>
    </a:ext>
  </a:extLst>
</a:theme>
</file>

<file path=ppt/theme/theme2.xml><?xml version="1.0" encoding="utf-8"?>
<a:theme xmlns:a="http://schemas.openxmlformats.org/drawingml/2006/main" name="2_Anpassad formgivning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Presentation5" id="{837FB91F-CDC5-4BC6-A162-22F8370E1EC4}" vid="{76958EC4-F568-4D68-98B3-6BA4183AD248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Office-tema</Template>
  <TotalTime>17683</TotalTime>
  <Words>1838</Words>
  <Application>Microsoft Macintosh PowerPoint</Application>
  <PresentationFormat>Widescreen</PresentationFormat>
  <Paragraphs>720</Paragraphs>
  <Slides>24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24</vt:i4>
      </vt:variant>
    </vt:vector>
  </HeadingPairs>
  <TitlesOfParts>
    <vt:vector size="30" baseType="lpstr">
      <vt:lpstr>Arial</vt:lpstr>
      <vt:lpstr>Calibri</vt:lpstr>
      <vt:lpstr>Cambria Math</vt:lpstr>
      <vt:lpstr>Times New Roman</vt:lpstr>
      <vt:lpstr>Office-tema</vt:lpstr>
      <vt:lpstr>2_Anpassad formgivning</vt:lpstr>
      <vt:lpstr>Instrument Shielding Requirements Due to Non-Designated Areas</vt:lpstr>
      <vt:lpstr>Radiological Requirements and Guidelines for Instrument Shielding Design (ESS-1108220)</vt:lpstr>
      <vt:lpstr>Supervised zones at ESS</vt:lpstr>
      <vt:lpstr>13 Reference Points Defined</vt:lpstr>
      <vt:lpstr>13 Reference Points Defined</vt:lpstr>
      <vt:lpstr>13 Reference Points Defined</vt:lpstr>
      <vt:lpstr>13 Reference Points Defined</vt:lpstr>
      <vt:lpstr>13 Reference Points Defined</vt:lpstr>
      <vt:lpstr>Accelerator Contribution</vt:lpstr>
      <vt:lpstr>Accelerator Contribution</vt:lpstr>
      <vt:lpstr>Target Contribution</vt:lpstr>
      <vt:lpstr>Contribution from the Active Cells Facility</vt:lpstr>
      <vt:lpstr>Contribution from the Bunker</vt:lpstr>
      <vt:lpstr>Dose Budgets for Instruments</vt:lpstr>
      <vt:lpstr>Calculating Dose Contributions from Instruments</vt:lpstr>
      <vt:lpstr>Calculating Dose Contributions from Instruments</vt:lpstr>
      <vt:lpstr>Calculating Dose Contributions from Instruments</vt:lpstr>
      <vt:lpstr>Calculating Dose Contributions from Instruments</vt:lpstr>
      <vt:lpstr>Results of Instrument Dose Calculation</vt:lpstr>
      <vt:lpstr>Worst-Case Reference Points</vt:lpstr>
      <vt:lpstr>Effect of Converting Cave Roofs to Blue Controlled Areas</vt:lpstr>
      <vt:lpstr>Effect of Going to 22 Instruments</vt:lpstr>
      <vt:lpstr>Conclusions</vt:lpstr>
      <vt:lpstr>Thank You!</vt:lpstr>
    </vt:vector>
  </TitlesOfParts>
  <Company/>
  <LinksUpToDate>false</LinksUpToDate>
  <SharedDoc>false</SharedDoc>
  <HyperlinksChanged>false</HyperlinksChanged>
  <AppVersion>16.0016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European Spallation Source  </dc:title>
  <dc:creator>Ken Andersen</dc:creator>
  <cp:lastModifiedBy>Ken Andersen</cp:lastModifiedBy>
  <cp:revision>172</cp:revision>
  <dcterms:created xsi:type="dcterms:W3CDTF">2019-06-22T11:40:11Z</dcterms:created>
  <dcterms:modified xsi:type="dcterms:W3CDTF">2019-09-10T08:24:18Z</dcterms:modified>
</cp:coreProperties>
</file>