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1"/>
  </p:notesMasterIdLst>
  <p:handoutMasterIdLst>
    <p:handoutMasterId r:id="rId12"/>
  </p:handoutMasterIdLst>
  <p:sldIdLst>
    <p:sldId id="269" r:id="rId2"/>
    <p:sldId id="300" r:id="rId3"/>
    <p:sldId id="312" r:id="rId4"/>
    <p:sldId id="313" r:id="rId5"/>
    <p:sldId id="314" r:id="rId6"/>
    <p:sldId id="315" r:id="rId7"/>
    <p:sldId id="316" r:id="rId8"/>
    <p:sldId id="317" r:id="rId9"/>
    <p:sldId id="311" r:id="rId10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69D5F8F4-8E6E-034C-B509-13F0A19F5FBA}">
          <p14:sldIdLst>
            <p14:sldId id="269"/>
            <p14:sldId id="300"/>
            <p14:sldId id="312"/>
            <p14:sldId id="313"/>
            <p14:sldId id="314"/>
            <p14:sldId id="315"/>
            <p14:sldId id="316"/>
            <p14:sldId id="317"/>
            <p14:sldId id="311"/>
          </p14:sldIdLst>
        </p14:section>
        <p14:section name="backup" id="{36DCA57B-2EE0-6842-95EF-212ACC84F703}">
          <p14:sldIdLst/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332" autoAdjust="0"/>
    <p:restoredTop sz="91451" autoAdjust="0"/>
  </p:normalViewPr>
  <p:slideViewPr>
    <p:cSldViewPr>
      <p:cViewPr varScale="1">
        <p:scale>
          <a:sx n="69" d="100"/>
          <a:sy n="69" d="100"/>
        </p:scale>
        <p:origin x="1172" y="4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70" d="100"/>
        <a:sy n="70" d="100"/>
      </p:scale>
      <p:origin x="0" y="30336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0A0F412-9B39-E14E-A982-EFFC18C6BA63}" type="datetimeFigureOut">
              <a:rPr lang="en-US" smtClean="0"/>
              <a:t>9/10/2019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29CD1D2-52FF-AE4F-8497-20AF440A402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202524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2019-09-10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1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911047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/>
              <a:t>Click to edit Master subtitle style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noProof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noProof="0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confluence.esss.lu.se/display/SPD/Stakeholders+and+Requirements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s://confluence.esss.lu.se/display/SPD/Stakeholders+and+Requirements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hyperlink" Target="https://confluence.esss.lu.se/display/SPD/Stakeholders+and+Requirements" TargetMode="Externa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confluence.esss.lu.se/display/PS/Hardware+for+PSS" TargetMode="Externa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700808"/>
            <a:ext cx="7772400" cy="1755775"/>
          </a:xfrm>
        </p:spPr>
        <p:txBody>
          <a:bodyPr>
            <a:normAutofit/>
          </a:bodyPr>
          <a:lstStyle/>
          <a:p>
            <a:pPr algn="ctr"/>
            <a:r>
              <a:rPr lang="sv-SE" sz="4000" dirty="0" smtClean="0"/>
              <a:t>Heavy </a:t>
            </a:r>
            <a:r>
              <a:rPr lang="sv-SE" sz="4000" dirty="0" err="1" smtClean="0"/>
              <a:t>Shutter</a:t>
            </a:r>
            <a:r>
              <a:rPr lang="sv-SE" sz="4000" dirty="0" smtClean="0"/>
              <a:t> Panel </a:t>
            </a:r>
            <a:r>
              <a:rPr lang="sv-SE" sz="4000" dirty="0" err="1" smtClean="0"/>
              <a:t>Discussion</a:t>
            </a:r>
            <a:r>
              <a:rPr lang="sv-SE" sz="4000" dirty="0" smtClean="0"/>
              <a:t/>
            </a:r>
            <a:br>
              <a:rPr lang="sv-SE" sz="4000" dirty="0" smtClean="0"/>
            </a:br>
            <a:r>
              <a:rPr lang="hu-HU" sz="4000" dirty="0" smtClean="0"/>
              <a:t>IKON 1</a:t>
            </a:r>
            <a:r>
              <a:rPr lang="sv-SE" sz="4000" dirty="0" smtClean="0"/>
              <a:t>7</a:t>
            </a:r>
            <a:endParaRPr lang="en-GB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717032"/>
            <a:ext cx="6400800" cy="2063080"/>
          </a:xfrm>
        </p:spPr>
        <p:txBody>
          <a:bodyPr>
            <a:noAutofit/>
          </a:bodyPr>
          <a:lstStyle/>
          <a:p>
            <a:endParaRPr lang="en-GB" sz="2000" dirty="0">
              <a:solidFill>
                <a:schemeClr val="bg1"/>
              </a:solidFill>
            </a:endParaRPr>
          </a:p>
          <a:p>
            <a:r>
              <a:rPr lang="en-GB" sz="2000" dirty="0" smtClean="0">
                <a:solidFill>
                  <a:schemeClr val="bg1"/>
                </a:solidFill>
              </a:rPr>
              <a:t>Gabor Laszlo</a:t>
            </a:r>
            <a:endParaRPr lang="en-GB" sz="2000" dirty="0">
              <a:solidFill>
                <a:schemeClr val="bg1"/>
              </a:solidFill>
            </a:endParaRPr>
          </a:p>
          <a:p>
            <a:r>
              <a:rPr lang="en-GB" sz="2000" dirty="0">
                <a:solidFill>
                  <a:schemeClr val="bg1"/>
                </a:solidFill>
              </a:rPr>
              <a:t>NSS </a:t>
            </a:r>
            <a:r>
              <a:rPr lang="en-GB" sz="2000" dirty="0" smtClean="0">
                <a:solidFill>
                  <a:schemeClr val="bg1"/>
                </a:solidFill>
              </a:rPr>
              <a:t>Lead Instrument Engineer</a:t>
            </a:r>
            <a:endParaRPr lang="en-GB" sz="2000" dirty="0">
              <a:solidFill>
                <a:schemeClr val="bg1"/>
              </a:solidFill>
            </a:endParaRPr>
          </a:p>
          <a:p>
            <a:endParaRPr lang="en-GB" sz="2000" dirty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368049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</a:rPr>
              <a:t>www.europeanspallationsource.se</a:t>
            </a:r>
            <a:endParaRPr lang="en-GB" sz="16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5083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Recent </a:t>
            </a:r>
            <a:r>
              <a:rPr lang="sv-SE" dirty="0" err="1" smtClean="0"/>
              <a:t>shutter</a:t>
            </a:r>
            <a:r>
              <a:rPr lang="sv-SE" dirty="0" smtClean="0"/>
              <a:t> designs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84168" y="1844824"/>
            <a:ext cx="2477841" cy="3877269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clrChange>
              <a:clrFrom>
                <a:srgbClr val="ECECED"/>
              </a:clrFrom>
              <a:clrTo>
                <a:srgbClr val="ECECED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03278" y="1482651"/>
            <a:ext cx="1776289" cy="4274803"/>
          </a:xfrm>
          <a:prstGeom prst="rect">
            <a:avLst/>
          </a:prstGeom>
        </p:spPr>
      </p:pic>
      <p:sp>
        <p:nvSpPr>
          <p:cNvPr id="10" name="Content Placeholder 2"/>
          <p:cNvSpPr txBox="1">
            <a:spLocks/>
          </p:cNvSpPr>
          <p:nvPr/>
        </p:nvSpPr>
        <p:spPr>
          <a:xfrm>
            <a:off x="793893" y="5776126"/>
            <a:ext cx="1656184" cy="5400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400" b="1" dirty="0" err="1" smtClean="0">
                <a:solidFill>
                  <a:srgbClr val="000000"/>
                </a:solidFill>
              </a:rPr>
              <a:t>LoKi</a:t>
            </a:r>
            <a:endParaRPr lang="en-US" sz="2400" b="1" dirty="0" smtClean="0">
              <a:solidFill>
                <a:srgbClr val="000000"/>
              </a:solidFill>
            </a:endParaRP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sp>
        <p:nvSpPr>
          <p:cNvPr id="11" name="Content Placeholder 2"/>
          <p:cNvSpPr txBox="1">
            <a:spLocks/>
          </p:cNvSpPr>
          <p:nvPr/>
        </p:nvSpPr>
        <p:spPr>
          <a:xfrm>
            <a:off x="3547812" y="5778685"/>
            <a:ext cx="1656184" cy="5400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400" b="1" dirty="0" smtClean="0">
                <a:solidFill>
                  <a:srgbClr val="000000"/>
                </a:solidFill>
              </a:rPr>
              <a:t>TBL</a:t>
            </a: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>
          <a:xfrm>
            <a:off x="6553200" y="5757454"/>
            <a:ext cx="1656184" cy="54006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400" b="1" dirty="0" smtClean="0">
                <a:solidFill>
                  <a:srgbClr val="000000"/>
                </a:solidFill>
              </a:rPr>
              <a:t>SKADI</a:t>
            </a: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75856" y="2348880"/>
            <a:ext cx="2200096" cy="29292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41350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Parameters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90386537"/>
              </p:ext>
            </p:extLst>
          </p:nvPr>
        </p:nvGraphicFramePr>
        <p:xfrm>
          <a:off x="755576" y="2060848"/>
          <a:ext cx="7344815" cy="280416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1660633">
                  <a:extLst>
                    <a:ext uri="{9D8B030D-6E8A-4147-A177-3AD203B41FA5}">
                      <a16:colId xmlns:a16="http://schemas.microsoft.com/office/drawing/2014/main" val="3355641602"/>
                    </a:ext>
                  </a:extLst>
                </a:gridCol>
                <a:gridCol w="1826696">
                  <a:extLst>
                    <a:ext uri="{9D8B030D-6E8A-4147-A177-3AD203B41FA5}">
                      <a16:colId xmlns:a16="http://schemas.microsoft.com/office/drawing/2014/main" val="2795739182"/>
                    </a:ext>
                  </a:extLst>
                </a:gridCol>
                <a:gridCol w="2057287">
                  <a:extLst>
                    <a:ext uri="{9D8B030D-6E8A-4147-A177-3AD203B41FA5}">
                      <a16:colId xmlns:a16="http://schemas.microsoft.com/office/drawing/2014/main" val="2087684584"/>
                    </a:ext>
                  </a:extLst>
                </a:gridCol>
                <a:gridCol w="1800199">
                  <a:extLst>
                    <a:ext uri="{9D8B030D-6E8A-4147-A177-3AD203B41FA5}">
                      <a16:colId xmlns:a16="http://schemas.microsoft.com/office/drawing/2014/main" val="3583380075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 dirty="0" err="1" smtClean="0">
                          <a:effectLst/>
                        </a:rPr>
                        <a:t>Geometry</a:t>
                      </a:r>
                      <a:r>
                        <a:rPr lang="sv-SE" sz="2000" dirty="0" smtClean="0">
                          <a:effectLst/>
                        </a:rPr>
                        <a:t> </a:t>
                      </a:r>
                      <a:r>
                        <a:rPr lang="sv-SE" sz="2000" dirty="0">
                          <a:effectLst/>
                        </a:rPr>
                        <a:t>parameters</a:t>
                      </a:r>
                      <a:endParaRPr lang="sv-SE" sz="2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LoKi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TBL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SKADI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14850116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Envelope (WxHxL)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 dirty="0">
                          <a:effectLst/>
                        </a:rPr>
                        <a:t>872mmx2550mmx673mm</a:t>
                      </a:r>
                      <a:endParaRPr lang="sv-SE" sz="2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883mmx1740mmx1510mm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 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1000mmx2760mmx2470mm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 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88641051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Size of attenuator (WxHxL)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250mmx650mmx385mm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300kg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220mmx180mmx1510mm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>
                          <a:effectLst/>
                        </a:rPr>
                        <a:t>350kg</a:t>
                      </a:r>
                      <a:endParaRPr lang="sv-SE" sz="20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 dirty="0">
                          <a:effectLst/>
                        </a:rPr>
                        <a:t>222mmx230mmx1200mm</a:t>
                      </a: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v-SE" sz="2000" dirty="0">
                          <a:effectLst/>
                        </a:rPr>
                        <a:t>350kg</a:t>
                      </a:r>
                      <a:endParaRPr lang="sv-SE" sz="20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93188425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706206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 smtClean="0"/>
              <a:t>Requirements</a:t>
            </a:r>
            <a:r>
              <a:rPr lang="sv-SE" dirty="0" smtClean="0"/>
              <a:t>/</a:t>
            </a:r>
            <a:r>
              <a:rPr lang="sv-SE" dirty="0" err="1" smtClean="0"/>
              <a:t>Considerations</a:t>
            </a:r>
            <a:r>
              <a:rPr lang="sv-SE" dirty="0" smtClean="0"/>
              <a:t> 1.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 dirty="0"/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457200" y="1628800"/>
            <a:ext cx="8147248" cy="4176464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200" b="1" dirty="0" smtClean="0">
                <a:solidFill>
                  <a:srgbClr val="000000"/>
                </a:solidFill>
              </a:rPr>
              <a:t>Radiation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22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>
                <a:solidFill>
                  <a:srgbClr val="000000"/>
                </a:solidFill>
              </a:rPr>
              <a:t>&lt;</a:t>
            </a:r>
            <a:r>
              <a:rPr lang="en-US" sz="2200" dirty="0" smtClean="0">
                <a:solidFill>
                  <a:srgbClr val="000000"/>
                </a:solidFill>
              </a:rPr>
              <a:t>3µs in the cave or regularly accessed area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>
                <a:solidFill>
                  <a:srgbClr val="000000"/>
                </a:solidFill>
              </a:rPr>
              <a:t>&lt;25µs in potentially, but not regularly accessed area (Chopper pit)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>
                <a:solidFill>
                  <a:srgbClr val="000000"/>
                </a:solidFill>
              </a:rPr>
              <a:t>The area around the shutter </a:t>
            </a:r>
            <a:r>
              <a:rPr lang="en-US" sz="2200" b="1" dirty="0" smtClean="0">
                <a:solidFill>
                  <a:srgbClr val="000000"/>
                </a:solidFill>
              </a:rPr>
              <a:t>should</a:t>
            </a:r>
            <a:r>
              <a:rPr lang="en-US" sz="2200" dirty="0" smtClean="0">
                <a:solidFill>
                  <a:srgbClr val="000000"/>
                </a:solidFill>
              </a:rPr>
              <a:t> be </a:t>
            </a:r>
            <a:r>
              <a:rPr lang="en-US" sz="2200" dirty="0">
                <a:solidFill>
                  <a:srgbClr val="000000"/>
                </a:solidFill>
              </a:rPr>
              <a:t>accessible (&lt;25µs ) </a:t>
            </a:r>
            <a:r>
              <a:rPr lang="en-US" sz="2200" dirty="0" smtClean="0">
                <a:solidFill>
                  <a:srgbClr val="000000"/>
                </a:solidFill>
              </a:rPr>
              <a:t>after 2 days cool-down time, or use other solutions to extract the shutter if necessary</a:t>
            </a:r>
          </a:p>
          <a:p>
            <a:pPr lvl="1"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>
                <a:solidFill>
                  <a:srgbClr val="000000"/>
                </a:solidFill>
              </a:rPr>
              <a:t>Cask</a:t>
            </a:r>
          </a:p>
          <a:p>
            <a:pPr lvl="1"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>
                <a:solidFill>
                  <a:srgbClr val="000000"/>
                </a:solidFill>
              </a:rPr>
              <a:t>RH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/>
              <a:t>Designed for 'hands on' serviceable within 30 days of beam off (full power) if service interval &lt;</a:t>
            </a:r>
            <a:r>
              <a:rPr lang="en-US" sz="2200" dirty="0" smtClean="0"/>
              <a:t>15years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/>
              <a:t>(Minimum </a:t>
            </a:r>
            <a:r>
              <a:rPr lang="en-US" sz="2200" dirty="0"/>
              <a:t>effect to the neighboring instruments</a:t>
            </a:r>
            <a:r>
              <a:rPr lang="en-US" sz="2200" dirty="0" smtClean="0"/>
              <a:t>.)</a:t>
            </a:r>
            <a:endParaRPr lang="en-US" sz="2200" dirty="0"/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2400" b="1" dirty="0" smtClean="0">
              <a:solidFill>
                <a:srgbClr val="000000"/>
              </a:solidFill>
            </a:endParaRP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448472" y="6019148"/>
            <a:ext cx="845545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dirty="0">
                <a:hlinkClick r:id="rId2"/>
              </a:rPr>
              <a:t>https://confluence.esss.lu.se/display/SPD/Stakeholders+and+Requirements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9343668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 smtClean="0"/>
              <a:t>Requirements</a:t>
            </a:r>
            <a:r>
              <a:rPr lang="sv-SE" dirty="0" smtClean="0"/>
              <a:t>/</a:t>
            </a:r>
            <a:r>
              <a:rPr lang="sv-SE" dirty="0" err="1" smtClean="0"/>
              <a:t>Considerations</a:t>
            </a:r>
            <a:r>
              <a:rPr lang="sv-SE" dirty="0" smtClean="0"/>
              <a:t> 2.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 dirty="0"/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457200" y="1628800"/>
            <a:ext cx="8147248" cy="405735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2200" b="1" dirty="0" smtClean="0">
                <a:solidFill>
                  <a:srgbClr val="000000"/>
                </a:solidFill>
              </a:rPr>
              <a:t>Maintenance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22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sv-SE" sz="2200" dirty="0"/>
              <a:t>Service </a:t>
            </a:r>
            <a:r>
              <a:rPr lang="sv-SE" sz="2200" dirty="0" err="1"/>
              <a:t>interval</a:t>
            </a:r>
            <a:r>
              <a:rPr lang="sv-SE" sz="2200" dirty="0"/>
              <a:t> &gt;5 </a:t>
            </a:r>
            <a:r>
              <a:rPr lang="sv-SE" sz="2200" dirty="0" err="1" smtClean="0"/>
              <a:t>years</a:t>
            </a:r>
            <a:r>
              <a:rPr lang="sv-SE" sz="2200" dirty="0" smtClean="0"/>
              <a:t> (</a:t>
            </a:r>
            <a:r>
              <a:rPr lang="sv-SE" sz="2200" dirty="0" err="1" smtClean="0"/>
              <a:t>radiation</a:t>
            </a:r>
            <a:r>
              <a:rPr lang="sv-SE" sz="2200" dirty="0" smtClean="0"/>
              <a:t> </a:t>
            </a:r>
            <a:r>
              <a:rPr lang="sv-SE" sz="2200" dirty="0" err="1" smtClean="0"/>
              <a:t>hardness</a:t>
            </a:r>
            <a:r>
              <a:rPr lang="sv-SE" sz="2200" dirty="0" smtClean="0"/>
              <a:t>)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/>
              <a:t>PSS interface switch positions should be in a position where easy maintenance can be carried </a:t>
            </a:r>
            <a:r>
              <a:rPr lang="en-US" sz="2200" dirty="0" smtClean="0"/>
              <a:t>out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 smtClean="0">
                <a:solidFill>
                  <a:srgbClr val="000000"/>
                </a:solidFill>
              </a:rPr>
              <a:t>Maintainable or hot (&gt;25us after 2days) </a:t>
            </a:r>
            <a:r>
              <a:rPr lang="en-US" sz="2200" dirty="0" smtClean="0">
                <a:solidFill>
                  <a:srgbClr val="000000"/>
                </a:solidFill>
              </a:rPr>
              <a:t>components shall be Fully RH-compatible in the short sector.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2200" dirty="0"/>
              <a:t>The maintenance shall not change the guide alignment</a:t>
            </a:r>
            <a:r>
              <a:rPr lang="en-US" sz="2200" dirty="0" smtClean="0"/>
              <a:t>.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sv-SE" sz="2200" dirty="0"/>
              <a:t>Standard motion </a:t>
            </a:r>
            <a:r>
              <a:rPr lang="sv-SE" sz="2200" dirty="0" err="1" smtClean="0"/>
              <a:t>control</a:t>
            </a:r>
            <a:r>
              <a:rPr lang="sv-SE" sz="2200" dirty="0" smtClean="0"/>
              <a:t> </a:t>
            </a:r>
            <a:r>
              <a:rPr lang="sv-SE" sz="2200" dirty="0" err="1" smtClean="0"/>
              <a:t>components</a:t>
            </a:r>
            <a:endParaRPr lang="en-US" sz="2200" dirty="0" smtClean="0">
              <a:solidFill>
                <a:srgbClr val="000000"/>
              </a:solidFill>
            </a:endParaRP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48472" y="6019148"/>
            <a:ext cx="845545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dirty="0">
                <a:hlinkClick r:id="rId2"/>
              </a:rPr>
              <a:t>https://confluence.esss.lu.se/display/SPD/Stakeholders+and+Requirements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6812294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 smtClean="0"/>
              <a:t>Reqirements</a:t>
            </a:r>
            <a:r>
              <a:rPr lang="sv-SE" dirty="0" smtClean="0"/>
              <a:t>/</a:t>
            </a:r>
            <a:r>
              <a:rPr lang="sv-SE" dirty="0" err="1" smtClean="0"/>
              <a:t>Considerations</a:t>
            </a:r>
            <a:r>
              <a:rPr lang="sv-SE" dirty="0" smtClean="0"/>
              <a:t> 3.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 dirty="0"/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428906" y="1754840"/>
            <a:ext cx="8147248" cy="4032448"/>
          </a:xfrm>
          <a:prstGeom prst="rect">
            <a:avLst/>
          </a:prstGeom>
        </p:spPr>
        <p:txBody>
          <a:bodyPr vert="horz" lIns="91440" tIns="45720" rIns="91440" bIns="45720" rtlCol="0">
            <a:normAutofit fontScale="550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4000" b="1" dirty="0" smtClean="0">
                <a:solidFill>
                  <a:srgbClr val="000000"/>
                </a:solidFill>
              </a:rPr>
              <a:t>Operation and PSS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40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4000" dirty="0"/>
              <a:t>The </a:t>
            </a:r>
            <a:r>
              <a:rPr lang="en-US" sz="4000" dirty="0" smtClean="0"/>
              <a:t>repeatability </a:t>
            </a:r>
            <a:r>
              <a:rPr lang="en-US" sz="4000" dirty="0"/>
              <a:t>of the open position shall be better than </a:t>
            </a:r>
            <a:r>
              <a:rPr lang="en-US" sz="4000" dirty="0" smtClean="0"/>
              <a:t>0.05mm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4000" dirty="0"/>
              <a:t>Closing time after close command should be less than 2 minutes.</a:t>
            </a:r>
            <a:endParaRPr lang="en-US" sz="4000" b="1" dirty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4000" dirty="0" smtClean="0"/>
              <a:t>The </a:t>
            </a:r>
            <a:r>
              <a:rPr lang="en-US" sz="4000" dirty="0"/>
              <a:t>shutter should be able to close automatically in case of loss of power or compressed air </a:t>
            </a:r>
            <a:endParaRPr lang="sv-SE" sz="4000" dirty="0" smtClean="0"/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4000" dirty="0" smtClean="0"/>
              <a:t>The </a:t>
            </a:r>
            <a:r>
              <a:rPr lang="en-US" sz="4000" dirty="0"/>
              <a:t>shutter motion control mechanism requires a hard interlock (</a:t>
            </a:r>
            <a:r>
              <a:rPr lang="en-US" sz="4000" dirty="0" err="1"/>
              <a:t>eg</a:t>
            </a:r>
            <a:r>
              <a:rPr lang="en-US" sz="4000" dirty="0"/>
              <a:t>. actuator power removal) to ensure it may not open without approval from the </a:t>
            </a:r>
            <a:r>
              <a:rPr lang="en-US" sz="4000" dirty="0" smtClean="0"/>
              <a:t>PSS</a:t>
            </a:r>
          </a:p>
          <a:p>
            <a:pPr>
              <a:spcBef>
                <a:spcPts val="0"/>
              </a:spcBef>
              <a:spcAft>
                <a:spcPts val="600"/>
              </a:spcAft>
            </a:pPr>
            <a:r>
              <a:rPr lang="en-US" sz="4000" i="1" dirty="0" smtClean="0"/>
              <a:t>The </a:t>
            </a:r>
            <a:r>
              <a:rPr lang="en-US" sz="4000" i="1" dirty="0"/>
              <a:t>PSS detector for the shutter should not be affected by the environment (other instruments and irradiated components) and the upstream shielding will be interlocked</a:t>
            </a:r>
            <a:r>
              <a:rPr lang="en-US" sz="4000" i="1" dirty="0" smtClean="0"/>
              <a:t>.</a:t>
            </a: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35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48472" y="6019148"/>
            <a:ext cx="845545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dirty="0">
                <a:hlinkClick r:id="rId2"/>
              </a:rPr>
              <a:t>https://confluence.esss.lu.se/display/SPD/Stakeholders+and+Requirements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4245219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 smtClean="0"/>
              <a:t>Recommendations</a:t>
            </a:r>
            <a:r>
              <a:rPr lang="sv-SE" dirty="0" smtClean="0"/>
              <a:t>/Standards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 dirty="0"/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428906" y="1754840"/>
            <a:ext cx="8147248" cy="810064"/>
          </a:xfrm>
          <a:prstGeom prst="round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b="1" dirty="0" smtClean="0">
                <a:solidFill>
                  <a:srgbClr val="000000"/>
                </a:solidFill>
              </a:rPr>
              <a:t>PSS Switch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dirty="0" smtClean="0">
                <a:solidFill>
                  <a:srgbClr val="000000"/>
                </a:solidFill>
              </a:rPr>
              <a:t>1 mechanical switch+ 1 proximity sensor in closed position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4000" dirty="0" smtClean="0">
              <a:solidFill>
                <a:srgbClr val="000000"/>
              </a:solidFill>
            </a:endParaRP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428906" y="4509120"/>
            <a:ext cx="8147248" cy="4556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b="1" dirty="0" smtClean="0">
                <a:solidFill>
                  <a:srgbClr val="000000"/>
                </a:solidFill>
              </a:rPr>
              <a:t>Pneumatic control</a:t>
            </a:r>
            <a:r>
              <a:rPr lang="en-US" sz="1800" dirty="0" smtClean="0">
                <a:solidFill>
                  <a:srgbClr val="000000"/>
                </a:solidFill>
              </a:rPr>
              <a:t>: Standard solution will be provided by ESS</a:t>
            </a:r>
          </a:p>
        </p:txBody>
      </p:sp>
      <p:pic>
        <p:nvPicPr>
          <p:cNvPr id="2050" name="Picture 2" descr="http://www.automation.siemens.com/bilddb/interfaces/InterfaceImageDB.asmx/GetImageVariant?objectkey=P_NSC0_XX_00102&amp;imagevariantid=16&amp;lang=&amp;interfaceuserid=MALL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843"/>
          <a:stretch/>
        </p:blipFill>
        <p:spPr bwMode="auto">
          <a:xfrm>
            <a:off x="4026768" y="2593243"/>
            <a:ext cx="1388776" cy="766003"/>
          </a:xfrm>
          <a:prstGeom prst="round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http://www.automation.siemens.com/bilddb/interfaces/InterfaceImageDB.asmx/GetImageVariant?objectkey=G_IC03_XX_04920&amp;imagevariantid=16&amp;lang=&amp;interfaceuserid=MALL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717"/>
          <a:stretch/>
        </p:blipFill>
        <p:spPr bwMode="auto">
          <a:xfrm rot="5400000">
            <a:off x="944821" y="2307251"/>
            <a:ext cx="701629" cy="1368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Content Placeholder 2"/>
          <p:cNvSpPr txBox="1">
            <a:spLocks/>
          </p:cNvSpPr>
          <p:nvPr/>
        </p:nvSpPr>
        <p:spPr>
          <a:xfrm>
            <a:off x="1907704" y="2564904"/>
            <a:ext cx="8147248" cy="927194"/>
          </a:xfrm>
          <a:prstGeom prst="roundRect">
            <a:avLst/>
          </a:prstGeom>
        </p:spPr>
        <p:txBody>
          <a:bodyPr vert="horz" lIns="91440" tIns="45720" rIns="91440" bIns="45720" rtlCol="0">
            <a:normAutofit fontScale="550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sv-SE" sz="2900" dirty="0"/>
              <a:t>Siemens</a:t>
            </a:r>
          </a:p>
          <a:p>
            <a:r>
              <a:rPr lang="sv-SE" sz="2900" dirty="0" smtClean="0"/>
              <a:t>3SE5212-0KB01</a:t>
            </a:r>
            <a:endParaRPr lang="sv-SE" sz="2900" dirty="0"/>
          </a:p>
          <a:p>
            <a:r>
              <a:rPr lang="sv-SE" sz="2900" dirty="0"/>
              <a:t>3SE5112-0KD02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1800" dirty="0" smtClean="0">
              <a:solidFill>
                <a:srgbClr val="000000"/>
              </a:solidFill>
            </a:endParaRP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4000" dirty="0" smtClean="0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457200" y="3472412"/>
            <a:ext cx="725812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dirty="0">
                <a:hlinkClick r:id="rId4"/>
              </a:rPr>
              <a:t>https://confluence.esss.lu.se/display/PS/Hardware+for+PSS</a:t>
            </a:r>
            <a:endParaRPr lang="sv-SE" dirty="0"/>
          </a:p>
        </p:txBody>
      </p:sp>
      <p:sp>
        <p:nvSpPr>
          <p:cNvPr id="8" name="Rectangle 7"/>
          <p:cNvSpPr/>
          <p:nvPr/>
        </p:nvSpPr>
        <p:spPr>
          <a:xfrm>
            <a:off x="5595217" y="2552863"/>
            <a:ext cx="412122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v-SE" sz="1600" dirty="0"/>
              <a:t>Siemens</a:t>
            </a:r>
          </a:p>
          <a:p>
            <a:r>
              <a:rPr lang="sv-SE" sz="1600" dirty="0" err="1"/>
              <a:t>Switching</a:t>
            </a:r>
            <a:r>
              <a:rPr lang="sv-SE" sz="1600" dirty="0"/>
              <a:t> element: 3SE6605-3BA</a:t>
            </a:r>
          </a:p>
          <a:p>
            <a:r>
              <a:rPr lang="sv-SE" sz="1600" dirty="0" err="1"/>
              <a:t>Switching</a:t>
            </a:r>
            <a:r>
              <a:rPr lang="sv-SE" sz="1600" dirty="0"/>
              <a:t> magnet: 3SE6704-3BA</a:t>
            </a:r>
          </a:p>
        </p:txBody>
      </p:sp>
    </p:spTree>
    <p:extLst>
      <p:ext uri="{BB962C8B-B14F-4D97-AF65-F5344CB8AC3E}">
        <p14:creationId xmlns:p14="http://schemas.microsoft.com/office/powerpoint/2010/main" val="17950788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smtClean="0"/>
              <a:t>Test </a:t>
            </a:r>
            <a:r>
              <a:rPr lang="sv-SE" dirty="0" err="1" smtClean="0"/>
              <a:t>Beam</a:t>
            </a:r>
            <a:r>
              <a:rPr lang="sv-SE" dirty="0" smtClean="0"/>
              <a:t> Line </a:t>
            </a:r>
            <a:r>
              <a:rPr lang="sv-SE" dirty="0" err="1" smtClean="0"/>
              <a:t>Shutter</a:t>
            </a:r>
            <a:endParaRPr lang="sv-SE" dirty="0"/>
          </a:p>
        </p:txBody>
      </p:sp>
      <p:sp>
        <p:nvSpPr>
          <p:cNvPr id="2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 dirty="0"/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68144" y="2487757"/>
            <a:ext cx="1954753" cy="2602565"/>
          </a:xfrm>
          <a:prstGeom prst="rect">
            <a:avLst/>
          </a:prstGeom>
        </p:spPr>
      </p:pic>
      <p:sp>
        <p:nvSpPr>
          <p:cNvPr id="12" name="Content Placeholder 2"/>
          <p:cNvSpPr txBox="1">
            <a:spLocks/>
          </p:cNvSpPr>
          <p:nvPr/>
        </p:nvSpPr>
        <p:spPr>
          <a:xfrm>
            <a:off x="733007" y="1844824"/>
            <a:ext cx="4815237" cy="1944216"/>
          </a:xfrm>
          <a:prstGeom prst="round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b="1" dirty="0" smtClean="0">
                <a:solidFill>
                  <a:srgbClr val="000000"/>
                </a:solidFill>
              </a:rPr>
              <a:t>If the TBL shutter fulfills your special needs, 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b="1" dirty="0" smtClean="0">
                <a:solidFill>
                  <a:srgbClr val="000000"/>
                </a:solidFill>
              </a:rPr>
              <a:t>ESS can customize and procure it for you.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dirty="0" smtClean="0">
                <a:solidFill>
                  <a:srgbClr val="000000"/>
                </a:solidFill>
              </a:rPr>
              <a:t>The approximate price without optics, control and switches is below 40 000 EUR.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4000" dirty="0" smtClean="0">
              <a:solidFill>
                <a:srgbClr val="000000"/>
              </a:solidFill>
            </a:endParaRPr>
          </a:p>
        </p:txBody>
      </p:sp>
      <p:sp>
        <p:nvSpPr>
          <p:cNvPr id="13" name="Content Placeholder 2"/>
          <p:cNvSpPr txBox="1">
            <a:spLocks/>
          </p:cNvSpPr>
          <p:nvPr/>
        </p:nvSpPr>
        <p:spPr>
          <a:xfrm>
            <a:off x="733007" y="3501008"/>
            <a:ext cx="4815237" cy="2264126"/>
          </a:xfrm>
          <a:prstGeom prst="round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800" b="1" dirty="0" smtClean="0">
                <a:solidFill>
                  <a:srgbClr val="000000"/>
                </a:solidFill>
              </a:rPr>
              <a:t>You have to:</a:t>
            </a:r>
          </a:p>
          <a:p>
            <a:pPr>
              <a:spcBef>
                <a:spcPts val="0"/>
              </a:spcBef>
              <a:spcAft>
                <a:spcPts val="600"/>
              </a:spcAft>
              <a:buFontTx/>
              <a:buChar char="-"/>
            </a:pPr>
            <a:r>
              <a:rPr lang="en-US" sz="1800" dirty="0" smtClean="0"/>
              <a:t>do </a:t>
            </a:r>
            <a:r>
              <a:rPr lang="en-US" sz="1800" dirty="0" err="1" smtClean="0"/>
              <a:t>neutronics</a:t>
            </a:r>
            <a:r>
              <a:rPr lang="en-US" sz="1800" dirty="0" smtClean="0"/>
              <a:t> calculation</a:t>
            </a:r>
          </a:p>
          <a:p>
            <a:pPr>
              <a:spcBef>
                <a:spcPts val="0"/>
              </a:spcBef>
              <a:spcAft>
                <a:spcPts val="600"/>
              </a:spcAft>
              <a:buFontTx/>
              <a:buChar char="-"/>
            </a:pPr>
            <a:r>
              <a:rPr lang="en-US" sz="1800" dirty="0"/>
              <a:t>c</a:t>
            </a:r>
            <a:r>
              <a:rPr lang="en-US" sz="1800" dirty="0" smtClean="0"/>
              <a:t>heck if it fits</a:t>
            </a: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sz="4000" dirty="0" smtClean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56972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11F5A6-84C5-4A40-BBBC-ED89C044CE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9</a:t>
            </a:fld>
            <a:endParaRPr lang="en-GB" noProof="0"/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54370" y="3212976"/>
            <a:ext cx="8232430" cy="151216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4400" b="1" dirty="0" smtClean="0">
                <a:solidFill>
                  <a:srgbClr val="000000"/>
                </a:solidFill>
              </a:rPr>
              <a:t>Thank you!</a:t>
            </a:r>
          </a:p>
          <a:p>
            <a:pPr lvl="1">
              <a:spcBef>
                <a:spcPts val="0"/>
              </a:spcBef>
            </a:pPr>
            <a:endParaRPr lang="en-US" sz="1800" b="1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  <a:buFont typeface="+mj-lt"/>
              <a:buAutoNum type="arabicPeriod" startAt="2"/>
            </a:pPr>
            <a:endParaRPr lang="en-US" sz="1800" dirty="0" smtClean="0">
              <a:solidFill>
                <a:srgbClr val="000000"/>
              </a:solidFill>
            </a:endParaRPr>
          </a:p>
          <a:p>
            <a:pPr>
              <a:spcBef>
                <a:spcPts val="0"/>
              </a:spcBef>
            </a:pPr>
            <a:endParaRPr lang="en-US" sz="1800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23499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5" id="{B44B2280-2390-4D03-8D38-6C24B0BAA245}" vid="{0B7C071A-F5F7-47CF-A93A-F42DBF6073EC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Chess Core Powerpoint</Template>
  <TotalTime>17498</TotalTime>
  <Words>335</Words>
  <Application>Microsoft Office PowerPoint</Application>
  <PresentationFormat>On-screen Show (4:3)</PresentationFormat>
  <Paragraphs>91</Paragraphs>
  <Slides>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Calibri</vt:lpstr>
      <vt:lpstr>Times New Roman</vt:lpstr>
      <vt:lpstr>Office Theme</vt:lpstr>
      <vt:lpstr>Heavy Shutter Panel Discussion IKON 17</vt:lpstr>
      <vt:lpstr>Recent shutter designs</vt:lpstr>
      <vt:lpstr>Parameters</vt:lpstr>
      <vt:lpstr>Requirements/Considerations 1.</vt:lpstr>
      <vt:lpstr>Requirements/Considerations 2.</vt:lpstr>
      <vt:lpstr>Reqirements/Considerations 3.</vt:lpstr>
      <vt:lpstr>Recommendations/Standards</vt:lpstr>
      <vt:lpstr>Test Beam Line Shutter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Title of presentation</dc:title>
  <dc:creator>Microsoft Office User</dc:creator>
  <cp:lastModifiedBy>Gabor Laszlo</cp:lastModifiedBy>
  <cp:revision>393</cp:revision>
  <cp:lastPrinted>2018-04-13T06:09:56Z</cp:lastPrinted>
  <dcterms:created xsi:type="dcterms:W3CDTF">2017-08-15T13:16:57Z</dcterms:created>
  <dcterms:modified xsi:type="dcterms:W3CDTF">2019-09-11T07:06:49Z</dcterms:modified>
</cp:coreProperties>
</file>