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22"/>
  </p:notesMasterIdLst>
  <p:sldIdLst>
    <p:sldId id="349" r:id="rId3"/>
    <p:sldId id="366" r:id="rId4"/>
    <p:sldId id="381" r:id="rId5"/>
    <p:sldId id="380" r:id="rId6"/>
    <p:sldId id="362" r:id="rId7"/>
    <p:sldId id="386" r:id="rId8"/>
    <p:sldId id="384" r:id="rId9"/>
    <p:sldId id="385" r:id="rId10"/>
    <p:sldId id="373" r:id="rId11"/>
    <p:sldId id="354" r:id="rId12"/>
    <p:sldId id="355" r:id="rId13"/>
    <p:sldId id="357" r:id="rId14"/>
    <p:sldId id="361" r:id="rId15"/>
    <p:sldId id="389" r:id="rId16"/>
    <p:sldId id="388" r:id="rId17"/>
    <p:sldId id="383" r:id="rId18"/>
    <p:sldId id="387" r:id="rId19"/>
    <p:sldId id="382" r:id="rId20"/>
    <p:sldId id="378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94" autoAdjust="0"/>
    <p:restoredTop sz="93243" autoAdjust="0"/>
  </p:normalViewPr>
  <p:slideViewPr>
    <p:cSldViewPr>
      <p:cViewPr>
        <p:scale>
          <a:sx n="114" d="100"/>
          <a:sy n="114" d="100"/>
        </p:scale>
        <p:origin x="144" y="216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2019-04-01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01/04/2019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01/04/2019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01/04/2019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onfluence.esss.lu.se/display/~davidbanghauge" TargetMode="External"/><Relationship Id="rId13" Type="http://schemas.openxmlformats.org/officeDocument/2006/relationships/hyperlink" Target="https://confluence.esss.lu.se/display/~slavagrishin" TargetMode="External"/><Relationship Id="rId18" Type="http://schemas.openxmlformats.org/officeDocument/2006/relationships/hyperlink" Target="https://confluence.esss.lu.se/display/~thomaspapaevangelou" TargetMode="External"/><Relationship Id="rId26" Type="http://schemas.openxmlformats.org/officeDocument/2006/relationships/hyperlink" Target="https://confluence.esss.lu.se/display/~erikadli" TargetMode="External"/><Relationship Id="rId3" Type="http://schemas.openxmlformats.org/officeDocument/2006/relationships/hyperlink" Target="https://confluence.esss.lu.se/display/~clementderrez" TargetMode="External"/><Relationship Id="rId21" Type="http://schemas.openxmlformats.org/officeDocument/2006/relationships/hyperlink" Target="https://confluence.esss.lu.se/display/~pauladen" TargetMode="External"/><Relationship Id="rId7" Type="http://schemas.openxmlformats.org/officeDocument/2006/relationships/hyperlink" Target="https://confluence.esss.lu.se/display/~mehdimohammednezhad" TargetMode="External"/><Relationship Id="rId12" Type="http://schemas.openxmlformats.org/officeDocument/2006/relationships/hyperlink" Target="https://confluence.esss.lu.se/display/~edvardbergman" TargetMode="External"/><Relationship Id="rId17" Type="http://schemas.openxmlformats.org/officeDocument/2006/relationships/hyperlink" Target="https://confluence.esss.lu.se/display/~ibonbustinduy" TargetMode="External"/><Relationship Id="rId25" Type="http://schemas.openxmlformats.org/officeDocument/2006/relationships/hyperlink" Target="https://confluence.esss.lu.se/display/~angelrodriguez" TargetMode="External"/><Relationship Id="rId2" Type="http://schemas.openxmlformats.org/officeDocument/2006/relationships/image" Target="../media/image4.tiff"/><Relationship Id="rId16" Type="http://schemas.openxmlformats.org/officeDocument/2006/relationships/hyperlink" Target="https://confluence.esss.lu.se/display/~andersjohansson" TargetMode="External"/><Relationship Id="rId20" Type="http://schemas.openxmlformats.org/officeDocument/2006/relationships/hyperlink" Target="https://confluence.esss.lu.se/display/~silkevilcins" TargetMode="External"/><Relationship Id="rId29" Type="http://schemas.openxmlformats.org/officeDocument/2006/relationships/hyperlink" Target="https://confluence.esss.lu.se/display/~sorenpapemoll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fluence.esss.lu.se/display/~kajrosengren" TargetMode="External"/><Relationship Id="rId11" Type="http://schemas.openxmlformats.org/officeDocument/2006/relationships/hyperlink" Target="https://confluence.esss.lu.se/display/~elenadonegani" TargetMode="External"/><Relationship Id="rId24" Type="http://schemas.openxmlformats.org/officeDocument/2006/relationships/hyperlink" Target="https://confluence.esss.lu.se/display/~oliviertuske" TargetMode="External"/><Relationship Id="rId5" Type="http://schemas.openxmlformats.org/officeDocument/2006/relationships/hyperlink" Target="https://confluence.esss.lu.se/display/~hinkokocevar" TargetMode="External"/><Relationship Id="rId15" Type="http://schemas.openxmlformats.org/officeDocument/2006/relationships/hyperlink" Target="https://confluence.esss.lu.se/display/~johannorin" TargetMode="External"/><Relationship Id="rId23" Type="http://schemas.openxmlformats.org/officeDocument/2006/relationships/hyperlink" Target="https://confluence.esss.lu.se/display/~roxanatarkeshian" TargetMode="External"/><Relationship Id="rId28" Type="http://schemas.openxmlformats.org/officeDocument/2006/relationships/hyperlink" Target="https://confluence.esss.lu.se/display/~dmitrygudkov" TargetMode="External"/><Relationship Id="rId10" Type="http://schemas.openxmlformats.org/officeDocument/2006/relationships/hyperlink" Target="https://confluence.esss.lu.se/display/~irenakittelmann" TargetMode="External"/><Relationship Id="rId19" Type="http://schemas.openxmlformats.org/officeDocument/2006/relationships/hyperlink" Target="https://confluence.esss.lu.se/display/~rafaelbaron" TargetMode="External"/><Relationship Id="rId4" Type="http://schemas.openxmlformats.org/officeDocument/2006/relationships/hyperlink" Target="https://confluence.esss.lu.se/display/~hoomanhassanzadegan" TargetMode="External"/><Relationship Id="rId9" Type="http://schemas.openxmlformats.org/officeDocument/2006/relationships/hyperlink" Target="https://confluence.esss.lu.se/display/~thomasgrandsaert" TargetMode="External"/><Relationship Id="rId14" Type="http://schemas.openxmlformats.org/officeDocument/2006/relationships/hyperlink" Target="https://confluence.esss.lu.se/display/~cyrillethomas" TargetMode="External"/><Relationship Id="rId22" Type="http://schemas.openxmlformats.org/officeDocument/2006/relationships/hyperlink" Target="https://confluence.esss.lu.se/display/~francksenee" TargetMode="External"/><Relationship Id="rId27" Type="http://schemas.openxmlformats.org/officeDocument/2006/relationships/hyperlink" Target="https://confluence.esss.lu.se/display/~jacquesmarron" TargetMode="External"/><Relationship Id="rId30" Type="http://schemas.openxmlformats.org/officeDocument/2006/relationships/hyperlink" Target="https://confluence.esss.lu.se/display/~marioferiani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 defTabSz="315314"/>
            <a:r>
              <a:rPr lang="en-GB" sz="4000" b="1" dirty="0">
                <a:solidFill>
                  <a:srgbClr val="FFFFFF"/>
                </a:solidFill>
              </a:rPr>
              <a:t>Status of Beam Diagnostics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sv-SE" sz="1800" dirty="0">
                <a:solidFill>
                  <a:srgbClr val="FFFFFF"/>
                </a:solidFill>
              </a:rPr>
              <a:t>Tom Shea</a:t>
            </a:r>
          </a:p>
          <a:p>
            <a:pPr defTabSz="315314"/>
            <a:endParaRPr lang="en-US" sz="1400" dirty="0">
              <a:solidFill>
                <a:prstClr val="white"/>
              </a:solidFill>
            </a:endParaRP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March 27</a:t>
            </a:r>
            <a:r>
              <a:rPr lang="en-GB" sz="1400" baseline="30000" dirty="0">
                <a:solidFill>
                  <a:srgbClr val="FFFFFF"/>
                </a:solidFill>
              </a:rPr>
              <a:t>th</a:t>
            </a:r>
            <a:r>
              <a:rPr lang="en-GB" sz="1400" dirty="0">
                <a:solidFill>
                  <a:srgbClr val="FFFFFF"/>
                </a:solidFill>
              </a:rPr>
              <a:t>, 2019</a:t>
            </a:r>
            <a:endParaRPr lang="en-GB" sz="12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850106"/>
          </a:xfrm>
        </p:spPr>
        <p:txBody>
          <a:bodyPr/>
          <a:lstStyle/>
          <a:p>
            <a:r>
              <a:rPr lang="en-GB" dirty="0"/>
              <a:t>Non Invasive Profile Monitors</a:t>
            </a:r>
            <a:br>
              <a:rPr lang="en-GB" dirty="0"/>
            </a:br>
            <a:r>
              <a:rPr lang="en-GB" dirty="0"/>
              <a:t>(Beam Induced Fluorescence)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A8DE-5F9C-774D-A251-7A091E2C2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Beam being measured with LEBT NPM during commissioning in Lund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0822C8-E954-864C-A1AF-12EA7BDDB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932" y="2392627"/>
            <a:ext cx="5978004" cy="37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97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Faraday Cup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A7FC57-82E8-E74C-A69E-43372AE43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371" y="1775093"/>
            <a:ext cx="3962400" cy="251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885069-274D-314B-A663-7C8295A74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371" y="4355514"/>
            <a:ext cx="14859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77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0BE9BC-5E1D-734F-918B-12DEA0FEC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562074"/>
          </a:xfrm>
        </p:spPr>
        <p:txBody>
          <a:bodyPr/>
          <a:lstStyle/>
          <a:p>
            <a:r>
              <a:rPr lang="en-GB" dirty="0"/>
              <a:t>Longitudinal Bunch Monitor (Bunch Shape Monitor)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CEB34A-F794-644A-BC5A-9730ABF75B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83315" y="1808471"/>
            <a:ext cx="2586990" cy="48215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93DB3B-6CBD-144C-A38E-6C769B97D620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368" y="1826250"/>
            <a:ext cx="2651760" cy="4785995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71A1134-8CC0-5342-969E-4D353C26CB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r>
              <a:rPr lang="en-GB" dirty="0"/>
              <a:t>3D model vs Reality</a:t>
            </a:r>
          </a:p>
        </p:txBody>
      </p:sp>
    </p:spTree>
    <p:extLst>
      <p:ext uri="{BB962C8B-B14F-4D97-AF65-F5344CB8AC3E}">
        <p14:creationId xmlns:p14="http://schemas.microsoft.com/office/powerpoint/2010/main" val="1530552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Neutron Beam Loss Monitors (Fast &amp; Slow detectors)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A8DE-5F9C-774D-A251-7A091E2C2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Tests at LINAC4, pre series detectors. Quoting Laura at the CRD in Paris in February.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A6500-C4B2-914C-9161-B57C041DC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928" y="2399235"/>
            <a:ext cx="5618537" cy="4183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BC11F9-802E-D74E-8604-0756555E9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64" y="2399236"/>
            <a:ext cx="5587486" cy="418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34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826DE-5CAC-E346-A638-C1EC60EA6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905F1-DBED-4B45-A95A-5C9E0250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Slava</a:t>
            </a:r>
          </a:p>
          <a:p>
            <a:r>
              <a:rPr lang="en-US" dirty="0"/>
              <a:t>WUT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F75CC-E725-3747-8354-33B3372C5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94C2BF-38AD-3D42-B2A7-4A708E90F5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Racks, cables, Asset Management, </a:t>
            </a:r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288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93663-DAC3-DE40-8A87-2A0C4C07D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and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C0CF7-A3DB-A248-B759-E626F259F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Lessons learnt from LEBT installation verification and commissioning</a:t>
            </a:r>
          </a:p>
          <a:p>
            <a:pPr lvl="1"/>
            <a:r>
              <a:rPr lang="en-GB" dirty="0"/>
              <a:t>Patch panels, mechanical integration verification (accurate 3D models)</a:t>
            </a:r>
          </a:p>
          <a:p>
            <a:pPr lvl="1"/>
            <a:r>
              <a:rPr lang="en-GB" dirty="0"/>
              <a:t>EMC issues took months to solve</a:t>
            </a:r>
          </a:p>
          <a:p>
            <a:pPr lvl="1"/>
            <a:r>
              <a:rPr lang="en-GB" dirty="0"/>
              <a:t>PDUs &amp; system status monitoring is still an issue</a:t>
            </a:r>
          </a:p>
          <a:p>
            <a:pPr lvl="1"/>
            <a:r>
              <a:rPr lang="en-GB" dirty="0"/>
              <a:t>Duration of electronics deployment and IOCs configuration (all LEBT systems)</a:t>
            </a:r>
          </a:p>
          <a:p>
            <a:pPr lvl="1"/>
            <a:r>
              <a:rPr lang="en-GB" dirty="0"/>
              <a:t>OPIs (approval and release for each and every system) and manuals</a:t>
            </a:r>
          </a:p>
          <a:p>
            <a:r>
              <a:rPr lang="en-US" dirty="0"/>
              <a:t>Resource limitations from ICS </a:t>
            </a:r>
          </a:p>
          <a:p>
            <a:pPr lvl="1"/>
            <a:r>
              <a:rPr lang="en-US" dirty="0"/>
              <a:t>Integration</a:t>
            </a:r>
          </a:p>
          <a:p>
            <a:pPr lvl="1"/>
            <a:r>
              <a:rPr lang="en-US" dirty="0"/>
              <a:t>Platform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1455D-8D34-1847-A71E-1B60D624D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EBCE3-6EBD-E746-A3B8-F2D20D2AB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702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5776-44CA-4740-B83A-400CDFE92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Status: Controls Integration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A7C1087-7116-C741-B965-29EF44249A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1093092"/>
              </p:ext>
            </p:extLst>
          </p:nvPr>
        </p:nvGraphicFramePr>
        <p:xfrm>
          <a:off x="119336" y="1479701"/>
          <a:ext cx="11953327" cy="5145104"/>
        </p:xfrm>
        <a:graphic>
          <a:graphicData uri="http://schemas.openxmlformats.org/drawingml/2006/table">
            <a:tbl>
              <a:tblPr/>
              <a:tblGrid>
                <a:gridCol w="2535554">
                  <a:extLst>
                    <a:ext uri="{9D8B030D-6E8A-4147-A177-3AD203B41FA5}">
                      <a16:colId xmlns:a16="http://schemas.microsoft.com/office/drawing/2014/main" val="3344225291"/>
                    </a:ext>
                  </a:extLst>
                </a:gridCol>
                <a:gridCol w="869332">
                  <a:extLst>
                    <a:ext uri="{9D8B030D-6E8A-4147-A177-3AD203B41FA5}">
                      <a16:colId xmlns:a16="http://schemas.microsoft.com/office/drawing/2014/main" val="1882963157"/>
                    </a:ext>
                  </a:extLst>
                </a:gridCol>
                <a:gridCol w="1159111">
                  <a:extLst>
                    <a:ext uri="{9D8B030D-6E8A-4147-A177-3AD203B41FA5}">
                      <a16:colId xmlns:a16="http://schemas.microsoft.com/office/drawing/2014/main" val="595449358"/>
                    </a:ext>
                  </a:extLst>
                </a:gridCol>
                <a:gridCol w="1159111">
                  <a:extLst>
                    <a:ext uri="{9D8B030D-6E8A-4147-A177-3AD203B41FA5}">
                      <a16:colId xmlns:a16="http://schemas.microsoft.com/office/drawing/2014/main" val="1543048667"/>
                    </a:ext>
                  </a:extLst>
                </a:gridCol>
                <a:gridCol w="1511802">
                  <a:extLst>
                    <a:ext uri="{9D8B030D-6E8A-4147-A177-3AD203B41FA5}">
                      <a16:colId xmlns:a16="http://schemas.microsoft.com/office/drawing/2014/main" val="2912251897"/>
                    </a:ext>
                  </a:extLst>
                </a:gridCol>
                <a:gridCol w="1038052">
                  <a:extLst>
                    <a:ext uri="{9D8B030D-6E8A-4147-A177-3AD203B41FA5}">
                      <a16:colId xmlns:a16="http://schemas.microsoft.com/office/drawing/2014/main" val="376452761"/>
                    </a:ext>
                  </a:extLst>
                </a:gridCol>
                <a:gridCol w="912228">
                  <a:extLst>
                    <a:ext uri="{9D8B030D-6E8A-4147-A177-3AD203B41FA5}">
                      <a16:colId xmlns:a16="http://schemas.microsoft.com/office/drawing/2014/main" val="4208108547"/>
                    </a:ext>
                  </a:extLst>
                </a:gridCol>
                <a:gridCol w="1551833">
                  <a:extLst>
                    <a:ext uri="{9D8B030D-6E8A-4147-A177-3AD203B41FA5}">
                      <a16:colId xmlns:a16="http://schemas.microsoft.com/office/drawing/2014/main" val="1173839984"/>
                    </a:ext>
                  </a:extLst>
                </a:gridCol>
                <a:gridCol w="1216304">
                  <a:extLst>
                    <a:ext uri="{9D8B030D-6E8A-4147-A177-3AD203B41FA5}">
                      <a16:colId xmlns:a16="http://schemas.microsoft.com/office/drawing/2014/main" val="827732299"/>
                    </a:ext>
                  </a:extLst>
                </a:gridCol>
              </a:tblGrid>
              <a:tr h="61635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System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Field-Replaceable Units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instruments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Provides Protection Function?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Electronics baselined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Technology demo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prototype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FPGA/readout electronics readiness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EPICS readiness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6671730"/>
                  </a:ext>
                </a:extLst>
              </a:tr>
              <a:tr h="205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Movaeable aperture monitor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DAMC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IOxOS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48608"/>
                  </a:ext>
                </a:extLst>
              </a:tr>
              <a:tr h="205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Stationary aperture monitor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DAMC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IOxOS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36727"/>
                  </a:ext>
                </a:extLst>
              </a:tr>
              <a:tr h="205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Current Monitor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134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Struck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Struck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560902"/>
                  </a:ext>
                </a:extLst>
              </a:tr>
              <a:tr h="205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Position Monitor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476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Struck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Struck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459699"/>
                  </a:ext>
                </a:extLst>
              </a:tr>
              <a:tr h="205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MEBT Scraper systems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4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DAMC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IOxOS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697194"/>
                  </a:ext>
                </a:extLst>
              </a:tr>
              <a:tr h="205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Doppler Ion Species Monitor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IPC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IPC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883534"/>
                  </a:ext>
                </a:extLst>
              </a:tr>
              <a:tr h="205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Allison scanner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VME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IOxOS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117432"/>
                  </a:ext>
                </a:extLst>
              </a:tr>
              <a:tr h="205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Slit and grid emittance measurement unit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EBF1DE"/>
                          </a:solidFill>
                          <a:effectLst/>
                          <a:latin typeface="Calibri" panose="020F0502020204030204" pitchFamily="34" charset="0"/>
                        </a:rPr>
                        <a:t>VME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IOxOS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76933C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402075"/>
                  </a:ext>
                </a:extLst>
              </a:tr>
              <a:tr h="205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Fast beam current monitor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Teledyne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EBF1DE"/>
                          </a:solidFill>
                          <a:effectLst/>
                          <a:latin typeface="Calibri" panose="020F0502020204030204" pitchFamily="34" charset="0"/>
                        </a:rPr>
                        <a:t>Teledyne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365507"/>
                  </a:ext>
                </a:extLst>
              </a:tr>
              <a:tr h="205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fast beam position monitor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Teledyne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EBF1DE"/>
                          </a:solidFill>
                          <a:effectLst/>
                          <a:latin typeface="Calibri" panose="020F0502020204030204" pitchFamily="34" charset="0"/>
                        </a:rPr>
                        <a:t>Teledyne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727679"/>
                  </a:ext>
                </a:extLst>
              </a:tr>
              <a:tr h="205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Faraday cups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Struck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Struck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38375"/>
                  </a:ext>
                </a:extLst>
              </a:tr>
              <a:tr h="205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Grid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4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DAMC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IOxOS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473222"/>
                  </a:ext>
                </a:extLst>
              </a:tr>
              <a:tr h="205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Insertable Beam Stops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Struck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Struck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7853019"/>
                  </a:ext>
                </a:extLst>
              </a:tr>
              <a:tr h="205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Ion chamber loss monitors 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561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266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DAMC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IOxOS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536135"/>
                  </a:ext>
                </a:extLst>
              </a:tr>
              <a:tr h="2543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imaging systems for target and tuning dump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4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EBF1DE"/>
                          </a:solidFill>
                          <a:effectLst/>
                          <a:latin typeface="Calibri" panose="020F0502020204030204" pitchFamily="34" charset="0"/>
                        </a:rPr>
                        <a:t>MPSoC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IOxOS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779099"/>
                  </a:ext>
                </a:extLst>
              </a:tr>
              <a:tr h="205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Longitudinal bunch shape monitor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NI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IOxOS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723282"/>
                  </a:ext>
                </a:extLst>
              </a:tr>
              <a:tr h="205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Neutron detector beam loss monitors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222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4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DAMC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IOxOS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5215"/>
                  </a:ext>
                </a:extLst>
              </a:tr>
              <a:tr h="2008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Beam-induced gas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fluorenscence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monitors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134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IPC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IPC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945674"/>
                  </a:ext>
                </a:extLst>
              </a:tr>
              <a:tr h="1827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Ionization profile monitor for superconducting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linac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IPC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IPC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177670"/>
                  </a:ext>
                </a:extLst>
              </a:tr>
              <a:tr h="205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Wire scanner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172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Struck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Struck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582784"/>
                  </a:ext>
                </a:extLst>
              </a:tr>
              <a:tr h="205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Fast wire scanner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Struck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D8E4BC"/>
                          </a:solidFill>
                          <a:effectLst/>
                          <a:latin typeface="Calibri" panose="020F0502020204030204" pitchFamily="34" charset="0"/>
                        </a:rPr>
                        <a:t>Struck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952738"/>
                  </a:ext>
                </a:extLst>
              </a:tr>
              <a:tr h="1926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172B4D"/>
                          </a:solidFill>
                          <a:effectLst/>
                          <a:latin typeface="Arial" panose="020B0604020202020204" pitchFamily="34" charset="0"/>
                        </a:rPr>
                        <a:t>2127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514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36" marR="7536" marT="75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48182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6CD8F-2BC4-C043-8AAD-99CB3568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09CE6E-BA84-6E43-95B3-54F9AF7CC9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99% integrated = 100% failure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477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422C9-9719-A64B-83E5-85BB966A6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Since TAC one year ago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BD72E-1902-5741-BD26-52D959305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72816"/>
            <a:ext cx="6926560" cy="43533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Descoping</a:t>
            </a:r>
          </a:p>
          <a:p>
            <a:r>
              <a:rPr lang="en-US" dirty="0"/>
              <a:t>Transferred tech labor (4 FTE-years)</a:t>
            </a:r>
          </a:p>
          <a:p>
            <a:pPr lvl="1"/>
            <a:r>
              <a:rPr lang="en-US" dirty="0"/>
              <a:t>Defer integration of two thirds of BLMs, one third of BPMs, all fast WS</a:t>
            </a:r>
          </a:p>
          <a:p>
            <a:r>
              <a:rPr lang="en-US" dirty="0"/>
              <a:t>Defer third longitudinal monitor</a:t>
            </a:r>
          </a:p>
          <a:p>
            <a:r>
              <a:rPr lang="en-US" dirty="0"/>
              <a:t>Defer advanced BLM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Schedule update </a:t>
            </a:r>
          </a:p>
          <a:p>
            <a:pPr marL="0" indent="0">
              <a:buNone/>
            </a:pPr>
            <a:r>
              <a:rPr lang="en-US" dirty="0"/>
              <a:t>(P6 summary from Johan)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31800-9FC2-C647-ACC3-EA242D11A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10F22A-028C-0440-BBA1-74B22B90B4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80E195-BF0B-9649-879C-A60DB1903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228" y="1556792"/>
            <a:ext cx="3960440" cy="29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73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8E13E-38B6-FA46-9E36-D9E2F31DD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 with 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42B69-910F-394F-A984-F70351112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781000"/>
            <a:ext cx="5718512" cy="4816352"/>
          </a:xfrm>
        </p:spPr>
        <p:txBody>
          <a:bodyPr/>
          <a:lstStyle/>
          <a:p>
            <a:r>
              <a:rPr lang="en-GB" sz="2000" dirty="0"/>
              <a:t>Prep</a:t>
            </a:r>
          </a:p>
          <a:p>
            <a:pPr lvl="1"/>
            <a:r>
              <a:rPr lang="en-GB" dirty="0"/>
              <a:t>Define first proton functionality</a:t>
            </a:r>
          </a:p>
          <a:p>
            <a:pPr lvl="1"/>
            <a:r>
              <a:rPr lang="en-GB" dirty="0"/>
              <a:t>Features, not systems - Don’t throw out entire classes of measurement or protection</a:t>
            </a:r>
          </a:p>
          <a:p>
            <a:r>
              <a:rPr lang="en-GB" sz="2000" dirty="0"/>
              <a:t>Program forum</a:t>
            </a:r>
          </a:p>
          <a:p>
            <a:pPr lvl="1"/>
            <a:r>
              <a:rPr lang="en-GB" dirty="0"/>
              <a:t>ICS and key stakeholders</a:t>
            </a:r>
          </a:p>
          <a:p>
            <a:pPr lvl="1"/>
            <a:r>
              <a:rPr lang="en-GB" dirty="0"/>
              <a:t>Agree on objectives (prioritize features needed for first protons).</a:t>
            </a:r>
          </a:p>
          <a:p>
            <a:r>
              <a:rPr lang="en-GB" sz="2000" dirty="0"/>
              <a:t>Tighten communications. </a:t>
            </a:r>
          </a:p>
          <a:p>
            <a:pPr lvl="1"/>
            <a:r>
              <a:rPr lang="en-GB" dirty="0"/>
              <a:t>Take a more lean approach to documentation and procedures</a:t>
            </a:r>
          </a:p>
          <a:p>
            <a:pPr lvl="1"/>
            <a:r>
              <a:rPr lang="en-GB" dirty="0"/>
              <a:t>So far, most successful systems have been developed by multidisciplinary teams: (Examples: J-PARC experiment, BPM, …)</a:t>
            </a:r>
          </a:p>
          <a:p>
            <a:pPr lvl="1"/>
            <a:r>
              <a:rPr lang="en-GB" dirty="0"/>
              <a:t>Team approach can reduce communication overhead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A277D-852B-014F-B6BE-DF40AD7E1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CA400-D83E-A542-9C4C-5CCA17347173}"/>
              </a:ext>
            </a:extLst>
          </p:cNvPr>
          <p:cNvSpPr txBox="1"/>
          <p:nvPr/>
        </p:nvSpPr>
        <p:spPr>
          <a:xfrm>
            <a:off x="3512634" y="163922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12817C-00FD-AA46-8068-0D5B69DD3B56}"/>
              </a:ext>
            </a:extLst>
          </p:cNvPr>
          <p:cNvGrpSpPr/>
          <p:nvPr/>
        </p:nvGrpSpPr>
        <p:grpSpPr>
          <a:xfrm>
            <a:off x="7680176" y="3145507"/>
            <a:ext cx="4123290" cy="3307829"/>
            <a:chOff x="7680176" y="2708920"/>
            <a:chExt cx="4123290" cy="3307829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74C1C946-AF0D-3C44-9AA0-9F1B65BA66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176" y="2708920"/>
              <a:ext cx="4095596" cy="3307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C79B3A9-BCC3-C04B-A937-1E98666E980B}"/>
                </a:ext>
              </a:extLst>
            </p:cNvPr>
            <p:cNvSpPr/>
            <p:nvPr/>
          </p:nvSpPr>
          <p:spPr>
            <a:xfrm>
              <a:off x="8318810" y="3010829"/>
              <a:ext cx="3334214" cy="1393903"/>
            </a:xfrm>
            <a:custGeom>
              <a:avLst/>
              <a:gdLst>
                <a:gd name="connsiteX0" fmla="*/ 0 w 3334214"/>
                <a:gd name="connsiteY0" fmla="*/ 0 h 1393903"/>
                <a:gd name="connsiteX1" fmla="*/ 892097 w 3334214"/>
                <a:gd name="connsiteY1" fmla="*/ 1092820 h 1393903"/>
                <a:gd name="connsiteX2" fmla="*/ 3334214 w 3334214"/>
                <a:gd name="connsiteY2" fmla="*/ 1393903 h 1393903"/>
                <a:gd name="connsiteX3" fmla="*/ 3334214 w 3334214"/>
                <a:gd name="connsiteY3" fmla="*/ 1393903 h 139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4214" h="1393903">
                  <a:moveTo>
                    <a:pt x="0" y="0"/>
                  </a:moveTo>
                  <a:cubicBezTo>
                    <a:pt x="168197" y="430251"/>
                    <a:pt x="336395" y="860503"/>
                    <a:pt x="892097" y="1092820"/>
                  </a:cubicBezTo>
                  <a:cubicBezTo>
                    <a:pt x="1447799" y="1325137"/>
                    <a:pt x="3334214" y="1393903"/>
                    <a:pt x="3334214" y="1393903"/>
                  </a:cubicBezTo>
                  <a:lnTo>
                    <a:pt x="3334214" y="1393903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2E86678-A3D2-8D44-BAAE-827FE9E6894E}"/>
                </a:ext>
              </a:extLst>
            </p:cNvPr>
            <p:cNvCxnSpPr/>
            <p:nvPr/>
          </p:nvCxnSpPr>
          <p:spPr>
            <a:xfrm flipV="1">
              <a:off x="9819322" y="4302613"/>
              <a:ext cx="72008" cy="32041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4C275A-CA4E-E445-A024-3E7CDC7C8219}"/>
                </a:ext>
              </a:extLst>
            </p:cNvPr>
            <p:cNvSpPr txBox="1"/>
            <p:nvPr/>
          </p:nvSpPr>
          <p:spPr>
            <a:xfrm>
              <a:off x="9930127" y="4362834"/>
              <a:ext cx="1873339" cy="43658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/>
            </a:bodyPr>
            <a:lstStyle/>
            <a:p>
              <a:pPr algn="l"/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On same project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B40B735-7AA7-6D45-88D8-B45AFACF8359}"/>
              </a:ext>
            </a:extLst>
          </p:cNvPr>
          <p:cNvSpPr txBox="1"/>
          <p:nvPr/>
        </p:nvSpPr>
        <p:spPr>
          <a:xfrm>
            <a:off x="7906215" y="171728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A5A75E-A6B5-C343-A042-E08B3EAA28C4}"/>
              </a:ext>
            </a:extLst>
          </p:cNvPr>
          <p:cNvSpPr txBox="1"/>
          <p:nvPr/>
        </p:nvSpPr>
        <p:spPr>
          <a:xfrm>
            <a:off x="6528048" y="1562685"/>
            <a:ext cx="5472608" cy="36549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US" sz="2000" dirty="0"/>
              <a:t>P6 Plan (Milestones, EVM)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030645-A9CE-6147-8B49-DD5F8B7367A4}"/>
              </a:ext>
            </a:extLst>
          </p:cNvPr>
          <p:cNvSpPr txBox="1"/>
          <p:nvPr/>
        </p:nvSpPr>
        <p:spPr>
          <a:xfrm>
            <a:off x="6528048" y="1927995"/>
            <a:ext cx="5472608" cy="36549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US" sz="2000" dirty="0"/>
              <a:t>Program Board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7BC746-4D69-F84F-AD80-E6093EA5C9CC}"/>
              </a:ext>
            </a:extLst>
          </p:cNvPr>
          <p:cNvSpPr txBox="1"/>
          <p:nvPr/>
        </p:nvSpPr>
        <p:spPr>
          <a:xfrm>
            <a:off x="6528048" y="2293305"/>
            <a:ext cx="5472608" cy="36549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US" sz="2000" dirty="0"/>
              <a:t>Team Boards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3BAD0E-9961-054B-B7FB-375660C7C0C1}"/>
              </a:ext>
            </a:extLst>
          </p:cNvPr>
          <p:cNvCxnSpPr/>
          <p:nvPr/>
        </p:nvCxnSpPr>
        <p:spPr>
          <a:xfrm>
            <a:off x="8040216" y="1927995"/>
            <a:ext cx="0" cy="36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F0B407-9304-3544-8F20-FB2E886793E3}"/>
              </a:ext>
            </a:extLst>
          </p:cNvPr>
          <p:cNvCxnSpPr/>
          <p:nvPr/>
        </p:nvCxnSpPr>
        <p:spPr>
          <a:xfrm>
            <a:off x="9709742" y="1927995"/>
            <a:ext cx="0" cy="36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976C69-96F3-4D43-BF0C-A22CB414D76D}"/>
              </a:ext>
            </a:extLst>
          </p:cNvPr>
          <p:cNvCxnSpPr/>
          <p:nvPr/>
        </p:nvCxnSpPr>
        <p:spPr>
          <a:xfrm>
            <a:off x="8040216" y="2293489"/>
            <a:ext cx="0" cy="36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5DF0B54-1449-064A-B241-0F0B04DA118E}"/>
              </a:ext>
            </a:extLst>
          </p:cNvPr>
          <p:cNvCxnSpPr/>
          <p:nvPr/>
        </p:nvCxnSpPr>
        <p:spPr>
          <a:xfrm>
            <a:off x="7248128" y="2293489"/>
            <a:ext cx="0" cy="36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3171DF-B9A9-2640-87B5-9C50BA44F28A}"/>
              </a:ext>
            </a:extLst>
          </p:cNvPr>
          <p:cNvCxnSpPr/>
          <p:nvPr/>
        </p:nvCxnSpPr>
        <p:spPr>
          <a:xfrm>
            <a:off x="6816080" y="2293489"/>
            <a:ext cx="0" cy="36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16DD90-3906-0D4D-A720-E4F5785A11F1}"/>
              </a:ext>
            </a:extLst>
          </p:cNvPr>
          <p:cNvCxnSpPr/>
          <p:nvPr/>
        </p:nvCxnSpPr>
        <p:spPr>
          <a:xfrm>
            <a:off x="7674559" y="2293489"/>
            <a:ext cx="0" cy="36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D23987-9717-754B-BC65-03BBF991F32B}"/>
              </a:ext>
            </a:extLst>
          </p:cNvPr>
          <p:cNvCxnSpPr/>
          <p:nvPr/>
        </p:nvCxnSpPr>
        <p:spPr>
          <a:xfrm>
            <a:off x="9696400" y="2293489"/>
            <a:ext cx="0" cy="36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75939D-8EFD-BC45-B836-1B3214997426}"/>
              </a:ext>
            </a:extLst>
          </p:cNvPr>
          <p:cNvCxnSpPr/>
          <p:nvPr/>
        </p:nvCxnSpPr>
        <p:spPr>
          <a:xfrm>
            <a:off x="8904312" y="2293489"/>
            <a:ext cx="0" cy="36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33C16EF-7E85-9C40-AB46-0CBEC78ECFC2}"/>
              </a:ext>
            </a:extLst>
          </p:cNvPr>
          <p:cNvCxnSpPr/>
          <p:nvPr/>
        </p:nvCxnSpPr>
        <p:spPr>
          <a:xfrm>
            <a:off x="8472264" y="2293489"/>
            <a:ext cx="0" cy="36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086017-CA52-8842-9CA4-A4F0716FDF5F}"/>
              </a:ext>
            </a:extLst>
          </p:cNvPr>
          <p:cNvCxnSpPr/>
          <p:nvPr/>
        </p:nvCxnSpPr>
        <p:spPr>
          <a:xfrm>
            <a:off x="9330743" y="2293489"/>
            <a:ext cx="0" cy="36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8E9AEA1-9C93-F248-8D1C-9F2A700DF647}"/>
              </a:ext>
            </a:extLst>
          </p:cNvPr>
          <p:cNvCxnSpPr/>
          <p:nvPr/>
        </p:nvCxnSpPr>
        <p:spPr>
          <a:xfrm>
            <a:off x="10102615" y="2293489"/>
            <a:ext cx="0" cy="36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B36F33-B036-A845-B7A8-352F3A1AD6B7}"/>
              </a:ext>
            </a:extLst>
          </p:cNvPr>
          <p:cNvCxnSpPr/>
          <p:nvPr/>
        </p:nvCxnSpPr>
        <p:spPr>
          <a:xfrm>
            <a:off x="11758799" y="2293489"/>
            <a:ext cx="0" cy="36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401C7FE-C1C4-A242-A788-E53A74FFE801}"/>
              </a:ext>
            </a:extLst>
          </p:cNvPr>
          <p:cNvCxnSpPr/>
          <p:nvPr/>
        </p:nvCxnSpPr>
        <p:spPr>
          <a:xfrm>
            <a:off x="10966711" y="2293489"/>
            <a:ext cx="0" cy="36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AB1E8E7-9612-7C47-A81A-F53B567A8293}"/>
              </a:ext>
            </a:extLst>
          </p:cNvPr>
          <p:cNvCxnSpPr/>
          <p:nvPr/>
        </p:nvCxnSpPr>
        <p:spPr>
          <a:xfrm>
            <a:off x="10534663" y="2293489"/>
            <a:ext cx="0" cy="36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FD2F37C-D6C6-8947-A2E1-C269B209BC3E}"/>
              </a:ext>
            </a:extLst>
          </p:cNvPr>
          <p:cNvCxnSpPr/>
          <p:nvPr/>
        </p:nvCxnSpPr>
        <p:spPr>
          <a:xfrm>
            <a:off x="11393142" y="2293489"/>
            <a:ext cx="0" cy="36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28F3CC-4268-964C-BF6C-991BB3C8119F}"/>
              </a:ext>
            </a:extLst>
          </p:cNvPr>
          <p:cNvCxnSpPr/>
          <p:nvPr/>
        </p:nvCxnSpPr>
        <p:spPr>
          <a:xfrm>
            <a:off x="11386455" y="1927995"/>
            <a:ext cx="0" cy="36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661C85E-960E-5140-A258-C28BD7E2F151}"/>
              </a:ext>
            </a:extLst>
          </p:cNvPr>
          <p:cNvSpPr txBox="1"/>
          <p:nvPr/>
        </p:nvSpPr>
        <p:spPr>
          <a:xfrm>
            <a:off x="7237141" y="208527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4C68CB-13FC-8944-8DF1-396D6D43A924}"/>
              </a:ext>
            </a:extLst>
          </p:cNvPr>
          <p:cNvSpPr txBox="1"/>
          <p:nvPr/>
        </p:nvSpPr>
        <p:spPr>
          <a:xfrm>
            <a:off x="6826655" y="645333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en-US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829FC9-815C-2446-BC62-FF84694625D1}"/>
              </a:ext>
            </a:extLst>
          </p:cNvPr>
          <p:cNvSpPr txBox="1"/>
          <p:nvPr/>
        </p:nvSpPr>
        <p:spPr>
          <a:xfrm>
            <a:off x="6960096" y="1988840"/>
            <a:ext cx="914400" cy="30446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85000" lnSpcReduction="20000"/>
          </a:bodyPr>
          <a:lstStyle/>
          <a:p>
            <a:pPr algn="l"/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 months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F739DA-1583-FE49-8FBC-9D60B121A6D7}"/>
              </a:ext>
            </a:extLst>
          </p:cNvPr>
          <p:cNvSpPr txBox="1"/>
          <p:nvPr/>
        </p:nvSpPr>
        <p:spPr>
          <a:xfrm>
            <a:off x="6531900" y="2352902"/>
            <a:ext cx="914400" cy="30446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85000" lnSpcReduction="20000"/>
          </a:bodyPr>
          <a:lstStyle/>
          <a:p>
            <a:pPr algn="l"/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 weeks</a:t>
            </a:r>
          </a:p>
        </p:txBody>
      </p:sp>
    </p:spTree>
    <p:extLst>
      <p:ext uri="{BB962C8B-B14F-4D97-AF65-F5344CB8AC3E}">
        <p14:creationId xmlns:p14="http://schemas.microsoft.com/office/powerpoint/2010/main" val="2629917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C2428-406A-894C-9792-6E4FF2ED3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Thank you!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C509E-ACA5-604E-ADA7-D68850AF3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2E7A59-FD4E-C447-8393-BDB22E7B6B32}"/>
              </a:ext>
            </a:extLst>
          </p:cNvPr>
          <p:cNvSpPr txBox="1"/>
          <p:nvPr/>
        </p:nvSpPr>
        <p:spPr>
          <a:xfrm>
            <a:off x="2118732" y="102591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54096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3DB88-8ACF-034C-9304-1DB99051A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F6DE4-1AE6-884A-9E0C-87FEB5240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4"/>
            <a:ext cx="10972800" cy="5256584"/>
          </a:xfrm>
        </p:spPr>
        <p:txBody>
          <a:bodyPr/>
          <a:lstStyle/>
          <a:p>
            <a:r>
              <a:rPr lang="en-US" dirty="0"/>
              <a:t>Intro:</a:t>
            </a:r>
          </a:p>
          <a:p>
            <a:pPr lvl="1"/>
            <a:r>
              <a:rPr lang="en-US" dirty="0"/>
              <a:t>Beam Diagnostics Organization</a:t>
            </a:r>
          </a:p>
          <a:p>
            <a:pPr lvl="1"/>
            <a:r>
              <a:rPr lang="en-US" dirty="0"/>
              <a:t>Instrumentation Suite</a:t>
            </a:r>
          </a:p>
          <a:p>
            <a:r>
              <a:rPr lang="en-US" dirty="0"/>
              <a:t>Status</a:t>
            </a:r>
          </a:p>
          <a:p>
            <a:pPr lvl="1"/>
            <a:r>
              <a:rPr lang="en-US" dirty="0"/>
              <a:t>LEBT results</a:t>
            </a:r>
          </a:p>
          <a:p>
            <a:pPr lvl="1"/>
            <a:r>
              <a:rPr lang="en-US" dirty="0"/>
              <a:t>Systems for NC </a:t>
            </a:r>
            <a:r>
              <a:rPr lang="en-US" dirty="0" err="1"/>
              <a:t>linac</a:t>
            </a:r>
            <a:r>
              <a:rPr lang="en-US" dirty="0"/>
              <a:t> commissioning</a:t>
            </a:r>
          </a:p>
          <a:p>
            <a:pPr lvl="1"/>
            <a:r>
              <a:rPr lang="en-US" dirty="0"/>
              <a:t>Systems for beam on target</a:t>
            </a:r>
          </a:p>
          <a:p>
            <a:r>
              <a:rPr lang="en-US" dirty="0"/>
              <a:t>Plans</a:t>
            </a:r>
          </a:p>
          <a:p>
            <a:pPr lvl="1"/>
            <a:r>
              <a:rPr lang="en-US" dirty="0"/>
              <a:t>State of Diagnostics presented at TAC one year ago </a:t>
            </a:r>
          </a:p>
          <a:p>
            <a:pPr lvl="1"/>
            <a:r>
              <a:rPr lang="en-US" dirty="0"/>
              <a:t>Lessons learned</a:t>
            </a:r>
          </a:p>
          <a:p>
            <a:pPr lvl="1"/>
            <a:r>
              <a:rPr lang="en-US" dirty="0"/>
              <a:t>Path forward</a:t>
            </a: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D665B-677B-764A-8AC2-A2100476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864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F8B02-53A2-CA49-8AE5-2DC6BE1BC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75AA3-901D-4644-99A8-433013A96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C7A097-91F9-0247-8499-6AED38253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Make readable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B0A95-7949-F046-B42D-D019CE27C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700808"/>
            <a:ext cx="4358378" cy="4276953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66265A9-4BD5-6F4B-9B46-90A9D4BB8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383456"/>
              </p:ext>
            </p:extLst>
          </p:nvPr>
        </p:nvGraphicFramePr>
        <p:xfrm>
          <a:off x="5015880" y="2126202"/>
          <a:ext cx="2844646" cy="4371743"/>
        </p:xfrm>
        <a:graphic>
          <a:graphicData uri="http://schemas.openxmlformats.org/drawingml/2006/table">
            <a:tbl>
              <a:tblPr/>
              <a:tblGrid>
                <a:gridCol w="879582">
                  <a:extLst>
                    <a:ext uri="{9D8B030D-6E8A-4147-A177-3AD203B41FA5}">
                      <a16:colId xmlns:a16="http://schemas.microsoft.com/office/drawing/2014/main" val="688541793"/>
                    </a:ext>
                  </a:extLst>
                </a:gridCol>
                <a:gridCol w="930820">
                  <a:extLst>
                    <a:ext uri="{9D8B030D-6E8A-4147-A177-3AD203B41FA5}">
                      <a16:colId xmlns:a16="http://schemas.microsoft.com/office/drawing/2014/main" val="3245155135"/>
                    </a:ext>
                  </a:extLst>
                </a:gridCol>
                <a:gridCol w="1034244">
                  <a:extLst>
                    <a:ext uri="{9D8B030D-6E8A-4147-A177-3AD203B41FA5}">
                      <a16:colId xmlns:a16="http://schemas.microsoft.com/office/drawing/2014/main" val="1507081234"/>
                    </a:ext>
                  </a:extLst>
                </a:gridCol>
              </a:tblGrid>
              <a:tr h="154215"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1" dirty="0">
                          <a:solidFill>
                            <a:srgbClr val="172B4D"/>
                          </a:solidFill>
                          <a:effectLst/>
                        </a:rPr>
                        <a:t>Technical Area</a:t>
                      </a:r>
                    </a:p>
                  </a:txBody>
                  <a:tcPr marL="43319" marR="64978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1">
                          <a:solidFill>
                            <a:srgbClr val="172B4D"/>
                          </a:solidFill>
                          <a:effectLst/>
                        </a:rPr>
                        <a:t>Responsible</a:t>
                      </a:r>
                    </a:p>
                  </a:txBody>
                  <a:tcPr marL="43319" marR="64978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1" dirty="0">
                          <a:solidFill>
                            <a:srgbClr val="172B4D"/>
                          </a:solidFill>
                          <a:effectLst/>
                        </a:rPr>
                        <a:t>Additional Experts</a:t>
                      </a:r>
                    </a:p>
                  </a:txBody>
                  <a:tcPr marL="43319" marR="64978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403480"/>
                  </a:ext>
                </a:extLst>
              </a:tr>
              <a:tr h="341353"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1">
                          <a:effectLst/>
                        </a:rPr>
                        <a:t>Electronics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solidFill>
                            <a:srgbClr val="0094CA"/>
                          </a:solidFill>
                          <a:effectLst/>
                          <a:hlinkClick r:id="rId3"/>
                        </a:rPr>
                        <a:t>Clement Derrez</a:t>
                      </a:r>
                      <a:r>
                        <a:rPr lang="en-US" sz="600">
                          <a:effectLst/>
                        </a:rPr>
                        <a:t>, </a:t>
                      </a:r>
                      <a:r>
                        <a:rPr lang="en-US" sz="600" u="none" strike="noStrike">
                          <a:solidFill>
                            <a:srgbClr val="0094CA"/>
                          </a:solidFill>
                          <a:effectLst/>
                          <a:hlinkClick r:id="rId4"/>
                        </a:rPr>
                        <a:t>Hooman Hassanzadegan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04311"/>
                  </a:ext>
                </a:extLst>
              </a:tr>
              <a:tr h="247784"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1">
                          <a:effectLst/>
                        </a:rPr>
                        <a:t>Software, </a:t>
                      </a:r>
                      <a:br>
                        <a:rPr lang="en-US" sz="600" b="1">
                          <a:effectLst/>
                        </a:rPr>
                      </a:br>
                      <a:r>
                        <a:rPr lang="en-US" sz="600" b="1">
                          <a:effectLst/>
                        </a:rPr>
                        <a:t>EPICS integration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solidFill>
                            <a:srgbClr val="0094CA"/>
                          </a:solidFill>
                          <a:effectLst/>
                          <a:hlinkClick r:id="rId5"/>
                        </a:rPr>
                        <a:t>Hinko Kocevar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3840622"/>
                  </a:ext>
                </a:extLst>
              </a:tr>
              <a:tr h="715629"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1">
                          <a:effectLst/>
                        </a:rPr>
                        <a:t>FPGA, digital architecture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solidFill>
                            <a:srgbClr val="0094CA"/>
                          </a:solidFill>
                          <a:effectLst/>
                          <a:hlinkClick r:id="rId6"/>
                        </a:rPr>
                        <a:t>Kaj Rosengren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solidFill>
                            <a:srgbClr val="0094CA"/>
                          </a:solidFill>
                          <a:effectLst/>
                          <a:hlinkClick r:id="rId7"/>
                        </a:rPr>
                        <a:t>Mehdi Mohammednezhad</a:t>
                      </a:r>
                      <a:r>
                        <a:rPr lang="en-US" sz="600">
                          <a:effectLst/>
                        </a:rPr>
                        <a:t>(BCM), </a:t>
                      </a:r>
                      <a:r>
                        <a:rPr lang="en-US" sz="600" u="none" strike="noStrike">
                          <a:solidFill>
                            <a:srgbClr val="0094CA"/>
                          </a:solidFill>
                          <a:effectLst/>
                          <a:hlinkClick r:id="rId8"/>
                        </a:rPr>
                        <a:t>David Bang-Hauge</a:t>
                      </a:r>
                      <a:r>
                        <a:rPr lang="en-US" sz="600">
                          <a:effectLst/>
                        </a:rPr>
                        <a:t> (Oslo, Imaging), LTH (Grid, APTM), Łodz (ICBLM, nBLM),</a:t>
                      </a: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388783"/>
                  </a:ext>
                </a:extLst>
              </a:tr>
              <a:tr h="247784"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1">
                          <a:effectLst/>
                        </a:rPr>
                        <a:t>Mechanical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solidFill>
                            <a:srgbClr val="0094CA"/>
                          </a:solidFill>
                          <a:effectLst/>
                          <a:hlinkClick r:id="rId9"/>
                        </a:rPr>
                        <a:t>Thomas Grandsaert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323720"/>
                  </a:ext>
                </a:extLst>
              </a:tr>
              <a:tr h="247784"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1">
                          <a:effectLst/>
                        </a:rPr>
                        <a:t>Motion Control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solidFill>
                            <a:srgbClr val="0094CA"/>
                          </a:solidFill>
                          <a:effectLst/>
                          <a:hlinkClick r:id="rId3"/>
                        </a:rPr>
                        <a:t>Clement Derrez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7563066"/>
                  </a:ext>
                </a:extLst>
              </a:tr>
              <a:tr h="341353"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1">
                          <a:effectLst/>
                        </a:rPr>
                        <a:t>Radiation effects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solidFill>
                            <a:srgbClr val="0094CA"/>
                          </a:solidFill>
                          <a:effectLst/>
                          <a:hlinkClick r:id="rId10"/>
                        </a:rPr>
                        <a:t>Irena Dolenc Kittelmann</a:t>
                      </a:r>
                      <a:r>
                        <a:rPr lang="en-US" sz="600">
                          <a:effectLst/>
                        </a:rPr>
                        <a:t>,</a:t>
                      </a:r>
                      <a:r>
                        <a:rPr lang="en-US" sz="600" u="none" strike="noStrike">
                          <a:solidFill>
                            <a:srgbClr val="0094CA"/>
                          </a:solidFill>
                          <a:effectLst/>
                          <a:hlinkClick r:id="rId11"/>
                        </a:rPr>
                        <a:t>Elena Donegani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7158186"/>
                  </a:ext>
                </a:extLst>
              </a:tr>
              <a:tr h="341353"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1">
                          <a:effectLst/>
                        </a:rPr>
                        <a:t>Protection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solidFill>
                            <a:srgbClr val="0094CA"/>
                          </a:solidFill>
                          <a:effectLst/>
                          <a:hlinkClick r:id="rId10"/>
                        </a:rPr>
                        <a:t>Irena Dolenc Kittelmann</a:t>
                      </a:r>
                      <a:r>
                        <a:rPr lang="en-US" sz="600">
                          <a:effectLst/>
                        </a:rPr>
                        <a:t>, </a:t>
                      </a:r>
                      <a:r>
                        <a:rPr lang="en-US" sz="600" u="none" strike="noStrike">
                          <a:solidFill>
                            <a:srgbClr val="0094CA"/>
                          </a:solidFill>
                          <a:effectLst/>
                          <a:hlinkClick r:id="rId9"/>
                        </a:rPr>
                        <a:t>Thomas Grandsaert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46710"/>
                  </a:ext>
                </a:extLst>
              </a:tr>
              <a:tr h="247784"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1">
                          <a:effectLst/>
                        </a:rPr>
                        <a:t>Cabling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solidFill>
                            <a:srgbClr val="0094CA"/>
                          </a:solidFill>
                          <a:effectLst/>
                          <a:hlinkClick r:id="rId12"/>
                        </a:rPr>
                        <a:t>Edvard Bergman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7202231"/>
                  </a:ext>
                </a:extLst>
              </a:tr>
              <a:tr h="247784"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1">
                          <a:effectLst/>
                        </a:rPr>
                        <a:t>Installation Manager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solidFill>
                            <a:srgbClr val="0094CA"/>
                          </a:solidFill>
                          <a:effectLst/>
                          <a:hlinkClick r:id="rId13"/>
                        </a:rPr>
                        <a:t>Viatcheslav Grishin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7278431"/>
                  </a:ext>
                </a:extLst>
              </a:tr>
              <a:tr h="247784"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1">
                          <a:effectLst/>
                        </a:rPr>
                        <a:t>Verification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solidFill>
                            <a:srgbClr val="0094CA"/>
                          </a:solidFill>
                          <a:effectLst/>
                          <a:hlinkClick r:id="rId3"/>
                        </a:rPr>
                        <a:t>Clement Derrez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4348699"/>
                  </a:ext>
                </a:extLst>
              </a:tr>
              <a:tr h="247784"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1">
                          <a:effectLst/>
                        </a:rPr>
                        <a:t>Commissioning (LEBT)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solidFill>
                            <a:srgbClr val="0094CA"/>
                          </a:solidFill>
                          <a:effectLst/>
                          <a:hlinkClick r:id="rId14"/>
                        </a:rPr>
                        <a:t>Cyrille Thomas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8104054"/>
                  </a:ext>
                </a:extLst>
              </a:tr>
              <a:tr h="247784"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1">
                          <a:effectLst/>
                        </a:rPr>
                        <a:t>Laboratory Manager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solidFill>
                            <a:srgbClr val="0094CA"/>
                          </a:solidFill>
                          <a:effectLst/>
                          <a:hlinkClick r:id="rId12"/>
                        </a:rPr>
                        <a:t>Edvard Bergman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946365"/>
                  </a:ext>
                </a:extLst>
              </a:tr>
              <a:tr h="247784"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1">
                          <a:effectLst/>
                        </a:rPr>
                        <a:t>Data Management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solidFill>
                            <a:srgbClr val="0094CA"/>
                          </a:solidFill>
                          <a:effectLst/>
                          <a:hlinkClick r:id="rId15"/>
                        </a:rPr>
                        <a:t>Johan Norin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096327"/>
                  </a:ext>
                </a:extLst>
              </a:tr>
              <a:tr h="247784"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1">
                          <a:effectLst/>
                        </a:rPr>
                        <a:t>Project Planning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solidFill>
                            <a:srgbClr val="0094CA"/>
                          </a:solidFill>
                          <a:effectLst/>
                          <a:hlinkClick r:id="rId15"/>
                        </a:rPr>
                        <a:t>Johan Norin</a:t>
                      </a:r>
                      <a:endParaRPr lang="en-US" sz="60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600" dirty="0">
                          <a:effectLst/>
                        </a:rPr>
                      </a:br>
                      <a:endParaRPr lang="en-US" sz="600" dirty="0">
                        <a:effectLst/>
                      </a:endParaRPr>
                    </a:p>
                  </a:txBody>
                  <a:tcPr marL="43319" marR="43319" marT="30323" marB="3032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474172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7FA1E46-9036-9B45-958D-6E754F3BE0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532385"/>
              </p:ext>
            </p:extLst>
          </p:nvPr>
        </p:nvGraphicFramePr>
        <p:xfrm>
          <a:off x="8349132" y="2126202"/>
          <a:ext cx="3284068" cy="4525964"/>
        </p:xfrm>
        <a:graphic>
          <a:graphicData uri="http://schemas.openxmlformats.org/drawingml/2006/table">
            <a:tbl>
              <a:tblPr/>
              <a:tblGrid>
                <a:gridCol w="821017">
                  <a:extLst>
                    <a:ext uri="{9D8B030D-6E8A-4147-A177-3AD203B41FA5}">
                      <a16:colId xmlns:a16="http://schemas.microsoft.com/office/drawing/2014/main" val="1306090322"/>
                    </a:ext>
                  </a:extLst>
                </a:gridCol>
                <a:gridCol w="821017">
                  <a:extLst>
                    <a:ext uri="{9D8B030D-6E8A-4147-A177-3AD203B41FA5}">
                      <a16:colId xmlns:a16="http://schemas.microsoft.com/office/drawing/2014/main" val="1150942891"/>
                    </a:ext>
                  </a:extLst>
                </a:gridCol>
                <a:gridCol w="821017">
                  <a:extLst>
                    <a:ext uri="{9D8B030D-6E8A-4147-A177-3AD203B41FA5}">
                      <a16:colId xmlns:a16="http://schemas.microsoft.com/office/drawing/2014/main" val="3084398175"/>
                    </a:ext>
                  </a:extLst>
                </a:gridCol>
                <a:gridCol w="821017">
                  <a:extLst>
                    <a:ext uri="{9D8B030D-6E8A-4147-A177-3AD203B41FA5}">
                      <a16:colId xmlns:a16="http://schemas.microsoft.com/office/drawing/2014/main" val="1012893614"/>
                    </a:ext>
                  </a:extLst>
                </a:gridCol>
              </a:tblGrid>
              <a:tr h="234472"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b="1">
                          <a:solidFill>
                            <a:srgbClr val="172B4D"/>
                          </a:solidFill>
                          <a:effectLst/>
                        </a:rPr>
                        <a:t>System</a:t>
                      </a:r>
                    </a:p>
                  </a:txBody>
                  <a:tcPr marL="23354" marR="35031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b="1">
                          <a:solidFill>
                            <a:srgbClr val="172B4D"/>
                          </a:solidFill>
                          <a:effectLst/>
                        </a:rPr>
                        <a:t>System Lead</a:t>
                      </a:r>
                    </a:p>
                  </a:txBody>
                  <a:tcPr marL="23354" marR="35031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b="1">
                          <a:solidFill>
                            <a:srgbClr val="172B4D"/>
                          </a:solidFill>
                          <a:effectLst/>
                        </a:rPr>
                        <a:t>Additional team members in Lund</a:t>
                      </a:r>
                    </a:p>
                  </a:txBody>
                  <a:tcPr marL="23354" marR="35031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b="1">
                          <a:solidFill>
                            <a:srgbClr val="172B4D"/>
                          </a:solidFill>
                          <a:effectLst/>
                        </a:rPr>
                        <a:t>In-kind partners and collaborators</a:t>
                      </a:r>
                      <a:br>
                        <a:rPr lang="en-US" sz="300" b="1">
                          <a:solidFill>
                            <a:srgbClr val="172B4D"/>
                          </a:solidFill>
                          <a:effectLst/>
                        </a:rPr>
                      </a:br>
                      <a:r>
                        <a:rPr lang="en-US" sz="300" b="1">
                          <a:solidFill>
                            <a:srgbClr val="172B4D"/>
                          </a:solidFill>
                          <a:effectLst/>
                        </a:rPr>
                        <a:t>(many are not shown here) </a:t>
                      </a:r>
                    </a:p>
                  </a:txBody>
                  <a:tcPr marL="23354" marR="35031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734860"/>
                  </a:ext>
                </a:extLst>
              </a:tr>
              <a:tr h="184028"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b="1">
                          <a:effectLst/>
                        </a:rPr>
                        <a:t>Aperture Monitor</a:t>
                      </a:r>
                      <a:r>
                        <a:rPr lang="en-US" sz="300">
                          <a:effectLst/>
                        </a:rPr>
                        <a:t>(fixed and moveable)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4"/>
                        </a:rPr>
                        <a:t>Cyrille Thomas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300">
                          <a:effectLst/>
                        </a:rPr>
                      </a:b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6"/>
                        </a:rPr>
                        <a:t>Anders J Johansson</a:t>
                      </a:r>
                      <a:r>
                        <a:rPr lang="en-US" sz="300">
                          <a:effectLst/>
                        </a:rPr>
                        <a:t>(electronics; LTH)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124647"/>
                  </a:ext>
                </a:extLst>
              </a:tr>
              <a:tr h="234472"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b="1">
                          <a:effectLst/>
                        </a:rPr>
                        <a:t>BCM</a:t>
                      </a:r>
                      <a:r>
                        <a:rPr lang="en-US" sz="300">
                          <a:effectLst/>
                        </a:rPr>
                        <a:t> (BCM, fast BCM, IS supply current)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4"/>
                        </a:rPr>
                        <a:t>Hooman Hassanzadegan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300">
                          <a:effectLst/>
                        </a:rPr>
                      </a:b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7"/>
                        </a:rPr>
                        <a:t>Ibon Bustinduy</a:t>
                      </a:r>
                      <a:r>
                        <a:rPr lang="en-US" sz="300">
                          <a:effectLst/>
                        </a:rPr>
                        <a:t>, @Seadat Varnasseri (MEBT toroids; ESS-Bilbao)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557909"/>
                  </a:ext>
                </a:extLst>
              </a:tr>
              <a:tr h="234472"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b="1">
                          <a:effectLst/>
                        </a:rPr>
                        <a:t>BLM</a:t>
                      </a:r>
                      <a:r>
                        <a:rPr lang="en-US" sz="300">
                          <a:effectLst/>
                        </a:rPr>
                        <a:t> (nBLM, ICBLM, X-Ray spectroscopy)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0"/>
                        </a:rPr>
                        <a:t>Irena Dolenc Kittelmann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3"/>
                        </a:rPr>
                        <a:t>Viatcheslav Grishin</a:t>
                      </a:r>
                      <a:r>
                        <a:rPr lang="en-US" sz="300">
                          <a:effectLst/>
                        </a:rPr>
                        <a:t>(detector testing), </a:t>
                      </a:r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3"/>
                        </a:rPr>
                        <a:t>Clement Derrez</a:t>
                      </a:r>
                      <a:r>
                        <a:rPr lang="en-US" sz="300">
                          <a:effectLst/>
                        </a:rPr>
                        <a:t>(electronics)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8"/>
                        </a:rPr>
                        <a:t>Thomas Papaevangelou</a:t>
                      </a:r>
                      <a:r>
                        <a:rPr lang="en-US" sz="300">
                          <a:effectLst/>
                        </a:rPr>
                        <a:t>(nBLM; CEA-Saclay)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3458282"/>
                  </a:ext>
                </a:extLst>
              </a:tr>
              <a:tr h="638025"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b="1">
                          <a:effectLst/>
                        </a:rPr>
                        <a:t>BPM</a:t>
                      </a:r>
                      <a:r>
                        <a:rPr lang="en-US" sz="300">
                          <a:effectLst/>
                        </a:rPr>
                        <a:t> (BPM, fast BPM)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4"/>
                        </a:rPr>
                        <a:t>Hooman Hassanzadegan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9"/>
                        </a:rPr>
                        <a:t>Rafael Baron</a:t>
                      </a:r>
                      <a:r>
                        <a:rPr lang="en-US" sz="300">
                          <a:effectLst/>
                        </a:rPr>
                        <a:t>assisting during his academic leave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7"/>
                        </a:rPr>
                        <a:t>Ibon Bustinduy</a:t>
                      </a:r>
                      <a:r>
                        <a:rPr lang="en-US" sz="300">
                          <a:effectLst/>
                        </a:rPr>
                        <a:t>, Seadat Varnasseri (MEBT striplines; ESS-Bilbao), Marco Poggi (DTL striplines; Legnaro), </a:t>
                      </a:r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20"/>
                        </a:rPr>
                        <a:t>Silke Vilcins-Czvitkovits</a:t>
                      </a:r>
                      <a:r>
                        <a:rPr lang="en-US" sz="300">
                          <a:effectLst/>
                        </a:rPr>
                        <a:t>(LWU buttons; DESY), </a:t>
                      </a:r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21"/>
                        </a:rPr>
                        <a:t>Paul Aden</a:t>
                      </a:r>
                      <a:r>
                        <a:rPr lang="en-US" sz="300">
                          <a:effectLst/>
                        </a:rPr>
                        <a:t> (LWU button integration; Daresbury),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7198272"/>
                  </a:ext>
                </a:extLst>
              </a:tr>
              <a:tr h="184028"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b="1">
                          <a:effectLst/>
                        </a:rPr>
                        <a:t>Doppler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4"/>
                        </a:rPr>
                        <a:t>Cyrille Thomas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300">
                          <a:effectLst/>
                        </a:rPr>
                      </a:b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22"/>
                        </a:rPr>
                        <a:t>Franck Senee</a:t>
                      </a:r>
                      <a:r>
                        <a:rPr lang="en-US" sz="300">
                          <a:effectLst/>
                        </a:rPr>
                        <a:t> (Doppler; CEA-Saclay)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523993"/>
                  </a:ext>
                </a:extLst>
              </a:tr>
              <a:tr h="385804"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b="1">
                          <a:effectLst/>
                        </a:rPr>
                        <a:t>EMU</a:t>
                      </a:r>
                      <a:r>
                        <a:rPr lang="en-US" sz="300">
                          <a:effectLst/>
                        </a:rPr>
                        <a:t> (Alison, slit-grid)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3"/>
                        </a:rPr>
                        <a:t>Clement Derrez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23"/>
                        </a:rPr>
                        <a:t>Roxana Tarkeshian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24"/>
                        </a:rPr>
                        <a:t>Unknown User (oliviertuske)</a:t>
                      </a:r>
                      <a:r>
                        <a:rPr lang="en-US" sz="300">
                          <a:effectLst/>
                        </a:rPr>
                        <a:t>(LEBT EMU; CEA-Saclay), </a:t>
                      </a:r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7"/>
                        </a:rPr>
                        <a:t>Ibon Bustinduy</a:t>
                      </a:r>
                      <a:r>
                        <a:rPr lang="en-US" sz="300">
                          <a:effectLst/>
                        </a:rPr>
                        <a:t> </a:t>
                      </a:r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25"/>
                        </a:rPr>
                        <a:t>Angel Rodriguez</a:t>
                      </a:r>
                      <a:r>
                        <a:rPr lang="en-US" sz="300">
                          <a:effectLst/>
                        </a:rPr>
                        <a:t> (MEBT EMU; ESS-Bilbao)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3413725"/>
                  </a:ext>
                </a:extLst>
              </a:tr>
              <a:tr h="486693"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b="1">
                          <a:effectLst/>
                        </a:rPr>
                        <a:t>FC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1"/>
                        </a:rPr>
                        <a:t>Elena Donegani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9"/>
                        </a:rPr>
                        <a:t>Rafael Baron</a:t>
                      </a:r>
                      <a:r>
                        <a:rPr lang="en-US" sz="300">
                          <a:effectLst/>
                        </a:rPr>
                        <a:t>assisting with electronics</a:t>
                      </a:r>
                    </a:p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9"/>
                        </a:rPr>
                        <a:t>Thomas Grandsaert</a:t>
                      </a:r>
                      <a:r>
                        <a:rPr lang="en-US" sz="300">
                          <a:effectLst/>
                        </a:rPr>
                        <a:t>(simulations and mechanics)</a:t>
                      </a:r>
                    </a:p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3"/>
                        </a:rPr>
                        <a:t>Clement Derrez</a:t>
                      </a:r>
                      <a:r>
                        <a:rPr lang="en-US" sz="300">
                          <a:effectLst/>
                        </a:rPr>
                        <a:t>(motion control)</a:t>
                      </a:r>
                      <a:br>
                        <a:rPr lang="en-US" sz="300">
                          <a:effectLst/>
                        </a:rPr>
                      </a:b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25"/>
                        </a:rPr>
                        <a:t>Angel Rodriguez</a:t>
                      </a:r>
                      <a:r>
                        <a:rPr lang="en-US" sz="300">
                          <a:effectLst/>
                        </a:rPr>
                        <a:t> , </a:t>
                      </a:r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7"/>
                        </a:rPr>
                        <a:t>Ibon Bustinduy</a:t>
                      </a:r>
                      <a:r>
                        <a:rPr lang="en-US" sz="300">
                          <a:effectLst/>
                        </a:rPr>
                        <a:t> (MEBT FC; ESS-Bilbao)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27755"/>
                  </a:ext>
                </a:extLst>
              </a:tr>
              <a:tr h="133584"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b="1">
                          <a:effectLst/>
                        </a:rPr>
                        <a:t>Imaging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4"/>
                        </a:rPr>
                        <a:t>Cyrille Thomas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300">
                          <a:effectLst/>
                        </a:rPr>
                      </a:b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26"/>
                        </a:rPr>
                        <a:t>Erik Adli</a:t>
                      </a:r>
                      <a:r>
                        <a:rPr lang="en-US" sz="300">
                          <a:effectLst/>
                        </a:rPr>
                        <a:t> (Oslo)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4934607"/>
                  </a:ext>
                </a:extLst>
              </a:tr>
              <a:tr h="234472"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b="1">
                          <a:effectLst/>
                        </a:rPr>
                        <a:t>Insertable Beam Stops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1"/>
                        </a:rPr>
                        <a:t>Elena Donegani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9"/>
                        </a:rPr>
                        <a:t>Thomas Grandsaert</a:t>
                      </a:r>
                      <a:r>
                        <a:rPr lang="en-US" sz="300">
                          <a:effectLst/>
                        </a:rPr>
                        <a:t>(simulations and mechanics)</a:t>
                      </a:r>
                    </a:p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3"/>
                        </a:rPr>
                        <a:t>Clement Derrez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300">
                          <a:effectLst/>
                        </a:rPr>
                      </a:b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1282447"/>
                  </a:ext>
                </a:extLst>
              </a:tr>
              <a:tr h="133584"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b="1">
                          <a:effectLst/>
                        </a:rPr>
                        <a:t>LBM </a:t>
                      </a:r>
                      <a:r>
                        <a:rPr lang="en-US" sz="300">
                          <a:effectLst/>
                        </a:rPr>
                        <a:t>(BSM)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0"/>
                        </a:rPr>
                        <a:t>Irena Dolenc Kittelmann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300">
                          <a:effectLst/>
                        </a:rPr>
                      </a:b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824273"/>
                  </a:ext>
                </a:extLst>
              </a:tr>
              <a:tr h="184028"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b="1">
                          <a:effectLst/>
                        </a:rPr>
                        <a:t>NPM</a:t>
                      </a:r>
                      <a:r>
                        <a:rPr lang="en-US" sz="300">
                          <a:effectLst/>
                        </a:rPr>
                        <a:t> (IPM, BIF)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4"/>
                        </a:rPr>
                        <a:t>Cyrille Thomas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23"/>
                        </a:rPr>
                        <a:t>Roxana Tarkeshian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27"/>
                        </a:rPr>
                        <a:t>Jacques Marroncle</a:t>
                      </a:r>
                      <a:r>
                        <a:rPr lang="en-US" sz="300">
                          <a:effectLst/>
                        </a:rPr>
                        <a:t> (IPM; CEA-Saclay)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509137"/>
                  </a:ext>
                </a:extLst>
              </a:tr>
              <a:tr h="537137"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b="1">
                          <a:effectLst/>
                        </a:rPr>
                        <a:t>Scraper</a:t>
                      </a:r>
                      <a:r>
                        <a:rPr lang="en-US" sz="300">
                          <a:effectLst/>
                        </a:rPr>
                        <a:t>(MEBT)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4"/>
                        </a:rPr>
                        <a:t>Cyrille Thomas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300">
                          <a:effectLst/>
                        </a:rPr>
                      </a:b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7"/>
                        </a:rPr>
                        <a:t>Ibon Bustinduy</a:t>
                      </a:r>
                      <a:r>
                        <a:rPr lang="en-US" sz="300">
                          <a:effectLst/>
                        </a:rPr>
                        <a:t> , </a:t>
                      </a:r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25"/>
                        </a:rPr>
                        <a:t>Angel Rodriguez</a:t>
                      </a:r>
                      <a:r>
                        <a:rPr lang="en-US" sz="300">
                          <a:effectLst/>
                        </a:rPr>
                        <a:t> (Actuator and motion control; ESS-Bilbao)</a:t>
                      </a:r>
                      <a:br>
                        <a:rPr lang="en-US" sz="300">
                          <a:effectLst/>
                        </a:rPr>
                      </a:br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6"/>
                        </a:rPr>
                        <a:t>Anders J Johansson</a:t>
                      </a:r>
                      <a:r>
                        <a:rPr lang="en-US" sz="300">
                          <a:effectLst/>
                        </a:rPr>
                        <a:t>(readout electronics, protection function; LTH) 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223186"/>
                  </a:ext>
                </a:extLst>
              </a:tr>
              <a:tr h="184028"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b="1">
                          <a:effectLst/>
                        </a:rPr>
                        <a:t>Target Grid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4"/>
                        </a:rPr>
                        <a:t>Cyrille Thomas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300">
                          <a:effectLst/>
                        </a:rPr>
                      </a:b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16"/>
                        </a:rPr>
                        <a:t>Anders J Johansson</a:t>
                      </a:r>
                      <a:r>
                        <a:rPr lang="en-US" sz="300">
                          <a:effectLst/>
                        </a:rPr>
                        <a:t>(electronics; LTH)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52842"/>
                  </a:ext>
                </a:extLst>
              </a:tr>
              <a:tr h="537137"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b="1">
                          <a:effectLst/>
                        </a:rPr>
                        <a:t>WS</a:t>
                      </a:r>
                      <a:r>
                        <a:rPr lang="en-US" sz="300">
                          <a:effectLst/>
                        </a:rPr>
                        <a:t>(scanning, fast)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3"/>
                        </a:rPr>
                        <a:t>Clement Derrez</a:t>
                      </a:r>
                      <a:endParaRPr lang="en-US" sz="300">
                        <a:effectLst/>
                      </a:endParaRP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>
                          <a:solidFill>
                            <a:srgbClr val="0094CA"/>
                          </a:solidFill>
                          <a:effectLst/>
                          <a:hlinkClick r:id="rId28"/>
                        </a:rPr>
                        <a:t>Dmitry Gudkov</a:t>
                      </a:r>
                      <a:r>
                        <a:rPr lang="en-US" sz="300">
                          <a:effectLst/>
                        </a:rPr>
                        <a:t>(Fast wire scanner mechanics at CERN)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" u="none" strike="noStrike" dirty="0">
                          <a:solidFill>
                            <a:srgbClr val="0094CA"/>
                          </a:solidFill>
                          <a:effectLst/>
                          <a:hlinkClick r:id="rId17"/>
                        </a:rPr>
                        <a:t>Ibon Bustinduy</a:t>
                      </a:r>
                      <a:r>
                        <a:rPr lang="en-US" sz="300" dirty="0">
                          <a:effectLst/>
                        </a:rPr>
                        <a:t>, </a:t>
                      </a:r>
                      <a:r>
                        <a:rPr lang="en-US" sz="300" u="none" strike="noStrike" dirty="0">
                          <a:solidFill>
                            <a:srgbClr val="0094CA"/>
                          </a:solidFill>
                          <a:effectLst/>
                          <a:hlinkClick r:id="rId25"/>
                        </a:rPr>
                        <a:t>Angel Rodriguez</a:t>
                      </a:r>
                      <a:r>
                        <a:rPr lang="en-US" sz="300" dirty="0">
                          <a:effectLst/>
                        </a:rPr>
                        <a:t>(MEBT actuators; ESS-Bilbao), </a:t>
                      </a:r>
                      <a:r>
                        <a:rPr lang="en-US" sz="300" u="none" strike="noStrike" dirty="0">
                          <a:solidFill>
                            <a:srgbClr val="0094CA"/>
                          </a:solidFill>
                          <a:effectLst/>
                          <a:hlinkClick r:id="rId29"/>
                        </a:rPr>
                        <a:t>Søren Pape Møller</a:t>
                      </a:r>
                      <a:r>
                        <a:rPr lang="en-US" sz="300" dirty="0">
                          <a:effectLst/>
                        </a:rPr>
                        <a:t> (LWU actuators; </a:t>
                      </a:r>
                      <a:r>
                        <a:rPr lang="en-US" sz="300" dirty="0" err="1">
                          <a:effectLst/>
                        </a:rPr>
                        <a:t>Århus</a:t>
                      </a:r>
                      <a:r>
                        <a:rPr lang="en-US" sz="300" dirty="0">
                          <a:effectLst/>
                        </a:rPr>
                        <a:t>), </a:t>
                      </a:r>
                      <a:r>
                        <a:rPr lang="en-US" sz="300" u="none" strike="noStrike" dirty="0">
                          <a:solidFill>
                            <a:srgbClr val="0094CA"/>
                          </a:solidFill>
                          <a:effectLst/>
                          <a:hlinkClick r:id="rId30"/>
                        </a:rPr>
                        <a:t>Mario Ferianis</a:t>
                      </a:r>
                      <a:r>
                        <a:rPr lang="en-US" sz="300" dirty="0">
                          <a:effectLst/>
                        </a:rPr>
                        <a:t> (electronics; Trieste), Ray </a:t>
                      </a:r>
                      <a:r>
                        <a:rPr lang="en-US" sz="300" dirty="0" err="1">
                          <a:effectLst/>
                        </a:rPr>
                        <a:t>Veness</a:t>
                      </a:r>
                      <a:r>
                        <a:rPr lang="en-US" sz="300" dirty="0">
                          <a:effectLst/>
                        </a:rPr>
                        <a:t> (fast WS; CERN)</a:t>
                      </a:r>
                    </a:p>
                  </a:txBody>
                  <a:tcPr marL="23354" marR="23354" marT="16348" marB="16348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43739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03A3779-59EC-014B-896B-0BCF2EE1AAC3}"/>
              </a:ext>
            </a:extLst>
          </p:cNvPr>
          <p:cNvSpPr txBox="1"/>
          <p:nvPr/>
        </p:nvSpPr>
        <p:spPr>
          <a:xfrm>
            <a:off x="5954751" y="17284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44978-9439-BC4B-B2EE-4137731AC148}"/>
              </a:ext>
            </a:extLst>
          </p:cNvPr>
          <p:cNvSpPr/>
          <p:nvPr/>
        </p:nvSpPr>
        <p:spPr>
          <a:xfrm>
            <a:off x="8872695" y="1613416"/>
            <a:ext cx="1600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Technical Team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88C9C3-9C0C-024A-B019-1230579FB615}"/>
              </a:ext>
            </a:extLst>
          </p:cNvPr>
          <p:cNvSpPr/>
          <p:nvPr/>
        </p:nvSpPr>
        <p:spPr>
          <a:xfrm>
            <a:off x="5806109" y="1624567"/>
            <a:ext cx="1406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System Team</a:t>
            </a:r>
          </a:p>
        </p:txBody>
      </p:sp>
    </p:spTree>
    <p:extLst>
      <p:ext uri="{BB962C8B-B14F-4D97-AF65-F5344CB8AC3E}">
        <p14:creationId xmlns:p14="http://schemas.microsoft.com/office/powerpoint/2010/main" val="1757893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471B3-0A32-1B4F-B810-40528FC7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Beam Instrumentation Suite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94A9B4C-A794-2944-AC6F-0787ECB2A56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73005" y="1776249"/>
          <a:ext cx="9845990" cy="4354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8210">
                  <a:extLst>
                    <a:ext uri="{9D8B030D-6E8A-4147-A177-3AD203B41FA5}">
                      <a16:colId xmlns:a16="http://schemas.microsoft.com/office/drawing/2014/main" val="2360084638"/>
                    </a:ext>
                  </a:extLst>
                </a:gridCol>
                <a:gridCol w="518210">
                  <a:extLst>
                    <a:ext uri="{9D8B030D-6E8A-4147-A177-3AD203B41FA5}">
                      <a16:colId xmlns:a16="http://schemas.microsoft.com/office/drawing/2014/main" val="2255514564"/>
                    </a:ext>
                  </a:extLst>
                </a:gridCol>
                <a:gridCol w="518210">
                  <a:extLst>
                    <a:ext uri="{9D8B030D-6E8A-4147-A177-3AD203B41FA5}">
                      <a16:colId xmlns:a16="http://schemas.microsoft.com/office/drawing/2014/main" val="701792635"/>
                    </a:ext>
                  </a:extLst>
                </a:gridCol>
                <a:gridCol w="518210">
                  <a:extLst>
                    <a:ext uri="{9D8B030D-6E8A-4147-A177-3AD203B41FA5}">
                      <a16:colId xmlns:a16="http://schemas.microsoft.com/office/drawing/2014/main" val="627063391"/>
                    </a:ext>
                  </a:extLst>
                </a:gridCol>
                <a:gridCol w="518210">
                  <a:extLst>
                    <a:ext uri="{9D8B030D-6E8A-4147-A177-3AD203B41FA5}">
                      <a16:colId xmlns:a16="http://schemas.microsoft.com/office/drawing/2014/main" val="726584236"/>
                    </a:ext>
                  </a:extLst>
                </a:gridCol>
                <a:gridCol w="518210">
                  <a:extLst>
                    <a:ext uri="{9D8B030D-6E8A-4147-A177-3AD203B41FA5}">
                      <a16:colId xmlns:a16="http://schemas.microsoft.com/office/drawing/2014/main" val="3257619805"/>
                    </a:ext>
                  </a:extLst>
                </a:gridCol>
                <a:gridCol w="518210">
                  <a:extLst>
                    <a:ext uri="{9D8B030D-6E8A-4147-A177-3AD203B41FA5}">
                      <a16:colId xmlns:a16="http://schemas.microsoft.com/office/drawing/2014/main" val="1582719018"/>
                    </a:ext>
                  </a:extLst>
                </a:gridCol>
                <a:gridCol w="518210">
                  <a:extLst>
                    <a:ext uri="{9D8B030D-6E8A-4147-A177-3AD203B41FA5}">
                      <a16:colId xmlns:a16="http://schemas.microsoft.com/office/drawing/2014/main" val="3289162685"/>
                    </a:ext>
                  </a:extLst>
                </a:gridCol>
                <a:gridCol w="518210">
                  <a:extLst>
                    <a:ext uri="{9D8B030D-6E8A-4147-A177-3AD203B41FA5}">
                      <a16:colId xmlns:a16="http://schemas.microsoft.com/office/drawing/2014/main" val="2902264566"/>
                    </a:ext>
                  </a:extLst>
                </a:gridCol>
                <a:gridCol w="518210">
                  <a:extLst>
                    <a:ext uri="{9D8B030D-6E8A-4147-A177-3AD203B41FA5}">
                      <a16:colId xmlns:a16="http://schemas.microsoft.com/office/drawing/2014/main" val="2305110948"/>
                    </a:ext>
                  </a:extLst>
                </a:gridCol>
                <a:gridCol w="518210">
                  <a:extLst>
                    <a:ext uri="{9D8B030D-6E8A-4147-A177-3AD203B41FA5}">
                      <a16:colId xmlns:a16="http://schemas.microsoft.com/office/drawing/2014/main" val="2499142821"/>
                    </a:ext>
                  </a:extLst>
                </a:gridCol>
                <a:gridCol w="518210">
                  <a:extLst>
                    <a:ext uri="{9D8B030D-6E8A-4147-A177-3AD203B41FA5}">
                      <a16:colId xmlns:a16="http://schemas.microsoft.com/office/drawing/2014/main" val="4257702590"/>
                    </a:ext>
                  </a:extLst>
                </a:gridCol>
                <a:gridCol w="518210">
                  <a:extLst>
                    <a:ext uri="{9D8B030D-6E8A-4147-A177-3AD203B41FA5}">
                      <a16:colId xmlns:a16="http://schemas.microsoft.com/office/drawing/2014/main" val="3116423178"/>
                    </a:ext>
                  </a:extLst>
                </a:gridCol>
                <a:gridCol w="518210">
                  <a:extLst>
                    <a:ext uri="{9D8B030D-6E8A-4147-A177-3AD203B41FA5}">
                      <a16:colId xmlns:a16="http://schemas.microsoft.com/office/drawing/2014/main" val="802250157"/>
                    </a:ext>
                  </a:extLst>
                </a:gridCol>
                <a:gridCol w="518210">
                  <a:extLst>
                    <a:ext uri="{9D8B030D-6E8A-4147-A177-3AD203B41FA5}">
                      <a16:colId xmlns:a16="http://schemas.microsoft.com/office/drawing/2014/main" val="530283438"/>
                    </a:ext>
                  </a:extLst>
                </a:gridCol>
                <a:gridCol w="518210">
                  <a:extLst>
                    <a:ext uri="{9D8B030D-6E8A-4147-A177-3AD203B41FA5}">
                      <a16:colId xmlns:a16="http://schemas.microsoft.com/office/drawing/2014/main" val="4231600835"/>
                    </a:ext>
                  </a:extLst>
                </a:gridCol>
                <a:gridCol w="518210">
                  <a:extLst>
                    <a:ext uri="{9D8B030D-6E8A-4147-A177-3AD203B41FA5}">
                      <a16:colId xmlns:a16="http://schemas.microsoft.com/office/drawing/2014/main" val="3632430955"/>
                    </a:ext>
                  </a:extLst>
                </a:gridCol>
                <a:gridCol w="518210">
                  <a:extLst>
                    <a:ext uri="{9D8B030D-6E8A-4147-A177-3AD203B41FA5}">
                      <a16:colId xmlns:a16="http://schemas.microsoft.com/office/drawing/2014/main" val="2097483276"/>
                    </a:ext>
                  </a:extLst>
                </a:gridCol>
                <a:gridCol w="518210">
                  <a:extLst>
                    <a:ext uri="{9D8B030D-6E8A-4147-A177-3AD203B41FA5}">
                      <a16:colId xmlns:a16="http://schemas.microsoft.com/office/drawing/2014/main" val="3984270005"/>
                    </a:ext>
                  </a:extLst>
                </a:gridCol>
              </a:tblGrid>
              <a:tr h="2551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Variant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System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ISrc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LEBT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RFQ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MEBT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DTL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Spk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MBL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HBL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HEBT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DMPL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A2T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Target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Sum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Beam line tot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Electronic tot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2381294225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APTMM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APTM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4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3467690504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BCM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BCM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19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3436621838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FBCM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BCM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1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1824142747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ICBLM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BLM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266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2710107171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nBLM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BLM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82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3397464752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BPM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BPM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98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1329531118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FBPM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BPM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1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3811331883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COLL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COLL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3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2806469998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DPL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DPL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1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1586366732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EMUAS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1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4247294653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EMUSG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1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2621029187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4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1160331822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GRD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GRD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1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3147150759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IBS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IBS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877136924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IMG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IMG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3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3842756449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LBM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LBM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3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460140844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BIF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NPM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5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1942340754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IPM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NPM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5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2941842953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FWS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3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3160806061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11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3471427955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XRS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XRS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1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2035766334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Totals</a:t>
                      </a:r>
                      <a:endParaRPr lang="en-US" sz="800" b="1" i="0" u="none" strike="noStrike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1" i="0" u="none" strike="noStrike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1" i="0" u="none" strike="noStrike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69</a:t>
                      </a:r>
                      <a:endParaRPr lang="en-US" sz="800" b="1" i="0" u="none" strike="noStrike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98</a:t>
                      </a:r>
                      <a:endParaRPr lang="en-US" sz="800" b="1" i="0" u="none" strike="noStrike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57</a:t>
                      </a:r>
                      <a:endParaRPr lang="en-US" sz="800" b="1" i="0" u="none" strike="noStrike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110</a:t>
                      </a:r>
                      <a:endParaRPr lang="en-US" sz="800" b="1" i="0" u="none" strike="noStrike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72</a:t>
                      </a:r>
                      <a:endParaRPr lang="en-US" sz="800" b="1" i="0" u="none" strike="noStrike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</a:t>
                      </a:r>
                      <a:endParaRPr lang="en-US" sz="800" b="1" i="0" u="none" strike="noStrike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56</a:t>
                      </a:r>
                      <a:endParaRPr lang="en-US" sz="800" b="1" i="0" u="none" strike="noStrike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1" i="0" u="none" strike="noStrike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515</a:t>
                      </a:r>
                      <a:endParaRPr lang="en-US" sz="800" b="1" i="0" u="none" strike="noStrike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1" i="0" u="none" strike="noStrike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959</a:t>
                      </a:r>
                      <a:endParaRPr lang="en-US" sz="800" b="1" i="0" u="none" strike="noStrike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1254</a:t>
                      </a:r>
                      <a:endParaRPr lang="en-US" sz="800" b="1" i="0" u="none" strike="noStrike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112035741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3166931293"/>
                  </a:ext>
                </a:extLst>
              </a:tr>
              <a:tr h="39065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Deferred to initial operations: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total maintained units: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466969930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target position monitoring and protection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81254741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profile/halo monitors for DTL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2872133500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longitudinal monitors for medium beta and high beta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4263328401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integration and verification of 50% of BPMs, 75% of BLMs in SCL/HEBT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911566812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Advanced BLMs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447447677"/>
                  </a:ext>
                </a:extLst>
              </a:tr>
              <a:tr h="1275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Data analysis and machine diagnostic software development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9" marR="5979" marT="5979" marB="0" anchor="b"/>
                </a:tc>
                <a:extLst>
                  <a:ext uri="{0D108BD9-81ED-4DB2-BD59-A6C34878D82A}">
                    <a16:rowId xmlns:a16="http://schemas.microsoft.com/office/drawing/2014/main" val="37508736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2F097-1DC7-A241-849D-3EE3F6938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67F049-CC41-CD42-AB72-38B1199DD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(will make graphic with readable font size)</a:t>
            </a:r>
          </a:p>
        </p:txBody>
      </p:sp>
    </p:spTree>
    <p:extLst>
      <p:ext uri="{BB962C8B-B14F-4D97-AF65-F5344CB8AC3E}">
        <p14:creationId xmlns:p14="http://schemas.microsoft.com/office/powerpoint/2010/main" val="2724387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6C1EA-95FC-2C4B-9A0F-42E26FE6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MEBT Beam Diagnostics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B5E79-313D-1E47-ACF5-733D094B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CCCC8F-BE52-0341-9494-8832921BC3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Latest Lattice / synoptic viewer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78A54D-CD26-8B4D-B7CD-B0793CDC5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669055"/>
            <a:ext cx="9552384" cy="5149406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A893575-DE7A-5141-8447-0A90FAF2CD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877513"/>
              </p:ext>
            </p:extLst>
          </p:nvPr>
        </p:nvGraphicFramePr>
        <p:xfrm>
          <a:off x="9815736" y="2464765"/>
          <a:ext cx="2040904" cy="3508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452">
                  <a:extLst>
                    <a:ext uri="{9D8B030D-6E8A-4147-A177-3AD203B41FA5}">
                      <a16:colId xmlns:a16="http://schemas.microsoft.com/office/drawing/2014/main" val="1559800297"/>
                    </a:ext>
                  </a:extLst>
                </a:gridCol>
                <a:gridCol w="1020452">
                  <a:extLst>
                    <a:ext uri="{9D8B030D-6E8A-4147-A177-3AD203B41FA5}">
                      <a16:colId xmlns:a16="http://schemas.microsoft.com/office/drawing/2014/main" val="4242120405"/>
                    </a:ext>
                  </a:extLst>
                </a:gridCol>
              </a:tblGrid>
              <a:tr h="2844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Quantity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1576644"/>
                  </a:ext>
                </a:extLst>
              </a:tr>
              <a:tr h="2844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(5)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833270"/>
                  </a:ext>
                </a:extLst>
              </a:tr>
              <a:tr h="2844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603368"/>
                  </a:ext>
                </a:extLst>
              </a:tr>
              <a:tr h="2844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946862"/>
                  </a:ext>
                </a:extLst>
              </a:tr>
              <a:tr h="4098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024729"/>
                  </a:ext>
                </a:extLst>
              </a:tr>
              <a:tr h="3370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854281"/>
                  </a:ext>
                </a:extLst>
              </a:tr>
              <a:tr h="3370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234552"/>
                  </a:ext>
                </a:extLst>
              </a:tr>
              <a:tr h="3370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LBM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337875"/>
                  </a:ext>
                </a:extLst>
              </a:tr>
              <a:tr h="3370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(6)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291524"/>
                  </a:ext>
                </a:extLst>
              </a:tr>
              <a:tr h="562247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nBLM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640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1802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23FF6-F9FF-874C-A0F5-65E2DCF4D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Measurement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9FCCE-709B-7342-9D3D-B711988B8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LEBT EMU installed in Lund in August 2018, being integrated in ESS control system by ICS Group. </a:t>
            </a:r>
          </a:p>
          <a:p>
            <a:r>
              <a:rPr lang="en-GB" dirty="0"/>
              <a:t>MEBT EMU vertical test perform at ESS Bilbao. Significant work needed to complete integration in ESS control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A3AFE-AC4D-2444-A656-ABC096D9C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707359-892E-D145-907B-95FF96896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A3123E-912B-6047-95AC-8978D575C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2922736"/>
            <a:ext cx="4495800" cy="353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50A549-1196-0046-B1F1-F5858790F0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90696" y="3511816"/>
            <a:ext cx="3530600" cy="2352442"/>
          </a:xfrm>
          <a:prstGeom prst="rect">
            <a:avLst/>
          </a:prstGeom>
        </p:spPr>
      </p:pic>
      <p:pic>
        <p:nvPicPr>
          <p:cNvPr id="9" name="Image 8" descr="C:\Users\jfdenis\AppData\Local\Microsoft\Windows\INetCache\Content.Outlook\FAF8PQQ8\Screenshot from 2017-04-18 10 58 26.png">
            <a:extLst>
              <a:ext uri="{FF2B5EF4-FFF2-40B4-BE49-F238E27FC236}">
                <a16:creationId xmlns:a16="http://schemas.microsoft.com/office/drawing/2014/main" id="{928EB9F7-4927-0C4A-855C-3BD4A837402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149080"/>
            <a:ext cx="3271663" cy="230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930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08DEA-F0C6-7C48-A539-824F401DF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BPM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80E6A-D62D-ED46-A985-E07FBFCC0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08445"/>
            <a:ext cx="8128000" cy="4345166"/>
          </a:xfrm>
        </p:spPr>
        <p:txBody>
          <a:bodyPr/>
          <a:lstStyle/>
          <a:p>
            <a:r>
              <a:rPr lang="en-GB" sz="1600" dirty="0"/>
              <a:t>MEBT BPM sensors and BPM electronics verified with beam tests at CEA </a:t>
            </a:r>
            <a:r>
              <a:rPr lang="en-GB" sz="1600" dirty="0" err="1"/>
              <a:t>Saclay</a:t>
            </a:r>
            <a:r>
              <a:rPr lang="en-GB" sz="1600" dirty="0"/>
              <a:t> IPHI accelerator: </a:t>
            </a:r>
            <a:r>
              <a:rPr lang="da-DK" sz="1600" dirty="0"/>
              <a:t>3 MeV, 0.4 mA to 50 mA, proton beam, 352.2 MHz RF</a:t>
            </a:r>
            <a:endParaRPr lang="pt-BR" sz="1600" dirty="0"/>
          </a:p>
          <a:p>
            <a:pPr marL="285750" indent="-285750"/>
            <a:r>
              <a:rPr lang="en-GB" sz="1600" dirty="0"/>
              <a:t>LWU BPMs are being assembled into the LWU’s. </a:t>
            </a:r>
          </a:p>
          <a:p>
            <a:pPr marL="285750" indent="-285750"/>
            <a:r>
              <a:rPr lang="en-GB" sz="1600" dirty="0"/>
              <a:t>Complete acquisition chain verified during vertical integration tests with team from </a:t>
            </a:r>
            <a:r>
              <a:rPr lang="en-GB" sz="1600" dirty="0" err="1"/>
              <a:t>Elettra</a:t>
            </a:r>
            <a:r>
              <a:rPr lang="en-GB" sz="1600" dirty="0"/>
              <a:t> using MEBT and High Energy actuators. </a:t>
            </a:r>
          </a:p>
          <a:p>
            <a:pPr marL="285750" indent="-285750"/>
            <a:r>
              <a:rPr lang="en-GB" sz="1600" dirty="0"/>
              <a:t>Analog Front Ends are designed and tested. Cost savings are in progress by adding embedded functionalities and improvements.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C98F-7173-F14C-8996-2E8175A01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FD0C65-14F1-1B4F-8835-C261313BE3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65" y="3553742"/>
            <a:ext cx="4139896" cy="2686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16" y="2917449"/>
            <a:ext cx="1745967" cy="13094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1"/>
          <a:stretch/>
        </p:blipFill>
        <p:spPr>
          <a:xfrm>
            <a:off x="9760880" y="1508445"/>
            <a:ext cx="2232248" cy="3620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/>
          <a:stretch/>
        </p:blipFill>
        <p:spPr>
          <a:xfrm>
            <a:off x="4943872" y="4556535"/>
            <a:ext cx="4460543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35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08DEA-F0C6-7C48-A539-824F401DF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BPM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C98F-7173-F14C-8996-2E8175A01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FD0C65-14F1-1B4F-8835-C261313BE3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7" name="Picture 8" descr="https://lh3.googleusercontent.com/QAcObFwsqLac0Sqkmhnyw91cv54r7MLOMzR6MpPYu7jKRkr_U99Pz6_H43G0heCwc4FUJ7Iv4dIQap-B8U41ivShSz141r2y2EE_21Y1Y2NQbkxjlbrp43DBcxhImVAMIk5mPx4dpbAe9ZJZ2y-4aGb48APq4ohh5hPUnG3i0tWWfkWBhQO2yZQQz87rZOo17ZCiNDUEJFgXjegPLU5b4QRbJBHddXn3G0HdMNH4dNjoOSOMDbfd4dl9pmV9-Zj2kAtK8V6a2u9FXQtT4nj45FxPm9zIGeiXDweqTz5eMzU0q4gsWI4dTVB2Z5FafE0N_uTH8MeOOw7oC9ZfGdvnOcc84QSavxExKNU3RdD8ezDDLeAj3GMP4KKLbfyGHxD5FDdRpQf0zDccPXjL_E_75LdzC6SdMDgI9Q4Lir044KpcSYBPgrx4BFEHWNR97CoQg-d1kXGrH2qc9-kcbGClZ4EFePN6cWzUyEzcIUxX9L02GARozeOdgNfBb73-ZKUjHKgoOLnm-LqukPWrpO41c4QfKhEZYQ8xu01rnDWp0CnKjud59GGsPwIgI8FQX2Dc8kzjdQidqcG0Ho1q4_zvqcu42iK9vfoPNgHKwh1FUbTgN15AGEk5poGTQFIRq4a5b4NgvWph-Y7-RjNIq2XXzBsay-nGGpR2-K35MCVpOUygE94IaIEJzyOQhLCxXDMniMf5fdJ8hyy714CCtVI=w523-h392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3863300"/>
            <a:ext cx="2971875" cy="222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7920" y="2768082"/>
            <a:ext cx="5200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CEA Saclay IPHI accelrator MEBT BPM beam tests. </a:t>
            </a:r>
          </a:p>
          <a:p>
            <a:r>
              <a:rPr lang="da-DK" dirty="0"/>
              <a:t>3 MeV, 0.4 mA to 50 mA, proton beam, 352.2 MHz RF</a:t>
            </a:r>
            <a:endParaRPr lang="pt-BR" dirty="0"/>
          </a:p>
        </p:txBody>
      </p:sp>
      <p:grpSp>
        <p:nvGrpSpPr>
          <p:cNvPr id="9" name="Group 8"/>
          <p:cNvGrpSpPr/>
          <p:nvPr/>
        </p:nvGrpSpPr>
        <p:grpSpPr>
          <a:xfrm>
            <a:off x="335360" y="996103"/>
            <a:ext cx="7604987" cy="1795264"/>
            <a:chOff x="477888" y="1471622"/>
            <a:chExt cx="8328497" cy="188537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5845" t="8941" r="56265" b="70492"/>
            <a:stretch/>
          </p:blipFill>
          <p:spPr>
            <a:xfrm>
              <a:off x="477888" y="1844824"/>
              <a:ext cx="8208912" cy="1253269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4644008" y="1768946"/>
              <a:ext cx="3492896" cy="102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586756" y="1477861"/>
              <a:ext cx="1219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MEBT BPM</a:t>
              </a:r>
              <a:endParaRPr lang="pt-BR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99592" y="2636912"/>
              <a:ext cx="504056" cy="4611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57185" y="2653305"/>
              <a:ext cx="152594" cy="4611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38753" y="2786190"/>
              <a:ext cx="504056" cy="4611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258846" y="2615407"/>
              <a:ext cx="265034" cy="4611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164288" y="2767807"/>
              <a:ext cx="265034" cy="4611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09584" y="2805705"/>
              <a:ext cx="407671" cy="4611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92633" y="2962315"/>
              <a:ext cx="407671" cy="394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8136904" y="1926389"/>
              <a:ext cx="3351" cy="46753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own Arrow 20"/>
            <p:cNvSpPr/>
            <p:nvPr/>
          </p:nvSpPr>
          <p:spPr>
            <a:xfrm>
              <a:off x="7848872" y="1860101"/>
              <a:ext cx="576064" cy="5212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97903" y="1471622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5 m</a:t>
              </a:r>
              <a:endParaRPr lang="pt-BR" dirty="0"/>
            </a:p>
          </p:txBody>
        </p:sp>
      </p:grpSp>
      <p:cxnSp>
        <p:nvCxnSpPr>
          <p:cNvPr id="23" name="Straight Connector 22"/>
          <p:cNvCxnSpPr/>
          <p:nvPr/>
        </p:nvCxnSpPr>
        <p:spPr>
          <a:xfrm flipV="1">
            <a:off x="1633498" y="3620862"/>
            <a:ext cx="2939114" cy="977967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677281" y="4774696"/>
            <a:ext cx="2895331" cy="1715529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6" descr="https://lh3.googleusercontent.com/8sycjPq63NbUWZrYFTmjUHesYZ29zQ13JeQ3SdrZ0LMTxuXtur8KCcN7IKA4wHDRj0nvTDdGiIlh0YhJvAkfo4GP3z4rDnq3xt8ImZf8AhB2iDxw_8E4sPhK-C1h5et_oMGVDAqsWVpe19wSbscSn5umVihDwSoGw6WZc4SwWxsDy5LB5Gj5uTKpb0zFDgWUO1JAon1amVmL1RwADefQLFTOrstRn7aErZ366o21o-wwjvVI6l6tq0dWuKdiemxggKKMIRV_yzBbR24q1U1PKskBVf1r2mlUvhb0ZuC1TxQeZyTlPPhop2Rh_AVcNMVe_ZNwoHhRMrAbgse02WnJv7cxQOop90pB_MxzCg6cFM0jwmisgBUlGQAtOoN_kkHZeVvNTu4Xs5mg4B1vFkvbCVuQ8cusVo0QXv4fCeJ8SYRI5qgc-PDUXQvW80W3MgIDETGnwvnDGnihBcLoNuBWOXX21QvcdNIi8wye66cbuYD7sNrgjiLJPdrvGfRXNp_qDSbMY5PUc3Zbh22R2V_Rm79Uwx-sFTuyNGkcikudZhiiNU8l8d8b1_BrQhhrgJzD0IcRAJI8V-HGv53NQ6yACPyPVLnsH2CdOCgxhLkkWswEv0uJD0gEfciJ43InP64FfuehPfwx-nLAcGuFzxoCmIyj6sV8j94Phe6-HkoFr7shmAKn3u5IiwDZNQnaa_g6pe1D0xltg71R5kQkgzc=w240-h321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33" y="3533479"/>
            <a:ext cx="2252137" cy="3002851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9598" y="4630128"/>
            <a:ext cx="3365263" cy="2218153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516" y="1481066"/>
            <a:ext cx="3365263" cy="2501723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8" name="Picture 27"/>
          <p:cNvPicPr/>
          <p:nvPr/>
        </p:nvPicPr>
        <p:blipFill>
          <a:blip r:embed="rId7"/>
          <a:stretch>
            <a:fillRect/>
          </a:stretch>
        </p:blipFill>
        <p:spPr>
          <a:xfrm>
            <a:off x="5613676" y="3507940"/>
            <a:ext cx="3080043" cy="2533511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78074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917030"/>
          </a:xfrm>
        </p:spPr>
        <p:txBody>
          <a:bodyPr/>
          <a:lstStyle/>
          <a:p>
            <a:r>
              <a:rPr lang="en-GB" dirty="0"/>
              <a:t>Non Invasive Profile Monitors</a:t>
            </a:r>
            <a:br>
              <a:rPr lang="en-GB" dirty="0"/>
            </a:br>
            <a:r>
              <a:rPr lang="en-GB" dirty="0"/>
              <a:t>(Beam Induced Fluorescence)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9DAF9E-94AB-CB49-943E-A600B9B8E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6873"/>
              </p:ext>
            </p:extLst>
          </p:nvPr>
        </p:nvGraphicFramePr>
        <p:xfrm>
          <a:off x="609600" y="1628801"/>
          <a:ext cx="10972800" cy="45765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2064">
                  <a:extLst>
                    <a:ext uri="{9D8B030D-6E8A-4147-A177-3AD203B41FA5}">
                      <a16:colId xmlns:a16="http://schemas.microsoft.com/office/drawing/2014/main" val="1743023877"/>
                    </a:ext>
                  </a:extLst>
                </a:gridCol>
                <a:gridCol w="6408712">
                  <a:extLst>
                    <a:ext uri="{9D8B030D-6E8A-4147-A177-3AD203B41FA5}">
                      <a16:colId xmlns:a16="http://schemas.microsoft.com/office/drawing/2014/main" val="804344220"/>
                    </a:ext>
                  </a:extLst>
                </a:gridCol>
                <a:gridCol w="2102024">
                  <a:extLst>
                    <a:ext uri="{9D8B030D-6E8A-4147-A177-3AD203B41FA5}">
                      <a16:colId xmlns:a16="http://schemas.microsoft.com/office/drawing/2014/main" val="3053333189"/>
                    </a:ext>
                  </a:extLst>
                </a:gridCol>
              </a:tblGrid>
              <a:tr h="1957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Additional references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579840"/>
                  </a:ext>
                </a:extLst>
              </a:tr>
              <a:tr h="198495">
                <a:tc>
                  <a:txBody>
                    <a:bodyPr/>
                    <a:lstStyle/>
                    <a:p>
                      <a:r>
                        <a:rPr lang="en-GB" dirty="0"/>
                        <a:t>Verification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dirty="0"/>
                        <a:t>ESS-1086834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731983"/>
                  </a:ext>
                </a:extLst>
              </a:tr>
              <a:tr h="265491">
                <a:tc>
                  <a:txBody>
                    <a:bodyPr/>
                    <a:lstStyle/>
                    <a:p>
                      <a:r>
                        <a:rPr lang="en-GB" dirty="0"/>
                        <a:t>Key Interfaces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298957"/>
                  </a:ext>
                </a:extLst>
              </a:tr>
              <a:tr h="760451">
                <a:tc>
                  <a:txBody>
                    <a:bodyPr/>
                    <a:lstStyle/>
                    <a:p>
                      <a:r>
                        <a:rPr lang="en-GB" dirty="0"/>
                        <a:t>Beam line elements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dirty="0"/>
                        <a:t>Update with chess document and reference from </a:t>
                      </a:r>
                      <a:r>
                        <a:rPr lang="en-GB" dirty="0" err="1"/>
                        <a:t>Cyrille</a:t>
                      </a:r>
                      <a:endParaRPr lang="en-GB" dirty="0"/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Mechanical integration verification shall be done according to </a:t>
                      </a:r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ESS-0036710</a:t>
                      </a:r>
                      <a:endParaRPr lang="en-GB" dirty="0"/>
                    </a:p>
                    <a:p>
                      <a:pPr lvl="0"/>
                      <a:r>
                        <a:rPr lang="sv-SE" sz="135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Coating</a:t>
                      </a:r>
                      <a:r>
                        <a:rPr lang="sv-SE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35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sv-SE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35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chamber</a:t>
                      </a:r>
                      <a:r>
                        <a:rPr lang="sv-SE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sv-SE" sz="135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Insertion</a:t>
                      </a:r>
                      <a:r>
                        <a:rPr lang="sv-SE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35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sv-SE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35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baffles</a:t>
                      </a:r>
                      <a:r>
                        <a:rPr lang="sv-SE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sv-SE" sz="135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Deisgn</a:t>
                      </a:r>
                      <a:r>
                        <a:rPr lang="sv-SE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35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done</a:t>
                      </a:r>
                      <a:r>
                        <a:rPr lang="sv-SE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ready for </a:t>
                      </a:r>
                      <a:r>
                        <a:rPr lang="sv-SE" sz="135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production</a:t>
                      </a:r>
                      <a:r>
                        <a:rPr lang="sv-SE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ESS-0036710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37228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Infrastructure &amp; Electronics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Design </a:t>
                      </a:r>
                      <a:r>
                        <a:rPr lang="sv-SE" sz="13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ongoing</a:t>
                      </a:r>
                      <a:r>
                        <a:rPr lang="sv-SE" sz="1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3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based</a:t>
                      </a:r>
                      <a:r>
                        <a:rPr lang="sv-SE" sz="1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 3 interface requirements </a:t>
                      </a:r>
                      <a:r>
                        <a:rPr lang="sv-SE" sz="13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point</a:t>
                      </a:r>
                      <a:r>
                        <a:rPr lang="sv-SE" sz="1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3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viewport</a:t>
                      </a:r>
                      <a:r>
                        <a:rPr lang="sv-SE" sz="1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3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provides</a:t>
                      </a:r>
                      <a:r>
                        <a:rPr lang="sv-SE" sz="1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0.22 </a:t>
                      </a:r>
                      <a:r>
                        <a:rPr lang="sv-SE" sz="13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numerical</a:t>
                      </a:r>
                      <a:r>
                        <a:rPr lang="sv-SE" sz="1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3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aperture</a:t>
                      </a:r>
                      <a:r>
                        <a:rPr lang="sv-SE" sz="1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3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reflectance</a:t>
                      </a:r>
                      <a:r>
                        <a:rPr lang="sv-SE" sz="1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3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sv-SE" sz="1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 </a:t>
                      </a:r>
                      <a:r>
                        <a:rPr lang="sv-SE" sz="13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chamber</a:t>
                      </a:r>
                      <a:r>
                        <a:rPr lang="sv-SE" sz="1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 less </a:t>
                      </a:r>
                      <a:r>
                        <a:rPr lang="sv-SE" sz="13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than</a:t>
                      </a:r>
                      <a:r>
                        <a:rPr lang="sv-SE" sz="1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5%, </a:t>
                      </a:r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3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volume</a:t>
                      </a:r>
                      <a:r>
                        <a:rPr lang="sv-SE" sz="1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3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occupied</a:t>
                      </a:r>
                      <a:r>
                        <a:rPr lang="sv-SE" sz="1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by the NPM </a:t>
                      </a:r>
                      <a:r>
                        <a:rPr lang="sv-SE" sz="13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assembly</a:t>
                      </a:r>
                      <a:r>
                        <a:rPr lang="sv-SE" sz="1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 </a:t>
                      </a:r>
                      <a:r>
                        <a:rPr lang="sv-SE" sz="13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defined</a:t>
                      </a:r>
                      <a:r>
                        <a:rPr lang="sv-SE" sz="1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sv-SE" sz="13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remains</a:t>
                      </a:r>
                      <a:r>
                        <a:rPr lang="sv-SE" sz="1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3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free</a:t>
                      </a:r>
                      <a:r>
                        <a:rPr lang="sv-SE" sz="1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from </a:t>
                      </a:r>
                      <a:r>
                        <a:rPr lang="sv-SE" sz="13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</a:t>
                      </a:r>
                      <a:r>
                        <a:rPr lang="sv-SE" sz="1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3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interference</a:t>
                      </a:r>
                      <a:r>
                        <a:rPr lang="sv-SE" sz="13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 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443750"/>
                  </a:ext>
                </a:extLst>
              </a:tr>
              <a:tr h="172819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Next steps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Preparation for IRR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Electronics validation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Viewports </a:t>
                      </a:r>
                      <a:r>
                        <a:rPr lang="en-GB" sz="135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produce</a:t>
                      </a:r>
                      <a:endParaRPr lang="en-GB" sz="13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system tests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Complete the user manual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OPI: to translate to ESS standards in order to get it approved for control room deployment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816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8192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9557</TotalTime>
  <Words>1589</Words>
  <Application>Microsoft Macintosh PowerPoint</Application>
  <PresentationFormat>Widescreen</PresentationFormat>
  <Paragraphs>865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Office-tema</vt:lpstr>
      <vt:lpstr>2_Anpassad formgivning</vt:lpstr>
      <vt:lpstr>Status of Beam Diagnostics</vt:lpstr>
      <vt:lpstr>Outline</vt:lpstr>
      <vt:lpstr>Organization</vt:lpstr>
      <vt:lpstr>Proton Beam Instrumentation Suite</vt:lpstr>
      <vt:lpstr>MEBT Beam Diagnostics Overview</vt:lpstr>
      <vt:lpstr>Emittance Measurement Units</vt:lpstr>
      <vt:lpstr>BPM</vt:lpstr>
      <vt:lpstr>BPM</vt:lpstr>
      <vt:lpstr>Non Invasive Profile Monitors (Beam Induced Fluorescence)</vt:lpstr>
      <vt:lpstr>Non Invasive Profile Monitors (Beam Induced Fluorescence)</vt:lpstr>
      <vt:lpstr>Faraday Cup</vt:lpstr>
      <vt:lpstr>Longitudinal Bunch Monitor (Bunch Shape Monitor)</vt:lpstr>
      <vt:lpstr>Neutron Beam Loss Monitors (Fast &amp; Slow detectors)</vt:lpstr>
      <vt:lpstr>Installation status</vt:lpstr>
      <vt:lpstr>Lessons Learned and Risks</vt:lpstr>
      <vt:lpstr>Status: Controls Integration</vt:lpstr>
      <vt:lpstr>Since TAC one year ago</vt:lpstr>
      <vt:lpstr>Plan with ICS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MEBT SAR</dc:title>
  <dc:subject/>
  <dc:creator>Clement Derrez</dc:creator>
  <cp:keywords/>
  <dc:description/>
  <cp:lastModifiedBy>Tom Shea</cp:lastModifiedBy>
  <cp:revision>256</cp:revision>
  <dcterms:created xsi:type="dcterms:W3CDTF">2019-03-21T14:50:08Z</dcterms:created>
  <dcterms:modified xsi:type="dcterms:W3CDTF">2019-04-02T11:17:54Z</dcterms:modified>
  <cp:category/>
</cp:coreProperties>
</file>