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454" r:id="rId2"/>
    <p:sldId id="876" r:id="rId3"/>
    <p:sldId id="766" r:id="rId4"/>
    <p:sldId id="1020" r:id="rId5"/>
    <p:sldId id="1067" r:id="rId6"/>
    <p:sldId id="1068" r:id="rId7"/>
    <p:sldId id="1073" r:id="rId8"/>
    <p:sldId id="368" r:id="rId9"/>
    <p:sldId id="1072" r:id="rId10"/>
    <p:sldId id="1076" r:id="rId11"/>
    <p:sldId id="1022" r:id="rId12"/>
    <p:sldId id="1005" r:id="rId13"/>
    <p:sldId id="825" r:id="rId14"/>
    <p:sldId id="1083" r:id="rId15"/>
    <p:sldId id="1082" r:id="rId16"/>
    <p:sldId id="1080" r:id="rId17"/>
    <p:sldId id="364" r:id="rId18"/>
    <p:sldId id="1065" r:id="rId19"/>
    <p:sldId id="369" r:id="rId20"/>
    <p:sldId id="1085" r:id="rId21"/>
    <p:sldId id="1086" r:id="rId22"/>
    <p:sldId id="1078" r:id="rId23"/>
    <p:sldId id="774" r:id="rId24"/>
    <p:sldId id="1084" r:id="rId25"/>
    <p:sldId id="1044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4CA"/>
    <a:srgbClr val="54CEFF"/>
    <a:srgbClr val="66B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6" autoAdjust="0"/>
    <p:restoredTop sz="94337" autoAdjust="0"/>
  </p:normalViewPr>
  <p:slideViewPr>
    <p:cSldViewPr>
      <p:cViewPr varScale="1">
        <p:scale>
          <a:sx n="80" d="100"/>
          <a:sy n="80" d="100"/>
        </p:scale>
        <p:origin x="200" y="920"/>
      </p:cViewPr>
      <p:guideLst>
        <p:guide orient="horz" pos="2160"/>
        <p:guide pos="2971"/>
      </p:guideLst>
    </p:cSldViewPr>
  </p:slideViewPr>
  <p:outlineViewPr>
    <p:cViewPr>
      <p:scale>
        <a:sx n="33" d="100"/>
        <a:sy n="33" d="100"/>
      </p:scale>
      <p:origin x="0" y="-62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christinedarve/Documents/%23ESS_TechDoc/0_Meetings_and_Workshops/000_TTC_Meetings/0_TTC_Feb2017_MSU/TTC17_MyTalk/Ref__Romea%20&amp;%20Giulietta%20test%20results%20after%20650&#176;C%20annea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34856819068699E-2"/>
          <c:y val="2.4150005249343801E-2"/>
          <c:w val="0.92121151862127204"/>
          <c:h val="0.88542253018372696"/>
        </c:manualLayout>
      </c:layout>
      <c:scatterChart>
        <c:scatterStyle val="lineMarker"/>
        <c:varyColors val="0"/>
        <c:ser>
          <c:idx val="3"/>
          <c:order val="0"/>
          <c:tx>
            <c:v>February 2016 (2K) with no baking nor heat treatment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noFill/>
              </a:ln>
            </c:spPr>
          </c:marker>
          <c:xVal>
            <c:numRef>
              <c:f>'/Users/christinedarve/Documents/[Resultats CV Spoke Proto.xlsx]Resultats Spoke Proto'!$G$23:$G$67</c:f>
              <c:numCache>
                <c:formatCode>General</c:formatCode>
                <c:ptCount val="45"/>
                <c:pt idx="0">
                  <c:v>1.0411528407999999</c:v>
                </c:pt>
                <c:pt idx="1">
                  <c:v>1.3636863344000001</c:v>
                </c:pt>
                <c:pt idx="2">
                  <c:v>1.7960337293999999</c:v>
                </c:pt>
                <c:pt idx="3">
                  <c:v>2.3785620663999998</c:v>
                </c:pt>
                <c:pt idx="4">
                  <c:v>3.1616550763000002</c:v>
                </c:pt>
                <c:pt idx="5">
                  <c:v>4.2512288902000002</c:v>
                </c:pt>
                <c:pt idx="6">
                  <c:v>5.6919947182999788</c:v>
                </c:pt>
                <c:pt idx="7">
                  <c:v>7.607894620699974</c:v>
                </c:pt>
                <c:pt idx="8">
                  <c:v>9.2889042977000003</c:v>
                </c:pt>
                <c:pt idx="9">
                  <c:v>10.4909420585</c:v>
                </c:pt>
                <c:pt idx="10">
                  <c:v>11.487208091899999</c:v>
                </c:pt>
                <c:pt idx="11">
                  <c:v>11.9857299507</c:v>
                </c:pt>
                <c:pt idx="12">
                  <c:v>12.4685080044</c:v>
                </c:pt>
                <c:pt idx="13">
                  <c:v>12.891827578799999</c:v>
                </c:pt>
                <c:pt idx="14">
                  <c:v>13.3249162609</c:v>
                </c:pt>
                <c:pt idx="15">
                  <c:v>8.5175460142000006</c:v>
                </c:pt>
                <c:pt idx="16">
                  <c:v>6.779762624</c:v>
                </c:pt>
                <c:pt idx="17">
                  <c:v>10.4511598048</c:v>
                </c:pt>
                <c:pt idx="18">
                  <c:v>10.9336329049</c:v>
                </c:pt>
                <c:pt idx="19">
                  <c:v>12.426948210899999</c:v>
                </c:pt>
                <c:pt idx="20">
                  <c:v>12.647785408300001</c:v>
                </c:pt>
                <c:pt idx="21">
                  <c:v>12.854775264400001</c:v>
                </c:pt>
                <c:pt idx="22">
                  <c:v>5.4158233258999999</c:v>
                </c:pt>
                <c:pt idx="23">
                  <c:v>4.8190839112999999</c:v>
                </c:pt>
                <c:pt idx="24">
                  <c:v>6.0864560230999976</c:v>
                </c:pt>
                <c:pt idx="25">
                  <c:v>8.9797550147000003</c:v>
                </c:pt>
                <c:pt idx="26">
                  <c:v>9.3468331122000006</c:v>
                </c:pt>
                <c:pt idx="27">
                  <c:v>9.5019882365000008</c:v>
                </c:pt>
                <c:pt idx="28">
                  <c:v>10.017618498899999</c:v>
                </c:pt>
                <c:pt idx="29">
                  <c:v>10.530875742999999</c:v>
                </c:pt>
                <c:pt idx="30">
                  <c:v>11.017028893599999</c:v>
                </c:pt>
                <c:pt idx="31">
                  <c:v>12.490058958200001</c:v>
                </c:pt>
                <c:pt idx="32">
                  <c:v>12.704702166200001</c:v>
                </c:pt>
                <c:pt idx="33">
                  <c:v>12.9155970886</c:v>
                </c:pt>
                <c:pt idx="34">
                  <c:v>12.8933118907</c:v>
                </c:pt>
                <c:pt idx="35">
                  <c:v>7.8499065817</c:v>
                </c:pt>
                <c:pt idx="36">
                  <c:v>7.1798354066999996</c:v>
                </c:pt>
                <c:pt idx="37">
                  <c:v>6.4049314859999988</c:v>
                </c:pt>
                <c:pt idx="38">
                  <c:v>3.3908961438</c:v>
                </c:pt>
                <c:pt idx="39">
                  <c:v>3.6835323509000002</c:v>
                </c:pt>
                <c:pt idx="40">
                  <c:v>0.49319025691890001</c:v>
                </c:pt>
                <c:pt idx="41">
                  <c:v>0.4095571275839</c:v>
                </c:pt>
                <c:pt idx="42">
                  <c:v>0.30960964999480001</c:v>
                </c:pt>
                <c:pt idx="43">
                  <c:v>12.6638129862</c:v>
                </c:pt>
                <c:pt idx="44">
                  <c:v>12.8769938544</c:v>
                </c:pt>
              </c:numCache>
            </c:numRef>
          </c:xVal>
          <c:yVal>
            <c:numRef>
              <c:f>'/Users/christinedarve/Documents/[Resultats CV Spoke Proto.xlsx]Resultats Spoke Proto'!$H$23:$H$67</c:f>
              <c:numCache>
                <c:formatCode>General</c:formatCode>
                <c:ptCount val="45"/>
                <c:pt idx="0">
                  <c:v>24811813972.799999</c:v>
                </c:pt>
                <c:pt idx="1">
                  <c:v>25055512686.826199</c:v>
                </c:pt>
                <c:pt idx="2">
                  <c:v>24904745595.075401</c:v>
                </c:pt>
                <c:pt idx="3">
                  <c:v>24149592102.577099</c:v>
                </c:pt>
                <c:pt idx="4">
                  <c:v>23544677975.847</c:v>
                </c:pt>
                <c:pt idx="5">
                  <c:v>21282355957.256802</c:v>
                </c:pt>
                <c:pt idx="6">
                  <c:v>19022438411.914799</c:v>
                </c:pt>
                <c:pt idx="7">
                  <c:v>15440267258.7082</c:v>
                </c:pt>
                <c:pt idx="8">
                  <c:v>10532305345.458</c:v>
                </c:pt>
                <c:pt idx="9">
                  <c:v>9751812018.7519093</c:v>
                </c:pt>
                <c:pt idx="10">
                  <c:v>8017640926.9092999</c:v>
                </c:pt>
                <c:pt idx="11">
                  <c:v>7201092570.6185799</c:v>
                </c:pt>
                <c:pt idx="12">
                  <c:v>6453453066.5486298</c:v>
                </c:pt>
                <c:pt idx="13">
                  <c:v>5789272712.02841</c:v>
                </c:pt>
                <c:pt idx="14">
                  <c:v>5147451417.7114801</c:v>
                </c:pt>
                <c:pt idx="15">
                  <c:v>13052028240.019699</c:v>
                </c:pt>
                <c:pt idx="16">
                  <c:v>16057237942.365</c:v>
                </c:pt>
                <c:pt idx="17">
                  <c:v>9478477664.7803307</c:v>
                </c:pt>
                <c:pt idx="18">
                  <c:v>8666466595.7420807</c:v>
                </c:pt>
                <c:pt idx="19">
                  <c:v>6345232495.7639303</c:v>
                </c:pt>
                <c:pt idx="20">
                  <c:v>6010228842.6950798</c:v>
                </c:pt>
                <c:pt idx="21">
                  <c:v>5706283270.2295103</c:v>
                </c:pt>
                <c:pt idx="22">
                  <c:v>18678214923.949699</c:v>
                </c:pt>
                <c:pt idx="23">
                  <c:v>19710215363.536598</c:v>
                </c:pt>
                <c:pt idx="24">
                  <c:v>17770509373.7967</c:v>
                </c:pt>
                <c:pt idx="25">
                  <c:v>12604010022.485201</c:v>
                </c:pt>
                <c:pt idx="26">
                  <c:v>10710666314.7803</c:v>
                </c:pt>
                <c:pt idx="27">
                  <c:v>11889546745.840401</c:v>
                </c:pt>
                <c:pt idx="28">
                  <c:v>10841777626.341</c:v>
                </c:pt>
                <c:pt idx="29">
                  <c:v>9873317080.2164001</c:v>
                </c:pt>
                <c:pt idx="30">
                  <c:v>9016995015.7114792</c:v>
                </c:pt>
                <c:pt idx="31">
                  <c:v>6428297484.6623001</c:v>
                </c:pt>
                <c:pt idx="32">
                  <c:v>5462319196.3890696</c:v>
                </c:pt>
                <c:pt idx="33">
                  <c:v>5110792713.0535498</c:v>
                </c:pt>
                <c:pt idx="34">
                  <c:v>5131125434.4896202</c:v>
                </c:pt>
                <c:pt idx="35">
                  <c:v>14477346579.471001</c:v>
                </c:pt>
                <c:pt idx="36">
                  <c:v>15524401516.622999</c:v>
                </c:pt>
                <c:pt idx="37">
                  <c:v>16949626923.9104</c:v>
                </c:pt>
                <c:pt idx="38">
                  <c:v>22181949463.420799</c:v>
                </c:pt>
                <c:pt idx="39">
                  <c:v>21371357887.167198</c:v>
                </c:pt>
                <c:pt idx="40">
                  <c:v>25640907805.886299</c:v>
                </c:pt>
                <c:pt idx="41">
                  <c:v>24098906292.163898</c:v>
                </c:pt>
                <c:pt idx="42">
                  <c:v>25940359889.254601</c:v>
                </c:pt>
                <c:pt idx="43">
                  <c:v>5481189119.1060104</c:v>
                </c:pt>
                <c:pt idx="44">
                  <c:v>5111372856.1770496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7E-E64F-887F-3A226298F382}"/>
            </c:ext>
          </c:extLst>
        </c:ser>
        <c:ser>
          <c:idx val="0"/>
          <c:order val="1"/>
          <c:tx>
            <c:v>January 2017, 1st cool down (2K): no baking, heat treatment @ 650°C, 10h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('/Users/christinedarve/Documents/3_ZA02_GIULIETTA/TEST CV/2017_Janvier_GIULIETTA-TEST #-- (Sans étuvage, avec recuit 650°C)/[Courbes Qo_giulietta_dégazée.xlsx]Qo_CV_Giulietta_dégazée_18 01 2'!$O$36:$O$43,'/Users/christinedarve/Documents/3_ZA02_GIULIETTA/TEST CV/2017_Janvier_GIULIETTA-TEST #-- (Sans étuvage, avec recuit 650°C)/[Courbes Qo_giulietta_dégazée.xlsx]Qo_CV_Giulietta_dégazée_18 01 2'!$O$50,'/Users/christinedarve/Documents/3_ZA02_GIULIETTA/TEST CV/2017_Janvier_GIULIETTA-TEST #-- (Sans étuvage, avec recuit 650°C)/[Courbes Qo_giulietta_dégazée.xlsx]Qo_CV_Giulietta_dégazée_18 01 2'!$O$52:$O$58,'/Users/christinedarve/Documents/3_ZA02_GIULIETTA/TEST CV/2017_Janvier_GIULIETTA-TEST #-- (Sans étuvage, avec recuit 650°C)/[Courbes Qo_giulietta_dégazée.xlsx]Qo_CV_Giulietta_dégazée_18 01 2'!$O$60,'/Users/christinedarve/Documents/3_ZA02_GIULIETTA/TEST CV/2017_Janvier_GIULIETTA-TEST #-- (Sans étuvage, avec recuit 650°C)/[Courbes Qo_giulietta_dégazée.xlsx]Qo_CV_Giulietta_dégazée_18 01 2'!$O$62:$O$63,'/Users/christinedarve/Documents/3_ZA02_GIULIETTA/TEST CV/2017_Janvier_GIULIETTA-TEST #-- (Sans étuvage, avec recuit 650°C)/[Courbes Qo_giulietta_dégazée.xlsx]Qo_CV_Giulietta_dégazée_18 01 2'!$O$65,'/Users/christinedarve/Documents/3_ZA02_GIULIETTA/TEST CV/2017_Janvier_GIULIETTA-TEST #-- (Sans étuvage, avec recuit 650°C)/[Courbes Qo_giulietta_dégazée.xlsx]Qo_CV_Giulietta_dégazée_18 01 2'!$O$67:$O$68,'/Users/christinedarve/Documents/3_ZA02_GIULIETTA/TEST CV/2017_Janvier_GIULIETTA-TEST #-- (Sans étuvage, avec recuit 650°C)/[Courbes Qo_giulietta_dégazée.xlsx]Qo_CV_Giulietta_dégazée_18 01 2'!$O$70,'/Users/christinedarve/Documents/3_ZA02_GIULIETTA/TEST CV/2017_Janvier_GIULIETTA-TEST #-- (Sans étuvage, avec recuit 650°C)/[Courbes Qo_giulietta_dégazée.xlsx]Qo_CV_Giulietta_dégazée_18 01 2'!$O$72,'/Users/christinedarve/Documents/3_ZA02_GIULIETTA/TEST CV/2017_Janvier_GIULIETTA-TEST #-- (Sans étuvage, avec recuit 650°C)/[Courbes Qo_giulietta_dégazée.xlsx]Qo_CV_Giulietta_dégazée_18 01 2'!$O$74)</c:f>
              <c:numCache>
                <c:formatCode>General</c:formatCode>
                <c:ptCount val="25"/>
                <c:pt idx="0">
                  <c:v>2.5684267851999998</c:v>
                </c:pt>
                <c:pt idx="1">
                  <c:v>0.81953440479350004</c:v>
                </c:pt>
                <c:pt idx="2">
                  <c:v>1.4464958446</c:v>
                </c:pt>
                <c:pt idx="3">
                  <c:v>1.9227250760000001</c:v>
                </c:pt>
                <c:pt idx="4">
                  <c:v>3.4361110439</c:v>
                </c:pt>
                <c:pt idx="5">
                  <c:v>4.6351862585999664</c:v>
                </c:pt>
                <c:pt idx="6">
                  <c:v>6.2354412311000003</c:v>
                </c:pt>
                <c:pt idx="7">
                  <c:v>8.5038813162999993</c:v>
                </c:pt>
                <c:pt idx="8">
                  <c:v>7.5434009192999998</c:v>
                </c:pt>
                <c:pt idx="9">
                  <c:v>10.316139122599999</c:v>
                </c:pt>
                <c:pt idx="10">
                  <c:v>10.5564328715</c:v>
                </c:pt>
                <c:pt idx="11">
                  <c:v>10.7403192413</c:v>
                </c:pt>
                <c:pt idx="12">
                  <c:v>11.854061890100001</c:v>
                </c:pt>
                <c:pt idx="13">
                  <c:v>12.7326027739</c:v>
                </c:pt>
                <c:pt idx="14">
                  <c:v>2.5625195674999999</c:v>
                </c:pt>
                <c:pt idx="15">
                  <c:v>8.5087779530999992</c:v>
                </c:pt>
                <c:pt idx="16">
                  <c:v>9.6686800788999996</c:v>
                </c:pt>
                <c:pt idx="17">
                  <c:v>10.822240735199999</c:v>
                </c:pt>
                <c:pt idx="18">
                  <c:v>11.941728424800001</c:v>
                </c:pt>
                <c:pt idx="19">
                  <c:v>12.829720356599999</c:v>
                </c:pt>
                <c:pt idx="20">
                  <c:v>12.875591525500001</c:v>
                </c:pt>
                <c:pt idx="21">
                  <c:v>12.890423634499999</c:v>
                </c:pt>
                <c:pt idx="22">
                  <c:v>10.8759497001</c:v>
                </c:pt>
                <c:pt idx="23">
                  <c:v>12.027273595</c:v>
                </c:pt>
                <c:pt idx="24">
                  <c:v>12.9067586894</c:v>
                </c:pt>
              </c:numCache>
            </c:numRef>
          </c:xVal>
          <c:yVal>
            <c:numRef>
              <c:f>('/Users/christinedarve/Documents/3_ZA02_GIULIETTA/TEST CV/2017_Janvier_GIULIETTA-TEST #-- (Sans étuvage, avec recuit 650°C)/[Courbes Qo_giulietta_dégazée.xlsx]Qo_CV_Giulietta_dégazée_18 01 2'!$U$36:$U$43,'/Users/christinedarve/Documents/3_ZA02_GIULIETTA/TEST CV/2017_Janvier_GIULIETTA-TEST #-- (Sans étuvage, avec recuit 650°C)/[Courbes Qo_giulietta_dégazée.xlsx]Qo_CV_Giulietta_dégazée_18 01 2'!$U$50,'/Users/christinedarve/Documents/3_ZA02_GIULIETTA/TEST CV/2017_Janvier_GIULIETTA-TEST #-- (Sans étuvage, avec recuit 650°C)/[Courbes Qo_giulietta_dégazée.xlsx]Qo_CV_Giulietta_dégazée_18 01 2'!$U$52:$U$58,'/Users/christinedarve/Documents/3_ZA02_GIULIETTA/TEST CV/2017_Janvier_GIULIETTA-TEST #-- (Sans étuvage, avec recuit 650°C)/[Courbes Qo_giulietta_dégazée.xlsx]Qo_CV_Giulietta_dégazée_18 01 2'!$U$60,'/Users/christinedarve/Documents/3_ZA02_GIULIETTA/TEST CV/2017_Janvier_GIULIETTA-TEST #-- (Sans étuvage, avec recuit 650°C)/[Courbes Qo_giulietta_dégazée.xlsx]Qo_CV_Giulietta_dégazée_18 01 2'!$U$62:$U$63,'/Users/christinedarve/Documents/3_ZA02_GIULIETTA/TEST CV/2017_Janvier_GIULIETTA-TEST #-- (Sans étuvage, avec recuit 650°C)/[Courbes Qo_giulietta_dégazée.xlsx]Qo_CV_Giulietta_dégazée_18 01 2'!$U$65,'/Users/christinedarve/Documents/3_ZA02_GIULIETTA/TEST CV/2017_Janvier_GIULIETTA-TEST #-- (Sans étuvage, avec recuit 650°C)/[Courbes Qo_giulietta_dégazée.xlsx]Qo_CV_Giulietta_dégazée_18 01 2'!$U$67:$U$68,'/Users/christinedarve/Documents/3_ZA02_GIULIETTA/TEST CV/2017_Janvier_GIULIETTA-TEST #-- (Sans étuvage, avec recuit 650°C)/[Courbes Qo_giulietta_dégazée.xlsx]Qo_CV_Giulietta_dégazée_18 01 2'!$U$70,'/Users/christinedarve/Documents/3_ZA02_GIULIETTA/TEST CV/2017_Janvier_GIULIETTA-TEST #-- (Sans étuvage, avec recuit 650°C)/[Courbes Qo_giulietta_dégazée.xlsx]Qo_CV_Giulietta_dégazée_18 01 2'!$U$72,'/Users/christinedarve/Documents/3_ZA02_GIULIETTA/TEST CV/2017_Janvier_GIULIETTA-TEST #-- (Sans étuvage, avec recuit 650°C)/[Courbes Qo_giulietta_dégazée.xlsx]Qo_CV_Giulietta_dégazée_18 01 2'!$U$74)</c:f>
              <c:numCache>
                <c:formatCode>General</c:formatCode>
                <c:ptCount val="25"/>
                <c:pt idx="0">
                  <c:v>34619624096.5</c:v>
                </c:pt>
                <c:pt idx="1">
                  <c:v>36237937303.599998</c:v>
                </c:pt>
                <c:pt idx="2">
                  <c:v>34979034647.5</c:v>
                </c:pt>
                <c:pt idx="3">
                  <c:v>34799839790.900002</c:v>
                </c:pt>
                <c:pt idx="4">
                  <c:v>34197007849.700001</c:v>
                </c:pt>
                <c:pt idx="5">
                  <c:v>34181267261.299999</c:v>
                </c:pt>
                <c:pt idx="6">
                  <c:v>32631941359.200001</c:v>
                </c:pt>
                <c:pt idx="7">
                  <c:v>29718831689.200001</c:v>
                </c:pt>
                <c:pt idx="8">
                  <c:v>30992582664.400002</c:v>
                </c:pt>
                <c:pt idx="9">
                  <c:v>16161750592.799999</c:v>
                </c:pt>
                <c:pt idx="10">
                  <c:v>19132609346.5</c:v>
                </c:pt>
                <c:pt idx="11">
                  <c:v>21972966321.099998</c:v>
                </c:pt>
                <c:pt idx="12">
                  <c:v>16886693176.299999</c:v>
                </c:pt>
                <c:pt idx="13">
                  <c:v>12039735448.9</c:v>
                </c:pt>
                <c:pt idx="14">
                  <c:v>33768083768</c:v>
                </c:pt>
                <c:pt idx="15">
                  <c:v>29688980455</c:v>
                </c:pt>
                <c:pt idx="16">
                  <c:v>27543949176.700001</c:v>
                </c:pt>
                <c:pt idx="17">
                  <c:v>23703000002.5</c:v>
                </c:pt>
                <c:pt idx="18">
                  <c:v>17938590398.299999</c:v>
                </c:pt>
                <c:pt idx="19">
                  <c:v>12620172295.6</c:v>
                </c:pt>
                <c:pt idx="20">
                  <c:v>13107051344.5</c:v>
                </c:pt>
                <c:pt idx="21">
                  <c:v>13020265298.6</c:v>
                </c:pt>
                <c:pt idx="22">
                  <c:v>25402381413.799999</c:v>
                </c:pt>
                <c:pt idx="23">
                  <c:v>19134426282.5</c:v>
                </c:pt>
                <c:pt idx="24">
                  <c:v>13145977206.799999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7E-E64F-887F-3A226298F382}"/>
            </c:ext>
          </c:extLst>
        </c:ser>
        <c:ser>
          <c:idx val="1"/>
          <c:order val="2"/>
          <c:tx>
            <c:v>January 2017, 2nd cool down (1.7 K)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'/Users/christinedarve/Documents/3_ZA02_GIULIETTA/TEST CV/2017_Janvier_GIULIETTA-TEST #-- (Sans étuvage, avec recuit 650°C)/[Courbes Qo_giulietta_dégazée.xlsx]Qo_CV_Giulietta_dégazée_18  (2'!$O$9:$O$32</c:f>
              <c:numCache>
                <c:formatCode>General</c:formatCode>
                <c:ptCount val="24"/>
                <c:pt idx="0">
                  <c:v>0.82759372742890003</c:v>
                </c:pt>
                <c:pt idx="1">
                  <c:v>0.47235355728049999</c:v>
                </c:pt>
                <c:pt idx="2">
                  <c:v>1.0951338182000001</c:v>
                </c:pt>
                <c:pt idx="3">
                  <c:v>1.4642566003999999</c:v>
                </c:pt>
                <c:pt idx="4">
                  <c:v>1.9618562859999999</c:v>
                </c:pt>
                <c:pt idx="5">
                  <c:v>2.6095594207000001</c:v>
                </c:pt>
                <c:pt idx="6">
                  <c:v>3.5104855551999998</c:v>
                </c:pt>
                <c:pt idx="7">
                  <c:v>4.7415156719999816</c:v>
                </c:pt>
                <c:pt idx="8">
                  <c:v>6.4012853970999997</c:v>
                </c:pt>
                <c:pt idx="9">
                  <c:v>7.2655281599000006</c:v>
                </c:pt>
                <c:pt idx="10">
                  <c:v>8.2189661227999977</c:v>
                </c:pt>
                <c:pt idx="12">
                  <c:v>9.3555040338000008</c:v>
                </c:pt>
                <c:pt idx="14">
                  <c:v>10.4910073275</c:v>
                </c:pt>
                <c:pt idx="16">
                  <c:v>11.0628542409</c:v>
                </c:pt>
                <c:pt idx="18">
                  <c:v>11.0526696665</c:v>
                </c:pt>
                <c:pt idx="19">
                  <c:v>11.541631135299999</c:v>
                </c:pt>
                <c:pt idx="21">
                  <c:v>11.7048860574</c:v>
                </c:pt>
                <c:pt idx="22">
                  <c:v>12.050836393799999</c:v>
                </c:pt>
                <c:pt idx="23">
                  <c:v>9.0524720037000002</c:v>
                </c:pt>
              </c:numCache>
            </c:numRef>
          </c:xVal>
          <c:yVal>
            <c:numRef>
              <c:f>'/Users/christinedarve/Documents/3_ZA02_GIULIETTA/TEST CV/2017_Janvier_GIULIETTA-TEST #-- (Sans étuvage, avec recuit 650°C)/[Courbes Qo_giulietta_dégazée.xlsx]Qo_CV_Giulietta_dégazée_18  (2'!$U$9:$U$32</c:f>
              <c:numCache>
                <c:formatCode>General</c:formatCode>
                <c:ptCount val="24"/>
                <c:pt idx="0">
                  <c:v>44320818435.599998</c:v>
                </c:pt>
                <c:pt idx="1">
                  <c:v>45092759760.699997</c:v>
                </c:pt>
                <c:pt idx="2">
                  <c:v>45810555355.099998</c:v>
                </c:pt>
                <c:pt idx="3">
                  <c:v>43845957154.300003</c:v>
                </c:pt>
                <c:pt idx="4">
                  <c:v>45448231392.699997</c:v>
                </c:pt>
                <c:pt idx="5">
                  <c:v>44673028767.800003</c:v>
                </c:pt>
                <c:pt idx="6">
                  <c:v>45066011213.5</c:v>
                </c:pt>
                <c:pt idx="7">
                  <c:v>45609976605.400002</c:v>
                </c:pt>
                <c:pt idx="8">
                  <c:v>44549938133.199997</c:v>
                </c:pt>
                <c:pt idx="9">
                  <c:v>43668717721.699997</c:v>
                </c:pt>
                <c:pt idx="10">
                  <c:v>42592423594.199997</c:v>
                </c:pt>
                <c:pt idx="12">
                  <c:v>39398555072.800003</c:v>
                </c:pt>
                <c:pt idx="14">
                  <c:v>32976814104.5</c:v>
                </c:pt>
                <c:pt idx="16">
                  <c:v>27812752442.5</c:v>
                </c:pt>
                <c:pt idx="18">
                  <c:v>27443386256.599998</c:v>
                </c:pt>
                <c:pt idx="19">
                  <c:v>22232097233.400002</c:v>
                </c:pt>
                <c:pt idx="21">
                  <c:v>15124353433.5</c:v>
                </c:pt>
                <c:pt idx="22">
                  <c:v>9154505046.8999996</c:v>
                </c:pt>
                <c:pt idx="23">
                  <c:v>37041983192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17E-E64F-887F-3A226298F382}"/>
            </c:ext>
          </c:extLst>
        </c:ser>
        <c:ser>
          <c:idx val="9"/>
          <c:order val="3"/>
          <c:tx>
            <c:v>Cavity losses=2W (4% d.c.)</c:v>
          </c:tx>
          <c:spPr>
            <a:ln w="28575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'/Users/christinedarve/Documents/2_ZA01_ROMEA/TEST CV/2016-Décembre_ROMEA-TEST après recuit 650°C/[Comparaison_Qo_Romea_Giulietta_Germaine_sans_traitement.xlsx]DATA'!$M$4:$M$38</c:f>
              <c:numCache>
                <c:formatCode>General</c:formatCode>
                <c:ptCount val="3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  <c:pt idx="16">
                  <c:v>8.5</c:v>
                </c:pt>
                <c:pt idx="17">
                  <c:v>9</c:v>
                </c:pt>
                <c:pt idx="18">
                  <c:v>9.5</c:v>
                </c:pt>
                <c:pt idx="19">
                  <c:v>10</c:v>
                </c:pt>
                <c:pt idx="20">
                  <c:v>10.5</c:v>
                </c:pt>
                <c:pt idx="21">
                  <c:v>11</c:v>
                </c:pt>
                <c:pt idx="22">
                  <c:v>11.5</c:v>
                </c:pt>
                <c:pt idx="23">
                  <c:v>12</c:v>
                </c:pt>
                <c:pt idx="24">
                  <c:v>12.5</c:v>
                </c:pt>
                <c:pt idx="25">
                  <c:v>13</c:v>
                </c:pt>
                <c:pt idx="26">
                  <c:v>14</c:v>
                </c:pt>
                <c:pt idx="27">
                  <c:v>15</c:v>
                </c:pt>
                <c:pt idx="28">
                  <c:v>16</c:v>
                </c:pt>
                <c:pt idx="29">
                  <c:v>17</c:v>
                </c:pt>
                <c:pt idx="30">
                  <c:v>18</c:v>
                </c:pt>
                <c:pt idx="31">
                  <c:v>19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</c:numCache>
            </c:numRef>
          </c:xVal>
          <c:yVal>
            <c:numRef>
              <c:f>'/Users/christinedarve/Documents/2_ZA01_ROMEA/TEST CV/2016-Décembre_ROMEA-TEST après recuit 650°C/[Comparaison_Qo_Romea_Giulietta_Germaine_sans_traitement.xlsx]DATA'!$N$4:$N$38</c:f>
              <c:numCache>
                <c:formatCode>General</c:formatCode>
                <c:ptCount val="35"/>
                <c:pt idx="0">
                  <c:v>4792531.3191921702</c:v>
                </c:pt>
                <c:pt idx="1">
                  <c:v>19170125.276768699</c:v>
                </c:pt>
                <c:pt idx="2">
                  <c:v>43132781.872729503</c:v>
                </c:pt>
                <c:pt idx="3">
                  <c:v>76680501.107074797</c:v>
                </c:pt>
                <c:pt idx="4">
                  <c:v>119813282.97980399</c:v>
                </c:pt>
                <c:pt idx="5">
                  <c:v>172531127.49091801</c:v>
                </c:pt>
                <c:pt idx="6">
                  <c:v>234834034.640416</c:v>
                </c:pt>
                <c:pt idx="7">
                  <c:v>306722004.42830002</c:v>
                </c:pt>
                <c:pt idx="8">
                  <c:v>388195036.85456598</c:v>
                </c:pt>
                <c:pt idx="9">
                  <c:v>479253131.91921699</c:v>
                </c:pt>
                <c:pt idx="10">
                  <c:v>579896289.62225294</c:v>
                </c:pt>
                <c:pt idx="11">
                  <c:v>690124509.963673</c:v>
                </c:pt>
                <c:pt idx="12">
                  <c:v>809937792.94347703</c:v>
                </c:pt>
                <c:pt idx="13">
                  <c:v>939336138.56166601</c:v>
                </c:pt>
                <c:pt idx="14">
                  <c:v>1078319546.8182399</c:v>
                </c:pt>
                <c:pt idx="15">
                  <c:v>1226888017.7132001</c:v>
                </c:pt>
                <c:pt idx="16">
                  <c:v>1385041551.2465401</c:v>
                </c:pt>
                <c:pt idx="17">
                  <c:v>1552780147.4182601</c:v>
                </c:pt>
                <c:pt idx="18">
                  <c:v>1730103806.22837</c:v>
                </c:pt>
                <c:pt idx="19">
                  <c:v>1917012527.6768701</c:v>
                </c:pt>
                <c:pt idx="20">
                  <c:v>2113506311.7637501</c:v>
                </c:pt>
                <c:pt idx="21">
                  <c:v>2319585158.4890099</c:v>
                </c:pt>
                <c:pt idx="22">
                  <c:v>2535249067.8526602</c:v>
                </c:pt>
                <c:pt idx="23">
                  <c:v>2760498039.8546901</c:v>
                </c:pt>
                <c:pt idx="24">
                  <c:v>2995332074.49511</c:v>
                </c:pt>
                <c:pt idx="25">
                  <c:v>3239751171.77391</c:v>
                </c:pt>
                <c:pt idx="26">
                  <c:v>3757344554.2466602</c:v>
                </c:pt>
                <c:pt idx="27">
                  <c:v>4313278187.2729502</c:v>
                </c:pt>
                <c:pt idx="28">
                  <c:v>4907552070.8527803</c:v>
                </c:pt>
                <c:pt idx="29">
                  <c:v>5540166204.9861498</c:v>
                </c:pt>
                <c:pt idx="30">
                  <c:v>6211120589.6730499</c:v>
                </c:pt>
                <c:pt idx="31">
                  <c:v>6920415224.9134998</c:v>
                </c:pt>
                <c:pt idx="32">
                  <c:v>7668050110.7074804</c:v>
                </c:pt>
                <c:pt idx="33">
                  <c:v>8454025247.0550003</c:v>
                </c:pt>
                <c:pt idx="34">
                  <c:v>9278340633.9560509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17E-E64F-887F-3A226298F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88308368"/>
        <c:axId val="-1524251488"/>
      </c:scatterChart>
      <c:valAx>
        <c:axId val="-1488308368"/>
        <c:scaling>
          <c:orientation val="minMax"/>
          <c:max val="16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Eacc</a:t>
                </a:r>
                <a:r>
                  <a:rPr lang="fr-FR" sz="1400" dirty="0"/>
                  <a:t> (MV/m)</a:t>
                </a:r>
              </a:p>
            </c:rich>
          </c:tx>
          <c:layout>
            <c:manualLayout>
              <c:xMode val="edge"/>
              <c:yMode val="edge"/>
              <c:x val="0.42454969951329302"/>
              <c:y val="0.8638588840296520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v-SE"/>
          </a:p>
        </c:txPr>
        <c:crossAx val="-1524251488"/>
        <c:crosses val="autoZero"/>
        <c:crossBetween val="midCat"/>
        <c:majorUnit val="1"/>
      </c:valAx>
      <c:valAx>
        <c:axId val="-1524251488"/>
        <c:scaling>
          <c:logBase val="10"/>
          <c:orientation val="minMax"/>
          <c:max val="100000000000"/>
          <c:min val="100000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Qo</a:t>
                </a:r>
              </a:p>
            </c:rich>
          </c:tx>
          <c:layout>
            <c:manualLayout>
              <c:xMode val="edge"/>
              <c:yMode val="edge"/>
              <c:x val="5.9515464452983002E-2"/>
              <c:y val="0.434574395309692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</a:defRPr>
            </a:pPr>
            <a:endParaRPr lang="sv-SE"/>
          </a:p>
        </c:txPr>
        <c:crossAx val="-1488308368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9.8075744753637603E-2"/>
          <c:y val="0.60053293238202599"/>
          <c:w val="0.89696463320861397"/>
          <c:h val="0.25799348587420701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noFill/>
        </a:ln>
      </c:spPr>
      <c:txPr>
        <a:bodyPr/>
        <a:lstStyle/>
        <a:p>
          <a:pPr>
            <a:lnSpc>
              <a:spcPct val="100000"/>
            </a:lnSpc>
            <a:defRPr sz="1050"/>
          </a:pPr>
          <a:endParaRPr lang="sv-SE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txPr>
    <a:bodyPr/>
    <a:lstStyle/>
    <a:p>
      <a:pPr>
        <a:defRPr sz="1600" b="1"/>
      </a:pPr>
      <a:endParaRPr lang="sv-SE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gi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0.56437</cdr:x>
      <cdr:y>0.5337</cdr:y>
    </cdr:from>
    <cdr:to>
      <cdr:x>0.60666</cdr:x>
      <cdr:y>0.5928</cdr:y>
    </cdr:to>
    <cdr:sp macro="" textlink="">
      <cdr:nvSpPr>
        <cdr:cNvPr id="2" name="Multiplier 1"/>
        <cdr:cNvSpPr/>
      </cdr:nvSpPr>
      <cdr:spPr>
        <a:xfrm xmlns:a="http://schemas.openxmlformats.org/drawingml/2006/main">
          <a:off x="5278854" y="3177209"/>
          <a:ext cx="395561" cy="351830"/>
        </a:xfrm>
        <a:prstGeom xmlns:a="http://schemas.openxmlformats.org/drawingml/2006/main" prst="mathMultiply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0.42254</cdr:x>
      <cdr:y>0.42881</cdr:y>
    </cdr:from>
    <cdr:to>
      <cdr:x>0.6927</cdr:x>
      <cdr:y>0.59511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164002" y="1501250"/>
          <a:ext cx="1383555" cy="5822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b="1" dirty="0">
              <a:solidFill>
                <a:schemeClr val="accent6">
                  <a:lumMod val="75000"/>
                </a:schemeClr>
              </a:solidFill>
            </a:rPr>
            <a:t>ESS goal: 1.55</a:t>
          </a:r>
          <a:r>
            <a:rPr lang="en-GB" sz="1100" b="1" baseline="0" dirty="0">
              <a:solidFill>
                <a:schemeClr val="accent6">
                  <a:lumMod val="75000"/>
                </a:schemeClr>
              </a:solidFill>
            </a:rPr>
            <a:t> 10</a:t>
          </a:r>
          <a:r>
            <a:rPr lang="en-GB" sz="1100" b="1" baseline="30000" dirty="0">
              <a:solidFill>
                <a:schemeClr val="accent6">
                  <a:lumMod val="75000"/>
                </a:schemeClr>
              </a:solidFill>
            </a:rPr>
            <a:t>9</a:t>
          </a:r>
          <a:r>
            <a:rPr lang="en-GB" sz="1100" b="1" dirty="0">
              <a:solidFill>
                <a:schemeClr val="accent6">
                  <a:lumMod val="75000"/>
                </a:schemeClr>
              </a:solidFill>
            </a:rPr>
            <a:t> </a:t>
          </a:r>
        </a:p>
        <a:p xmlns:a="http://schemas.openxmlformats.org/drawingml/2006/main">
          <a:r>
            <a:rPr lang="en-GB" sz="1100" b="1" dirty="0">
              <a:solidFill>
                <a:schemeClr val="accent6">
                  <a:lumMod val="75000"/>
                </a:schemeClr>
              </a:solidFill>
            </a:rPr>
            <a:t>9 MV/m</a:t>
          </a:r>
        </a:p>
      </cdr:txBody>
    </cdr:sp>
  </cdr:relSizeAnchor>
  <cdr:relSizeAnchor xmlns:cdr="http://schemas.openxmlformats.org/drawingml/2006/chartDrawing">
    <cdr:from>
      <cdr:x>0.12088</cdr:x>
      <cdr:y>0</cdr:y>
    </cdr:from>
    <cdr:to>
      <cdr:x>0.86444</cdr:x>
      <cdr:y>0.10435</cdr:y>
    </cdr:to>
    <cdr:grpSp>
      <cdr:nvGrpSpPr>
        <cdr:cNvPr id="7" name="Groupe 6">
          <a:extLst xmlns:a="http://schemas.openxmlformats.org/drawingml/2006/main">
            <a:ext uri="{FF2B5EF4-FFF2-40B4-BE49-F238E27FC236}">
              <a16:creationId xmlns:a16="http://schemas.microsoft.com/office/drawing/2014/main" id="{B50FC4B3-60C0-BA4F-99A3-1C18A5573CA3}"/>
            </a:ext>
          </a:extLst>
        </cdr:cNvPr>
        <cdr:cNvGrpSpPr/>
      </cdr:nvGrpSpPr>
      <cdr:grpSpPr>
        <a:xfrm xmlns:a="http://schemas.openxmlformats.org/drawingml/2006/main">
          <a:off x="653802" y="0"/>
          <a:ext cx="4021683" cy="384563"/>
          <a:chOff x="358108" y="0"/>
          <a:chExt cx="7845896" cy="725366"/>
        </a:xfrm>
      </cdr:grpSpPr>
      <cdr:sp macro="" textlink="">
        <cdr:nvSpPr>
          <cdr:cNvPr id="4" name="Rectangle 3"/>
          <cdr:cNvSpPr/>
        </cdr:nvSpPr>
        <cdr:spPr>
          <a:xfrm xmlns:a="http://schemas.openxmlformats.org/drawingml/2006/main">
            <a:off x="427155" y="0"/>
            <a:ext cx="7762122" cy="725366"/>
          </a:xfrm>
          <a:prstGeom xmlns:a="http://schemas.openxmlformats.org/drawingml/2006/main" prst="rect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 anchor="ctr"/>
          <a:lstStyle xmlns:a="http://schemas.openxmlformats.org/drawingml/2006/main"/>
          <a:p xmlns:a="http://schemas.openxmlformats.org/drawingml/2006/main">
            <a:pPr algn="ctr"/>
            <a:r>
              <a:rPr lang="en-US" sz="1400" b="1" dirty="0"/>
              <a:t>ZA-02 GIULIETTA</a:t>
            </a:r>
            <a:r>
              <a:rPr lang="en-US" sz="1400" b="1" baseline="0" dirty="0"/>
              <a:t> Double-Spoke</a:t>
            </a:r>
          </a:p>
          <a:p xmlns:a="http://schemas.openxmlformats.org/drawingml/2006/main">
            <a:pPr algn="ctr"/>
            <a:r>
              <a:rPr lang="en-US" sz="1400" b="1" baseline="0" dirty="0"/>
              <a:t>Vertical Tests results</a:t>
            </a:r>
            <a:endParaRPr lang="en-US" sz="1400" b="1" dirty="0"/>
          </a:p>
        </cdr:txBody>
      </cdr:sp>
      <cdr:pic>
        <cdr:nvPicPr>
          <cdr:cNvPr id="5" name="Image 4" descr="IPN_gif64trans_L200px.gif">
            <a:extLst xmlns:a="http://schemas.openxmlformats.org/drawingml/2006/main">
              <a:ext uri="{FF2B5EF4-FFF2-40B4-BE49-F238E27FC236}">
                <a16:creationId xmlns:a16="http://schemas.microsoft.com/office/drawing/2014/main" id="{86FAD112-5D5D-C645-8D3A-6D6F91169C1E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358108" y="25599"/>
            <a:ext cx="1176448" cy="688221"/>
          </a:xfrm>
          <a:prstGeom xmlns:a="http://schemas.openxmlformats.org/drawingml/2006/main" prst="rect">
            <a:avLst/>
          </a:prstGeom>
        </cdr:spPr>
      </cdr:pic>
      <cdr:pic>
        <cdr:nvPicPr>
          <cdr:cNvPr id="6" name="Picture 2" descr="Afficher l'image d'origine">
            <a:extLst xmlns:a="http://schemas.openxmlformats.org/drawingml/2006/main">
              <a:ext uri="{FF2B5EF4-FFF2-40B4-BE49-F238E27FC236}">
                <a16:creationId xmlns:a16="http://schemas.microsoft.com/office/drawing/2014/main" id="{B38FDB00-4E2F-1648-990F-004FB5BFA688}"/>
              </a:ext>
            </a:extLst>
          </cdr:cNvPr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6979868" y="59528"/>
            <a:ext cx="1224136" cy="658691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</cdr:grpSp>
  </cdr:relSizeAnchor>
  <cdr:relSizeAnchor xmlns:cdr="http://schemas.openxmlformats.org/drawingml/2006/chartDrawing">
    <cdr:from>
      <cdr:x>0.76516</cdr:x>
      <cdr:y>0.31235</cdr:y>
    </cdr:from>
    <cdr:to>
      <cdr:x>0.98401</cdr:x>
      <cdr:y>0.48781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3918658" y="1093540"/>
          <a:ext cx="1120833" cy="614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field emission</a:t>
          </a:r>
        </a:p>
      </cdr:txBody>
    </cdr:sp>
  </cdr:relSizeAnchor>
  <cdr:relSizeAnchor xmlns:cdr="http://schemas.openxmlformats.org/drawingml/2006/chartDrawing">
    <cdr:from>
      <cdr:x>0.00443</cdr:x>
      <cdr:y>0.1113</cdr:y>
    </cdr:from>
    <cdr:to>
      <cdr:x>0.17231</cdr:x>
      <cdr:y>0.20883</cdr:y>
    </cdr:to>
    <cdr:sp macro="" textlink="">
      <cdr:nvSpPr>
        <cdr:cNvPr id="39" name="ZoneTexte 1"/>
        <cdr:cNvSpPr txBox="1"/>
      </cdr:nvSpPr>
      <cdr:spPr>
        <a:xfrm xmlns:a="http://schemas.openxmlformats.org/drawingml/2006/main">
          <a:off x="22688" y="389662"/>
          <a:ext cx="859756" cy="3414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b="1">
              <a:solidFill>
                <a:sysClr val="windowText" lastClr="000000"/>
              </a:solidFill>
            </a:rPr>
            <a:t>Rs~2.5 </a:t>
          </a:r>
          <a:r>
            <a:rPr lang="en-GB" sz="1200" b="1" dirty="0">
              <a:solidFill>
                <a:sysClr val="windowText" lastClr="000000"/>
              </a:solidFill>
            </a:rPr>
            <a:t>n</a:t>
          </a:r>
          <a:r>
            <a:rPr lang="el-GR" sz="1200" b="1" dirty="0" err="1">
              <a:solidFill>
                <a:sysClr val="windowText" lastClr="000000"/>
              </a:solidFill>
            </a:rPr>
            <a:t>Ω</a:t>
          </a:r>
          <a:endParaRPr lang="en-GB" sz="12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236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23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Qo</a:t>
            </a:r>
            <a:r>
              <a:rPr lang="en-US" baseline="0" dirty="0"/>
              <a:t> exceeding results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Radiation - Larger field emission on cavity #3 and 4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…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measured on the vertical cryostat top plate during cavity vertical tests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208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060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7124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pu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(that is also used to measure the RF power close to the ceramic level)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Copper deposit thickness. 10 micron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951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173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9886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Daily phone calls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8986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03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475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96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722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 additional test in Freia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05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5ED7AC81-318B-4D49-A602-9E30227C87EC}" type="datetime1">
              <a:rPr lang="sv-SE" smtClean="0"/>
              <a:pPr/>
              <a:t>2019-04-02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sv-SE" dirty="0"/>
              <a:t>Christine Darve – 18/05/17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sv-SE" dirty="0"/>
              <a:t>IPAC2017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2019-04-02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v-SE" dirty="0"/>
              <a:t>CD - 24/03/14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9144000" cy="1434355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781001"/>
            <a:ext cx="4038600" cy="4345167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781001"/>
            <a:ext cx="4038600" cy="4345167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252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8252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256035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7139136" cy="562075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1"/>
            <a:ext cx="7139136" cy="590551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885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9144000" cy="1434355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02/04/2019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7139136" cy="562075"/>
          </a:xfrm>
        </p:spPr>
        <p:txBody>
          <a:bodyPr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256035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1"/>
            <a:ext cx="7139136" cy="590551"/>
          </a:xfrm>
        </p:spPr>
        <p:txBody>
          <a:bodyPr>
            <a:norm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11911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CD - </a:t>
            </a:r>
            <a:fld id="{7103233B-D569-4A6E-878F-CDE152514C47}" type="datetime1">
              <a:rPr lang="sv-SE" smtClean="0"/>
              <a:pPr/>
              <a:t>2019-04-02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rgbClr val="000000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1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4.tiff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CRY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hart" Target="../charts/char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9893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Status of In-Kind work and deliveries</a:t>
            </a:r>
            <a:r>
              <a:rPr lang="sv-SE" dirty="0"/>
              <a:t> 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3150" y="3471143"/>
            <a:ext cx="8773346" cy="2478137"/>
          </a:xfrm>
        </p:spPr>
        <p:txBody>
          <a:bodyPr>
            <a:normAutofit fontScale="32500" lnSpcReduction="20000"/>
          </a:bodyPr>
          <a:lstStyle/>
          <a:p>
            <a:r>
              <a:rPr lang="sv-SE" sz="6000" dirty="0">
                <a:solidFill>
                  <a:schemeClr val="bg1"/>
                </a:solidFill>
              </a:rPr>
              <a:t>Christine Darve</a:t>
            </a:r>
          </a:p>
          <a:p>
            <a:r>
              <a:rPr lang="sv-SE" sz="6000" dirty="0" err="1">
                <a:solidFill>
                  <a:schemeClr val="bg1"/>
                </a:solidFill>
              </a:rPr>
              <a:t>Deputy</a:t>
            </a:r>
            <a:r>
              <a:rPr lang="sv-SE" sz="6000" dirty="0">
                <a:solidFill>
                  <a:schemeClr val="bg1"/>
                </a:solidFill>
              </a:rPr>
              <a:t> WP </a:t>
            </a:r>
            <a:r>
              <a:rPr lang="sv-SE" sz="6000" dirty="0" err="1">
                <a:solidFill>
                  <a:schemeClr val="bg1"/>
                </a:solidFill>
              </a:rPr>
              <a:t>leader</a:t>
            </a:r>
            <a:r>
              <a:rPr lang="sv-SE" sz="6000" dirty="0">
                <a:solidFill>
                  <a:schemeClr val="bg1"/>
                </a:solidFill>
              </a:rPr>
              <a:t> </a:t>
            </a:r>
            <a:r>
              <a:rPr lang="sv-SE" sz="6000" dirty="0" err="1">
                <a:solidFill>
                  <a:schemeClr val="bg1"/>
                </a:solidFill>
              </a:rPr>
              <a:t>of</a:t>
            </a:r>
            <a:r>
              <a:rPr lang="sv-SE" sz="6000" dirty="0">
                <a:solidFill>
                  <a:schemeClr val="bg1"/>
                </a:solidFill>
              </a:rPr>
              <a:t> </a:t>
            </a:r>
            <a:r>
              <a:rPr lang="sv-SE" sz="6000" dirty="0" err="1">
                <a:solidFill>
                  <a:schemeClr val="bg1"/>
                </a:solidFill>
              </a:rPr>
              <a:t>external</a:t>
            </a:r>
            <a:r>
              <a:rPr lang="sv-SE" sz="6000" dirty="0">
                <a:solidFill>
                  <a:schemeClr val="bg1"/>
                </a:solidFill>
              </a:rPr>
              <a:t> WP04 and WP05 </a:t>
            </a:r>
          </a:p>
          <a:p>
            <a:endParaRPr lang="sv-SE" sz="6000" dirty="0">
              <a:solidFill>
                <a:schemeClr val="bg1"/>
              </a:solidFill>
            </a:endParaRPr>
          </a:p>
          <a:p>
            <a:r>
              <a:rPr lang="sv-SE" sz="6000" dirty="0">
                <a:solidFill>
                  <a:schemeClr val="bg1"/>
                </a:solidFill>
              </a:rPr>
              <a:t>TAC19 - DRY RUN</a:t>
            </a:r>
          </a:p>
          <a:p>
            <a:endParaRPr lang="en-US" sz="5600" b="1" dirty="0">
              <a:solidFill>
                <a:schemeClr val="bg1"/>
              </a:solidFill>
            </a:endParaRPr>
          </a:p>
          <a:p>
            <a:endParaRPr lang="en-US" sz="7200" dirty="0">
              <a:solidFill>
                <a:schemeClr val="bg1"/>
              </a:solidFill>
            </a:endParaRPr>
          </a:p>
          <a:p>
            <a:r>
              <a:rPr lang="en-US" sz="6400" dirty="0">
                <a:solidFill>
                  <a:srgbClr val="002060"/>
                </a:solidFill>
              </a:rPr>
              <a:t>https://</a:t>
            </a:r>
            <a:r>
              <a:rPr lang="en-US" sz="6400" dirty="0" err="1">
                <a:solidFill>
                  <a:srgbClr val="002060"/>
                </a:solidFill>
              </a:rPr>
              <a:t>confluence.esss.lu.se</a:t>
            </a:r>
            <a:r>
              <a:rPr lang="en-US" sz="6400" dirty="0">
                <a:solidFill>
                  <a:srgbClr val="002060"/>
                </a:solidFill>
              </a:rPr>
              <a:t>/display/CRYOM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5949281"/>
            <a:ext cx="4572000" cy="523131"/>
          </a:xfrm>
          <a:prstGeom prst="rect">
            <a:avLst/>
          </a:prstGeom>
        </p:spPr>
        <p:txBody>
          <a:bodyPr lIns="91352" tIns="45676" rIns="91352" bIns="45676">
            <a:spAutoFit/>
          </a:bodyPr>
          <a:lstStyle/>
          <a:p>
            <a:pPr algn="ctr" defTabSz="913511"/>
            <a:endParaRPr lang="en-GB" sz="1400" dirty="0">
              <a:solidFill>
                <a:srgbClr val="FFFFFF"/>
              </a:solidFill>
              <a:latin typeface="Calibri"/>
            </a:endParaRPr>
          </a:p>
          <a:p>
            <a:pPr algn="ctr" defTabSz="913511"/>
            <a:r>
              <a:rPr lang="en-GB" sz="1400" dirty="0">
                <a:solidFill>
                  <a:srgbClr val="FFFFFF"/>
                </a:solidFill>
                <a:latin typeface="Calibri"/>
              </a:rPr>
              <a:t>2</a:t>
            </a:r>
            <a:r>
              <a:rPr lang="en-GB" sz="1400" baseline="30000" dirty="0">
                <a:solidFill>
                  <a:srgbClr val="FFFFFF"/>
                </a:solidFill>
                <a:latin typeface="Calibri"/>
              </a:rPr>
              <a:t>nd</a:t>
            </a:r>
            <a:r>
              <a:rPr lang="en-GB" sz="1400" dirty="0">
                <a:solidFill>
                  <a:srgbClr val="FFFFFF"/>
                </a:solidFill>
                <a:latin typeface="Calibri"/>
              </a:rPr>
              <a:t>   April 2019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181" y="931858"/>
            <a:ext cx="902698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51" y="947896"/>
            <a:ext cx="924628" cy="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372" y="954032"/>
            <a:ext cx="530924" cy="572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012" y="953975"/>
            <a:ext cx="2019688" cy="572951"/>
          </a:xfrm>
          <a:prstGeom prst="rect">
            <a:avLst/>
          </a:prstGeom>
        </p:spPr>
      </p:pic>
      <p:pic>
        <p:nvPicPr>
          <p:cNvPr id="13" name="Picture 13" descr="FREIA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944" y="1196752"/>
            <a:ext cx="147354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1463" y="923609"/>
            <a:ext cx="951932" cy="5803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D1B293-5669-A148-A672-A1CB7EF03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717" y="1780295"/>
            <a:ext cx="584086" cy="5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12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B401-C67F-9346-BCA5-6D1B2658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Serie: Spoke cryomodules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EA1D5-CFBE-C645-90F9-4BF122026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493648"/>
            <a:ext cx="8229600" cy="968971"/>
          </a:xfrm>
        </p:spPr>
        <p:txBody>
          <a:bodyPr>
            <a:normAutofit/>
          </a:bodyPr>
          <a:lstStyle/>
          <a:p>
            <a:r>
              <a:rPr lang="en-US" sz="2000" dirty="0"/>
              <a:t>Risk: Procurement of bellows and door-knobs inducing at least 2 months of delay in delivering the 1</a:t>
            </a:r>
            <a:r>
              <a:rPr lang="en-US" sz="2000" baseline="30000" dirty="0"/>
              <a:t>st</a:t>
            </a:r>
            <a:r>
              <a:rPr lang="en-US" sz="2000" dirty="0"/>
              <a:t> cryomodule to Uppsala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4A68B-B1C1-154C-9DFB-EF0AD367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45948-1617-A34C-AFD3-09912B9B2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819"/>
            <a:ext cx="9144000" cy="26636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ED639D-1789-C34D-B716-5198D3543BA9}"/>
              </a:ext>
            </a:extLst>
          </p:cNvPr>
          <p:cNvSpPr/>
          <p:nvPr/>
        </p:nvSpPr>
        <p:spPr>
          <a:xfrm>
            <a:off x="899592" y="3415251"/>
            <a:ext cx="1526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be updated</a:t>
            </a:r>
          </a:p>
        </p:txBody>
      </p:sp>
    </p:spTree>
    <p:extLst>
      <p:ext uri="{BB962C8B-B14F-4D97-AF65-F5344CB8AC3E}">
        <p14:creationId xmlns:p14="http://schemas.microsoft.com/office/powerpoint/2010/main" val="402965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Outline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382" y="0"/>
            <a:ext cx="536713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4608512" cy="45259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Collaborative Project</a:t>
            </a:r>
          </a:p>
          <a:p>
            <a:pPr marL="0" indent="0">
              <a:buNone/>
            </a:pPr>
            <a:endParaRPr lang="fr-CA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400" dirty="0" err="1">
                <a:latin typeface="Arial" charset="0"/>
                <a:ea typeface="Arial" charset="0"/>
                <a:cs typeface="Arial" charset="0"/>
              </a:rPr>
              <a:t>Spoke</a:t>
            </a:r>
            <a:r>
              <a:rPr lang="fr-CA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Status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4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Elliptical</a:t>
            </a:r>
            <a:r>
              <a:rPr lang="fr-CA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Status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8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Prototype: Medium-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 cavities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12</a:t>
            </a:fld>
            <a:endParaRPr lang="sv-SE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15407" y="2620675"/>
            <a:ext cx="5328593" cy="4201919"/>
            <a:chOff x="3563889" y="1127233"/>
            <a:chExt cx="5544616" cy="4389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889" y="1454752"/>
              <a:ext cx="5544616" cy="40624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34592" y="1127233"/>
              <a:ext cx="4638212" cy="32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Vertical test of Mb prototype cavity with tank (CW, 2K)</a:t>
              </a: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401298"/>
              </p:ext>
            </p:extLst>
          </p:nvPr>
        </p:nvGraphicFramePr>
        <p:xfrm>
          <a:off x="6574884" y="4655426"/>
          <a:ext cx="2347783" cy="1497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9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019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Cavity</a:t>
                      </a:r>
                      <a:endParaRPr lang="en-US" sz="12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" algn="ctr">
                        <a:spcAft>
                          <a:spcPts val="0"/>
                        </a:spcAft>
                        <a:tabLst/>
                      </a:pPr>
                      <a:r>
                        <a:rPr lang="en-GB" sz="1100" dirty="0" err="1">
                          <a:effectLst/>
                        </a:rPr>
                        <a:t>Rs</a:t>
                      </a:r>
                      <a:r>
                        <a:rPr lang="en-GB" sz="1100" baseline="0" dirty="0">
                          <a:effectLst/>
                        </a:rPr>
                        <a:t> (</a:t>
                      </a:r>
                      <a:r>
                        <a:rPr lang="en-GB" sz="1100" dirty="0" err="1">
                          <a:effectLst/>
                        </a:rPr>
                        <a:t>nΩ</a:t>
                      </a:r>
                      <a:r>
                        <a:rPr lang="en-GB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12700" algn="ctr">
                        <a:spcAft>
                          <a:spcPts val="0"/>
                        </a:spcAft>
                        <a:tabLst/>
                      </a:pPr>
                      <a:r>
                        <a:rPr lang="en-GB" sz="1100" dirty="0">
                          <a:effectLst/>
                        </a:rPr>
                        <a:t>Q0 at 1MV/m@2K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4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MP01</a:t>
                      </a:r>
                      <a:endParaRPr lang="en-US" sz="12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3.14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3.2x10</a:t>
                      </a:r>
                      <a:r>
                        <a:rPr lang="en-GB" sz="1100" baseline="300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34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MP02</a:t>
                      </a:r>
                      <a:endParaRPr lang="en-US" sz="12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6.09</a:t>
                      </a:r>
                      <a:endParaRPr lang="en-US" sz="11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2.2x10</a:t>
                      </a:r>
                      <a:r>
                        <a:rPr lang="en-GB" sz="1100" baseline="300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34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MP03</a:t>
                      </a:r>
                      <a:endParaRPr lang="en-US" sz="12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6.06</a:t>
                      </a:r>
                      <a:endParaRPr lang="en-US" sz="11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2.1x10</a:t>
                      </a:r>
                      <a:r>
                        <a:rPr lang="en-GB" sz="1100" baseline="300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34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MP04</a:t>
                      </a:r>
                      <a:endParaRPr lang="en-US" sz="12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7.09</a:t>
                      </a:r>
                      <a:endParaRPr lang="en-US" sz="11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1.9x10</a:t>
                      </a:r>
                      <a:r>
                        <a:rPr lang="en-GB" sz="1100" baseline="300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77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MP04 (b)</a:t>
                      </a:r>
                      <a:endParaRPr lang="en-US" sz="12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4.85</a:t>
                      </a:r>
                      <a:endParaRPr lang="en-US" sz="110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2.5x10</a:t>
                      </a:r>
                      <a:r>
                        <a:rPr lang="en-GB" sz="1100" baseline="300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 New Roman" charset="0"/>
                        <a:ea typeface="MS Mincho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C878C0A8-8DF3-B342-A1B0-06F3BA3F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0940"/>
            <a:ext cx="4544193" cy="2842955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A4D73626-3CD3-2642-85F3-B4FC0965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014" y="71336"/>
            <a:ext cx="924628" cy="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83170A-7077-F947-A4B9-02A6BF8C57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644905"/>
            <a:ext cx="709214" cy="618514"/>
          </a:xfrm>
          <a:prstGeom prst="rect">
            <a:avLst/>
          </a:prstGeom>
        </p:spPr>
      </p:pic>
      <p:pic>
        <p:nvPicPr>
          <p:cNvPr id="24" name="Image 4">
            <a:extLst>
              <a:ext uri="{FF2B5EF4-FFF2-40B4-BE49-F238E27FC236}">
                <a16:creationId xmlns:a16="http://schemas.microsoft.com/office/drawing/2014/main" id="{42664533-4B83-9341-8E7F-09D885BAC31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5445" r="1001" b="8515"/>
          <a:stretch/>
        </p:blipFill>
        <p:spPr bwMode="auto">
          <a:xfrm>
            <a:off x="6618746" y="1689473"/>
            <a:ext cx="2358858" cy="975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la 3">
                <a:extLst>
                  <a:ext uri="{FF2B5EF4-FFF2-40B4-BE49-F238E27FC236}">
                    <a16:creationId xmlns:a16="http://schemas.microsoft.com/office/drawing/2014/main" id="{2561E381-6136-1D4E-8082-AF73DA5E64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3633464"/>
                  </p:ext>
                </p:extLst>
              </p:nvPr>
            </p:nvGraphicFramePr>
            <p:xfrm>
              <a:off x="263007" y="4668249"/>
              <a:ext cx="3394898" cy="210722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088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19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84086">
                      <a:extLst>
                        <a:ext uri="{9D8B030D-6E8A-4147-A177-3AD203B41FA5}">
                          <a16:colId xmlns:a16="http://schemas.microsoft.com/office/drawing/2014/main" val="2666217318"/>
                        </a:ext>
                      </a:extLst>
                    </a:gridCol>
                  </a:tblGrid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LASA</a:t>
                          </a: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CEA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4198625667"/>
                      </a:ext>
                    </a:extLst>
                  </a:tr>
                  <a:tr h="27192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Q</a:t>
                          </a:r>
                          <a:r>
                            <a:rPr lang="en-US" sz="1000" baseline="-25000" dirty="0" err="1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ext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7.7×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7.5</a:t>
                          </a: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3858642724"/>
                      </a:ext>
                    </a:extLst>
                  </a:tr>
                  <a:tr h="21689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k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B050"/>
                              </a:solidFill>
                              <a:effectLst/>
                            </a:rPr>
                            <a:t>1.55%</a:t>
                          </a:r>
                          <a:endParaRPr lang="en-US" sz="10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1.22%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794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sep.</a:t>
                          </a:r>
                          <a:r>
                            <a:rPr lang="en-US" sz="1000" dirty="0">
                              <a:effectLst/>
                            </a:rPr>
                            <a:t> </a:t>
                          </a:r>
                          <a:r>
                            <a:rPr lang="en-US" sz="600" dirty="0">
                              <a:effectLst/>
                            </a:rPr>
                            <a:t>(MHz)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0.70</a:t>
                          </a:r>
                          <a:endParaRPr lang="en-US" sz="7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0.54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G (Ohm)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198.8</a:t>
                          </a: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196.6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r/Q </a:t>
                          </a:r>
                          <a:r>
                            <a:rPr lang="en-US" sz="600" dirty="0">
                              <a:effectLst/>
                            </a:rPr>
                            <a:t>(Ohms)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374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394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000" dirty="0">
                              <a:effectLst/>
                            </a:rPr>
                            <a:t>/</a:t>
                          </a:r>
                          <a:r>
                            <a:rPr lang="en-US" sz="1000" dirty="0" err="1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acc</a:t>
                          </a:r>
                          <a:endParaRPr lang="en-US" sz="1000" baseline="-25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  <a:effectLst/>
                            </a:rPr>
                            <a:t>2.55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2.36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5873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</a:t>
                          </a:r>
                          <a:r>
                            <a:rPr lang="it-IT" sz="1000" baseline="-25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peak</a:t>
                          </a:r>
                          <a:r>
                            <a:rPr lang="it-IT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 </a:t>
                          </a:r>
                          <a:r>
                            <a:rPr lang="it-IT" sz="6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(MV/m)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42.6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40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3905368933"/>
                      </a:ext>
                    </a:extLst>
                  </a:tr>
                  <a:tr h="31825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B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000" dirty="0">
                              <a:effectLst/>
                            </a:rPr>
                            <a:t>/</a:t>
                          </a:r>
                          <a:r>
                            <a:rPr lang="en-US" sz="1000" dirty="0" err="1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acc</a:t>
                          </a:r>
                          <a:r>
                            <a:rPr lang="en-US" sz="500" dirty="0">
                              <a:effectLst/>
                            </a:rPr>
                            <a:t>(</a:t>
                          </a:r>
                          <a:r>
                            <a:rPr lang="en-US" sz="500" dirty="0" err="1">
                              <a:effectLst/>
                            </a:rPr>
                            <a:t>mT</a:t>
                          </a:r>
                          <a:r>
                            <a:rPr lang="en-US" sz="500" dirty="0">
                              <a:effectLst/>
                            </a:rPr>
                            <a:t>/MV/m)</a:t>
                          </a:r>
                          <a:endParaRPr lang="en-US" sz="5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  <a:effectLst/>
                            </a:rPr>
                            <a:t>4.95 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4.79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la 3">
                <a:extLst>
                  <a:ext uri="{FF2B5EF4-FFF2-40B4-BE49-F238E27FC236}">
                    <a16:creationId xmlns:a16="http://schemas.microsoft.com/office/drawing/2014/main" id="{2561E381-6136-1D4E-8082-AF73DA5E64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3633464"/>
                  </p:ext>
                </p:extLst>
              </p:nvPr>
            </p:nvGraphicFramePr>
            <p:xfrm>
              <a:off x="263007" y="4668249"/>
              <a:ext cx="3394898" cy="210722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088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19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84086">
                      <a:extLst>
                        <a:ext uri="{9D8B030D-6E8A-4147-A177-3AD203B41FA5}">
                          <a16:colId xmlns:a16="http://schemas.microsoft.com/office/drawing/2014/main" val="2666217318"/>
                        </a:ext>
                      </a:extLst>
                    </a:gridCol>
                  </a:tblGrid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LASA</a:t>
                          </a: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CEA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4198625667"/>
                      </a:ext>
                    </a:extLst>
                  </a:tr>
                  <a:tr h="27192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Q</a:t>
                          </a:r>
                          <a:r>
                            <a:rPr lang="en-US" sz="1000" baseline="-25000" dirty="0" err="1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ext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67456" marR="67456" marT="0" marB="0">
                        <a:blipFill>
                          <a:blip r:embed="rId8"/>
                          <a:stretch>
                            <a:fillRect l="-101149" t="-81818" r="-109195" b="-5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67456" marR="67456" marT="0" marB="0">
                        <a:blipFill>
                          <a:blip r:embed="rId8"/>
                          <a:stretch>
                            <a:fillRect l="-186170" t="-81818" r="-1064" b="-58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8642724"/>
                      </a:ext>
                    </a:extLst>
                  </a:tr>
                  <a:tr h="21689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k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B050"/>
                              </a:solidFill>
                              <a:effectLst/>
                            </a:rPr>
                            <a:t>1.55%</a:t>
                          </a:r>
                          <a:endParaRPr lang="en-US" sz="10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1.22%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794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sep.</a:t>
                          </a:r>
                          <a:r>
                            <a:rPr lang="en-US" sz="1000" dirty="0">
                              <a:effectLst/>
                            </a:rPr>
                            <a:t> </a:t>
                          </a:r>
                          <a:r>
                            <a:rPr lang="en-US" sz="600" dirty="0">
                              <a:effectLst/>
                            </a:rPr>
                            <a:t>(MHz)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0.70</a:t>
                          </a:r>
                          <a:endParaRPr lang="en-US" sz="7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0.54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G (Ohm)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198.8</a:t>
                          </a: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196.6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r/Q </a:t>
                          </a:r>
                          <a:r>
                            <a:rPr lang="en-US" sz="600" dirty="0">
                              <a:effectLst/>
                            </a:rPr>
                            <a:t>(Ohms)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374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394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0336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000" dirty="0">
                              <a:effectLst/>
                            </a:rPr>
                            <a:t>/</a:t>
                          </a:r>
                          <a:r>
                            <a:rPr lang="en-US" sz="1000" dirty="0" err="1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acc</a:t>
                          </a:r>
                          <a:endParaRPr lang="en-US" sz="1000" baseline="-25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  <a:effectLst/>
                            </a:rPr>
                            <a:t>2.55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2.36</a:t>
                          </a: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5873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</a:t>
                          </a:r>
                          <a:r>
                            <a:rPr lang="it-IT" sz="1000" baseline="-25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peak</a:t>
                          </a:r>
                          <a:r>
                            <a:rPr lang="it-IT" sz="10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 </a:t>
                          </a:r>
                          <a:r>
                            <a:rPr lang="it-IT" sz="600" dirty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(MV/m)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42.6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40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3905368933"/>
                      </a:ext>
                    </a:extLst>
                  </a:tr>
                  <a:tr h="31825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>
                              <a:effectLst/>
                            </a:rPr>
                            <a:t>B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000" dirty="0">
                              <a:effectLst/>
                            </a:rPr>
                            <a:t>/</a:t>
                          </a:r>
                          <a:r>
                            <a:rPr lang="en-US" sz="1000" dirty="0" err="1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>
                              <a:effectLst/>
                            </a:rPr>
                            <a:t>acc</a:t>
                          </a:r>
                          <a:r>
                            <a:rPr lang="en-US" sz="500" dirty="0">
                              <a:effectLst/>
                            </a:rPr>
                            <a:t>(</a:t>
                          </a:r>
                          <a:r>
                            <a:rPr lang="en-US" sz="500" dirty="0" err="1">
                              <a:effectLst/>
                            </a:rPr>
                            <a:t>mT</a:t>
                          </a:r>
                          <a:r>
                            <a:rPr lang="en-US" sz="500" dirty="0">
                              <a:effectLst/>
                            </a:rPr>
                            <a:t>/MV/m)</a:t>
                          </a:r>
                          <a:endParaRPr lang="en-US" sz="5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  <a:effectLst/>
                            </a:rPr>
                            <a:t>4.95 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4.79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ZoneTexte 17">
            <a:extLst>
              <a:ext uri="{FF2B5EF4-FFF2-40B4-BE49-F238E27FC236}">
                <a16:creationId xmlns:a16="http://schemas.microsoft.com/office/drawing/2014/main" id="{0D321AE3-0FF2-FA45-AC1B-74F0B3006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997" y="1465336"/>
            <a:ext cx="33874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b="1" u="sng" dirty="0">
                <a:latin typeface="Arial Bold"/>
              </a:rPr>
              <a:t>Step 1: Elliptical cavities</a:t>
            </a:r>
          </a:p>
          <a:p>
            <a:r>
              <a:rPr lang="en-US" altLang="fr-FR" sz="1600" i="1" dirty="0">
                <a:solidFill>
                  <a:srgbClr val="00B050"/>
                </a:solidFill>
                <a:latin typeface="Arial Bold"/>
              </a:rPr>
              <a:t>Medium-beta</a:t>
            </a:r>
          </a:p>
          <a:p>
            <a:r>
              <a:rPr lang="en-US" altLang="fr-FR" sz="1600" i="1" dirty="0">
                <a:solidFill>
                  <a:srgbClr val="00B050"/>
                </a:solidFill>
                <a:latin typeface="Arial Bold"/>
              </a:rPr>
              <a:t>@ Saclay</a:t>
            </a:r>
          </a:p>
          <a:p>
            <a:r>
              <a:rPr lang="en-US" altLang="fr-FR" sz="1600" i="1" dirty="0">
                <a:solidFill>
                  <a:srgbClr val="00B050"/>
                </a:solidFill>
                <a:latin typeface="Arial Bold"/>
              </a:rPr>
              <a:t>@ LASA</a:t>
            </a:r>
          </a:p>
        </p:txBody>
      </p:sp>
    </p:spTree>
    <p:extLst>
      <p:ext uri="{BB962C8B-B14F-4D97-AF65-F5344CB8AC3E}">
        <p14:creationId xmlns:p14="http://schemas.microsoft.com/office/powerpoint/2010/main" val="155190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32" y="77476"/>
            <a:ext cx="7704856" cy="1143000"/>
          </a:xfrm>
        </p:spPr>
        <p:txBody>
          <a:bodyPr>
            <a:normAutofit/>
          </a:bodyPr>
          <a:lstStyle/>
          <a:p>
            <a:r>
              <a:rPr lang="en-US" dirty="0"/>
              <a:t>Prototype: Elliptical cryomodules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1453" y="1484895"/>
            <a:ext cx="11028788" cy="4996737"/>
            <a:chOff x="141453" y="1484895"/>
            <a:chExt cx="11028788" cy="4996737"/>
          </a:xfrm>
        </p:grpSpPr>
        <p:pic>
          <p:nvPicPr>
            <p:cNvPr id="18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5053" y="2659512"/>
              <a:ext cx="5745458" cy="3822120"/>
            </a:xfrm>
            <a:prstGeom prst="rect">
              <a:avLst/>
            </a:prstGeom>
          </p:spPr>
        </p:pic>
        <p:sp>
          <p:nvSpPr>
            <p:cNvPr id="16" name="ZoneTexte 17"/>
            <p:cNvSpPr txBox="1">
              <a:spLocks noChangeArrowheads="1"/>
            </p:cNvSpPr>
            <p:nvPr/>
          </p:nvSpPr>
          <p:spPr bwMode="auto">
            <a:xfrm>
              <a:off x="549795" y="1653986"/>
              <a:ext cx="6655847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en-US" altLang="fr-FR" sz="1600" i="1" dirty="0">
                <a:solidFill>
                  <a:srgbClr val="00B050"/>
                </a:solidFill>
                <a:latin typeface="Arial Bold"/>
              </a:endParaRPr>
            </a:p>
            <a:p>
              <a:r>
                <a:rPr lang="en-US" altLang="fr-FR" sz="1600" i="1" dirty="0">
                  <a:solidFill>
                    <a:srgbClr val="00B050"/>
                  </a:solidFill>
                  <a:latin typeface="Arial Bold"/>
                </a:rPr>
                <a:t>@ Saclay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1453" y="1484895"/>
              <a:ext cx="110287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fr-FR" b="1" u="sng" dirty="0">
                  <a:latin typeface="Arial Bold"/>
                </a:rPr>
                <a:t>Step 2: Cryomodule M-ECCTD</a:t>
              </a:r>
              <a:endParaRPr lang="en-US" altLang="fr-FR" b="1" i="1" u="sng" dirty="0">
                <a:latin typeface="Arial Bold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441E6E4D-3944-FB42-928F-700E778C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014" y="71336"/>
            <a:ext cx="924628" cy="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D857D-09BC-0243-B132-426F9B675A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644905"/>
            <a:ext cx="709214" cy="618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863CFD-1114-1F46-B9AC-D12DDCE67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99" y="2632859"/>
            <a:ext cx="2803100" cy="3938135"/>
          </a:xfrm>
          <a:prstGeom prst="rect">
            <a:avLst/>
          </a:prstGeom>
          <a:ln cmpd="thinThick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0CD6B-023A-3F48-868F-5143024C1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005" y="1676137"/>
            <a:ext cx="2579792" cy="17075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70375-B229-BD41-83E9-3074014093BD}"/>
              </a:ext>
            </a:extLst>
          </p:cNvPr>
          <p:cNvGrpSpPr/>
          <p:nvPr/>
        </p:nvGrpSpPr>
        <p:grpSpPr>
          <a:xfrm>
            <a:off x="551183" y="2181989"/>
            <a:ext cx="3660777" cy="338554"/>
            <a:chOff x="551183" y="2181989"/>
            <a:chExt cx="3660777" cy="338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379BF2-7C55-5E44-A630-468710895786}"/>
                </a:ext>
              </a:extLst>
            </p:cNvPr>
            <p:cNvSpPr/>
            <p:nvPr/>
          </p:nvSpPr>
          <p:spPr>
            <a:xfrm>
              <a:off x="1991587" y="2186771"/>
              <a:ext cx="2220373" cy="307777"/>
            </a:xfrm>
            <a:prstGeom prst="rect">
              <a:avLst/>
            </a:prstGeom>
            <a:solidFill>
              <a:srgbClr val="0094CA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Arial" charset="0"/>
                  <a:ea typeface="Arial" charset="0"/>
                  <a:cs typeface="Arial" charset="0"/>
                </a:rPr>
                <a:t>See talks by Paolo </a:t>
              </a:r>
              <a:r>
                <a:rPr lang="en-GB" sz="1400" dirty="0" err="1">
                  <a:latin typeface="Arial" charset="0"/>
                  <a:ea typeface="Arial" charset="0"/>
                  <a:cs typeface="Arial" charset="0"/>
                </a:rPr>
                <a:t>Pierini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535FEF-1931-7546-94B2-548253D73C4D}"/>
                </a:ext>
              </a:extLst>
            </p:cNvPr>
            <p:cNvSpPr/>
            <p:nvPr/>
          </p:nvSpPr>
          <p:spPr>
            <a:xfrm>
              <a:off x="551183" y="2181989"/>
              <a:ext cx="15103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fr-FR" sz="1600" i="1" dirty="0">
                  <a:solidFill>
                    <a:srgbClr val="00B050"/>
                  </a:solidFill>
                  <a:latin typeface="Arial Bold"/>
                </a:rPr>
                <a:t>@ L</a:t>
              </a:r>
              <a:r>
                <a:rPr lang="en-US" altLang="fr-FR" sz="1600" i="1" dirty="0">
                  <a:latin typeface="Arial Bold"/>
                </a:rPr>
                <a:t>und – TS2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924034" y="2365253"/>
            <a:ext cx="1224136" cy="666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8C1A1F-7376-F142-96A7-D942AE7B82C8}"/>
              </a:ext>
            </a:extLst>
          </p:cNvPr>
          <p:cNvSpPr/>
          <p:nvPr/>
        </p:nvSpPr>
        <p:spPr>
          <a:xfrm>
            <a:off x="3195440" y="2632859"/>
            <a:ext cx="1120328" cy="666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9837" y="6338700"/>
            <a:ext cx="4023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M-ECCTD = 3 CEA </a:t>
            </a:r>
            <a:r>
              <a:rPr lang="fr-FR" dirty="0" err="1"/>
              <a:t>cavities</a:t>
            </a:r>
            <a:r>
              <a:rPr lang="fr-FR" dirty="0"/>
              <a:t> + 1 LASA </a:t>
            </a:r>
            <a:r>
              <a:rPr lang="fr-FR" dirty="0" err="1"/>
              <a:t>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BF2B6-B1EE-FE4A-81D5-C2F4BDF2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BE3B6-8014-7441-B0DC-BD4664EA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097"/>
            <a:ext cx="9144000" cy="4928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2EF18-DAB5-244D-B739-BB5C45A96B39}"/>
              </a:ext>
            </a:extLst>
          </p:cNvPr>
          <p:cNvSpPr txBox="1"/>
          <p:nvPr/>
        </p:nvSpPr>
        <p:spPr>
          <a:xfrm>
            <a:off x="2920614" y="1437185"/>
            <a:ext cx="416079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F. </a:t>
            </a:r>
            <a:r>
              <a:rPr lang="en-US" sz="1400" dirty="0" err="1">
                <a:solidFill>
                  <a:srgbClr val="0094CA"/>
                </a:solidFill>
              </a:rPr>
              <a:t>Ardellier</a:t>
            </a:r>
            <a:r>
              <a:rPr lang="en-US" sz="1400" dirty="0">
                <a:solidFill>
                  <a:srgbClr val="0094CA"/>
                </a:solidFill>
              </a:rPr>
              <a:t>, presented at Annual Review, 2018, Dec 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F8D7AD-39DB-4D41-ACCA-926CF67C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Prototype: Elliptical cryomodules</a:t>
            </a:r>
          </a:p>
        </p:txBody>
      </p:sp>
    </p:spTree>
    <p:extLst>
      <p:ext uri="{BB962C8B-B14F-4D97-AF65-F5344CB8AC3E}">
        <p14:creationId xmlns:p14="http://schemas.microsoft.com/office/powerpoint/2010/main" val="2530510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32" y="77476"/>
            <a:ext cx="7704856" cy="1143000"/>
          </a:xfrm>
        </p:spPr>
        <p:txBody>
          <a:bodyPr>
            <a:normAutofit/>
          </a:bodyPr>
          <a:lstStyle/>
          <a:p>
            <a:r>
              <a:rPr lang="en-US" dirty="0"/>
              <a:t>Prototype: Elliptical cryomodules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41E6E4D-3944-FB42-928F-700E778C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014" y="71336"/>
            <a:ext cx="924628" cy="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D857D-09BC-0243-B132-426F9B675A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644905"/>
            <a:ext cx="709214" cy="618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BAA92-113D-FD42-ADF3-38EA35BD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9" y="1787905"/>
            <a:ext cx="8975885" cy="50700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0D9051-6571-4A44-9345-98CD125CEA17}"/>
              </a:ext>
            </a:extLst>
          </p:cNvPr>
          <p:cNvSpPr txBox="1"/>
          <p:nvPr/>
        </p:nvSpPr>
        <p:spPr>
          <a:xfrm>
            <a:off x="2920614" y="1437185"/>
            <a:ext cx="416079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F. </a:t>
            </a:r>
            <a:r>
              <a:rPr lang="en-US" sz="1400" dirty="0" err="1">
                <a:solidFill>
                  <a:srgbClr val="0094CA"/>
                </a:solidFill>
              </a:rPr>
              <a:t>Ardellier</a:t>
            </a:r>
            <a:r>
              <a:rPr lang="en-US" sz="1400" dirty="0">
                <a:solidFill>
                  <a:srgbClr val="0094CA"/>
                </a:solidFill>
              </a:rPr>
              <a:t>, presented at Annual Review, 2018, Dec 18</a:t>
            </a:r>
          </a:p>
        </p:txBody>
      </p:sp>
    </p:spTree>
    <p:extLst>
      <p:ext uri="{BB962C8B-B14F-4D97-AF65-F5344CB8AC3E}">
        <p14:creationId xmlns:p14="http://schemas.microsoft.com/office/powerpoint/2010/main" val="2548586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7076-B6B8-2143-A0D0-260D1326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Series: Elliptical cryomodules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7A036-B97A-6448-A073-5023D61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13C8C-E053-4A43-BAFC-BAC0B5A94EDF}"/>
              </a:ext>
            </a:extLst>
          </p:cNvPr>
          <p:cNvSpPr/>
          <p:nvPr/>
        </p:nvSpPr>
        <p:spPr>
          <a:xfrm>
            <a:off x="8534400" y="5492384"/>
            <a:ext cx="228600" cy="204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61E631-C6D1-2E40-8C02-777E79E58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229394"/>
              </p:ext>
            </p:extLst>
          </p:nvPr>
        </p:nvGraphicFramePr>
        <p:xfrm>
          <a:off x="179512" y="1413504"/>
          <a:ext cx="5616624" cy="5455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3323">
                  <a:extLst>
                    <a:ext uri="{9D8B030D-6E8A-4147-A177-3AD203B41FA5}">
                      <a16:colId xmlns:a16="http://schemas.microsoft.com/office/drawing/2014/main" val="2454886256"/>
                    </a:ext>
                  </a:extLst>
                </a:gridCol>
                <a:gridCol w="3803301">
                  <a:extLst>
                    <a:ext uri="{9D8B030D-6E8A-4147-A177-3AD203B41FA5}">
                      <a16:colId xmlns:a16="http://schemas.microsoft.com/office/drawing/2014/main" val="4063837725"/>
                    </a:ext>
                  </a:extLst>
                </a:gridCol>
              </a:tblGrid>
              <a:tr h="254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 dirty="0">
                          <a:effectLst/>
                        </a:rPr>
                        <a:t>Vacuum </a:t>
                      </a:r>
                      <a:r>
                        <a:rPr lang="sv-SE" sz="800" kern="1200" dirty="0" err="1">
                          <a:effectLst/>
                        </a:rPr>
                        <a:t>vessels</a:t>
                      </a:r>
                      <a:endParaRPr lang="sv-SE" sz="800" dirty="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Contract awarded to ACPP. The first unit is delivered.</a:t>
                      </a:r>
                      <a:endParaRPr lang="sv-SE" sz="800" dirty="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164716706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Power couplers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PMB, the 6 couplers of the pre-series are delivered.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1758138920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Coupling boxes for coupler conditioning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SDMS, all units delivered.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319966214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Thermal shieldings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 Contract awarded to SDMS, 7 first units delivered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4223456892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Spaceframe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SDMS, 7 first units delivered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533865659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Cold Tuning Systems (mechanical part)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YVON BOYER. </a:t>
                      </a:r>
                      <a:r>
                        <a:rPr lang="sv-SE" sz="800" kern="1200">
                          <a:effectLst/>
                        </a:rPr>
                        <a:t>6 first pre series delivered 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599125012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Motors for cold tuning systems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TSA (PHYTRON), 112 motors received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226746014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Cryogenic heat exchanger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SDMS, two first units of the pre-series delivered. 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584285276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Magnetic shielding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MECA MAGNETIC, first 3 shieldings delivered.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890750358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MLI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SODITECH, kick off meeting done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399364002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Internal instrumentation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SODITECH, first 6 delivered.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582565897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Intercavity bellows, cold-warm transitions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SDMS, kick-off meeting done.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726127311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Cavity supporting systems (tie rods)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SPG. Kick off meeting done.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580555662"/>
                  </a:ext>
                </a:extLst>
              </a:tr>
              <a:tr h="417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Cryogenic circuits, diphasic tubes, tubes for rupture disks, coupler bells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Cryogenic circuits awarded to CRYODIFFUSION fabrication on going</a:t>
                      </a:r>
                      <a:endParaRPr lang="sv-SE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Di-phasic tubes awarded to SDMS, fabrication on going</a:t>
                      </a:r>
                      <a:endParaRPr lang="sv-SE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Ti bellows: fabrication on going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305053025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Cryogenic valves CV01 and CV02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Contract awarded to VELAN. 9 first units delivered</a:t>
                      </a:r>
                      <a:endParaRPr lang="sv-SE" sz="800" dirty="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023738284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Level sensors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CRYOFORUM, all the components received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922427927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Temperature sensors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CRYOFORUM, several batches already delivered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818722106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Safety valves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LESER. Kick off meeting done.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1787648705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Controlled safety valves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Velan. Kick off meeting done.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1690103191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Rupture disks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BS&amp;S. Kick off meeting done.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874904001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RF cables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HABIA. First batch for 10 CM received.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522705755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RF feedthroughs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MDC Vacuum. All the components are received (2x32 feedthrough)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973665834"/>
                  </a:ext>
                </a:extLst>
              </a:tr>
              <a:tr h="10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Pressure transmitters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close to be signed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4135496440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Screws for clean room assembly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Several contracts awarded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2032823493"/>
                  </a:ext>
                </a:extLst>
              </a:tr>
              <a:tr h="521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Vacuum components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All item ordered</a:t>
                      </a:r>
                      <a:endParaRPr lang="sv-SE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HV90 purge valves: contract awarded to VAT.</a:t>
                      </a:r>
                      <a:endParaRPr lang="sv-SE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Standard pumps and gauges awarded to Pfeiffer</a:t>
                      </a:r>
                      <a:endParaRPr lang="sv-SE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RGA and baratron gauges: awarded to MKS. Delivery scheduled end of January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1414900094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Vacuum pumping groups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Contract awarded to 40-30. A first pumping group is delivered.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065205739"/>
                  </a:ext>
                </a:extLst>
              </a:tr>
              <a:tr h="208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kern="1200">
                          <a:effectLst/>
                        </a:rPr>
                        <a:t>Cryomodule assembly</a:t>
                      </a:r>
                      <a:endParaRPr lang="sv-SE" sz="80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Contract awarded to B&amp;S. The work starts with the assembly of CM01.</a:t>
                      </a:r>
                      <a:endParaRPr lang="sv-SE" sz="800" dirty="0">
                        <a:effectLst/>
                        <a:latin typeface="Arial" panose="020B060402020202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36675" marR="36675" marT="0" marB="0"/>
                </a:tc>
                <a:extLst>
                  <a:ext uri="{0D108BD9-81ED-4DB2-BD59-A6C34878D82A}">
                    <a16:rowId xmlns:a16="http://schemas.microsoft.com/office/drawing/2014/main" val="307150339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D239285-AB1C-404E-AE6F-44AFADC4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948" y="1444189"/>
            <a:ext cx="1316128" cy="1421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689FCC-9EB7-DE44-8137-CF070FD8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45" y="1461407"/>
            <a:ext cx="2700209" cy="1075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4302A-9A73-3E4A-806C-D239E0B1B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994" y="3696496"/>
            <a:ext cx="3933486" cy="1591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0E2DEF-7D98-A644-9396-D3BF2777D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992" y="2556533"/>
            <a:ext cx="2289072" cy="117899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B43D6C8-7A69-D044-9D67-8B843F80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014" y="71336"/>
            <a:ext cx="924628" cy="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9" descr="C:\D\Projets\ESS\ESSI\04-CMS\Assemblage CMs\CM01\Photos\IMG_6382.JPG">
            <a:extLst>
              <a:ext uri="{FF2B5EF4-FFF2-40B4-BE49-F238E27FC236}">
                <a16:creationId xmlns:a16="http://schemas.microsoft.com/office/drawing/2014/main" id="{0F46C456-9E7B-8E4B-B170-258049745263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5373217"/>
            <a:ext cx="2252232" cy="1360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82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FC798-148E-B746-8092-737175D7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C55C2-1E2F-C54F-B5DD-8AD3CF96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Series: Medium-</a:t>
            </a:r>
            <a:r>
              <a:rPr lang="en-US" sz="3200" b="0" dirty="0">
                <a:latin typeface="Symbol" pitchFamily="2" charset="2"/>
                <a:ea typeface="Symbol" charset="2"/>
                <a:cs typeface="Arial" panose="020B0604020202020204" pitchFamily="34" charset="0"/>
              </a:rPr>
              <a:t>b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cavities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2E6B8-8DE4-044B-A455-D66E5F2C6308}"/>
              </a:ext>
            </a:extLst>
          </p:cNvPr>
          <p:cNvSpPr txBox="1"/>
          <p:nvPr/>
        </p:nvSpPr>
        <p:spPr>
          <a:xfrm>
            <a:off x="2434116" y="1437952"/>
            <a:ext cx="480217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P. </a:t>
            </a:r>
            <a:r>
              <a:rPr lang="en-US" sz="1400" dirty="0" err="1">
                <a:solidFill>
                  <a:srgbClr val="0094CA"/>
                </a:solidFill>
              </a:rPr>
              <a:t>Michelato</a:t>
            </a:r>
            <a:r>
              <a:rPr lang="en-US" sz="1400" dirty="0">
                <a:solidFill>
                  <a:srgbClr val="0094CA"/>
                </a:solidFill>
              </a:rPr>
              <a:t>, presented at the Annual Review, 2018, Dec 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197456-0795-8D44-9DAF-E4B5E229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456508"/>
            <a:ext cx="925238" cy="806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0C871-7E72-5043-B15A-AC9251F8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5729"/>
            <a:ext cx="9144000" cy="50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2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C6AF-C589-C64C-84E1-DD2310E2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Medium-</a:t>
            </a:r>
            <a:r>
              <a:rPr lang="en-US" dirty="0">
                <a:latin typeface="Symbol" pitchFamily="2" charset="2"/>
                <a:ea typeface="Symbol" charset="2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cavities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6A55A-8C78-5947-9594-0908A5B6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18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4C4A3-9AAB-964E-844E-BFCF98FA6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609" y="1493396"/>
            <a:ext cx="5666391" cy="4520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772E9-CC95-0A40-AAEA-0E3560D02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308" y="120686"/>
            <a:ext cx="709214" cy="618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095EB-7D81-734F-BBB7-79CEFB449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95" y="4494385"/>
            <a:ext cx="5508150" cy="2227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430E1-7350-CF4D-9F00-CF874562E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5759084"/>
            <a:ext cx="1861497" cy="109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0CAF1-378D-6841-AF18-610D63F77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46" y="1543195"/>
            <a:ext cx="3585589" cy="26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3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FD8624-1D17-4B43-9557-58264BC3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41514"/>
            <a:ext cx="2150107" cy="5672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22ABBE6-AC51-734C-A4BD-904CAA2C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78098"/>
          </a:xfrm>
        </p:spPr>
        <p:txBody>
          <a:bodyPr/>
          <a:lstStyle/>
          <a:p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Prototype: High-</a:t>
            </a:r>
            <a:r>
              <a:rPr lang="en-US" sz="3200" b="0" dirty="0">
                <a:latin typeface="Symbol" pitchFamily="2" charset="2"/>
                <a:ea typeface="Symbol" charset="2"/>
                <a:cs typeface="Arial" panose="020B0604020202020204" pitchFamily="34" charset="0"/>
              </a:rPr>
              <a:t>b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cavities</a:t>
            </a:r>
          </a:p>
        </p:txBody>
      </p:sp>
      <p:pic>
        <p:nvPicPr>
          <p:cNvPr id="16" name="Picture 15" descr="HB01-02-05-04-bare">
            <a:extLst>
              <a:ext uri="{FF2B5EF4-FFF2-40B4-BE49-F238E27FC236}">
                <a16:creationId xmlns:a16="http://schemas.microsoft.com/office/drawing/2014/main" id="{3A387232-1195-BF45-8874-58404AF668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4" y="1556792"/>
            <a:ext cx="4273550" cy="37122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388EC1-6922-174B-B5B6-58C704B6DAF9}"/>
              </a:ext>
            </a:extLst>
          </p:cNvPr>
          <p:cNvSpPr/>
          <p:nvPr/>
        </p:nvSpPr>
        <p:spPr>
          <a:xfrm>
            <a:off x="4414684" y="198173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High-</a:t>
            </a:r>
            <a:r>
              <a:rPr lang="en-US" dirty="0">
                <a:latin typeface="Symbol" pitchFamily="2" charset="2"/>
                <a:ea typeface="Calibri" panose="020F0502020204030204" pitchFamily="34" charset="0"/>
                <a:cs typeface="Times New Roman (Body CS)" pitchFamily="2" charset="0"/>
              </a:rPr>
              <a:t>b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 prototype cavities sent to RI for weld of the helium titanium tank.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 (Body CS)" pitchFamily="2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Then sent to ZANON for final flash BCP and HPR rinsing before mounting of the antennas.</a:t>
            </a:r>
          </a:p>
          <a:p>
            <a:pPr algn="just">
              <a:spcAft>
                <a:spcPts val="0"/>
              </a:spcAft>
            </a:pPr>
            <a:endParaRPr lang="sv-SE" dirty="0">
              <a:latin typeface="Arial" panose="020B0604020202020204" pitchFamily="34" charset="0"/>
              <a:ea typeface="Calibri" panose="020F0502020204030204" pitchFamily="34" charset="0"/>
              <a:cs typeface="Times New Roman (Body CS)" pitchFamily="2" charset="0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HB02 tested in vertical cryostat,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Qo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=1e10 at nominal field. 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HB04 received today</a:t>
            </a:r>
          </a:p>
          <a:p>
            <a:pPr algn="just"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 (Body CS)" pitchFamily="2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 (Body CS)" pitchFamily="2" charset="0"/>
              </a:rPr>
              <a:t>Possibly 2 more cavities tested before water system shutdown (04/11-05/28)</a:t>
            </a:r>
            <a:endParaRPr lang="sv-SE" dirty="0">
              <a:latin typeface="Arial" panose="020B0604020202020204" pitchFamily="34" charset="0"/>
              <a:ea typeface="Calibri" panose="020F0502020204030204" pitchFamily="34" charset="0"/>
              <a:cs typeface="Times New Roman (Body CS)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Outline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382" y="0"/>
            <a:ext cx="536713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4248472" cy="45259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Collaborative Project</a:t>
            </a:r>
          </a:p>
          <a:p>
            <a:endParaRPr lang="fr-CA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400" dirty="0" err="1">
                <a:latin typeface="Arial" charset="0"/>
                <a:ea typeface="Arial" charset="0"/>
                <a:cs typeface="Arial" charset="0"/>
              </a:rPr>
              <a:t>Spoke</a:t>
            </a:r>
            <a:r>
              <a:rPr lang="fr-CA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Status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400" dirty="0" err="1">
                <a:latin typeface="Arial" charset="0"/>
                <a:ea typeface="Arial" charset="0"/>
                <a:cs typeface="Arial" charset="0"/>
              </a:rPr>
              <a:t>Elliptical</a:t>
            </a:r>
            <a:r>
              <a:rPr lang="fr-CA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Status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FC798-148E-B746-8092-737175D7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C55C2-1E2F-C54F-B5DD-8AD3CF96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Series: High-</a:t>
            </a:r>
            <a:r>
              <a:rPr lang="en-US" sz="3200" b="0" dirty="0">
                <a:latin typeface="Symbol" pitchFamily="2" charset="2"/>
                <a:ea typeface="Symbol" charset="2"/>
                <a:cs typeface="Arial" panose="020B0604020202020204" pitchFamily="34" charset="0"/>
              </a:rPr>
              <a:t>b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cavities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2E6B8-8DE4-044B-A455-D66E5F2C6308}"/>
              </a:ext>
            </a:extLst>
          </p:cNvPr>
          <p:cNvSpPr txBox="1"/>
          <p:nvPr/>
        </p:nvSpPr>
        <p:spPr>
          <a:xfrm>
            <a:off x="2434116" y="1437952"/>
            <a:ext cx="480217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P. </a:t>
            </a:r>
            <a:r>
              <a:rPr lang="en-US" sz="1400" dirty="0" err="1">
                <a:solidFill>
                  <a:srgbClr val="0094CA"/>
                </a:solidFill>
              </a:rPr>
              <a:t>McIntosch</a:t>
            </a:r>
            <a:r>
              <a:rPr lang="en-US" sz="1400" dirty="0">
                <a:solidFill>
                  <a:srgbClr val="0094CA"/>
                </a:solidFill>
              </a:rPr>
              <a:t>, presented at the Annual Review, 2018, Dec 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8944A-3F4D-2041-981F-ED906768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44824"/>
            <a:ext cx="6516216" cy="4866541"/>
          </a:xfrm>
          <a:prstGeom prst="rect">
            <a:avLst/>
          </a:prstGeom>
          <a:ln w="28575" cmpd="thinThick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B284A-BCF7-BC47-B5B7-E2914D74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41514"/>
            <a:ext cx="2150107" cy="5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5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FC798-148E-B746-8092-737175D7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C55C2-1E2F-C54F-B5DD-8AD3CF96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Series: High-</a:t>
            </a:r>
            <a:r>
              <a:rPr lang="en-US" sz="3200" b="0" dirty="0">
                <a:latin typeface="Symbol" pitchFamily="2" charset="2"/>
                <a:ea typeface="Symbol" charset="2"/>
                <a:cs typeface="Arial" panose="020B0604020202020204" pitchFamily="34" charset="0"/>
              </a:rPr>
              <a:t>b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cavities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2E6B8-8DE4-044B-A455-D66E5F2C6308}"/>
              </a:ext>
            </a:extLst>
          </p:cNvPr>
          <p:cNvSpPr txBox="1"/>
          <p:nvPr/>
        </p:nvSpPr>
        <p:spPr>
          <a:xfrm>
            <a:off x="2434116" y="1437952"/>
            <a:ext cx="480217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94CA"/>
                </a:solidFill>
              </a:rPr>
              <a:t>P. </a:t>
            </a:r>
            <a:r>
              <a:rPr lang="en-US" sz="1400" dirty="0" err="1">
                <a:solidFill>
                  <a:srgbClr val="0094CA"/>
                </a:solidFill>
              </a:rPr>
              <a:t>McIntosch</a:t>
            </a:r>
            <a:r>
              <a:rPr lang="en-US" sz="1400" dirty="0">
                <a:solidFill>
                  <a:srgbClr val="0094CA"/>
                </a:solidFill>
              </a:rPr>
              <a:t>, presented at the Annual Review, 2018, Dec 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4B284A-BCF7-BC47-B5B7-E2914D746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41514"/>
            <a:ext cx="2150107" cy="56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AEFF9-C9DA-8D4C-BE11-AFFEC8F02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6709884" cy="5026622"/>
          </a:xfrm>
          <a:prstGeom prst="rect">
            <a:avLst/>
          </a:prstGeom>
          <a:noFill/>
          <a:ln w="25400" cmpd="thinThick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620517-586B-DC4D-A8C7-7F00C0F98DAE}"/>
              </a:ext>
            </a:extLst>
          </p:cNvPr>
          <p:cNvSpPr/>
          <p:nvPr/>
        </p:nvSpPr>
        <p:spPr>
          <a:xfrm>
            <a:off x="6955958" y="2945370"/>
            <a:ext cx="2195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2K cooldown of VT with CEA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cavity on-going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Pre-series cavity fabricated and to be testing at DESY in May 2019</a:t>
            </a:r>
          </a:p>
        </p:txBody>
      </p:sp>
    </p:spTree>
    <p:extLst>
      <p:ext uri="{BB962C8B-B14F-4D97-AF65-F5344CB8AC3E}">
        <p14:creationId xmlns:p14="http://schemas.microsoft.com/office/powerpoint/2010/main" val="1408632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3AD6-D86E-1E43-B844-A0375F73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Serie: Elliptical cryomodules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7C754-AAC5-1C4B-AD11-13EA485D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99273"/>
            <a:ext cx="8229600" cy="1184995"/>
          </a:xfrm>
        </p:spPr>
        <p:txBody>
          <a:bodyPr>
            <a:normAutofit/>
          </a:bodyPr>
          <a:lstStyle/>
          <a:p>
            <a:r>
              <a:rPr lang="en-US" sz="2000" dirty="0"/>
              <a:t>Risk: No spare: any component failure during the fabrication sequence imply a direct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B7D17-5E02-674C-9703-530A1592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22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44635-D11C-6843-8F80-86D4912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343"/>
            <a:ext cx="9144000" cy="390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13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22726"/>
            <a:ext cx="7920880" cy="2182337"/>
          </a:xfrm>
        </p:spPr>
        <p:txBody>
          <a:bodyPr>
            <a:noAutofit/>
          </a:bodyPr>
          <a:lstStyle/>
          <a:p>
            <a:r>
              <a:rPr lang="en-US" sz="1800" dirty="0"/>
              <a:t>First results in for the SRF </a:t>
            </a:r>
            <a:r>
              <a:rPr lang="en-US" sz="1800" dirty="0" err="1"/>
              <a:t>linac</a:t>
            </a:r>
            <a:r>
              <a:rPr lang="en-US" sz="1800" dirty="0"/>
              <a:t> are promising even if many challenges still need to be addressed. </a:t>
            </a:r>
            <a:r>
              <a:rPr lang="en-GB" sz="1800" dirty="0"/>
              <a:t>Many lessons learned !</a:t>
            </a:r>
          </a:p>
          <a:p>
            <a:endParaRPr lang="en-US" sz="1800" dirty="0"/>
          </a:p>
          <a:p>
            <a:r>
              <a:rPr lang="en-US" sz="1800" dirty="0"/>
              <a:t>The Devil is in the details and in the Interfaces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134" y="2425506"/>
            <a:ext cx="1440160" cy="976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1520" y="26424"/>
            <a:ext cx="7345065" cy="1580278"/>
            <a:chOff x="179512" y="15653"/>
            <a:chExt cx="7345065" cy="1580278"/>
          </a:xfrm>
        </p:grpSpPr>
        <p:sp>
          <p:nvSpPr>
            <p:cNvPr id="6" name="Horizontaler Bildlauf 7"/>
            <p:cNvSpPr/>
            <p:nvPr/>
          </p:nvSpPr>
          <p:spPr>
            <a:xfrm>
              <a:off x="3779912" y="260648"/>
              <a:ext cx="3744665" cy="944989"/>
            </a:xfrm>
            <a:prstGeom prst="horizont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Thank you for your attention!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15653"/>
              <a:ext cx="3153916" cy="158027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51520" y="3812026"/>
            <a:ext cx="8706668" cy="2916389"/>
            <a:chOff x="251520" y="3812026"/>
            <a:chExt cx="8706668" cy="29163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3812026"/>
              <a:ext cx="4386188" cy="2916389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182" y="5085184"/>
              <a:ext cx="1015538" cy="648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261024"/>
              <a:ext cx="1056336" cy="662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50" y="5085183"/>
              <a:ext cx="755977" cy="576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48" y="4261024"/>
              <a:ext cx="685874" cy="680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9752" y="4221088"/>
              <a:ext cx="804168" cy="87897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182162" y="631957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39752" y="6211898"/>
              <a:ext cx="1728192" cy="4574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39752" y="5445224"/>
              <a:ext cx="653691" cy="4145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98496" y="424001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2878" y="5805264"/>
              <a:ext cx="680321" cy="720080"/>
            </a:xfrm>
            <a:prstGeom prst="rect">
              <a:avLst/>
            </a:prstGeom>
          </p:spPr>
        </p:pic>
        <p:pic>
          <p:nvPicPr>
            <p:cNvPr id="19" name="Picture 13" descr="FREIA_log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877272"/>
              <a:ext cx="1473547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23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9F11-FA2D-DB4F-8148-E744CE16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CD9D8-2DAC-C843-835E-B3B051E5C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F2414-CA42-D64C-ACA2-F5E82229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812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Prototype: Power-coupler </a:t>
            </a:r>
            <a:r>
              <a:rPr lang="fr-CA" dirty="0" err="1"/>
              <a:t>status</a:t>
            </a:r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66" y="1441131"/>
            <a:ext cx="2898128" cy="3193211"/>
          </a:xfrm>
          <a:prstGeom prst="rect">
            <a:avLst/>
          </a:prstGeom>
        </p:spPr>
      </p:pic>
      <p:grpSp>
        <p:nvGrpSpPr>
          <p:cNvPr id="14" name="Groupe 127">
            <a:extLst>
              <a:ext uri="{FF2B5EF4-FFF2-40B4-BE49-F238E27FC236}">
                <a16:creationId xmlns:a16="http://schemas.microsoft.com/office/drawing/2014/main" id="{2E41AA57-9489-E34F-8E7C-61BA092CC515}"/>
              </a:ext>
            </a:extLst>
          </p:cNvPr>
          <p:cNvGrpSpPr/>
          <p:nvPr/>
        </p:nvGrpSpPr>
        <p:grpSpPr>
          <a:xfrm>
            <a:off x="3812264" y="3176968"/>
            <a:ext cx="5018015" cy="3191501"/>
            <a:chOff x="108775" y="427650"/>
            <a:chExt cx="4083199" cy="2634667"/>
          </a:xfrm>
        </p:grpSpPr>
        <p:pic>
          <p:nvPicPr>
            <p:cNvPr id="15" name="Image 111">
              <a:extLst>
                <a:ext uri="{FF2B5EF4-FFF2-40B4-BE49-F238E27FC236}">
                  <a16:creationId xmlns:a16="http://schemas.microsoft.com/office/drawing/2014/main" id="{C0DF92CE-B97D-364E-98A9-DB34EA74871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74" y="427650"/>
              <a:ext cx="3754800" cy="2451129"/>
            </a:xfrm>
            <a:prstGeom prst="rect">
              <a:avLst/>
            </a:prstGeom>
            <a:noFill/>
          </p:spPr>
        </p:pic>
        <p:sp>
          <p:nvSpPr>
            <p:cNvPr id="16" name="ZoneTexte 40">
              <a:extLst>
                <a:ext uri="{FF2B5EF4-FFF2-40B4-BE49-F238E27FC236}">
                  <a16:creationId xmlns:a16="http://schemas.microsoft.com/office/drawing/2014/main" id="{049E3C36-C2DD-E446-9015-606FC1F9E915}"/>
                </a:ext>
              </a:extLst>
            </p:cNvPr>
            <p:cNvSpPr txBox="1"/>
            <p:nvPr/>
          </p:nvSpPr>
          <p:spPr>
            <a:xfrm rot="16200000">
              <a:off x="-144173" y="1603822"/>
              <a:ext cx="671188" cy="1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ts val="290"/>
                </a:spcBef>
                <a:spcAft>
                  <a:spcPts val="0"/>
                </a:spcAft>
              </a:pPr>
              <a:r>
                <a:rPr lang="fr-FR" sz="900" b="1" kern="12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Power (kW)</a:t>
              </a:r>
              <a:endParaRPr lang="en-US" sz="1200" dirty="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ZoneTexte 47">
              <a:extLst>
                <a:ext uri="{FF2B5EF4-FFF2-40B4-BE49-F238E27FC236}">
                  <a16:creationId xmlns:a16="http://schemas.microsoft.com/office/drawing/2014/main" id="{AD5F1E96-2A8A-CB4D-9B87-07F7D63D4811}"/>
                </a:ext>
              </a:extLst>
            </p:cNvPr>
            <p:cNvSpPr txBox="1"/>
            <p:nvPr/>
          </p:nvSpPr>
          <p:spPr>
            <a:xfrm>
              <a:off x="1399484" y="2894625"/>
              <a:ext cx="818104" cy="1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ts val="290"/>
                </a:spcBef>
                <a:spcAft>
                  <a:spcPts val="0"/>
                </a:spcAft>
              </a:pPr>
              <a:r>
                <a:rPr lang="fr-FR" sz="900" b="1" kern="1200"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Time (minutes)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ZoneTexte 49">
              <a:extLst>
                <a:ext uri="{FF2B5EF4-FFF2-40B4-BE49-F238E27FC236}">
                  <a16:creationId xmlns:a16="http://schemas.microsoft.com/office/drawing/2014/main" id="{93D26071-3D0D-0846-9DDA-BA3549AACFCD}"/>
                </a:ext>
              </a:extLst>
            </p:cNvPr>
            <p:cNvSpPr txBox="1"/>
            <p:nvPr/>
          </p:nvSpPr>
          <p:spPr>
            <a:xfrm rot="16200000">
              <a:off x="3114826" y="2302160"/>
              <a:ext cx="882920" cy="1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ts val="240"/>
                </a:spcBef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Pressure (mbar)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Zone de texte 4">
              <a:extLst>
                <a:ext uri="{FF2B5EF4-FFF2-40B4-BE49-F238E27FC236}">
                  <a16:creationId xmlns:a16="http://schemas.microsoft.com/office/drawing/2014/main" id="{485AA359-2580-0B44-B330-FFADBC2AADC0}"/>
                </a:ext>
              </a:extLst>
            </p:cNvPr>
            <p:cNvSpPr txBox="1"/>
            <p:nvPr/>
          </p:nvSpPr>
          <p:spPr>
            <a:xfrm>
              <a:off x="3476625" y="922951"/>
              <a:ext cx="561975" cy="1819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4:300 µs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Zone de texte 4">
              <a:extLst>
                <a:ext uri="{FF2B5EF4-FFF2-40B4-BE49-F238E27FC236}">
                  <a16:creationId xmlns:a16="http://schemas.microsoft.com/office/drawing/2014/main" id="{082CED16-255F-FE48-905F-232E111146FC}"/>
                </a:ext>
              </a:extLst>
            </p:cNvPr>
            <p:cNvSpPr txBox="1"/>
            <p:nvPr/>
          </p:nvSpPr>
          <p:spPr>
            <a:xfrm>
              <a:off x="3486151" y="439810"/>
              <a:ext cx="495300" cy="1724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1:50 µs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Zone de texte 4">
              <a:extLst>
                <a:ext uri="{FF2B5EF4-FFF2-40B4-BE49-F238E27FC236}">
                  <a16:creationId xmlns:a16="http://schemas.microsoft.com/office/drawing/2014/main" id="{CEC03800-9D1F-0E47-BB0F-063685C9A307}"/>
                </a:ext>
              </a:extLst>
            </p:cNvPr>
            <p:cNvSpPr txBox="1"/>
            <p:nvPr/>
          </p:nvSpPr>
          <p:spPr>
            <a:xfrm>
              <a:off x="3476626" y="592212"/>
              <a:ext cx="581024" cy="16289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dirty="0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2: 100 µs</a:t>
              </a:r>
              <a:endParaRPr lang="en-US" sz="1200" dirty="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Zone de texte 4">
              <a:extLst>
                <a:ext uri="{FF2B5EF4-FFF2-40B4-BE49-F238E27FC236}">
                  <a16:creationId xmlns:a16="http://schemas.microsoft.com/office/drawing/2014/main" id="{FA85BC87-2221-BE44-9A80-52DDE0470315}"/>
                </a:ext>
              </a:extLst>
            </p:cNvPr>
            <p:cNvSpPr txBox="1"/>
            <p:nvPr/>
          </p:nvSpPr>
          <p:spPr>
            <a:xfrm>
              <a:off x="3475647" y="740025"/>
              <a:ext cx="610577" cy="22957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3:200 µs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Zone de texte 4">
              <a:extLst>
                <a:ext uri="{FF2B5EF4-FFF2-40B4-BE49-F238E27FC236}">
                  <a16:creationId xmlns:a16="http://schemas.microsoft.com/office/drawing/2014/main" id="{7E2BCD6A-69C1-B743-B0F5-E4310DB5EEFE}"/>
                </a:ext>
              </a:extLst>
            </p:cNvPr>
            <p:cNvSpPr txBox="1"/>
            <p:nvPr/>
          </p:nvSpPr>
          <p:spPr>
            <a:xfrm>
              <a:off x="3466125" y="1094400"/>
              <a:ext cx="561975" cy="1816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5:400 µs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Zone de texte 4">
              <a:extLst>
                <a:ext uri="{FF2B5EF4-FFF2-40B4-BE49-F238E27FC236}">
                  <a16:creationId xmlns:a16="http://schemas.microsoft.com/office/drawing/2014/main" id="{C74FB35E-4F8E-9E4E-86B0-F4E1E7762CEE}"/>
                </a:ext>
              </a:extLst>
            </p:cNvPr>
            <p:cNvSpPr txBox="1"/>
            <p:nvPr/>
          </p:nvSpPr>
          <p:spPr>
            <a:xfrm>
              <a:off x="3475650" y="1256325"/>
              <a:ext cx="561975" cy="1816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6:500 µs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Zone de texte 4">
              <a:extLst>
                <a:ext uri="{FF2B5EF4-FFF2-40B4-BE49-F238E27FC236}">
                  <a16:creationId xmlns:a16="http://schemas.microsoft.com/office/drawing/2014/main" id="{EA28E2C4-57E3-8847-9C3B-905B8C113CD5}"/>
                </a:ext>
              </a:extLst>
            </p:cNvPr>
            <p:cNvSpPr txBox="1"/>
            <p:nvPr/>
          </p:nvSpPr>
          <p:spPr>
            <a:xfrm>
              <a:off x="780075" y="475276"/>
              <a:ext cx="124800" cy="1438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1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Zone de texte 4">
              <a:extLst>
                <a:ext uri="{FF2B5EF4-FFF2-40B4-BE49-F238E27FC236}">
                  <a16:creationId xmlns:a16="http://schemas.microsoft.com/office/drawing/2014/main" id="{9164CF6B-C055-A146-8ED9-C627F751FF50}"/>
                </a:ext>
              </a:extLst>
            </p:cNvPr>
            <p:cNvSpPr txBox="1"/>
            <p:nvPr/>
          </p:nvSpPr>
          <p:spPr>
            <a:xfrm>
              <a:off x="922950" y="484800"/>
              <a:ext cx="124460" cy="1435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Zone de texte 4">
              <a:extLst>
                <a:ext uri="{FF2B5EF4-FFF2-40B4-BE49-F238E27FC236}">
                  <a16:creationId xmlns:a16="http://schemas.microsoft.com/office/drawing/2014/main" id="{7C83BB1D-7BBD-0949-9A99-98CF6461D085}"/>
                </a:ext>
              </a:extLst>
            </p:cNvPr>
            <p:cNvSpPr txBox="1"/>
            <p:nvPr/>
          </p:nvSpPr>
          <p:spPr>
            <a:xfrm>
              <a:off x="1065825" y="475275"/>
              <a:ext cx="124460" cy="1435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Zone de texte 4">
              <a:extLst>
                <a:ext uri="{FF2B5EF4-FFF2-40B4-BE49-F238E27FC236}">
                  <a16:creationId xmlns:a16="http://schemas.microsoft.com/office/drawing/2014/main" id="{39A52F54-7068-F345-9D61-BF8F522E88BF}"/>
                </a:ext>
              </a:extLst>
            </p:cNvPr>
            <p:cNvSpPr txBox="1"/>
            <p:nvPr/>
          </p:nvSpPr>
          <p:spPr>
            <a:xfrm>
              <a:off x="1199175" y="475275"/>
              <a:ext cx="124460" cy="1435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4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Zone de texte 4">
              <a:extLst>
                <a:ext uri="{FF2B5EF4-FFF2-40B4-BE49-F238E27FC236}">
                  <a16:creationId xmlns:a16="http://schemas.microsoft.com/office/drawing/2014/main" id="{0A6AAB50-1AE1-AD4D-93FC-5348260CDD62}"/>
                </a:ext>
              </a:extLst>
            </p:cNvPr>
            <p:cNvSpPr txBox="1"/>
            <p:nvPr/>
          </p:nvSpPr>
          <p:spPr>
            <a:xfrm>
              <a:off x="1332525" y="475275"/>
              <a:ext cx="124460" cy="1435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5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Zone de texte 4">
              <a:extLst>
                <a:ext uri="{FF2B5EF4-FFF2-40B4-BE49-F238E27FC236}">
                  <a16:creationId xmlns:a16="http://schemas.microsoft.com/office/drawing/2014/main" id="{35A8D211-F402-9449-9F37-C8906618312C}"/>
                </a:ext>
              </a:extLst>
            </p:cNvPr>
            <p:cNvSpPr txBox="1"/>
            <p:nvPr/>
          </p:nvSpPr>
          <p:spPr>
            <a:xfrm>
              <a:off x="1523025" y="484800"/>
              <a:ext cx="124460" cy="1435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6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Zone de texte 4">
              <a:extLst>
                <a:ext uri="{FF2B5EF4-FFF2-40B4-BE49-F238E27FC236}">
                  <a16:creationId xmlns:a16="http://schemas.microsoft.com/office/drawing/2014/main" id="{0566CDD3-34DF-2B47-9CBA-5A38232E0BCE}"/>
                </a:ext>
              </a:extLst>
            </p:cNvPr>
            <p:cNvSpPr txBox="1"/>
            <p:nvPr/>
          </p:nvSpPr>
          <p:spPr>
            <a:xfrm>
              <a:off x="2437425" y="856275"/>
              <a:ext cx="495300" cy="9534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800 µs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1.6 ms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2 ms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2.5 ms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3 ms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100" b="1">
                  <a:solidFill>
                    <a:srgbClr val="FF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3.6ms</a:t>
              </a:r>
              <a:endParaRPr lang="en-US" sz="1200"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Forme libre 121">
              <a:extLst>
                <a:ext uri="{FF2B5EF4-FFF2-40B4-BE49-F238E27FC236}">
                  <a16:creationId xmlns:a16="http://schemas.microsoft.com/office/drawing/2014/main" id="{A15CB7F9-6665-E642-8A72-EBEACFE5D271}"/>
                </a:ext>
              </a:extLst>
            </p:cNvPr>
            <p:cNvSpPr/>
            <p:nvPr/>
          </p:nvSpPr>
          <p:spPr>
            <a:xfrm flipH="1" flipV="1">
              <a:off x="1768697" y="933449"/>
              <a:ext cx="593501" cy="1255959"/>
            </a:xfrm>
            <a:custGeom>
              <a:avLst/>
              <a:gdLst>
                <a:gd name="connsiteX0" fmla="*/ 0 w 266700"/>
                <a:gd name="connsiteY0" fmla="*/ 190500 h 190500"/>
                <a:gd name="connsiteX1" fmla="*/ 266700 w 26670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700" h="190500">
                  <a:moveTo>
                    <a:pt x="0" y="190500"/>
                  </a:moveTo>
                  <a:lnTo>
                    <a:pt x="26670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Forme libre 122">
              <a:extLst>
                <a:ext uri="{FF2B5EF4-FFF2-40B4-BE49-F238E27FC236}">
                  <a16:creationId xmlns:a16="http://schemas.microsoft.com/office/drawing/2014/main" id="{4B8FF72C-E1FD-F348-A88F-27F66FD537F9}"/>
                </a:ext>
              </a:extLst>
            </p:cNvPr>
            <p:cNvSpPr/>
            <p:nvPr/>
          </p:nvSpPr>
          <p:spPr>
            <a:xfrm flipH="1" flipV="1">
              <a:off x="1813774" y="1113448"/>
              <a:ext cx="605236" cy="1080253"/>
            </a:xfrm>
            <a:custGeom>
              <a:avLst/>
              <a:gdLst>
                <a:gd name="connsiteX0" fmla="*/ 0 w 266700"/>
                <a:gd name="connsiteY0" fmla="*/ 190500 h 190500"/>
                <a:gd name="connsiteX1" fmla="*/ 266700 w 26670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700" h="190500">
                  <a:moveTo>
                    <a:pt x="0" y="190500"/>
                  </a:moveTo>
                  <a:lnTo>
                    <a:pt x="26670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Forme libre 123">
              <a:extLst>
                <a:ext uri="{FF2B5EF4-FFF2-40B4-BE49-F238E27FC236}">
                  <a16:creationId xmlns:a16="http://schemas.microsoft.com/office/drawing/2014/main" id="{34930DB7-EF3A-D34E-92A3-1740C42E050D}"/>
                </a:ext>
              </a:extLst>
            </p:cNvPr>
            <p:cNvSpPr/>
            <p:nvPr/>
          </p:nvSpPr>
          <p:spPr>
            <a:xfrm flipH="1" flipV="1">
              <a:off x="1845668" y="1292180"/>
              <a:ext cx="569120" cy="905966"/>
            </a:xfrm>
            <a:custGeom>
              <a:avLst/>
              <a:gdLst>
                <a:gd name="connsiteX0" fmla="*/ 0 w 266700"/>
                <a:gd name="connsiteY0" fmla="*/ 190500 h 190500"/>
                <a:gd name="connsiteX1" fmla="*/ 266700 w 26670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700" h="190500">
                  <a:moveTo>
                    <a:pt x="0" y="190500"/>
                  </a:moveTo>
                  <a:lnTo>
                    <a:pt x="26670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Forme libre 124">
              <a:extLst>
                <a:ext uri="{FF2B5EF4-FFF2-40B4-BE49-F238E27FC236}">
                  <a16:creationId xmlns:a16="http://schemas.microsoft.com/office/drawing/2014/main" id="{59244B0E-6E72-B245-84C7-8C269C35DE2B}"/>
                </a:ext>
              </a:extLst>
            </p:cNvPr>
            <p:cNvSpPr/>
            <p:nvPr/>
          </p:nvSpPr>
          <p:spPr>
            <a:xfrm flipH="1" flipV="1">
              <a:off x="1902472" y="1432424"/>
              <a:ext cx="519276" cy="734401"/>
            </a:xfrm>
            <a:custGeom>
              <a:avLst/>
              <a:gdLst>
                <a:gd name="connsiteX0" fmla="*/ 0 w 266700"/>
                <a:gd name="connsiteY0" fmla="*/ 190500 h 190500"/>
                <a:gd name="connsiteX1" fmla="*/ 266700 w 26670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700" h="190500">
                  <a:moveTo>
                    <a:pt x="0" y="190500"/>
                  </a:moveTo>
                  <a:lnTo>
                    <a:pt x="26670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orme libre 125">
              <a:extLst>
                <a:ext uri="{FF2B5EF4-FFF2-40B4-BE49-F238E27FC236}">
                  <a16:creationId xmlns:a16="http://schemas.microsoft.com/office/drawing/2014/main" id="{EA41CBA8-38E8-CF41-9583-748C992D6A4D}"/>
                </a:ext>
              </a:extLst>
            </p:cNvPr>
            <p:cNvSpPr/>
            <p:nvPr/>
          </p:nvSpPr>
          <p:spPr>
            <a:xfrm flipH="1" flipV="1">
              <a:off x="1913460" y="1607784"/>
              <a:ext cx="491715" cy="591474"/>
            </a:xfrm>
            <a:custGeom>
              <a:avLst/>
              <a:gdLst>
                <a:gd name="connsiteX0" fmla="*/ 0 w 266700"/>
                <a:gd name="connsiteY0" fmla="*/ 190500 h 190500"/>
                <a:gd name="connsiteX1" fmla="*/ 266700 w 26670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700" h="190500">
                  <a:moveTo>
                    <a:pt x="0" y="190500"/>
                  </a:moveTo>
                  <a:lnTo>
                    <a:pt x="26670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Forme libre 126">
              <a:extLst>
                <a:ext uri="{FF2B5EF4-FFF2-40B4-BE49-F238E27FC236}">
                  <a16:creationId xmlns:a16="http://schemas.microsoft.com/office/drawing/2014/main" id="{2F061034-D1F2-4F47-B2AE-A94413CA2435}"/>
                </a:ext>
              </a:extLst>
            </p:cNvPr>
            <p:cNvSpPr/>
            <p:nvPr/>
          </p:nvSpPr>
          <p:spPr>
            <a:xfrm flipH="1" flipV="1">
              <a:off x="1948129" y="1776796"/>
              <a:ext cx="483048" cy="470132"/>
            </a:xfrm>
            <a:custGeom>
              <a:avLst/>
              <a:gdLst>
                <a:gd name="connsiteX0" fmla="*/ 0 w 266700"/>
                <a:gd name="connsiteY0" fmla="*/ 190500 h 190500"/>
                <a:gd name="connsiteX1" fmla="*/ 266700 w 266700"/>
                <a:gd name="connsiteY1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700" h="190500">
                  <a:moveTo>
                    <a:pt x="0" y="190500"/>
                  </a:moveTo>
                  <a:lnTo>
                    <a:pt x="26670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F3A1B9D-7E55-0F40-9B8D-1C3DBF95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86" y="1500764"/>
            <a:ext cx="2244351" cy="145566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7027270-9CCD-C344-98DF-62C4F1C0F68D}"/>
              </a:ext>
            </a:extLst>
          </p:cNvPr>
          <p:cNvSpPr/>
          <p:nvPr/>
        </p:nvSpPr>
        <p:spPr>
          <a:xfrm>
            <a:off x="3571231" y="1516268"/>
            <a:ext cx="3310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Power and vacuum measurement: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05FAC15-5562-C849-88E3-9C4A34AEB94F}"/>
              </a:ext>
            </a:extLst>
          </p:cNvPr>
          <p:cNvSpPr/>
          <p:nvPr/>
        </p:nvSpPr>
        <p:spPr>
          <a:xfrm>
            <a:off x="3955036" y="1876308"/>
            <a:ext cx="2275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Traveling Wave, 1 Hz 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Standing Wave, 14 Hz </a:t>
            </a:r>
            <a:endParaRPr lang="en-US" sz="16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91A4100-91F1-CE4A-9154-EAE744F16017}"/>
              </a:ext>
            </a:extLst>
          </p:cNvPr>
          <p:cNvCxnSpPr/>
          <p:nvPr/>
        </p:nvCxnSpPr>
        <p:spPr>
          <a:xfrm>
            <a:off x="6031981" y="2092332"/>
            <a:ext cx="5635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B239E61-B705-BF43-AFFF-658954F73214}"/>
              </a:ext>
            </a:extLst>
          </p:cNvPr>
          <p:cNvCxnSpPr/>
          <p:nvPr/>
        </p:nvCxnSpPr>
        <p:spPr>
          <a:xfrm flipV="1">
            <a:off x="6104816" y="2524380"/>
            <a:ext cx="43291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7594BCE-807C-AC40-A811-57FE96EDD0E2}"/>
              </a:ext>
            </a:extLst>
          </p:cNvPr>
          <p:cNvCxnSpPr/>
          <p:nvPr/>
        </p:nvCxnSpPr>
        <p:spPr>
          <a:xfrm flipH="1">
            <a:off x="6523559" y="2524380"/>
            <a:ext cx="14169" cy="47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">
            <a:extLst>
              <a:ext uri="{FF2B5EF4-FFF2-40B4-BE49-F238E27FC236}">
                <a16:creationId xmlns:a16="http://schemas.microsoft.com/office/drawing/2014/main" id="{1492F15B-78BB-E140-B813-E9AA34AE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014" y="71336"/>
            <a:ext cx="924628" cy="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E51B64-BA0A-0241-93A9-6E8E31E6E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8" y="4635875"/>
            <a:ext cx="2852152" cy="21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9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123825" y="5555627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2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cs typeface="Gill Sans" charset="0"/>
                </a:rPr>
                <a:t>2.4 m</a:t>
              </a:r>
              <a:endParaRPr lang="en-US" sz="1700" dirty="0"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4.6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3.8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56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77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179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75 keV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3.6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90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5"/>
              <a:ext cx="1146729" cy="2981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cs typeface="Gill Sans" charset="0"/>
                </a:rPr>
                <a:t>216 MeV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5"/>
              <a:ext cx="1346069" cy="3385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571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5"/>
              <a:ext cx="1680444" cy="3385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2000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4" y="0"/>
              <a:ext cx="1586134" cy="341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cs typeface="Gill Sans" charset="0"/>
                </a:rPr>
                <a:t>352.21 MHz</a:t>
              </a:r>
              <a:endParaRPr lang="en-US" sz="1700" dirty="0"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637575" cy="3154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cs typeface="Gill Sans" charset="0"/>
                </a:rPr>
                <a:t>704.42 MHz</a:t>
              </a:r>
              <a:endParaRPr lang="en-US" sz="1700" dirty="0"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ESS Linac – A Collaborative Project</a:t>
            </a:r>
          </a:p>
        </p:txBody>
      </p:sp>
      <p:pic>
        <p:nvPicPr>
          <p:cNvPr id="201" name="Picture 69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0586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2" name="TextBox 201"/>
          <p:cNvSpPr txBox="1"/>
          <p:nvPr/>
        </p:nvSpPr>
        <p:spPr>
          <a:xfrm>
            <a:off x="646414" y="2267727"/>
            <a:ext cx="846666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Spoke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1636656" y="1358343"/>
            <a:ext cx="846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M-</a:t>
            </a:r>
            <a:r>
              <a:rPr lang="en-US" sz="11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3386255" y="1367676"/>
            <a:ext cx="130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H-</a:t>
            </a:r>
            <a:r>
              <a:rPr lang="en-US" sz="12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33867" y="1547500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NC FE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871387" y="12594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WP04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1902781" y="12594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WP05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3794696" y="12594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WP05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35496" y="1259468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WP03</a:t>
            </a:r>
          </a:p>
        </p:txBody>
      </p:sp>
      <p:pic>
        <p:nvPicPr>
          <p:cNvPr id="137" name="Picture 2" descr="C:\Users\reynet.IPN\Desktop\Salle Blanche\cryomo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77" y="4185378"/>
            <a:ext cx="1573050" cy="1259846"/>
          </a:xfrm>
          <a:prstGeom prst="rect">
            <a:avLst/>
          </a:prstGeom>
          <a:noFill/>
        </p:spPr>
      </p:pic>
      <p:graphicFrame>
        <p:nvGraphicFramePr>
          <p:cNvPr id="138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99763"/>
              </p:ext>
            </p:extLst>
          </p:nvPr>
        </p:nvGraphicFramePr>
        <p:xfrm>
          <a:off x="4881398" y="3162292"/>
          <a:ext cx="4203033" cy="223477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9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064">
                <a:tc>
                  <a:txBody>
                    <a:bodyPr/>
                    <a:lstStyle/>
                    <a:p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Spoke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Medium-</a:t>
                      </a:r>
                      <a:r>
                        <a:rPr lang="en-GB" sz="1600" baseline="0" dirty="0"/>
                        <a:t>β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High</a:t>
                      </a:r>
                      <a:r>
                        <a:rPr lang="en-GB" sz="1600" baseline="0" dirty="0"/>
                        <a:t>-β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0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="1" dirty="0"/>
                        <a:t>#</a:t>
                      </a:r>
                      <a:r>
                        <a:rPr lang="en-GB" sz="1400" b="1" baseline="0" dirty="0"/>
                        <a:t> Cavities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b="1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b="1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b="1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105788"/>
                  </a:ext>
                </a:extLst>
              </a:tr>
              <a:tr h="27890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="1" dirty="0"/>
                        <a:t>In-Kind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200" dirty="0"/>
                        <a:t>IPNO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200" dirty="0"/>
                        <a:t>LASA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GB" sz="1200" dirty="0"/>
                        <a:t>STFC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619894"/>
                  </a:ext>
                </a:extLst>
              </a:tr>
              <a:tr h="27890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="1" baseline="0" dirty="0"/>
                        <a:t># Cryomodules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b="1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42890"/>
                  </a:ext>
                </a:extLst>
              </a:tr>
              <a:tr h="27890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="1" dirty="0"/>
                        <a:t>Components &amp; Assembling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/>
                        <a:t>IPNO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/>
                        <a:t>CEA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/>
                        <a:t>CEA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359145"/>
                  </a:ext>
                </a:extLst>
              </a:tr>
              <a:tr h="27890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400" b="1" baseline="0" dirty="0"/>
                        <a:t>Cryomodule Tests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/>
                        <a:t>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200" dirty="0"/>
                        <a:t>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3" name="Picture 132">
            <a:extLst>
              <a:ext uri="{FF2B5EF4-FFF2-40B4-BE49-F238E27FC236}">
                <a16:creationId xmlns:a16="http://schemas.microsoft.com/office/drawing/2014/main" id="{E86BB895-9F74-D142-BF09-92BF972E5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882" y="5122092"/>
            <a:ext cx="255795" cy="233525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52D871B2-3089-4B42-AE21-96D46AD483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442" y="4678962"/>
            <a:ext cx="211069" cy="233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F49CC-4B9E-6340-B648-30C0AFC73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771" y="5162045"/>
            <a:ext cx="318161" cy="17941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B8353504-9E2A-1246-8C48-920254AEE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6092" y="5163147"/>
            <a:ext cx="318161" cy="179414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B7597423-82C6-E84C-9362-F711546AC5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034" y="3983637"/>
            <a:ext cx="296074" cy="2582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CB6BB72-6533-BE45-BBE2-30BB0D6304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611" y="3989580"/>
            <a:ext cx="591171" cy="19659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D1826E7A-741F-FF4A-B19E-68AF105463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882" y="3995668"/>
            <a:ext cx="265942" cy="215863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5F7255B-BE6F-6A4F-816B-A1D3EC50B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925" y="4686436"/>
            <a:ext cx="211069" cy="233844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D25A8B90-5F18-5242-8F29-2DFCB7F1F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22" y="4686029"/>
            <a:ext cx="265942" cy="2158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43E9A-5E6D-1B4B-BC29-5C7A4C23162E}"/>
              </a:ext>
            </a:extLst>
          </p:cNvPr>
          <p:cNvGrpSpPr/>
          <p:nvPr/>
        </p:nvGrpSpPr>
        <p:grpSpPr>
          <a:xfrm>
            <a:off x="1726630" y="3350409"/>
            <a:ext cx="1616155" cy="677649"/>
            <a:chOff x="1726630" y="3350409"/>
            <a:chExt cx="1616155" cy="677649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9EF86FF5-74BD-1048-9C6B-FD05A8EFE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1768" y="3405607"/>
              <a:ext cx="1241017" cy="57641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3515F9-655E-3D40-8FD1-75C519D4E208}"/>
                </a:ext>
              </a:extLst>
            </p:cNvPr>
            <p:cNvGrpSpPr/>
            <p:nvPr/>
          </p:nvGrpSpPr>
          <p:grpSpPr>
            <a:xfrm>
              <a:off x="1726630" y="3350409"/>
              <a:ext cx="420332" cy="677649"/>
              <a:chOff x="1726630" y="3350409"/>
              <a:chExt cx="420332" cy="677649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2C23C93E-67F2-C54D-8CD2-F0C192728230}"/>
                  </a:ext>
                </a:extLst>
              </p:cNvPr>
              <p:cNvSpPr/>
              <p:nvPr/>
            </p:nvSpPr>
            <p:spPr>
              <a:xfrm>
                <a:off x="1745890" y="3658726"/>
                <a:ext cx="401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1x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D14A62D-AB5B-9743-B9F3-CF3A7D598F23}"/>
                  </a:ext>
                </a:extLst>
              </p:cNvPr>
              <p:cNvSpPr/>
              <p:nvPr/>
            </p:nvSpPr>
            <p:spPr>
              <a:xfrm>
                <a:off x="1726630" y="3350409"/>
                <a:ext cx="401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6x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E72CD4-AB50-7044-B3B1-E40B68A511A8}"/>
              </a:ext>
            </a:extLst>
          </p:cNvPr>
          <p:cNvGrpSpPr/>
          <p:nvPr/>
        </p:nvGrpSpPr>
        <p:grpSpPr>
          <a:xfrm>
            <a:off x="3304139" y="3321754"/>
            <a:ext cx="1463164" cy="723203"/>
            <a:chOff x="3304139" y="3321754"/>
            <a:chExt cx="1463164" cy="723203"/>
          </a:xfrm>
        </p:grpSpPr>
        <p:pic>
          <p:nvPicPr>
            <p:cNvPr id="181" name="Picture 2" descr="C:\D\Projets\ESS\CALHI\Project3&amp;8\cavités-hors tests\cavités proto HB\ZANON\photos\recette_beta086_ZANON_130910.JPG">
              <a:extLst>
                <a:ext uri="{FF2B5EF4-FFF2-40B4-BE49-F238E27FC236}">
                  <a16:creationId xmlns:a16="http://schemas.microsoft.com/office/drawing/2014/main" id="{EF12AD1B-E85D-7643-B027-BE6C63FBE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948" y="3396716"/>
              <a:ext cx="1097355" cy="56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E3E9DE-1774-0B41-80F8-765791FE83D7}"/>
                </a:ext>
              </a:extLst>
            </p:cNvPr>
            <p:cNvSpPr/>
            <p:nvPr/>
          </p:nvSpPr>
          <p:spPr>
            <a:xfrm>
              <a:off x="3313644" y="3675625"/>
              <a:ext cx="401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2x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8414716-BEF5-6D4E-8C87-775BA4BF9E66}"/>
                </a:ext>
              </a:extLst>
            </p:cNvPr>
            <p:cNvSpPr/>
            <p:nvPr/>
          </p:nvSpPr>
          <p:spPr>
            <a:xfrm>
              <a:off x="3304139" y="3321754"/>
              <a:ext cx="401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5x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B531A3-2BFB-4E49-A80B-FCF76DCB9A65}"/>
              </a:ext>
            </a:extLst>
          </p:cNvPr>
          <p:cNvGrpSpPr/>
          <p:nvPr/>
        </p:nvGrpSpPr>
        <p:grpSpPr>
          <a:xfrm>
            <a:off x="252172" y="3309578"/>
            <a:ext cx="1187873" cy="676722"/>
            <a:chOff x="252172" y="3309578"/>
            <a:chExt cx="1187873" cy="676722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7789" y="3377316"/>
              <a:ext cx="842256" cy="608984"/>
            </a:xfrm>
            <a:prstGeom prst="rect">
              <a:avLst/>
            </a:prstGeom>
          </p:spPr>
        </p:pic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C35349D-CC63-7640-8555-F88A268E5E66}"/>
                </a:ext>
              </a:extLst>
            </p:cNvPr>
            <p:cNvSpPr/>
            <p:nvPr/>
          </p:nvSpPr>
          <p:spPr>
            <a:xfrm>
              <a:off x="252172" y="3309578"/>
              <a:ext cx="401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3x</a:t>
              </a:r>
            </a:p>
          </p:txBody>
        </p:sp>
      </p:grpSp>
      <p:pic>
        <p:nvPicPr>
          <p:cNvPr id="186" name="Picture 185">
            <a:extLst>
              <a:ext uri="{FF2B5EF4-FFF2-40B4-BE49-F238E27FC236}">
                <a16:creationId xmlns:a16="http://schemas.microsoft.com/office/drawing/2014/main" id="{66DF1123-219A-0549-BA4D-D0E6859359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118032"/>
            <a:ext cx="3207135" cy="12149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9D62D-9519-4840-A22B-AC858ACB28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2818" y="1586811"/>
            <a:ext cx="6848480" cy="1577876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8F79D688-D327-BD45-90D1-841D0D18586D}"/>
              </a:ext>
            </a:extLst>
          </p:cNvPr>
          <p:cNvSpPr txBox="1"/>
          <p:nvPr/>
        </p:nvSpPr>
        <p:spPr>
          <a:xfrm>
            <a:off x="2184634" y="1763524"/>
            <a:ext cx="1019214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Elliptical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6B965-FCDE-DD44-8EC7-E413174828EE}"/>
              </a:ext>
            </a:extLst>
          </p:cNvPr>
          <p:cNvSpPr/>
          <p:nvPr/>
        </p:nvSpPr>
        <p:spPr>
          <a:xfrm>
            <a:off x="1185812" y="3039537"/>
            <a:ext cx="111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Prototype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0110F93-6AEE-6241-BC6B-9D28A228EEDC}"/>
              </a:ext>
            </a:extLst>
          </p:cNvPr>
          <p:cNvSpPr/>
          <p:nvPr/>
        </p:nvSpPr>
        <p:spPr>
          <a:xfrm>
            <a:off x="5094280" y="1971462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Series</a:t>
            </a:r>
          </a:p>
        </p:txBody>
      </p:sp>
    </p:spTree>
    <p:extLst>
      <p:ext uri="{BB962C8B-B14F-4D97-AF65-F5344CB8AC3E}">
        <p14:creationId xmlns:p14="http://schemas.microsoft.com/office/powerpoint/2010/main" val="238674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Team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7728" y="1579397"/>
            <a:ext cx="4608512" cy="100811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/>
                </a:solidFill>
              </a:rPr>
              <a:t>Cryomodule Collaboration Space</a:t>
            </a:r>
          </a:p>
          <a:p>
            <a:pPr>
              <a:buFont typeface="Wingdings" pitchFamily="2" charset="2"/>
              <a:buChar char="è"/>
            </a:pPr>
            <a:r>
              <a:rPr lang="en-US" sz="1400" dirty="0">
                <a:hlinkClick r:id="rId3"/>
              </a:rPr>
              <a:t>https://confluence.esss.lu.se/display/CRYOM</a:t>
            </a:r>
            <a:endParaRPr lang="en-US" sz="1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620594-817D-504B-8765-51BF185E270A}"/>
              </a:ext>
            </a:extLst>
          </p:cNvPr>
          <p:cNvSpPr/>
          <p:nvPr/>
        </p:nvSpPr>
        <p:spPr>
          <a:xfrm>
            <a:off x="117728" y="25421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 </a:t>
            </a:r>
            <a:r>
              <a:rPr lang="en-US" sz="1600" dirty="0"/>
              <a:t>Monthly reports by In-Kind partners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6AD65A-B878-F84E-A722-9FB653C96D24}"/>
              </a:ext>
            </a:extLst>
          </p:cNvPr>
          <p:cNvSpPr/>
          <p:nvPr/>
        </p:nvSpPr>
        <p:spPr>
          <a:xfrm>
            <a:off x="117728" y="3109392"/>
            <a:ext cx="4572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 </a:t>
            </a:r>
            <a:r>
              <a:rPr lang="en-US" sz="1600" dirty="0"/>
              <a:t>Weekly video-conferences:</a:t>
            </a:r>
          </a:p>
          <a:p>
            <a:pPr lvl="1"/>
            <a:r>
              <a:rPr lang="en-US" sz="1600" dirty="0"/>
              <a:t>Interface Uppsala – Mondays</a:t>
            </a:r>
          </a:p>
          <a:p>
            <a:pPr lvl="1"/>
            <a:r>
              <a:rPr lang="en-US" sz="1600" dirty="0"/>
              <a:t>Interface Saclay – Tuesdays</a:t>
            </a:r>
          </a:p>
          <a:p>
            <a:pPr lvl="1"/>
            <a:r>
              <a:rPr lang="en-US" sz="1600" dirty="0"/>
              <a:t>Interface IPNO – Wednesdays (bi)</a:t>
            </a:r>
          </a:p>
          <a:p>
            <a:pPr lvl="1"/>
            <a:r>
              <a:rPr lang="en-US" sz="1600" dirty="0"/>
              <a:t>Interface SRF Collaboration – Fridays</a:t>
            </a:r>
          </a:p>
          <a:p>
            <a:pPr lvl="1"/>
            <a:r>
              <a:rPr lang="en-US" sz="1600" dirty="0"/>
              <a:t>Overall Schedules – Fridays (bi)</a:t>
            </a:r>
          </a:p>
          <a:p>
            <a:pPr lvl="1"/>
            <a:endParaRPr lang="en-US" sz="1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E6D42-ECFF-7C49-8CFD-16C5E2D18235}"/>
              </a:ext>
            </a:extLst>
          </p:cNvPr>
          <p:cNvSpPr/>
          <p:nvPr/>
        </p:nvSpPr>
        <p:spPr>
          <a:xfrm>
            <a:off x="112316" y="5037695"/>
            <a:ext cx="539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Every 3 months: SRF Collaboration Meetings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0DFFF-1E75-FD44-9D99-D3CBAC7263DF}"/>
              </a:ext>
            </a:extLst>
          </p:cNvPr>
          <p:cNvSpPr/>
          <p:nvPr/>
        </p:nvSpPr>
        <p:spPr>
          <a:xfrm>
            <a:off x="117728" y="5712271"/>
            <a:ext cx="539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Daily activities coordination with In-Kind partners and ESS other Work Packages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BD63B-F353-A84E-A05D-6E36B6D34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064" y="0"/>
            <a:ext cx="317793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6D0767-1F39-9B4D-B140-866099A237FE}"/>
              </a:ext>
            </a:extLst>
          </p:cNvPr>
          <p:cNvSpPr txBox="1"/>
          <p:nvPr/>
        </p:nvSpPr>
        <p:spPr>
          <a:xfrm>
            <a:off x="4873083" y="-535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Outline</a:t>
            </a:r>
            <a:endParaRPr lang="fr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382" y="0"/>
            <a:ext cx="536713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4248472" cy="45259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Collaborative Project</a:t>
            </a:r>
          </a:p>
          <a:p>
            <a:endParaRPr lang="fr-CA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400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Spoke</a:t>
            </a:r>
            <a:r>
              <a:rPr lang="fr-CA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Status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A" sz="2400" dirty="0" err="1">
                <a:latin typeface="Arial" charset="0"/>
                <a:ea typeface="Arial" charset="0"/>
                <a:cs typeface="Arial" charset="0"/>
              </a:rPr>
              <a:t>Elliptical</a:t>
            </a:r>
            <a:r>
              <a:rPr lang="fr-CA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Status </a:t>
            </a:r>
          </a:p>
          <a:p>
            <a:pPr marL="0" indent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7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/>
          <a:lstStyle/>
          <a:p>
            <a:r>
              <a:rPr lang="en-US" dirty="0"/>
              <a:t>Prototype: Double Spoke cavities</a:t>
            </a:r>
          </a:p>
        </p:txBody>
      </p:sp>
      <p:sp>
        <p:nvSpPr>
          <p:cNvPr id="14" name="ZoneTexte 17"/>
          <p:cNvSpPr txBox="1">
            <a:spLocks noChangeArrowheads="1"/>
          </p:cNvSpPr>
          <p:nvPr/>
        </p:nvSpPr>
        <p:spPr bwMode="auto">
          <a:xfrm>
            <a:off x="302193" y="1616373"/>
            <a:ext cx="287399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b="1" u="sng" dirty="0">
                <a:latin typeface="Arial Bold"/>
              </a:rPr>
              <a:t>Step 1: Spoke cavity</a:t>
            </a:r>
          </a:p>
          <a:p>
            <a:r>
              <a:rPr lang="en-US" altLang="fr-FR" sz="1600" b="1" dirty="0">
                <a:solidFill>
                  <a:srgbClr val="00B050"/>
                </a:solidFill>
                <a:latin typeface="Arial Bold"/>
              </a:rPr>
              <a:t>@ IPNO</a:t>
            </a:r>
          </a:p>
          <a:p>
            <a:r>
              <a:rPr lang="en-US" altLang="fr-FR" sz="1600" b="1" dirty="0">
                <a:solidFill>
                  <a:srgbClr val="00B050"/>
                </a:solidFill>
                <a:latin typeface="Arial Bold"/>
              </a:rPr>
              <a:t>@ UU - HNOSS</a:t>
            </a:r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939" y="2502134"/>
            <a:ext cx="677466" cy="6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914" y="5355442"/>
            <a:ext cx="4968552" cy="1254189"/>
          </a:xfrm>
          <a:prstGeom prst="rect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Double spoke cavity, 352.2 MHz, </a:t>
            </a:r>
            <a:r>
              <a:rPr lang="en-US" sz="1600" b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=0.50</a:t>
            </a:r>
          </a:p>
          <a:p>
            <a:pPr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Goal: </a:t>
            </a:r>
            <a:r>
              <a:rPr lang="en-US" sz="1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Eacc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= 9 MV/m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1600" i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Bp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= 62 </a:t>
            </a:r>
            <a:r>
              <a:rPr lang="en-US" sz="1600" i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mT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; Ep = 39 MV/m]</a:t>
            </a:r>
          </a:p>
          <a:p>
            <a:pPr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Lorentz detuning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coeff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.: 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~-</a:t>
            </a:r>
            <a:r>
              <a:rPr lang="fr-FR" sz="1600" b="1" dirty="0">
                <a:latin typeface="Arial" charset="0"/>
                <a:ea typeface="Arial" charset="0"/>
                <a:cs typeface="Arial" charset="0"/>
              </a:rPr>
              <a:t>5.5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Hz/(MV/m)</a:t>
            </a:r>
            <a:r>
              <a:rPr lang="en-US" sz="1600" b="1" baseline="300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lvl="0"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Tuning sensitivity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/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z</a:t>
            </a:r>
            <a:r>
              <a:rPr lang="en-US" dirty="0"/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130 kHz/mm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59" y="2693591"/>
            <a:ext cx="1537060" cy="2201170"/>
          </a:xfrm>
          <a:prstGeom prst="rect">
            <a:avLst/>
          </a:prstGeom>
          <a:effectLst>
            <a:softEdge rad="31750"/>
          </a:effectLst>
        </p:spPr>
      </p:pic>
      <p:graphicFrame>
        <p:nvGraphicFramePr>
          <p:cNvPr id="19" name="Graphique 1">
            <a:extLst>
              <a:ext uri="{FF2B5EF4-FFF2-40B4-BE49-F238E27FC236}">
                <a16:creationId xmlns:a16="http://schemas.microsoft.com/office/drawing/2014/main" id="{C43BF320-E6D8-4240-80FD-CC75FAE0E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270589"/>
              </p:ext>
            </p:extLst>
          </p:nvPr>
        </p:nvGraphicFramePr>
        <p:xfrm>
          <a:off x="3059832" y="1563282"/>
          <a:ext cx="5408686" cy="368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1309B682-5DA7-0F46-8603-77EA7B6B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1444" y="5324242"/>
            <a:ext cx="2307020" cy="13483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B9AB304-3107-1548-A6B6-2DA87333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11884"/>
            <a:ext cx="902698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 descr="FREIA_logo.png">
            <a:extLst>
              <a:ext uri="{FF2B5EF4-FFF2-40B4-BE49-F238E27FC236}">
                <a16:creationId xmlns:a16="http://schemas.microsoft.com/office/drawing/2014/main" id="{403FC8E0-83FE-D845-B751-399B64B6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476" y="846138"/>
            <a:ext cx="1190730" cy="58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7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/>
          <a:lstStyle/>
          <a:p>
            <a:r>
              <a:rPr lang="en-US" dirty="0"/>
              <a:t>Prototype: Spoke Cryomodule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1B0682-B920-0343-A749-2F6D3AE7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8" y="3645652"/>
            <a:ext cx="2622872" cy="1603795"/>
          </a:xfrm>
          <a:prstGeom prst="rect">
            <a:avLst/>
          </a:prstGeom>
        </p:spPr>
      </p:pic>
      <p:pic>
        <p:nvPicPr>
          <p:cNvPr id="21" name="Picture 6" descr="F:\Sauvegarde PC903 IPNO\Disque D du PC903\00_IPNO_WORKS\00_PROJETS\ESS\98_Manip Conditionnement Cpls\01_Montage_Banc\2016_01_11_Montage_cables\DSCN0541.JPG">
            <a:extLst>
              <a:ext uri="{FF2B5EF4-FFF2-40B4-BE49-F238E27FC236}">
                <a16:creationId xmlns:a16="http://schemas.microsoft.com/office/drawing/2014/main" id="{55D9EAA4-D443-5644-8A78-AC1180C3E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386" y="1710828"/>
            <a:ext cx="1220250" cy="1626815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9091644-1460-F04D-AC6F-8FB17569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11884"/>
            <a:ext cx="902698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3" descr="FREIA_logo.png">
            <a:extLst>
              <a:ext uri="{FF2B5EF4-FFF2-40B4-BE49-F238E27FC236}">
                <a16:creationId xmlns:a16="http://schemas.microsoft.com/office/drawing/2014/main" id="{ADFF85C8-4E0F-AD42-8609-48DC4E578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476" y="846138"/>
            <a:ext cx="1190730" cy="58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AE8345-671A-E84E-978E-646E897CB76E}"/>
              </a:ext>
            </a:extLst>
          </p:cNvPr>
          <p:cNvSpPr/>
          <p:nvPr/>
        </p:nvSpPr>
        <p:spPr>
          <a:xfrm>
            <a:off x="1745387" y="1733453"/>
            <a:ext cx="1602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old"/>
              </a:rPr>
              <a:t>RF conditioning of power- coupler</a:t>
            </a:r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2B5775-1E12-6D46-A58A-0C7D55647A40}"/>
              </a:ext>
            </a:extLst>
          </p:cNvPr>
          <p:cNvGrpSpPr/>
          <p:nvPr/>
        </p:nvGrpSpPr>
        <p:grpSpPr>
          <a:xfrm>
            <a:off x="113798" y="1458619"/>
            <a:ext cx="7033898" cy="5360505"/>
            <a:chOff x="12659" y="1323897"/>
            <a:chExt cx="7033898" cy="53605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95853" y="1323897"/>
              <a:ext cx="1445344" cy="2187033"/>
            </a:xfrm>
            <a:prstGeom prst="rect">
              <a:avLst/>
            </a:prstGeom>
            <a:effectLst>
              <a:softEdge rad="31750"/>
            </a:effec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05EABE5-E0B0-1848-9FD7-683DE8880993}"/>
                </a:ext>
              </a:extLst>
            </p:cNvPr>
            <p:cNvGrpSpPr/>
            <p:nvPr/>
          </p:nvGrpSpPr>
          <p:grpSpPr>
            <a:xfrm>
              <a:off x="12659" y="1428013"/>
              <a:ext cx="7033898" cy="5256389"/>
              <a:chOff x="12659" y="1428013"/>
              <a:chExt cx="7033898" cy="5256389"/>
            </a:xfrm>
          </p:grpSpPr>
          <p:pic>
            <p:nvPicPr>
              <p:cNvPr id="32" name="Image 20" descr="Door.jpg"/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2069" y="2248440"/>
                <a:ext cx="1765189" cy="279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ZoneTexte 17"/>
              <p:cNvSpPr txBox="1">
                <a:spLocks noChangeArrowheads="1"/>
              </p:cNvSpPr>
              <p:nvPr/>
            </p:nvSpPr>
            <p:spPr bwMode="auto">
              <a:xfrm>
                <a:off x="3288346" y="1428013"/>
                <a:ext cx="3758211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fr-FR" b="1" u="sng" dirty="0">
                    <a:latin typeface="Arial Bold"/>
                  </a:rPr>
                  <a:t>Step 2: Spoke cavity packages</a:t>
                </a:r>
                <a:endParaRPr lang="en-US" altLang="fr-FR" b="1" i="1" u="sng" dirty="0">
                  <a:latin typeface="Arial Bold"/>
                </a:endParaRPr>
              </a:p>
              <a:p>
                <a:r>
                  <a:rPr lang="en-US" altLang="fr-FR" sz="1600" i="1" dirty="0">
                    <a:solidFill>
                      <a:srgbClr val="00B050"/>
                    </a:solidFill>
                    <a:latin typeface="Arial Bold"/>
                  </a:rPr>
                  <a:t>@ IPNO </a:t>
                </a:r>
              </a:p>
              <a:p>
                <a:r>
                  <a:rPr lang="en-US" altLang="fr-FR" sz="1600" i="1" dirty="0">
                    <a:solidFill>
                      <a:srgbClr val="00B050"/>
                    </a:solidFill>
                    <a:latin typeface="Arial Bold"/>
                  </a:rPr>
                  <a:t>@ UU - HNOSS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BBE581E-F4FA-A74E-AFF4-FC9F6E6D4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59" y="5100739"/>
                <a:ext cx="3592035" cy="1583663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5B8A706-BAF8-E546-A715-45261AEE3897}"/>
                  </a:ext>
                </a:extLst>
              </p:cNvPr>
              <p:cNvSpPr/>
              <p:nvPr/>
            </p:nvSpPr>
            <p:spPr>
              <a:xfrm>
                <a:off x="2403956" y="5255911"/>
                <a:ext cx="118300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fr-FR" sz="1600" dirty="0">
                    <a:latin typeface="Arial Bold"/>
                  </a:rPr>
                  <a:t>Courtesy: Han Li</a:t>
                </a:r>
                <a:endParaRPr lang="en-US" sz="1600" dirty="0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DAE42CE-C39F-5C4E-827A-302E3C1F8C0B}"/>
              </a:ext>
            </a:extLst>
          </p:cNvPr>
          <p:cNvSpPr/>
          <p:nvPr/>
        </p:nvSpPr>
        <p:spPr>
          <a:xfrm>
            <a:off x="2623931" y="3775432"/>
            <a:ext cx="1167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600" dirty="0">
                <a:latin typeface="Arial Bold"/>
              </a:rPr>
              <a:t>Courtesy: Guillaume </a:t>
            </a:r>
            <a:r>
              <a:rPr lang="en-US" altLang="fr-FR" sz="1600" dirty="0" err="1">
                <a:latin typeface="Arial Bold"/>
              </a:rPr>
              <a:t>Olry</a:t>
            </a:r>
            <a:endParaRPr lang="en-US" sz="16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61E5BD-8F60-FC45-A5FF-7474AE94C34C}"/>
              </a:ext>
            </a:extLst>
          </p:cNvPr>
          <p:cNvGrpSpPr/>
          <p:nvPr/>
        </p:nvGrpSpPr>
        <p:grpSpPr>
          <a:xfrm>
            <a:off x="5236574" y="2244360"/>
            <a:ext cx="3943401" cy="4357551"/>
            <a:chOff x="5236574" y="2244360"/>
            <a:chExt cx="3943401" cy="4357551"/>
          </a:xfrm>
        </p:grpSpPr>
        <p:sp>
          <p:nvSpPr>
            <p:cNvPr id="22" name="ZoneTexte 17">
              <a:extLst>
                <a:ext uri="{FF2B5EF4-FFF2-40B4-BE49-F238E27FC236}">
                  <a16:creationId xmlns:a16="http://schemas.microsoft.com/office/drawing/2014/main" id="{842B0964-305C-2849-BDC1-17B7B8B31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6574" y="2244360"/>
              <a:ext cx="394340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b="1" u="sng" dirty="0">
                  <a:latin typeface="Arial Bold"/>
                </a:rPr>
                <a:t>Step 3: Cryomodule at high power </a:t>
              </a:r>
            </a:p>
            <a:p>
              <a:r>
                <a:rPr lang="en-US" altLang="fr-FR" sz="1600" i="1" dirty="0">
                  <a:solidFill>
                    <a:srgbClr val="00B050"/>
                  </a:solidFill>
                  <a:latin typeface="Arial Bold"/>
                </a:rPr>
                <a:t>@ UU - FREIA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9CDFFB-FA10-5841-B7F7-BA3CEBE6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64088" y="3151008"/>
              <a:ext cx="3663347" cy="283378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44417-BB3E-DE46-B19A-1215E04ED6E9}"/>
                </a:ext>
              </a:extLst>
            </p:cNvPr>
            <p:cNvSpPr/>
            <p:nvPr/>
          </p:nvSpPr>
          <p:spPr>
            <a:xfrm>
              <a:off x="5364088" y="6294134"/>
              <a:ext cx="2428781" cy="307777"/>
            </a:xfrm>
            <a:prstGeom prst="rect">
              <a:avLst/>
            </a:prstGeom>
            <a:solidFill>
              <a:srgbClr val="0094CA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Arial" charset="0"/>
                  <a:ea typeface="Arial" charset="0"/>
                  <a:cs typeface="Arial" charset="0"/>
                </a:rPr>
                <a:t>See talk by Roger </a:t>
              </a:r>
              <a:r>
                <a:rPr lang="en-GB" sz="1400" dirty="0" err="1">
                  <a:latin typeface="Arial" charset="0"/>
                  <a:ea typeface="Arial" charset="0"/>
                  <a:cs typeface="Arial" charset="0"/>
                </a:rPr>
                <a:t>Ruber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52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819CC-4873-A74C-89AD-BC37222C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671696-9910-3A4B-9DC4-0E6A22E0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70" y="498266"/>
            <a:ext cx="7139136" cy="562075"/>
          </a:xfrm>
        </p:spPr>
        <p:txBody>
          <a:bodyPr/>
          <a:lstStyle/>
          <a:p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Series: Double Spoke cavities</a:t>
            </a:r>
          </a:p>
        </p:txBody>
      </p:sp>
      <p:pic>
        <p:nvPicPr>
          <p:cNvPr id="14" name="Image 12" descr="C:\Users\rabehasy\Documents\Sharing ownCloud\Décapage chimique\ESS\DSPK05\Vertical 1 et 2\Photos\2ème sens\20180628_093741.jpg">
            <a:extLst>
              <a:ext uri="{FF2B5EF4-FFF2-40B4-BE49-F238E27FC236}">
                <a16:creationId xmlns:a16="http://schemas.microsoft.com/office/drawing/2014/main" id="{D6920E2F-6813-AF47-8FAF-C12E2872A1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 b="20432"/>
          <a:stretch/>
        </p:blipFill>
        <p:spPr bwMode="auto">
          <a:xfrm>
            <a:off x="13046496" y="961384"/>
            <a:ext cx="1656184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1" descr="C:\Users\rabehasy\Downloads\20180620_145422.jpg">
            <a:extLst>
              <a:ext uri="{FF2B5EF4-FFF2-40B4-BE49-F238E27FC236}">
                <a16:creationId xmlns:a16="http://schemas.microsoft.com/office/drawing/2014/main" id="{F9D489EE-2B28-D74C-94E9-74B6D244DE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14128" r="17052"/>
          <a:stretch/>
        </p:blipFill>
        <p:spPr bwMode="auto">
          <a:xfrm>
            <a:off x="10836696" y="961384"/>
            <a:ext cx="2075628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8E830-E082-2049-8C92-9F4409AFB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71440"/>
            <a:ext cx="992610" cy="56720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C06CAA6-75BF-7646-ACB7-0EE07720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24716"/>
            <a:ext cx="5220071" cy="36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A4E2B-A904-204F-B3F6-494557EC7F34}"/>
              </a:ext>
            </a:extLst>
          </p:cNvPr>
          <p:cNvSpPr txBox="1"/>
          <p:nvPr/>
        </p:nvSpPr>
        <p:spPr>
          <a:xfrm>
            <a:off x="4702675" y="1668017"/>
            <a:ext cx="436160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Qualification of complete cavity lifecycle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5F4FB-8C0E-0642-88A4-8BAE33A55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36" y="2432306"/>
            <a:ext cx="3953008" cy="31624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AB7CCA-9DEC-3940-9D1E-CDB155F1B4FE}"/>
              </a:ext>
            </a:extLst>
          </p:cNvPr>
          <p:cNvSpPr/>
          <p:nvPr/>
        </p:nvSpPr>
        <p:spPr>
          <a:xfrm>
            <a:off x="460170" y="1683406"/>
            <a:ext cx="2787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Cavities Matrix readiness</a:t>
            </a:r>
          </a:p>
        </p:txBody>
      </p:sp>
    </p:spTree>
    <p:extLst>
      <p:ext uri="{BB962C8B-B14F-4D97-AF65-F5344CB8AC3E}">
        <p14:creationId xmlns:p14="http://schemas.microsoft.com/office/powerpoint/2010/main" val="307447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1F8C4-5103-764F-8403-6D360BEE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Series: Double Spoke cavities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80F2AC-20D2-5843-AA0E-C545AA19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11884"/>
            <a:ext cx="902698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F1EBB-4295-2A4A-A00F-1C854D07E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598"/>
            <a:ext cx="9144000" cy="53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79515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37950</TotalTime>
  <Words>1316</Words>
  <Application>Microsoft Macintosh PowerPoint</Application>
  <PresentationFormat>On-screen Show (4:3)</PresentationFormat>
  <Paragraphs>353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MS Mincho</vt:lpstr>
      <vt:lpstr>宋体</vt:lpstr>
      <vt:lpstr>Arial</vt:lpstr>
      <vt:lpstr>Arial Bold</vt:lpstr>
      <vt:lpstr>Calibri</vt:lpstr>
      <vt:lpstr>Cambria Math</vt:lpstr>
      <vt:lpstr>Gill Sans</vt:lpstr>
      <vt:lpstr>Gill Sans Light</vt:lpstr>
      <vt:lpstr>Helvetica</vt:lpstr>
      <vt:lpstr>Symbol</vt:lpstr>
      <vt:lpstr>Times New Roman</vt:lpstr>
      <vt:lpstr>Times New Roman (Body CS)</vt:lpstr>
      <vt:lpstr>Wingdings</vt:lpstr>
      <vt:lpstr>ESS Core Powerpoint template</vt:lpstr>
      <vt:lpstr>Status of In-Kind work and deliveries </vt:lpstr>
      <vt:lpstr>Outline</vt:lpstr>
      <vt:lpstr>ESS Linac – A Collaborative Project</vt:lpstr>
      <vt:lpstr>Coordination Team !</vt:lpstr>
      <vt:lpstr>Outline</vt:lpstr>
      <vt:lpstr>Prototype: Double Spoke cavities</vt:lpstr>
      <vt:lpstr>Prototype: Spoke Cryomodule</vt:lpstr>
      <vt:lpstr>Series: Double Spoke cavities</vt:lpstr>
      <vt:lpstr>Series: Double Spoke cavities</vt:lpstr>
      <vt:lpstr>Serie: Spoke cryomodules planning</vt:lpstr>
      <vt:lpstr>Outline</vt:lpstr>
      <vt:lpstr>Prototype: Medium-b cavities</vt:lpstr>
      <vt:lpstr>Prototype: Elliptical cryomodules</vt:lpstr>
      <vt:lpstr>Prototype: Elliptical cryomodules</vt:lpstr>
      <vt:lpstr>Prototype: Elliptical cryomodules</vt:lpstr>
      <vt:lpstr>Series: Elliptical cryomodules</vt:lpstr>
      <vt:lpstr>Series: Medium-b cavities</vt:lpstr>
      <vt:lpstr>Series: Medium-b cavities</vt:lpstr>
      <vt:lpstr>Prototype: High-b cavities</vt:lpstr>
      <vt:lpstr>Series: High-b cavities</vt:lpstr>
      <vt:lpstr>Series: High-b cavities</vt:lpstr>
      <vt:lpstr>Serie: Elliptical cryomodules planning</vt:lpstr>
      <vt:lpstr>PowerPoint Presentation</vt:lpstr>
      <vt:lpstr>PowerPoint Presentation</vt:lpstr>
      <vt:lpstr>Prototype: Power-coupler status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Christine Darve</cp:lastModifiedBy>
  <cp:revision>795</cp:revision>
  <cp:lastPrinted>2014-09-18T11:59:15Z</cp:lastPrinted>
  <dcterms:created xsi:type="dcterms:W3CDTF">2013-10-29T16:05:10Z</dcterms:created>
  <dcterms:modified xsi:type="dcterms:W3CDTF">2019-04-02T10:28:14Z</dcterms:modified>
</cp:coreProperties>
</file>