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10"/>
  </p:notesMasterIdLst>
  <p:sldIdLst>
    <p:sldId id="349" r:id="rId3"/>
    <p:sldId id="350" r:id="rId4"/>
    <p:sldId id="351" r:id="rId5"/>
    <p:sldId id="352" r:id="rId6"/>
    <p:sldId id="353" r:id="rId7"/>
    <p:sldId id="354" r:id="rId8"/>
    <p:sldId id="355" r:id="rId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55" autoAdjust="0"/>
    <p:restoredTop sz="93243" autoAdjust="0"/>
  </p:normalViewPr>
  <p:slideViewPr>
    <p:cSldViewPr>
      <p:cViewPr>
        <p:scale>
          <a:sx n="76" d="100"/>
          <a:sy n="76" d="100"/>
        </p:scale>
        <p:origin x="1224" y="1544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2019-04-02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02/04/2019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02/04/2019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02/04/2019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2019-04-02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 defTabSz="315314"/>
            <a:r>
              <a:rPr lang="en-GB" sz="4000" b="1" dirty="0">
                <a:solidFill>
                  <a:srgbClr val="FFFFFF"/>
                </a:solidFill>
              </a:rPr>
              <a:t>Cryomodule transport to ESS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sv-SE" sz="1800" dirty="0">
                <a:solidFill>
                  <a:srgbClr val="FFFFFF"/>
                </a:solidFill>
              </a:rPr>
              <a:t>Felix Schlander </a:t>
            </a:r>
          </a:p>
          <a:p>
            <a:pPr defTabSz="315314"/>
            <a:endParaRPr lang="en-US" sz="1400" dirty="0">
              <a:solidFill>
                <a:prstClr val="white"/>
              </a:solidFill>
            </a:endParaRP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2019-04-11</a:t>
            </a:r>
            <a:endParaRPr lang="en-GB" sz="12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A8DE-5F9C-774D-A251-7A091E2C2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Means of transport</a:t>
            </a:r>
          </a:p>
          <a:p>
            <a:endParaRPr lang="en-GB" dirty="0"/>
          </a:p>
          <a:p>
            <a:r>
              <a:rPr lang="en-GB" dirty="0"/>
              <a:t>Transport and handling tests</a:t>
            </a:r>
          </a:p>
          <a:p>
            <a:endParaRPr lang="en-GB" dirty="0"/>
          </a:p>
          <a:p>
            <a:r>
              <a:rPr lang="en-GB" dirty="0"/>
              <a:t>First elliptical module (medium beta demonstrator) arrived at 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3DD4B-97C0-7545-BB37-34115DCE7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Means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transport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E976F-F4A6-6440-B283-860124128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D6D23D-3FE4-A949-94A0-7B42F0F51E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Elliptical</a:t>
            </a:r>
            <a:r>
              <a:rPr lang="sv-SE" dirty="0"/>
              <a:t> </a:t>
            </a:r>
            <a:r>
              <a:rPr lang="sv-SE" dirty="0" err="1"/>
              <a:t>cryomodule</a:t>
            </a:r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3918FA-294C-0547-8A97-2E705098A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556792"/>
            <a:ext cx="4379979" cy="3284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807635-52D7-3148-AACD-E3D2D10C1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873" y="2633870"/>
            <a:ext cx="4365104" cy="32738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691214-047F-AE43-B925-6606647A145C}"/>
              </a:ext>
            </a:extLst>
          </p:cNvPr>
          <p:cNvSpPr txBox="1"/>
          <p:nvPr/>
        </p:nvSpPr>
        <p:spPr>
          <a:xfrm>
            <a:off x="1406953" y="6120679"/>
            <a:ext cx="5569127" cy="86409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sv-SE" sz="2000" dirty="0"/>
              <a:t>Transport </a:t>
            </a:r>
            <a:r>
              <a:rPr lang="sv-SE" sz="2000" dirty="0" err="1"/>
              <a:t>frame</a:t>
            </a:r>
            <a:r>
              <a:rPr lang="sv-SE" sz="2000" dirty="0"/>
              <a:t> in container </a:t>
            </a:r>
            <a:r>
              <a:rPr lang="sv-SE" sz="2000" dirty="0" err="1"/>
              <a:t>based</a:t>
            </a:r>
            <a:r>
              <a:rPr lang="sv-SE" sz="2000" dirty="0"/>
              <a:t> on the DESY/XFEL design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EB94B6-9CB4-FC49-AB43-E5A0964FC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349" y="2936868"/>
            <a:ext cx="4932040" cy="36990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21318F-5EF3-2347-9D93-3CA76D56A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1636458"/>
            <a:ext cx="6422504" cy="481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3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5BC90D-B6EF-9B4D-8B26-CB2A3E137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" y="1484784"/>
            <a:ext cx="6265361" cy="42016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61078B-9C91-EE47-A41B-10F07845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Means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transport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EFB37F-2DDA-E049-BF3B-858D46DFE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636881"/>
            <a:ext cx="4706821" cy="352842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29671-968C-D048-BEF5-1BCCA9B65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D6214A-0D6A-E540-830E-CC4CCB5317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Spoke</a:t>
            </a:r>
            <a:r>
              <a:rPr lang="sv-SE" dirty="0"/>
              <a:t> </a:t>
            </a:r>
            <a:r>
              <a:rPr lang="sv-SE" dirty="0" err="1"/>
              <a:t>cryomodule</a:t>
            </a:r>
            <a:endParaRPr lang="sv-S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75554B-FDCC-9840-A5AA-05649666538D}"/>
              </a:ext>
            </a:extLst>
          </p:cNvPr>
          <p:cNvSpPr txBox="1"/>
          <p:nvPr/>
        </p:nvSpPr>
        <p:spPr>
          <a:xfrm>
            <a:off x="6431667" y="6081769"/>
            <a:ext cx="5126360" cy="122413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sv-SE" sz="2000" dirty="0" err="1"/>
              <a:t>First</a:t>
            </a:r>
            <a:r>
              <a:rPr lang="sv-SE" sz="2000" dirty="0"/>
              <a:t> transport/support </a:t>
            </a:r>
            <a:r>
              <a:rPr lang="sv-SE" sz="2000" dirty="0" err="1"/>
              <a:t>unit</a:t>
            </a:r>
            <a:r>
              <a:rPr lang="sv-SE" sz="2000" dirty="0"/>
              <a:t> (</a:t>
            </a:r>
            <a:r>
              <a:rPr lang="sv-SE" sz="2000" dirty="0" err="1"/>
              <a:t>prototype</a:t>
            </a:r>
            <a:r>
              <a:rPr lang="sv-SE" sz="2000" dirty="0"/>
              <a:t>) to </a:t>
            </a:r>
            <a:r>
              <a:rPr lang="sv-SE" sz="2000" dirty="0" err="1"/>
              <a:t>arrive</a:t>
            </a:r>
            <a:r>
              <a:rPr lang="sv-SE" sz="2000" dirty="0"/>
              <a:t> in May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A5E431-AB74-B848-AC90-A668371F234F}"/>
              </a:ext>
            </a:extLst>
          </p:cNvPr>
          <p:cNvSpPr txBox="1"/>
          <p:nvPr/>
        </p:nvSpPr>
        <p:spPr>
          <a:xfrm>
            <a:off x="6386104" y="1628800"/>
            <a:ext cx="5126360" cy="122413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sv-SE" sz="2000" dirty="0"/>
              <a:t>Transport </a:t>
            </a:r>
            <a:r>
              <a:rPr lang="sv-SE" sz="2000" dirty="0" err="1"/>
              <a:t>unit</a:t>
            </a:r>
            <a:r>
              <a:rPr lang="sv-SE" sz="2000" dirty="0"/>
              <a:t> </a:t>
            </a:r>
            <a:r>
              <a:rPr lang="sv-SE" sz="2000" dirty="0" err="1"/>
              <a:t>used</a:t>
            </a:r>
            <a:r>
              <a:rPr lang="sv-SE" sz="2000" dirty="0"/>
              <a:t> at Uppsala U not </a:t>
            </a:r>
            <a:r>
              <a:rPr lang="sv-SE" sz="2000" dirty="0" err="1"/>
              <a:t>suitable</a:t>
            </a:r>
            <a:r>
              <a:rPr lang="sv-SE" sz="2000" dirty="0"/>
              <a:t> for tunnel transport (long </a:t>
            </a:r>
            <a:r>
              <a:rPr lang="sv-SE" sz="2000" dirty="0" err="1"/>
              <a:t>distance</a:t>
            </a:r>
            <a:r>
              <a:rPr lang="sv-SE" sz="2000" dirty="0"/>
              <a:t>, w/o </a:t>
            </a:r>
            <a:r>
              <a:rPr lang="sv-SE" sz="2000" dirty="0" err="1"/>
              <a:t>crane</a:t>
            </a:r>
            <a:r>
              <a:rPr lang="sv-SE" sz="2000" dirty="0"/>
              <a:t> support &gt; new design </a:t>
            </a:r>
            <a:r>
              <a:rPr lang="sv-SE" sz="2000" dirty="0" err="1"/>
              <a:t>necessary</a:t>
            </a:r>
            <a:endParaRPr lang="sv-SE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D56E8A-4407-FE4F-B10F-33A85FF11E8E}"/>
              </a:ext>
            </a:extLst>
          </p:cNvPr>
          <p:cNvSpPr txBox="1"/>
          <p:nvPr/>
        </p:nvSpPr>
        <p:spPr>
          <a:xfrm>
            <a:off x="1199456" y="1520077"/>
            <a:ext cx="3888432" cy="5760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Transport box design from IPNO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A7DD5-ADF0-3D4F-9DC0-05FEE4F9C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83" y="2259543"/>
            <a:ext cx="5214633" cy="34935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075D0B-53CE-804A-9A96-AE7C471DC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3" y="2031516"/>
            <a:ext cx="5868144" cy="4401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46A09A-09D7-DC4D-A99F-9984BE5D06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67" y="2471359"/>
            <a:ext cx="5796136" cy="43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7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71417-A748-DA47-8BB8-197FC2EEB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Vacuum </a:t>
            </a:r>
            <a:r>
              <a:rPr lang="sv-SE" dirty="0" err="1"/>
              <a:t>vessel</a:t>
            </a:r>
            <a:r>
              <a:rPr lang="sv-SE" dirty="0"/>
              <a:t> transport &amp; handling (summer 2018)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49E52-4BFA-1741-BEE0-2B3AF750A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1EAC30-822A-6C4A-AFEA-98E355E545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7E52BF-6B93-CB4B-8851-6751AB91FC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1579297"/>
            <a:ext cx="4290473" cy="3217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EF4C78-43D5-B144-8CE8-74F96B50FA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436" y="1839464"/>
            <a:ext cx="5442398" cy="3628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1F0AA2-3FE6-5648-9A4D-1E42917A0F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463" y="2276872"/>
            <a:ext cx="5262708" cy="3508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6D662D-9ECF-EC4A-A0AC-03BEAF99C0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2765998"/>
            <a:ext cx="5472608" cy="3648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6A391A-4EA0-BB49-BFBB-9A2284F43C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711" y="3058855"/>
            <a:ext cx="5453609" cy="3635740"/>
          </a:xfrm>
          <a:prstGeom prst="rect">
            <a:avLst/>
          </a:prstGeom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A1BDF9B1-BE24-A24D-836E-EE582A11C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779" y="1536783"/>
            <a:ext cx="5682739" cy="4262054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BC7CC6-20CA-664D-8EF1-34035E0C0F4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766" y="1749765"/>
            <a:ext cx="5892824" cy="44196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F70F3C-C22D-C745-A57A-C077D35ACF2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119" y="2184409"/>
            <a:ext cx="5723603" cy="429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9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26F66-94AF-1441-B49F-2646EC070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Transport </a:t>
            </a:r>
            <a:r>
              <a:rPr lang="sv-SE" dirty="0" err="1"/>
              <a:t>of</a:t>
            </a:r>
            <a:r>
              <a:rPr lang="sv-SE" dirty="0"/>
              <a:t> medium beta </a:t>
            </a:r>
            <a:r>
              <a:rPr lang="sv-SE" dirty="0" err="1"/>
              <a:t>prototype</a:t>
            </a:r>
            <a:r>
              <a:rPr lang="sv-SE" dirty="0"/>
              <a:t> (M-ECCTD)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201DD-78D7-EA4B-B6A2-FEDAD5CF2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6E3DE-32B3-AA4B-B80A-4DFED9D960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February</a:t>
            </a:r>
            <a:r>
              <a:rPr lang="sv-SE" dirty="0"/>
              <a:t>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1AFB8B-01ED-3E47-8038-443A9A18F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556792"/>
            <a:ext cx="5664629" cy="4248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B377EA-6D13-D740-83B1-9DD722F5B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2052228"/>
            <a:ext cx="6156176" cy="46171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A9B138-FDC8-D844-A04D-EABDE5E9C251}"/>
              </a:ext>
            </a:extLst>
          </p:cNvPr>
          <p:cNvSpPr txBox="1"/>
          <p:nvPr/>
        </p:nvSpPr>
        <p:spPr>
          <a:xfrm>
            <a:off x="1415480" y="6165304"/>
            <a:ext cx="3888432" cy="5760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sv-SE" sz="2000" dirty="0" err="1">
                <a:solidFill>
                  <a:schemeClr val="bg1"/>
                </a:solidFill>
              </a:rPr>
              <a:t>Units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kindly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loaned</a:t>
            </a:r>
            <a:r>
              <a:rPr lang="sv-SE" sz="2000" dirty="0">
                <a:solidFill>
                  <a:schemeClr val="bg1"/>
                </a:solidFill>
              </a:rPr>
              <a:t> from DESY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8885F2-FF7D-3F4C-B1E1-18B92D7B4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39" y="2249425"/>
            <a:ext cx="8239478" cy="4647485"/>
          </a:xfrm>
          <a:prstGeom prst="rect">
            <a:avLst/>
          </a:prstGeom>
        </p:spPr>
      </p:pic>
      <p:sp>
        <p:nvSpPr>
          <p:cNvPr id="12" name="Oval Callout 11">
            <a:extLst>
              <a:ext uri="{FF2B5EF4-FFF2-40B4-BE49-F238E27FC236}">
                <a16:creationId xmlns:a16="http://schemas.microsoft.com/office/drawing/2014/main" id="{C05EB018-1FAB-8D4F-AC59-4FA12A7EFC9A}"/>
              </a:ext>
            </a:extLst>
          </p:cNvPr>
          <p:cNvSpPr/>
          <p:nvPr/>
        </p:nvSpPr>
        <p:spPr>
          <a:xfrm>
            <a:off x="10261119" y="2996952"/>
            <a:ext cx="1728192" cy="1080120"/>
          </a:xfrm>
          <a:prstGeom prst="wedgeEllipseCallout">
            <a:avLst>
              <a:gd name="adj1" fmla="val -51791"/>
              <a:gd name="adj2" fmla="val 11653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0.98 g max.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E18866-15E0-8E49-8DD3-DB0DE61F231E}"/>
              </a:ext>
            </a:extLst>
          </p:cNvPr>
          <p:cNvSpPr txBox="1"/>
          <p:nvPr/>
        </p:nvSpPr>
        <p:spPr>
          <a:xfrm>
            <a:off x="7392144" y="1688394"/>
            <a:ext cx="4680520" cy="2955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sv-SE" sz="2000" dirty="0"/>
              <a:t>The transport </a:t>
            </a:r>
            <a:r>
              <a:rPr lang="sv-SE" sz="2000" dirty="0" err="1"/>
              <a:t>was</a:t>
            </a:r>
            <a:r>
              <a:rPr lang="sv-SE" sz="2000" dirty="0"/>
              <a:t> a </a:t>
            </a:r>
            <a:r>
              <a:rPr lang="sv-SE" sz="2000" dirty="0" err="1"/>
              <a:t>success</a:t>
            </a:r>
            <a:r>
              <a:rPr lang="sv-SE" sz="2000" dirty="0"/>
              <a:t>, </a:t>
            </a:r>
            <a:r>
              <a:rPr lang="sv-SE" sz="2000" dirty="0" err="1"/>
              <a:t>but</a:t>
            </a:r>
            <a:r>
              <a:rPr lang="sv-SE" sz="2000" dirty="0"/>
              <a:t> </a:t>
            </a:r>
            <a:r>
              <a:rPr lang="sv-SE" sz="2000" dirty="0" err="1"/>
              <a:t>further</a:t>
            </a:r>
            <a:r>
              <a:rPr lang="sv-SE" sz="2000" dirty="0"/>
              <a:t> </a:t>
            </a:r>
            <a:r>
              <a:rPr lang="sv-SE" sz="2000" dirty="0" err="1"/>
              <a:t>improvements</a:t>
            </a:r>
            <a:r>
              <a:rPr lang="sv-SE" sz="2000" dirty="0"/>
              <a:t> </a:t>
            </a:r>
            <a:r>
              <a:rPr lang="sv-SE" sz="2000" dirty="0" err="1"/>
              <a:t>planned</a:t>
            </a:r>
            <a:r>
              <a:rPr lang="sv-SE" sz="2000" dirty="0"/>
              <a:t>:</a:t>
            </a:r>
          </a:p>
          <a:p>
            <a:pPr marL="342900" indent="-342900" algn="l">
              <a:buFontTx/>
              <a:buChar char="-"/>
            </a:pPr>
            <a:r>
              <a:rPr lang="sv-SE" sz="2000" dirty="0"/>
              <a:t>Different </a:t>
            </a:r>
            <a:r>
              <a:rPr lang="sv-SE" sz="2000" dirty="0" err="1"/>
              <a:t>spreader</a:t>
            </a:r>
            <a:r>
              <a:rPr lang="sv-SE" sz="2000" dirty="0"/>
              <a:t> </a:t>
            </a:r>
            <a:r>
              <a:rPr lang="sv-SE" sz="2000" dirty="0" err="1"/>
              <a:t>beam</a:t>
            </a:r>
            <a:r>
              <a:rPr lang="sv-SE" sz="2000" dirty="0"/>
              <a:t> to </a:t>
            </a:r>
            <a:r>
              <a:rPr lang="sv-SE" sz="2000" dirty="0" err="1"/>
              <a:t>have</a:t>
            </a:r>
            <a:r>
              <a:rPr lang="sv-SE" sz="2000" dirty="0"/>
              <a:t> </a:t>
            </a:r>
            <a:r>
              <a:rPr lang="sv-SE" sz="2000" dirty="0" err="1"/>
              <a:t>module</a:t>
            </a:r>
            <a:r>
              <a:rPr lang="sv-SE" sz="2000" dirty="0"/>
              <a:t> </a:t>
            </a:r>
            <a:r>
              <a:rPr lang="sv-SE" sz="2000" dirty="0" err="1"/>
              <a:t>more</a:t>
            </a:r>
            <a:r>
              <a:rPr lang="sv-SE" sz="2000" dirty="0"/>
              <a:t> </a:t>
            </a:r>
            <a:r>
              <a:rPr lang="sv-SE" sz="2000" dirty="0" err="1"/>
              <a:t>balanced</a:t>
            </a:r>
            <a:r>
              <a:rPr lang="sv-SE" sz="2000" dirty="0"/>
              <a:t> </a:t>
            </a:r>
            <a:r>
              <a:rPr lang="sv-SE" sz="2000" dirty="0" err="1"/>
              <a:t>during</a:t>
            </a:r>
            <a:r>
              <a:rPr lang="sv-SE" sz="2000" dirty="0"/>
              <a:t> lift</a:t>
            </a:r>
          </a:p>
          <a:p>
            <a:pPr marL="342900" indent="-342900" algn="l">
              <a:buFontTx/>
              <a:buChar char="-"/>
            </a:pPr>
            <a:r>
              <a:rPr lang="sv-SE" sz="2000" dirty="0" err="1"/>
              <a:t>additional</a:t>
            </a:r>
            <a:r>
              <a:rPr lang="sv-SE" sz="2000" dirty="0"/>
              <a:t> </a:t>
            </a:r>
            <a:r>
              <a:rPr lang="sv-SE" sz="2000" dirty="0" err="1"/>
              <a:t>shock</a:t>
            </a:r>
            <a:r>
              <a:rPr lang="sv-SE" sz="2000" dirty="0"/>
              <a:t> </a:t>
            </a:r>
            <a:r>
              <a:rPr lang="sv-SE" sz="2000" dirty="0" err="1"/>
              <a:t>loggers</a:t>
            </a:r>
            <a:r>
              <a:rPr lang="sv-SE" sz="2000" dirty="0"/>
              <a:t> inside the </a:t>
            </a:r>
            <a:r>
              <a:rPr lang="sv-SE" sz="2000" dirty="0" err="1"/>
              <a:t>cryomodule</a:t>
            </a:r>
            <a:r>
              <a:rPr lang="sv-SE" sz="2000" dirty="0"/>
              <a:t> to </a:t>
            </a:r>
            <a:r>
              <a:rPr lang="sv-SE" sz="2000" dirty="0" err="1"/>
              <a:t>track</a:t>
            </a:r>
            <a:r>
              <a:rPr lang="sv-SE" sz="2000" dirty="0"/>
              <a:t> </a:t>
            </a:r>
            <a:r>
              <a:rPr lang="sv-SE" sz="2000" dirty="0" err="1"/>
              <a:t>movements</a:t>
            </a:r>
            <a:r>
              <a:rPr lang="sv-SE" sz="2000" dirty="0"/>
              <a:t> </a:t>
            </a:r>
            <a:r>
              <a:rPr lang="sv-SE" sz="2000" dirty="0" err="1"/>
              <a:t>of</a:t>
            </a:r>
            <a:r>
              <a:rPr lang="sv-SE" sz="2000" dirty="0"/>
              <a:t> the </a:t>
            </a:r>
            <a:r>
              <a:rPr lang="sv-SE" sz="2000" dirty="0" err="1"/>
              <a:t>cavity</a:t>
            </a:r>
            <a:r>
              <a:rPr lang="sv-SE" sz="2000" dirty="0"/>
              <a:t> string</a:t>
            </a:r>
          </a:p>
          <a:p>
            <a:pPr marL="342900" indent="-342900" algn="l">
              <a:buFontTx/>
              <a:buChar char="-"/>
            </a:pPr>
            <a:r>
              <a:rPr lang="sv-SE" sz="2000" dirty="0" err="1"/>
              <a:t>Some</a:t>
            </a:r>
            <a:r>
              <a:rPr lang="sv-SE" sz="2000" dirty="0"/>
              <a:t> </a:t>
            </a:r>
            <a:r>
              <a:rPr lang="sv-SE" sz="2000" dirty="0" err="1"/>
              <a:t>optimisation</a:t>
            </a:r>
            <a:r>
              <a:rPr lang="sv-SE" sz="2000" dirty="0"/>
              <a:t> </a:t>
            </a:r>
            <a:r>
              <a:rPr lang="sv-SE" sz="2000" dirty="0" err="1"/>
              <a:t>of</a:t>
            </a:r>
            <a:r>
              <a:rPr lang="sv-SE" sz="2000" dirty="0"/>
              <a:t> the installation </a:t>
            </a:r>
            <a:r>
              <a:rPr lang="sv-SE" sz="2000" dirty="0" err="1"/>
              <a:t>of</a:t>
            </a:r>
            <a:r>
              <a:rPr lang="sv-SE" sz="2000" dirty="0"/>
              <a:t> </a:t>
            </a:r>
            <a:r>
              <a:rPr lang="sv-SE" sz="2000" dirty="0" err="1"/>
              <a:t>module</a:t>
            </a:r>
            <a:r>
              <a:rPr lang="sv-SE" sz="2000" dirty="0"/>
              <a:t> on the </a:t>
            </a:r>
            <a:r>
              <a:rPr lang="sv-SE" sz="2000" dirty="0" err="1"/>
              <a:t>cryomodule</a:t>
            </a:r>
            <a:r>
              <a:rPr lang="sv-SE" sz="2000" dirty="0"/>
              <a:t> supports</a:t>
            </a:r>
          </a:p>
        </p:txBody>
      </p:sp>
    </p:spTree>
    <p:extLst>
      <p:ext uri="{BB962C8B-B14F-4D97-AF65-F5344CB8AC3E}">
        <p14:creationId xmlns:p14="http://schemas.microsoft.com/office/powerpoint/2010/main" val="322754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E5DA5-665C-7843-AC81-2DAAE4DD9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Summary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ECC39-20FD-9743-B49B-5086C6C97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First</a:t>
            </a:r>
            <a:r>
              <a:rPr lang="sv-SE" dirty="0"/>
              <a:t> </a:t>
            </a:r>
            <a:r>
              <a:rPr lang="sv-SE" dirty="0" err="1"/>
              <a:t>cryomodules</a:t>
            </a:r>
            <a:r>
              <a:rPr lang="sv-SE" dirty="0"/>
              <a:t> (</a:t>
            </a:r>
            <a:r>
              <a:rPr lang="sv-SE" dirty="0" err="1"/>
              <a:t>spoke</a:t>
            </a:r>
            <a:r>
              <a:rPr lang="sv-SE" dirty="0"/>
              <a:t>- and medium beta </a:t>
            </a:r>
            <a:r>
              <a:rPr lang="sv-SE" dirty="0" err="1"/>
              <a:t>prototype</a:t>
            </a:r>
            <a:r>
              <a:rPr lang="sv-SE" dirty="0"/>
              <a:t>)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been</a:t>
            </a:r>
            <a:r>
              <a:rPr lang="sv-SE" dirty="0"/>
              <a:t> </a:t>
            </a:r>
            <a:r>
              <a:rPr lang="sv-SE" dirty="0" err="1"/>
              <a:t>shipped</a:t>
            </a:r>
            <a:r>
              <a:rPr lang="sv-SE" dirty="0"/>
              <a:t> </a:t>
            </a:r>
            <a:r>
              <a:rPr lang="sv-SE" dirty="0" err="1"/>
              <a:t>successfully</a:t>
            </a:r>
            <a:endParaRPr lang="sv-SE" dirty="0"/>
          </a:p>
          <a:p>
            <a:endParaRPr lang="sv-SE" dirty="0"/>
          </a:p>
          <a:p>
            <a:r>
              <a:rPr lang="sv-SE" dirty="0"/>
              <a:t>Handling </a:t>
            </a:r>
            <a:r>
              <a:rPr lang="sv-SE" dirty="0" err="1"/>
              <a:t>procedures</a:t>
            </a:r>
            <a:r>
              <a:rPr lang="sv-SE" dirty="0"/>
              <a:t> at ESS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been</a:t>
            </a:r>
            <a:r>
              <a:rPr lang="sv-SE" dirty="0"/>
              <a:t> </a:t>
            </a:r>
            <a:r>
              <a:rPr lang="sv-SE" dirty="0" err="1"/>
              <a:t>tested</a:t>
            </a:r>
            <a:r>
              <a:rPr lang="sv-SE" dirty="0"/>
              <a:t> for the </a:t>
            </a:r>
            <a:r>
              <a:rPr lang="sv-SE" dirty="0" err="1"/>
              <a:t>elliptical</a:t>
            </a:r>
            <a:r>
              <a:rPr lang="sv-SE" dirty="0"/>
              <a:t> </a:t>
            </a:r>
            <a:r>
              <a:rPr lang="sv-SE" dirty="0" err="1"/>
              <a:t>cryomodules</a:t>
            </a:r>
            <a:endParaRPr lang="sv-SE" dirty="0"/>
          </a:p>
          <a:p>
            <a:endParaRPr lang="sv-SE" dirty="0"/>
          </a:p>
          <a:p>
            <a:r>
              <a:rPr lang="sv-SE" dirty="0"/>
              <a:t>The </a:t>
            </a:r>
            <a:r>
              <a:rPr lang="sv-SE" dirty="0" err="1"/>
              <a:t>prototype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spoke</a:t>
            </a:r>
            <a:r>
              <a:rPr lang="sv-SE" dirty="0"/>
              <a:t> transport and support </a:t>
            </a:r>
            <a:r>
              <a:rPr lang="sv-SE" dirty="0" err="1"/>
              <a:t>device</a:t>
            </a:r>
            <a:r>
              <a:rPr lang="sv-SE" dirty="0"/>
              <a:t> to be </a:t>
            </a:r>
            <a:r>
              <a:rPr lang="sv-SE" dirty="0" err="1"/>
              <a:t>used</a:t>
            </a:r>
            <a:r>
              <a:rPr lang="sv-SE" dirty="0"/>
              <a:t> at ESS is </a:t>
            </a:r>
            <a:r>
              <a:rPr lang="sv-SE" dirty="0" err="1"/>
              <a:t>scheduled</a:t>
            </a:r>
            <a:r>
              <a:rPr lang="sv-SE" dirty="0"/>
              <a:t> to </a:t>
            </a:r>
            <a:r>
              <a:rPr lang="sv-SE" dirty="0" err="1"/>
              <a:t>arrive</a:t>
            </a:r>
            <a:r>
              <a:rPr lang="sv-SE" dirty="0"/>
              <a:t> end </a:t>
            </a:r>
            <a:r>
              <a:rPr lang="sv-SE" dirty="0" err="1"/>
              <a:t>of</a:t>
            </a:r>
            <a:r>
              <a:rPr lang="sv-SE" dirty="0"/>
              <a:t> May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!!! </a:t>
            </a:r>
            <a:r>
              <a:rPr lang="sv-SE" dirty="0" err="1"/>
              <a:t>Thanks</a:t>
            </a:r>
            <a:r>
              <a:rPr lang="sv-SE" dirty="0"/>
              <a:t> to all </a:t>
            </a:r>
            <a:r>
              <a:rPr lang="sv-SE" dirty="0" err="1"/>
              <a:t>people</a:t>
            </a:r>
            <a:r>
              <a:rPr lang="sv-SE" dirty="0"/>
              <a:t> </a:t>
            </a:r>
            <a:r>
              <a:rPr lang="sv-SE" dirty="0" err="1"/>
              <a:t>involved</a:t>
            </a:r>
            <a:r>
              <a:rPr lang="sv-SE" dirty="0"/>
              <a:t> </a:t>
            </a:r>
            <a:r>
              <a:rPr lang="sv-SE" dirty="0" err="1"/>
              <a:t>making</a:t>
            </a:r>
            <a:r>
              <a:rPr lang="sv-SE" dirty="0"/>
              <a:t> </a:t>
            </a:r>
            <a:r>
              <a:rPr lang="sv-SE" dirty="0" err="1"/>
              <a:t>transportation</a:t>
            </a:r>
            <a:r>
              <a:rPr lang="sv-SE" dirty="0"/>
              <a:t> and handling a </a:t>
            </a:r>
            <a:r>
              <a:rPr lang="sv-SE" dirty="0" err="1"/>
              <a:t>success</a:t>
            </a:r>
            <a:r>
              <a:rPr lang="sv-SE" dirty="0"/>
              <a:t> 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41924-5B4B-C048-8D52-5440832B0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1E04A-7E8B-6942-AFBB-0B281AEDEB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13723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385</TotalTime>
  <Words>230</Words>
  <Application>Microsoft Macintosh PowerPoint</Application>
  <PresentationFormat>Widescreen</PresentationFormat>
  <Paragraphs>45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Office-tema</vt:lpstr>
      <vt:lpstr>2_Anpassad formgivning</vt:lpstr>
      <vt:lpstr>Cryomodule transport to ESS</vt:lpstr>
      <vt:lpstr>Outline</vt:lpstr>
      <vt:lpstr>Means of transport</vt:lpstr>
      <vt:lpstr>Means of transport</vt:lpstr>
      <vt:lpstr>Vacuum vessel transport &amp; handling (summer 2018)</vt:lpstr>
      <vt:lpstr>Transport of medium beta prototype (M-ECCTD)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Cryomodule transport to ESS</dc:title>
  <dc:creator>Felix Schlander</dc:creator>
  <cp:lastModifiedBy>Felix Schlander</cp:lastModifiedBy>
  <cp:revision>11</cp:revision>
  <dcterms:created xsi:type="dcterms:W3CDTF">2019-04-01T06:38:10Z</dcterms:created>
  <dcterms:modified xsi:type="dcterms:W3CDTF">2019-04-02T06:30:34Z</dcterms:modified>
</cp:coreProperties>
</file>