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6" r:id="rId2"/>
  </p:sldMasterIdLst>
  <p:notesMasterIdLst>
    <p:notesMasterId r:id="rId16"/>
  </p:notesMasterIdLst>
  <p:handoutMasterIdLst>
    <p:handoutMasterId r:id="rId17"/>
  </p:handoutMasterIdLst>
  <p:sldIdLst>
    <p:sldId id="349" r:id="rId3"/>
    <p:sldId id="351" r:id="rId4"/>
    <p:sldId id="350" r:id="rId5"/>
    <p:sldId id="352" r:id="rId6"/>
    <p:sldId id="353" r:id="rId7"/>
    <p:sldId id="354" r:id="rId8"/>
    <p:sldId id="355" r:id="rId9"/>
    <p:sldId id="372" r:id="rId10"/>
    <p:sldId id="366" r:id="rId11"/>
    <p:sldId id="367" r:id="rId12"/>
    <p:sldId id="368" r:id="rId13"/>
    <p:sldId id="370" r:id="rId14"/>
    <p:sldId id="371" r:id="rId15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0DD"/>
    <a:srgbClr val="2DA02D"/>
    <a:srgbClr val="FE7E0C"/>
    <a:srgbClr val="D9D9D9"/>
    <a:srgbClr val="BFBFBF"/>
    <a:srgbClr val="1E9FDB"/>
    <a:srgbClr val="76D6FF"/>
    <a:srgbClr val="0094CA"/>
    <a:srgbClr val="13A1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2" autoAdjust="0"/>
    <p:restoredTop sz="86398" autoAdjust="0"/>
  </p:normalViewPr>
  <p:slideViewPr>
    <p:cSldViewPr>
      <p:cViewPr varScale="1">
        <p:scale>
          <a:sx n="180" d="100"/>
          <a:sy n="180" d="100"/>
        </p:scale>
        <p:origin x="192" y="336"/>
      </p:cViewPr>
      <p:guideLst>
        <p:guide pos="2880"/>
        <p:guide orient="horz" pos="838"/>
      </p:guideLst>
    </p:cSldViewPr>
  </p:slideViewPr>
  <p:outlineViewPr>
    <p:cViewPr>
      <p:scale>
        <a:sx n="33" d="100"/>
        <a:sy n="33" d="100"/>
      </p:scale>
      <p:origin x="0" y="-13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384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CCE68-0882-2549-8A6C-4D8C2E319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CED51-6B5C-434D-BEB5-99C3AEC8F6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5F60-6B44-E041-AFFC-E4535C32AD67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98B7F-DEB4-4B40-A53F-E15286670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TAC 2019 Apr 10-12, SRF test plan, Cecilia Maiano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339B1-4D63-B747-AB64-14826E19A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EC4D7-F029-7747-A883-F458220E1F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7551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TAC 2019 Apr 10-12, SRF test plan, Cecilia Maiano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0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18AA-C434-F244-9CC9-905EC67490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TAC 2019 Apr 10-12, SRF test plan, Cecilia Maiano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39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/>
              <a:t>TAC 2019 Apr 10-12, SRF test plan, Cecilia Maiano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4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 noProof="0" dirty="0"/>
              <a:t>SRF test plan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Cecilia G. Maiano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105713-8DB8-2140-A52A-6FF86AD73E6D}" type="datetime1">
              <a:rPr lang="sv-SE" smtClean="0"/>
              <a:t>2019-04-02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195489"/>
            <a:ext cx="1656184" cy="664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6914352" y="195488"/>
            <a:ext cx="2229649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151337"/>
            <a:ext cx="4040188" cy="47982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6486" indent="0">
              <a:buNone/>
              <a:defRPr sz="1039" b="1"/>
            </a:lvl2pPr>
            <a:lvl3pPr marL="472973" indent="0">
              <a:buNone/>
              <a:defRPr sz="935" b="1"/>
            </a:lvl3pPr>
            <a:lvl4pPr marL="709460" indent="0">
              <a:buNone/>
              <a:defRPr sz="831" b="1"/>
            </a:lvl4pPr>
            <a:lvl5pPr marL="945949" indent="0">
              <a:buNone/>
              <a:defRPr sz="831" b="1"/>
            </a:lvl5pPr>
            <a:lvl6pPr marL="1182441" indent="0">
              <a:buNone/>
              <a:defRPr sz="831" b="1"/>
            </a:lvl6pPr>
            <a:lvl7pPr marL="1418928" indent="0">
              <a:buNone/>
              <a:defRPr sz="831" b="1"/>
            </a:lvl7pPr>
            <a:lvl8pPr marL="1655419" indent="0">
              <a:buNone/>
              <a:defRPr sz="831" b="1"/>
            </a:lvl8pPr>
            <a:lvl9pPr marL="1891907" indent="0">
              <a:buNone/>
              <a:defRPr sz="83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1246"/>
            </a:lvl1pPr>
            <a:lvl2pPr>
              <a:defRPr sz="1039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6486" indent="0">
              <a:buNone/>
              <a:defRPr sz="1039" b="1"/>
            </a:lvl2pPr>
            <a:lvl3pPr marL="472973" indent="0">
              <a:buNone/>
              <a:defRPr sz="935" b="1"/>
            </a:lvl3pPr>
            <a:lvl4pPr marL="709460" indent="0">
              <a:buNone/>
              <a:defRPr sz="831" b="1"/>
            </a:lvl4pPr>
            <a:lvl5pPr marL="945949" indent="0">
              <a:buNone/>
              <a:defRPr sz="831" b="1"/>
            </a:lvl5pPr>
            <a:lvl6pPr marL="1182441" indent="0">
              <a:buNone/>
              <a:defRPr sz="831" b="1"/>
            </a:lvl6pPr>
            <a:lvl7pPr marL="1418928" indent="0">
              <a:buNone/>
              <a:defRPr sz="831" b="1"/>
            </a:lvl7pPr>
            <a:lvl8pPr marL="1655419" indent="0">
              <a:buNone/>
              <a:defRPr sz="831" b="1"/>
            </a:lvl8pPr>
            <a:lvl9pPr marL="1891907" indent="0">
              <a:buNone/>
              <a:defRPr sz="83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1" y="1631159"/>
            <a:ext cx="4041775" cy="2963466"/>
          </a:xfrm>
        </p:spPr>
        <p:txBody>
          <a:bodyPr/>
          <a:lstStyle>
            <a:lvl1pPr>
              <a:defRPr sz="1246"/>
            </a:lvl1pPr>
            <a:lvl2pPr>
              <a:defRPr sz="1039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2552-75F7-CB4A-B885-9C6924E1220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502-F68A-6D4D-A269-276D5CC153B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92F8-9537-744B-B5FC-84570C7C248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8" y="204789"/>
            <a:ext cx="3008313" cy="871538"/>
          </a:xfrm>
        </p:spPr>
        <p:txBody>
          <a:bodyPr anchor="b"/>
          <a:lstStyle>
            <a:lvl1pPr algn="l">
              <a:defRPr sz="1039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7" y="205051"/>
            <a:ext cx="5111751" cy="438983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9"/>
            </a:lvl4pPr>
            <a:lvl5pPr>
              <a:defRPr sz="1039"/>
            </a:lvl5pPr>
            <a:lvl6pPr>
              <a:defRPr sz="1039"/>
            </a:lvl6pPr>
            <a:lvl7pPr>
              <a:defRPr sz="1039"/>
            </a:lvl7pPr>
            <a:lvl8pPr>
              <a:defRPr sz="1039"/>
            </a:lvl8pPr>
            <a:lvl9pPr>
              <a:defRPr sz="103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727"/>
            </a:lvl1pPr>
            <a:lvl2pPr marL="236486" indent="0">
              <a:buNone/>
              <a:defRPr sz="623"/>
            </a:lvl2pPr>
            <a:lvl3pPr marL="472973" indent="0">
              <a:buNone/>
              <a:defRPr sz="519"/>
            </a:lvl3pPr>
            <a:lvl4pPr marL="709460" indent="0">
              <a:buNone/>
              <a:defRPr sz="467"/>
            </a:lvl4pPr>
            <a:lvl5pPr marL="945949" indent="0">
              <a:buNone/>
              <a:defRPr sz="467"/>
            </a:lvl5pPr>
            <a:lvl6pPr marL="1182441" indent="0">
              <a:buNone/>
              <a:defRPr sz="467"/>
            </a:lvl6pPr>
            <a:lvl7pPr marL="1418928" indent="0">
              <a:buNone/>
              <a:defRPr sz="467"/>
            </a:lvl7pPr>
            <a:lvl8pPr marL="1655419" indent="0">
              <a:buNone/>
              <a:defRPr sz="467"/>
            </a:lvl8pPr>
            <a:lvl9pPr marL="1891907" indent="0">
              <a:buNone/>
              <a:defRPr sz="4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B0CB-E2EE-BC43-9C5F-87BBA0FC94C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039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662"/>
            </a:lvl1pPr>
            <a:lvl2pPr marL="236486" indent="0">
              <a:buNone/>
              <a:defRPr sz="1454"/>
            </a:lvl2pPr>
            <a:lvl3pPr marL="472973" indent="0">
              <a:buNone/>
              <a:defRPr sz="1246"/>
            </a:lvl3pPr>
            <a:lvl4pPr marL="709460" indent="0">
              <a:buNone/>
              <a:defRPr sz="1039"/>
            </a:lvl4pPr>
            <a:lvl5pPr marL="945949" indent="0">
              <a:buNone/>
              <a:defRPr sz="1039"/>
            </a:lvl5pPr>
            <a:lvl6pPr marL="1182441" indent="0">
              <a:buNone/>
              <a:defRPr sz="1039"/>
            </a:lvl6pPr>
            <a:lvl7pPr marL="1418928" indent="0">
              <a:buNone/>
              <a:defRPr sz="1039"/>
            </a:lvl7pPr>
            <a:lvl8pPr marL="1655419" indent="0">
              <a:buNone/>
              <a:defRPr sz="1039"/>
            </a:lvl8pPr>
            <a:lvl9pPr marL="1891907" indent="0">
              <a:buNone/>
              <a:defRPr sz="1039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727"/>
            </a:lvl1pPr>
            <a:lvl2pPr marL="236486" indent="0">
              <a:buNone/>
              <a:defRPr sz="623"/>
            </a:lvl2pPr>
            <a:lvl3pPr marL="472973" indent="0">
              <a:buNone/>
              <a:defRPr sz="519"/>
            </a:lvl3pPr>
            <a:lvl4pPr marL="709460" indent="0">
              <a:buNone/>
              <a:defRPr sz="467"/>
            </a:lvl4pPr>
            <a:lvl5pPr marL="945949" indent="0">
              <a:buNone/>
              <a:defRPr sz="467"/>
            </a:lvl5pPr>
            <a:lvl6pPr marL="1182441" indent="0">
              <a:buNone/>
              <a:defRPr sz="467"/>
            </a:lvl6pPr>
            <a:lvl7pPr marL="1418928" indent="0">
              <a:buNone/>
              <a:defRPr sz="467"/>
            </a:lvl7pPr>
            <a:lvl8pPr marL="1655419" indent="0">
              <a:buNone/>
              <a:defRPr sz="467"/>
            </a:lvl8pPr>
            <a:lvl9pPr marL="1891907" indent="0">
              <a:buNone/>
              <a:defRPr sz="4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F447-7FF7-3849-9184-F1788FF6CE4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33BB-32C6-5C40-BF65-FDF88C359B8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6277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6277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ABEF-2924-4E4C-BEFD-B03D66AC589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226"/>
            <a:ext cx="5762624" cy="108108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26070" y="1089300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35750"/>
            <a:ext cx="8229600" cy="3258875"/>
          </a:xfrm>
        </p:spPr>
        <p:txBody>
          <a:bodyPr lIns="90000">
            <a:noAutofit/>
          </a:bodyPr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35750"/>
            <a:ext cx="4038600" cy="32588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35750"/>
            <a:ext cx="4038600" cy="325887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36189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36189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40002"/>
            <a:ext cx="2133600" cy="273844"/>
          </a:xfrm>
        </p:spPr>
        <p:txBody>
          <a:bodyPr anchor="b"/>
          <a:lstStyle/>
          <a:p>
            <a:fld id="{41D36836-6339-5B42-A5B1-ADE9C3B92588}" type="datetime1">
              <a:rPr lang="sv-SE" noProof="0" smtClean="0"/>
              <a:t>2019-04-02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55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B225-1573-9747-9414-092F6B4BC6C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3305340"/>
            <a:ext cx="7772400" cy="1021557"/>
          </a:xfrm>
        </p:spPr>
        <p:txBody>
          <a:bodyPr anchor="t"/>
          <a:lstStyle>
            <a:lvl1pPr algn="l">
              <a:defRPr sz="2025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180043"/>
            <a:ext cx="7772400" cy="1125140"/>
          </a:xfrm>
        </p:spPr>
        <p:txBody>
          <a:bodyPr anchor="b"/>
          <a:lstStyle>
            <a:lvl1pPr marL="0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1pPr>
            <a:lvl2pPr marL="236486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2pPr>
            <a:lvl3pPr marL="472973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3pPr>
            <a:lvl4pPr marL="709460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4pPr>
            <a:lvl5pPr marL="94594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5pPr>
            <a:lvl6pPr marL="1182441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6pPr>
            <a:lvl7pPr marL="141892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7pPr>
            <a:lvl8pPr marL="165541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8pPr>
            <a:lvl9pPr marL="1891907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1F7-9E11-A84D-9175-8688E84D7CF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9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9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D00-A47A-ED4F-9FB5-A1D73D885E4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28B5-D33D-D84B-A8BD-687005A0F444}" type="datetime1">
              <a:rPr lang="sv-SE" noProof="0" smtClean="0"/>
              <a:t>2019-04-02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dt="0"/>
  <p:txStyles>
    <p:titleStyle>
      <a:lvl1pPr algn="l" defTabSz="514350" rtl="0" eaLnBrk="1" latinLnBrk="0" hangingPunct="1">
        <a:spcBef>
          <a:spcPct val="0"/>
        </a:spcBef>
        <a:buNone/>
        <a:defRPr sz="1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4767561"/>
            <a:ext cx="2133600" cy="273844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fld id="{44077C7C-9B6B-A34C-B188-9045370B35E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2019-04-02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561"/>
            <a:ext cx="2895600" cy="273844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r>
              <a:rPr lang="sv-SE">
                <a:solidFill>
                  <a:prstClr val="black">
                    <a:tint val="75000"/>
                  </a:prstClr>
                </a:solidFill>
              </a:rPr>
              <a:t>European Spallation Source ERIC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561"/>
            <a:ext cx="2133600" cy="273844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36486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236486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dt="0"/>
  <p:txStyles>
    <p:titleStyle>
      <a:lvl1pPr algn="ctr" defTabSz="236486" rtl="0" eaLnBrk="1" latinLnBrk="0" hangingPunct="1"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363" indent="-177363" algn="l" defTabSz="236486" rtl="0" eaLnBrk="1" latinLnBrk="0" hangingPunct="1">
        <a:spcBef>
          <a:spcPct val="20000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384293" indent="-147800" algn="l" defTabSz="236486" rtl="0" eaLnBrk="1" latinLnBrk="0" hangingPunct="1">
        <a:spcBef>
          <a:spcPct val="20000"/>
        </a:spcBef>
        <a:buFont typeface="Arial"/>
        <a:buChar char="–"/>
        <a:defRPr sz="1454" kern="1200">
          <a:solidFill>
            <a:schemeClr val="tx1"/>
          </a:solidFill>
          <a:latin typeface="+mn-lt"/>
          <a:ea typeface="+mn-ea"/>
          <a:cs typeface="+mn-cs"/>
        </a:defRPr>
      </a:lvl2pPr>
      <a:lvl3pPr marL="591207" indent="-118241" algn="l" defTabSz="236486" rtl="0" eaLnBrk="1" latinLnBrk="0" hangingPunct="1">
        <a:spcBef>
          <a:spcPct val="20000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827707" indent="-118241" algn="l" defTabSz="236486" rtl="0" eaLnBrk="1" latinLnBrk="0" hangingPunct="1">
        <a:spcBef>
          <a:spcPct val="20000"/>
        </a:spcBef>
        <a:buFont typeface="Arial"/>
        <a:buChar char="–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64197" indent="-118241" algn="l" defTabSz="236486" rtl="0" eaLnBrk="1" latinLnBrk="0" hangingPunct="1">
        <a:spcBef>
          <a:spcPct val="20000"/>
        </a:spcBef>
        <a:buFont typeface="Arial"/>
        <a:buChar char="»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00683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37170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773662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010148" indent="-118241" algn="l" defTabSz="236486" rtl="0" eaLnBrk="1" latinLnBrk="0" hangingPunct="1">
        <a:spcBef>
          <a:spcPct val="20000"/>
        </a:spcBef>
        <a:buFont typeface="Arial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6486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2973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09460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5949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2441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18928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55419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1907" algn="l" defTabSz="236486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236486"/>
            <a:r>
              <a:rPr lang="en-GB" sz="3000" b="1" dirty="0">
                <a:solidFill>
                  <a:srgbClr val="FFFFFF"/>
                </a:solidFill>
              </a:rPr>
              <a:t>High level ESS SRF test plan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236486"/>
            <a:endParaRPr lang="en-GB" sz="1800" b="1" dirty="0">
              <a:solidFill>
                <a:prstClr val="white"/>
              </a:solidFill>
            </a:endParaRPr>
          </a:p>
          <a:p>
            <a:pPr defTabSz="236486"/>
            <a:r>
              <a:rPr lang="sv-SE" sz="1350" dirty="0">
                <a:solidFill>
                  <a:srgbClr val="FFFFFF"/>
                </a:solidFill>
              </a:rPr>
              <a:t>Cecilia Maiano</a:t>
            </a:r>
          </a:p>
          <a:p>
            <a:pPr defTabSz="236486"/>
            <a:r>
              <a:rPr lang="en-GB" sz="1350" dirty="0">
                <a:solidFill>
                  <a:srgbClr val="FFFFFF"/>
                </a:solidFill>
              </a:rPr>
              <a:t>TAC 2019 Apr 10</a:t>
            </a:r>
            <a:r>
              <a:rPr lang="en-GB" sz="1350" baseline="30000" dirty="0">
                <a:solidFill>
                  <a:srgbClr val="FFFFFF"/>
                </a:solidFill>
              </a:rPr>
              <a:t>th</a:t>
            </a:r>
            <a:r>
              <a:rPr lang="en-GB" sz="1350" dirty="0">
                <a:solidFill>
                  <a:srgbClr val="FFFFFF"/>
                </a:solidFill>
              </a:rPr>
              <a:t> - 12</a:t>
            </a:r>
            <a:r>
              <a:rPr lang="en-GB" sz="1350" baseline="30000" dirty="0">
                <a:solidFill>
                  <a:srgbClr val="FFFFFF"/>
                </a:solidFill>
              </a:rPr>
              <a:t>th</a:t>
            </a: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CB2B-CCEC-4C46-A019-756B963A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Cavities</a:t>
            </a:r>
            <a:r>
              <a:rPr lang="sv-SE" dirty="0"/>
              <a:t> &amp; </a:t>
            </a:r>
            <a:r>
              <a:rPr lang="sv-SE" dirty="0" err="1"/>
              <a:t>Module</a:t>
            </a:r>
            <a:r>
              <a:rPr lang="sv-SE" dirty="0"/>
              <a:t> </a:t>
            </a:r>
            <a:r>
              <a:rPr lang="sv-SE" dirty="0" err="1"/>
              <a:t>measurements</a:t>
            </a:r>
            <a:r>
              <a:rPr lang="sv-SE" dirty="0"/>
              <a:t>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5C24-52A6-014F-BA1E-CB35E4CB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475"/>
            <a:ext cx="8229600" cy="3258875"/>
          </a:xfrm>
        </p:spPr>
        <p:txBody>
          <a:bodyPr/>
          <a:lstStyle/>
          <a:p>
            <a:r>
              <a:rPr lang="sv-SE" dirty="0"/>
              <a:t>Fundamental mode and passband </a:t>
            </a:r>
            <a:r>
              <a:rPr lang="sv-SE" dirty="0" err="1"/>
              <a:t>spectra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cavity</a:t>
            </a:r>
            <a:r>
              <a:rPr lang="sv-SE" dirty="0"/>
              <a:t> at </a:t>
            </a:r>
            <a:r>
              <a:rPr lang="sv-SE" dirty="0" err="1"/>
              <a:t>warm</a:t>
            </a:r>
            <a:r>
              <a:rPr lang="sv-SE" dirty="0"/>
              <a:t> </a:t>
            </a:r>
          </a:p>
          <a:p>
            <a:r>
              <a:rPr lang="sv-SE" dirty="0" err="1"/>
              <a:t>Extimation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</a:t>
            </a:r>
            <a:r>
              <a:rPr lang="sv-SE" baseline="-25000" dirty="0" err="1"/>
              <a:t>ext</a:t>
            </a:r>
            <a:r>
              <a:rPr lang="sv-SE" dirty="0"/>
              <a:t> at </a:t>
            </a:r>
            <a:r>
              <a:rPr lang="sv-SE" dirty="0" err="1"/>
              <a:t>warm</a:t>
            </a:r>
            <a:endParaRPr lang="sv-SE" dirty="0"/>
          </a:p>
          <a:p>
            <a:r>
              <a:rPr lang="sv-SE" dirty="0" err="1"/>
              <a:t>Verification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inner </a:t>
            </a:r>
            <a:r>
              <a:rPr lang="sv-SE" dirty="0" err="1"/>
              <a:t>cabling</a:t>
            </a:r>
            <a:r>
              <a:rPr lang="sv-SE" dirty="0"/>
              <a:t> &amp; </a:t>
            </a:r>
            <a:r>
              <a:rPr lang="sv-SE" dirty="0" err="1"/>
              <a:t>components</a:t>
            </a:r>
            <a:endParaRPr lang="sv-SE" dirty="0"/>
          </a:p>
          <a:p>
            <a:r>
              <a:rPr lang="sv-SE" dirty="0"/>
              <a:t>Check </a:t>
            </a:r>
            <a:r>
              <a:rPr lang="sv-SE" dirty="0" err="1"/>
              <a:t>of</a:t>
            </a:r>
            <a:r>
              <a:rPr lang="sv-SE" dirty="0"/>
              <a:t> the Cold </a:t>
            </a:r>
            <a:r>
              <a:rPr lang="sv-SE" dirty="0" err="1"/>
              <a:t>Tuning</a:t>
            </a:r>
            <a:r>
              <a:rPr lang="sv-SE" dirty="0"/>
              <a:t> System CTS (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continuity</a:t>
            </a:r>
            <a:r>
              <a:rPr lang="sv-SE" dirty="0"/>
              <a:t> checks)</a:t>
            </a:r>
          </a:p>
          <a:p>
            <a:pPr lvl="1"/>
            <a:r>
              <a:rPr lang="sv-SE" dirty="0" err="1"/>
              <a:t>Slow</a:t>
            </a:r>
            <a:r>
              <a:rPr lang="sv-SE" dirty="0"/>
              <a:t> </a:t>
            </a:r>
            <a:r>
              <a:rPr lang="sv-SE" dirty="0" err="1"/>
              <a:t>tuning</a:t>
            </a:r>
            <a:r>
              <a:rPr lang="sv-SE" dirty="0"/>
              <a:t> system check</a:t>
            </a:r>
          </a:p>
          <a:p>
            <a:pPr lvl="1"/>
            <a:r>
              <a:rPr lang="sv-SE" dirty="0" err="1"/>
              <a:t>Piezo</a:t>
            </a:r>
            <a:r>
              <a:rPr lang="sv-SE" dirty="0"/>
              <a:t> check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73185-D751-C843-A9F6-E487D2E0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3503D-F0EF-4B4D-99E8-2ADDFBA4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7641FC-ABBC-D948-9E5D-C4207F47B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Incoming</a:t>
            </a:r>
            <a:r>
              <a:rPr lang="sv-SE" dirty="0"/>
              <a:t> test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connection</a:t>
            </a:r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0EF32-3AF0-7D43-B85C-D9AD92EA7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38536"/>
            <a:ext cx="4014566" cy="2424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9B095-8AA0-1C47-B11F-0CB576F3D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66267"/>
            <a:ext cx="4688360" cy="25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6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4F3A-BD27-5149-BC2A-3AB8689F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Calibration</a:t>
            </a:r>
            <a:r>
              <a:rPr lang="sv-SE" dirty="0"/>
              <a:t>, Conditioning </a:t>
            </a:r>
            <a:r>
              <a:rPr lang="sv-SE" dirty="0" err="1"/>
              <a:t>amdn</a:t>
            </a:r>
            <a:r>
              <a:rPr lang="sv-SE" dirty="0"/>
              <a:t> </a:t>
            </a:r>
            <a:r>
              <a:rPr lang="sv-SE" dirty="0" err="1"/>
              <a:t>Measurements</a:t>
            </a:r>
            <a:r>
              <a:rPr lang="sv-SE" dirty="0"/>
              <a:t> at TS2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BEE5-C27E-8A4F-9C00-3F5E9D43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2270"/>
            <a:ext cx="8229600" cy="3745480"/>
          </a:xfrm>
        </p:spPr>
        <p:txBody>
          <a:bodyPr/>
          <a:lstStyle/>
          <a:p>
            <a:r>
              <a:rPr lang="sv-SE" sz="1600" b="1" dirty="0"/>
              <a:t>Before </a:t>
            </a:r>
            <a:r>
              <a:rPr lang="sv-SE" sz="1600" b="1" dirty="0" err="1"/>
              <a:t>Cooldown</a:t>
            </a:r>
            <a:endParaRPr lang="sv-SE" sz="1600" b="1" dirty="0"/>
          </a:p>
          <a:p>
            <a:pPr lvl="1"/>
            <a:r>
              <a:rPr lang="sv-SE" sz="1600" dirty="0" err="1"/>
              <a:t>Warm</a:t>
            </a:r>
            <a:r>
              <a:rPr lang="sv-SE" sz="1600" dirty="0"/>
              <a:t> Cable &amp; Component </a:t>
            </a:r>
            <a:r>
              <a:rPr lang="sv-SE" sz="1600" dirty="0" err="1"/>
              <a:t>Calibration</a:t>
            </a:r>
            <a:r>
              <a:rPr lang="sv-SE" sz="1600" dirty="0"/>
              <a:t> </a:t>
            </a:r>
            <a:r>
              <a:rPr lang="sv-SE" sz="1600" dirty="0" err="1"/>
              <a:t>availability</a:t>
            </a:r>
            <a:endParaRPr lang="sv-SE" sz="1600" dirty="0"/>
          </a:p>
          <a:p>
            <a:pPr lvl="1"/>
            <a:r>
              <a:rPr lang="sv-SE" sz="1600" dirty="0" err="1"/>
              <a:t>Warm</a:t>
            </a:r>
            <a:r>
              <a:rPr lang="sv-SE" sz="1600" dirty="0"/>
              <a:t> Input RF </a:t>
            </a:r>
            <a:r>
              <a:rPr lang="sv-SE" sz="1600" dirty="0" err="1"/>
              <a:t>Couplers</a:t>
            </a:r>
            <a:r>
              <a:rPr lang="sv-SE" sz="1600" dirty="0"/>
              <a:t> Conditioning</a:t>
            </a:r>
            <a:endParaRPr lang="sv-SE" sz="1600" b="1" dirty="0"/>
          </a:p>
          <a:p>
            <a:r>
              <a:rPr lang="sv-SE" sz="1600" b="1" dirty="0" err="1"/>
              <a:t>After</a:t>
            </a:r>
            <a:r>
              <a:rPr lang="sv-SE" sz="1600" b="1" dirty="0"/>
              <a:t> </a:t>
            </a:r>
            <a:r>
              <a:rPr lang="sv-SE" sz="1600" b="1" dirty="0" err="1"/>
              <a:t>cooldown</a:t>
            </a:r>
            <a:r>
              <a:rPr lang="sv-SE" sz="1600" b="1" dirty="0"/>
              <a:t> </a:t>
            </a:r>
            <a:r>
              <a:rPr lang="sv-SE" sz="1600" b="1" u="sng" dirty="0"/>
              <a:t>no</a:t>
            </a:r>
            <a:r>
              <a:rPr lang="sv-SE" sz="1600" b="1" dirty="0"/>
              <a:t> HP RF</a:t>
            </a:r>
          </a:p>
          <a:p>
            <a:pPr lvl="1"/>
            <a:r>
              <a:rPr lang="sv-SE" sz="1600" dirty="0"/>
              <a:t>4K </a:t>
            </a:r>
            <a:r>
              <a:rPr lang="sv-SE" sz="1600" dirty="0" err="1"/>
              <a:t>cavities</a:t>
            </a:r>
            <a:r>
              <a:rPr lang="sv-SE" sz="1600" dirty="0"/>
              <a:t> passband </a:t>
            </a:r>
            <a:r>
              <a:rPr lang="sv-SE" sz="1600" dirty="0" err="1"/>
              <a:t>measurement</a:t>
            </a:r>
            <a:endParaRPr lang="sv-SE" sz="1600" dirty="0"/>
          </a:p>
          <a:p>
            <a:r>
              <a:rPr lang="sv-SE" sz="1600" b="1" dirty="0" err="1"/>
              <a:t>After</a:t>
            </a:r>
            <a:r>
              <a:rPr lang="sv-SE" sz="1600" b="1" dirty="0"/>
              <a:t> </a:t>
            </a:r>
            <a:r>
              <a:rPr lang="sv-SE" sz="1600" b="1" dirty="0" err="1"/>
              <a:t>reaching</a:t>
            </a:r>
            <a:r>
              <a:rPr lang="sv-SE" sz="1600" b="1" dirty="0"/>
              <a:t> </a:t>
            </a:r>
            <a:r>
              <a:rPr lang="sv-SE" sz="1600" b="1" dirty="0" err="1"/>
              <a:t>stable</a:t>
            </a:r>
            <a:r>
              <a:rPr lang="sv-SE" sz="1600" b="1" dirty="0"/>
              <a:t> </a:t>
            </a:r>
            <a:r>
              <a:rPr lang="sv-SE" sz="1600" b="1" dirty="0" err="1"/>
              <a:t>conditions</a:t>
            </a:r>
            <a:r>
              <a:rPr lang="sv-SE" sz="1600" b="1" dirty="0"/>
              <a:t> @2K </a:t>
            </a:r>
            <a:r>
              <a:rPr lang="sv-SE" sz="1600" b="1" u="sng" dirty="0"/>
              <a:t>no</a:t>
            </a:r>
            <a:r>
              <a:rPr lang="sv-SE" sz="1600" b="1" dirty="0"/>
              <a:t> HP RF</a:t>
            </a:r>
          </a:p>
          <a:p>
            <a:pPr lvl="1"/>
            <a:r>
              <a:rPr lang="sv-SE" sz="1600" dirty="0"/>
              <a:t>Cold </a:t>
            </a:r>
            <a:r>
              <a:rPr lang="sv-SE" sz="1600" dirty="0" err="1"/>
              <a:t>cable</a:t>
            </a:r>
            <a:r>
              <a:rPr lang="sv-SE" sz="1600" dirty="0"/>
              <a:t> </a:t>
            </a:r>
            <a:r>
              <a:rPr lang="sv-SE" sz="1600" dirty="0" err="1"/>
              <a:t>calibration</a:t>
            </a:r>
            <a:endParaRPr lang="sv-SE" sz="1600" dirty="0"/>
          </a:p>
          <a:p>
            <a:pPr lvl="1"/>
            <a:r>
              <a:rPr lang="sv-SE" sz="1600" dirty="0"/>
              <a:t>2K </a:t>
            </a:r>
            <a:r>
              <a:rPr lang="sv-SE" sz="1600" dirty="0" err="1"/>
              <a:t>cavities</a:t>
            </a:r>
            <a:r>
              <a:rPr lang="sv-SE" sz="1600" dirty="0"/>
              <a:t> passband </a:t>
            </a:r>
            <a:r>
              <a:rPr lang="sv-SE" sz="1600" dirty="0" err="1"/>
              <a:t>measurements</a:t>
            </a:r>
            <a:r>
              <a:rPr lang="sv-SE" sz="1600" dirty="0"/>
              <a:t>, </a:t>
            </a:r>
            <a:r>
              <a:rPr lang="sv-SE" sz="1600" dirty="0" err="1"/>
              <a:t>before</a:t>
            </a:r>
            <a:r>
              <a:rPr lang="sv-SE" sz="1600" dirty="0"/>
              <a:t> </a:t>
            </a:r>
            <a:r>
              <a:rPr lang="sv-SE" sz="1600" dirty="0" err="1"/>
              <a:t>tuning</a:t>
            </a:r>
            <a:endParaRPr lang="sv-SE" sz="1600" dirty="0"/>
          </a:p>
          <a:p>
            <a:pPr lvl="1"/>
            <a:r>
              <a:rPr lang="sv-SE" sz="1600" dirty="0" err="1"/>
              <a:t>Cavities</a:t>
            </a:r>
            <a:r>
              <a:rPr lang="sv-SE" sz="1600" dirty="0"/>
              <a:t> </a:t>
            </a:r>
            <a:r>
              <a:rPr lang="sv-SE" sz="1600" dirty="0" err="1"/>
              <a:t>slow</a:t>
            </a:r>
            <a:r>
              <a:rPr lang="sv-SE" sz="1600" dirty="0"/>
              <a:t> Tuners Test and </a:t>
            </a:r>
            <a:r>
              <a:rPr lang="sv-SE" sz="1600" dirty="0" err="1"/>
              <a:t>Cavities</a:t>
            </a:r>
            <a:r>
              <a:rPr lang="sv-SE" sz="1600" dirty="0"/>
              <a:t> </a:t>
            </a:r>
            <a:r>
              <a:rPr lang="sv-SE" sz="1600" dirty="0" err="1"/>
              <a:t>Tuning</a:t>
            </a:r>
            <a:endParaRPr lang="sv-SE" sz="1600" dirty="0"/>
          </a:p>
          <a:p>
            <a:pPr lvl="1"/>
            <a:r>
              <a:rPr lang="sv-SE" sz="1600" dirty="0"/>
              <a:t>2K </a:t>
            </a:r>
            <a:r>
              <a:rPr lang="sv-SE" sz="1600" dirty="0" err="1"/>
              <a:t>cavities</a:t>
            </a:r>
            <a:r>
              <a:rPr lang="sv-SE" sz="1600" dirty="0"/>
              <a:t> passband </a:t>
            </a:r>
            <a:r>
              <a:rPr lang="sv-SE" sz="1600" dirty="0" err="1"/>
              <a:t>measurements</a:t>
            </a:r>
            <a:r>
              <a:rPr lang="sv-SE" sz="1600" dirty="0"/>
              <a:t>, </a:t>
            </a:r>
            <a:r>
              <a:rPr lang="sv-SE" sz="1600" dirty="0" err="1"/>
              <a:t>after</a:t>
            </a:r>
            <a:r>
              <a:rPr lang="sv-SE" sz="1600" dirty="0"/>
              <a:t> </a:t>
            </a:r>
            <a:r>
              <a:rPr lang="sv-SE" sz="1600" dirty="0" err="1"/>
              <a:t>tuning</a:t>
            </a: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marL="257175" lvl="1" indent="0">
              <a:buNone/>
            </a:pPr>
            <a:endParaRPr lang="sv-SE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F923E-2115-F94A-981C-3455BBCA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A3672-86FC-CD47-9B44-1057699B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5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6247-741E-814E-8CC9-8E26926E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84"/>
            <a:ext cx="7543800" cy="421556"/>
          </a:xfrm>
        </p:spPr>
        <p:txBody>
          <a:bodyPr/>
          <a:lstStyle/>
          <a:p>
            <a:r>
              <a:rPr lang="sv-SE" dirty="0" err="1"/>
              <a:t>Calibration</a:t>
            </a:r>
            <a:r>
              <a:rPr lang="sv-SE" dirty="0"/>
              <a:t>, Conditioning </a:t>
            </a:r>
            <a:r>
              <a:rPr lang="sv-SE" dirty="0" err="1"/>
              <a:t>amdn</a:t>
            </a:r>
            <a:r>
              <a:rPr lang="sv-SE" dirty="0"/>
              <a:t> </a:t>
            </a:r>
            <a:r>
              <a:rPr lang="sv-SE" dirty="0" err="1"/>
              <a:t>Measurements</a:t>
            </a:r>
            <a:r>
              <a:rPr lang="sv-SE" dirty="0"/>
              <a:t> at TS2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3460-3BDF-9447-A021-2CEB912B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European Spallation Source ERIC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D004D-0B84-BB49-8870-4821FCEE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923C5-8985-434E-9D1D-089E3A63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73" y="1193864"/>
            <a:ext cx="2967427" cy="291815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E8A805-198A-0F40-9E3B-B62F6DE6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12270"/>
            <a:ext cx="8534400" cy="2145280"/>
          </a:xfrm>
        </p:spPr>
        <p:txBody>
          <a:bodyPr/>
          <a:lstStyle/>
          <a:p>
            <a:r>
              <a:rPr lang="sv-SE" sz="1600" b="1" dirty="0" err="1"/>
              <a:t>After</a:t>
            </a:r>
            <a:r>
              <a:rPr lang="sv-SE" sz="1600" b="1" dirty="0"/>
              <a:t> </a:t>
            </a:r>
            <a:r>
              <a:rPr lang="sv-SE" sz="1600" b="1" dirty="0" err="1"/>
              <a:t>reaching</a:t>
            </a:r>
            <a:r>
              <a:rPr lang="sv-SE" sz="1600" b="1" dirty="0"/>
              <a:t> </a:t>
            </a:r>
            <a:r>
              <a:rPr lang="sv-SE" sz="1600" b="1" dirty="0" err="1"/>
              <a:t>stable</a:t>
            </a:r>
            <a:r>
              <a:rPr lang="sv-SE" sz="1600" b="1" dirty="0"/>
              <a:t> </a:t>
            </a:r>
            <a:r>
              <a:rPr lang="sv-SE" sz="1600" b="1" dirty="0" err="1"/>
              <a:t>conditions</a:t>
            </a:r>
            <a:r>
              <a:rPr lang="sv-SE" sz="1600" b="1" dirty="0"/>
              <a:t> @2K </a:t>
            </a:r>
            <a:r>
              <a:rPr lang="sv-SE" sz="1600" b="1" u="sng" dirty="0" err="1"/>
              <a:t>starting</a:t>
            </a:r>
            <a:r>
              <a:rPr lang="sv-SE" sz="1600" b="1" dirty="0"/>
              <a:t> HP RF</a:t>
            </a:r>
          </a:p>
          <a:p>
            <a:pPr lvl="1"/>
            <a:r>
              <a:rPr lang="sv-SE" sz="1600" dirty="0"/>
              <a:t>Cold </a:t>
            </a:r>
            <a:r>
              <a:rPr lang="sv-SE" sz="1600" dirty="0" err="1"/>
              <a:t>coupler</a:t>
            </a:r>
            <a:r>
              <a:rPr lang="sv-SE" sz="1600" dirty="0"/>
              <a:t> conditioning (off-</a:t>
            </a:r>
            <a:r>
              <a:rPr lang="sv-SE" sz="1600" dirty="0" err="1"/>
              <a:t>resonance</a:t>
            </a:r>
            <a:r>
              <a:rPr lang="sv-SE" sz="1600" dirty="0"/>
              <a:t>)</a:t>
            </a:r>
          </a:p>
          <a:p>
            <a:pPr lvl="1"/>
            <a:r>
              <a:rPr lang="sv-SE" sz="1600" dirty="0"/>
              <a:t>Start </a:t>
            </a:r>
            <a:r>
              <a:rPr lang="sv-SE" sz="1600" dirty="0" err="1"/>
              <a:t>open</a:t>
            </a:r>
            <a:r>
              <a:rPr lang="sv-SE" sz="1600" dirty="0"/>
              <a:t> loop operation at </a:t>
            </a:r>
            <a:r>
              <a:rPr lang="sv-SE" sz="1600" dirty="0" err="1"/>
              <a:t>low</a:t>
            </a:r>
            <a:r>
              <a:rPr lang="sv-SE" sz="1600" dirty="0"/>
              <a:t> forward </a:t>
            </a:r>
            <a:r>
              <a:rPr lang="sv-SE" sz="1600" dirty="0" err="1"/>
              <a:t>power</a:t>
            </a:r>
            <a:endParaRPr lang="sv-SE" sz="1600" dirty="0"/>
          </a:p>
          <a:p>
            <a:pPr lvl="1"/>
            <a:r>
              <a:rPr lang="sv-SE" sz="1600" dirty="0"/>
              <a:t>Fine </a:t>
            </a:r>
            <a:r>
              <a:rPr lang="sv-SE" sz="1600" dirty="0" err="1"/>
              <a:t>tuning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Pt</a:t>
            </a:r>
          </a:p>
          <a:p>
            <a:pPr lvl="1"/>
            <a:r>
              <a:rPr lang="sv-SE" sz="1600" dirty="0" err="1"/>
              <a:t>Calibration</a:t>
            </a:r>
            <a:endParaRPr lang="sv-SE" sz="1600" dirty="0"/>
          </a:p>
          <a:p>
            <a:pPr lvl="1"/>
            <a:r>
              <a:rPr lang="sv-SE" sz="1600" dirty="0"/>
              <a:t>Power ramp </a:t>
            </a:r>
            <a:r>
              <a:rPr lang="sv-SE" sz="1600" dirty="0" err="1"/>
              <a:t>up</a:t>
            </a:r>
            <a:r>
              <a:rPr lang="sv-SE" sz="1600" dirty="0"/>
              <a:t> (</a:t>
            </a:r>
            <a:r>
              <a:rPr lang="sv-SE" sz="1600" dirty="0" err="1"/>
              <a:t>cavities</a:t>
            </a:r>
            <a:r>
              <a:rPr lang="sv-SE" sz="1600" dirty="0"/>
              <a:t> on </a:t>
            </a:r>
            <a:r>
              <a:rPr lang="sv-SE" sz="1600" dirty="0" err="1"/>
              <a:t>resonance</a:t>
            </a:r>
            <a:r>
              <a:rPr lang="sv-SE" sz="1600" dirty="0"/>
              <a:t>)</a:t>
            </a:r>
          </a:p>
          <a:p>
            <a:pPr lvl="1"/>
            <a:r>
              <a:rPr lang="sv-SE" sz="1600" dirty="0" err="1"/>
              <a:t>Field</a:t>
            </a:r>
            <a:r>
              <a:rPr lang="sv-SE" sz="1600" dirty="0"/>
              <a:t> emission </a:t>
            </a:r>
            <a:r>
              <a:rPr lang="sv-SE" sz="1600" dirty="0" err="1"/>
              <a:t>measurements</a:t>
            </a:r>
            <a:r>
              <a:rPr lang="sv-SE" sz="1600" dirty="0"/>
              <a:t> (</a:t>
            </a:r>
            <a:r>
              <a:rPr lang="sv-SE" sz="1600" dirty="0" err="1"/>
              <a:t>dose</a:t>
            </a:r>
            <a:r>
              <a:rPr lang="sv-SE" sz="1600" dirty="0"/>
              <a:t> &amp; </a:t>
            </a:r>
            <a:r>
              <a:rPr lang="sv-SE" sz="1600" dirty="0" err="1"/>
              <a:t>energy</a:t>
            </a:r>
            <a:r>
              <a:rPr lang="sv-SE" sz="1600" dirty="0"/>
              <a:t> </a:t>
            </a:r>
            <a:r>
              <a:rPr lang="sv-SE" sz="1600" dirty="0" err="1"/>
              <a:t>spectrum</a:t>
            </a:r>
            <a:r>
              <a:rPr lang="sv-SE" sz="1600" dirty="0"/>
              <a:t>)</a:t>
            </a:r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None/>
            </a:pPr>
            <a:endParaRPr lang="sv-SE" sz="1600" dirty="0"/>
          </a:p>
          <a:p>
            <a:pPr marL="257175" lvl="1" indent="0">
              <a:buNone/>
            </a:pPr>
            <a:endParaRPr lang="sv-SE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40489-F090-0743-95AB-27E6F2F48703}"/>
              </a:ext>
            </a:extLst>
          </p:cNvPr>
          <p:cNvSpPr txBox="1">
            <a:spLocks/>
          </p:cNvSpPr>
          <p:nvPr/>
        </p:nvSpPr>
        <p:spPr>
          <a:xfrm>
            <a:off x="304800" y="3245870"/>
            <a:ext cx="8534400" cy="168808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257175" indent="-257175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1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/>
              <a:t>Test </a:t>
            </a:r>
            <a:r>
              <a:rPr lang="sv-SE" sz="1600" b="1" dirty="0" err="1"/>
              <a:t>goals</a:t>
            </a:r>
            <a:endParaRPr lang="sv-SE" sz="1600" b="1" dirty="0"/>
          </a:p>
          <a:p>
            <a:pPr lvl="1"/>
            <a:r>
              <a:rPr lang="sv-SE" sz="1600" dirty="0" err="1"/>
              <a:t>Performance</a:t>
            </a:r>
            <a:endParaRPr lang="sv-SE" sz="1600" dirty="0"/>
          </a:p>
          <a:p>
            <a:pPr lvl="1"/>
            <a:r>
              <a:rPr lang="sv-SE" sz="1600" dirty="0" err="1"/>
              <a:t>Limiting</a:t>
            </a:r>
            <a:r>
              <a:rPr lang="sv-SE" sz="1600" dirty="0"/>
              <a:t> </a:t>
            </a:r>
            <a:r>
              <a:rPr lang="sv-SE" sz="1600" dirty="0" err="1"/>
              <a:t>mechanisms</a:t>
            </a:r>
            <a:r>
              <a:rPr lang="sv-SE" sz="1600" dirty="0"/>
              <a:t> (</a:t>
            </a:r>
            <a:r>
              <a:rPr lang="sv-SE" sz="1600" dirty="0" err="1"/>
              <a:t>quench</a:t>
            </a:r>
            <a:r>
              <a:rPr lang="sv-SE" sz="1600" dirty="0"/>
              <a:t>, FE, Power limitations)</a:t>
            </a:r>
          </a:p>
          <a:p>
            <a:pPr lvl="1"/>
            <a:r>
              <a:rPr lang="sv-SE" sz="1600" dirty="0" err="1"/>
              <a:t>Comparison</a:t>
            </a:r>
            <a:r>
              <a:rPr lang="sv-SE" sz="1600" dirty="0"/>
              <a:t>/</a:t>
            </a:r>
            <a:r>
              <a:rPr lang="sv-SE" sz="1600" dirty="0" err="1"/>
              <a:t>correlation</a:t>
            </a:r>
            <a:r>
              <a:rPr lang="sv-SE" sz="1600" dirty="0"/>
              <a:t> </a:t>
            </a:r>
            <a:r>
              <a:rPr lang="sv-SE" sz="1600" dirty="0" err="1"/>
              <a:t>wrt</a:t>
            </a:r>
            <a:r>
              <a:rPr lang="sv-SE" sz="1600" dirty="0"/>
              <a:t> VT </a:t>
            </a:r>
            <a:r>
              <a:rPr lang="sv-SE" sz="1600" dirty="0" err="1"/>
              <a:t>results</a:t>
            </a:r>
            <a:r>
              <a:rPr lang="sv-SE" sz="1600" dirty="0"/>
              <a:t> (and </a:t>
            </a:r>
            <a:r>
              <a:rPr lang="sv-SE" sz="1600" dirty="0" err="1"/>
              <a:t>cryomodule</a:t>
            </a:r>
            <a:r>
              <a:rPr lang="sv-SE" sz="1600" dirty="0"/>
              <a:t> </a:t>
            </a:r>
            <a:r>
              <a:rPr lang="sv-SE" sz="1600" dirty="0" err="1"/>
              <a:t>results</a:t>
            </a:r>
            <a:r>
              <a:rPr lang="sv-SE" sz="1600" dirty="0"/>
              <a:t>, </a:t>
            </a:r>
            <a:r>
              <a:rPr lang="sv-SE" sz="1600" dirty="0" err="1"/>
              <a:t>where</a:t>
            </a:r>
            <a:r>
              <a:rPr lang="sv-SE" sz="1600" dirty="0"/>
              <a:t> </a:t>
            </a:r>
            <a:r>
              <a:rPr lang="sv-SE" sz="1600" dirty="0" err="1"/>
              <a:t>possible</a:t>
            </a:r>
            <a:r>
              <a:rPr lang="sv-SE" sz="1600" dirty="0"/>
              <a:t>)</a:t>
            </a:r>
          </a:p>
          <a:p>
            <a:pPr lvl="1"/>
            <a:r>
              <a:rPr lang="sv-SE" sz="1600" dirty="0"/>
              <a:t>Store data for </a:t>
            </a:r>
            <a:r>
              <a:rPr lang="sv-SE" sz="1600" dirty="0" err="1"/>
              <a:t>future</a:t>
            </a:r>
            <a:r>
              <a:rPr lang="sv-SE" sz="1600" dirty="0"/>
              <a:t> </a:t>
            </a:r>
            <a:r>
              <a:rPr lang="sv-SE" sz="1600" dirty="0" err="1"/>
              <a:t>Linac</a:t>
            </a:r>
            <a:r>
              <a:rPr lang="sv-SE" sz="1600" dirty="0"/>
              <a:t> operations</a:t>
            </a:r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dirty="0"/>
          </a:p>
          <a:p>
            <a:pPr marL="257175" lvl="1" indent="0">
              <a:buFont typeface="Arial" panose="020B0604020202020204" pitchFamily="34" charset="0"/>
              <a:buNone/>
            </a:pPr>
            <a:endParaRPr lang="sv-SE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AB703-F04F-5649-AFA2-E55ADD09F0BC}"/>
              </a:ext>
            </a:extLst>
          </p:cNvPr>
          <p:cNvSpPr txBox="1"/>
          <p:nvPr/>
        </p:nvSpPr>
        <p:spPr>
          <a:xfrm>
            <a:off x="-577121" y="323787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5248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5A89-6F7F-6B46-8FF6-C42550A8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0"/>
            <a:ext cx="8001000" cy="397800"/>
          </a:xfrm>
        </p:spPr>
        <p:txBody>
          <a:bodyPr/>
          <a:lstStyle/>
          <a:p>
            <a:pPr marL="0" indent="0" algn="ctr">
              <a:buNone/>
            </a:pPr>
            <a:r>
              <a:rPr lang="sv-SE" sz="2000" dirty="0" err="1"/>
              <a:t>Thank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for </a:t>
            </a:r>
            <a:r>
              <a:rPr lang="sv-SE" sz="2000" dirty="0" err="1"/>
              <a:t>your</a:t>
            </a:r>
            <a:r>
              <a:rPr lang="sv-SE" sz="2000" dirty="0"/>
              <a:t> attention!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12C5E-425C-F549-9404-5F112A35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54D84-7C81-824B-8CD4-AB8772CF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3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B0D4E8-56D0-A04C-91BD-080ED335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683E41-0BF4-D648-BC39-E995A271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Elliptical Cavity Measurement Data at 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5826-F4E3-EF4C-AC94-FAB50C02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9B5E34-D3A1-3744-AA00-9A25C757ADD8}"/>
              </a:ext>
            </a:extLst>
          </p:cNvPr>
          <p:cNvSpPr txBox="1"/>
          <p:nvPr/>
        </p:nvSpPr>
        <p:spPr>
          <a:xfrm>
            <a:off x="152400" y="1200150"/>
            <a:ext cx="8915400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sv-SE" sz="1600" dirty="0" err="1"/>
              <a:t>Measurements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all </a:t>
            </a:r>
            <a:r>
              <a:rPr lang="sv-SE" sz="1600" dirty="0" err="1"/>
              <a:t>elliptical</a:t>
            </a:r>
            <a:r>
              <a:rPr lang="sv-SE" sz="1600" dirty="0"/>
              <a:t> </a:t>
            </a:r>
            <a:r>
              <a:rPr lang="sv-SE" sz="1600" dirty="0" err="1"/>
              <a:t>cavities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needed</a:t>
            </a:r>
            <a:r>
              <a:rPr lang="sv-SE" sz="1600" dirty="0"/>
              <a:t> for the </a:t>
            </a:r>
            <a:r>
              <a:rPr lang="sv-SE" sz="1600" dirty="0" err="1"/>
              <a:t>testing</a:t>
            </a:r>
            <a:r>
              <a:rPr lang="sv-SE" sz="1600" dirty="0"/>
              <a:t>, </a:t>
            </a:r>
            <a:r>
              <a:rPr lang="sv-SE" sz="1600" dirty="0" err="1"/>
              <a:t>commissioning</a:t>
            </a:r>
            <a:r>
              <a:rPr lang="sv-SE" sz="1600" dirty="0"/>
              <a:t> and operation </a:t>
            </a:r>
            <a:r>
              <a:rPr lang="sv-SE" sz="1600" dirty="0" err="1"/>
              <a:t>of</a:t>
            </a:r>
            <a:r>
              <a:rPr lang="sv-SE" sz="1600" dirty="0"/>
              <a:t> ESS </a:t>
            </a:r>
            <a:r>
              <a:rPr lang="sv-SE" sz="1600" dirty="0" err="1"/>
              <a:t>cryomodules</a:t>
            </a:r>
            <a:r>
              <a:rPr lang="sv-SE" sz="1600" dirty="0"/>
              <a:t>. Data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consolidated</a:t>
            </a:r>
            <a:r>
              <a:rPr lang="sv-SE" sz="1600" dirty="0"/>
              <a:t> </a:t>
            </a:r>
            <a:r>
              <a:rPr lang="sv-SE" sz="1600" dirty="0" err="1"/>
              <a:t>into</a:t>
            </a:r>
            <a:r>
              <a:rPr lang="sv-SE" sz="1600" dirty="0"/>
              <a:t> the </a:t>
            </a:r>
            <a:r>
              <a:rPr lang="sv-SE" sz="1600" dirty="0" err="1"/>
              <a:t>Measurementv</a:t>
            </a:r>
            <a:r>
              <a:rPr lang="sv-SE" sz="1600" dirty="0"/>
              <a:t>&amp; </a:t>
            </a:r>
            <a:r>
              <a:rPr lang="sv-SE" sz="1600" dirty="0" err="1"/>
              <a:t>Calibration</a:t>
            </a:r>
            <a:r>
              <a:rPr lang="sv-SE" sz="1600" dirty="0"/>
              <a:t> DB from ICS @ESS (</a:t>
            </a:r>
            <a:r>
              <a:rPr lang="sv-SE" sz="1600" dirty="0" err="1"/>
              <a:t>owncloud</a:t>
            </a:r>
            <a:r>
              <a:rPr lang="sv-SE" sz="1600" dirty="0"/>
              <a:t>, HDF5 format).</a:t>
            </a:r>
          </a:p>
          <a:p>
            <a:r>
              <a:rPr lang="sv-SE" sz="1600" dirty="0"/>
              <a:t>Gathering </a:t>
            </a:r>
            <a:r>
              <a:rPr lang="sv-SE" sz="1600" dirty="0" err="1"/>
              <a:t>of</a:t>
            </a:r>
            <a:r>
              <a:rPr lang="sv-SE" sz="1600" dirty="0"/>
              <a:t> the IK data and the </a:t>
            </a:r>
            <a:r>
              <a:rPr lang="sv-SE" sz="1600" dirty="0" err="1"/>
              <a:t>development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handling </a:t>
            </a:r>
            <a:r>
              <a:rPr lang="sv-SE" sz="1600" dirty="0" err="1"/>
              <a:t>tools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in the </a:t>
            </a:r>
            <a:r>
              <a:rPr lang="sv-SE" sz="1600" dirty="0" err="1"/>
              <a:t>scope</a:t>
            </a:r>
            <a:r>
              <a:rPr lang="sv-SE" sz="1600" dirty="0"/>
              <a:t> and </a:t>
            </a:r>
            <a:r>
              <a:rPr lang="sv-SE" sz="1600" dirty="0" err="1"/>
              <a:t>responsibility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b="1" dirty="0"/>
              <a:t>SRF </a:t>
            </a:r>
            <a:r>
              <a:rPr lang="sv-SE" sz="1600" b="1" dirty="0" err="1"/>
              <a:t>Section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Accelerator Division.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88580-06C4-3348-BA50-8FA54FA123F0}"/>
              </a:ext>
            </a:extLst>
          </p:cNvPr>
          <p:cNvSpPr txBox="1"/>
          <p:nvPr/>
        </p:nvSpPr>
        <p:spPr>
          <a:xfrm>
            <a:off x="1371600" y="2997953"/>
            <a:ext cx="607076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sv-SE" sz="1800" dirty="0" err="1"/>
              <a:t>Let’s</a:t>
            </a:r>
            <a:r>
              <a:rPr lang="sv-SE" sz="1800" dirty="0"/>
              <a:t> </a:t>
            </a:r>
            <a:r>
              <a:rPr lang="sv-SE" sz="1800" dirty="0" err="1"/>
              <a:t>have</a:t>
            </a:r>
            <a:r>
              <a:rPr lang="sv-SE" sz="1800" dirty="0"/>
              <a:t> a look at the present system and at </a:t>
            </a:r>
            <a:r>
              <a:rPr lang="sv-SE" sz="1800" dirty="0" err="1"/>
              <a:t>its</a:t>
            </a:r>
            <a:r>
              <a:rPr lang="sv-SE" sz="1800" dirty="0"/>
              <a:t> </a:t>
            </a:r>
            <a:r>
              <a:rPr lang="sv-SE" sz="1800" dirty="0" err="1"/>
              <a:t>main</a:t>
            </a:r>
            <a:r>
              <a:rPr lang="sv-SE" sz="1800" dirty="0"/>
              <a:t> features</a:t>
            </a:r>
          </a:p>
        </p:txBody>
      </p:sp>
    </p:spTree>
    <p:extLst>
      <p:ext uri="{BB962C8B-B14F-4D97-AF65-F5344CB8AC3E}">
        <p14:creationId xmlns:p14="http://schemas.microsoft.com/office/powerpoint/2010/main" val="250383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1CB9EFA-8D4A-4340-A369-E3CC79681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6" y="2628891"/>
            <a:ext cx="1535760" cy="9717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805B9D-A4DE-B240-9EAF-151F3F255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2" y="2985539"/>
            <a:ext cx="1283188" cy="1816037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98D360B-3411-9C48-A1AC-961488761DA8}"/>
              </a:ext>
            </a:extLst>
          </p:cNvPr>
          <p:cNvSpPr/>
          <p:nvPr/>
        </p:nvSpPr>
        <p:spPr>
          <a:xfrm>
            <a:off x="159656" y="1379600"/>
            <a:ext cx="8908143" cy="3671372"/>
          </a:xfrm>
          <a:custGeom>
            <a:avLst/>
            <a:gdLst>
              <a:gd name="connsiteX0" fmla="*/ 0 w 6324600"/>
              <a:gd name="connsiteY0" fmla="*/ 213259 h 3630551"/>
              <a:gd name="connsiteX1" fmla="*/ 213259 w 6324600"/>
              <a:gd name="connsiteY1" fmla="*/ 0 h 3630551"/>
              <a:gd name="connsiteX2" fmla="*/ 6111341 w 6324600"/>
              <a:gd name="connsiteY2" fmla="*/ 0 h 3630551"/>
              <a:gd name="connsiteX3" fmla="*/ 6324600 w 6324600"/>
              <a:gd name="connsiteY3" fmla="*/ 213259 h 3630551"/>
              <a:gd name="connsiteX4" fmla="*/ 6324600 w 6324600"/>
              <a:gd name="connsiteY4" fmla="*/ 3417292 h 3630551"/>
              <a:gd name="connsiteX5" fmla="*/ 6111341 w 6324600"/>
              <a:gd name="connsiteY5" fmla="*/ 3630551 h 3630551"/>
              <a:gd name="connsiteX6" fmla="*/ 213259 w 6324600"/>
              <a:gd name="connsiteY6" fmla="*/ 3630551 h 3630551"/>
              <a:gd name="connsiteX7" fmla="*/ 0 w 6324600"/>
              <a:gd name="connsiteY7" fmla="*/ 3417292 h 3630551"/>
              <a:gd name="connsiteX8" fmla="*/ 0 w 6324600"/>
              <a:gd name="connsiteY8" fmla="*/ 213259 h 3630551"/>
              <a:gd name="connsiteX0" fmla="*/ 2583543 w 8908143"/>
              <a:gd name="connsiteY0" fmla="*/ 213259 h 3630551"/>
              <a:gd name="connsiteX1" fmla="*/ 2796802 w 8908143"/>
              <a:gd name="connsiteY1" fmla="*/ 0 h 3630551"/>
              <a:gd name="connsiteX2" fmla="*/ 8694884 w 8908143"/>
              <a:gd name="connsiteY2" fmla="*/ 0 h 3630551"/>
              <a:gd name="connsiteX3" fmla="*/ 8908143 w 8908143"/>
              <a:gd name="connsiteY3" fmla="*/ 213259 h 3630551"/>
              <a:gd name="connsiteX4" fmla="*/ 8908143 w 8908143"/>
              <a:gd name="connsiteY4" fmla="*/ 3417292 h 3630551"/>
              <a:gd name="connsiteX5" fmla="*/ 8694884 w 8908143"/>
              <a:gd name="connsiteY5" fmla="*/ 3630551 h 3630551"/>
              <a:gd name="connsiteX6" fmla="*/ 2796802 w 8908143"/>
              <a:gd name="connsiteY6" fmla="*/ 3630551 h 3630551"/>
              <a:gd name="connsiteX7" fmla="*/ 2583543 w 8908143"/>
              <a:gd name="connsiteY7" fmla="*/ 3417292 h 3630551"/>
              <a:gd name="connsiteX8" fmla="*/ 0 w 8908143"/>
              <a:gd name="connsiteY8" fmla="*/ 2822287 h 3630551"/>
              <a:gd name="connsiteX9" fmla="*/ 2583543 w 8908143"/>
              <a:gd name="connsiteY9" fmla="*/ 213259 h 3630551"/>
              <a:gd name="connsiteX0" fmla="*/ 2583543 w 8908143"/>
              <a:gd name="connsiteY0" fmla="*/ 213259 h 3660817"/>
              <a:gd name="connsiteX1" fmla="*/ 2796802 w 8908143"/>
              <a:gd name="connsiteY1" fmla="*/ 0 h 3660817"/>
              <a:gd name="connsiteX2" fmla="*/ 8694884 w 8908143"/>
              <a:gd name="connsiteY2" fmla="*/ 0 h 3660817"/>
              <a:gd name="connsiteX3" fmla="*/ 8908143 w 8908143"/>
              <a:gd name="connsiteY3" fmla="*/ 213259 h 3660817"/>
              <a:gd name="connsiteX4" fmla="*/ 8908143 w 8908143"/>
              <a:gd name="connsiteY4" fmla="*/ 3417292 h 3660817"/>
              <a:gd name="connsiteX5" fmla="*/ 8694884 w 8908143"/>
              <a:gd name="connsiteY5" fmla="*/ 3630551 h 3660817"/>
              <a:gd name="connsiteX6" fmla="*/ 2796802 w 8908143"/>
              <a:gd name="connsiteY6" fmla="*/ 3630551 h 3660817"/>
              <a:gd name="connsiteX7" fmla="*/ 21772 w 8908143"/>
              <a:gd name="connsiteY7" fmla="*/ 3598721 h 3660817"/>
              <a:gd name="connsiteX8" fmla="*/ 0 w 8908143"/>
              <a:gd name="connsiteY8" fmla="*/ 2822287 h 3660817"/>
              <a:gd name="connsiteX9" fmla="*/ 2583543 w 8908143"/>
              <a:gd name="connsiteY9" fmla="*/ 213259 h 3660817"/>
              <a:gd name="connsiteX0" fmla="*/ 2583543 w 8908143"/>
              <a:gd name="connsiteY0" fmla="*/ 213259 h 3630551"/>
              <a:gd name="connsiteX1" fmla="*/ 2796802 w 8908143"/>
              <a:gd name="connsiteY1" fmla="*/ 0 h 3630551"/>
              <a:gd name="connsiteX2" fmla="*/ 8694884 w 8908143"/>
              <a:gd name="connsiteY2" fmla="*/ 0 h 3630551"/>
              <a:gd name="connsiteX3" fmla="*/ 8908143 w 8908143"/>
              <a:gd name="connsiteY3" fmla="*/ 213259 h 3630551"/>
              <a:gd name="connsiteX4" fmla="*/ 8908143 w 8908143"/>
              <a:gd name="connsiteY4" fmla="*/ 3417292 h 3630551"/>
              <a:gd name="connsiteX5" fmla="*/ 8694884 w 8908143"/>
              <a:gd name="connsiteY5" fmla="*/ 3630551 h 3630551"/>
              <a:gd name="connsiteX6" fmla="*/ 21772 w 8908143"/>
              <a:gd name="connsiteY6" fmla="*/ 3598721 h 3630551"/>
              <a:gd name="connsiteX7" fmla="*/ 0 w 8908143"/>
              <a:gd name="connsiteY7" fmla="*/ 2822287 h 3630551"/>
              <a:gd name="connsiteX8" fmla="*/ 2583543 w 8908143"/>
              <a:gd name="connsiteY8" fmla="*/ 213259 h 3630551"/>
              <a:gd name="connsiteX0" fmla="*/ 2583543 w 8908143"/>
              <a:gd name="connsiteY0" fmla="*/ 213259 h 3664035"/>
              <a:gd name="connsiteX1" fmla="*/ 2796802 w 8908143"/>
              <a:gd name="connsiteY1" fmla="*/ 0 h 3664035"/>
              <a:gd name="connsiteX2" fmla="*/ 8694884 w 8908143"/>
              <a:gd name="connsiteY2" fmla="*/ 0 h 3664035"/>
              <a:gd name="connsiteX3" fmla="*/ 8908143 w 8908143"/>
              <a:gd name="connsiteY3" fmla="*/ 213259 h 3664035"/>
              <a:gd name="connsiteX4" fmla="*/ 8908143 w 8908143"/>
              <a:gd name="connsiteY4" fmla="*/ 3417292 h 3664035"/>
              <a:gd name="connsiteX5" fmla="*/ 8694884 w 8908143"/>
              <a:gd name="connsiteY5" fmla="*/ 3630551 h 3664035"/>
              <a:gd name="connsiteX6" fmla="*/ 29029 w 8908143"/>
              <a:gd name="connsiteY6" fmla="*/ 3664035 h 3664035"/>
              <a:gd name="connsiteX7" fmla="*/ 0 w 8908143"/>
              <a:gd name="connsiteY7" fmla="*/ 2822287 h 3664035"/>
              <a:gd name="connsiteX8" fmla="*/ 2583543 w 8908143"/>
              <a:gd name="connsiteY8" fmla="*/ 213259 h 3664035"/>
              <a:gd name="connsiteX0" fmla="*/ 2583543 w 8908143"/>
              <a:gd name="connsiteY0" fmla="*/ 213259 h 3664035"/>
              <a:gd name="connsiteX1" fmla="*/ 2796802 w 8908143"/>
              <a:gd name="connsiteY1" fmla="*/ 0 h 3664035"/>
              <a:gd name="connsiteX2" fmla="*/ 8694884 w 8908143"/>
              <a:gd name="connsiteY2" fmla="*/ 0 h 3664035"/>
              <a:gd name="connsiteX3" fmla="*/ 8908143 w 8908143"/>
              <a:gd name="connsiteY3" fmla="*/ 213259 h 3664035"/>
              <a:gd name="connsiteX4" fmla="*/ 8908143 w 8908143"/>
              <a:gd name="connsiteY4" fmla="*/ 3417292 h 3664035"/>
              <a:gd name="connsiteX5" fmla="*/ 8694884 w 8908143"/>
              <a:gd name="connsiteY5" fmla="*/ 3630551 h 3664035"/>
              <a:gd name="connsiteX6" fmla="*/ 29029 w 8908143"/>
              <a:gd name="connsiteY6" fmla="*/ 3664035 h 3664035"/>
              <a:gd name="connsiteX7" fmla="*/ 0 w 8908143"/>
              <a:gd name="connsiteY7" fmla="*/ 2822287 h 3664035"/>
              <a:gd name="connsiteX8" fmla="*/ 2583543 w 8908143"/>
              <a:gd name="connsiteY8" fmla="*/ 213259 h 3664035"/>
              <a:gd name="connsiteX0" fmla="*/ 2583543 w 8908143"/>
              <a:gd name="connsiteY0" fmla="*/ 213259 h 3664035"/>
              <a:gd name="connsiteX1" fmla="*/ 2796802 w 8908143"/>
              <a:gd name="connsiteY1" fmla="*/ 0 h 3664035"/>
              <a:gd name="connsiteX2" fmla="*/ 8694884 w 8908143"/>
              <a:gd name="connsiteY2" fmla="*/ 0 h 3664035"/>
              <a:gd name="connsiteX3" fmla="*/ 8908143 w 8908143"/>
              <a:gd name="connsiteY3" fmla="*/ 213259 h 3664035"/>
              <a:gd name="connsiteX4" fmla="*/ 8908143 w 8908143"/>
              <a:gd name="connsiteY4" fmla="*/ 3417292 h 3664035"/>
              <a:gd name="connsiteX5" fmla="*/ 8694884 w 8908143"/>
              <a:gd name="connsiteY5" fmla="*/ 3630551 h 3664035"/>
              <a:gd name="connsiteX6" fmla="*/ 29029 w 8908143"/>
              <a:gd name="connsiteY6" fmla="*/ 3664035 h 3664035"/>
              <a:gd name="connsiteX7" fmla="*/ 0 w 8908143"/>
              <a:gd name="connsiteY7" fmla="*/ 2822287 h 3664035"/>
              <a:gd name="connsiteX8" fmla="*/ 2583543 w 8908143"/>
              <a:gd name="connsiteY8" fmla="*/ 213259 h 366403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664035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5406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5406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9029 w 8908143"/>
              <a:gd name="connsiteY7" fmla="*/ 35406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2583543 w 8908143"/>
              <a:gd name="connsiteY9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44 w 8908143"/>
              <a:gd name="connsiteY9" fmla="*/ 1247487 h 3664115"/>
              <a:gd name="connsiteX10" fmla="*/ 2583543 w 8908143"/>
              <a:gd name="connsiteY10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2525487 w 8908143"/>
              <a:gd name="connsiteY9" fmla="*/ 2423144 h 3664115"/>
              <a:gd name="connsiteX10" fmla="*/ 2583543 w 8908143"/>
              <a:gd name="connsiteY10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341087 w 8908143"/>
              <a:gd name="connsiteY9" fmla="*/ 2684401 h 3664115"/>
              <a:gd name="connsiteX10" fmla="*/ 2525487 w 8908143"/>
              <a:gd name="connsiteY10" fmla="*/ 2423144 h 3664115"/>
              <a:gd name="connsiteX11" fmla="*/ 2583543 w 8908143"/>
              <a:gd name="connsiteY11" fmla="*/ 213259 h 3664115"/>
              <a:gd name="connsiteX0" fmla="*/ 2642306 w 8966906"/>
              <a:gd name="connsiteY0" fmla="*/ 213259 h 3664115"/>
              <a:gd name="connsiteX1" fmla="*/ 2855565 w 8966906"/>
              <a:gd name="connsiteY1" fmla="*/ 0 h 3664115"/>
              <a:gd name="connsiteX2" fmla="*/ 8753647 w 8966906"/>
              <a:gd name="connsiteY2" fmla="*/ 0 h 3664115"/>
              <a:gd name="connsiteX3" fmla="*/ 8966906 w 8966906"/>
              <a:gd name="connsiteY3" fmla="*/ 213259 h 3664115"/>
              <a:gd name="connsiteX4" fmla="*/ 8966906 w 8966906"/>
              <a:gd name="connsiteY4" fmla="*/ 3417292 h 3664115"/>
              <a:gd name="connsiteX5" fmla="*/ 8753647 w 8966906"/>
              <a:gd name="connsiteY5" fmla="*/ 3630551 h 3664115"/>
              <a:gd name="connsiteX6" fmla="*/ 399850 w 8966906"/>
              <a:gd name="connsiteY6" fmla="*/ 3664115 h 3664115"/>
              <a:gd name="connsiteX7" fmla="*/ 80535 w 8966906"/>
              <a:gd name="connsiteY7" fmla="*/ 3388264 h 3664115"/>
              <a:gd name="connsiteX8" fmla="*/ 58763 w 8966906"/>
              <a:gd name="connsiteY8" fmla="*/ 2822287 h 3664115"/>
              <a:gd name="connsiteX9" fmla="*/ 225678 w 8966906"/>
              <a:gd name="connsiteY9" fmla="*/ 2669887 h 3664115"/>
              <a:gd name="connsiteX10" fmla="*/ 2584250 w 8966906"/>
              <a:gd name="connsiteY10" fmla="*/ 2423144 h 3664115"/>
              <a:gd name="connsiteX11" fmla="*/ 2642306 w 8966906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25487 w 8908143"/>
              <a:gd name="connsiteY10" fmla="*/ 24231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25487 w 8908143"/>
              <a:gd name="connsiteY10" fmla="*/ 24231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10973 w 8908143"/>
              <a:gd name="connsiteY10" fmla="*/ 25755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510973 w 8908143"/>
              <a:gd name="connsiteY10" fmla="*/ 2575544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583543 w 8908143"/>
              <a:gd name="connsiteY11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598058 w 8908143"/>
              <a:gd name="connsiteY11" fmla="*/ 2365087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481945 w 8908143"/>
              <a:gd name="connsiteY10" fmla="*/ 2640858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41087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380345 w 8908143"/>
              <a:gd name="connsiteY10" fmla="*/ 2648115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64115"/>
              <a:gd name="connsiteX1" fmla="*/ 2796802 w 8908143"/>
              <a:gd name="connsiteY1" fmla="*/ 0 h 3664115"/>
              <a:gd name="connsiteX2" fmla="*/ 8694884 w 8908143"/>
              <a:gd name="connsiteY2" fmla="*/ 0 h 3664115"/>
              <a:gd name="connsiteX3" fmla="*/ 8908143 w 8908143"/>
              <a:gd name="connsiteY3" fmla="*/ 213259 h 3664115"/>
              <a:gd name="connsiteX4" fmla="*/ 8908143 w 8908143"/>
              <a:gd name="connsiteY4" fmla="*/ 3417292 h 3664115"/>
              <a:gd name="connsiteX5" fmla="*/ 8694884 w 8908143"/>
              <a:gd name="connsiteY5" fmla="*/ 3630551 h 3664115"/>
              <a:gd name="connsiteX6" fmla="*/ 312058 w 8908143"/>
              <a:gd name="connsiteY6" fmla="*/ 3664115 h 3664115"/>
              <a:gd name="connsiteX7" fmla="*/ 21772 w 8908143"/>
              <a:gd name="connsiteY7" fmla="*/ 3388264 h 3664115"/>
              <a:gd name="connsiteX8" fmla="*/ 0 w 8908143"/>
              <a:gd name="connsiteY8" fmla="*/ 2822287 h 3664115"/>
              <a:gd name="connsiteX9" fmla="*/ 166915 w 8908143"/>
              <a:gd name="connsiteY9" fmla="*/ 2669887 h 3664115"/>
              <a:gd name="connsiteX10" fmla="*/ 2380345 w 8908143"/>
              <a:gd name="connsiteY10" fmla="*/ 2648115 h 3664115"/>
              <a:gd name="connsiteX11" fmla="*/ 2627087 w 8908143"/>
              <a:gd name="connsiteY11" fmla="*/ 2328801 h 3664115"/>
              <a:gd name="connsiteX12" fmla="*/ 2583543 w 8908143"/>
              <a:gd name="connsiteY12" fmla="*/ 213259 h 3664115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21772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21772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21772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7257 w 8908143"/>
              <a:gd name="connsiteY7" fmla="*/ 3388264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  <a:gd name="connsiteX0" fmla="*/ 2583543 w 8908143"/>
              <a:gd name="connsiteY0" fmla="*/ 213259 h 3671372"/>
              <a:gd name="connsiteX1" fmla="*/ 2796802 w 8908143"/>
              <a:gd name="connsiteY1" fmla="*/ 0 h 3671372"/>
              <a:gd name="connsiteX2" fmla="*/ 8694884 w 8908143"/>
              <a:gd name="connsiteY2" fmla="*/ 0 h 3671372"/>
              <a:gd name="connsiteX3" fmla="*/ 8908143 w 8908143"/>
              <a:gd name="connsiteY3" fmla="*/ 213259 h 3671372"/>
              <a:gd name="connsiteX4" fmla="*/ 8908143 w 8908143"/>
              <a:gd name="connsiteY4" fmla="*/ 3417292 h 3671372"/>
              <a:gd name="connsiteX5" fmla="*/ 8694884 w 8908143"/>
              <a:gd name="connsiteY5" fmla="*/ 3630551 h 3671372"/>
              <a:gd name="connsiteX6" fmla="*/ 203201 w 8908143"/>
              <a:gd name="connsiteY6" fmla="*/ 3671372 h 3671372"/>
              <a:gd name="connsiteX7" fmla="*/ 7257 w 8908143"/>
              <a:gd name="connsiteY7" fmla="*/ 3359236 h 3671372"/>
              <a:gd name="connsiteX8" fmla="*/ 0 w 8908143"/>
              <a:gd name="connsiteY8" fmla="*/ 2822287 h 3671372"/>
              <a:gd name="connsiteX9" fmla="*/ 166915 w 8908143"/>
              <a:gd name="connsiteY9" fmla="*/ 2669887 h 3671372"/>
              <a:gd name="connsiteX10" fmla="*/ 2380345 w 8908143"/>
              <a:gd name="connsiteY10" fmla="*/ 2648115 h 3671372"/>
              <a:gd name="connsiteX11" fmla="*/ 2627087 w 8908143"/>
              <a:gd name="connsiteY11" fmla="*/ 2328801 h 3671372"/>
              <a:gd name="connsiteX12" fmla="*/ 2583543 w 8908143"/>
              <a:gd name="connsiteY12" fmla="*/ 213259 h 367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08143" h="3671372">
                <a:moveTo>
                  <a:pt x="2583543" y="213259"/>
                </a:moveTo>
                <a:cubicBezTo>
                  <a:pt x="2583543" y="95479"/>
                  <a:pt x="2679022" y="0"/>
                  <a:pt x="2796802" y="0"/>
                </a:cubicBezTo>
                <a:lnTo>
                  <a:pt x="8694884" y="0"/>
                </a:lnTo>
                <a:cubicBezTo>
                  <a:pt x="8812664" y="0"/>
                  <a:pt x="8908143" y="95479"/>
                  <a:pt x="8908143" y="213259"/>
                </a:cubicBezTo>
                <a:lnTo>
                  <a:pt x="8908143" y="3417292"/>
                </a:lnTo>
                <a:cubicBezTo>
                  <a:pt x="8908143" y="3535072"/>
                  <a:pt x="8812664" y="3630551"/>
                  <a:pt x="8694884" y="3630551"/>
                </a:cubicBezTo>
                <a:lnTo>
                  <a:pt x="203201" y="3671372"/>
                </a:lnTo>
                <a:cubicBezTo>
                  <a:pt x="84668" y="3637479"/>
                  <a:pt x="16933" y="3596329"/>
                  <a:pt x="7257" y="3359236"/>
                </a:cubicBezTo>
                <a:cubicBezTo>
                  <a:pt x="12096" y="3385872"/>
                  <a:pt x="2419" y="3071422"/>
                  <a:pt x="0" y="2822287"/>
                </a:cubicBezTo>
                <a:cubicBezTo>
                  <a:pt x="53219" y="2704977"/>
                  <a:pt x="14515" y="2671097"/>
                  <a:pt x="166915" y="2669887"/>
                </a:cubicBezTo>
                <a:lnTo>
                  <a:pt x="2380345" y="2648115"/>
                </a:lnTo>
                <a:cubicBezTo>
                  <a:pt x="2546049" y="2655372"/>
                  <a:pt x="2624668" y="2537459"/>
                  <a:pt x="2627087" y="2328801"/>
                </a:cubicBezTo>
                <a:cubicBezTo>
                  <a:pt x="2585963" y="291345"/>
                  <a:pt x="2572191" y="614697"/>
                  <a:pt x="2583543" y="21325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data at ESS (1)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FD2931-4132-C642-B001-E272CAE8A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Following requirements for long term maintenance plan of facility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7516C97C-1FB9-5F45-8AE1-6795521197F6}"/>
              </a:ext>
            </a:extLst>
          </p:cNvPr>
          <p:cNvSpPr/>
          <p:nvPr/>
        </p:nvSpPr>
        <p:spPr>
          <a:xfrm>
            <a:off x="3044371" y="2339366"/>
            <a:ext cx="2590800" cy="9181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Live Staging Area</a:t>
            </a:r>
          </a:p>
          <a:p>
            <a:pPr algn="ctr"/>
            <a:r>
              <a:rPr lang="en-US" dirty="0"/>
              <a:t>(WFT files)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FE4DCD5-E832-6645-A8D2-2D8C69C140FD}"/>
              </a:ext>
            </a:extLst>
          </p:cNvPr>
          <p:cNvSpPr/>
          <p:nvPr/>
        </p:nvSpPr>
        <p:spPr>
          <a:xfrm>
            <a:off x="6081486" y="1586344"/>
            <a:ext cx="2895600" cy="12683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ESS Asset Management</a:t>
            </a:r>
          </a:p>
          <a:p>
            <a:pPr algn="ctr"/>
            <a:r>
              <a:rPr lang="en-US" dirty="0"/>
              <a:t>ID Installation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96F74-12F2-D146-8EE3-94A12BA3E614}"/>
              </a:ext>
            </a:extLst>
          </p:cNvPr>
          <p:cNvSpPr txBox="1"/>
          <p:nvPr/>
        </p:nvSpPr>
        <p:spPr>
          <a:xfrm>
            <a:off x="2895599" y="1421533"/>
            <a:ext cx="3048000" cy="68491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 err="1"/>
              <a:t>Measurement&amp;Calibration</a:t>
            </a:r>
            <a:r>
              <a:rPr lang="en-US" sz="1800" dirty="0"/>
              <a:t> DB</a:t>
            </a:r>
          </a:p>
          <a:p>
            <a:pPr algn="l"/>
            <a:r>
              <a:rPr lang="en-US" sz="1800" dirty="0"/>
              <a:t>(</a:t>
            </a:r>
            <a:r>
              <a:rPr lang="en-US" sz="1800" dirty="0" err="1"/>
              <a:t>ownCloud</a:t>
            </a:r>
            <a:r>
              <a:rPr lang="en-US" sz="1800" dirty="0"/>
              <a:t> service)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0BD1173C-CD16-404E-8874-0AAB34BDBB8F}"/>
              </a:ext>
            </a:extLst>
          </p:cNvPr>
          <p:cNvSpPr/>
          <p:nvPr/>
        </p:nvSpPr>
        <p:spPr>
          <a:xfrm>
            <a:off x="3044371" y="3790950"/>
            <a:ext cx="25908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Normalized Data</a:t>
            </a:r>
          </a:p>
          <a:p>
            <a:pPr algn="ctr"/>
            <a:r>
              <a:rPr lang="en-US" dirty="0"/>
              <a:t>(HDF files, metadata)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DCD3F1E-AC7A-3646-B905-D32154441809}"/>
              </a:ext>
            </a:extLst>
          </p:cNvPr>
          <p:cNvSpPr/>
          <p:nvPr/>
        </p:nvSpPr>
        <p:spPr>
          <a:xfrm>
            <a:off x="4307114" y="3331028"/>
            <a:ext cx="224971" cy="383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7B61D-D275-A840-BC5D-9BCEE7D4EFD0}"/>
              </a:ext>
            </a:extLst>
          </p:cNvPr>
          <p:cNvSpPr txBox="1"/>
          <p:nvPr/>
        </p:nvSpPr>
        <p:spPr>
          <a:xfrm>
            <a:off x="4561235" y="3293763"/>
            <a:ext cx="799980" cy="38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Script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468076F7-4740-C44D-AD99-B8F638C6D099}"/>
              </a:ext>
            </a:extLst>
          </p:cNvPr>
          <p:cNvSpPr/>
          <p:nvPr/>
        </p:nvSpPr>
        <p:spPr>
          <a:xfrm rot="18947679">
            <a:off x="5370285" y="3125477"/>
            <a:ext cx="1447800" cy="3020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41CCF5-23E0-4C47-B5CC-D1B68B94D74F}"/>
              </a:ext>
            </a:extLst>
          </p:cNvPr>
          <p:cNvSpPr txBox="1"/>
          <p:nvPr/>
        </p:nvSpPr>
        <p:spPr>
          <a:xfrm>
            <a:off x="6464300" y="3023762"/>
            <a:ext cx="2129971" cy="38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Tagging (in metadata)</a:t>
            </a:r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487CBE53-9D87-E24B-9D50-07B889A18ABF}"/>
              </a:ext>
            </a:extLst>
          </p:cNvPr>
          <p:cNvSpPr/>
          <p:nvPr/>
        </p:nvSpPr>
        <p:spPr>
          <a:xfrm>
            <a:off x="5740400" y="4128025"/>
            <a:ext cx="8382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8225B05-9A8F-F64C-9D6F-00A64F38B1BD}"/>
              </a:ext>
            </a:extLst>
          </p:cNvPr>
          <p:cNvSpPr/>
          <p:nvPr/>
        </p:nvSpPr>
        <p:spPr>
          <a:xfrm>
            <a:off x="6718420" y="3714749"/>
            <a:ext cx="1968380" cy="1143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Browse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0CC9333-A9BE-AA4A-B1BA-87C1330F5A1C}"/>
              </a:ext>
            </a:extLst>
          </p:cNvPr>
          <p:cNvSpPr/>
          <p:nvPr/>
        </p:nvSpPr>
        <p:spPr>
          <a:xfrm rot="18545533">
            <a:off x="2264865" y="3541413"/>
            <a:ext cx="106408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FE00CC-0072-4945-90F8-DBB6B9E389BD}"/>
              </a:ext>
            </a:extLst>
          </p:cNvPr>
          <p:cNvSpPr/>
          <p:nvPr/>
        </p:nvSpPr>
        <p:spPr>
          <a:xfrm>
            <a:off x="228600" y="1251012"/>
            <a:ext cx="2209800" cy="1244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MEASUREMENTS @ IKC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Intermediate handover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Outgoing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1EBBBA8-02D6-0441-94C9-3E9A95405F09}"/>
              </a:ext>
            </a:extLst>
          </p:cNvPr>
          <p:cNvSpPr/>
          <p:nvPr/>
        </p:nvSpPr>
        <p:spPr>
          <a:xfrm rot="2311092">
            <a:off x="2371573" y="2615924"/>
            <a:ext cx="609600" cy="25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73D5C3-6BA4-AF47-B3A7-61FABF946DEF}"/>
              </a:ext>
            </a:extLst>
          </p:cNvPr>
          <p:cNvSpPr txBox="1"/>
          <p:nvPr/>
        </p:nvSpPr>
        <p:spPr>
          <a:xfrm>
            <a:off x="5103586" y="1049763"/>
            <a:ext cx="1063171" cy="38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ESS Scope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AA7CC92-4A8F-2744-8660-F85A128915E6}"/>
              </a:ext>
            </a:extLst>
          </p:cNvPr>
          <p:cNvSpPr/>
          <p:nvPr/>
        </p:nvSpPr>
        <p:spPr>
          <a:xfrm>
            <a:off x="304800" y="4095750"/>
            <a:ext cx="2133600" cy="838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MEASUREMENTS @ 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Preparation TS2/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597EF9-466F-0844-B9BB-A17DBF9DDC30}"/>
              </a:ext>
            </a:extLst>
          </p:cNvPr>
          <p:cNvSpPr txBox="1"/>
          <p:nvPr/>
        </p:nvSpPr>
        <p:spPr>
          <a:xfrm>
            <a:off x="3027927" y="3410665"/>
            <a:ext cx="642196" cy="38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Save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22C20-310B-794A-BBAA-664C37F41B62}"/>
              </a:ext>
            </a:extLst>
          </p:cNvPr>
          <p:cNvSpPr txBox="1"/>
          <p:nvPr/>
        </p:nvSpPr>
        <p:spPr>
          <a:xfrm>
            <a:off x="1823360" y="2714221"/>
            <a:ext cx="941296" cy="38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Transfer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87EA99-0C58-F142-B5F4-904614B05D54}"/>
              </a:ext>
            </a:extLst>
          </p:cNvPr>
          <p:cNvSpPr txBox="1"/>
          <p:nvPr/>
        </p:nvSpPr>
        <p:spPr>
          <a:xfrm>
            <a:off x="5664320" y="4420576"/>
            <a:ext cx="799980" cy="38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Script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7FBC89-93E2-134F-AAF8-D2ED7AA8EBD5}"/>
              </a:ext>
            </a:extLst>
          </p:cNvPr>
          <p:cNvSpPr/>
          <p:nvPr/>
        </p:nvSpPr>
        <p:spPr>
          <a:xfrm>
            <a:off x="6487318" y="3420264"/>
            <a:ext cx="22653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gitlab.esss.lu.se</a:t>
            </a:r>
            <a:r>
              <a:rPr lang="en-US" sz="1100" dirty="0"/>
              <a:t>/</a:t>
            </a:r>
            <a:r>
              <a:rPr lang="en-US" sz="1100" dirty="0" err="1"/>
              <a:t>SRF_Section</a:t>
            </a:r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8AF304-DDEA-2749-94B5-5B5DDD097A58}"/>
              </a:ext>
            </a:extLst>
          </p:cNvPr>
          <p:cNvSpPr/>
          <p:nvPr/>
        </p:nvSpPr>
        <p:spPr>
          <a:xfrm>
            <a:off x="2908407" y="1982616"/>
            <a:ext cx="32159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https://meas01.esss.lu.se/</a:t>
            </a:r>
            <a:r>
              <a:rPr lang="en-US" sz="1100" dirty="0" err="1"/>
              <a:t>owncloud</a:t>
            </a:r>
            <a:r>
              <a:rPr lang="en-US" sz="1100" dirty="0"/>
              <a:t>/</a:t>
            </a:r>
            <a:r>
              <a:rPr lang="en-US" sz="1100" dirty="0" err="1"/>
              <a:t>index.php</a:t>
            </a:r>
            <a:r>
              <a:rPr lang="en-US" sz="1100" dirty="0"/>
              <a:t>/login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16D21-1761-1A47-B369-7491091A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FDCFDA-C13B-3547-91C0-DE215AFE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43E21-21B9-C94C-8F6C-44537020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E65EE1-ADFD-D243-84FC-21362D93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data at ESS (2)</a:t>
            </a:r>
            <a:endParaRPr lang="sv-S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F2A482-86BC-FD44-AB19-AD4568A05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Present system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FEE773-9C9C-E04E-A834-031A3B6A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1600" dirty="0" err="1"/>
              <a:t>Mechanisms</a:t>
            </a:r>
            <a:r>
              <a:rPr lang="sv-SE" sz="1600" dirty="0"/>
              <a:t> for </a:t>
            </a:r>
            <a:r>
              <a:rPr lang="sv-SE" sz="1600" dirty="0" err="1"/>
              <a:t>transferring</a:t>
            </a:r>
            <a:r>
              <a:rPr lang="sv-SE" sz="1600" dirty="0"/>
              <a:t> the relevant </a:t>
            </a:r>
            <a:r>
              <a:rPr lang="sv-SE" sz="1600" dirty="0" err="1"/>
              <a:t>subset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important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 </a:t>
            </a:r>
            <a:r>
              <a:rPr lang="sv-SE" sz="1600" dirty="0" err="1"/>
              <a:t>performed</a:t>
            </a:r>
            <a:r>
              <a:rPr lang="sv-SE" sz="1600" dirty="0"/>
              <a:t> at the IK partners </a:t>
            </a:r>
            <a:r>
              <a:rPr lang="sv-SE" sz="1600" dirty="0" err="1"/>
              <a:t>during</a:t>
            </a:r>
            <a:r>
              <a:rPr lang="sv-SE" sz="1600" dirty="0"/>
              <a:t> </a:t>
            </a:r>
            <a:r>
              <a:rPr lang="sv-SE" sz="1600" dirty="0" err="1"/>
              <a:t>production</a:t>
            </a:r>
            <a:r>
              <a:rPr lang="sv-SE" sz="1600" dirty="0"/>
              <a:t> and at the </a:t>
            </a:r>
            <a:r>
              <a:rPr lang="sv-SE" sz="1600" dirty="0" err="1"/>
              <a:t>handover</a:t>
            </a:r>
            <a:r>
              <a:rPr lang="sv-SE" sz="1600" dirty="0"/>
              <a:t> </a:t>
            </a:r>
            <a:r>
              <a:rPr lang="sv-SE" sz="1600" dirty="0" err="1"/>
              <a:t>phases</a:t>
            </a:r>
            <a:r>
              <a:rPr lang="sv-SE" dirty="0"/>
              <a:t> </a:t>
            </a:r>
            <a:r>
              <a:rPr lang="sv-SE" sz="1200" dirty="0"/>
              <a:t>(</a:t>
            </a:r>
            <a:r>
              <a:rPr lang="sv-SE" sz="1200" dirty="0" err="1"/>
              <a:t>construction</a:t>
            </a:r>
            <a:r>
              <a:rPr lang="sv-SE" sz="1200" dirty="0"/>
              <a:t>, </a:t>
            </a:r>
            <a:r>
              <a:rPr lang="sv-SE" sz="1200" dirty="0" err="1"/>
              <a:t>testing</a:t>
            </a:r>
            <a:r>
              <a:rPr lang="sv-SE" sz="1200" dirty="0"/>
              <a:t>, </a:t>
            </a:r>
            <a:r>
              <a:rPr lang="sv-SE" sz="1200" dirty="0" err="1"/>
              <a:t>assembling</a:t>
            </a:r>
            <a:r>
              <a:rPr lang="sv-SE" sz="1200" dirty="0"/>
              <a:t>, shipping </a:t>
            </a:r>
            <a:r>
              <a:rPr lang="sv-SE" sz="1200" dirty="0" err="1"/>
              <a:t>between</a:t>
            </a:r>
            <a:r>
              <a:rPr lang="sv-SE" sz="1200" dirty="0"/>
              <a:t> partners </a:t>
            </a:r>
            <a:r>
              <a:rPr lang="sv-SE" sz="1200" dirty="0" err="1"/>
              <a:t>of</a:t>
            </a:r>
            <a:r>
              <a:rPr lang="sv-SE" sz="1200" dirty="0"/>
              <a:t> the SRF </a:t>
            </a:r>
            <a:r>
              <a:rPr lang="sv-SE" sz="1200" dirty="0" err="1"/>
              <a:t>collaboration</a:t>
            </a:r>
            <a:r>
              <a:rPr lang="sv-SE" sz="1200" dirty="0"/>
              <a:t>,...)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err="1"/>
              <a:t>Measurements</a:t>
            </a:r>
            <a:r>
              <a:rPr lang="sv-SE" sz="1600" dirty="0"/>
              <a:t> taken at ESS </a:t>
            </a:r>
            <a:r>
              <a:rPr lang="sv-SE" sz="1600" dirty="0" err="1"/>
              <a:t>will</a:t>
            </a:r>
            <a:r>
              <a:rPr lang="sv-SE" sz="1600" dirty="0"/>
              <a:t> </a:t>
            </a:r>
            <a:r>
              <a:rPr lang="sv-SE" sz="1600" dirty="0" err="1"/>
              <a:t>use</a:t>
            </a:r>
            <a:r>
              <a:rPr lang="sv-SE" sz="1600" dirty="0"/>
              <a:t> the same live data area and final </a:t>
            </a:r>
            <a:r>
              <a:rPr lang="sv-SE" sz="1600" dirty="0" err="1"/>
              <a:t>repository</a:t>
            </a: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Data is </a:t>
            </a:r>
            <a:r>
              <a:rPr lang="sv-SE" sz="1600" dirty="0" err="1"/>
              <a:t>uniquely</a:t>
            </a:r>
            <a:r>
              <a:rPr lang="sv-SE" sz="1600" dirty="0"/>
              <a:t> </a:t>
            </a:r>
            <a:r>
              <a:rPr lang="sv-SE" sz="1600" dirty="0" err="1"/>
              <a:t>associated</a:t>
            </a:r>
            <a:r>
              <a:rPr lang="sv-SE" sz="1600" dirty="0"/>
              <a:t> at </a:t>
            </a:r>
            <a:r>
              <a:rPr lang="sv-SE" sz="1600" dirty="0" err="1"/>
              <a:t>each</a:t>
            </a:r>
            <a:r>
              <a:rPr lang="sv-SE" sz="1600" dirty="0"/>
              <a:t> </a:t>
            </a:r>
            <a:r>
              <a:rPr lang="sv-SE" sz="1600" dirty="0" err="1"/>
              <a:t>accelerating</a:t>
            </a:r>
            <a:r>
              <a:rPr lang="sv-SE" sz="1600" dirty="0"/>
              <a:t> </a:t>
            </a:r>
            <a:r>
              <a:rPr lang="sv-SE" sz="1600" dirty="0" err="1"/>
              <a:t>cavity</a:t>
            </a:r>
            <a:r>
              <a:rPr lang="sv-SE" sz="1600" dirty="0"/>
              <a:t>/</a:t>
            </a:r>
            <a:r>
              <a:rPr lang="sv-SE" sz="1600" dirty="0" err="1"/>
              <a:t>module</a:t>
            </a:r>
            <a:r>
              <a:rPr lang="sv-SE" sz="1600" dirty="0"/>
              <a:t> and </a:t>
            </a:r>
            <a:r>
              <a:rPr lang="sv-SE" sz="1600" dirty="0" err="1"/>
              <a:t>will</a:t>
            </a:r>
            <a:r>
              <a:rPr lang="sv-SE" sz="1600" dirty="0"/>
              <a:t> later be </a:t>
            </a:r>
            <a:r>
              <a:rPr lang="sv-SE" sz="1600" dirty="0" err="1"/>
              <a:t>associated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the proper tags (</a:t>
            </a:r>
            <a:r>
              <a:rPr lang="sv-SE" sz="1600" dirty="0" err="1"/>
              <a:t>including</a:t>
            </a:r>
            <a:r>
              <a:rPr lang="sv-SE" sz="1600" dirty="0"/>
              <a:t> the EAM asset ids)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The SRF </a:t>
            </a:r>
            <a:r>
              <a:rPr lang="sv-SE" sz="1600" dirty="0" err="1"/>
              <a:t>Section</a:t>
            </a:r>
            <a:r>
              <a:rPr lang="sv-SE" sz="1600" dirty="0"/>
              <a:t> has the </a:t>
            </a:r>
            <a:r>
              <a:rPr lang="sv-SE" sz="1600" dirty="0" err="1"/>
              <a:t>responsibility</a:t>
            </a:r>
            <a:r>
              <a:rPr lang="sv-SE" sz="1600" dirty="0"/>
              <a:t> to </a:t>
            </a:r>
            <a:r>
              <a:rPr lang="sv-SE" sz="1600" dirty="0" err="1"/>
              <a:t>develop</a:t>
            </a:r>
            <a:r>
              <a:rPr lang="sv-SE" sz="1600" dirty="0"/>
              <a:t> all the </a:t>
            </a:r>
            <a:r>
              <a:rPr lang="sv-SE" sz="1600" dirty="0" err="1"/>
              <a:t>tools</a:t>
            </a:r>
            <a:r>
              <a:rPr lang="sv-SE" sz="1600" dirty="0"/>
              <a:t> to </a:t>
            </a:r>
            <a:r>
              <a:rPr lang="sv-SE" sz="1600" dirty="0" err="1"/>
              <a:t>load</a:t>
            </a:r>
            <a:r>
              <a:rPr lang="sv-SE" sz="1600" dirty="0"/>
              <a:t>, </a:t>
            </a:r>
            <a:r>
              <a:rPr lang="sv-SE" sz="1600" dirty="0" err="1"/>
              <a:t>browse</a:t>
            </a:r>
            <a:r>
              <a:rPr lang="sv-SE" sz="1600" dirty="0"/>
              <a:t>, </a:t>
            </a:r>
            <a:r>
              <a:rPr lang="sv-SE" sz="1600" dirty="0" err="1"/>
              <a:t>compare</a:t>
            </a:r>
            <a:r>
              <a:rPr lang="sv-SE" sz="1600" dirty="0"/>
              <a:t> and access the data.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Data and </a:t>
            </a:r>
            <a:r>
              <a:rPr lang="sv-SE" sz="1600" dirty="0" err="1"/>
              <a:t>tools</a:t>
            </a:r>
            <a:r>
              <a:rPr lang="sv-SE" sz="1600" dirty="0"/>
              <a:t> </a:t>
            </a:r>
            <a:r>
              <a:rPr lang="sv-SE" sz="1600" dirty="0" err="1"/>
              <a:t>should</a:t>
            </a:r>
            <a:r>
              <a:rPr lang="sv-SE" sz="1600" dirty="0"/>
              <a:t> be, as </a:t>
            </a:r>
            <a:r>
              <a:rPr lang="sv-SE" sz="1600" dirty="0" err="1"/>
              <a:t>much</a:t>
            </a:r>
            <a:r>
              <a:rPr lang="sv-SE" sz="1600" dirty="0"/>
              <a:t> and as </a:t>
            </a:r>
            <a:r>
              <a:rPr lang="sv-SE" sz="1600" dirty="0" err="1"/>
              <a:t>early</a:t>
            </a:r>
            <a:r>
              <a:rPr lang="sv-SE" sz="1600" dirty="0"/>
              <a:t> as </a:t>
            </a:r>
            <a:r>
              <a:rPr lang="sv-SE" sz="1600" dirty="0" err="1"/>
              <a:t>possible</a:t>
            </a:r>
            <a:r>
              <a:rPr lang="sv-SE" sz="1600" dirty="0"/>
              <a:t>, </a:t>
            </a:r>
            <a:r>
              <a:rPr lang="sv-SE" sz="1600" dirty="0" err="1"/>
              <a:t>shared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the </a:t>
            </a:r>
            <a:r>
              <a:rPr lang="sv-SE" sz="1600" dirty="0" err="1"/>
              <a:t>project</a:t>
            </a:r>
            <a:r>
              <a:rPr lang="sv-SE" sz="1600" dirty="0"/>
              <a:t> IK partner for proper </a:t>
            </a:r>
            <a:r>
              <a:rPr lang="sv-SE" sz="1600" dirty="0" err="1"/>
              <a:t>followup</a:t>
            </a:r>
            <a:r>
              <a:rPr lang="sv-SE" sz="1600" dirty="0"/>
              <a:t> </a:t>
            </a:r>
            <a:r>
              <a:rPr lang="sv-SE" sz="1600" dirty="0" err="1"/>
              <a:t>after</a:t>
            </a:r>
            <a:r>
              <a:rPr lang="sv-SE" sz="1600" dirty="0"/>
              <a:t> </a:t>
            </a:r>
            <a:r>
              <a:rPr lang="sv-SE" sz="1600" dirty="0" err="1"/>
              <a:t>delivery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dirty="0" err="1"/>
              <a:t>components</a:t>
            </a:r>
            <a:r>
              <a:rPr lang="sv-SE" sz="1600" dirty="0"/>
              <a:t> to ESS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725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C1B9-D420-9649-A9B2-96D22ABB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DCCDB-0063-F54A-B009-D8627E83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Architecture for data storage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9E03F-021A-BA46-BFDC-64A39E19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98190-C0DF-0343-BCE5-517170508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76350"/>
            <a:ext cx="7340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5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FA99D-2E7F-3A48-B0CC-0E3AF010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E77C1F-1785-3B44-A47C-242D7BB7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tools (all on ESS Gitlab)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B304CC-0B9C-1B4A-8A22-6AC1CBBF2942}"/>
              </a:ext>
            </a:extLst>
          </p:cNvPr>
          <p:cNvSpPr txBox="1"/>
          <p:nvPr/>
        </p:nvSpPr>
        <p:spPr>
          <a:xfrm>
            <a:off x="4572000" y="44767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D4FE7-30ED-8746-9C8F-3D1169F9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3337F1-34F8-DE45-8793-8B7D3F5CF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23950"/>
            <a:ext cx="5486400" cy="3817725"/>
          </a:xfrm>
          <a:prstGeom prst="rect">
            <a:avLst/>
          </a:prstGeom>
        </p:spPr>
      </p:pic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271E8785-6634-EB47-ABF9-3745D863724C}"/>
              </a:ext>
            </a:extLst>
          </p:cNvPr>
          <p:cNvCxnSpPr/>
          <p:nvPr/>
        </p:nvCxnSpPr>
        <p:spPr>
          <a:xfrm>
            <a:off x="914400" y="2419350"/>
            <a:ext cx="762000" cy="3810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D7CBF3C8-54FD-A14D-BE68-A10E4D602549}"/>
              </a:ext>
            </a:extLst>
          </p:cNvPr>
          <p:cNvSpPr/>
          <p:nvPr/>
        </p:nvSpPr>
        <p:spPr>
          <a:xfrm>
            <a:off x="1667664" y="2712025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34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A236C-1576-034F-A5B4-A8C1806C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6FF9AD-AA97-CA45-98D8-A97DBAD8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Explorer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2478-A6EF-2F44-B4F3-68409DA4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F7D800-EEF6-3945-BF5D-D4F82262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9404"/>
            <a:ext cx="3048000" cy="2962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73A367-A402-2449-9DCE-23152B7E8222}"/>
              </a:ext>
            </a:extLst>
          </p:cNvPr>
          <p:cNvSpPr txBox="1"/>
          <p:nvPr/>
        </p:nvSpPr>
        <p:spPr>
          <a:xfrm>
            <a:off x="6310" y="1047750"/>
            <a:ext cx="311789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sv-SE" sz="1600" dirty="0" err="1"/>
              <a:t>Allows</a:t>
            </a:r>
            <a:r>
              <a:rPr lang="sv-SE" sz="1600" dirty="0"/>
              <a:t> to </a:t>
            </a:r>
            <a:r>
              <a:rPr lang="sv-SE" sz="1600" dirty="0" err="1"/>
              <a:t>browse</a:t>
            </a:r>
            <a:r>
              <a:rPr lang="sv-SE" sz="1600" dirty="0"/>
              <a:t> the </a:t>
            </a:r>
            <a:r>
              <a:rPr lang="sv-SE" sz="1600" dirty="0" err="1"/>
              <a:t>cavities</a:t>
            </a:r>
            <a:r>
              <a:rPr lang="sv-SE" sz="1600" dirty="0"/>
              <a:t> and </a:t>
            </a:r>
            <a:r>
              <a:rPr lang="sv-SE" sz="1600" dirty="0" err="1"/>
              <a:t>choose</a:t>
            </a:r>
            <a:r>
              <a:rPr lang="sv-SE" sz="1600" dirty="0"/>
              <a:t> to display &amp; </a:t>
            </a:r>
            <a:r>
              <a:rPr lang="sv-SE" sz="1600" dirty="0" err="1"/>
              <a:t>analyze</a:t>
            </a:r>
            <a:r>
              <a:rPr lang="sv-SE" sz="1600" dirty="0"/>
              <a:t> the </a:t>
            </a:r>
            <a:r>
              <a:rPr lang="sv-SE" sz="1600" dirty="0" err="1"/>
              <a:t>associated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AC3CE0-D5AF-6541-A85F-F5CBCD1F8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41" y="1387747"/>
            <a:ext cx="2133600" cy="1600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8C0AA0-B2AF-3740-AB56-4964B4048F54}"/>
              </a:ext>
            </a:extLst>
          </p:cNvPr>
          <p:cNvSpPr txBox="1"/>
          <p:nvPr/>
        </p:nvSpPr>
        <p:spPr>
          <a:xfrm>
            <a:off x="3131966" y="1091684"/>
            <a:ext cx="601980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sv-SE" sz="1800" dirty="0" err="1"/>
              <a:t>Buttons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enabled</a:t>
            </a:r>
            <a:r>
              <a:rPr lang="sv-SE" sz="1800" dirty="0"/>
              <a:t>/</a:t>
            </a:r>
            <a:r>
              <a:rPr lang="sv-SE" sz="1800" dirty="0" err="1"/>
              <a:t>disabled</a:t>
            </a:r>
            <a:r>
              <a:rPr lang="sv-SE" sz="1800" dirty="0"/>
              <a:t> to access the </a:t>
            </a:r>
            <a:r>
              <a:rPr lang="sv-SE" sz="1800" dirty="0" err="1"/>
              <a:t>further</a:t>
            </a:r>
            <a:r>
              <a:rPr lang="sv-SE" sz="1800" dirty="0"/>
              <a:t> data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E8B3C8-E826-8A41-A736-EF764369D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87" y="3099084"/>
            <a:ext cx="2173434" cy="16300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0A74A7-121D-D048-BD02-F2A466E1C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32" y="1364045"/>
            <a:ext cx="2266604" cy="16999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1DA724-CE7F-0C4A-8EE8-8A14C4B6B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087402"/>
            <a:ext cx="2258864" cy="16941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4249A1-7E9A-684E-8D2C-3FCC474EF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10500"/>
            <a:ext cx="1600245" cy="1200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4CA8B8-C25A-434A-BEAA-55A93151C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34284"/>
            <a:ext cx="1600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CE322B-1037-2749-9255-BF85C8C0A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5750"/>
            <a:ext cx="3886200" cy="3258875"/>
          </a:xfrm>
        </p:spPr>
        <p:txBody>
          <a:bodyPr/>
          <a:lstStyle/>
          <a:p>
            <a:r>
              <a:rPr lang="en-US" dirty="0"/>
              <a:t>Allows to measure cavities (S21, with VNA) and store data automatically in the Cavity DB</a:t>
            </a:r>
          </a:p>
          <a:p>
            <a:r>
              <a:rPr lang="en-US" dirty="0"/>
              <a:t>Used for all measurements of M-ECCTD, after reception</a:t>
            </a:r>
          </a:p>
          <a:p>
            <a:pPr lvl="1"/>
            <a:r>
              <a:rPr lang="en-US" dirty="0"/>
              <a:t>Bandwidth (coarse &amp; fine search)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HOM spectrum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80328B-1DFB-044C-AD73-7A206DEAB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F74007-703A-EA49-8296-F6130A4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391CD-212A-134F-852C-6865EE3C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12F19-BBE0-DE46-95A3-822226DA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tools at 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131B1-7A2F-B144-B02E-D8ABFC8CD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/>
          <a:stretch/>
        </p:blipFill>
        <p:spPr>
          <a:xfrm>
            <a:off x="3917576" y="1088832"/>
            <a:ext cx="4769224" cy="38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8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65E4B6-7345-C54F-8530-F2E47E54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M-ECCTD </a:t>
            </a:r>
            <a:r>
              <a:rPr lang="en-US" dirty="0" err="1"/>
              <a:t>analiysis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A547CF-7582-4E4B-BC8B-82245B23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69" y="4017900"/>
            <a:ext cx="8229600" cy="924787"/>
          </a:xfrm>
        </p:spPr>
        <p:txBody>
          <a:bodyPr/>
          <a:lstStyle/>
          <a:p>
            <a:pPr algn="ctr"/>
            <a:r>
              <a:rPr lang="en-US" dirty="0"/>
              <a:t>Data fairly stable, to be used during TS2/Tunnel preparation phases</a:t>
            </a:r>
          </a:p>
          <a:p>
            <a:pPr lvl="1" algn="ctr"/>
            <a:r>
              <a:rPr lang="en-US" dirty="0"/>
              <a:t>T data not available for all measurements (approx. 5 kHz/C around RT)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AAB8EB-25B4-8249-B993-630E415F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D0F6-803B-964C-8624-5F9B1031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the demonstrator data we could derive the following 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53D1E9-B092-6044-9D78-9FA6D42EA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97469"/>
              </p:ext>
            </p:extLst>
          </p:nvPr>
        </p:nvGraphicFramePr>
        <p:xfrm>
          <a:off x="381000" y="1246619"/>
          <a:ext cx="8381998" cy="266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55188332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70801308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64823928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8103291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16245537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4073603579"/>
                    </a:ext>
                  </a:extLst>
                </a:gridCol>
              </a:tblGrid>
              <a:tr h="3867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Parameter, all data 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CAV1</a:t>
                      </a:r>
                    </a:p>
                    <a:p>
                      <a:pPr algn="ctr"/>
                      <a:r>
                        <a:rPr lang="en-US" sz="1400" dirty="0"/>
                        <a:t>M001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CAV2</a:t>
                      </a:r>
                    </a:p>
                    <a:p>
                      <a:pPr algn="ctr"/>
                      <a:r>
                        <a:rPr lang="en-US" sz="1400" dirty="0"/>
                        <a:t>MP04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CAV3</a:t>
                      </a:r>
                    </a:p>
                    <a:p>
                      <a:pPr algn="ctr"/>
                      <a:r>
                        <a:rPr lang="en-US" sz="1400" dirty="0"/>
                        <a:t>MP01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CAV4</a:t>
                      </a:r>
                    </a:p>
                    <a:p>
                      <a:pPr algn="ctr"/>
                      <a:r>
                        <a:rPr lang="en-US" sz="1400" dirty="0"/>
                        <a:t>MP02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&lt;AVE&gt;</a:t>
                      </a:r>
                    </a:p>
                    <a:p>
                      <a:pPr algn="ctr"/>
                      <a:r>
                        <a:rPr lang="en-US" sz="1400" dirty="0"/>
                        <a:t>SPREAD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27307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Effect of Brackets (also, hysteresis due to mechanical slack)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114±48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040616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From string in vacuum, </a:t>
                      </a:r>
                      <a:r>
                        <a:rPr lang="en-US" sz="1400" dirty="0" err="1"/>
                        <a:t>VV&amp;tank</a:t>
                      </a:r>
                      <a:r>
                        <a:rPr lang="en-US" sz="1400" dirty="0"/>
                        <a:t> PA, to 4.2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1172±18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156738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From string in vacuum, </a:t>
                      </a:r>
                      <a:r>
                        <a:rPr lang="en-US" sz="1400" dirty="0" err="1"/>
                        <a:t>VV&amp;tank</a:t>
                      </a:r>
                      <a:r>
                        <a:rPr lang="en-US" sz="1400" dirty="0"/>
                        <a:t> PA, to 2K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1091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1080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DA02D"/>
                          </a:solidFill>
                        </a:rPr>
                        <a:t>1095±14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959177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4.2K to 2K, col, (Pressure sensitivity 1 bar to 30 mbar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-76±7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073269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String from air to vacuum (tuner, tank &amp; </a:t>
                      </a:r>
                      <a:r>
                        <a:rPr lang="en-US" sz="1400" dirty="0" err="1"/>
                        <a:t>vv</a:t>
                      </a:r>
                      <a:r>
                        <a:rPr lang="en-US" sz="1400" dirty="0"/>
                        <a:t> air, 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184±11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49549"/>
                  </a:ext>
                </a:extLst>
              </a:tr>
              <a:tr h="358406">
                <a:tc>
                  <a:txBody>
                    <a:bodyPr/>
                    <a:lstStyle/>
                    <a:p>
                      <a:r>
                        <a:rPr lang="en-US" sz="1400" dirty="0"/>
                        <a:t>Vessel from air to vacuum (tuner, string vacuum, tank air, 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99±18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090074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7D428-9D06-DF4A-84AB-3EFDA021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Spallation Source 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35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91440" tIns="45720" rIns="91440" bIns="45720" rtlCol="0" anchor="t">
        <a:no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11081</TotalTime>
  <Words>886</Words>
  <Application>Microsoft Macintosh PowerPoint</Application>
  <PresentationFormat>On-screen Show (16:9)</PresentationFormat>
  <Paragraphs>195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Office-tema</vt:lpstr>
      <vt:lpstr>2_Anpassad formgivning</vt:lpstr>
      <vt:lpstr>High level ESS SRF test plan</vt:lpstr>
      <vt:lpstr>Elliptical Cavity Measurement Data at ESS</vt:lpstr>
      <vt:lpstr>Frequency data at ESS (1) </vt:lpstr>
      <vt:lpstr>Frequency data at ESS (2)</vt:lpstr>
      <vt:lpstr>Present Architecture for data storage</vt:lpstr>
      <vt:lpstr>Existing tools (all on ESS Gitlab)</vt:lpstr>
      <vt:lpstr>Bandwidth Explorer</vt:lpstr>
      <vt:lpstr>Measurement tools at ESS</vt:lpstr>
      <vt:lpstr>M-ECCTD analiysis</vt:lpstr>
      <vt:lpstr>Cavities &amp; Module measurements workflow</vt:lpstr>
      <vt:lpstr>Calibration, Conditioning amdn Measurements at TS2</vt:lpstr>
      <vt:lpstr>Calibration, Conditioning amdn Measurements at TS2 (2)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subject/>
  <dc:creator>Cecilia Maiano</dc:creator>
  <cp:keywords/>
  <dc:description/>
  <cp:lastModifiedBy>Cecilia Maiano</cp:lastModifiedBy>
  <cp:revision>110</cp:revision>
  <dcterms:created xsi:type="dcterms:W3CDTF">2018-11-03T15:03:49Z</dcterms:created>
  <dcterms:modified xsi:type="dcterms:W3CDTF">2019-04-02T08:51:45Z</dcterms:modified>
  <cp:category/>
</cp:coreProperties>
</file>