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597" r:id="rId3"/>
    <p:sldId id="598" r:id="rId4"/>
    <p:sldId id="573" r:id="rId5"/>
    <p:sldId id="581" r:id="rId6"/>
    <p:sldId id="590" r:id="rId7"/>
    <p:sldId id="580" r:id="rId8"/>
    <p:sldId id="582" r:id="rId9"/>
    <p:sldId id="572" r:id="rId10"/>
    <p:sldId id="321" r:id="rId1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77" autoAdjust="0"/>
    <p:restoredTop sz="94643" autoAdjust="0"/>
  </p:normalViewPr>
  <p:slideViewPr>
    <p:cSldViewPr>
      <p:cViewPr varScale="1">
        <p:scale>
          <a:sx n="96" d="100"/>
          <a:sy n="96" d="100"/>
        </p:scale>
        <p:origin x="166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1184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71631FF-3F94-B244-B7F1-6E17DC67D7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CF91B-15F5-BA47-A8C7-69DA305152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D06B7-4D80-334C-8CDA-57C8F5CBC084}" type="datetimeFigureOut">
              <a:rPr lang="en-GB" smtClean="0"/>
              <a:t>31/03/2019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7525F-E1AA-9548-88DD-920A9D04D3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95FA2-ADC7-5D4B-80DB-AF6F11A9BA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08344-0A1D-F348-BE50-E768CC5C1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86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2019-03-31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253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125200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31/03/2019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emf"/><Relationship Id="rId7" Type="http://schemas.openxmlformats.org/officeDocument/2006/relationships/image" Target="../media/image11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TS2 Cryomodule Controls</a:t>
            </a:r>
            <a:endParaRPr lang="en-GB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936104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Emilio Asensi</a:t>
            </a:r>
          </a:p>
          <a:p>
            <a:r>
              <a:rPr lang="en-GB" sz="2000" dirty="0">
                <a:solidFill>
                  <a:schemeClr val="bg1"/>
                </a:solidFill>
              </a:rPr>
              <a:t>Project Engineer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r>
              <a:rPr lang="en-GB" sz="1400" dirty="0">
                <a:solidFill>
                  <a:srgbClr val="FFFFFF"/>
                </a:solidFill>
              </a:rPr>
              <a:t>2 April 2019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2" y="3044269"/>
            <a:ext cx="2082800" cy="11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6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68BE-E3C8-A348-BA1D-03FFB7A3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34704"/>
            <a:ext cx="8229600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i="1" dirty="0">
                <a:latin typeface="Helvetica" pitchFamily="2" charset="0"/>
                <a:ea typeface="Brush Script MT" panose="03060802040406070304" pitchFamily="66" charset="-122"/>
                <a:cs typeface="Arial" panose="020B0604020202020204" pitchFamily="34" charset="0"/>
              </a:rPr>
              <a:t>“Our vision is to build and operate the world’s most powerful neutron source…”</a:t>
            </a:r>
          </a:p>
          <a:p>
            <a:pPr marL="0" indent="0">
              <a:buNone/>
            </a:pPr>
            <a:r>
              <a:rPr lang="en-GB" sz="1600" dirty="0">
                <a:latin typeface="Helvetica" pitchFamily="2" charset="0"/>
                <a:ea typeface="Brush Script MT" panose="03060802040406070304" pitchFamily="66" charset="-122"/>
                <a:cs typeface="Arial" panose="020B0604020202020204" pitchFamily="34" charset="0"/>
              </a:rPr>
              <a:t>European Spallation Source ERIC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EA517-07CF-0A48-B220-7ABE06C80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5D255C-1BFF-8849-87AE-AED284672464}"/>
              </a:ext>
            </a:extLst>
          </p:cNvPr>
          <p:cNvSpPr txBox="1">
            <a:spLocks/>
          </p:cNvSpPr>
          <p:nvPr/>
        </p:nvSpPr>
        <p:spPr>
          <a:xfrm>
            <a:off x="457200" y="4437112"/>
            <a:ext cx="8229600" cy="1370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i="1" dirty="0">
                <a:latin typeface="Helvetica" pitchFamily="2" charset="0"/>
                <a:ea typeface="Brush Script MT" panose="03060802040406070304" pitchFamily="66" charset="-122"/>
                <a:cs typeface="Arial" panose="020B0604020202020204" pitchFamily="34" charset="0"/>
              </a:rPr>
              <a:t>“Power is nothing without control.”</a:t>
            </a:r>
          </a:p>
          <a:p>
            <a:pPr marL="0" indent="0">
              <a:buNone/>
            </a:pPr>
            <a:r>
              <a:rPr lang="sv-SE" sz="1600" dirty="0">
                <a:latin typeface="Helvetica" pitchFamily="2" charset="0"/>
              </a:rPr>
              <a:t>Pirelli &amp; C. </a:t>
            </a:r>
            <a:r>
              <a:rPr lang="sv-SE" sz="1600" dirty="0" err="1">
                <a:latin typeface="Helvetica" pitchFamily="2" charset="0"/>
              </a:rPr>
              <a:t>S.p.A</a:t>
            </a:r>
            <a:r>
              <a:rPr lang="sv-SE" sz="1600" dirty="0">
                <a:latin typeface="Helvetica" pitchFamily="2" charset="0"/>
              </a:rPr>
              <a:t>.</a:t>
            </a:r>
            <a:endParaRPr lang="en-GB" sz="1600" dirty="0">
              <a:latin typeface="Helvetica" pitchFamily="2" charset="0"/>
              <a:ea typeface="Brush Script MT" panose="03060802040406070304" pitchFamily="66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8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B0261-8122-DB44-84C4-CEF2F03A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BDE423-1A16-CD43-9839-063A543BC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7638"/>
            <a:ext cx="9252520" cy="54869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6EB79-F90F-554B-BFC6-61C406774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06FC7-3C6F-6543-9DF6-447197C74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645024"/>
            <a:ext cx="5298177" cy="306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DC4CC0-D343-7E42-B806-3E457C04E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49" b="56083"/>
          <a:stretch/>
        </p:blipFill>
        <p:spPr>
          <a:xfrm>
            <a:off x="971601" y="1988839"/>
            <a:ext cx="6624736" cy="25093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F7EACC-564D-C140-BA91-15752B27A9FF}"/>
              </a:ext>
            </a:extLst>
          </p:cNvPr>
          <p:cNvSpPr txBox="1"/>
          <p:nvPr/>
        </p:nvSpPr>
        <p:spPr>
          <a:xfrm>
            <a:off x="7050688" y="2052137"/>
            <a:ext cx="176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Interface to TICP</a:t>
            </a:r>
          </a:p>
          <a:p>
            <a:r>
              <a:rPr lang="en-GB" sz="1600" dirty="0"/>
              <a:t>	50 m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22045B-EB84-A04C-9F0C-EA46BF106109}"/>
              </a:ext>
            </a:extLst>
          </p:cNvPr>
          <p:cNvCxnSpPr>
            <a:cxnSpLocks/>
          </p:cNvCxnSpPr>
          <p:nvPr/>
        </p:nvCxnSpPr>
        <p:spPr>
          <a:xfrm>
            <a:off x="7620000" y="2661830"/>
            <a:ext cx="91244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FBD991-537C-3E4A-9D78-383B9C684615}"/>
              </a:ext>
            </a:extLst>
          </p:cNvPr>
          <p:cNvSpPr txBox="1"/>
          <p:nvPr/>
        </p:nvSpPr>
        <p:spPr>
          <a:xfrm>
            <a:off x="2810814" y="1988839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Phase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908FC4-A6B3-C444-BD3C-0E3C34F50DFE}"/>
              </a:ext>
            </a:extLst>
          </p:cNvPr>
          <p:cNvSpPr txBox="1"/>
          <p:nvPr/>
        </p:nvSpPr>
        <p:spPr>
          <a:xfrm>
            <a:off x="2227108" y="4994838"/>
            <a:ext cx="115127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Phase 2</a:t>
            </a:r>
          </a:p>
        </p:txBody>
      </p:sp>
    </p:spTree>
    <p:extLst>
      <p:ext uri="{BB962C8B-B14F-4D97-AF65-F5344CB8AC3E}">
        <p14:creationId xmlns:p14="http://schemas.microsoft.com/office/powerpoint/2010/main" val="1362642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C53D33E-9C87-0E40-8B1F-79079F98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GB" dirty="0"/>
              <a:t>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04FF5-C167-B947-803E-72CEB46A96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1756"/>
            <a:ext cx="9258255" cy="5446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91ADE-ED43-CD43-9EBA-B5D6F1379E8C}"/>
              </a:ext>
            </a:extLst>
          </p:cNvPr>
          <p:cNvSpPr txBox="1"/>
          <p:nvPr/>
        </p:nvSpPr>
        <p:spPr>
          <a:xfrm>
            <a:off x="-36512" y="6669360"/>
            <a:ext cx="39305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" dirty="0" err="1"/>
              <a:t>N.Elias</a:t>
            </a:r>
            <a:endParaRPr lang="en-GB" sz="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C00AC-7DDC-5C44-8840-84CEAA17341E}"/>
              </a:ext>
            </a:extLst>
          </p:cNvPr>
          <p:cNvSpPr txBox="1"/>
          <p:nvPr/>
        </p:nvSpPr>
        <p:spPr>
          <a:xfrm>
            <a:off x="7236296" y="1074222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Very similar to LINAC</a:t>
            </a:r>
          </a:p>
        </p:txBody>
      </p:sp>
    </p:spTree>
    <p:extLst>
      <p:ext uri="{BB962C8B-B14F-4D97-AF65-F5344CB8AC3E}">
        <p14:creationId xmlns:p14="http://schemas.microsoft.com/office/powerpoint/2010/main" val="330856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62602A4-5EF9-E24F-B871-6B2E3BCF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BC94D9-EA77-DE47-87EC-5896260CD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412776"/>
            <a:ext cx="9180512" cy="562291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D89807A-9423-454B-9652-2E909430012E}"/>
              </a:ext>
            </a:extLst>
          </p:cNvPr>
          <p:cNvSpPr txBox="1"/>
          <p:nvPr/>
        </p:nvSpPr>
        <p:spPr>
          <a:xfrm>
            <a:off x="1475656" y="1844825"/>
            <a:ext cx="1584176" cy="40010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Electrical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Device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SC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FBS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/>
              <a:t>ePlan</a:t>
            </a:r>
            <a:r>
              <a:rPr lang="en-GB" sz="1200" dirty="0"/>
              <a:t>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Diagrams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Cabling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310048-5849-BF48-8041-B90BF4CC817E}"/>
              </a:ext>
            </a:extLst>
          </p:cNvPr>
          <p:cNvSpPr txBox="1"/>
          <p:nvPr/>
        </p:nvSpPr>
        <p:spPr>
          <a:xfrm>
            <a:off x="0" y="1873317"/>
            <a:ext cx="147565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P&amp;I 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Field objects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ESS names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Cable 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FBS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83F4F8-AFF4-B542-9111-D8D8F9069E1C}"/>
              </a:ext>
            </a:extLst>
          </p:cNvPr>
          <p:cNvSpPr/>
          <p:nvPr/>
        </p:nvSpPr>
        <p:spPr>
          <a:xfrm>
            <a:off x="2446784" y="1980122"/>
            <a:ext cx="2088232" cy="458587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243D86-84A7-F545-A2AE-4781C1EA578B}"/>
              </a:ext>
            </a:extLst>
          </p:cNvPr>
          <p:cNvSpPr txBox="1"/>
          <p:nvPr/>
        </p:nvSpPr>
        <p:spPr>
          <a:xfrm>
            <a:off x="3030240" y="1844824"/>
            <a:ext cx="1685776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PLC IO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Procurement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CCDB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Definition 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PLC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HW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Read/Write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/>
              <a:t>Process Logic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 err="1"/>
              <a:t>VersionDog</a:t>
            </a: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FEF5A1-09C0-4B4A-A016-111F141D7DB7}"/>
              </a:ext>
            </a:extLst>
          </p:cNvPr>
          <p:cNvSpPr txBox="1"/>
          <p:nvPr/>
        </p:nvSpPr>
        <p:spPr>
          <a:xfrm>
            <a:off x="4597400" y="1873317"/>
            <a:ext cx="152918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PLC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IOC Factory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PV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EPICS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0391EE-8A72-8C44-9B3B-3F27480CC93D}"/>
              </a:ext>
            </a:extLst>
          </p:cNvPr>
          <p:cNvSpPr txBox="1"/>
          <p:nvPr/>
        </p:nvSpPr>
        <p:spPr>
          <a:xfrm>
            <a:off x="6104780" y="1847614"/>
            <a:ext cx="155937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CSEntry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Virtual IPC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Technical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D4A5F-E980-1945-8076-B3EC4D10E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6085394"/>
            <a:ext cx="9180512" cy="79830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E22FA80-440F-0549-9507-6E53F04B3C3D}"/>
              </a:ext>
            </a:extLst>
          </p:cNvPr>
          <p:cNvSpPr txBox="1"/>
          <p:nvPr/>
        </p:nvSpPr>
        <p:spPr>
          <a:xfrm>
            <a:off x="29682" y="6261119"/>
            <a:ext cx="9160284" cy="1200329"/>
          </a:xfrm>
          <a:prstGeom prst="rect">
            <a:avLst/>
          </a:prstGeom>
          <a:noFill/>
          <a:ln>
            <a:noFill/>
          </a:ln>
        </p:spPr>
        <p:txBody>
          <a:bodyPr wrap="square" numCol="6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Initiation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Planning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Execution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E15CB4-A6A8-2247-97B5-2F46C051E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473" y="3763573"/>
            <a:ext cx="499218" cy="450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E0EB68-756A-B649-BA21-E610751FE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074" y="4672306"/>
            <a:ext cx="952500" cy="647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A491B3-1F44-4D4E-AFA1-6376B6D69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2" y="3830495"/>
            <a:ext cx="1259632" cy="8324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9EFEC-74EF-1B4E-BB41-B4B666BD22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r="12702"/>
          <a:stretch/>
        </p:blipFill>
        <p:spPr>
          <a:xfrm rot="5400000">
            <a:off x="6482646" y="3457440"/>
            <a:ext cx="739889" cy="7914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0809F5-FEFE-3B4C-A558-BD6E7388F3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24801"/>
          <a:stretch/>
        </p:blipFill>
        <p:spPr>
          <a:xfrm rot="5400000">
            <a:off x="403924" y="4974490"/>
            <a:ext cx="628657" cy="7060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1477E8-9A28-014A-A8B6-5FCD58DAC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94" y="4878176"/>
            <a:ext cx="1227628" cy="69054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DB1A9A4-3A09-7F42-9466-F6F1139F0214}"/>
              </a:ext>
            </a:extLst>
          </p:cNvPr>
          <p:cNvSpPr txBox="1"/>
          <p:nvPr/>
        </p:nvSpPr>
        <p:spPr>
          <a:xfrm>
            <a:off x="7581428" y="1873317"/>
            <a:ext cx="1559372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CSStudio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Faceplates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OPI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Alarms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Archive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Process Logic revision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Logbook</a:t>
            </a:r>
          </a:p>
          <a:p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/>
              <a:t>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110483B-12D8-434A-B578-935A67F99E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1809" y="5089613"/>
            <a:ext cx="918610" cy="6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45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2602A4-5EF9-E24F-B871-6B2E3BCF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Status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DFE58A-25E6-F345-B7C8-F02723610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896068" cy="32354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E22EDF-ABDE-B749-A990-CB9BA857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91" y="1417638"/>
            <a:ext cx="4270609" cy="30194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E9C2B8C-EDF4-0340-8462-65A5DCD99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90" y="2708920"/>
            <a:ext cx="3317413" cy="19250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7A2E57-9BC4-1049-8FBE-A4FE78FF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255"/>
            <a:ext cx="3275856" cy="26357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027742E-279B-6E4D-A159-2614C9087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79" y="4010444"/>
            <a:ext cx="2998821" cy="28094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4427F2-8F74-A54A-8AD8-56827F5BD2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29" y="1945815"/>
            <a:ext cx="4539659" cy="28153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A344BB2-1DE7-5A45-A67A-D5B7F5C37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75" y="3694079"/>
            <a:ext cx="4176361" cy="31234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6F0D95-E8AA-ED48-8E96-3EE37967C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03" y="1093602"/>
            <a:ext cx="3385565" cy="21999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4FC7BDB-0581-E44D-840A-7429115E18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95" y="1515319"/>
            <a:ext cx="4655108" cy="292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8B7E-4AFC-F746-8331-CFD85B7B0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Preliminary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7F258A-BE04-AE40-96DE-CFC12299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E1AE13-EB36-0549-9108-AA4A3841B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556" y="1938136"/>
            <a:ext cx="5473038" cy="4432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66B03C-E17F-E249-B152-30E22E98F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16" y="1384962"/>
            <a:ext cx="5067784" cy="2754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F552A-E616-9944-A355-0970C47E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073" y="3671381"/>
            <a:ext cx="3551665" cy="28461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2768EA-D48A-A448-8ACD-546F9A056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3" r="3930"/>
          <a:stretch/>
        </p:blipFill>
        <p:spPr>
          <a:xfrm>
            <a:off x="3923928" y="3634255"/>
            <a:ext cx="2520280" cy="20799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5E4AB2-9885-824A-AAFA-6214D21B89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/>
          <a:stretch/>
        </p:blipFill>
        <p:spPr>
          <a:xfrm>
            <a:off x="4427984" y="5589239"/>
            <a:ext cx="1869829" cy="12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98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22DDF-A6F5-B24F-BCAC-1C699C5B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F2A94-F1A5-0D41-9CEC-C9ACF9F8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5EE1110-CF5F-4142-A2B9-1BC968AA2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6160040"/>
              </p:ext>
            </p:extLst>
          </p:nvPr>
        </p:nvGraphicFramePr>
        <p:xfrm>
          <a:off x="251520" y="1916832"/>
          <a:ext cx="8434297" cy="3816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Worksheet" r:id="rId3" imgW="11023600" imgH="4991100" progId="Excel.Sheet.12">
                  <p:embed/>
                </p:oleObj>
              </mc:Choice>
              <mc:Fallback>
                <p:oleObj name="Worksheet" r:id="rId3" imgW="11023600" imgH="4991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916832"/>
                        <a:ext cx="8434297" cy="3816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3033E9E-B29F-0447-96AD-2C202523BB22}"/>
              </a:ext>
            </a:extLst>
          </p:cNvPr>
          <p:cNvSpPr txBox="1"/>
          <p:nvPr/>
        </p:nvSpPr>
        <p:spPr>
          <a:xfrm>
            <a:off x="8460432" y="2382996"/>
            <a:ext cx="432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rgbClr val="0094CA"/>
                </a:solidFill>
              </a:rPr>
              <a:t>SRR</a:t>
            </a:r>
          </a:p>
        </p:txBody>
      </p:sp>
    </p:spTree>
    <p:extLst>
      <p:ext uri="{BB962C8B-B14F-4D97-AF65-F5344CB8AC3E}">
        <p14:creationId xmlns:p14="http://schemas.microsoft.com/office/powerpoint/2010/main" val="3214448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E0AE-A33E-4C41-AB06-FD0519166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CEC0E-94AC-764F-A71E-9B6AB56D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A5C4E5-FDAE-364E-A7BF-6129518EB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3596"/>
            <a:ext cx="8477874" cy="4429734"/>
          </a:xfrm>
          <a:ln w="25400">
            <a:solidFill>
              <a:schemeClr val="accent2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1600" u="sng" dirty="0"/>
              <a:t>Emilio Asensi (AD): </a:t>
            </a:r>
          </a:p>
          <a:p>
            <a:pPr marL="0" indent="0">
              <a:buNone/>
            </a:pPr>
            <a:r>
              <a:rPr lang="en-GB" sz="1600" dirty="0"/>
              <a:t>Instrumentation and System Integration, Project Lead</a:t>
            </a:r>
            <a:endParaRPr lang="en-GB" sz="1600" u="sng" dirty="0"/>
          </a:p>
          <a:p>
            <a:pPr marL="0" indent="0">
              <a:buNone/>
            </a:pPr>
            <a:endParaRPr lang="en-GB" sz="1600" u="sng" dirty="0"/>
          </a:p>
          <a:p>
            <a:pPr marL="0" indent="0">
              <a:buNone/>
            </a:pPr>
            <a:r>
              <a:rPr lang="en-GB" sz="1600" u="sng" dirty="0"/>
              <a:t>Miklos </a:t>
            </a:r>
            <a:r>
              <a:rPr lang="en-GB" sz="1600" u="sng" dirty="0" err="1"/>
              <a:t>Boros</a:t>
            </a:r>
            <a:r>
              <a:rPr lang="en-GB" sz="1600" u="sng" dirty="0"/>
              <a:t> (ICS): </a:t>
            </a:r>
          </a:p>
          <a:p>
            <a:pPr marL="0" indent="0">
              <a:buNone/>
            </a:pPr>
            <a:r>
              <a:rPr lang="en-GB" sz="1600" dirty="0"/>
              <a:t>Software and Hardware Integration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/>
              <a:t>Nuno Elias (AD):</a:t>
            </a:r>
          </a:p>
          <a:p>
            <a:pPr marL="0" indent="0">
              <a:buNone/>
            </a:pPr>
            <a:r>
              <a:rPr lang="en-GB" sz="1600" dirty="0"/>
              <a:t>Coordination and Commissioning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 err="1"/>
              <a:t>Wawrzyniec</a:t>
            </a:r>
            <a:r>
              <a:rPr lang="en-GB" sz="1600" u="sng" dirty="0"/>
              <a:t> </a:t>
            </a:r>
            <a:r>
              <a:rPr lang="en-GB" sz="1600" u="sng" dirty="0" err="1"/>
              <a:t>Gaj</a:t>
            </a:r>
            <a:r>
              <a:rPr lang="en-GB" sz="1600" u="sng" dirty="0"/>
              <a:t> (IFJ PAN): </a:t>
            </a:r>
          </a:p>
          <a:p>
            <a:pPr marL="0" indent="0">
              <a:buNone/>
            </a:pPr>
            <a:r>
              <a:rPr lang="en-GB" sz="1600" dirty="0"/>
              <a:t>Operations and OPI development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/>
              <a:t>Peter Van </a:t>
            </a:r>
            <a:r>
              <a:rPr lang="en-GB" sz="1600" u="sng" dirty="0" err="1"/>
              <a:t>Velze</a:t>
            </a:r>
            <a:r>
              <a:rPr lang="en-GB" sz="1600" u="sng" dirty="0"/>
              <a:t> (ICS): </a:t>
            </a:r>
          </a:p>
          <a:p>
            <a:pPr marL="0" indent="0">
              <a:buNone/>
            </a:pPr>
            <a:r>
              <a:rPr lang="en-GB" sz="1600" dirty="0"/>
              <a:t>Installation and Racks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sz="1600" u="sng" dirty="0"/>
              <a:t>Peter </a:t>
            </a:r>
            <a:r>
              <a:rPr lang="en-GB" sz="1600" u="sng" dirty="0" err="1"/>
              <a:t>Asvany</a:t>
            </a:r>
            <a:r>
              <a:rPr lang="en-GB" sz="1600" u="sng" dirty="0"/>
              <a:t> (EIS): </a:t>
            </a:r>
          </a:p>
          <a:p>
            <a:pPr marL="0" indent="0">
              <a:buNone/>
            </a:pPr>
            <a:r>
              <a:rPr lang="en-GB" sz="1600" dirty="0"/>
              <a:t>Electrical Diagrams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B4558-0585-C64B-BDC8-311BF18C461E}"/>
              </a:ext>
            </a:extLst>
          </p:cNvPr>
          <p:cNvSpPr txBox="1"/>
          <p:nvPr/>
        </p:nvSpPr>
        <p:spPr>
          <a:xfrm>
            <a:off x="450032" y="1484784"/>
            <a:ext cx="4265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TS2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E3CA7-004F-E64B-B78B-ADE3FA99721A}"/>
              </a:ext>
            </a:extLst>
          </p:cNvPr>
          <p:cNvSpPr txBox="1"/>
          <p:nvPr/>
        </p:nvSpPr>
        <p:spPr>
          <a:xfrm>
            <a:off x="6033457" y="14847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LINAC Controls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FECBC316-59F7-EE48-91EA-E87B0FD583AB}"/>
              </a:ext>
            </a:extLst>
          </p:cNvPr>
          <p:cNvSpPr txBox="1">
            <a:spLocks/>
          </p:cNvSpPr>
          <p:nvPr/>
        </p:nvSpPr>
        <p:spPr>
          <a:xfrm>
            <a:off x="5292080" y="2013595"/>
            <a:ext cx="3642994" cy="4429734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1600" dirty="0"/>
              <a:t>External ICS contract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47A20-D434-A74C-9ADE-1D07E393F644}"/>
              </a:ext>
            </a:extLst>
          </p:cNvPr>
          <p:cNvSpPr txBox="1"/>
          <p:nvPr/>
        </p:nvSpPr>
        <p:spPr>
          <a:xfrm>
            <a:off x="3707904" y="2852936"/>
            <a:ext cx="1440160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0 FTEs 100%</a:t>
            </a:r>
          </a:p>
        </p:txBody>
      </p:sp>
    </p:spTree>
    <p:extLst>
      <p:ext uri="{BB962C8B-B14F-4D97-AF65-F5344CB8AC3E}">
        <p14:creationId xmlns:p14="http://schemas.microsoft.com/office/powerpoint/2010/main" val="169461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4269F34-CC85-C54A-89D2-67D53BFE52D6}">
  <we:reference id="fa000000002" version="1.0.0.0" store="en-us" storeType="FirstPart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13163</TotalTime>
  <Words>224</Words>
  <Application>Microsoft Macintosh PowerPoint</Application>
  <PresentationFormat>On-screen Show (4:3)</PresentationFormat>
  <Paragraphs>166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Brush Script MT</vt:lpstr>
      <vt:lpstr>Arial</vt:lpstr>
      <vt:lpstr>Calibri</vt:lpstr>
      <vt:lpstr>Helvetica</vt:lpstr>
      <vt:lpstr>Office Theme</vt:lpstr>
      <vt:lpstr>Microsoft Excel Worksheet</vt:lpstr>
      <vt:lpstr>TS2 Cryomodule Controls</vt:lpstr>
      <vt:lpstr>PowerPoint Presentation</vt:lpstr>
      <vt:lpstr>Context</vt:lpstr>
      <vt:lpstr>Architecture</vt:lpstr>
      <vt:lpstr>Methodology</vt:lpstr>
      <vt:lpstr>Status</vt:lpstr>
      <vt:lpstr>Preliminary Tests</vt:lpstr>
      <vt:lpstr>Schedule</vt:lpstr>
      <vt:lpstr>Team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down of SRF cavities at ESS and how to control the process</dc:title>
  <dc:creator>EMILIO ASENSI CONEJERO</dc:creator>
  <cp:lastModifiedBy>Emilio Asensi</cp:lastModifiedBy>
  <cp:revision>113</cp:revision>
  <dcterms:created xsi:type="dcterms:W3CDTF">2018-05-02T07:18:42Z</dcterms:created>
  <dcterms:modified xsi:type="dcterms:W3CDTF">2019-04-01T07:49:39Z</dcterms:modified>
</cp:coreProperties>
</file>