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323" r:id="rId3"/>
    <p:sldId id="311" r:id="rId4"/>
    <p:sldId id="376" r:id="rId5"/>
    <p:sldId id="570" r:id="rId6"/>
    <p:sldId id="519" r:id="rId7"/>
    <p:sldId id="379" r:id="rId8"/>
    <p:sldId id="382" r:id="rId9"/>
    <p:sldId id="387" r:id="rId10"/>
    <p:sldId id="500" r:id="rId11"/>
    <p:sldId id="569" r:id="rId12"/>
    <p:sldId id="400" r:id="rId13"/>
    <p:sldId id="368" r:id="rId14"/>
    <p:sldId id="457" r:id="rId15"/>
    <p:sldId id="456" r:id="rId16"/>
    <p:sldId id="523" r:id="rId17"/>
    <p:sldId id="477" r:id="rId18"/>
    <p:sldId id="440" r:id="rId19"/>
    <p:sldId id="325" r:id="rId20"/>
    <p:sldId id="52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5" autoAdjust="0"/>
    <p:restoredTop sz="94647"/>
  </p:normalViewPr>
  <p:slideViewPr>
    <p:cSldViewPr snapToGrid="0" snapToObjects="1">
      <p:cViewPr varScale="1">
        <p:scale>
          <a:sx n="142" d="100"/>
          <a:sy n="142" d="100"/>
        </p:scale>
        <p:origin x="17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580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0EFCE-F0D6-421F-B1FA-5A2FF6679B6B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7389-ADC1-4C13-8105-0CE04FE211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788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B95AD-9B20-4D33-A7E6-CCA86DC3433F}" type="datetimeFigureOut">
              <a:rPr lang="sv-SE" smtClean="0"/>
              <a:t>2019-04-04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A5A2B-2B21-48B4-89F3-11AC399E13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295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30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89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89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9217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51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85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09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11 April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pic>
        <p:nvPicPr>
          <p:cNvPr id="10" name="Bildobjekt 5" descr="ESS-vit-logga.png">
            <a:extLst>
              <a:ext uri="{FF2B5EF4-FFF2-40B4-BE49-F238E27FC236}">
                <a16:creationId xmlns:a16="http://schemas.microsoft.com/office/drawing/2014/main" id="{C7B5A2F4-4B04-0849-A08F-FA04B78F5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4" r:id="rId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chess.esss.lu.se/enovia/link/ESS-0026622/21308.51166.13312.29813/valid" TargetMode="External"/><Relationship Id="rId7" Type="http://schemas.openxmlformats.org/officeDocument/2006/relationships/image" Target="../media/image73.png"/><Relationship Id="rId2" Type="http://schemas.openxmlformats.org/officeDocument/2006/relationships/hyperlink" Target="https://chess.esss.lu.se/enovia/tvc-action/showObject/dmg_Information/ESS-0023754/vali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www.jacow.org/" TargetMode="Externa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pn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6C635D-D377-7D4E-AF48-8B10FC87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91" y="0"/>
            <a:ext cx="9334033" cy="6878276"/>
          </a:xfrm>
          <a:prstGeom prst="rect">
            <a:avLst/>
          </a:prstGeom>
        </p:spPr>
      </p:pic>
      <p:pic>
        <p:nvPicPr>
          <p:cNvPr id="6" name="Bildobjekt 7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  <p:sp>
        <p:nvSpPr>
          <p:cNvPr id="10" name="textruta 6">
            <a:extLst>
              <a:ext uri="{FF2B5EF4-FFF2-40B4-BE49-F238E27FC236}">
                <a16:creationId xmlns:a16="http://schemas.microsoft.com/office/drawing/2014/main" id="{1B9C5F8D-437A-FE4E-9378-51C5313788AA}"/>
              </a:ext>
            </a:extLst>
          </p:cNvPr>
          <p:cNvSpPr txBox="1"/>
          <p:nvPr/>
        </p:nvSpPr>
        <p:spPr>
          <a:xfrm>
            <a:off x="-1" y="2310039"/>
            <a:ext cx="9215719" cy="147731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3400" b="1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Mechanical Design </a:t>
            </a:r>
            <a:endParaRPr lang="en-GB" sz="3400" b="1" dirty="0"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800" dirty="0" err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aTAC</a:t>
            </a:r>
            <a:r>
              <a:rPr lang="en-US" sz="28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 – 11 of April 2019</a:t>
            </a:r>
          </a:p>
          <a:p>
            <a:pPr algn="ctr"/>
            <a:endParaRPr lang="sv-SE" sz="2800" dirty="0">
              <a:solidFill>
                <a:srgbClr val="FFFFFF"/>
              </a:solidFill>
            </a:endParaRPr>
          </a:p>
        </p:txBody>
      </p:sp>
      <p:sp>
        <p:nvSpPr>
          <p:cNvPr id="11" name="textruta 3">
            <a:extLst>
              <a:ext uri="{FF2B5EF4-FFF2-40B4-BE49-F238E27FC236}">
                <a16:creationId xmlns:a16="http://schemas.microsoft.com/office/drawing/2014/main" id="{BF1CD90D-ED68-E54D-A0EF-753699DA3AD1}"/>
              </a:ext>
            </a:extLst>
          </p:cNvPr>
          <p:cNvSpPr txBox="1"/>
          <p:nvPr/>
        </p:nvSpPr>
        <p:spPr>
          <a:xfrm>
            <a:off x="0" y="4008516"/>
            <a:ext cx="9215718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Nick Gazis</a:t>
            </a:r>
          </a:p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Section Leader </a:t>
            </a:r>
          </a:p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Mechanical Engineering &amp; Technology (MET) Section</a:t>
            </a: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pPr marL="360363" indent="-360363"/>
            <a:r>
              <a:rPr lang="sv-SE" sz="3600" dirty="0" err="1"/>
              <a:t>Checking</a:t>
            </a:r>
            <a:r>
              <a:rPr lang="sv-SE" sz="3600" dirty="0"/>
              <a:t> &amp; </a:t>
            </a:r>
            <a:r>
              <a:rPr lang="sv-SE" sz="3600" dirty="0" err="1"/>
              <a:t>releasing</a:t>
            </a:r>
            <a:r>
              <a:rPr lang="sv-SE" sz="3600" dirty="0"/>
              <a:t> </a:t>
            </a:r>
            <a:r>
              <a:rPr lang="sv-SE" sz="3600" dirty="0" err="1"/>
              <a:t>engineering</a:t>
            </a:r>
            <a:r>
              <a:rPr lang="sv-SE" sz="3600" dirty="0"/>
              <a:t> design </a:t>
            </a:r>
            <a:r>
              <a:rPr lang="sv-SE" sz="3600" dirty="0" err="1"/>
              <a:t>according</a:t>
            </a:r>
            <a:r>
              <a:rPr lang="sv-SE" sz="3600" dirty="0"/>
              <a:t> to </a:t>
            </a:r>
            <a:r>
              <a:rPr lang="sv-SE" sz="3600" dirty="0" err="1"/>
              <a:t>Engineering</a:t>
            </a:r>
            <a:r>
              <a:rPr lang="sv-SE" sz="3600" dirty="0"/>
              <a:t> </a:t>
            </a:r>
            <a:r>
              <a:rPr lang="sv-SE" sz="3600" dirty="0" err="1"/>
              <a:t>Handbook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4471E-D669-7043-ADC8-A94AC152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FEF9ED-99D0-C04C-A92C-E9C05013B4A3}"/>
              </a:ext>
            </a:extLst>
          </p:cNvPr>
          <p:cNvCxnSpPr>
            <a:cxnSpLocks/>
          </p:cNvCxnSpPr>
          <p:nvPr/>
        </p:nvCxnSpPr>
        <p:spPr>
          <a:xfrm flipV="1">
            <a:off x="2837580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D80BE4-509D-A642-A58D-C84BCCE0CF2D}"/>
              </a:ext>
            </a:extLst>
          </p:cNvPr>
          <p:cNvCxnSpPr>
            <a:cxnSpLocks/>
          </p:cNvCxnSpPr>
          <p:nvPr/>
        </p:nvCxnSpPr>
        <p:spPr>
          <a:xfrm flipV="1">
            <a:off x="4461021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C15C22-3642-E943-A768-CCB86F7CEAF0}"/>
              </a:ext>
            </a:extLst>
          </p:cNvPr>
          <p:cNvCxnSpPr>
            <a:cxnSpLocks/>
          </p:cNvCxnSpPr>
          <p:nvPr/>
        </p:nvCxnSpPr>
        <p:spPr>
          <a:xfrm flipV="1">
            <a:off x="5861776" y="222194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B5C08B-34EA-EE4F-9EF8-1D21DE600845}"/>
              </a:ext>
            </a:extLst>
          </p:cNvPr>
          <p:cNvCxnSpPr>
            <a:cxnSpLocks/>
          </p:cNvCxnSpPr>
          <p:nvPr/>
        </p:nvCxnSpPr>
        <p:spPr>
          <a:xfrm flipV="1">
            <a:off x="7063748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6691FF-E2DD-F94D-B9A0-B62F8DC9FFC2}"/>
              </a:ext>
            </a:extLst>
          </p:cNvPr>
          <p:cNvCxnSpPr>
            <a:cxnSpLocks/>
          </p:cNvCxnSpPr>
          <p:nvPr/>
        </p:nvCxnSpPr>
        <p:spPr>
          <a:xfrm flipV="1">
            <a:off x="8989289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113597-4B93-234F-BF3C-A3C8B3F84B33}"/>
              </a:ext>
            </a:extLst>
          </p:cNvPr>
          <p:cNvCxnSpPr>
            <a:cxnSpLocks/>
          </p:cNvCxnSpPr>
          <p:nvPr/>
        </p:nvCxnSpPr>
        <p:spPr>
          <a:xfrm flipV="1">
            <a:off x="1139366" y="2190026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CF9E63F-0DE0-9749-9661-C91C1279FA38}"/>
              </a:ext>
            </a:extLst>
          </p:cNvPr>
          <p:cNvSpPr/>
          <p:nvPr/>
        </p:nvSpPr>
        <p:spPr>
          <a:xfrm>
            <a:off x="26923" y="3956697"/>
            <a:ext cx="9139539" cy="450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0BAA9A76-8409-5042-9F66-14177DF41856}"/>
              </a:ext>
            </a:extLst>
          </p:cNvPr>
          <p:cNvSpPr/>
          <p:nvPr/>
        </p:nvSpPr>
        <p:spPr>
          <a:xfrm>
            <a:off x="4798440" y="3980820"/>
            <a:ext cx="430677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71BAD9-2162-AD44-BB52-E3D755DE05A4}"/>
              </a:ext>
            </a:extLst>
          </p:cNvPr>
          <p:cNvSpPr/>
          <p:nvPr/>
        </p:nvSpPr>
        <p:spPr>
          <a:xfrm>
            <a:off x="20249" y="3324919"/>
            <a:ext cx="9139539" cy="501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622582-E8FB-334B-8A3B-705186D71150}"/>
              </a:ext>
            </a:extLst>
          </p:cNvPr>
          <p:cNvSpPr/>
          <p:nvPr/>
        </p:nvSpPr>
        <p:spPr>
          <a:xfrm>
            <a:off x="26923" y="2737556"/>
            <a:ext cx="9139539" cy="450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B86EFF-4306-B940-A0A8-0163BDA9241F}"/>
              </a:ext>
            </a:extLst>
          </p:cNvPr>
          <p:cNvSpPr txBox="1"/>
          <p:nvPr/>
        </p:nvSpPr>
        <p:spPr>
          <a:xfrm>
            <a:off x="3568201" y="4869297"/>
            <a:ext cx="20569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Release Models </a:t>
            </a:r>
            <a:endParaRPr lang="en-GB" sz="1400" b="1" dirty="0">
              <a:solidFill>
                <a:srgbClr val="FF0000"/>
              </a:solidFill>
            </a:endParaRPr>
          </a:p>
          <a:p>
            <a:pPr algn="ctr"/>
            <a:r>
              <a:rPr lang="en-GB" sz="1400" b="1" dirty="0"/>
              <a:t>with </a:t>
            </a:r>
            <a:r>
              <a:rPr lang="en-GB" sz="1400" b="1" dirty="0">
                <a:solidFill>
                  <a:srgbClr val="FF0000"/>
                </a:solidFill>
              </a:rPr>
              <a:t>L</a:t>
            </a:r>
            <a:r>
              <a:rPr lang="en-GB" sz="1400" b="1" dirty="0"/>
              <a:t>evel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b="1" dirty="0"/>
              <a:t>f </a:t>
            </a:r>
            <a:r>
              <a:rPr lang="en-GB" sz="1400" b="1" dirty="0">
                <a:solidFill>
                  <a:srgbClr val="FF0000"/>
                </a:solidFill>
              </a:rPr>
              <a:t>M</a:t>
            </a:r>
            <a:r>
              <a:rPr lang="en-GB" sz="1400" b="1" dirty="0"/>
              <a:t>aturity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997153-A76A-4449-9DA7-5DCFEE460F85}"/>
              </a:ext>
            </a:extLst>
          </p:cNvPr>
          <p:cNvSpPr txBox="1"/>
          <p:nvPr/>
        </p:nvSpPr>
        <p:spPr>
          <a:xfrm>
            <a:off x="6753206" y="488999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/>
              <a:t>Installation</a:t>
            </a:r>
            <a:r>
              <a:rPr lang="en-GB" sz="800" dirty="0"/>
              <a:t> </a:t>
            </a:r>
          </a:p>
          <a:p>
            <a:pPr lvl="0"/>
            <a:r>
              <a:rPr lang="en-US" sz="800" dirty="0"/>
              <a:t>Operation </a:t>
            </a:r>
          </a:p>
          <a:p>
            <a:pPr lvl="0"/>
            <a:r>
              <a:rPr lang="en-US" sz="800" dirty="0"/>
              <a:t>Remote Handling</a:t>
            </a:r>
          </a:p>
          <a:p>
            <a:pPr lvl="0"/>
            <a:r>
              <a:rPr lang="en-US" sz="800" dirty="0"/>
              <a:t>Maintenance</a:t>
            </a:r>
          </a:p>
          <a:p>
            <a:endParaRPr lang="en-GB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BF88DE-19D7-8349-9242-7FC9326D28B0}"/>
              </a:ext>
            </a:extLst>
          </p:cNvPr>
          <p:cNvSpPr txBox="1"/>
          <p:nvPr/>
        </p:nvSpPr>
        <p:spPr>
          <a:xfrm>
            <a:off x="8393686" y="1118197"/>
            <a:ext cx="739305" cy="196208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V2:  12-10-2018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C58349-7A6B-584D-A4B8-B005B99E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9" y="1625165"/>
            <a:ext cx="9116887" cy="5238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E18A5E-3539-3349-8D3C-B63176DF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" y="2161949"/>
            <a:ext cx="9116888" cy="443894"/>
          </a:xfrm>
          <a:prstGeom prst="rect">
            <a:avLst/>
          </a:prstGeom>
        </p:spPr>
      </p:pic>
      <p:sp>
        <p:nvSpPr>
          <p:cNvPr id="38" name="textruta 172">
            <a:extLst>
              <a:ext uri="{FF2B5EF4-FFF2-40B4-BE49-F238E27FC236}">
                <a16:creationId xmlns:a16="http://schemas.microsoft.com/office/drawing/2014/main" id="{60D13FDC-DF57-F447-9D5C-622B63FD977F}"/>
              </a:ext>
            </a:extLst>
          </p:cNvPr>
          <p:cNvSpPr txBox="1"/>
          <p:nvPr/>
        </p:nvSpPr>
        <p:spPr>
          <a:xfrm>
            <a:off x="945742" y="2822101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BA7694-E1AD-A646-A811-62709327859F}"/>
              </a:ext>
            </a:extLst>
          </p:cNvPr>
          <p:cNvSpPr txBox="1"/>
          <p:nvPr/>
        </p:nvSpPr>
        <p:spPr>
          <a:xfrm>
            <a:off x="851980" y="3363081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2AC0B8-3C62-5F4F-9A08-15956EB107BD}"/>
              </a:ext>
            </a:extLst>
          </p:cNvPr>
          <p:cNvSpPr txBox="1"/>
          <p:nvPr/>
        </p:nvSpPr>
        <p:spPr>
          <a:xfrm>
            <a:off x="6386562" y="4068040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Production</a:t>
            </a:r>
            <a:r>
              <a:rPr lang="en-GB" sz="900" b="1" dirty="0"/>
              <a:t> Phase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132111-92BA-3C43-9D3C-6199BA45A8C8}"/>
              </a:ext>
            </a:extLst>
          </p:cNvPr>
          <p:cNvSpPr txBox="1"/>
          <p:nvPr/>
        </p:nvSpPr>
        <p:spPr>
          <a:xfrm>
            <a:off x="-8236" y="2744986"/>
            <a:ext cx="94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Mechanical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273FFC-A3C4-8F49-9AE5-CFDA3AB16572}"/>
              </a:ext>
            </a:extLst>
          </p:cNvPr>
          <p:cNvSpPr txBox="1"/>
          <p:nvPr/>
        </p:nvSpPr>
        <p:spPr>
          <a:xfrm>
            <a:off x="-15655" y="3323145"/>
            <a:ext cx="80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Electrical </a:t>
            </a:r>
          </a:p>
          <a:p>
            <a:r>
              <a:rPr lang="en-GB" sz="800" b="1" dirty="0"/>
              <a:t>Process Piping </a:t>
            </a:r>
          </a:p>
          <a:p>
            <a:r>
              <a:rPr lang="en-GB" sz="800" b="1" dirty="0"/>
              <a:t>Design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D8DE50B-ADC6-2D41-9930-0DAA38199A71}"/>
              </a:ext>
            </a:extLst>
          </p:cNvPr>
          <p:cNvSpPr/>
          <p:nvPr/>
        </p:nvSpPr>
        <p:spPr>
          <a:xfrm>
            <a:off x="15787" y="1555781"/>
            <a:ext cx="9139539" cy="3901526"/>
          </a:xfrm>
          <a:prstGeom prst="roundRect">
            <a:avLst>
              <a:gd name="adj" fmla="val 3059"/>
            </a:avLst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44" name="textruta 172">
            <a:extLst>
              <a:ext uri="{FF2B5EF4-FFF2-40B4-BE49-F238E27FC236}">
                <a16:creationId xmlns:a16="http://schemas.microsoft.com/office/drawing/2014/main" id="{873D7714-7D4E-E743-A034-B734FF46E1F1}"/>
              </a:ext>
            </a:extLst>
          </p:cNvPr>
          <p:cNvSpPr txBox="1"/>
          <p:nvPr/>
        </p:nvSpPr>
        <p:spPr>
          <a:xfrm>
            <a:off x="2657560" y="2822101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</a:t>
            </a:r>
          </a:p>
        </p:txBody>
      </p:sp>
      <p:sp>
        <p:nvSpPr>
          <p:cNvPr id="45" name="textruta 172">
            <a:extLst>
              <a:ext uri="{FF2B5EF4-FFF2-40B4-BE49-F238E27FC236}">
                <a16:creationId xmlns:a16="http://schemas.microsoft.com/office/drawing/2014/main" id="{9FFEAA03-6F97-F54A-BBA3-88D62D937808}"/>
              </a:ext>
            </a:extLst>
          </p:cNvPr>
          <p:cNvSpPr txBox="1"/>
          <p:nvPr/>
        </p:nvSpPr>
        <p:spPr>
          <a:xfrm>
            <a:off x="3258545" y="281557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C</a:t>
            </a:r>
          </a:p>
        </p:txBody>
      </p:sp>
      <p:sp>
        <p:nvSpPr>
          <p:cNvPr id="46" name="textruta 172">
            <a:extLst>
              <a:ext uri="{FF2B5EF4-FFF2-40B4-BE49-F238E27FC236}">
                <a16:creationId xmlns:a16="http://schemas.microsoft.com/office/drawing/2014/main" id="{F3D0675B-3931-1649-A7CF-E00A85223AE8}"/>
              </a:ext>
            </a:extLst>
          </p:cNvPr>
          <p:cNvSpPr txBox="1"/>
          <p:nvPr/>
        </p:nvSpPr>
        <p:spPr>
          <a:xfrm>
            <a:off x="3916356" y="2822100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D</a:t>
            </a:r>
          </a:p>
        </p:txBody>
      </p:sp>
      <p:sp>
        <p:nvSpPr>
          <p:cNvPr id="47" name="textruta 172">
            <a:extLst>
              <a:ext uri="{FF2B5EF4-FFF2-40B4-BE49-F238E27FC236}">
                <a16:creationId xmlns:a16="http://schemas.microsoft.com/office/drawing/2014/main" id="{7E2915BD-718A-A744-B5DF-0B75894F7AA9}"/>
              </a:ext>
            </a:extLst>
          </p:cNvPr>
          <p:cNvSpPr txBox="1"/>
          <p:nvPr/>
        </p:nvSpPr>
        <p:spPr>
          <a:xfrm>
            <a:off x="4666367" y="2831145"/>
            <a:ext cx="2705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P</a:t>
            </a:r>
          </a:p>
        </p:txBody>
      </p:sp>
      <p:sp>
        <p:nvSpPr>
          <p:cNvPr id="48" name="textruta 172">
            <a:extLst>
              <a:ext uri="{FF2B5EF4-FFF2-40B4-BE49-F238E27FC236}">
                <a16:creationId xmlns:a16="http://schemas.microsoft.com/office/drawing/2014/main" id="{3FD62BD0-BCAA-FB43-8833-822B53FA7206}"/>
              </a:ext>
            </a:extLst>
          </p:cNvPr>
          <p:cNvSpPr txBox="1"/>
          <p:nvPr/>
        </p:nvSpPr>
        <p:spPr>
          <a:xfrm>
            <a:off x="5684726" y="281557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R</a:t>
            </a:r>
          </a:p>
        </p:txBody>
      </p:sp>
      <p:sp>
        <p:nvSpPr>
          <p:cNvPr id="49" name="textruta 172">
            <a:extLst>
              <a:ext uri="{FF2B5EF4-FFF2-40B4-BE49-F238E27FC236}">
                <a16:creationId xmlns:a16="http://schemas.microsoft.com/office/drawing/2014/main" id="{CDC660E4-955A-D640-96B9-9844E943CE28}"/>
              </a:ext>
            </a:extLst>
          </p:cNvPr>
          <p:cNvSpPr txBox="1"/>
          <p:nvPr/>
        </p:nvSpPr>
        <p:spPr>
          <a:xfrm>
            <a:off x="6819357" y="2822099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ASB</a:t>
            </a:r>
          </a:p>
        </p:txBody>
      </p:sp>
      <p:sp>
        <p:nvSpPr>
          <p:cNvPr id="50" name="textruta 172">
            <a:extLst>
              <a:ext uri="{FF2B5EF4-FFF2-40B4-BE49-F238E27FC236}">
                <a16:creationId xmlns:a16="http://schemas.microsoft.com/office/drawing/2014/main" id="{C4CF6B0C-5C8E-414A-893C-83788DEE4E16}"/>
              </a:ext>
            </a:extLst>
          </p:cNvPr>
          <p:cNvSpPr txBox="1"/>
          <p:nvPr/>
        </p:nvSpPr>
        <p:spPr>
          <a:xfrm>
            <a:off x="8660339" y="2824134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5F524E-8D1A-FB45-92EF-FAB687402EF2}"/>
              </a:ext>
            </a:extLst>
          </p:cNvPr>
          <p:cNvSpPr txBox="1"/>
          <p:nvPr/>
        </p:nvSpPr>
        <p:spPr>
          <a:xfrm>
            <a:off x="2535481" y="3371557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0283BC-5A84-8947-BCD9-77C825F68677}"/>
              </a:ext>
            </a:extLst>
          </p:cNvPr>
          <p:cNvSpPr txBox="1"/>
          <p:nvPr/>
        </p:nvSpPr>
        <p:spPr>
          <a:xfrm>
            <a:off x="3191134" y="3437741"/>
            <a:ext cx="48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Detailed design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7DDF0A-DED6-E347-90D4-8EF3ED76496F}"/>
              </a:ext>
            </a:extLst>
          </p:cNvPr>
          <p:cNvSpPr txBox="1"/>
          <p:nvPr/>
        </p:nvSpPr>
        <p:spPr>
          <a:xfrm>
            <a:off x="3782082" y="3437741"/>
            <a:ext cx="581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Quotation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C79AD1-EF90-7147-BD9B-10B122FCB99B}"/>
              </a:ext>
            </a:extLst>
          </p:cNvPr>
          <p:cNvSpPr txBox="1"/>
          <p:nvPr/>
        </p:nvSpPr>
        <p:spPr>
          <a:xfrm>
            <a:off x="4466540" y="3429793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Construction</a:t>
            </a:r>
          </a:p>
        </p:txBody>
      </p:sp>
      <p:sp>
        <p:nvSpPr>
          <p:cNvPr id="55" name="Left-Right Arrow 54">
            <a:extLst>
              <a:ext uri="{FF2B5EF4-FFF2-40B4-BE49-F238E27FC236}">
                <a16:creationId xmlns:a16="http://schemas.microsoft.com/office/drawing/2014/main" id="{227B5244-6882-E541-8243-52406F8E69CE}"/>
              </a:ext>
            </a:extLst>
          </p:cNvPr>
          <p:cNvSpPr/>
          <p:nvPr/>
        </p:nvSpPr>
        <p:spPr>
          <a:xfrm>
            <a:off x="504887" y="3980819"/>
            <a:ext cx="427454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D5FD03-8C79-7441-9B1A-74AC732C4CDD}"/>
              </a:ext>
            </a:extLst>
          </p:cNvPr>
          <p:cNvSpPr txBox="1"/>
          <p:nvPr/>
        </p:nvSpPr>
        <p:spPr>
          <a:xfrm>
            <a:off x="1744453" y="4059793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Development Phase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D9E2FAC-D633-6042-AE31-7CA1909CCD1F}"/>
              </a:ext>
            </a:extLst>
          </p:cNvPr>
          <p:cNvSpPr txBox="1"/>
          <p:nvPr/>
        </p:nvSpPr>
        <p:spPr>
          <a:xfrm>
            <a:off x="28721" y="4028238"/>
            <a:ext cx="118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/>
              <a:t>CHESS </a:t>
            </a:r>
          </a:p>
          <a:p>
            <a:r>
              <a:rPr lang="en-GB" sz="700" b="1" dirty="0"/>
              <a:t>Release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50A33E-6F1B-084D-AE73-AC4EF4D53CDA}"/>
              </a:ext>
            </a:extLst>
          </p:cNvPr>
          <p:cNvSpPr txBox="1"/>
          <p:nvPr/>
        </p:nvSpPr>
        <p:spPr>
          <a:xfrm>
            <a:off x="5465686" y="3418668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Installation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8BEE2B-3829-2148-9974-DF2F73F79A67}"/>
              </a:ext>
            </a:extLst>
          </p:cNvPr>
          <p:cNvSpPr txBox="1"/>
          <p:nvPr/>
        </p:nvSpPr>
        <p:spPr>
          <a:xfrm>
            <a:off x="6725652" y="3470802"/>
            <a:ext cx="670196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As-Built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01C584-2312-D944-9CE6-FE707EE83D67}"/>
              </a:ext>
            </a:extLst>
          </p:cNvPr>
          <p:cNvSpPr txBox="1"/>
          <p:nvPr/>
        </p:nvSpPr>
        <p:spPr>
          <a:xfrm>
            <a:off x="8482431" y="3470801"/>
            <a:ext cx="611158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As-Scanned</a:t>
            </a: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6EA7BA55-63C0-D74E-8B8D-4A5BB8CBD5D2}"/>
              </a:ext>
            </a:extLst>
          </p:cNvPr>
          <p:cNvSpPr/>
          <p:nvPr/>
        </p:nvSpPr>
        <p:spPr>
          <a:xfrm rot="10800000">
            <a:off x="48960" y="4493863"/>
            <a:ext cx="9095040" cy="491912"/>
          </a:xfrm>
          <a:prstGeom prst="triangle">
            <a:avLst>
              <a:gd name="adj" fmla="val 4976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596EB6-5BD6-494F-85C0-A2013D7665ED}"/>
              </a:ext>
            </a:extLst>
          </p:cNvPr>
          <p:cNvSpPr txBox="1"/>
          <p:nvPr/>
        </p:nvSpPr>
        <p:spPr>
          <a:xfrm>
            <a:off x="1378217" y="5107162"/>
            <a:ext cx="229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i="1"/>
            </a:lvl1pPr>
          </a:lstStyle>
          <a:p>
            <a:r>
              <a:rPr lang="en-GB" sz="1200" dirty="0"/>
              <a:t>Work Package/ Project Leader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06E66E-3E85-3A42-BA9D-1A5F7E952CAF}"/>
              </a:ext>
            </a:extLst>
          </p:cNvPr>
          <p:cNvSpPr txBox="1"/>
          <p:nvPr/>
        </p:nvSpPr>
        <p:spPr>
          <a:xfrm>
            <a:off x="6272791" y="4737798"/>
            <a:ext cx="1592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Including Space Reservation for</a:t>
            </a:r>
          </a:p>
          <a:p>
            <a:endParaRPr lang="en-GB" sz="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635D84-1E51-4A48-8B20-6639E4D6450B}"/>
              </a:ext>
            </a:extLst>
          </p:cNvPr>
          <p:cNvSpPr txBox="1"/>
          <p:nvPr/>
        </p:nvSpPr>
        <p:spPr>
          <a:xfrm>
            <a:off x="1903561" y="4890782"/>
            <a:ext cx="135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Designer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86F73E81-3A0E-8644-AE7F-50E2AAB18962}"/>
              </a:ext>
            </a:extLst>
          </p:cNvPr>
          <p:cNvSpPr/>
          <p:nvPr/>
        </p:nvSpPr>
        <p:spPr>
          <a:xfrm>
            <a:off x="4462" y="5692620"/>
            <a:ext cx="9139538" cy="1065050"/>
          </a:xfrm>
          <a:prstGeom prst="roundRect">
            <a:avLst>
              <a:gd name="adj" fmla="val 3059"/>
            </a:avLst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CAD model management, engineering analysis (design, integration, simulation, …) </a:t>
            </a:r>
            <a:br>
              <a:rPr lang="en-US" sz="1588" dirty="0"/>
            </a:br>
            <a:r>
              <a:rPr lang="en-US" sz="1588" dirty="0"/>
              <a:t>&amp; communication as single-point-of-truth (under revision control)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8531F9-053D-2144-89ED-D25446BE6896}"/>
              </a:ext>
            </a:extLst>
          </p:cNvPr>
          <p:cNvSpPr txBox="1"/>
          <p:nvPr/>
        </p:nvSpPr>
        <p:spPr>
          <a:xfrm>
            <a:off x="711865" y="1336828"/>
            <a:ext cx="819455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Sub Project</a:t>
            </a:r>
          </a:p>
        </p:txBody>
      </p:sp>
    </p:spTree>
    <p:extLst>
      <p:ext uri="{BB962C8B-B14F-4D97-AF65-F5344CB8AC3E}">
        <p14:creationId xmlns:p14="http://schemas.microsoft.com/office/powerpoint/2010/main" val="5935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8" grpId="0" animBg="1"/>
      <p:bldP spid="39" grpId="0" animBg="1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A002313-A847-C34D-B3F7-18508A67C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805" y="3496357"/>
            <a:ext cx="1838112" cy="245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" y="3717709"/>
            <a:ext cx="2643032" cy="1982274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EC33262-7E53-6C44-8A2F-4F25B5E5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11 April 2019</a:t>
            </a:r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BC4AB90-1D97-DE42-8CA5-CD939B85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00E961-4365-0149-A1EA-FCA588ACD9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49915" y="1149518"/>
            <a:ext cx="2301717" cy="2834665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DD119CB2-A460-0B48-91A9-998D2A52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624555"/>
            <a:ext cx="7139136" cy="562074"/>
          </a:xfrm>
        </p:spPr>
        <p:txBody>
          <a:bodyPr/>
          <a:lstStyle/>
          <a:p>
            <a:r>
              <a:rPr lang="en-US" sz="3200" b="0" dirty="0"/>
              <a:t>Parts and prototypes designed and produced in-house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0B2EC6D-A365-0548-8FBB-77F35FD220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105" y="1284371"/>
            <a:ext cx="2228362" cy="24333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9D41ED-6F2B-7146-A9FB-2A1098B297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248" y="3717709"/>
            <a:ext cx="3310364" cy="21958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6A640C-113E-6941-BC59-FBB3D8D4EB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444" y="5613924"/>
            <a:ext cx="1804220" cy="12440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C785A3-6C62-D742-89A3-990AD94D46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31" y="5550194"/>
            <a:ext cx="2329265" cy="12170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7BE0C7-8D0E-194A-B838-242413F16A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1673" y="1682595"/>
            <a:ext cx="2325844" cy="17443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8E0187-633F-4245-B33B-5355C4EC4B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835" y="5039519"/>
            <a:ext cx="1311609" cy="1747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BB8609-42B5-C547-BF5E-7BEA426C9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467" y="1102043"/>
            <a:ext cx="1932481" cy="25766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6CA6AED-0AA9-ED42-8339-CE87182664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12" y="5304566"/>
            <a:ext cx="904576" cy="12852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B919DD4-4C7A-2242-B9A2-3BF9032FCE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741" y="958862"/>
            <a:ext cx="1286731" cy="90947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A130F0F-0D7B-7D4A-BA33-9EAEC40FD4C7}"/>
              </a:ext>
            </a:extLst>
          </p:cNvPr>
          <p:cNvGrpSpPr/>
          <p:nvPr/>
        </p:nvGrpSpPr>
        <p:grpSpPr>
          <a:xfrm>
            <a:off x="1632246" y="1210757"/>
            <a:ext cx="702801" cy="820957"/>
            <a:chOff x="-759498" y="1723898"/>
            <a:chExt cx="1988480" cy="189617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9BBCD35-8E3F-7345-B4BD-26EBF1551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678" y="1723898"/>
              <a:ext cx="648304" cy="189617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A0DDF43-4D8F-CB46-911B-97B4F348F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59498" y="1723898"/>
              <a:ext cx="117338" cy="189617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28CBC30-6539-0343-9AA0-6680471C3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88074" y="1723898"/>
              <a:ext cx="1372279" cy="1896176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5C0754D-9E6A-C747-B373-2CE847B3541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664" y="5162689"/>
            <a:ext cx="2486400" cy="17082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AC3CCA4-DDEF-5546-9FE3-870C8EE25D4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412" y="3455478"/>
            <a:ext cx="1349012" cy="17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DA658E-BAED-5C40-9CAE-5B56C60CB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93" y="1573092"/>
            <a:ext cx="7172757" cy="47832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F06BA-486D-B84B-B2FF-B83809BB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47E686-2AE8-6B4E-8221-5E8B2276D1A0}"/>
              </a:ext>
            </a:extLst>
          </p:cNvPr>
          <p:cNvSpPr txBox="1">
            <a:spLocks/>
          </p:cNvSpPr>
          <p:nvPr/>
        </p:nvSpPr>
        <p:spPr>
          <a:xfrm>
            <a:off x="457200" y="3572295"/>
            <a:ext cx="8440615" cy="385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Thank you</a:t>
            </a:r>
            <a:endParaRPr lang="sv-SE" sz="2200" dirty="0"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7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Non-Destructive Testing </a:t>
            </a:r>
            <a:br>
              <a:rPr lang="en-GB" sz="3400" dirty="0"/>
            </a:br>
            <a:r>
              <a:rPr lang="en-GB" sz="3400" dirty="0"/>
              <a:t>Scope &amp; Objectives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509743"/>
            <a:ext cx="8976360" cy="5211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GB" b="1" i="1" dirty="0"/>
              <a:t>Scope</a:t>
            </a:r>
          </a:p>
          <a:p>
            <a:r>
              <a:rPr lang="en-GB" i="1" dirty="0"/>
              <a:t>Implementation of Resonant Ultrasound Spectroscopy at the ESS accelerator to service </a:t>
            </a:r>
          </a:p>
          <a:p>
            <a:r>
              <a:rPr lang="en-GB" i="1" dirty="0"/>
              <a:t>high </a:t>
            </a:r>
            <a:r>
              <a:rPr lang="en-GB" b="1" i="1" dirty="0"/>
              <a:t>availability</a:t>
            </a:r>
            <a:r>
              <a:rPr lang="en-GB" i="1" dirty="0"/>
              <a:t> and </a:t>
            </a:r>
            <a:r>
              <a:rPr lang="en-GB" b="1" i="1" dirty="0"/>
              <a:t>reliability</a:t>
            </a:r>
            <a:r>
              <a:rPr lang="en-GB" i="1" dirty="0"/>
              <a:t> goals for the ESS machine </a:t>
            </a:r>
          </a:p>
          <a:p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Real-time diagnostics </a:t>
            </a:r>
            <a:r>
              <a:rPr lang="en-GB" dirty="0"/>
              <a:t>of the micro- and macro- properties engineering behaviour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Monitoring</a:t>
            </a:r>
            <a:r>
              <a:rPr lang="en-GB" dirty="0"/>
              <a:t> of the integrity of components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Schedule</a:t>
            </a:r>
            <a:r>
              <a:rPr lang="en-GB" dirty="0"/>
              <a:t> preventive maintenance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Reduce</a:t>
            </a:r>
            <a:r>
              <a:rPr lang="en-GB" dirty="0"/>
              <a:t> maintenance time and </a:t>
            </a:r>
            <a:r>
              <a:rPr lang="en-GB" b="1" dirty="0"/>
              <a:t>lower</a:t>
            </a:r>
            <a:r>
              <a:rPr lang="en-GB" dirty="0"/>
              <a:t> beam down-times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Gathering</a:t>
            </a:r>
            <a:r>
              <a:rPr lang="en-GB" dirty="0"/>
              <a:t> of information for the normal-operation spectrum response of parts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Generation </a:t>
            </a:r>
            <a:r>
              <a:rPr lang="en-GB" dirty="0"/>
              <a:t>and</a:t>
            </a:r>
            <a:r>
              <a:rPr lang="en-GB" b="1" dirty="0"/>
              <a:t> maintenance</a:t>
            </a:r>
            <a:r>
              <a:rPr lang="en-GB" dirty="0"/>
              <a:t> of a database for engineering properties and responses</a:t>
            </a:r>
          </a:p>
          <a:p>
            <a:pPr marL="2114550" lvl="4" indent="-285750">
              <a:buFont typeface="Wingdings" charset="2"/>
              <a:buChar char="ü"/>
            </a:pPr>
            <a:r>
              <a:rPr lang="en-GB" dirty="0"/>
              <a:t>beam-off (reference)</a:t>
            </a:r>
            <a:r>
              <a:rPr lang="sv-SE" dirty="0"/>
              <a:t> </a:t>
            </a:r>
          </a:p>
          <a:p>
            <a:pPr marL="2114550" lvl="4" indent="-285750">
              <a:buFont typeface="Wingdings" charset="2"/>
              <a:buChar char="ü"/>
            </a:pPr>
            <a:r>
              <a:rPr lang="en-GB" dirty="0"/>
              <a:t>beam-on (operation)</a:t>
            </a:r>
          </a:p>
          <a:p>
            <a:pPr marL="2114550" lvl="4" indent="-285750">
              <a:buFont typeface="Wingdings" charset="2"/>
              <a:buChar char="ü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Measuring</a:t>
            </a:r>
            <a:r>
              <a:rPr lang="en-GB" dirty="0"/>
              <a:t> of components’ integrity (on shut-downs)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Fast and practical </a:t>
            </a:r>
            <a:r>
              <a:rPr lang="en-GB" dirty="0"/>
              <a:t>identification of </a:t>
            </a:r>
            <a:r>
              <a:rPr lang="en-GB" b="1" dirty="0"/>
              <a:t>modal </a:t>
            </a:r>
            <a:r>
              <a:rPr lang="en-GB" dirty="0"/>
              <a:t>resonant responses </a:t>
            </a:r>
          </a:p>
          <a:p>
            <a:pPr lvl="0" algn="just"/>
            <a:endParaRPr lang="en-GB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22900-B408-B144-B2EF-4E427FAC0FCB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80506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CFB-AD5E-5A41-9316-53D77317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ESS NDT </a:t>
            </a:r>
            <a:r>
              <a:rPr lang="sv-SE" dirty="0" err="1"/>
              <a:t>method</a:t>
            </a:r>
            <a:r>
              <a:rPr lang="sv-SE" dirty="0"/>
              <a:t> (1/2)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06224-1E86-8B46-9EA4-4DDA320B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2FD2-1451-6447-9039-151A5B0C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EBD8-ECA7-F942-8545-9488D6E5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70B418-49BF-8D48-8960-CF3537D25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84873"/>
            <a:ext cx="32153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sv-SE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kumimoji="0" lang="it-IT" altLang="sv-SE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Resonant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Ultrasound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kumimoji="0" lang="it-IT" altLang="sv-SE" sz="10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it-IT" altLang="sv-SE" sz="10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well-studied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destructive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characterize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elastic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isotropic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anisotropic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probe the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solids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</a:rPr>
              <a:t> 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sv-SE" sz="1000" dirty="0"/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10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Why</a:t>
            </a:r>
            <a:r>
              <a:rPr lang="sv-SE" sz="1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technique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relies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fact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solid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have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natural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frequencies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which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vibrate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when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mechanically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excited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natural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frequency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depends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elasticity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size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shape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-- RUS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exploits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property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solids to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determine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elastic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material.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 dirty="0"/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000" dirty="0"/>
              <a:t>The </a:t>
            </a:r>
            <a:r>
              <a:rPr lang="sv-SE" sz="1000" dirty="0" err="1"/>
              <a:t>great</a:t>
            </a:r>
            <a:r>
              <a:rPr lang="sv-SE" sz="1000" dirty="0"/>
              <a:t> </a:t>
            </a:r>
            <a:r>
              <a:rPr lang="sv-SE" sz="1000" dirty="0" err="1"/>
              <a:t>advantage</a:t>
            </a:r>
            <a:r>
              <a:rPr lang="sv-SE" sz="1000" dirty="0"/>
              <a:t> </a:t>
            </a:r>
            <a:r>
              <a:rPr lang="sv-SE" sz="1000" dirty="0" err="1"/>
              <a:t>of</a:t>
            </a:r>
            <a:r>
              <a:rPr lang="sv-SE" sz="1000" dirty="0"/>
              <a:t> </a:t>
            </a:r>
            <a:r>
              <a:rPr lang="sv-SE" sz="1000" dirty="0" err="1"/>
              <a:t>this</a:t>
            </a:r>
            <a:r>
              <a:rPr lang="sv-SE" sz="1000" dirty="0"/>
              <a:t> </a:t>
            </a:r>
            <a:r>
              <a:rPr lang="sv-SE" sz="1000" dirty="0" err="1"/>
              <a:t>technique</a:t>
            </a:r>
            <a:r>
              <a:rPr lang="sv-SE" sz="1000" dirty="0"/>
              <a:t> is </a:t>
            </a:r>
            <a:r>
              <a:rPr lang="sv-SE" sz="1000" dirty="0" err="1"/>
              <a:t>that</a:t>
            </a:r>
            <a:r>
              <a:rPr lang="sv-SE" sz="1000" dirty="0"/>
              <a:t> the </a:t>
            </a:r>
            <a:r>
              <a:rPr lang="sv-SE" sz="1000" dirty="0" err="1"/>
              <a:t>entire</a:t>
            </a:r>
            <a:r>
              <a:rPr lang="sv-SE" sz="1000" dirty="0"/>
              <a:t> </a:t>
            </a:r>
            <a:r>
              <a:rPr lang="sv-SE" sz="1000" dirty="0" err="1"/>
              <a:t>elastic</a:t>
            </a:r>
            <a:r>
              <a:rPr lang="sv-SE" sz="1000" dirty="0"/>
              <a:t> </a:t>
            </a:r>
            <a:r>
              <a:rPr lang="sv-SE" sz="1000" dirty="0" err="1"/>
              <a:t>tensor</a:t>
            </a:r>
            <a:r>
              <a:rPr lang="sv-SE" sz="1000" dirty="0"/>
              <a:t> is </a:t>
            </a:r>
            <a:r>
              <a:rPr lang="sv-SE" sz="1000" dirty="0" err="1"/>
              <a:t>obtained</a:t>
            </a:r>
            <a:r>
              <a:rPr lang="sv-SE" sz="1000" dirty="0"/>
              <a:t> from a </a:t>
            </a:r>
            <a:r>
              <a:rPr lang="sv-SE" sz="1000" dirty="0" err="1"/>
              <a:t>single</a:t>
            </a:r>
            <a:r>
              <a:rPr lang="sv-SE" sz="1000" dirty="0"/>
              <a:t> </a:t>
            </a:r>
            <a:r>
              <a:rPr lang="sv-SE" sz="1000" dirty="0" err="1"/>
              <a:t>sample</a:t>
            </a:r>
            <a:r>
              <a:rPr lang="sv-SE" sz="1000" dirty="0"/>
              <a:t> in a </a:t>
            </a:r>
            <a:r>
              <a:rPr lang="sv-SE" sz="1000" dirty="0" err="1"/>
              <a:t>single</a:t>
            </a:r>
            <a:r>
              <a:rPr lang="sv-SE" sz="1000" dirty="0"/>
              <a:t> rapid </a:t>
            </a:r>
            <a:r>
              <a:rPr lang="sv-SE" sz="1000" dirty="0" err="1"/>
              <a:t>measurement</a:t>
            </a:r>
            <a:r>
              <a:rPr lang="sv-SE" sz="1000" dirty="0"/>
              <a:t>.</a:t>
            </a:r>
            <a:endParaRPr kumimoji="0" lang="it-IT" altLang="sv-S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E0CD5B0-ED4A-FC42-AA93-DF01439A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54" y="4609419"/>
            <a:ext cx="50341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9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000" b="1" i="0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How? : </a:t>
            </a:r>
            <a:r>
              <a:rPr kumimoji="0" lang="en-GB" altLang="sv-SE" sz="1000" b="0" i="0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A typical experimental setup consists of a sample, held in contact between two transducers: one transmitting or driving, the other receiving. The transmitting transducer drives a signal through the sample, whereby the signal undergoes a frequency sweep. The response of the sample is detected by the receiving transducer and the spectrum is collected. A resonant peak is observed when the frequency of the driving transducer corresponds to one of the sample Eigen-frequencies. The eigenfrequencies depend on a plethora of factors such as the elastic constants, the sample shape, and the orientation of the crystallographic axis with respect to the sample. By measuring a large number of resonant frequencies on one sample,  the complete elastic constant matrix can be derived.</a:t>
            </a:r>
            <a:endParaRPr kumimoji="0" lang="en-GB" altLang="sv-SE" sz="600" b="0" i="0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1F2E8-CADE-1B47-9523-80AACE2D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67" y="3611833"/>
            <a:ext cx="1866900" cy="264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37319-78A5-144A-B0A4-9D7A11419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30" y="1519245"/>
            <a:ext cx="1541411" cy="1841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1128B4-2E1E-884E-B3D5-63247696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316" y="3508916"/>
            <a:ext cx="1542618" cy="3169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5826E7-9B7A-184B-85EE-CFA02E593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979" y="1476831"/>
            <a:ext cx="1912961" cy="2024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B0C1C5-68F9-7C49-913F-72F699E2F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477" y="3613335"/>
            <a:ext cx="26289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2BBF6C-94CB-DE48-8DA5-E5E4D82183A4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171826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600" dirty="0">
                <a:solidFill>
                  <a:schemeClr val="lt1"/>
                </a:solidFill>
                <a:cs typeface="Calibri"/>
                <a:sym typeface="Calibri"/>
              </a:rPr>
              <a:t>The ESS NDT method (2/2)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hape 72"/>
          <p:cNvSpPr txBox="1">
            <a:spLocks/>
          </p:cNvSpPr>
          <p:nvPr/>
        </p:nvSpPr>
        <p:spPr>
          <a:xfrm>
            <a:off x="21478" y="1589199"/>
            <a:ext cx="5913823" cy="476920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Frequency sweep on spectral area 10kHz-500MHz (</a:t>
            </a:r>
            <a:r>
              <a:rPr lang="en-US" sz="1200" dirty="0" err="1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preferance</a:t>
            </a: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 in kHz)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Define number of sampling points (e.g. few thousands)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Using averaging sweep: 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every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sampling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point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multiple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values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are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measured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and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averaged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to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reduce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the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noise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background</a:t>
            </a:r>
            <a:endParaRPr lang="sv-SE" sz="1200" dirty="0">
              <a:solidFill>
                <a:sysClr val="windowText" lastClr="0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Feeding 10V signal to sample (need for development)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Measuring different  material samples on various orientation (repeatable) and different assembly and contact points (edge or corner contacts)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The received data are collected and processed  by the DAQ using the dedicated Graphical User Interface (GUI)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Data Analysis and Pre-Measurement Simulations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84467C2-79FC-2A4A-B872-F3C3B1EB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082" y="3424301"/>
            <a:ext cx="2397419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200" b="1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Why at ESS: </a:t>
            </a:r>
            <a:r>
              <a:rPr kumimoji="0" lang="en-GB" altLang="sv-SE" sz="1200" b="0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200" b="0" i="0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ESS requires high reliability and availability of neutron beams during operations.</a:t>
            </a:r>
            <a:endParaRPr kumimoji="0" lang="it-IT" altLang="sv-SE" sz="1200" b="0" i="0" strike="noStrike" cap="none" normalizeH="0" baseline="0" dirty="0">
              <a:ln>
                <a:noFill/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includes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specified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goals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the reliability and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machine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itself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Consequently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Meeting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require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preventive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machine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it-IT" altLang="sv-SE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regular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maintenance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addition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destructive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investigated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asset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the reliability,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it-IT" altLang="sv-SE" sz="1200" b="0" i="0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FF2A8-E791-974E-AB8D-A72517203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85" y="3862609"/>
            <a:ext cx="4474029" cy="2322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AA7E5-D94A-E542-88ED-6AC5D026D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301" y="1467475"/>
            <a:ext cx="3124200" cy="1986404"/>
          </a:xfrm>
          <a:prstGeom prst="rect">
            <a:avLst/>
          </a:prstGeom>
        </p:spPr>
      </p:pic>
      <p:pic>
        <p:nvPicPr>
          <p:cNvPr id="10" name="Εικόνα 5">
            <a:extLst>
              <a:ext uri="{FF2B5EF4-FFF2-40B4-BE49-F238E27FC236}">
                <a16:creationId xmlns:a16="http://schemas.microsoft.com/office/drawing/2014/main" id="{FC02B727-C344-3848-8567-8115E9F4AA9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3"/>
          <a:stretch/>
        </p:blipFill>
        <p:spPr bwMode="auto">
          <a:xfrm rot="5400000">
            <a:off x="4496900" y="4340749"/>
            <a:ext cx="2540000" cy="1148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25F58-C0B2-464C-ADFB-BA1F4C640A7F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52998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r>
              <a:rPr lang="en-US" sz="3600" dirty="0"/>
              <a:t>Samples of </a:t>
            </a:r>
            <a:r>
              <a:rPr lang="en-US" sz="3600" dirty="0" err="1"/>
              <a:t>Nb</a:t>
            </a:r>
            <a:r>
              <a:rPr lang="en-US" sz="3600" dirty="0"/>
              <a:t>, SS304, Alu6061</a:t>
            </a:r>
            <a:br>
              <a:rPr lang="en-US" sz="3600" dirty="0"/>
            </a:br>
            <a:r>
              <a:rPr lang="en-US" sz="3600" dirty="0"/>
              <a:t>Reliability measurements &amp; ANSYS FEA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C:\Users\GLS\AppData\Local\Microsoft\Windows\Temporary Internet Files\Content.Outlook\AHJ4RL08\IMG_06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850" y="1524305"/>
            <a:ext cx="1655166" cy="41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GLS\AppData\Local\Microsoft\Windows\Temporary Internet Files\Content.Outlook\AHJ4RL08\IMG_0683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05" y="1524308"/>
            <a:ext cx="1015864" cy="41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AC17B-9801-A544-9D06-B53C5B8D5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52" y="1524308"/>
            <a:ext cx="3115004" cy="4153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529A9-D5A1-594F-847B-A7F762498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30373" y="2041737"/>
            <a:ext cx="4139445" cy="31045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133455" y="1524309"/>
            <a:ext cx="1015864" cy="29415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1mm Sample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B9A317F-0924-F540-9A7C-14E644E09CCB}"/>
              </a:ext>
            </a:extLst>
          </p:cNvPr>
          <p:cNvSpPr>
            <a:spLocks noGrp="1"/>
          </p:cNvSpPr>
          <p:nvPr/>
        </p:nvSpPr>
        <p:spPr>
          <a:xfrm>
            <a:off x="7783771" y="1524306"/>
            <a:ext cx="1015864" cy="29415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3mm Sample</a:t>
            </a:r>
          </a:p>
        </p:txBody>
      </p:sp>
      <p:pic>
        <p:nvPicPr>
          <p:cNvPr id="17" name="Εικόνα 10">
            <a:extLst>
              <a:ext uri="{FF2B5EF4-FFF2-40B4-BE49-F238E27FC236}">
                <a16:creationId xmlns:a16="http://schemas.microsoft.com/office/drawing/2014/main" id="{AB80DF84-6DDE-A949-996F-DA82996D58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976" y="5129159"/>
            <a:ext cx="3376880" cy="128252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B7518-1F0D-AB4C-97FD-76E870734F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6" y="5070067"/>
            <a:ext cx="2952427" cy="128744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C8C4EA-CAF0-9348-B89E-637D78600E60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78821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Working points for NDT </a:t>
            </a:r>
            <a:br>
              <a:rPr lang="en-GB" sz="3400" dirty="0"/>
            </a:br>
            <a:r>
              <a:rPr lang="en-GB" sz="3400" dirty="0"/>
              <a:t>for the ESS machine Operations 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5724" y="1577340"/>
            <a:ext cx="8601076" cy="5144135"/>
          </a:xfrm>
          <a:noFill/>
        </p:spPr>
        <p:txBody>
          <a:bodyPr lIns="85699" tIns="42850" rIns="85699" bIns="42850">
            <a:noAutofit/>
          </a:bodyPr>
          <a:lstStyle/>
          <a:p>
            <a:r>
              <a:rPr lang="en-US" sz="1600" b="1" dirty="0"/>
              <a:t>RUS/L-RUS </a:t>
            </a:r>
            <a:r>
              <a:rPr lang="en-US" sz="1600" dirty="0"/>
              <a:t>produce useful spectra from accelerator systems that are firmly “</a:t>
            </a:r>
            <a:r>
              <a:rPr lang="en-US" sz="1600" b="1" dirty="0" err="1"/>
              <a:t>hyperstatic</a:t>
            </a:r>
            <a:r>
              <a:rPr lang="en-US" sz="1600" dirty="0"/>
              <a:t>” supported and aligned</a:t>
            </a:r>
          </a:p>
          <a:p>
            <a:r>
              <a:rPr lang="en-US" sz="1600" dirty="0"/>
              <a:t>We can </a:t>
            </a:r>
            <a:r>
              <a:rPr lang="en-US" sz="1600" b="1" dirty="0"/>
              <a:t>correlate</a:t>
            </a:r>
            <a:r>
              <a:rPr lang="en-US" sz="1600" dirty="0"/>
              <a:t> data from </a:t>
            </a:r>
            <a:br>
              <a:rPr lang="en-US" sz="1600" dirty="0"/>
            </a:br>
            <a:r>
              <a:rPr lang="en-US" sz="1600" dirty="0"/>
              <a:t>different </a:t>
            </a:r>
            <a:r>
              <a:rPr lang="en-US" sz="1600" b="1" dirty="0"/>
              <a:t>NDTM techniques </a:t>
            </a:r>
            <a:r>
              <a:rPr lang="en-US" sz="1600" dirty="0"/>
              <a:t>i.e.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Strains/deformations  Vs stress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radiation background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thermal dilatation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time of duty cycles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beam stability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luminosity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beam dynamics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Vs..</a:t>
            </a:r>
          </a:p>
          <a:p>
            <a:r>
              <a:rPr lang="en-US" sz="1600" b="1" dirty="0"/>
              <a:t>What is the most efficient NDTA technique </a:t>
            </a:r>
            <a:br>
              <a:rPr lang="en-US" sz="1600" b="1" dirty="0"/>
            </a:br>
            <a:r>
              <a:rPr lang="en-US" sz="1600" b="1" dirty="0"/>
              <a:t>for accelerators?</a:t>
            </a:r>
          </a:p>
          <a:p>
            <a:pPr lvl="1"/>
            <a:r>
              <a:rPr lang="en-US" sz="1600" dirty="0"/>
              <a:t>RUS // L-RUS // Quasar // HD-FOS // </a:t>
            </a:r>
            <a:br>
              <a:rPr lang="en-US" sz="1600" dirty="0"/>
            </a:br>
            <a:r>
              <a:rPr lang="en-US" sz="1600" dirty="0"/>
              <a:t>// Optical fibers with (rad hard) FBGs // </a:t>
            </a:r>
            <a:br>
              <a:rPr lang="en-US" sz="1600" dirty="0"/>
            </a:br>
            <a:r>
              <a:rPr lang="en-US" sz="1600" dirty="0"/>
              <a:t>or other</a:t>
            </a:r>
            <a:endParaRPr lang="en-US" sz="1600" i="1" dirty="0">
              <a:cs typeface="Calibri"/>
            </a:endParaRPr>
          </a:p>
        </p:txBody>
      </p:sp>
      <p:pic>
        <p:nvPicPr>
          <p:cNvPr id="8" name="Picture 7" descr="Fig.5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232" y="1959252"/>
            <a:ext cx="4958625" cy="32263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A6DBC9-2011-0D4B-81B6-3E5B19C2FB3A}"/>
              </a:ext>
            </a:extLst>
          </p:cNvPr>
          <p:cNvSpPr/>
          <p:nvPr/>
        </p:nvSpPr>
        <p:spPr>
          <a:xfrm>
            <a:off x="4482352" y="5241810"/>
            <a:ext cx="4204447" cy="76944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/>
                <a:ea typeface="MS Mincho" panose="02020609040205080304" pitchFamily="49" charset="-128"/>
                <a:cs typeface="Times New Roman"/>
              </a:rPr>
              <a:t>Engineering design integration &amp; non-destructive testing for the ESS accelerator</a:t>
            </a:r>
            <a:r>
              <a:rPr lang="en-US" sz="1000" b="1" i="1" dirty="0">
                <a:latin typeface="Times New Roman"/>
                <a:ea typeface="MS Mincho" panose="02020609040205080304" pitchFamily="49" charset="-128"/>
                <a:cs typeface="Times New Roman"/>
              </a:rPr>
              <a:t> </a:t>
            </a:r>
            <a:br>
              <a:rPr lang="en-US" sz="1000" b="1" i="1" dirty="0">
                <a:latin typeface="Times New Roman"/>
                <a:ea typeface="MS Mincho" panose="02020609040205080304" pitchFamily="49" charset="-128"/>
                <a:cs typeface="Times New Roman"/>
              </a:rPr>
            </a:br>
            <a:r>
              <a:rPr lang="en-US" sz="1000" i="1" dirty="0">
                <a:latin typeface="Times New Roman"/>
                <a:ea typeface="MS Mincho" panose="02020609040205080304" pitchFamily="49" charset="-128"/>
                <a:cs typeface="Times New Roman"/>
              </a:rPr>
              <a:t>N. Gazis, S. Molloy, G. Solbrekken, E. Tanke, D. McGinnis, Hellenic Nuclear Physics Society, HNPS 2016: Advances in Nuclear Physics Vol.</a:t>
            </a:r>
            <a:endParaRPr lang="sv-SE" sz="10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8250E-8AF5-AB40-B730-5BE3CF683735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96859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6699" y="274638"/>
            <a:ext cx="6860241" cy="1143000"/>
          </a:xfrm>
        </p:spPr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SWOT analysis on ESS NDT method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-887" y="3933056"/>
            <a:ext cx="4644008" cy="2288307"/>
          </a:xfrm>
          <a:prstGeom prst="rect">
            <a:avLst/>
          </a:prstGeom>
          <a:gradFill flip="none" rotWithShape="1">
            <a:gsLst>
              <a:gs pos="0">
                <a:srgbClr val="AFE87E"/>
              </a:gs>
              <a:gs pos="100000">
                <a:srgbClr val="64D01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4193" y="1628800"/>
            <a:ext cx="4644008" cy="2288307"/>
          </a:xfrm>
          <a:prstGeom prst="rect">
            <a:avLst/>
          </a:prstGeom>
          <a:gradFill flip="none" rotWithShape="1">
            <a:gsLst>
              <a:gs pos="0">
                <a:srgbClr val="A5D8F9"/>
              </a:gs>
              <a:gs pos="100000">
                <a:srgbClr val="0070C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783431" y="1628800"/>
            <a:ext cx="3644553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Strengths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NDT method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On-line &amp; ad-hoc results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Stand-alone applicability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Harsch environment applicable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Portable (small dimensions) measuring apparatus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Simple and “handy” DAQ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Innovative measuring apparatus (patent submitted) 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783430" y="3945154"/>
            <a:ext cx="3711483" cy="22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Opportunities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Mechanical/material properties database generation/expansion/development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Structural integrity monitoring over Facility lifetime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Possibility of various industrilization methods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Applicability/Utilization in various facilities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QA/QC assessment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Limited competition </a:t>
            </a:r>
            <a:r>
              <a:rPr lang="mr-IN" sz="1200" noProof="1"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 extensive open market for the product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494913" y="1628801"/>
            <a:ext cx="4644008" cy="22883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99993" y="3933059"/>
            <a:ext cx="4644008" cy="22883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5314162" y="3929148"/>
            <a:ext cx="364455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Threats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Loss of key staff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Assembly process might become time consuming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Assembly timing is crucial (i.e. during shutdowns of facilities, etc.)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Natural (high) eigenfrequencies drive the measuring apparatus cost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Cost infaltion/deflation following (mainly) pinducers availability</a:t>
            </a: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5274151" y="1640841"/>
            <a:ext cx="364455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Weaknesses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Scientific knowledge needed for measurements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Scientific knowledge needed for result analysis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RUS based </a:t>
            </a:r>
            <a:r>
              <a:rPr lang="mr-IN" sz="1200" noProof="1"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 physical contact and assembly needed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Measurements dependancy on eigenfrequencies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Pinducers availability from industry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-10309" y="1628801"/>
            <a:ext cx="765885" cy="553007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100000">
                <a:srgbClr val="004C84">
                  <a:alpha val="65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4499992" y="1628801"/>
            <a:ext cx="765885" cy="553007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74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W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499992" y="3933060"/>
            <a:ext cx="765885" cy="553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100000">
                <a:schemeClr val="bg1">
                  <a:lumMod val="65000"/>
                  <a:alpha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T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-10309" y="3933056"/>
            <a:ext cx="765885" cy="553007"/>
          </a:xfrm>
          <a:prstGeom prst="rect">
            <a:avLst/>
          </a:prstGeom>
          <a:gradFill>
            <a:gsLst>
              <a:gs pos="0">
                <a:srgbClr val="64D011">
                  <a:alpha val="70000"/>
                </a:srgbClr>
              </a:gs>
              <a:gs pos="100000">
                <a:srgbClr val="326609">
                  <a:alpha val="88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76717-36F7-334F-8D40-76F539BE316F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41118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Design Integration </a:t>
            </a:r>
            <a:r>
              <a:rPr lang="sv-SE" dirty="0" err="1"/>
              <a:t>references</a:t>
            </a:r>
            <a:r>
              <a:rPr lang="sv-SE" dirty="0"/>
              <a:t> for AD </a:t>
            </a:r>
            <a:r>
              <a:rPr lang="mr-IN" dirty="0"/>
              <a:t>–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3 international </a:t>
            </a:r>
            <a:r>
              <a:rPr lang="sv-SE" dirty="0" err="1"/>
              <a:t>papers</a:t>
            </a:r>
            <a:r>
              <a:rPr lang="sv-SE" dirty="0"/>
              <a:t>, 1 CHESS </a:t>
            </a:r>
            <a:r>
              <a:rPr lang="sv-SE" dirty="0" err="1"/>
              <a:t>document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/>
              <a:t>1 </a:t>
            </a:r>
            <a:r>
              <a:rPr lang="sv-SE" dirty="0" err="1"/>
              <a:t>Tech.Board</a:t>
            </a:r>
            <a:r>
              <a:rPr lang="sv-SE" dirty="0"/>
              <a:t> </a:t>
            </a:r>
            <a:r>
              <a:rPr lang="sv-SE" dirty="0" err="1"/>
              <a:t>strategy</a:t>
            </a:r>
            <a:r>
              <a:rPr lang="sv-SE" dirty="0"/>
              <a:t> decision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971600" y="1556792"/>
            <a:ext cx="8172400" cy="5184576"/>
          </a:xfrm>
        </p:spPr>
        <p:txBody>
          <a:bodyPr anchor="t">
            <a:noAutofit/>
          </a:bodyPr>
          <a:lstStyle/>
          <a:p>
            <a:pPr marL="0" lvl="0" indent="0">
              <a:buNone/>
            </a:pPr>
            <a:r>
              <a:rPr lang="en-US" sz="1400" b="1" dirty="0"/>
              <a:t>Engineering design integration &amp; non-destructive testing for the ESS accelerator</a:t>
            </a:r>
            <a:br>
              <a:rPr lang="en-US" sz="1400" b="1" dirty="0"/>
            </a:br>
            <a:r>
              <a:rPr lang="en-US" sz="1400" dirty="0"/>
              <a:t>N. Gazis, S. Molloy, G. </a:t>
            </a:r>
            <a:r>
              <a:rPr lang="en-US" sz="1400" dirty="0" err="1"/>
              <a:t>Solbrekken</a:t>
            </a:r>
            <a:r>
              <a:rPr lang="en-US" sz="1400" dirty="0"/>
              <a:t>, E. </a:t>
            </a:r>
            <a:r>
              <a:rPr lang="en-US" sz="1400" dirty="0" err="1"/>
              <a:t>Tanke</a:t>
            </a:r>
            <a:r>
              <a:rPr lang="en-US" sz="1400" dirty="0"/>
              <a:t>, D. McGinnis, December 2016, Hellenic Nuclear Physics Society, HNPS 2016: Advances in Nuclear Physics Volume, approved to be published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1400" b="1" dirty="0"/>
              <a:t>Strategy for the engineering integration of the ESS accelerator</a:t>
            </a:r>
            <a:br>
              <a:rPr lang="en-US" sz="1400" b="1" dirty="0"/>
            </a:br>
            <a:r>
              <a:rPr lang="en-US" sz="1400" dirty="0"/>
              <a:t>N. Gazis, D. McGinnis, S. Molloy, E. </a:t>
            </a:r>
            <a:r>
              <a:rPr lang="en-US" sz="1400" dirty="0" err="1"/>
              <a:t>Tanke</a:t>
            </a:r>
            <a:r>
              <a:rPr lang="en-US" sz="1400" dirty="0"/>
              <a:t>, C. J. </a:t>
            </a:r>
            <a:r>
              <a:rPr lang="en-US" sz="1400" dirty="0" err="1"/>
              <a:t>Hardh</a:t>
            </a:r>
            <a:r>
              <a:rPr lang="en-US" sz="1400" dirty="0"/>
              <a:t>, D. Lundgren, March 2016, International Journal of Modern Physics, World Scientific, Vol. 44 (2016), </a:t>
            </a:r>
            <a:r>
              <a:rPr lang="en-US" sz="1400" dirty="0" err="1"/>
              <a:t>pp</a:t>
            </a:r>
            <a:r>
              <a:rPr lang="en-US" sz="1400" dirty="0"/>
              <a:t> 1660208-1/1660208-7 </a:t>
            </a:r>
            <a:br>
              <a:rPr lang="en-US" sz="1400" dirty="0"/>
            </a:br>
            <a:r>
              <a:rPr lang="en-US" sz="1400" dirty="0"/>
              <a:t>[DOI: 10.1142/S2010194516602088]</a:t>
            </a:r>
          </a:p>
          <a:p>
            <a:pPr marL="0" lvl="0" indent="0">
              <a:buNone/>
            </a:pPr>
            <a:endParaRPr lang="is-IS" sz="1400" b="1" i="1" dirty="0"/>
          </a:p>
          <a:p>
            <a:pPr marL="0" indent="0">
              <a:buNone/>
            </a:pPr>
            <a:r>
              <a:rPr lang="en-GB" sz="1400" b="1" dirty="0"/>
              <a:t>IKC 3D model guidelines - </a:t>
            </a:r>
            <a:r>
              <a:rPr lang="is-IS" sz="1400" dirty="0"/>
              <a:t>ESS-0023754</a:t>
            </a:r>
          </a:p>
          <a:p>
            <a:pPr marL="0" lvl="1" indent="0">
              <a:buNone/>
            </a:pPr>
            <a:r>
              <a:rPr lang="en-US" sz="1400" dirty="0">
                <a:hlinkClick r:id="rId2"/>
              </a:rPr>
              <a:t>https://chess.esss.lu.se/enovia/tvc-action/showObject/dmg_Information/ESS-0023754/valid</a:t>
            </a:r>
            <a:r>
              <a:rPr lang="en-US" sz="1400" dirty="0"/>
              <a:t> </a:t>
            </a:r>
          </a:p>
          <a:p>
            <a:pPr marL="0" lvl="1" indent="0">
              <a:buNone/>
            </a:pPr>
            <a:r>
              <a:rPr lang="en-US" sz="1400" i="1" dirty="0"/>
              <a:t>References for warm linac  interface drawings included </a:t>
            </a:r>
          </a:p>
          <a:p>
            <a:pPr marL="285750" lvl="1">
              <a:buFont typeface="Wingdings" panose="05000000000000000000" pitchFamily="2" charset="2"/>
              <a:buChar char="Ø"/>
            </a:pPr>
            <a:endParaRPr lang="en-US" sz="1400" i="1" dirty="0"/>
          </a:p>
          <a:p>
            <a:pPr marL="285750" lvl="1">
              <a:buFont typeface="Wingdings" panose="05000000000000000000" pitchFamily="2" charset="2"/>
              <a:buChar char="Ø"/>
            </a:pPr>
            <a:endParaRPr lang="en-US" sz="1400" i="1" dirty="0"/>
          </a:p>
          <a:p>
            <a:pPr marL="0" lvl="1" indent="0">
              <a:buNone/>
            </a:pPr>
            <a:r>
              <a:rPr lang="en-US" sz="1400" b="1" dirty="0"/>
              <a:t>Integration Drawing Exchange Solution </a:t>
            </a:r>
            <a:r>
              <a:rPr lang="en-GB" sz="1400" b="1" dirty="0"/>
              <a:t>-</a:t>
            </a:r>
            <a:r>
              <a:rPr lang="en-US" sz="1400" b="1" dirty="0"/>
              <a:t> </a:t>
            </a:r>
            <a:r>
              <a:rPr lang="en-US" sz="1400" dirty="0"/>
              <a:t>ESS-0026622</a:t>
            </a:r>
            <a:endParaRPr lang="en-US" sz="1400" dirty="0">
              <a:hlinkClick r:id="rId3"/>
            </a:endParaRPr>
          </a:p>
          <a:p>
            <a:pPr marL="0" lvl="1" indent="0">
              <a:buNone/>
            </a:pPr>
            <a:r>
              <a:rPr lang="mr-IN" sz="1400" dirty="0">
                <a:hlinkClick r:id="rId3"/>
              </a:rPr>
              <a:t>https://chess.esss.lu.se/enovia/link/ESS-0026622/21308.51166.13312.29813/valid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GB" sz="1400" b="1" dirty="0"/>
              <a:t>Constructing the ESS Linear Accelerator: Pragmatic Approaches to Design and System Integration at the European Spallation Source</a:t>
            </a:r>
            <a:br>
              <a:rPr lang="en-GB" sz="1400" i="1" dirty="0"/>
            </a:br>
            <a:r>
              <a:rPr lang="en-US" sz="1400" dirty="0"/>
              <a:t>G. </a:t>
            </a:r>
            <a:r>
              <a:rPr lang="en-US" sz="1400" dirty="0" err="1"/>
              <a:t>Lanfranco</a:t>
            </a:r>
            <a:r>
              <a:rPr lang="en-US" sz="1400" dirty="0"/>
              <a:t>, M. Conlon, E. </a:t>
            </a:r>
            <a:r>
              <a:rPr lang="en-US" sz="1400" dirty="0" err="1"/>
              <a:t>Tanke</a:t>
            </a:r>
            <a:r>
              <a:rPr lang="en-US" sz="1400" dirty="0"/>
              <a:t>, N. Gazis, E. </a:t>
            </a:r>
            <a:r>
              <a:rPr lang="en-US" sz="1400" dirty="0" err="1"/>
              <a:t>Vaena</a:t>
            </a:r>
            <a:r>
              <a:rPr lang="en-US" sz="1400" dirty="0"/>
              <a:t>, June 2014, 5th IPAC 2014 proceedings (</a:t>
            </a:r>
            <a:r>
              <a:rPr lang="en-US" sz="1400" dirty="0">
                <a:hlinkClick r:id="rId4"/>
              </a:rPr>
              <a:t>http://www.jacow.org</a:t>
            </a:r>
            <a:r>
              <a:rPr lang="en-US" sz="1400" dirty="0"/>
              <a:t>), WEPRO076, </a:t>
            </a:r>
            <a:r>
              <a:rPr lang="en-US" sz="1400" dirty="0" err="1"/>
              <a:t>pp</a:t>
            </a:r>
            <a:r>
              <a:rPr lang="en-US" sz="1400" dirty="0"/>
              <a:t> 2131-2133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67456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648856" cy="9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7-05-11 at 13.34.0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67637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7-05-11 at 13.43.4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" y="4725144"/>
            <a:ext cx="936104" cy="69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7-05-11 at 13.52.4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661248"/>
            <a:ext cx="70251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479370-F1A8-B346-8106-4F38C5C26308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82A96-0293-8C41-A71D-FD868FF1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AD1DA7-4F50-2B40-A79D-CEC8D5D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50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sv-SE" sz="3600" dirty="0" err="1"/>
              <a:t>Outline</a:t>
            </a:r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60CDF-AB1A-0941-883E-B105D481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9" name="TextBox 1">
            <a:extLst>
              <a:ext uri="{FF2B5EF4-FFF2-40B4-BE49-F238E27FC236}">
                <a16:creationId xmlns:a16="http://schemas.microsoft.com/office/drawing/2014/main" id="{19A03339-5EE7-E348-B7D9-6FC19CDEE544}"/>
              </a:ext>
            </a:extLst>
          </p:cNvPr>
          <p:cNvSpPr txBox="1"/>
          <p:nvPr/>
        </p:nvSpPr>
        <p:spPr>
          <a:xfrm>
            <a:off x="436062" y="1560967"/>
            <a:ext cx="8250738" cy="37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 </a:t>
            </a:r>
            <a:endParaRPr lang="en-US" sz="14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Overview intro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Requirements based design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ESS Engineering Sequence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Design according to the ESS Engineering Handbook: 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Systematic flow for the Mechanical Design in CATIA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Integration 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Mechanical Design 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2D &amp; 3D Released for Installation 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Release process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Prototypes and produced components</a:t>
            </a:r>
          </a:p>
        </p:txBody>
      </p:sp>
    </p:spTree>
    <p:extLst>
      <p:ext uri="{BB962C8B-B14F-4D97-AF65-F5344CB8AC3E}">
        <p14:creationId xmlns:p14="http://schemas.microsoft.com/office/powerpoint/2010/main" val="313925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 engineering handbook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08 November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7EC71-FBA3-6948-841D-A81BAB8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3">
            <a:extLst>
              <a:ext uri="{FF2B5EF4-FFF2-40B4-BE49-F238E27FC236}">
                <a16:creationId xmlns:a16="http://schemas.microsoft.com/office/drawing/2014/main" id="{4AA7B827-6E9A-8848-BA0F-567B8BE1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" y="1114793"/>
            <a:ext cx="8511759" cy="5743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AF331-2A48-FB46-A143-BF16E60399D9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141338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ESS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1" y="1676772"/>
            <a:ext cx="9067753" cy="3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/>
          <p:cNvSpPr>
            <a:spLocks/>
          </p:cNvSpPr>
          <p:nvPr/>
        </p:nvSpPr>
        <p:spPr bwMode="auto">
          <a:xfrm>
            <a:off x="40751" y="1988840"/>
            <a:ext cx="744803" cy="67029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E7E78">
              <a:alpha val="79999"/>
            </a:srgbClr>
          </a:solidFill>
          <a:ln w="25400" cap="flat" cmpd="sng">
            <a:solidFill>
              <a:srgbClr val="7A7A7A">
                <a:alpha val="79999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Target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10" name="AutoShape 19"/>
          <p:cNvSpPr>
            <a:spLocks/>
          </p:cNvSpPr>
          <p:nvPr/>
        </p:nvSpPr>
        <p:spPr bwMode="auto">
          <a:xfrm rot="1136123">
            <a:off x="756485" y="2659240"/>
            <a:ext cx="2505144" cy="620173"/>
          </a:xfrm>
          <a:prstGeom prst="roundRect">
            <a:avLst>
              <a:gd name="adj" fmla="val 18917"/>
            </a:avLst>
          </a:prstGeom>
          <a:gradFill rotWithShape="0">
            <a:gsLst>
              <a:gs pos="0">
                <a:srgbClr val="C1B3D1">
                  <a:alpha val="20000"/>
                </a:srgbClr>
              </a:gs>
              <a:gs pos="50990">
                <a:srgbClr val="DEBFBA">
                  <a:alpha val="89999"/>
                </a:srgbClr>
              </a:gs>
              <a:gs pos="81346">
                <a:srgbClr val="FACBA3">
                  <a:alpha val="89999"/>
                </a:srgbClr>
              </a:gs>
              <a:gs pos="91818">
                <a:srgbClr val="FCA58F">
                  <a:alpha val="89999"/>
                </a:srgbClr>
              </a:gs>
              <a:gs pos="100000">
                <a:srgbClr val="FE7E7B">
                  <a:alpha val="89999"/>
                </a:srgbClr>
              </a:gs>
            </a:gsLst>
            <a:lin ang="0"/>
          </a:gradFill>
          <a:ln w="25400" cap="flat" cmpd="sng">
            <a:solidFill>
              <a:srgbClr val="606060">
                <a:alpha val="89999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A2T  </a:t>
            </a:r>
            <a:r>
              <a:rPr lang="en-US" sz="1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DgLg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  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HEBT</a:t>
            </a:r>
            <a:endParaRPr lang="en-US" sz="1100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99792" y="3511400"/>
            <a:ext cx="5082142" cy="1742155"/>
            <a:chOff x="2699792" y="3511400"/>
            <a:chExt cx="5082142" cy="1742155"/>
          </a:xfrm>
        </p:grpSpPr>
        <p:sp>
          <p:nvSpPr>
            <p:cNvPr id="12" name="AutoShape 32"/>
            <p:cNvSpPr>
              <a:spLocks/>
            </p:cNvSpPr>
            <p:nvPr/>
          </p:nvSpPr>
          <p:spPr bwMode="auto">
            <a:xfrm rot="1283849">
              <a:off x="6765505" y="5057102"/>
              <a:ext cx="506440" cy="1964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(56 m)</a:t>
              </a:r>
              <a:endParaRPr lang="en-US" sz="1700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99792" y="3511400"/>
              <a:ext cx="5082142" cy="1574581"/>
              <a:chOff x="2699792" y="3511400"/>
              <a:chExt cx="5082142" cy="1574581"/>
            </a:xfrm>
          </p:grpSpPr>
          <p:sp>
            <p:nvSpPr>
              <p:cNvPr id="14" name="AutoShape 55"/>
              <p:cNvSpPr>
                <a:spLocks/>
              </p:cNvSpPr>
              <p:nvPr/>
            </p:nvSpPr>
            <p:spPr bwMode="auto">
              <a:xfrm rot="16200000">
                <a:off x="5267293" y="4408408"/>
                <a:ext cx="203895" cy="117536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5" name="AutoShape 61"/>
              <p:cNvSpPr>
                <a:spLocks/>
              </p:cNvSpPr>
              <p:nvPr/>
            </p:nvSpPr>
            <p:spPr bwMode="auto">
              <a:xfrm>
                <a:off x="5024815" y="4564658"/>
                <a:ext cx="607022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571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6" name="AutoShape 11"/>
              <p:cNvSpPr>
                <a:spLocks/>
              </p:cNvSpPr>
              <p:nvPr/>
            </p:nvSpPr>
            <p:spPr bwMode="auto">
              <a:xfrm rot="1176896">
                <a:off x="3157852" y="3844408"/>
                <a:ext cx="4624082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50000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Cryo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7" name="AutoShape 11"/>
              <p:cNvSpPr>
                <a:spLocks/>
              </p:cNvSpPr>
              <p:nvPr/>
            </p:nvSpPr>
            <p:spPr bwMode="auto">
              <a:xfrm rot="1212558">
                <a:off x="6761301" y="4795767"/>
                <a:ext cx="684387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Spoke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8" name="AutoShape 12"/>
              <p:cNvSpPr>
                <a:spLocks/>
              </p:cNvSpPr>
              <p:nvPr/>
            </p:nvSpPr>
            <p:spPr bwMode="auto">
              <a:xfrm rot="1191099">
                <a:off x="5494481" y="4425392"/>
                <a:ext cx="1123023" cy="290214"/>
              </a:xfrm>
              <a:prstGeom prst="roundRect">
                <a:avLst>
                  <a:gd name="adj" fmla="val 27028"/>
                </a:avLst>
              </a:prstGeom>
              <a:solidFill>
                <a:srgbClr val="4180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Medium β</a:t>
                </a:r>
                <a:endParaRPr lang="en-US" altLang="sv-SE" sz="1400" dirty="0"/>
              </a:p>
            </p:txBody>
          </p:sp>
          <p:sp>
            <p:nvSpPr>
              <p:cNvPr id="19" name="AutoShape 32"/>
              <p:cNvSpPr>
                <a:spLocks/>
              </p:cNvSpPr>
              <p:nvPr/>
            </p:nvSpPr>
            <p:spPr bwMode="auto">
              <a:xfrm rot="1194063">
                <a:off x="5749163" y="4679257"/>
                <a:ext cx="506440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(77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0" name="AutoShape 32"/>
              <p:cNvSpPr>
                <a:spLocks/>
              </p:cNvSpPr>
              <p:nvPr/>
            </p:nvSpPr>
            <p:spPr bwMode="auto">
              <a:xfrm rot="1165699">
                <a:off x="3891101" y="4031811"/>
                <a:ext cx="670809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(179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1" name="AutoShape 13"/>
              <p:cNvSpPr>
                <a:spLocks/>
              </p:cNvSpPr>
              <p:nvPr/>
            </p:nvSpPr>
            <p:spPr bwMode="auto">
              <a:xfrm rot="1174228">
                <a:off x="3192038" y="3767384"/>
                <a:ext cx="2187256" cy="297656"/>
              </a:xfrm>
              <a:prstGeom prst="roundRect">
                <a:avLst>
                  <a:gd name="adj" fmla="val 26315"/>
                </a:avLst>
              </a:prstGeom>
              <a:solidFill>
                <a:srgbClr val="0196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High β</a:t>
                </a:r>
                <a:endParaRPr lang="en-US" altLang="sv-SE" dirty="0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5328326" y="4289823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3" name="AutoShape 56"/>
              <p:cNvSpPr>
                <a:spLocks/>
              </p:cNvSpPr>
              <p:nvPr/>
            </p:nvSpPr>
            <p:spPr bwMode="auto">
              <a:xfrm rot="16200000">
                <a:off x="3002527" y="3644372"/>
                <a:ext cx="203895" cy="116048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4" name="AutoShape 62"/>
              <p:cNvSpPr>
                <a:spLocks/>
              </p:cNvSpPr>
              <p:nvPr/>
            </p:nvSpPr>
            <p:spPr bwMode="auto">
              <a:xfrm>
                <a:off x="2699792" y="3799878"/>
                <a:ext cx="675460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2000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3123786" y="3511400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</p:grpSp>
      </p:grp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723644" y="2420888"/>
            <a:ext cx="164920" cy="6635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64771">
              <a:defRPr/>
            </a:pPr>
            <a:endParaRPr lang="en-US" sz="1000">
              <a:latin typeface="Helvetica" charset="0"/>
              <a:ea typeface="ヒラギノ角ゴ ProN W3" charset="0"/>
              <a:cs typeface="Helvetica" charset="0"/>
              <a:sym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60654" y="4734649"/>
            <a:ext cx="3798166" cy="1934711"/>
            <a:chOff x="5160654" y="4734649"/>
            <a:chExt cx="3798166" cy="1934711"/>
          </a:xfrm>
        </p:grpSpPr>
        <p:sp>
          <p:nvSpPr>
            <p:cNvPr id="28" name="AutoShape 51"/>
            <p:cNvSpPr>
              <a:spLocks/>
            </p:cNvSpPr>
            <p:nvPr/>
          </p:nvSpPr>
          <p:spPr bwMode="auto">
            <a:xfrm rot="16200000">
              <a:off x="6538490" y="4841595"/>
              <a:ext cx="203895" cy="117536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9" name="AutoShape 57"/>
            <p:cNvSpPr>
              <a:spLocks/>
            </p:cNvSpPr>
            <p:nvPr/>
          </p:nvSpPr>
          <p:spPr bwMode="auto">
            <a:xfrm>
              <a:off x="6477864" y="5097511"/>
              <a:ext cx="486509" cy="212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216 MeV</a:t>
              </a:r>
              <a:endParaRPr lang="en-US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160654" y="4734649"/>
              <a:ext cx="3798166" cy="1934711"/>
              <a:chOff x="5160654" y="4734649"/>
              <a:chExt cx="3798166" cy="1934711"/>
            </a:xfrm>
          </p:grpSpPr>
          <p:sp>
            <p:nvSpPr>
              <p:cNvPr id="31" name="AutoShape 57"/>
              <p:cNvSpPr>
                <a:spLocks/>
              </p:cNvSpPr>
              <p:nvPr/>
            </p:nvSpPr>
            <p:spPr bwMode="auto">
              <a:xfrm>
                <a:off x="7757899" y="6456535"/>
                <a:ext cx="486509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75 </a:t>
                </a:r>
                <a:r>
                  <a:rPr lang="en-US" sz="1300" dirty="0" err="1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keV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32" name="Left Brace 31"/>
              <p:cNvSpPr/>
              <p:nvPr/>
            </p:nvSpPr>
            <p:spPr>
              <a:xfrm rot="17356963" flipH="1">
                <a:off x="6480944" y="3596820"/>
                <a:ext cx="1157586" cy="3798166"/>
              </a:xfrm>
              <a:prstGeom prst="leftBrace">
                <a:avLst>
                  <a:gd name="adj1" fmla="val 8333"/>
                  <a:gd name="adj2" fmla="val 73942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240026" y="4734649"/>
                <a:ext cx="3491763" cy="1649458"/>
                <a:chOff x="5240026" y="4734649"/>
                <a:chExt cx="3491763" cy="1649458"/>
              </a:xfrm>
            </p:grpSpPr>
            <p:sp>
              <p:nvSpPr>
                <p:cNvPr id="34" name="AutoShape 18"/>
                <p:cNvSpPr>
                  <a:spLocks/>
                </p:cNvSpPr>
                <p:nvPr/>
              </p:nvSpPr>
              <p:spPr bwMode="auto">
                <a:xfrm rot="1195239">
                  <a:off x="7691212" y="4795767"/>
                  <a:ext cx="888196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chemeClr val="accent6">
                    <a:alpha val="50000"/>
                  </a:scheme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/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Warm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5" name="AutoShape 18"/>
                <p:cNvSpPr>
                  <a:spLocks/>
                </p:cNvSpPr>
                <p:nvPr/>
              </p:nvSpPr>
              <p:spPr bwMode="auto">
                <a:xfrm rot="1195239">
                  <a:off x="7983427" y="6093893"/>
                  <a:ext cx="748362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rgbClr val="EB81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Source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6" name="Line 21"/>
                <p:cNvSpPr>
                  <a:spLocks noChangeShapeType="1"/>
                </p:cNvSpPr>
                <p:nvPr/>
              </p:nvSpPr>
              <p:spPr bwMode="auto">
                <a:xfrm>
                  <a:off x="7899644" y="609329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7" name="AutoShape 14"/>
                <p:cNvSpPr>
                  <a:spLocks/>
                </p:cNvSpPr>
                <p:nvPr/>
              </p:nvSpPr>
              <p:spPr bwMode="auto">
                <a:xfrm rot="1164920">
                  <a:off x="5257223" y="5127672"/>
                  <a:ext cx="548998" cy="290214"/>
                </a:xfrm>
                <a:prstGeom prst="roundRect">
                  <a:avLst>
                    <a:gd name="adj" fmla="val 21620"/>
                  </a:avLst>
                </a:prstGeom>
                <a:solidFill>
                  <a:srgbClr val="FFD479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DTL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8" name="AutoShape 15"/>
                <p:cNvSpPr>
                  <a:spLocks/>
                </p:cNvSpPr>
                <p:nvPr/>
              </p:nvSpPr>
              <p:spPr bwMode="auto">
                <a:xfrm rot="1118251">
                  <a:off x="5904633" y="5355775"/>
                  <a:ext cx="611485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E7C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MEBT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9" name="AutoShape 16"/>
                <p:cNvSpPr>
                  <a:spLocks/>
                </p:cNvSpPr>
                <p:nvPr/>
              </p:nvSpPr>
              <p:spPr bwMode="auto">
                <a:xfrm rot="1169581">
                  <a:off x="6612927" y="5599315"/>
                  <a:ext cx="617436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D2612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RFQ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0" name="AutoShape 17"/>
                <p:cNvSpPr>
                  <a:spLocks/>
                </p:cNvSpPr>
                <p:nvPr/>
              </p:nvSpPr>
              <p:spPr bwMode="auto">
                <a:xfrm rot="1220584">
                  <a:off x="7307749" y="5839122"/>
                  <a:ext cx="617436" cy="290214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FE7E78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LEBT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1" name="AutoShape 32"/>
                <p:cNvSpPr>
                  <a:spLocks/>
                </p:cNvSpPr>
                <p:nvPr/>
              </p:nvSpPr>
              <p:spPr bwMode="auto">
                <a:xfrm rot="1202817">
                  <a:off x="7286116" y="6083930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(2.4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2" name="AutoShape 51"/>
                <p:cNvSpPr>
                  <a:spLocks/>
                </p:cNvSpPr>
                <p:nvPr/>
              </p:nvSpPr>
              <p:spPr bwMode="auto">
                <a:xfrm rot="16200000">
                  <a:off x="7818525" y="6200619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3" name="Line 21"/>
                <p:cNvSpPr>
                  <a:spLocks noChangeShapeType="1"/>
                </p:cNvSpPr>
                <p:nvPr/>
              </p:nvSpPr>
              <p:spPr bwMode="auto">
                <a:xfrm>
                  <a:off x="7211056" y="5838854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4" name="AutoShape 32"/>
                <p:cNvSpPr>
                  <a:spLocks/>
                </p:cNvSpPr>
                <p:nvPr/>
              </p:nvSpPr>
              <p:spPr bwMode="auto">
                <a:xfrm rot="1202817">
                  <a:off x="6633057" y="5854231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(4.6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5" name="Line 21"/>
                <p:cNvSpPr>
                  <a:spLocks noChangeShapeType="1"/>
                </p:cNvSpPr>
                <p:nvPr/>
              </p:nvSpPr>
              <p:spPr bwMode="auto">
                <a:xfrm>
                  <a:off x="6506196" y="5589240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6" name="AutoShape 51"/>
                <p:cNvSpPr>
                  <a:spLocks/>
                </p:cNvSpPr>
                <p:nvPr/>
              </p:nvSpPr>
              <p:spPr bwMode="auto">
                <a:xfrm rot="16200000">
                  <a:off x="6437028" y="5696541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7" name="AutoShape 57"/>
                <p:cNvSpPr>
                  <a:spLocks/>
                </p:cNvSpPr>
                <p:nvPr/>
              </p:nvSpPr>
              <p:spPr bwMode="auto">
                <a:xfrm>
                  <a:off x="6376402" y="5952457"/>
                  <a:ext cx="486509" cy="2128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3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3.6 MeV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8" name="AutoShape 32"/>
                <p:cNvSpPr>
                  <a:spLocks/>
                </p:cNvSpPr>
                <p:nvPr/>
              </p:nvSpPr>
              <p:spPr bwMode="auto">
                <a:xfrm rot="1059021">
                  <a:off x="5916594" y="5610119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(3.8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9" name="Line 21"/>
                <p:cNvSpPr>
                  <a:spLocks noChangeShapeType="1"/>
                </p:cNvSpPr>
                <p:nvPr/>
              </p:nvSpPr>
              <p:spPr bwMode="auto">
                <a:xfrm>
                  <a:off x="5785270" y="537321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0" name="AutoShape 32"/>
                <p:cNvSpPr>
                  <a:spLocks/>
                </p:cNvSpPr>
                <p:nvPr/>
              </p:nvSpPr>
              <p:spPr bwMode="auto">
                <a:xfrm rot="1059021">
                  <a:off x="5240026" y="5384753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(39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53" name="Line 21"/>
                <p:cNvSpPr>
                  <a:spLocks noChangeShapeType="1"/>
                </p:cNvSpPr>
                <p:nvPr/>
              </p:nvSpPr>
              <p:spPr bwMode="auto">
                <a:xfrm>
                  <a:off x="6597743" y="4734649"/>
                  <a:ext cx="175675" cy="66358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</p:grp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6" name="AutoShape 51"/>
          <p:cNvSpPr>
            <a:spLocks/>
          </p:cNvSpPr>
          <p:nvPr/>
        </p:nvSpPr>
        <p:spPr bwMode="auto">
          <a:xfrm rot="16200000">
            <a:off x="7517275" y="4965370"/>
            <a:ext cx="203895" cy="117536"/>
          </a:xfrm>
          <a:prstGeom prst="rightArrow">
            <a:avLst>
              <a:gd name="adj1" fmla="val 40000"/>
              <a:gd name="adj2" fmla="val 107694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34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ヒラギノ角ゴ ProN W3" charset="0"/>
              <a:cs typeface="Gill Sans" charset="0"/>
              <a:sym typeface="Gill Sans" charset="0"/>
            </a:endParaRPr>
          </a:p>
        </p:txBody>
      </p:sp>
      <p:sp>
        <p:nvSpPr>
          <p:cNvPr id="57" name="AutoShape 57"/>
          <p:cNvSpPr>
            <a:spLocks/>
          </p:cNvSpPr>
          <p:nvPr/>
        </p:nvSpPr>
        <p:spPr bwMode="auto">
          <a:xfrm>
            <a:off x="7456649" y="5221286"/>
            <a:ext cx="486509" cy="212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300" dirty="0"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90 MeV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F19212-028F-3A47-AF5A-97BEAEE9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05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53DBE8EC-EC34-DE46-80D2-A15A04BF3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3710"/>
            <a:ext cx="9128583" cy="5094442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D31D95E-3E62-B946-B3E2-6F1CE4BECCF9}"/>
              </a:ext>
            </a:extLst>
          </p:cNvPr>
          <p:cNvSpPr/>
          <p:nvPr/>
        </p:nvSpPr>
        <p:spPr>
          <a:xfrm>
            <a:off x="1228805" y="554595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607" y="208265"/>
            <a:ext cx="8910832" cy="807748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Information and specification flow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from Requirements to Accelerator digital mock-up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2565" y="4966341"/>
            <a:ext cx="1135362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SA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Survey &amp; 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Alignment</a:t>
            </a:r>
          </a:p>
        </p:txBody>
      </p:sp>
      <p:sp>
        <p:nvSpPr>
          <p:cNvPr id="9" name="Oval 8"/>
          <p:cNvSpPr/>
          <p:nvPr/>
        </p:nvSpPr>
        <p:spPr>
          <a:xfrm>
            <a:off x="420840" y="1458120"/>
            <a:ext cx="407875" cy="255888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L1</a:t>
            </a:r>
          </a:p>
        </p:txBody>
      </p:sp>
      <p:sp>
        <p:nvSpPr>
          <p:cNvPr id="11" name="Oval 10"/>
          <p:cNvSpPr/>
          <p:nvPr/>
        </p:nvSpPr>
        <p:spPr>
          <a:xfrm>
            <a:off x="420840" y="2470182"/>
            <a:ext cx="407875" cy="2655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518" y="2700651"/>
            <a:ext cx="827348" cy="207584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ESS Projects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308" y="3639166"/>
            <a:ext cx="916652" cy="34608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LINAC Assemblies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42" y="5092978"/>
            <a:ext cx="1179980" cy="34608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Discipline </a:t>
            </a:r>
            <a:br>
              <a:rPr lang="en-US" sz="900" dirty="0"/>
            </a:br>
            <a:r>
              <a:rPr lang="en-US" sz="900" dirty="0"/>
              <a:t>Systems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04590" y="1200978"/>
            <a:ext cx="7440485" cy="678401"/>
          </a:xfrm>
          <a:prstGeom prst="round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ESS FACILITY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4590" y="1995893"/>
            <a:ext cx="230051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ICS – INTEGRATED CONTROL SYSTEMS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‘CONTROLS’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62657" y="1996252"/>
            <a:ext cx="1683127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SI – SITE INFRASTRUCTURE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‘CONVENTIONAL FACILITIES’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04294" y="1997828"/>
            <a:ext cx="140167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NSS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‘INSTRUMENTS’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00933" y="2582936"/>
            <a:ext cx="4044851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ACC – LINEAR ACCELERATOR (LINAC)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‘ACCSYS’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304294" y="2584871"/>
            <a:ext cx="336216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TS – TARGET STATION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‘TARGET’</a:t>
            </a:r>
          </a:p>
        </p:txBody>
      </p:sp>
      <p:sp>
        <p:nvSpPr>
          <p:cNvPr id="32" name="Terminator 33"/>
          <p:cNvSpPr/>
          <p:nvPr/>
        </p:nvSpPr>
        <p:spPr>
          <a:xfrm>
            <a:off x="1203915" y="3208880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ISRC</a:t>
            </a:r>
          </a:p>
        </p:txBody>
      </p:sp>
      <p:sp>
        <p:nvSpPr>
          <p:cNvPr id="34" name="Terminator 35"/>
          <p:cNvSpPr/>
          <p:nvPr/>
        </p:nvSpPr>
        <p:spPr>
          <a:xfrm>
            <a:off x="1908448" y="3212255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LEBT</a:t>
            </a:r>
          </a:p>
        </p:txBody>
      </p:sp>
      <p:sp>
        <p:nvSpPr>
          <p:cNvPr id="36" name="Terminator 37"/>
          <p:cNvSpPr/>
          <p:nvPr/>
        </p:nvSpPr>
        <p:spPr>
          <a:xfrm>
            <a:off x="2612980" y="3215630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RFQ</a:t>
            </a:r>
          </a:p>
        </p:txBody>
      </p:sp>
      <p:sp>
        <p:nvSpPr>
          <p:cNvPr id="38" name="Terminator 39"/>
          <p:cNvSpPr/>
          <p:nvPr/>
        </p:nvSpPr>
        <p:spPr>
          <a:xfrm>
            <a:off x="3309794" y="3211973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MEBT</a:t>
            </a:r>
          </a:p>
        </p:txBody>
      </p:sp>
      <p:sp>
        <p:nvSpPr>
          <p:cNvPr id="40" name="Terminator 41"/>
          <p:cNvSpPr/>
          <p:nvPr/>
        </p:nvSpPr>
        <p:spPr>
          <a:xfrm>
            <a:off x="4003379" y="3212255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DTLs</a:t>
            </a:r>
          </a:p>
        </p:txBody>
      </p:sp>
      <p:sp>
        <p:nvSpPr>
          <p:cNvPr id="42" name="Terminator 43"/>
          <p:cNvSpPr/>
          <p:nvPr/>
        </p:nvSpPr>
        <p:spPr>
          <a:xfrm>
            <a:off x="4701888" y="3215630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SPK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44" name="Terminator 51"/>
          <p:cNvSpPr/>
          <p:nvPr/>
        </p:nvSpPr>
        <p:spPr>
          <a:xfrm>
            <a:off x="7639556" y="3784670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 err="1">
                <a:solidFill>
                  <a:srgbClr val="0070C0"/>
                </a:solidFill>
              </a:rPr>
              <a:t>Dmpl</a:t>
            </a:r>
            <a:r>
              <a:rPr lang="en-US" sz="1000" b="1" dirty="0">
                <a:solidFill>
                  <a:srgbClr val="0070C0"/>
                </a:solidFill>
              </a:rPr>
              <a:t> </a:t>
            </a:r>
            <a:r>
              <a:rPr lang="en-US" sz="700" b="1" dirty="0">
                <a:solidFill>
                  <a:srgbClr val="0070C0"/>
                </a:solidFill>
              </a:rPr>
              <a:t>(</a:t>
            </a:r>
            <a:r>
              <a:rPr lang="en-US" sz="700" b="1" dirty="0" err="1">
                <a:solidFill>
                  <a:srgbClr val="0070C0"/>
                </a:solidFill>
              </a:rPr>
              <a:t>incl.Beam</a:t>
            </a:r>
            <a:r>
              <a:rPr lang="en-US" sz="700" b="1" dirty="0">
                <a:solidFill>
                  <a:srgbClr val="0070C0"/>
                </a:solidFill>
              </a:rPr>
              <a:t> Dump)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614871" y="4424041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BMD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Beam Magnets &amp;, Deflectors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217822" y="4988884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RFS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Radio Frequency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 Systems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816538" y="442460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EMR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EM Resonators</a:t>
            </a:r>
          </a:p>
          <a:p>
            <a:pPr algn="ctr"/>
            <a:r>
              <a:rPr lang="en-US" sz="700" dirty="0">
                <a:solidFill>
                  <a:srgbClr val="0070C0"/>
                </a:solidFill>
              </a:rPr>
              <a:t>(</a:t>
            </a:r>
            <a:r>
              <a:rPr lang="en-US" sz="700" dirty="0" err="1">
                <a:solidFill>
                  <a:srgbClr val="0070C0"/>
                </a:solidFill>
              </a:rPr>
              <a:t>Bunchers</a:t>
            </a:r>
            <a:r>
              <a:rPr lang="en-US" sz="700" dirty="0">
                <a:solidFill>
                  <a:srgbClr val="0070C0"/>
                </a:solidFill>
              </a:rPr>
              <a:t>, RFQ, DTLs,</a:t>
            </a:r>
          </a:p>
          <a:p>
            <a:pPr algn="ctr"/>
            <a:r>
              <a:rPr lang="en-US" sz="700" dirty="0">
                <a:solidFill>
                  <a:srgbClr val="0070C0"/>
                </a:solidFill>
              </a:rPr>
              <a:t> CMs)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016385" y="442265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PBI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Proton Beam Instrumentation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620742" y="4985906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CRYO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Cryogenics Systems 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427176" y="4989852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VAC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Vacuum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822577" y="498296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WTRC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Water Cooling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01649" y="498101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CNPW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Conventional Power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199571" y="4422732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ID</a:t>
            </a:r>
            <a:r>
              <a:rPr lang="en-US" sz="1000" dirty="0">
                <a:solidFill>
                  <a:srgbClr val="0070C0"/>
                </a:solidFill>
              </a:rPr>
              <a:t>*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Intercepting Devices</a:t>
            </a:r>
          </a:p>
        </p:txBody>
      </p:sp>
      <p:sp>
        <p:nvSpPr>
          <p:cNvPr id="72" name="Terminator 94"/>
          <p:cNvSpPr/>
          <p:nvPr/>
        </p:nvSpPr>
        <p:spPr>
          <a:xfrm>
            <a:off x="5443500" y="3213733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MBL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74" name="Terminator 96"/>
          <p:cNvSpPr/>
          <p:nvPr/>
        </p:nvSpPr>
        <p:spPr>
          <a:xfrm>
            <a:off x="6176644" y="3212960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HBL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11180" y="5672737"/>
            <a:ext cx="3052742" cy="715415"/>
          </a:xfrm>
          <a:prstGeom prst="rect">
            <a:avLst/>
          </a:prstGeom>
          <a:solidFill>
            <a:schemeClr val="bg1"/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700" b="1" dirty="0"/>
              <a:t>*Intercepting devices that are not part of VAC and PBI (not instrumented)</a:t>
            </a:r>
          </a:p>
          <a:p>
            <a:r>
              <a:rPr lang="en-US" sz="700" b="1" dirty="0"/>
              <a:t>** Some vacuum chambers supplied by WP3, for raster magnets by WP6</a:t>
            </a:r>
          </a:p>
          <a:p>
            <a:r>
              <a:rPr lang="en-US" sz="700" b="1" dirty="0"/>
              <a:t>*** RFQ and DTL cooling skids supplied by WP3 </a:t>
            </a:r>
          </a:p>
          <a:p>
            <a:r>
              <a:rPr lang="en-US" sz="700" b="1" dirty="0"/>
              <a:t>CM  =</a:t>
            </a:r>
            <a:r>
              <a:rPr lang="en-US" sz="700" b="1" dirty="0" err="1"/>
              <a:t>CryoModule</a:t>
            </a:r>
            <a:r>
              <a:rPr lang="en-US" sz="700" b="1" dirty="0"/>
              <a:t>                                        PWRC =</a:t>
            </a:r>
            <a:r>
              <a:rPr lang="en-US" sz="700" b="1" dirty="0" err="1"/>
              <a:t>PoWeR</a:t>
            </a:r>
            <a:r>
              <a:rPr lang="en-US" sz="700" b="1" dirty="0"/>
              <a:t> Convertors</a:t>
            </a:r>
          </a:p>
          <a:p>
            <a:r>
              <a:rPr lang="en-US" sz="700" b="1" dirty="0"/>
              <a:t>HEBT=High Energy Beam Transport         ISS       =Ion Source </a:t>
            </a:r>
            <a:r>
              <a:rPr lang="en-US" sz="700" b="1" dirty="0" err="1"/>
              <a:t>Specialities</a:t>
            </a:r>
            <a:endParaRPr lang="en-US" sz="700" b="1" dirty="0"/>
          </a:p>
          <a:p>
            <a:r>
              <a:rPr lang="en-US" sz="700" b="1" dirty="0"/>
              <a:t>LWU=Linac Warm Unit                                CNPW=</a:t>
            </a:r>
            <a:r>
              <a:rPr lang="en-US" sz="700" b="1" dirty="0" err="1"/>
              <a:t>CoNventional</a:t>
            </a:r>
            <a:r>
              <a:rPr lang="en-US" sz="700" b="1" dirty="0"/>
              <a:t> </a:t>
            </a:r>
            <a:r>
              <a:rPr lang="en-US" sz="700" b="1" dirty="0" err="1"/>
              <a:t>PoWer</a:t>
            </a:r>
            <a:endParaRPr lang="en-US" sz="700" b="1" dirty="0"/>
          </a:p>
        </p:txBody>
      </p:sp>
      <p:sp>
        <p:nvSpPr>
          <p:cNvPr id="77" name="Terminator 98"/>
          <p:cNvSpPr/>
          <p:nvPr/>
        </p:nvSpPr>
        <p:spPr>
          <a:xfrm>
            <a:off x="6909261" y="3217739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HEBT</a:t>
            </a:r>
            <a:r>
              <a:rPr lang="en-US" sz="1000" dirty="0">
                <a:solidFill>
                  <a:srgbClr val="0070C0"/>
                </a:solidFill>
              </a:rPr>
              <a:t>*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342340" y="3435916"/>
            <a:ext cx="149142" cy="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446052" y="3287015"/>
            <a:ext cx="510093" cy="28579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700" b="1" dirty="0"/>
              <a:t>Beam to Target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423291" y="4422273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ISS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Ion Source 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Specialties</a:t>
            </a:r>
          </a:p>
        </p:txBody>
      </p:sp>
      <p:sp>
        <p:nvSpPr>
          <p:cNvPr id="85" name="Terminator 109"/>
          <p:cNvSpPr/>
          <p:nvPr/>
        </p:nvSpPr>
        <p:spPr>
          <a:xfrm>
            <a:off x="7630244" y="3215971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A2T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6817141" y="1998488"/>
            <a:ext cx="1827934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RMHF – RADIOACTIVE MATERIALS HANDLING FACILITY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227346" y="442460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PWRC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PS,   HV Power Convertors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630244" y="5782275"/>
            <a:ext cx="142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Courtesy of Eugene </a:t>
            </a:r>
            <a:r>
              <a:rPr lang="en-US" sz="900" b="1" dirty="0" err="1"/>
              <a:t>Tanke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000000"/>
                </a:solidFill>
              </a:rPr>
              <a:t>ESS-0008904, R7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E85AA-F2D2-F24A-A811-A6C184E6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04104D10-FFF7-D245-8FB6-961D2B870EF8}"/>
              </a:ext>
            </a:extLst>
          </p:cNvPr>
          <p:cNvSpPr/>
          <p:nvPr/>
        </p:nvSpPr>
        <p:spPr>
          <a:xfrm>
            <a:off x="419466" y="3312026"/>
            <a:ext cx="407875" cy="26555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L3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4F6518C-E114-1547-940F-99AC07AE3387}"/>
              </a:ext>
            </a:extLst>
          </p:cNvPr>
          <p:cNvSpPr/>
          <p:nvPr/>
        </p:nvSpPr>
        <p:spPr>
          <a:xfrm>
            <a:off x="419465" y="4796663"/>
            <a:ext cx="407875" cy="26555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L4</a:t>
            </a:r>
          </a:p>
        </p:txBody>
      </p:sp>
    </p:spTree>
    <p:extLst>
      <p:ext uri="{BB962C8B-B14F-4D97-AF65-F5344CB8AC3E}">
        <p14:creationId xmlns:p14="http://schemas.microsoft.com/office/powerpoint/2010/main" val="21876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8" grpId="0" animBg="1"/>
      <p:bldP spid="9" grpId="0" animBg="1"/>
      <p:bldP spid="11" grpId="0" animBg="1"/>
      <p:bldP spid="17" grpId="0"/>
      <p:bldP spid="18" grpId="0"/>
      <p:bldP spid="19" grpId="0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70" grpId="0" animBg="1"/>
      <p:bldP spid="72" grpId="0" animBg="1"/>
      <p:bldP spid="74" grpId="0" animBg="1"/>
      <p:bldP spid="76" grpId="0" animBg="1"/>
      <p:bldP spid="77" grpId="0" animBg="1"/>
      <p:bldP spid="81" grpId="0"/>
      <p:bldP spid="82" grpId="0" animBg="1"/>
      <p:bldP spid="85" grpId="0" animBg="1"/>
      <p:bldP spid="87" grpId="0" animBg="1"/>
      <p:bldP spid="91" grpId="0" animBg="1"/>
      <p:bldP spid="94" grpId="0" animBg="1"/>
      <p:bldP spid="108" grpId="0" animBg="1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0C231EB-6D22-AA4D-B742-C0B8F58B3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6" y="1569326"/>
            <a:ext cx="3292039" cy="219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engineering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7EC71-FBA3-6948-841D-A81BAB8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F9E51-3450-DB4A-B6DB-A0C51D714E98}"/>
              </a:ext>
            </a:extLst>
          </p:cNvPr>
          <p:cNvSpPr txBox="1"/>
          <p:nvPr/>
        </p:nvSpPr>
        <p:spPr>
          <a:xfrm>
            <a:off x="555613" y="1511089"/>
            <a:ext cx="289098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3. CHESS (in-house &amp; IKC input)</a:t>
            </a:r>
          </a:p>
        </p:txBody>
      </p:sp>
      <p:pic>
        <p:nvPicPr>
          <p:cNvPr id="16" name="Picture 15" descr="dassault-3d-experience.jpg">
            <a:extLst>
              <a:ext uri="{FF2B5EF4-FFF2-40B4-BE49-F238E27FC236}">
                <a16:creationId xmlns:a16="http://schemas.microsoft.com/office/drawing/2014/main" id="{06DBDEFF-10EB-1448-B161-89B238E1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851" y="1762186"/>
            <a:ext cx="3655808" cy="204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ATIA_Logotype_RGB_Blue.png">
            <a:extLst>
              <a:ext uri="{FF2B5EF4-FFF2-40B4-BE49-F238E27FC236}">
                <a16:creationId xmlns:a16="http://schemas.microsoft.com/office/drawing/2014/main" id="{6409EE0E-05E4-EA48-B8D1-AD49A87EE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36" y="2012583"/>
            <a:ext cx="1337000" cy="531621"/>
          </a:xfrm>
          <a:prstGeom prst="rect">
            <a:avLst/>
          </a:prstGeom>
        </p:spPr>
      </p:pic>
      <p:pic>
        <p:nvPicPr>
          <p:cNvPr id="18" name="Picture 17" descr="Screen Shot 2015-06-13 at 18.09.00.png">
            <a:extLst>
              <a:ext uri="{FF2B5EF4-FFF2-40B4-BE49-F238E27FC236}">
                <a16:creationId xmlns:a16="http://schemas.microsoft.com/office/drawing/2014/main" id="{9D43CF35-E062-B842-8599-5D32AD9E5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016" y="3224241"/>
            <a:ext cx="3568244" cy="222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B810-E2A6-EA43-9899-6129B2C6DBE9}"/>
              </a:ext>
            </a:extLst>
          </p:cNvPr>
          <p:cNvSpPr txBox="1"/>
          <p:nvPr/>
        </p:nvSpPr>
        <p:spPr>
          <a:xfrm>
            <a:off x="5399680" y="3396294"/>
            <a:ext cx="320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Atlassian tool suite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694501B-FEBE-CA40-9C3A-CC5D814E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529" y="4339161"/>
            <a:ext cx="3663936" cy="21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3850BC-D811-A246-B9C0-F28D034DFA6E}"/>
              </a:ext>
            </a:extLst>
          </p:cNvPr>
          <p:cNvSpPr txBox="1"/>
          <p:nvPr/>
        </p:nvSpPr>
        <p:spPr>
          <a:xfrm>
            <a:off x="4254203" y="1494286"/>
            <a:ext cx="419451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4. Spatial Integration (see 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F.Rey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talk)</a:t>
            </a: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5. Mechanical Design – see next slide for details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C145E6-0B35-F74C-9771-D5D6D2A00FD8}"/>
              </a:ext>
            </a:extLst>
          </p:cNvPr>
          <p:cNvSpPr txBox="1"/>
          <p:nvPr/>
        </p:nvSpPr>
        <p:spPr>
          <a:xfrm>
            <a:off x="4582124" y="3703550"/>
            <a:ext cx="45165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5. Design progress monitoring with JIRA tasks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7EF58-58C3-1441-80F6-95ACDE511361}"/>
              </a:ext>
            </a:extLst>
          </p:cNvPr>
          <p:cNvSpPr txBox="1"/>
          <p:nvPr/>
        </p:nvSpPr>
        <p:spPr>
          <a:xfrm>
            <a:off x="4642700" y="4871813"/>
            <a:ext cx="446120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6. Release Installation/Manufacturing Drawings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7. Deliverable: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Accelerator at ESS, ready for Operation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32CDCD3-F0F6-0746-99B0-A031C5C51A14}"/>
              </a:ext>
            </a:extLst>
          </p:cNvPr>
          <p:cNvGrpSpPr/>
          <p:nvPr/>
        </p:nvGrpSpPr>
        <p:grpSpPr>
          <a:xfrm>
            <a:off x="927615" y="2956133"/>
            <a:ext cx="3187314" cy="1960184"/>
            <a:chOff x="1354500" y="4004474"/>
            <a:chExt cx="3187314" cy="19601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ED3537D-CF4E-ED4E-A0BD-568B6039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4500" y="4004474"/>
              <a:ext cx="3187314" cy="195330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F77E0A9-4DCD-C043-9D5D-FDD2F5E48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8223" y="5179637"/>
              <a:ext cx="1345788" cy="37483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95EB69-8D06-0948-9E72-F97987933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5881" y="5579850"/>
              <a:ext cx="1345840" cy="384808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327B732-2F78-5A4A-8D7B-4EC53B563A26}"/>
              </a:ext>
            </a:extLst>
          </p:cNvPr>
          <p:cNvSpPr txBox="1"/>
          <p:nvPr/>
        </p:nvSpPr>
        <p:spPr>
          <a:xfrm>
            <a:off x="491029" y="2840271"/>
            <a:ext cx="192686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2. Machine Skeleton </a:t>
            </a:r>
            <a:b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   (Lattice)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D1F7A8-3DFE-DB4E-AC89-DE6A40FF7C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13" y="4374145"/>
            <a:ext cx="3570387" cy="199254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13FC6BA-24D8-5548-8078-88A365BD2EBE}"/>
              </a:ext>
            </a:extLst>
          </p:cNvPr>
          <p:cNvSpPr txBox="1"/>
          <p:nvPr/>
        </p:nvSpPr>
        <p:spPr>
          <a:xfrm>
            <a:off x="979253" y="4364332"/>
            <a:ext cx="15955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1. Requirements (TRM)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013A046-7AB0-CF43-B9F7-0EB758B1AA0F}"/>
              </a:ext>
            </a:extLst>
          </p:cNvPr>
          <p:cNvSpPr/>
          <p:nvPr/>
        </p:nvSpPr>
        <p:spPr>
          <a:xfrm rot="10542713">
            <a:off x="760251" y="4128158"/>
            <a:ext cx="331513" cy="3915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0121225B-EC5E-F647-9C27-459E8C0A31C7}"/>
              </a:ext>
            </a:extLst>
          </p:cNvPr>
          <p:cNvSpPr/>
          <p:nvPr/>
        </p:nvSpPr>
        <p:spPr>
          <a:xfrm rot="10542713">
            <a:off x="525087" y="2671337"/>
            <a:ext cx="331513" cy="3915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AFB67258-26A6-4341-A56B-22AF82CB6642}"/>
              </a:ext>
            </a:extLst>
          </p:cNvPr>
          <p:cNvSpPr/>
          <p:nvPr/>
        </p:nvSpPr>
        <p:spPr>
          <a:xfrm rot="16737744">
            <a:off x="3887038" y="1438950"/>
            <a:ext cx="331513" cy="3915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493C3723-F82E-9943-8748-817CD4DA895C}"/>
              </a:ext>
            </a:extLst>
          </p:cNvPr>
          <p:cNvSpPr/>
          <p:nvPr/>
        </p:nvSpPr>
        <p:spPr>
          <a:xfrm rot="21299484">
            <a:off x="4637184" y="2951204"/>
            <a:ext cx="331513" cy="3915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84A104F7-38AB-1142-B54D-2A2CB9CF4C6F}"/>
              </a:ext>
            </a:extLst>
          </p:cNvPr>
          <p:cNvSpPr/>
          <p:nvPr/>
        </p:nvSpPr>
        <p:spPr>
          <a:xfrm rot="21299484">
            <a:off x="4995876" y="4200258"/>
            <a:ext cx="331513" cy="39150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83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Bildobjekt 3">
            <a:extLst>
              <a:ext uri="{FF2B5EF4-FFF2-40B4-BE49-F238E27FC236}">
                <a16:creationId xmlns:a16="http://schemas.microsoft.com/office/drawing/2014/main" id="{954B5697-0040-AB4B-8AB8-5AF8734646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67359" y="1015407"/>
            <a:ext cx="8511759" cy="5743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7AF984-DE2B-A342-8F1A-DAF6B1EC4408}"/>
              </a:ext>
            </a:extLst>
          </p:cNvPr>
          <p:cNvGrpSpPr/>
          <p:nvPr/>
        </p:nvGrpSpPr>
        <p:grpSpPr>
          <a:xfrm>
            <a:off x="2915814" y="1197638"/>
            <a:ext cx="3508525" cy="4235480"/>
            <a:chOff x="3888922" y="900475"/>
            <a:chExt cx="5321264" cy="6423812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6480F011-0792-214A-B754-64EE819F3ED0}"/>
                </a:ext>
              </a:extLst>
            </p:cNvPr>
            <p:cNvSpPr/>
            <p:nvPr/>
          </p:nvSpPr>
          <p:spPr>
            <a:xfrm rot="6233147">
              <a:off x="4635122" y="3496713"/>
              <a:ext cx="6418456" cy="1227180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2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 dirty="0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E42D34BB-06A2-DA4A-BE65-F9B3012DA3B5}"/>
                </a:ext>
              </a:extLst>
            </p:cNvPr>
            <p:cNvSpPr/>
            <p:nvPr/>
          </p:nvSpPr>
          <p:spPr>
            <a:xfrm rot="10800000">
              <a:off x="4756676" y="5938343"/>
              <a:ext cx="3286418" cy="1142896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8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212AF150-6EC6-8542-92AF-6E0A29724BC1}"/>
                </a:ext>
              </a:extLst>
            </p:cNvPr>
            <p:cNvSpPr/>
            <p:nvPr/>
          </p:nvSpPr>
          <p:spPr>
            <a:xfrm rot="15347553">
              <a:off x="1708103" y="3498790"/>
              <a:ext cx="6423812" cy="1227181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2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170949-47DB-F745-ADC9-EEE3738664B2}"/>
                </a:ext>
              </a:extLst>
            </p:cNvPr>
            <p:cNvSpPr txBox="1"/>
            <p:nvPr/>
          </p:nvSpPr>
          <p:spPr>
            <a:xfrm>
              <a:off x="3888922" y="1170172"/>
              <a:ext cx="1281361" cy="17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from Physics Needs &amp; Project </a:t>
              </a:r>
              <a:r>
                <a:rPr lang="en-US" sz="1400" dirty="0" err="1"/>
                <a:t>Reqs</a:t>
              </a:r>
              <a:r>
                <a:rPr lang="en-US" sz="1400" dirty="0"/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522AD2-C786-6449-9A34-CDCD92A0ED59}"/>
                </a:ext>
              </a:extLst>
            </p:cNvPr>
            <p:cNvSpPr txBox="1"/>
            <p:nvPr/>
          </p:nvSpPr>
          <p:spPr>
            <a:xfrm>
              <a:off x="7752848" y="978172"/>
              <a:ext cx="1457338" cy="294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to Eng. Deliverables Machines, Parts, Eng. Services,  </a:t>
              </a:r>
              <a:br>
                <a:rPr lang="en-US" sz="1200" dirty="0"/>
              </a:br>
              <a:r>
                <a:rPr lang="en-US" sz="1200" dirty="0" err="1"/>
                <a:t>Operat</a:t>
              </a:r>
              <a:r>
                <a:rPr lang="en-US" sz="1200" dirty="0"/>
                <a:t>., </a:t>
              </a:r>
            </a:p>
            <a:p>
              <a:r>
                <a:rPr lang="en-US" sz="1200" dirty="0" err="1"/>
                <a:t>Integrat</a:t>
              </a:r>
              <a:r>
                <a:rPr lang="en-US" sz="1200" dirty="0"/>
                <a:t>. Exp. </a:t>
              </a:r>
              <a:br>
                <a:rPr lang="en-US" sz="1200" dirty="0"/>
              </a:br>
              <a:r>
                <a:rPr lang="en-US" sz="1200" dirty="0"/>
                <a:t>Areas, </a:t>
              </a:r>
              <a:br>
                <a:rPr lang="en-US" sz="1200" dirty="0"/>
              </a:br>
              <a:r>
                <a:rPr lang="en-US" sz="1200" dirty="0"/>
                <a:t>etc.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61A8A5E-B6BF-504B-9E28-9AB7F7EDBF6A}"/>
              </a:ext>
            </a:extLst>
          </p:cNvPr>
          <p:cNvSpPr txBox="1">
            <a:spLocks/>
          </p:cNvSpPr>
          <p:nvPr/>
        </p:nvSpPr>
        <p:spPr>
          <a:xfrm>
            <a:off x="540631" y="99296"/>
            <a:ext cx="7041235" cy="917203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62" dirty="0">
                <a:solidFill>
                  <a:schemeClr val="bg1"/>
                </a:solidFill>
              </a:rPr>
              <a:t>Systematic flow for the Mechanical Design in CATIA: </a:t>
            </a:r>
            <a:br>
              <a:rPr lang="en-US" sz="4062" dirty="0">
                <a:solidFill>
                  <a:schemeClr val="bg1"/>
                </a:solidFill>
              </a:rPr>
            </a:br>
            <a:r>
              <a:rPr lang="en-US" sz="4062" dirty="0">
                <a:solidFill>
                  <a:schemeClr val="bg1"/>
                </a:solidFill>
              </a:rPr>
              <a:t>based on the ESS Engineering Handbook</a:t>
            </a:r>
            <a:endParaRPr lang="sv-SE" sz="4062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47AC42-E34E-C448-B278-11286B6A8003}"/>
              </a:ext>
            </a:extLst>
          </p:cNvPr>
          <p:cNvGrpSpPr/>
          <p:nvPr/>
        </p:nvGrpSpPr>
        <p:grpSpPr>
          <a:xfrm>
            <a:off x="875004" y="1546528"/>
            <a:ext cx="1586094" cy="1530441"/>
            <a:chOff x="136104" y="1457"/>
            <a:chExt cx="2405575" cy="23211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7E01F9-8A6B-E54B-8675-7D7498C809D0}"/>
                </a:ext>
              </a:extLst>
            </p:cNvPr>
            <p:cNvGrpSpPr/>
            <p:nvPr/>
          </p:nvGrpSpPr>
          <p:grpSpPr>
            <a:xfrm>
              <a:off x="136104" y="1457"/>
              <a:ext cx="2405575" cy="2321169"/>
              <a:chOff x="464234" y="126609"/>
              <a:chExt cx="2405575" cy="232116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9F4CAA8-AFF3-3044-9353-02C348063504}"/>
                  </a:ext>
                </a:extLst>
              </p:cNvPr>
              <p:cNvSpPr/>
              <p:nvPr/>
            </p:nvSpPr>
            <p:spPr>
              <a:xfrm>
                <a:off x="464234" y="126609"/>
                <a:ext cx="2405575" cy="23211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0FB77FC-421A-CA4B-86D7-3BBEC2E6CF37}"/>
                  </a:ext>
                </a:extLst>
              </p:cNvPr>
              <p:cNvGrpSpPr/>
              <p:nvPr/>
            </p:nvGrpSpPr>
            <p:grpSpPr>
              <a:xfrm>
                <a:off x="634507" y="224127"/>
                <a:ext cx="2088232" cy="2094344"/>
                <a:chOff x="634507" y="224127"/>
                <a:chExt cx="2088232" cy="2094344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9E933B9-BB63-954A-B635-0F0E3CDE97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507" y="749244"/>
                  <a:ext cx="2088232" cy="1569227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4746CE7-9289-AB42-818F-7361E5A95A8E}"/>
                    </a:ext>
                  </a:extLst>
                </p:cNvPr>
                <p:cNvSpPr/>
                <p:nvPr/>
              </p:nvSpPr>
              <p:spPr>
                <a:xfrm>
                  <a:off x="634507" y="224127"/>
                  <a:ext cx="2088232" cy="6325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55" i="1" dirty="0"/>
                    <a:t>1. Physics Needs, </a:t>
                  </a:r>
                  <a:br>
                    <a:rPr lang="en-GB" sz="1055" i="1" dirty="0"/>
                  </a:br>
                  <a:r>
                    <a:rPr lang="en-GB" sz="1055" i="1" dirty="0"/>
                    <a:t>Case Study etc. </a:t>
                  </a:r>
                  <a:endParaRPr lang="sv-SE" sz="1055" dirty="0"/>
                </a:p>
              </p:txBody>
            </p: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A3D74D-F279-F949-8AC2-1ED656494BCE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136104" y="1162042"/>
              <a:ext cx="0" cy="116058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08E4D7-70CE-034F-B5CF-905C176E62DB}"/>
              </a:ext>
            </a:extLst>
          </p:cNvPr>
          <p:cNvGrpSpPr/>
          <p:nvPr/>
        </p:nvGrpSpPr>
        <p:grpSpPr>
          <a:xfrm>
            <a:off x="1318675" y="2334936"/>
            <a:ext cx="1586094" cy="1530472"/>
            <a:chOff x="809005" y="1197207"/>
            <a:chExt cx="2405575" cy="23212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5E1713-5115-BC4E-A39D-D7318095EA2B}"/>
                </a:ext>
              </a:extLst>
            </p:cNvPr>
            <p:cNvGrpSpPr/>
            <p:nvPr/>
          </p:nvGrpSpPr>
          <p:grpSpPr>
            <a:xfrm>
              <a:off x="809005" y="1197207"/>
              <a:ext cx="2405575" cy="2321216"/>
              <a:chOff x="5498123" y="2600132"/>
              <a:chExt cx="2405575" cy="232121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02B05BF-4765-1843-B9CF-785991F1BF18}"/>
                  </a:ext>
                </a:extLst>
              </p:cNvPr>
              <p:cNvSpPr/>
              <p:nvPr/>
            </p:nvSpPr>
            <p:spPr>
              <a:xfrm>
                <a:off x="5498123" y="2600132"/>
                <a:ext cx="2405575" cy="23212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F967F02-96A9-B546-B955-BCF079C9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0108" y="3222813"/>
                <a:ext cx="2067974" cy="1569227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4EF81A1-E9DF-014C-B4F3-1B7D0B89EEA0}"/>
                  </a:ext>
                </a:extLst>
              </p:cNvPr>
              <p:cNvSpPr/>
              <p:nvPr/>
            </p:nvSpPr>
            <p:spPr>
              <a:xfrm>
                <a:off x="5524492" y="2677376"/>
                <a:ext cx="2232135" cy="5601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900" i="1" dirty="0"/>
                  <a:t>2. Requirements, </a:t>
                </a:r>
                <a:br>
                  <a:rPr lang="en-GB" sz="900" i="1" dirty="0"/>
                </a:br>
                <a:r>
                  <a:rPr lang="en-GB" sz="900" i="1" dirty="0"/>
                  <a:t>Systems &amp; Disciplines, Risks </a:t>
                </a:r>
                <a:endParaRPr lang="sv-SE" sz="900" dirty="0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DA947D-17E4-B14B-9300-2619DBEBDC1D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>
              <a:off x="809005" y="2357815"/>
              <a:ext cx="0" cy="116060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49A1B8-9F2C-694F-89DD-33565B21447D}"/>
              </a:ext>
            </a:extLst>
          </p:cNvPr>
          <p:cNvGrpSpPr/>
          <p:nvPr/>
        </p:nvGrpSpPr>
        <p:grpSpPr>
          <a:xfrm>
            <a:off x="1752281" y="2987342"/>
            <a:ext cx="1586094" cy="1533056"/>
            <a:chOff x="2124228" y="3614860"/>
            <a:chExt cx="2405575" cy="23251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441C12-8AA0-CD40-9D7B-875136A980C5}"/>
                </a:ext>
              </a:extLst>
            </p:cNvPr>
            <p:cNvSpPr/>
            <p:nvPr/>
          </p:nvSpPr>
          <p:spPr>
            <a:xfrm>
              <a:off x="2124228" y="3614860"/>
              <a:ext cx="2405575" cy="23212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88A878-9E6C-CC40-894A-CBB6874C2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0298" y="4294931"/>
              <a:ext cx="2106042" cy="157799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594B8E-2DC1-124F-BAF0-4C904A81B7E4}"/>
                </a:ext>
              </a:extLst>
            </p:cNvPr>
            <p:cNvSpPr/>
            <p:nvPr/>
          </p:nvSpPr>
          <p:spPr>
            <a:xfrm>
              <a:off x="2142279" y="3773789"/>
              <a:ext cx="2339269" cy="6325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3. System spatial Integration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426343-4C4D-B64C-8C9D-F7534900BABC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>
              <a:off x="2124228" y="4775468"/>
              <a:ext cx="1106" cy="116452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20219B-04A8-7D42-9F81-00F5EDB3E552}"/>
              </a:ext>
            </a:extLst>
          </p:cNvPr>
          <p:cNvGrpSpPr/>
          <p:nvPr/>
        </p:nvGrpSpPr>
        <p:grpSpPr>
          <a:xfrm>
            <a:off x="5733345" y="2987343"/>
            <a:ext cx="3004914" cy="1621384"/>
            <a:chOff x="8162175" y="3614860"/>
            <a:chExt cx="4557452" cy="24591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E58E8E-2874-624B-A032-A6D82D2261D0}"/>
                </a:ext>
              </a:extLst>
            </p:cNvPr>
            <p:cNvSpPr/>
            <p:nvPr/>
          </p:nvSpPr>
          <p:spPr>
            <a:xfrm>
              <a:off x="8162175" y="3614860"/>
              <a:ext cx="3337912" cy="2321216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pic>
          <p:nvPicPr>
            <p:cNvPr id="40" name="Picture 2" descr="G:\Collaboration Area\ACCSYS Integration\Meetings\20150324_Integration_meeting\PRL - moved.jpg">
              <a:extLst>
                <a:ext uri="{FF2B5EF4-FFF2-40B4-BE49-F238E27FC236}">
                  <a16:creationId xmlns:a16="http://schemas.microsoft.com/office/drawing/2014/main" id="{4CC7C22D-29F6-9E41-B182-66C3D2E4E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164" y="4306751"/>
              <a:ext cx="2655839" cy="1438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523773-BF40-AA4A-B775-A48C8BD168F3}"/>
                </a:ext>
              </a:extLst>
            </p:cNvPr>
            <p:cNvSpPr/>
            <p:nvPr/>
          </p:nvSpPr>
          <p:spPr>
            <a:xfrm>
              <a:off x="8572680" y="3690288"/>
              <a:ext cx="2626322" cy="87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9. As-built DWGs, </a:t>
              </a:r>
              <a:br>
                <a:rPr lang="en-GB" sz="1055" i="1" dirty="0"/>
              </a:br>
              <a:r>
                <a:rPr lang="en-GB" sz="1055" i="1" dirty="0"/>
                <a:t>Commissioning, Maintenance</a:t>
              </a:r>
              <a:endParaRPr lang="sv-SE" sz="1055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25E3FF-BD98-4743-9987-A9EE33C5E2EA}"/>
                </a:ext>
              </a:extLst>
            </p:cNvPr>
            <p:cNvGrpSpPr/>
            <p:nvPr/>
          </p:nvGrpSpPr>
          <p:grpSpPr>
            <a:xfrm>
              <a:off x="11407186" y="5644022"/>
              <a:ext cx="1312441" cy="429938"/>
              <a:chOff x="2328845" y="8202549"/>
              <a:chExt cx="1312441" cy="42993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451B5FD-DBFA-0640-8BF7-8F254C5DCA98}"/>
                  </a:ext>
                </a:extLst>
              </p:cNvPr>
              <p:cNvGrpSpPr/>
              <p:nvPr/>
            </p:nvGrpSpPr>
            <p:grpSpPr>
              <a:xfrm>
                <a:off x="2328845" y="8202549"/>
                <a:ext cx="1312441" cy="429938"/>
                <a:chOff x="2328845" y="7850849"/>
                <a:chExt cx="1312441" cy="429938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5C40333-6CF5-9444-B04A-48733CFF54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8845" y="8235950"/>
                  <a:ext cx="1219698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5657FF2-72C2-4640-9AE1-296ABC1AD1D4}"/>
                    </a:ext>
                  </a:extLst>
                </p:cNvPr>
                <p:cNvSpPr txBox="1"/>
                <p:nvPr/>
              </p:nvSpPr>
              <p:spPr>
                <a:xfrm>
                  <a:off x="2384636" y="7850849"/>
                  <a:ext cx="1256650" cy="429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sz="1242" dirty="0" err="1"/>
                    <a:t>LoM</a:t>
                  </a:r>
                  <a:r>
                    <a:rPr lang="sv-SE" sz="1242" dirty="0"/>
                    <a:t> ASB</a:t>
                  </a:r>
                </a:p>
              </p:txBody>
            </p: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0D90E17-BC4E-CF4D-9B7A-94A821251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845" y="8503356"/>
                <a:ext cx="0" cy="10081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BE9123-20B1-5F46-B2E8-8438D035E9C5}"/>
              </a:ext>
            </a:extLst>
          </p:cNvPr>
          <p:cNvGrpSpPr/>
          <p:nvPr/>
        </p:nvGrpSpPr>
        <p:grpSpPr>
          <a:xfrm>
            <a:off x="5130908" y="3786717"/>
            <a:ext cx="1586094" cy="1530474"/>
            <a:chOff x="7248477" y="4827248"/>
            <a:chExt cx="2405575" cy="23212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BA32B1C-8553-844C-A967-EE060A769A1F}"/>
                </a:ext>
              </a:extLst>
            </p:cNvPr>
            <p:cNvSpPr/>
            <p:nvPr/>
          </p:nvSpPr>
          <p:spPr>
            <a:xfrm>
              <a:off x="7248477" y="4827248"/>
              <a:ext cx="2405575" cy="2321216"/>
            </a:xfrm>
            <a:prstGeom prst="rect">
              <a:avLst/>
            </a:prstGeom>
            <a:solidFill>
              <a:schemeClr val="bg1"/>
            </a:solidFill>
            <a:ln w="254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5DA7DF2-4C0A-6E46-9DF2-955AC50A1CF0}"/>
                </a:ext>
              </a:extLst>
            </p:cNvPr>
            <p:cNvSpPr/>
            <p:nvPr/>
          </p:nvSpPr>
          <p:spPr>
            <a:xfrm>
              <a:off x="7298330" y="4858224"/>
              <a:ext cx="2256032" cy="87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8. Assembly, Installation, </a:t>
              </a:r>
              <a:br>
                <a:rPr lang="en-GB" sz="1055" i="1" dirty="0"/>
              </a:br>
              <a:r>
                <a:rPr lang="en-GB" sz="1055" i="1" dirty="0"/>
                <a:t>Red Line update DWGs</a:t>
              </a:r>
              <a:endParaRPr lang="sv-SE" sz="1055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FA22892-6ED2-2B4F-90D0-5EBC949CB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168" y="5615580"/>
              <a:ext cx="1851112" cy="1438578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5397F61-F5A6-3843-9460-5591BE32A2B4}"/>
                </a:ext>
              </a:extLst>
            </p:cNvPr>
            <p:cNvCxnSpPr>
              <a:cxnSpLocks/>
              <a:endCxn id="48" idx="3"/>
            </p:cNvCxnSpPr>
            <p:nvPr/>
          </p:nvCxnSpPr>
          <p:spPr>
            <a:xfrm flipV="1">
              <a:off x="9654052" y="5987856"/>
              <a:ext cx="0" cy="116061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0B7941-6FAB-DD44-AF4F-56B331A8BB9F}"/>
              </a:ext>
            </a:extLst>
          </p:cNvPr>
          <p:cNvGrpSpPr/>
          <p:nvPr/>
        </p:nvGrpSpPr>
        <p:grpSpPr>
          <a:xfrm>
            <a:off x="3653957" y="1383687"/>
            <a:ext cx="1797659" cy="1099209"/>
            <a:chOff x="5008435" y="1182652"/>
            <a:chExt cx="2726450" cy="166713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DF2BEDF-9C83-2D49-B9EA-9228179EF62D}"/>
                </a:ext>
              </a:extLst>
            </p:cNvPr>
            <p:cNvGrpSpPr/>
            <p:nvPr/>
          </p:nvGrpSpPr>
          <p:grpSpPr>
            <a:xfrm>
              <a:off x="5008435" y="1182652"/>
              <a:ext cx="2726450" cy="1667134"/>
              <a:chOff x="5008435" y="1549290"/>
              <a:chExt cx="2726450" cy="1667134"/>
            </a:xfrm>
          </p:grpSpPr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F2709E97-F190-FE48-877D-26B370A059AB}"/>
                  </a:ext>
                </a:extLst>
              </p:cNvPr>
              <p:cNvSpPr/>
              <p:nvPr/>
            </p:nvSpPr>
            <p:spPr>
              <a:xfrm rot="10800000">
                <a:off x="5008435" y="1566838"/>
                <a:ext cx="2726450" cy="1649586"/>
              </a:xfrm>
              <a:prstGeom prst="trapezoi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vert270" wrap="square" lIns="60290" tIns="30145" rIns="60290" bIns="3014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 sz="1242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BCE304E-9F04-2543-BF43-095F33D3CCCF}"/>
                  </a:ext>
                </a:extLst>
              </p:cNvPr>
              <p:cNvSpPr txBox="1"/>
              <p:nvPr/>
            </p:nvSpPr>
            <p:spPr>
              <a:xfrm>
                <a:off x="5415524" y="1549290"/>
                <a:ext cx="1919612" cy="161705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82" dirty="0"/>
                  <a:t>via</a:t>
                </a:r>
              </a:p>
              <a:p>
                <a:pPr algn="ctr"/>
                <a:r>
                  <a:rPr lang="en-US" sz="1582" dirty="0"/>
                  <a:t>Verification </a:t>
                </a:r>
              </a:p>
              <a:p>
                <a:pPr algn="ctr"/>
                <a:r>
                  <a:rPr lang="en-US" sz="1582" dirty="0"/>
                  <a:t>Validation </a:t>
                </a:r>
              </a:p>
              <a:p>
                <a:pPr algn="ctr"/>
                <a:r>
                  <a:rPr lang="en-US" sz="1582" dirty="0"/>
                  <a:t>Traceability </a:t>
                </a:r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1E3BC2-BFC6-0145-AE76-BAB4719CF6DE}"/>
                </a:ext>
              </a:extLst>
            </p:cNvPr>
            <p:cNvCxnSpPr>
              <a:cxnSpLocks/>
            </p:cNvCxnSpPr>
            <p:nvPr/>
          </p:nvCxnSpPr>
          <p:spPr>
            <a:xfrm>
              <a:off x="5099200" y="1992288"/>
              <a:ext cx="25840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E5A7789-6B40-D74D-8EAB-1DC35F4FB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8236" y="2345400"/>
              <a:ext cx="2363932" cy="1241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703633D-8359-C945-8AAF-B31498486B47}"/>
                </a:ext>
              </a:extLst>
            </p:cNvPr>
            <p:cNvCxnSpPr>
              <a:cxnSpLocks/>
            </p:cNvCxnSpPr>
            <p:nvPr/>
          </p:nvCxnSpPr>
          <p:spPr>
            <a:xfrm>
              <a:off x="5343110" y="2700522"/>
              <a:ext cx="2120401" cy="825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716E0C-84F2-1D4E-B3CD-ECC4F6A932F1}"/>
              </a:ext>
            </a:extLst>
          </p:cNvPr>
          <p:cNvGrpSpPr/>
          <p:nvPr/>
        </p:nvGrpSpPr>
        <p:grpSpPr>
          <a:xfrm>
            <a:off x="4658569" y="4600940"/>
            <a:ext cx="1586093" cy="1530473"/>
            <a:chOff x="4658571" y="4260793"/>
            <a:chExt cx="1586093" cy="153047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FFCDA2B-CCB5-7243-BCC8-FC79415C24C7}"/>
                </a:ext>
              </a:extLst>
            </p:cNvPr>
            <p:cNvSpPr/>
            <p:nvPr/>
          </p:nvSpPr>
          <p:spPr>
            <a:xfrm>
              <a:off x="4658571" y="4260793"/>
              <a:ext cx="1586093" cy="1530473"/>
            </a:xfrm>
            <a:prstGeom prst="rect">
              <a:avLst/>
            </a:prstGeom>
            <a:solidFill>
              <a:schemeClr val="bg1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D2AEF1A-D864-1A4B-BB2F-BE6D19FBA12C}"/>
                </a:ext>
              </a:extLst>
            </p:cNvPr>
            <p:cNvSpPr/>
            <p:nvPr/>
          </p:nvSpPr>
          <p:spPr>
            <a:xfrm>
              <a:off x="4705538" y="4312712"/>
              <a:ext cx="1472096" cy="547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950" i="1" dirty="0"/>
                <a:t>7. “Series” Manufacturing </a:t>
              </a:r>
              <a:br>
                <a:rPr lang="en-GB" sz="950" i="1" dirty="0"/>
              </a:br>
              <a:r>
                <a:rPr lang="en-GB" sz="950" i="1" dirty="0"/>
                <a:t>(manuf. DWGs), QA/QC </a:t>
              </a:r>
              <a:r>
                <a:rPr lang="en-GB" sz="1055" i="1" dirty="0"/>
                <a:t>etc.</a:t>
              </a:r>
              <a:endParaRPr lang="sv-SE" sz="1055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E32979E-13D0-404D-974E-49FAD08C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915" y="4739614"/>
              <a:ext cx="1290931" cy="970934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5DEFB5B-2FD3-884B-A2C8-2612D8FC0EEA}"/>
                </a:ext>
              </a:extLst>
            </p:cNvPr>
            <p:cNvCxnSpPr>
              <a:cxnSpLocks/>
              <a:endCxn id="60" idx="3"/>
            </p:cNvCxnSpPr>
            <p:nvPr/>
          </p:nvCxnSpPr>
          <p:spPr>
            <a:xfrm flipV="1">
              <a:off x="6244664" y="5026030"/>
              <a:ext cx="0" cy="76056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ED0FED-2841-1E4C-8258-67C0E860A04E}"/>
              </a:ext>
            </a:extLst>
          </p:cNvPr>
          <p:cNvGrpSpPr/>
          <p:nvPr/>
        </p:nvGrpSpPr>
        <p:grpSpPr>
          <a:xfrm>
            <a:off x="1344217" y="3790885"/>
            <a:ext cx="2429021" cy="1627788"/>
            <a:chOff x="1344219" y="3450738"/>
            <a:chExt cx="2429021" cy="162778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79C2429-BC03-9948-8393-69385AD69630}"/>
                </a:ext>
              </a:extLst>
            </p:cNvPr>
            <p:cNvGrpSpPr/>
            <p:nvPr/>
          </p:nvGrpSpPr>
          <p:grpSpPr>
            <a:xfrm>
              <a:off x="2187146" y="3450738"/>
              <a:ext cx="1586094" cy="1530472"/>
              <a:chOff x="2783768" y="4833566"/>
              <a:chExt cx="2405575" cy="232121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9300188-3D86-6148-B2EE-6450C5E00971}"/>
                  </a:ext>
                </a:extLst>
              </p:cNvPr>
              <p:cNvSpPr/>
              <p:nvPr/>
            </p:nvSpPr>
            <p:spPr>
              <a:xfrm>
                <a:off x="2783768" y="4833566"/>
                <a:ext cx="2405575" cy="2321216"/>
              </a:xfrm>
              <a:prstGeom prst="rect">
                <a:avLst/>
              </a:prstGeom>
              <a:solidFill>
                <a:schemeClr val="bg1"/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D64ABCFC-C9BB-5F4D-8D29-5D11A49C35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848" y="5558208"/>
                <a:ext cx="2066227" cy="1464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1521464-AC5F-554E-B963-41B57048AF2C}"/>
                  </a:ext>
                </a:extLst>
              </p:cNvPr>
              <p:cNvSpPr/>
              <p:nvPr/>
            </p:nvSpPr>
            <p:spPr>
              <a:xfrm>
                <a:off x="2808212" y="4946673"/>
                <a:ext cx="2284507" cy="7862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923" i="1" dirty="0"/>
                  <a:t>4. Preliminary Design, </a:t>
                </a:r>
                <a:br>
                  <a:rPr lang="en-GB" sz="923" i="1" dirty="0"/>
                </a:br>
                <a:r>
                  <a:rPr lang="en-GB" sz="923" i="1" dirty="0"/>
                  <a:t>Simulations, Integration&amp; CDR</a:t>
                </a:r>
                <a:endParaRPr lang="sv-SE" sz="923" dirty="0"/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BDA559E-9CF3-B64A-AA76-34D25F27B2DA}"/>
                  </a:ext>
                </a:extLst>
              </p:cNvPr>
              <p:cNvCxnSpPr>
                <a:cxnSpLocks/>
                <a:stCxn id="71" idx="1"/>
              </p:cNvCxnSpPr>
              <p:nvPr/>
            </p:nvCxnSpPr>
            <p:spPr>
              <a:xfrm>
                <a:off x="2783768" y="5994174"/>
                <a:ext cx="0" cy="115429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008B138-8FCD-4247-8C17-1FA9398E71B9}"/>
                </a:ext>
              </a:extLst>
            </p:cNvPr>
            <p:cNvGrpSpPr/>
            <p:nvPr/>
          </p:nvGrpSpPr>
          <p:grpSpPr>
            <a:xfrm>
              <a:off x="1344219" y="4795049"/>
              <a:ext cx="886161" cy="283477"/>
              <a:chOff x="649875" y="4759095"/>
              <a:chExt cx="886161" cy="28347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769EFE8-CE23-9242-BF5A-80F2F12CC363}"/>
                  </a:ext>
                </a:extLst>
              </p:cNvPr>
              <p:cNvGrpSpPr/>
              <p:nvPr/>
            </p:nvGrpSpPr>
            <p:grpSpPr>
              <a:xfrm>
                <a:off x="649875" y="4759095"/>
                <a:ext cx="886161" cy="283477"/>
                <a:chOff x="2204532" y="7844499"/>
                <a:chExt cx="1344011" cy="42994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DE4C4E2D-B701-9C4D-BBB7-C7480BFC6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8845" y="8229600"/>
                  <a:ext cx="1219698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E49B529-AF7C-AD41-AE33-668DD747A395}"/>
                    </a:ext>
                  </a:extLst>
                </p:cNvPr>
                <p:cNvSpPr txBox="1"/>
                <p:nvPr/>
              </p:nvSpPr>
              <p:spPr>
                <a:xfrm>
                  <a:off x="2204532" y="7844499"/>
                  <a:ext cx="1227278" cy="429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sz="1242" dirty="0" err="1"/>
                    <a:t>LoM</a:t>
                  </a:r>
                  <a:r>
                    <a:rPr lang="sv-SE" sz="1242" dirty="0"/>
                    <a:t> C</a:t>
                  </a:r>
                </a:p>
              </p:txBody>
            </p:sp>
          </p:grp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1422263-58A1-1842-95EB-E470894DD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489" y="4953559"/>
                <a:ext cx="0" cy="6647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56D48EA-0E8C-9144-806B-551BF782B1A4}"/>
              </a:ext>
            </a:extLst>
          </p:cNvPr>
          <p:cNvGrpSpPr/>
          <p:nvPr/>
        </p:nvGrpSpPr>
        <p:grpSpPr>
          <a:xfrm>
            <a:off x="2634199" y="4596274"/>
            <a:ext cx="1586093" cy="1530471"/>
            <a:chOff x="2634201" y="4256127"/>
            <a:chExt cx="1586093" cy="15304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C7538B-A077-C942-B98D-6AA1CF5C855E}"/>
                </a:ext>
              </a:extLst>
            </p:cNvPr>
            <p:cNvSpPr/>
            <p:nvPr/>
          </p:nvSpPr>
          <p:spPr>
            <a:xfrm>
              <a:off x="2634201" y="4256127"/>
              <a:ext cx="1586093" cy="15304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6FC5EBE-E5C6-CB4C-8924-B29560FD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443" y="4774257"/>
              <a:ext cx="1287597" cy="970417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078F2F2-7898-C740-A0CC-768C85014551}"/>
                </a:ext>
              </a:extLst>
            </p:cNvPr>
            <p:cNvSpPr/>
            <p:nvPr/>
          </p:nvSpPr>
          <p:spPr>
            <a:xfrm>
              <a:off x="2734756" y="4355113"/>
              <a:ext cx="1414593" cy="4170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5. Detailed Design </a:t>
              </a:r>
              <a:br>
                <a:rPr lang="en-GB" sz="1055" i="1" dirty="0"/>
              </a:br>
              <a:r>
                <a:rPr lang="en-GB" sz="1055" i="1" dirty="0"/>
                <a:t>&amp; Baseline </a:t>
              </a:r>
              <a:endParaRPr lang="sv-SE" sz="1055" dirty="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E4E46E1-E880-7A43-9047-B7AA9D1757FE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>
              <a:off x="2634201" y="5021362"/>
              <a:ext cx="0" cy="7584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89FE7AA-2F8A-B547-9632-221014B4C827}"/>
              </a:ext>
            </a:extLst>
          </p:cNvPr>
          <p:cNvGrpSpPr/>
          <p:nvPr/>
        </p:nvGrpSpPr>
        <p:grpSpPr>
          <a:xfrm>
            <a:off x="3338377" y="5185501"/>
            <a:ext cx="3046740" cy="1535974"/>
            <a:chOff x="3338379" y="4845354"/>
            <a:chExt cx="3046740" cy="153597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4E0803E-584B-BE47-B545-A75BA6F2FD00}"/>
                </a:ext>
              </a:extLst>
            </p:cNvPr>
            <p:cNvGrpSpPr/>
            <p:nvPr/>
          </p:nvGrpSpPr>
          <p:grpSpPr>
            <a:xfrm>
              <a:off x="5533691" y="5995712"/>
              <a:ext cx="851428" cy="283476"/>
              <a:chOff x="2328845" y="8202549"/>
              <a:chExt cx="1291333" cy="42993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919ABE6-D410-6944-B218-111CDD3A7E55}"/>
                  </a:ext>
                </a:extLst>
              </p:cNvPr>
              <p:cNvGrpSpPr/>
              <p:nvPr/>
            </p:nvGrpSpPr>
            <p:grpSpPr>
              <a:xfrm>
                <a:off x="2328845" y="8202549"/>
                <a:ext cx="1291333" cy="429938"/>
                <a:chOff x="2328845" y="7850849"/>
                <a:chExt cx="1291333" cy="429938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16A51708-B66D-6241-A890-720145CE8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8845" y="8235950"/>
                  <a:ext cx="1219698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9B3143F-A537-024B-8A0D-CDE05E6A7D49}"/>
                    </a:ext>
                  </a:extLst>
                </p:cNvPr>
                <p:cNvSpPr txBox="1"/>
                <p:nvPr/>
              </p:nvSpPr>
              <p:spPr>
                <a:xfrm>
                  <a:off x="2384639" y="7850849"/>
                  <a:ext cx="1235539" cy="429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sz="1242" dirty="0" err="1"/>
                    <a:t>LoM</a:t>
                  </a:r>
                  <a:r>
                    <a:rPr lang="sv-SE" sz="1242" dirty="0"/>
                    <a:t> P</a:t>
                  </a:r>
                </a:p>
              </p:txBody>
            </p: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840E0E5-E3AF-144F-B4DD-7E5366373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845" y="8503356"/>
                <a:ext cx="0" cy="10081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685C9E6-0F26-D44F-9274-93153ADA443C}"/>
                </a:ext>
              </a:extLst>
            </p:cNvPr>
            <p:cNvGrpSpPr/>
            <p:nvPr/>
          </p:nvGrpSpPr>
          <p:grpSpPr>
            <a:xfrm>
              <a:off x="3338379" y="4845354"/>
              <a:ext cx="2200821" cy="1535974"/>
              <a:chOff x="4529803" y="7083623"/>
              <a:chExt cx="3337912" cy="232956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5B6D119-C17E-C147-9FED-F2FF12BFB0AF}"/>
                  </a:ext>
                </a:extLst>
              </p:cNvPr>
              <p:cNvSpPr/>
              <p:nvPr/>
            </p:nvSpPr>
            <p:spPr>
              <a:xfrm>
                <a:off x="4529803" y="7083623"/>
                <a:ext cx="3337912" cy="2321216"/>
              </a:xfrm>
              <a:prstGeom prst="rect">
                <a:avLst/>
              </a:prstGeom>
              <a:solidFill>
                <a:schemeClr val="bg1"/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2D4844-46CB-F543-AA3E-D5FFA22A929D}"/>
                  </a:ext>
                </a:extLst>
              </p:cNvPr>
              <p:cNvSpPr/>
              <p:nvPr/>
            </p:nvSpPr>
            <p:spPr>
              <a:xfrm>
                <a:off x="4624781" y="7167768"/>
                <a:ext cx="3207268" cy="6325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055" i="1" dirty="0"/>
                  <a:t>6. Mock-up*, Prototype Fabrication</a:t>
                </a:r>
                <a:br>
                  <a:rPr lang="en-GB" sz="1055" i="1" dirty="0"/>
                </a:br>
                <a:r>
                  <a:rPr lang="en-GB" sz="1055" i="1" dirty="0"/>
                  <a:t>Tests &amp; QA/QC method verification</a:t>
                </a:r>
                <a:endParaRPr lang="sv-SE" sz="1055" dirty="0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E52DC9D-1B6D-BE42-8887-3E6E469BC6E0}"/>
                  </a:ext>
                </a:extLst>
              </p:cNvPr>
              <p:cNvGrpSpPr/>
              <p:nvPr/>
            </p:nvGrpSpPr>
            <p:grpSpPr>
              <a:xfrm>
                <a:off x="4706279" y="7719347"/>
                <a:ext cx="3028606" cy="1494904"/>
                <a:chOff x="3127251" y="3278259"/>
                <a:chExt cx="3028606" cy="1494904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B33F4C9-846A-5347-9637-C906C8697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27251" y="3278259"/>
                  <a:ext cx="3028606" cy="1494904"/>
                </a:xfrm>
                <a:prstGeom prst="rect">
                  <a:avLst/>
                </a:prstGeom>
              </p:spPr>
            </p:pic>
            <p:pic>
              <p:nvPicPr>
                <p:cNvPr id="90" name="Picture 2">
                  <a:extLst>
                    <a:ext uri="{FF2B5EF4-FFF2-40B4-BE49-F238E27FC236}">
                      <a16:creationId xmlns:a16="http://schemas.microsoft.com/office/drawing/2014/main" id="{C9ADCD19-D7EF-C442-8371-A751B3FC8D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3799260"/>
                  <a:ext cx="632648" cy="493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91" name="Picture 90" descr="G:\Workspaces\n\ngazis\PAF,Recommendation_Letters_&amp;_Jobs\20130827_Interview_(20130607_ESS)\20130827_Interview\Figures\Picture10.emf">
                  <a:extLst>
                    <a:ext uri="{FF2B5EF4-FFF2-40B4-BE49-F238E27FC236}">
                      <a16:creationId xmlns:a16="http://schemas.microsoft.com/office/drawing/2014/main" id="{5EFD46B4-3AC4-EC4A-BB80-AD57EBF249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4301882"/>
                  <a:ext cx="632648" cy="4507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51FDF57-0855-9044-9CFC-FA68322A74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7715" y="8383366"/>
                <a:ext cx="0" cy="102147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E868FB9F-2EC3-7940-A9A8-1AA5336F6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9803" y="8456148"/>
                <a:ext cx="0" cy="95703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918785D5-8B88-754F-A1DC-DDF812546D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5295" y="9406083"/>
                <a:ext cx="1037574" cy="710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Slide Number Placeholder 1">
            <a:extLst>
              <a:ext uri="{FF2B5EF4-FFF2-40B4-BE49-F238E27FC236}">
                <a16:creationId xmlns:a16="http://schemas.microsoft.com/office/drawing/2014/main" id="{A4BBD9C1-A872-2A4D-9B49-6628F3FD2C83}"/>
              </a:ext>
            </a:extLst>
          </p:cNvPr>
          <p:cNvSpPr txBox="1">
            <a:spLocks/>
          </p:cNvSpPr>
          <p:nvPr/>
        </p:nvSpPr>
        <p:spPr>
          <a:xfrm>
            <a:off x="8713840" y="6716395"/>
            <a:ext cx="430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3034ED-392B-42A2-8939-5A95FD54CEF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48FEFE-BCB4-024E-AF64-4B88B83B6590}"/>
              </a:ext>
            </a:extLst>
          </p:cNvPr>
          <p:cNvSpPr/>
          <p:nvPr/>
        </p:nvSpPr>
        <p:spPr>
          <a:xfrm>
            <a:off x="1716314" y="306594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736683D-8C81-C24E-A17F-56736409E6B4}"/>
              </a:ext>
            </a:extLst>
          </p:cNvPr>
          <p:cNvSpPr/>
          <p:nvPr/>
        </p:nvSpPr>
        <p:spPr>
          <a:xfrm>
            <a:off x="3295281" y="523302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185F13D-E5F9-4544-98E2-23F545A45AD2}"/>
              </a:ext>
            </a:extLst>
          </p:cNvPr>
          <p:cNvSpPr/>
          <p:nvPr/>
        </p:nvSpPr>
        <p:spPr>
          <a:xfrm>
            <a:off x="5130907" y="376170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832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7" grpId="0"/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AC6173-EFB9-5749-B647-354D7E1F7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512" y="2340599"/>
            <a:ext cx="4926220" cy="2758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922" y="-3197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Design, Verification &amp; Installation</a:t>
            </a:r>
            <a:br>
              <a:rPr lang="en-US" dirty="0"/>
            </a:br>
            <a:r>
              <a:rPr lang="en-US" dirty="0"/>
              <a:t>	CAD skeleton</a:t>
            </a:r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BA7F9-97CE-3645-84D1-131E3DAE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5968A5-FEFB-5F46-A271-D878FDFFD122}"/>
              </a:ext>
            </a:extLst>
          </p:cNvPr>
          <p:cNvSpPr txBox="1"/>
          <p:nvPr/>
        </p:nvSpPr>
        <p:spPr>
          <a:xfrm>
            <a:off x="113846" y="1341348"/>
            <a:ext cx="49539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See </a:t>
            </a:r>
            <a:r>
              <a:rPr lang="en-US" dirty="0" err="1"/>
              <a:t>F.Rey</a:t>
            </a:r>
            <a:r>
              <a:rPr lang="en-US" dirty="0"/>
              <a:t> talk on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D5D19-9A7C-FA46-89D7-005183395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8" y="2339214"/>
            <a:ext cx="4910095" cy="27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6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C881EA-6F48-D441-AF2C-6C53C7FA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FC58B8-4A2D-1048-B323-D4E8E9A7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22" y="-31978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/>
              <a:t>Integration &amp; Design </a:t>
            </a:r>
            <a:br>
              <a:rPr lang="en-US" dirty="0"/>
            </a:br>
            <a:r>
              <a:rPr lang="en-US" dirty="0"/>
              <a:t>	prior to Accelerator Installation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97CEC0-1A04-E54C-9361-A42922AEB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3" y="1939117"/>
            <a:ext cx="8973671" cy="16444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D6C7F7-551B-E246-9E7D-E3011A605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2" y="3730339"/>
            <a:ext cx="8971658" cy="26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pPr marL="360363" indent="-360363"/>
            <a:r>
              <a:rPr lang="sv-SE" sz="3600" dirty="0"/>
              <a:t>2D &amp; 3D installation </a:t>
            </a:r>
            <a:r>
              <a:rPr lang="sv-SE" sz="3600" dirty="0" err="1"/>
              <a:t>drawings</a:t>
            </a:r>
            <a:r>
              <a:rPr lang="sv-SE" sz="3600" dirty="0"/>
              <a:t> and </a:t>
            </a:r>
            <a:r>
              <a:rPr lang="sv-SE" sz="3600" dirty="0" err="1"/>
              <a:t>maps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4471E-D669-7043-ADC8-A94AC152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AFEB7C7-7D81-A646-AB16-B9C9D5D4BB57}"/>
              </a:ext>
            </a:extLst>
          </p:cNvPr>
          <p:cNvSpPr txBox="1">
            <a:spLocks/>
          </p:cNvSpPr>
          <p:nvPr/>
        </p:nvSpPr>
        <p:spPr>
          <a:xfrm>
            <a:off x="37801" y="3797451"/>
            <a:ext cx="247553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ESS-0030574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 SPK section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4F9B402-0C6A-B84A-8426-71DEF15A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" y="1844722"/>
            <a:ext cx="2475536" cy="176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4AC20C2-27A6-2449-BC12-B1B2AD60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470" y="1844723"/>
            <a:ext cx="2481067" cy="17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B67D9B2-9F4C-754B-8D6F-4F3E56E31203}"/>
              </a:ext>
            </a:extLst>
          </p:cNvPr>
          <p:cNvSpPr txBox="1">
            <a:spLocks/>
          </p:cNvSpPr>
          <p:nvPr/>
        </p:nvSpPr>
        <p:spPr>
          <a:xfrm>
            <a:off x="2590800" y="3769219"/>
            <a:ext cx="24036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ESS-0027071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 MBL section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AA0E86A-4C45-B845-895A-69E26A07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" y="4582265"/>
            <a:ext cx="2475536" cy="17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6B341C55-EB49-CD4F-BD0A-5B123DD1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469" y="4577369"/>
            <a:ext cx="2481067" cy="176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10A0032-6122-2F4C-8F95-94B86886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537" y="1797686"/>
            <a:ext cx="4068124" cy="216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G:\Collaboration Area\ACCSYS Integration\Meetings\20150324_Integration_meeting\PRL - moved.jpg">
            <a:extLst>
              <a:ext uri="{FF2B5EF4-FFF2-40B4-BE49-F238E27FC236}">
                <a16:creationId xmlns:a16="http://schemas.microsoft.com/office/drawing/2014/main" id="{0C520B9D-43DD-8D41-80CA-50E155BE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537" y="4132220"/>
            <a:ext cx="4068123" cy="220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05323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19657</TotalTime>
  <Words>1513</Words>
  <Application>Microsoft Macintosh PowerPoint</Application>
  <PresentationFormat>On-screen Show (4:3)</PresentationFormat>
  <Paragraphs>372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MS Mincho</vt:lpstr>
      <vt:lpstr>ヒラギノ角ゴ ProN W3</vt:lpstr>
      <vt:lpstr>Arial</vt:lpstr>
      <vt:lpstr>Calibri</vt:lpstr>
      <vt:lpstr>Comic Sans MS</vt:lpstr>
      <vt:lpstr>Gill Sans</vt:lpstr>
      <vt:lpstr>Gill Sans Light</vt:lpstr>
      <vt:lpstr>Helvetica</vt:lpstr>
      <vt:lpstr>Mangal</vt:lpstr>
      <vt:lpstr>Tahoma</vt:lpstr>
      <vt:lpstr>Times New Roman</vt:lpstr>
      <vt:lpstr>Verdana</vt:lpstr>
      <vt:lpstr>Wingdings</vt:lpstr>
      <vt:lpstr>ESS Core Powerpoint</vt:lpstr>
      <vt:lpstr>PowerPoint Presentation</vt:lpstr>
      <vt:lpstr>Outline</vt:lpstr>
      <vt:lpstr>High level overview of ESS Accelerator</vt:lpstr>
      <vt:lpstr>PowerPoint Presentation</vt:lpstr>
      <vt:lpstr>ESS engineering sequence</vt:lpstr>
      <vt:lpstr>PowerPoint Presentation</vt:lpstr>
      <vt:lpstr>Integration, Design, Verification &amp; Installation  CAD skeleton</vt:lpstr>
      <vt:lpstr>Integration &amp; Design   prior to Accelerator Installation</vt:lpstr>
      <vt:lpstr>2D &amp; 3D installation drawings and maps</vt:lpstr>
      <vt:lpstr>Checking &amp; releasing engineering design according to Engineering Handbook</vt:lpstr>
      <vt:lpstr>Parts and prototypes designed and produced in-house</vt:lpstr>
      <vt:lpstr>PowerPoint Presentation</vt:lpstr>
      <vt:lpstr>Non-Destructive Testing  Scope &amp; Objectives</vt:lpstr>
      <vt:lpstr>The ESS NDT method (1/2)</vt:lpstr>
      <vt:lpstr>The ESS NDT method (2/2)</vt:lpstr>
      <vt:lpstr>Samples of Nb, SS304, Alu6061 Reliability measurements &amp; ANSYS FEA</vt:lpstr>
      <vt:lpstr>Working points for NDT  for the ESS machine Operations </vt:lpstr>
      <vt:lpstr>SWOT analysis on ESS NDT method</vt:lpstr>
      <vt:lpstr>Design Integration references for AD –  3 international papers, 1 CHESS document,  1 Tech.Board strategy decision  </vt:lpstr>
      <vt:lpstr>The ESS engineering handbook</vt:lpstr>
    </vt:vector>
  </TitlesOfParts>
  <Company>European Spallation Source ESS 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Nick Gazis</cp:lastModifiedBy>
  <cp:revision>288</cp:revision>
  <cp:lastPrinted>2018-11-07T23:06:33Z</cp:lastPrinted>
  <dcterms:created xsi:type="dcterms:W3CDTF">2015-03-24T10:23:58Z</dcterms:created>
  <dcterms:modified xsi:type="dcterms:W3CDTF">2019-04-04T11:52:40Z</dcterms:modified>
</cp:coreProperties>
</file>