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31"/>
  </p:notesMasterIdLst>
  <p:sldIdLst>
    <p:sldId id="349" r:id="rId3"/>
    <p:sldId id="350" r:id="rId4"/>
    <p:sldId id="352" r:id="rId5"/>
    <p:sldId id="360" r:id="rId6"/>
    <p:sldId id="353" r:id="rId7"/>
    <p:sldId id="373" r:id="rId8"/>
    <p:sldId id="361" r:id="rId9"/>
    <p:sldId id="355" r:id="rId10"/>
    <p:sldId id="362" r:id="rId11"/>
    <p:sldId id="358" r:id="rId12"/>
    <p:sldId id="363" r:id="rId13"/>
    <p:sldId id="359" r:id="rId14"/>
    <p:sldId id="364" r:id="rId15"/>
    <p:sldId id="365" r:id="rId16"/>
    <p:sldId id="692" r:id="rId17"/>
    <p:sldId id="693" r:id="rId18"/>
    <p:sldId id="368" r:id="rId19"/>
    <p:sldId id="366" r:id="rId20"/>
    <p:sldId id="369" r:id="rId21"/>
    <p:sldId id="371" r:id="rId22"/>
    <p:sldId id="370" r:id="rId23"/>
    <p:sldId id="372" r:id="rId24"/>
    <p:sldId id="374" r:id="rId25"/>
    <p:sldId id="376" r:id="rId26"/>
    <p:sldId id="298" r:id="rId27"/>
    <p:sldId id="689" r:id="rId28"/>
    <p:sldId id="691" r:id="rId29"/>
    <p:sldId id="351" r:id="rId3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8" autoAdjust="0"/>
    <p:restoredTop sz="93243" autoAdjust="0"/>
  </p:normalViewPr>
  <p:slideViewPr>
    <p:cSldViewPr>
      <p:cViewPr varScale="1">
        <p:scale>
          <a:sx n="72" d="100"/>
          <a:sy n="72" d="100"/>
        </p:scale>
        <p:origin x="216" y="712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6</c:v>
                </c:pt>
                <c:pt idx="1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C0-9A46-BC05-BCDD155A91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7659072"/>
        <c:axId val="1457470176"/>
      </c:barChart>
      <c:catAx>
        <c:axId val="145765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7470176"/>
        <c:crosses val="autoZero"/>
        <c:auto val="1"/>
        <c:lblAlgn val="ctr"/>
        <c:lblOffset val="100"/>
        <c:noMultiLvlLbl val="0"/>
      </c:catAx>
      <c:valAx>
        <c:axId val="145747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765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5</c:v>
                </c:pt>
                <c:pt idx="6">
                  <c:v>5</c:v>
                </c:pt>
                <c:pt idx="7">
                  <c:v>4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40-C54F-88F8-295B2BDCB9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57659072"/>
        <c:axId val="1457470176"/>
      </c:barChart>
      <c:catAx>
        <c:axId val="145765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7470176"/>
        <c:crosses val="autoZero"/>
        <c:auto val="1"/>
        <c:lblAlgn val="ctr"/>
        <c:lblOffset val="100"/>
        <c:noMultiLvlLbl val="0"/>
      </c:catAx>
      <c:valAx>
        <c:axId val="145747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765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2019-04-01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01/04/2019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01/04/2019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2019-04-01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3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01/04/2019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2019-04-01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nfluence.esss.lu.se/display/EIS/Spatial+Integration+Request" TargetMode="External"/><Relationship Id="rId4" Type="http://schemas.openxmlformats.org/officeDocument/2006/relationships/hyperlink" Target="https://confluence.esss.lu.se/display/EIS/Requests+for+SAM+Service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display/EIS/CF+Model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556792"/>
            <a:ext cx="10363200" cy="2015803"/>
          </a:xfrm>
        </p:spPr>
        <p:txBody>
          <a:bodyPr>
            <a:normAutofit/>
          </a:bodyPr>
          <a:lstStyle/>
          <a:p>
            <a:pPr algn="ctr" defTabSz="315314"/>
            <a:r>
              <a:rPr lang="en-GB" sz="5400" b="1" dirty="0">
                <a:solidFill>
                  <a:srgbClr val="FFFFFF"/>
                </a:solidFill>
              </a:rPr>
              <a:t>Spatial Integration</a:t>
            </a:r>
            <a:br>
              <a:rPr lang="en-GB" sz="5400" b="1" dirty="0">
                <a:solidFill>
                  <a:srgbClr val="FFFFFF"/>
                </a:solidFill>
              </a:rPr>
            </a:br>
            <a:r>
              <a:rPr lang="en-GB" sz="5400" b="1" dirty="0">
                <a:solidFill>
                  <a:srgbClr val="FFFFFF"/>
                </a:solidFill>
              </a:rPr>
              <a:t>Survey Alignment Metrology</a:t>
            </a:r>
            <a:endParaRPr lang="sv-SE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5443475"/>
            <a:ext cx="8534400" cy="1412776"/>
          </a:xfrm>
        </p:spPr>
        <p:txBody>
          <a:bodyPr>
            <a:normAutofit/>
          </a:bodyPr>
          <a:lstStyle/>
          <a:p>
            <a:pPr defTabSz="315314"/>
            <a:endParaRPr lang="en-GB" sz="2800" b="1" dirty="0">
              <a:solidFill>
                <a:prstClr val="white"/>
              </a:solidFill>
            </a:endParaRPr>
          </a:p>
          <a:p>
            <a:pPr defTabSz="315314"/>
            <a:r>
              <a:rPr lang="sv-SE" sz="2400" dirty="0">
                <a:solidFill>
                  <a:srgbClr val="FFFFFF"/>
                </a:solidFill>
              </a:rPr>
              <a:t>Fabien Rey </a:t>
            </a:r>
          </a:p>
          <a:p>
            <a:pPr defTabSz="315314"/>
            <a:r>
              <a:rPr lang="en-GB" sz="1800" dirty="0">
                <a:solidFill>
                  <a:srgbClr val="FFFFFF"/>
                </a:solidFill>
              </a:rPr>
              <a:t>April 2019</a:t>
            </a:r>
            <a:endParaRPr lang="en-GB" sz="1600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8C75B7-E289-B74E-8853-F34FB3D6AF21}"/>
              </a:ext>
            </a:extLst>
          </p:cNvPr>
          <p:cNvSpPr txBox="1"/>
          <p:nvPr/>
        </p:nvSpPr>
        <p:spPr>
          <a:xfrm>
            <a:off x="4418361" y="4295512"/>
            <a:ext cx="6530699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i="1" dirty="0">
                <a:solidFill>
                  <a:schemeClr val="bg1"/>
                </a:solidFill>
              </a:rPr>
              <a:t>A journey through ESS lifecycle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67CB7E-3435-0746-AD43-E23A0B00AC8E}"/>
              </a:ext>
            </a:extLst>
          </p:cNvPr>
          <p:cNvSpPr/>
          <p:nvPr/>
        </p:nvSpPr>
        <p:spPr>
          <a:xfrm rot="20206608">
            <a:off x="254867" y="838554"/>
            <a:ext cx="4273542" cy="12003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Draft V2.1 </a:t>
            </a:r>
          </a:p>
          <a:p>
            <a:pPr algn="ctr"/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Missing Illustrations</a:t>
            </a:r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537EC7-7ACE-FC4A-BF9A-D0ABC17C24F5}"/>
              </a:ext>
            </a:extLst>
          </p:cNvPr>
          <p:cNvSpPr txBox="1"/>
          <p:nvPr/>
        </p:nvSpPr>
        <p:spPr>
          <a:xfrm>
            <a:off x="3287688" y="234888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Illustration of previous slide</a:t>
            </a:r>
          </a:p>
        </p:txBody>
      </p:sp>
    </p:spTree>
    <p:extLst>
      <p:ext uri="{BB962C8B-B14F-4D97-AF65-F5344CB8AC3E}">
        <p14:creationId xmlns:p14="http://schemas.microsoft.com/office/powerpoint/2010/main" val="622868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63E699-BCA3-C142-8C7D-E0FE316A0733}"/>
              </a:ext>
            </a:extLst>
          </p:cNvPr>
          <p:cNvSpPr/>
          <p:nvPr/>
        </p:nvSpPr>
        <p:spPr>
          <a:xfrm>
            <a:off x="-20118" y="4365104"/>
            <a:ext cx="12212117" cy="24928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9E2B01-FA89-1E4F-8667-8FA105856CCA}"/>
              </a:ext>
            </a:extLst>
          </p:cNvPr>
          <p:cNvSpPr/>
          <p:nvPr/>
        </p:nvSpPr>
        <p:spPr>
          <a:xfrm>
            <a:off x="2773" y="1789358"/>
            <a:ext cx="12192000" cy="24928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DB067D-484A-D64E-ABAC-F0A7C0028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08"/>
            <a:ext cx="12192000" cy="1662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D3E629-500D-DB4C-85BD-352573F68C9A}"/>
              </a:ext>
            </a:extLst>
          </p:cNvPr>
          <p:cNvSpPr txBox="1"/>
          <p:nvPr/>
        </p:nvSpPr>
        <p:spPr>
          <a:xfrm>
            <a:off x="9984432" y="375656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Spatial Integration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F9D77-3FF0-F34C-AEFE-AE4A981E4098}"/>
              </a:ext>
            </a:extLst>
          </p:cNvPr>
          <p:cNvSpPr txBox="1"/>
          <p:nvPr/>
        </p:nvSpPr>
        <p:spPr>
          <a:xfrm>
            <a:off x="8976320" y="6400800"/>
            <a:ext cx="3312368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Survey Alignment Metrology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F1B710-7763-8B4B-99C9-65D944328948}"/>
              </a:ext>
            </a:extLst>
          </p:cNvPr>
          <p:cNvSpPr/>
          <p:nvPr/>
        </p:nvSpPr>
        <p:spPr>
          <a:xfrm>
            <a:off x="47328" y="1789358"/>
            <a:ext cx="695400" cy="506864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BCC6B11D-B9C1-BE44-AA82-C978A19D72FC}"/>
              </a:ext>
            </a:extLst>
          </p:cNvPr>
          <p:cNvSpPr/>
          <p:nvPr/>
        </p:nvSpPr>
        <p:spPr>
          <a:xfrm>
            <a:off x="770146" y="2422816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2CA2DBA5-7A91-0249-B4A4-A22C41BD2691}"/>
              </a:ext>
            </a:extLst>
          </p:cNvPr>
          <p:cNvSpPr/>
          <p:nvPr/>
        </p:nvSpPr>
        <p:spPr>
          <a:xfrm>
            <a:off x="789207" y="3827765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BF3283A8-5D59-9D4B-86A6-1B757DB4E30D}"/>
              </a:ext>
            </a:extLst>
          </p:cNvPr>
          <p:cNvSpPr/>
          <p:nvPr/>
        </p:nvSpPr>
        <p:spPr>
          <a:xfrm>
            <a:off x="788762" y="4619747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908ACC00-9E9E-A949-B70D-719A022CD8F5}"/>
              </a:ext>
            </a:extLst>
          </p:cNvPr>
          <p:cNvSpPr/>
          <p:nvPr/>
        </p:nvSpPr>
        <p:spPr>
          <a:xfrm>
            <a:off x="797813" y="6171474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608933-3DDD-2D4E-865D-FE51C347A55C}"/>
              </a:ext>
            </a:extLst>
          </p:cNvPr>
          <p:cNvSpPr txBox="1"/>
          <p:nvPr/>
        </p:nvSpPr>
        <p:spPr>
          <a:xfrm>
            <a:off x="-44579" y="287419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CF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0D54A6-7540-AE46-B980-5ED238B32DE7}"/>
              </a:ext>
            </a:extLst>
          </p:cNvPr>
          <p:cNvSpPr txBox="1"/>
          <p:nvPr/>
        </p:nvSpPr>
        <p:spPr>
          <a:xfrm>
            <a:off x="-62172" y="471225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Skanska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714D9-479F-BA40-9EA6-17CDA1067D32}"/>
              </a:ext>
            </a:extLst>
          </p:cNvPr>
          <p:cNvSpPr txBox="1"/>
          <p:nvPr/>
        </p:nvSpPr>
        <p:spPr>
          <a:xfrm>
            <a:off x="-53185" y="4985149"/>
            <a:ext cx="914400" cy="174938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U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N</a:t>
            </a:r>
          </a:p>
          <a:p>
            <a:pPr algn="ctr"/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039319-88C3-7B4B-8303-122165CF1428}"/>
              </a:ext>
            </a:extLst>
          </p:cNvPr>
          <p:cNvSpPr txBox="1"/>
          <p:nvPr/>
        </p:nvSpPr>
        <p:spPr>
          <a:xfrm>
            <a:off x="886137" y="4859034"/>
            <a:ext cx="1064522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Network </a:t>
            </a:r>
          </a:p>
          <a:p>
            <a:pPr algn="ctr"/>
            <a:r>
              <a:rPr lang="en-GB" sz="1200" dirty="0"/>
              <a:t>Establishment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1502DD-7524-B34B-96D6-9D6F6C010C58}"/>
              </a:ext>
            </a:extLst>
          </p:cNvPr>
          <p:cNvSpPr txBox="1"/>
          <p:nvPr/>
        </p:nvSpPr>
        <p:spPr>
          <a:xfrm>
            <a:off x="905686" y="5991671"/>
            <a:ext cx="127028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-Concrete Works-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53D73C-7AF3-6845-B8D7-6CAA709DA53C}"/>
              </a:ext>
            </a:extLst>
          </p:cNvPr>
          <p:cNvSpPr txBox="1"/>
          <p:nvPr/>
        </p:nvSpPr>
        <p:spPr>
          <a:xfrm>
            <a:off x="787283" y="2901831"/>
            <a:ext cx="76193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Integrate flow of models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35D80-81FB-854F-A3B2-C1EA19197962}"/>
              </a:ext>
            </a:extLst>
          </p:cNvPr>
          <p:cNvSpPr txBox="1"/>
          <p:nvPr/>
        </p:nvSpPr>
        <p:spPr>
          <a:xfrm>
            <a:off x="1006104" y="1860700"/>
            <a:ext cx="112945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1</a:t>
            </a:r>
            <a:r>
              <a:rPr lang="en-GB" sz="1200" baseline="30000" dirty="0"/>
              <a:t>st </a:t>
            </a:r>
            <a:r>
              <a:rPr lang="en-GB" sz="1200" dirty="0"/>
              <a:t>Space Claim</a:t>
            </a:r>
          </a:p>
          <a:p>
            <a:pPr algn="ctr"/>
            <a:r>
              <a:rPr lang="en-GB" sz="1200" dirty="0"/>
              <a:t>(A)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A46A7F-1F39-9C4F-AA65-B00B69A70879}"/>
              </a:ext>
            </a:extLst>
          </p:cNvPr>
          <p:cNvSpPr txBox="1"/>
          <p:nvPr/>
        </p:nvSpPr>
        <p:spPr>
          <a:xfrm>
            <a:off x="1703761" y="2636912"/>
            <a:ext cx="10152879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Reverse Engineering based on Scans.         Models and space claims adjusted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4F10D8-EF3F-EA48-9952-13E6FB43255E}"/>
              </a:ext>
            </a:extLst>
          </p:cNvPr>
          <p:cNvSpPr txBox="1"/>
          <p:nvPr/>
        </p:nvSpPr>
        <p:spPr>
          <a:xfrm>
            <a:off x="1703512" y="2996952"/>
            <a:ext cx="10153539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Light Model – Integrate in ESS Plant Layout – Clash Analysis - Communication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6FD014-FC3E-3D47-A12E-23BF9D7BFB7C}"/>
              </a:ext>
            </a:extLst>
          </p:cNvPr>
          <p:cNvSpPr txBox="1"/>
          <p:nvPr/>
        </p:nvSpPr>
        <p:spPr>
          <a:xfrm>
            <a:off x="2038895" y="4555002"/>
            <a:ext cx="214209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Provide SAM strategy</a:t>
            </a:r>
          </a:p>
          <a:p>
            <a:pPr algn="ctr"/>
            <a:r>
              <a:rPr lang="en-GB" sz="1200" dirty="0"/>
              <a:t>Fiducialization</a:t>
            </a:r>
          </a:p>
          <a:p>
            <a:pPr algn="ctr"/>
            <a:r>
              <a:rPr lang="en-GB" sz="1200" dirty="0"/>
              <a:t>Installation/Alignment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E8A52B-A5E9-0842-88F4-37FDDBC3C885}"/>
              </a:ext>
            </a:extLst>
          </p:cNvPr>
          <p:cNvSpPr txBox="1"/>
          <p:nvPr/>
        </p:nvSpPr>
        <p:spPr>
          <a:xfrm>
            <a:off x="1991544" y="5383335"/>
            <a:ext cx="2829542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Recommendation on Adjustment Systems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9AEDBC-0FC6-4740-A84C-827FD813D340}"/>
              </a:ext>
            </a:extLst>
          </p:cNvPr>
          <p:cNvSpPr txBox="1"/>
          <p:nvPr/>
        </p:nvSpPr>
        <p:spPr>
          <a:xfrm>
            <a:off x="2986513" y="6006007"/>
            <a:ext cx="1195713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Skanska Utilities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195460-C898-6649-9B24-7BC212C99DD9}"/>
              </a:ext>
            </a:extLst>
          </p:cNvPr>
          <p:cNvSpPr txBox="1"/>
          <p:nvPr/>
        </p:nvSpPr>
        <p:spPr>
          <a:xfrm>
            <a:off x="2711624" y="1863103"/>
            <a:ext cx="106430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Model and 3D interfaces for utilities (B)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097880-B550-DD46-90DB-028FE25CBA0B}"/>
              </a:ext>
            </a:extLst>
          </p:cNvPr>
          <p:cNvSpPr txBox="1"/>
          <p:nvPr/>
        </p:nvSpPr>
        <p:spPr>
          <a:xfrm>
            <a:off x="2775530" y="3810038"/>
            <a:ext cx="42196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VR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213AEB-006C-C14A-831D-747AF0F809E4}"/>
              </a:ext>
            </a:extLst>
          </p:cNvPr>
          <p:cNvSpPr txBox="1"/>
          <p:nvPr/>
        </p:nvSpPr>
        <p:spPr>
          <a:xfrm>
            <a:off x="2711625" y="3366210"/>
            <a:ext cx="8568952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Automatic Exchange with </a:t>
            </a:r>
            <a:r>
              <a:rPr lang="en-GB" sz="1200" dirty="0" err="1"/>
              <a:t>Aveva</a:t>
            </a:r>
            <a:r>
              <a:rPr lang="en-GB" sz="1200" dirty="0"/>
              <a:t> (cables and pipes design tool)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BEABAF0-4C77-2043-83C2-5C23B5329EC5}"/>
              </a:ext>
            </a:extLst>
          </p:cNvPr>
          <p:cNvCxnSpPr>
            <a:cxnSpLocks/>
          </p:cNvCxnSpPr>
          <p:nvPr/>
        </p:nvCxnSpPr>
        <p:spPr>
          <a:xfrm>
            <a:off x="1775520" y="1657324"/>
            <a:ext cx="2016224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55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166A6-411F-4F4A-AFCD-B6F955E63D0D}"/>
              </a:ext>
            </a:extLst>
          </p:cNvPr>
          <p:cNvSpPr txBox="1"/>
          <p:nvPr/>
        </p:nvSpPr>
        <p:spPr>
          <a:xfrm>
            <a:off x="3287688" y="234888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Illustration of previous slide</a:t>
            </a:r>
          </a:p>
        </p:txBody>
      </p:sp>
    </p:spTree>
    <p:extLst>
      <p:ext uri="{BB962C8B-B14F-4D97-AF65-F5344CB8AC3E}">
        <p14:creationId xmlns:p14="http://schemas.microsoft.com/office/powerpoint/2010/main" val="1145242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63E699-BCA3-C142-8C7D-E0FE316A0733}"/>
              </a:ext>
            </a:extLst>
          </p:cNvPr>
          <p:cNvSpPr/>
          <p:nvPr/>
        </p:nvSpPr>
        <p:spPr>
          <a:xfrm>
            <a:off x="-20118" y="4365104"/>
            <a:ext cx="12212117" cy="24928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9E2B01-FA89-1E4F-8667-8FA105856CCA}"/>
              </a:ext>
            </a:extLst>
          </p:cNvPr>
          <p:cNvSpPr/>
          <p:nvPr/>
        </p:nvSpPr>
        <p:spPr>
          <a:xfrm>
            <a:off x="2773" y="1789358"/>
            <a:ext cx="12192000" cy="24928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DB067D-484A-D64E-ABAC-F0A7C0028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08"/>
            <a:ext cx="12192000" cy="1662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D3E629-500D-DB4C-85BD-352573F68C9A}"/>
              </a:ext>
            </a:extLst>
          </p:cNvPr>
          <p:cNvSpPr txBox="1"/>
          <p:nvPr/>
        </p:nvSpPr>
        <p:spPr>
          <a:xfrm>
            <a:off x="9984432" y="375656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Spatial Integration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F9D77-3FF0-F34C-AEFE-AE4A981E4098}"/>
              </a:ext>
            </a:extLst>
          </p:cNvPr>
          <p:cNvSpPr txBox="1"/>
          <p:nvPr/>
        </p:nvSpPr>
        <p:spPr>
          <a:xfrm>
            <a:off x="8976320" y="6400800"/>
            <a:ext cx="3312368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Survey Alignment Metrology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F1B710-7763-8B4B-99C9-65D944328948}"/>
              </a:ext>
            </a:extLst>
          </p:cNvPr>
          <p:cNvSpPr/>
          <p:nvPr/>
        </p:nvSpPr>
        <p:spPr>
          <a:xfrm>
            <a:off x="47328" y="1789358"/>
            <a:ext cx="695400" cy="506864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BCC6B11D-B9C1-BE44-AA82-C978A19D72FC}"/>
              </a:ext>
            </a:extLst>
          </p:cNvPr>
          <p:cNvSpPr/>
          <p:nvPr/>
        </p:nvSpPr>
        <p:spPr>
          <a:xfrm>
            <a:off x="770146" y="2422816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2CA2DBA5-7A91-0249-B4A4-A22C41BD2691}"/>
              </a:ext>
            </a:extLst>
          </p:cNvPr>
          <p:cNvSpPr/>
          <p:nvPr/>
        </p:nvSpPr>
        <p:spPr>
          <a:xfrm>
            <a:off x="789207" y="3827765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BF3283A8-5D59-9D4B-86A6-1B757DB4E30D}"/>
              </a:ext>
            </a:extLst>
          </p:cNvPr>
          <p:cNvSpPr/>
          <p:nvPr/>
        </p:nvSpPr>
        <p:spPr>
          <a:xfrm>
            <a:off x="788762" y="4619747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908ACC00-9E9E-A949-B70D-719A022CD8F5}"/>
              </a:ext>
            </a:extLst>
          </p:cNvPr>
          <p:cNvSpPr/>
          <p:nvPr/>
        </p:nvSpPr>
        <p:spPr>
          <a:xfrm>
            <a:off x="797813" y="6171474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608933-3DDD-2D4E-865D-FE51C347A55C}"/>
              </a:ext>
            </a:extLst>
          </p:cNvPr>
          <p:cNvSpPr txBox="1"/>
          <p:nvPr/>
        </p:nvSpPr>
        <p:spPr>
          <a:xfrm>
            <a:off x="-44579" y="287419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CF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0D54A6-7540-AE46-B980-5ED238B32DE7}"/>
              </a:ext>
            </a:extLst>
          </p:cNvPr>
          <p:cNvSpPr txBox="1"/>
          <p:nvPr/>
        </p:nvSpPr>
        <p:spPr>
          <a:xfrm>
            <a:off x="-62172" y="471225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Skanska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714D9-479F-BA40-9EA6-17CDA1067D32}"/>
              </a:ext>
            </a:extLst>
          </p:cNvPr>
          <p:cNvSpPr txBox="1"/>
          <p:nvPr/>
        </p:nvSpPr>
        <p:spPr>
          <a:xfrm>
            <a:off x="-53185" y="4985149"/>
            <a:ext cx="914400" cy="174938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U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N</a:t>
            </a:r>
          </a:p>
          <a:p>
            <a:pPr algn="ctr"/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039319-88C3-7B4B-8303-122165CF1428}"/>
              </a:ext>
            </a:extLst>
          </p:cNvPr>
          <p:cNvSpPr txBox="1"/>
          <p:nvPr/>
        </p:nvSpPr>
        <p:spPr>
          <a:xfrm>
            <a:off x="886137" y="4859034"/>
            <a:ext cx="1064522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Network </a:t>
            </a:r>
          </a:p>
          <a:p>
            <a:pPr algn="ctr"/>
            <a:r>
              <a:rPr lang="en-GB" sz="1200" dirty="0"/>
              <a:t>Establishment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1502DD-7524-B34B-96D6-9D6F6C010C58}"/>
              </a:ext>
            </a:extLst>
          </p:cNvPr>
          <p:cNvSpPr txBox="1"/>
          <p:nvPr/>
        </p:nvSpPr>
        <p:spPr>
          <a:xfrm>
            <a:off x="905686" y="5991671"/>
            <a:ext cx="127028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-Concrete Works-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53D73C-7AF3-6845-B8D7-6CAA709DA53C}"/>
              </a:ext>
            </a:extLst>
          </p:cNvPr>
          <p:cNvSpPr txBox="1"/>
          <p:nvPr/>
        </p:nvSpPr>
        <p:spPr>
          <a:xfrm>
            <a:off x="787283" y="2901831"/>
            <a:ext cx="76193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Integrate flow of models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35D80-81FB-854F-A3B2-C1EA19197962}"/>
              </a:ext>
            </a:extLst>
          </p:cNvPr>
          <p:cNvSpPr txBox="1"/>
          <p:nvPr/>
        </p:nvSpPr>
        <p:spPr>
          <a:xfrm>
            <a:off x="1006104" y="1860700"/>
            <a:ext cx="112945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1</a:t>
            </a:r>
            <a:r>
              <a:rPr lang="en-GB" sz="1200" baseline="30000" dirty="0"/>
              <a:t>st </a:t>
            </a:r>
            <a:r>
              <a:rPr lang="en-GB" sz="1200" dirty="0"/>
              <a:t>Space Claim</a:t>
            </a:r>
          </a:p>
          <a:p>
            <a:pPr algn="ctr"/>
            <a:r>
              <a:rPr lang="en-GB" sz="1200" dirty="0"/>
              <a:t>(A)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A46A7F-1F39-9C4F-AA65-B00B69A70879}"/>
              </a:ext>
            </a:extLst>
          </p:cNvPr>
          <p:cNvSpPr txBox="1"/>
          <p:nvPr/>
        </p:nvSpPr>
        <p:spPr>
          <a:xfrm>
            <a:off x="1703761" y="2636912"/>
            <a:ext cx="10152879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Reverse Engineering based on Scans.         Models and space claims adjusted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4F10D8-EF3F-EA48-9952-13E6FB43255E}"/>
              </a:ext>
            </a:extLst>
          </p:cNvPr>
          <p:cNvSpPr txBox="1"/>
          <p:nvPr/>
        </p:nvSpPr>
        <p:spPr>
          <a:xfrm>
            <a:off x="1703512" y="2996952"/>
            <a:ext cx="10153539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Light Model – Integrate in ESS Plant Layout – Clash Analysis - Communication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6FD014-FC3E-3D47-A12E-23BF9D7BFB7C}"/>
              </a:ext>
            </a:extLst>
          </p:cNvPr>
          <p:cNvSpPr txBox="1"/>
          <p:nvPr/>
        </p:nvSpPr>
        <p:spPr>
          <a:xfrm>
            <a:off x="2038895" y="4555002"/>
            <a:ext cx="214209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Provide SAM strategy</a:t>
            </a:r>
          </a:p>
          <a:p>
            <a:pPr algn="ctr"/>
            <a:r>
              <a:rPr lang="en-GB" sz="1200" dirty="0"/>
              <a:t>Fiducialization</a:t>
            </a:r>
          </a:p>
          <a:p>
            <a:pPr algn="ctr"/>
            <a:r>
              <a:rPr lang="en-GB" sz="1200" dirty="0"/>
              <a:t>Installation/Alignment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E8A52B-A5E9-0842-88F4-37FDDBC3C885}"/>
              </a:ext>
            </a:extLst>
          </p:cNvPr>
          <p:cNvSpPr txBox="1"/>
          <p:nvPr/>
        </p:nvSpPr>
        <p:spPr>
          <a:xfrm>
            <a:off x="1991544" y="5383335"/>
            <a:ext cx="2829542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Recommendation on Adjustment Systems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9AEDBC-0FC6-4740-A84C-827FD813D340}"/>
              </a:ext>
            </a:extLst>
          </p:cNvPr>
          <p:cNvSpPr txBox="1"/>
          <p:nvPr/>
        </p:nvSpPr>
        <p:spPr>
          <a:xfrm>
            <a:off x="2986513" y="6006007"/>
            <a:ext cx="1195713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Skanska Utilities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195460-C898-6649-9B24-7BC212C99DD9}"/>
              </a:ext>
            </a:extLst>
          </p:cNvPr>
          <p:cNvSpPr txBox="1"/>
          <p:nvPr/>
        </p:nvSpPr>
        <p:spPr>
          <a:xfrm>
            <a:off x="2711624" y="1863103"/>
            <a:ext cx="106430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Model and 3D interfaces for utilities (B)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097880-B550-DD46-90DB-028FE25CBA0B}"/>
              </a:ext>
            </a:extLst>
          </p:cNvPr>
          <p:cNvSpPr txBox="1"/>
          <p:nvPr/>
        </p:nvSpPr>
        <p:spPr>
          <a:xfrm>
            <a:off x="2775530" y="3810038"/>
            <a:ext cx="42196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VR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213AEB-006C-C14A-831D-747AF0F809E4}"/>
              </a:ext>
            </a:extLst>
          </p:cNvPr>
          <p:cNvSpPr txBox="1"/>
          <p:nvPr/>
        </p:nvSpPr>
        <p:spPr>
          <a:xfrm>
            <a:off x="2711625" y="3366210"/>
            <a:ext cx="8568952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Automatic Exchange with </a:t>
            </a:r>
            <a:r>
              <a:rPr lang="en-GB" sz="1200" dirty="0" err="1"/>
              <a:t>Aveva</a:t>
            </a:r>
            <a:r>
              <a:rPr lang="en-GB" sz="1200" dirty="0"/>
              <a:t> (cables and pipes design tool)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35814E-A45C-CE49-8096-310A2E7C470C}"/>
              </a:ext>
            </a:extLst>
          </p:cNvPr>
          <p:cNvSpPr txBox="1"/>
          <p:nvPr/>
        </p:nvSpPr>
        <p:spPr>
          <a:xfrm>
            <a:off x="4607560" y="4476166"/>
            <a:ext cx="1835495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Factory Acceptance Test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D67AB8-3892-C341-85AF-4510344F4666}"/>
              </a:ext>
            </a:extLst>
          </p:cNvPr>
          <p:cNvSpPr txBox="1"/>
          <p:nvPr/>
        </p:nvSpPr>
        <p:spPr>
          <a:xfrm>
            <a:off x="5159482" y="4825235"/>
            <a:ext cx="1835495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Site Acceptance Test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954215-8E20-CC45-A875-EBF904009B22}"/>
              </a:ext>
            </a:extLst>
          </p:cNvPr>
          <p:cNvSpPr txBox="1"/>
          <p:nvPr/>
        </p:nvSpPr>
        <p:spPr>
          <a:xfrm>
            <a:off x="5159482" y="5206239"/>
            <a:ext cx="2376678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Fiducialization- Metrology</a:t>
            </a:r>
          </a:p>
          <a:p>
            <a:pPr algn="ctr"/>
            <a:r>
              <a:rPr lang="en-GB" sz="1200" dirty="0"/>
              <a:t>Dimensional Control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BDD527-AF38-D54B-A47B-0554BC8F0E55}"/>
              </a:ext>
            </a:extLst>
          </p:cNvPr>
          <p:cNvSpPr txBox="1"/>
          <p:nvPr/>
        </p:nvSpPr>
        <p:spPr>
          <a:xfrm>
            <a:off x="5888258" y="6115215"/>
            <a:ext cx="91576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ESS Utilities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5C28AE-D3F7-614F-8EDE-276F281F9CD4}"/>
              </a:ext>
            </a:extLst>
          </p:cNvPr>
          <p:cNvSpPr txBox="1"/>
          <p:nvPr/>
        </p:nvSpPr>
        <p:spPr>
          <a:xfrm>
            <a:off x="4340123" y="1862652"/>
            <a:ext cx="1185185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Model Issue for Construction (P)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CD8604-977C-3B47-9C9A-81541C93B120}"/>
              </a:ext>
            </a:extLst>
          </p:cNvPr>
          <p:cNvSpPr txBox="1"/>
          <p:nvPr/>
        </p:nvSpPr>
        <p:spPr>
          <a:xfrm>
            <a:off x="5903184" y="5735822"/>
            <a:ext cx="146575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Marking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137463-DDB5-B142-8384-10FC3783DB24}"/>
              </a:ext>
            </a:extLst>
          </p:cNvPr>
          <p:cNvSpPr txBox="1"/>
          <p:nvPr/>
        </p:nvSpPr>
        <p:spPr>
          <a:xfrm>
            <a:off x="4648541" y="3810037"/>
            <a:ext cx="42196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VR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4661BDB-4471-EA47-9E3A-51708AC9375D}"/>
              </a:ext>
            </a:extLst>
          </p:cNvPr>
          <p:cNvCxnSpPr>
            <a:cxnSpLocks/>
          </p:cNvCxnSpPr>
          <p:nvPr/>
        </p:nvCxnSpPr>
        <p:spPr>
          <a:xfrm flipH="1">
            <a:off x="3791744" y="1657324"/>
            <a:ext cx="2880320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03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EE052-935B-E244-9506-47D6642FDA66}"/>
              </a:ext>
            </a:extLst>
          </p:cNvPr>
          <p:cNvSpPr txBox="1"/>
          <p:nvPr/>
        </p:nvSpPr>
        <p:spPr>
          <a:xfrm>
            <a:off x="3287688" y="234888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Illustration of previous slide</a:t>
            </a:r>
          </a:p>
        </p:txBody>
      </p:sp>
    </p:spTree>
    <p:extLst>
      <p:ext uri="{BB962C8B-B14F-4D97-AF65-F5344CB8AC3E}">
        <p14:creationId xmlns:p14="http://schemas.microsoft.com/office/powerpoint/2010/main" val="1499298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63E699-BCA3-C142-8C7D-E0FE316A0733}"/>
              </a:ext>
            </a:extLst>
          </p:cNvPr>
          <p:cNvSpPr/>
          <p:nvPr/>
        </p:nvSpPr>
        <p:spPr>
          <a:xfrm>
            <a:off x="-20118" y="4365104"/>
            <a:ext cx="12212117" cy="24928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9E2B01-FA89-1E4F-8667-8FA105856CCA}"/>
              </a:ext>
            </a:extLst>
          </p:cNvPr>
          <p:cNvSpPr/>
          <p:nvPr/>
        </p:nvSpPr>
        <p:spPr>
          <a:xfrm>
            <a:off x="2773" y="1789358"/>
            <a:ext cx="12192000" cy="24928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DB067D-484A-D64E-ABAC-F0A7C0028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08"/>
            <a:ext cx="12192000" cy="1662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D3E629-500D-DB4C-85BD-352573F68C9A}"/>
              </a:ext>
            </a:extLst>
          </p:cNvPr>
          <p:cNvSpPr txBox="1"/>
          <p:nvPr/>
        </p:nvSpPr>
        <p:spPr>
          <a:xfrm>
            <a:off x="9984432" y="375656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Spatial Integration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F9D77-3FF0-F34C-AEFE-AE4A981E4098}"/>
              </a:ext>
            </a:extLst>
          </p:cNvPr>
          <p:cNvSpPr txBox="1"/>
          <p:nvPr/>
        </p:nvSpPr>
        <p:spPr>
          <a:xfrm>
            <a:off x="8976320" y="6400800"/>
            <a:ext cx="3312368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Survey Alignment Metrology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F1B710-7763-8B4B-99C9-65D944328948}"/>
              </a:ext>
            </a:extLst>
          </p:cNvPr>
          <p:cNvSpPr/>
          <p:nvPr/>
        </p:nvSpPr>
        <p:spPr>
          <a:xfrm>
            <a:off x="47328" y="1789358"/>
            <a:ext cx="695400" cy="506864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BCC6B11D-B9C1-BE44-AA82-C978A19D72FC}"/>
              </a:ext>
            </a:extLst>
          </p:cNvPr>
          <p:cNvSpPr/>
          <p:nvPr/>
        </p:nvSpPr>
        <p:spPr>
          <a:xfrm>
            <a:off x="770146" y="2422816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2CA2DBA5-7A91-0249-B4A4-A22C41BD2691}"/>
              </a:ext>
            </a:extLst>
          </p:cNvPr>
          <p:cNvSpPr/>
          <p:nvPr/>
        </p:nvSpPr>
        <p:spPr>
          <a:xfrm>
            <a:off x="789207" y="3827765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BF3283A8-5D59-9D4B-86A6-1B757DB4E30D}"/>
              </a:ext>
            </a:extLst>
          </p:cNvPr>
          <p:cNvSpPr/>
          <p:nvPr/>
        </p:nvSpPr>
        <p:spPr>
          <a:xfrm>
            <a:off x="788762" y="4619747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908ACC00-9E9E-A949-B70D-719A022CD8F5}"/>
              </a:ext>
            </a:extLst>
          </p:cNvPr>
          <p:cNvSpPr/>
          <p:nvPr/>
        </p:nvSpPr>
        <p:spPr>
          <a:xfrm>
            <a:off x="797813" y="6171474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608933-3DDD-2D4E-865D-FE51C347A55C}"/>
              </a:ext>
            </a:extLst>
          </p:cNvPr>
          <p:cNvSpPr txBox="1"/>
          <p:nvPr/>
        </p:nvSpPr>
        <p:spPr>
          <a:xfrm>
            <a:off x="-44579" y="287419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CF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0D54A6-7540-AE46-B980-5ED238B32DE7}"/>
              </a:ext>
            </a:extLst>
          </p:cNvPr>
          <p:cNvSpPr txBox="1"/>
          <p:nvPr/>
        </p:nvSpPr>
        <p:spPr>
          <a:xfrm>
            <a:off x="-62172" y="471225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Skanska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714D9-479F-BA40-9EA6-17CDA1067D32}"/>
              </a:ext>
            </a:extLst>
          </p:cNvPr>
          <p:cNvSpPr txBox="1"/>
          <p:nvPr/>
        </p:nvSpPr>
        <p:spPr>
          <a:xfrm>
            <a:off x="-53185" y="4985149"/>
            <a:ext cx="914400" cy="174938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U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N</a:t>
            </a:r>
          </a:p>
          <a:p>
            <a:pPr algn="ctr"/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039319-88C3-7B4B-8303-122165CF1428}"/>
              </a:ext>
            </a:extLst>
          </p:cNvPr>
          <p:cNvSpPr txBox="1"/>
          <p:nvPr/>
        </p:nvSpPr>
        <p:spPr>
          <a:xfrm>
            <a:off x="886137" y="4859034"/>
            <a:ext cx="1064522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Network </a:t>
            </a:r>
          </a:p>
          <a:p>
            <a:pPr algn="ctr"/>
            <a:r>
              <a:rPr lang="en-GB" sz="1200" dirty="0"/>
              <a:t>Establishment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1502DD-7524-B34B-96D6-9D6F6C010C58}"/>
              </a:ext>
            </a:extLst>
          </p:cNvPr>
          <p:cNvSpPr txBox="1"/>
          <p:nvPr/>
        </p:nvSpPr>
        <p:spPr>
          <a:xfrm>
            <a:off x="905686" y="5991671"/>
            <a:ext cx="127028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-Concrete Works-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53D73C-7AF3-6845-B8D7-6CAA709DA53C}"/>
              </a:ext>
            </a:extLst>
          </p:cNvPr>
          <p:cNvSpPr txBox="1"/>
          <p:nvPr/>
        </p:nvSpPr>
        <p:spPr>
          <a:xfrm>
            <a:off x="787283" y="2901831"/>
            <a:ext cx="76193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Integrate flow of models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35D80-81FB-854F-A3B2-C1EA19197962}"/>
              </a:ext>
            </a:extLst>
          </p:cNvPr>
          <p:cNvSpPr txBox="1"/>
          <p:nvPr/>
        </p:nvSpPr>
        <p:spPr>
          <a:xfrm>
            <a:off x="1006104" y="1860700"/>
            <a:ext cx="112945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1</a:t>
            </a:r>
            <a:r>
              <a:rPr lang="en-GB" sz="1200" baseline="30000" dirty="0"/>
              <a:t>st </a:t>
            </a:r>
            <a:r>
              <a:rPr lang="en-GB" sz="1200" dirty="0"/>
              <a:t>Space Claim</a:t>
            </a:r>
          </a:p>
          <a:p>
            <a:pPr algn="ctr"/>
            <a:r>
              <a:rPr lang="en-GB" sz="1200" dirty="0"/>
              <a:t>(A)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A46A7F-1F39-9C4F-AA65-B00B69A70879}"/>
              </a:ext>
            </a:extLst>
          </p:cNvPr>
          <p:cNvSpPr txBox="1"/>
          <p:nvPr/>
        </p:nvSpPr>
        <p:spPr>
          <a:xfrm>
            <a:off x="1703761" y="2636912"/>
            <a:ext cx="10152879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Reverse Engineering based on Scans.         Models and space claims adjusted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4F10D8-EF3F-EA48-9952-13E6FB43255E}"/>
              </a:ext>
            </a:extLst>
          </p:cNvPr>
          <p:cNvSpPr txBox="1"/>
          <p:nvPr/>
        </p:nvSpPr>
        <p:spPr>
          <a:xfrm>
            <a:off x="1703512" y="2996952"/>
            <a:ext cx="10153539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Light Model – Integrate in ESS Plant Layout – Clash Analysis - Communication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6FD014-FC3E-3D47-A12E-23BF9D7BFB7C}"/>
              </a:ext>
            </a:extLst>
          </p:cNvPr>
          <p:cNvSpPr txBox="1"/>
          <p:nvPr/>
        </p:nvSpPr>
        <p:spPr>
          <a:xfrm>
            <a:off x="2038895" y="4555002"/>
            <a:ext cx="214209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Provide SAM strategy</a:t>
            </a:r>
          </a:p>
          <a:p>
            <a:pPr algn="ctr"/>
            <a:r>
              <a:rPr lang="en-GB" sz="1200" dirty="0"/>
              <a:t>Fiducialization</a:t>
            </a:r>
          </a:p>
          <a:p>
            <a:pPr algn="ctr"/>
            <a:r>
              <a:rPr lang="en-GB" sz="1200" dirty="0"/>
              <a:t>Installation/Alignment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E8A52B-A5E9-0842-88F4-37FDDBC3C885}"/>
              </a:ext>
            </a:extLst>
          </p:cNvPr>
          <p:cNvSpPr txBox="1"/>
          <p:nvPr/>
        </p:nvSpPr>
        <p:spPr>
          <a:xfrm>
            <a:off x="1991544" y="5383335"/>
            <a:ext cx="2829542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Recommendation on Adjustment Systems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9AEDBC-0FC6-4740-A84C-827FD813D340}"/>
              </a:ext>
            </a:extLst>
          </p:cNvPr>
          <p:cNvSpPr txBox="1"/>
          <p:nvPr/>
        </p:nvSpPr>
        <p:spPr>
          <a:xfrm>
            <a:off x="2986513" y="6006007"/>
            <a:ext cx="1195713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Skanska Utilities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195460-C898-6649-9B24-7BC212C99DD9}"/>
              </a:ext>
            </a:extLst>
          </p:cNvPr>
          <p:cNvSpPr txBox="1"/>
          <p:nvPr/>
        </p:nvSpPr>
        <p:spPr>
          <a:xfrm>
            <a:off x="2711624" y="1863103"/>
            <a:ext cx="106430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Model and 3D interfaces for utilities (B)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097880-B550-DD46-90DB-028FE25CBA0B}"/>
              </a:ext>
            </a:extLst>
          </p:cNvPr>
          <p:cNvSpPr txBox="1"/>
          <p:nvPr/>
        </p:nvSpPr>
        <p:spPr>
          <a:xfrm>
            <a:off x="2775530" y="3810038"/>
            <a:ext cx="42196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VR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213AEB-006C-C14A-831D-747AF0F809E4}"/>
              </a:ext>
            </a:extLst>
          </p:cNvPr>
          <p:cNvSpPr txBox="1"/>
          <p:nvPr/>
        </p:nvSpPr>
        <p:spPr>
          <a:xfrm>
            <a:off x="2711625" y="3366210"/>
            <a:ext cx="8568952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Automatic Exchange with </a:t>
            </a:r>
            <a:r>
              <a:rPr lang="en-GB" sz="1200" dirty="0" err="1"/>
              <a:t>Aveva</a:t>
            </a:r>
            <a:r>
              <a:rPr lang="en-GB" sz="1200" dirty="0"/>
              <a:t> (cables and pipes design tool)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35814E-A45C-CE49-8096-310A2E7C470C}"/>
              </a:ext>
            </a:extLst>
          </p:cNvPr>
          <p:cNvSpPr txBox="1"/>
          <p:nvPr/>
        </p:nvSpPr>
        <p:spPr>
          <a:xfrm>
            <a:off x="4607560" y="4476166"/>
            <a:ext cx="1835495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Factory Acceptance Test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D67AB8-3892-C341-85AF-4510344F4666}"/>
              </a:ext>
            </a:extLst>
          </p:cNvPr>
          <p:cNvSpPr txBox="1"/>
          <p:nvPr/>
        </p:nvSpPr>
        <p:spPr>
          <a:xfrm>
            <a:off x="5159482" y="4825235"/>
            <a:ext cx="1835495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Site Acceptance Test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954215-8E20-CC45-A875-EBF904009B22}"/>
              </a:ext>
            </a:extLst>
          </p:cNvPr>
          <p:cNvSpPr txBox="1"/>
          <p:nvPr/>
        </p:nvSpPr>
        <p:spPr>
          <a:xfrm>
            <a:off x="5159482" y="5206239"/>
            <a:ext cx="2376678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Fiducialization- Metrology</a:t>
            </a:r>
          </a:p>
          <a:p>
            <a:pPr algn="ctr"/>
            <a:r>
              <a:rPr lang="en-GB" sz="1200" dirty="0"/>
              <a:t>Dimensional Control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BDD527-AF38-D54B-A47B-0554BC8F0E55}"/>
              </a:ext>
            </a:extLst>
          </p:cNvPr>
          <p:cNvSpPr txBox="1"/>
          <p:nvPr/>
        </p:nvSpPr>
        <p:spPr>
          <a:xfrm>
            <a:off x="5888258" y="6115215"/>
            <a:ext cx="91576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ESS Utilities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5C28AE-D3F7-614F-8EDE-276F281F9CD4}"/>
              </a:ext>
            </a:extLst>
          </p:cNvPr>
          <p:cNvSpPr txBox="1"/>
          <p:nvPr/>
        </p:nvSpPr>
        <p:spPr>
          <a:xfrm>
            <a:off x="4340123" y="1862652"/>
            <a:ext cx="1185185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Model Issue for Construction (P)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CD8604-977C-3B47-9C9A-81541C93B120}"/>
              </a:ext>
            </a:extLst>
          </p:cNvPr>
          <p:cNvSpPr txBox="1"/>
          <p:nvPr/>
        </p:nvSpPr>
        <p:spPr>
          <a:xfrm>
            <a:off x="5903184" y="5735822"/>
            <a:ext cx="146575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Marking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137463-DDB5-B142-8384-10FC3783DB24}"/>
              </a:ext>
            </a:extLst>
          </p:cNvPr>
          <p:cNvSpPr txBox="1"/>
          <p:nvPr/>
        </p:nvSpPr>
        <p:spPr>
          <a:xfrm>
            <a:off x="4648541" y="3810037"/>
            <a:ext cx="42196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VR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602C34-FC03-3040-AC6C-0F689EACA9F8}"/>
              </a:ext>
            </a:extLst>
          </p:cNvPr>
          <p:cNvSpPr txBox="1"/>
          <p:nvPr/>
        </p:nvSpPr>
        <p:spPr>
          <a:xfrm>
            <a:off x="7103615" y="4835771"/>
            <a:ext cx="1633488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ALIGNMENT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D66939-10B3-1049-A1BB-7D4FD3236521}"/>
              </a:ext>
            </a:extLst>
          </p:cNvPr>
          <p:cNvSpPr txBox="1"/>
          <p:nvPr/>
        </p:nvSpPr>
        <p:spPr>
          <a:xfrm>
            <a:off x="8103559" y="5991671"/>
            <a:ext cx="1227965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After Installation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4DC9AA-8396-824F-8F7D-C88C40606803}"/>
              </a:ext>
            </a:extLst>
          </p:cNvPr>
          <p:cNvSpPr txBox="1"/>
          <p:nvPr/>
        </p:nvSpPr>
        <p:spPr>
          <a:xfrm>
            <a:off x="6361364" y="1825845"/>
            <a:ext cx="117479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Model Issue for Installation (R)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B6A6D4-FE5E-2E42-96EB-8AF65F6B1646}"/>
              </a:ext>
            </a:extLst>
          </p:cNvPr>
          <p:cNvSpPr txBox="1"/>
          <p:nvPr/>
        </p:nvSpPr>
        <p:spPr>
          <a:xfrm>
            <a:off x="8001735" y="1835282"/>
            <a:ext cx="117479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As-built (</a:t>
            </a:r>
            <a:r>
              <a:rPr lang="en-GB" sz="1200" dirty="0" err="1"/>
              <a:t>Asb</a:t>
            </a:r>
            <a:r>
              <a:rPr lang="en-GB" sz="1200" dirty="0"/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0B3DDA-7C41-EF41-BCF1-19363F65D13C}"/>
              </a:ext>
            </a:extLst>
          </p:cNvPr>
          <p:cNvSpPr txBox="1"/>
          <p:nvPr/>
        </p:nvSpPr>
        <p:spPr>
          <a:xfrm>
            <a:off x="6740311" y="3816046"/>
            <a:ext cx="42196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VR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5468B25-75DE-A04F-9243-2BDDEF760751}"/>
              </a:ext>
            </a:extLst>
          </p:cNvPr>
          <p:cNvCxnSpPr>
            <a:cxnSpLocks/>
          </p:cNvCxnSpPr>
          <p:nvPr/>
        </p:nvCxnSpPr>
        <p:spPr>
          <a:xfrm>
            <a:off x="6672064" y="1657324"/>
            <a:ext cx="2448272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95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EE052-935B-E244-9506-47D6642FDA66}"/>
              </a:ext>
            </a:extLst>
          </p:cNvPr>
          <p:cNvSpPr txBox="1"/>
          <p:nvPr/>
        </p:nvSpPr>
        <p:spPr>
          <a:xfrm>
            <a:off x="3287688" y="234888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Illustration of previous slide</a:t>
            </a:r>
          </a:p>
        </p:txBody>
      </p:sp>
    </p:spTree>
    <p:extLst>
      <p:ext uri="{BB962C8B-B14F-4D97-AF65-F5344CB8AC3E}">
        <p14:creationId xmlns:p14="http://schemas.microsoft.com/office/powerpoint/2010/main" val="2046760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63E699-BCA3-C142-8C7D-E0FE316A0733}"/>
              </a:ext>
            </a:extLst>
          </p:cNvPr>
          <p:cNvSpPr/>
          <p:nvPr/>
        </p:nvSpPr>
        <p:spPr>
          <a:xfrm>
            <a:off x="-20118" y="4365104"/>
            <a:ext cx="12212117" cy="24928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9E2B01-FA89-1E4F-8667-8FA105856CCA}"/>
              </a:ext>
            </a:extLst>
          </p:cNvPr>
          <p:cNvSpPr/>
          <p:nvPr/>
        </p:nvSpPr>
        <p:spPr>
          <a:xfrm>
            <a:off x="2773" y="1789358"/>
            <a:ext cx="12192000" cy="24928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DB067D-484A-D64E-ABAC-F0A7C0028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08"/>
            <a:ext cx="12192000" cy="1662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D3E629-500D-DB4C-85BD-352573F68C9A}"/>
              </a:ext>
            </a:extLst>
          </p:cNvPr>
          <p:cNvSpPr txBox="1"/>
          <p:nvPr/>
        </p:nvSpPr>
        <p:spPr>
          <a:xfrm>
            <a:off x="9984432" y="375656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Spatial Integration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F9D77-3FF0-F34C-AEFE-AE4A981E4098}"/>
              </a:ext>
            </a:extLst>
          </p:cNvPr>
          <p:cNvSpPr txBox="1"/>
          <p:nvPr/>
        </p:nvSpPr>
        <p:spPr>
          <a:xfrm>
            <a:off x="8976320" y="6400800"/>
            <a:ext cx="3312368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Survey Alignment Metrology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F1B710-7763-8B4B-99C9-65D944328948}"/>
              </a:ext>
            </a:extLst>
          </p:cNvPr>
          <p:cNvSpPr/>
          <p:nvPr/>
        </p:nvSpPr>
        <p:spPr>
          <a:xfrm>
            <a:off x="47328" y="1789358"/>
            <a:ext cx="695400" cy="506864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BCC6B11D-B9C1-BE44-AA82-C978A19D72FC}"/>
              </a:ext>
            </a:extLst>
          </p:cNvPr>
          <p:cNvSpPr/>
          <p:nvPr/>
        </p:nvSpPr>
        <p:spPr>
          <a:xfrm>
            <a:off x="770146" y="2422816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2CA2DBA5-7A91-0249-B4A4-A22C41BD2691}"/>
              </a:ext>
            </a:extLst>
          </p:cNvPr>
          <p:cNvSpPr/>
          <p:nvPr/>
        </p:nvSpPr>
        <p:spPr>
          <a:xfrm>
            <a:off x="789207" y="3827765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BF3283A8-5D59-9D4B-86A6-1B757DB4E30D}"/>
              </a:ext>
            </a:extLst>
          </p:cNvPr>
          <p:cNvSpPr/>
          <p:nvPr/>
        </p:nvSpPr>
        <p:spPr>
          <a:xfrm>
            <a:off x="788762" y="4619747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908ACC00-9E9E-A949-B70D-719A022CD8F5}"/>
              </a:ext>
            </a:extLst>
          </p:cNvPr>
          <p:cNvSpPr/>
          <p:nvPr/>
        </p:nvSpPr>
        <p:spPr>
          <a:xfrm>
            <a:off x="797813" y="6171474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608933-3DDD-2D4E-865D-FE51C347A55C}"/>
              </a:ext>
            </a:extLst>
          </p:cNvPr>
          <p:cNvSpPr txBox="1"/>
          <p:nvPr/>
        </p:nvSpPr>
        <p:spPr>
          <a:xfrm>
            <a:off x="-44579" y="287419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CF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0D54A6-7540-AE46-B980-5ED238B32DE7}"/>
              </a:ext>
            </a:extLst>
          </p:cNvPr>
          <p:cNvSpPr txBox="1"/>
          <p:nvPr/>
        </p:nvSpPr>
        <p:spPr>
          <a:xfrm>
            <a:off x="-62172" y="471225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Skanska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714D9-479F-BA40-9EA6-17CDA1067D32}"/>
              </a:ext>
            </a:extLst>
          </p:cNvPr>
          <p:cNvSpPr txBox="1"/>
          <p:nvPr/>
        </p:nvSpPr>
        <p:spPr>
          <a:xfrm>
            <a:off x="-53185" y="4985149"/>
            <a:ext cx="914400" cy="174938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U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N</a:t>
            </a:r>
          </a:p>
          <a:p>
            <a:pPr algn="ctr"/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039319-88C3-7B4B-8303-122165CF1428}"/>
              </a:ext>
            </a:extLst>
          </p:cNvPr>
          <p:cNvSpPr txBox="1"/>
          <p:nvPr/>
        </p:nvSpPr>
        <p:spPr>
          <a:xfrm>
            <a:off x="886137" y="4859034"/>
            <a:ext cx="1064522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Network </a:t>
            </a:r>
          </a:p>
          <a:p>
            <a:pPr algn="ctr"/>
            <a:r>
              <a:rPr lang="en-GB" sz="1200" dirty="0"/>
              <a:t>Establishment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1502DD-7524-B34B-96D6-9D6F6C010C58}"/>
              </a:ext>
            </a:extLst>
          </p:cNvPr>
          <p:cNvSpPr txBox="1"/>
          <p:nvPr/>
        </p:nvSpPr>
        <p:spPr>
          <a:xfrm>
            <a:off x="905686" y="5991671"/>
            <a:ext cx="127028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-Concrete Works-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53D73C-7AF3-6845-B8D7-6CAA709DA53C}"/>
              </a:ext>
            </a:extLst>
          </p:cNvPr>
          <p:cNvSpPr txBox="1"/>
          <p:nvPr/>
        </p:nvSpPr>
        <p:spPr>
          <a:xfrm>
            <a:off x="787283" y="2901831"/>
            <a:ext cx="76193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Integrate flow of models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35D80-81FB-854F-A3B2-C1EA19197962}"/>
              </a:ext>
            </a:extLst>
          </p:cNvPr>
          <p:cNvSpPr txBox="1"/>
          <p:nvPr/>
        </p:nvSpPr>
        <p:spPr>
          <a:xfrm>
            <a:off x="1006104" y="1860700"/>
            <a:ext cx="112945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1</a:t>
            </a:r>
            <a:r>
              <a:rPr lang="en-GB" sz="1200" baseline="30000" dirty="0"/>
              <a:t>st </a:t>
            </a:r>
            <a:r>
              <a:rPr lang="en-GB" sz="1200" dirty="0"/>
              <a:t>Space Claim</a:t>
            </a:r>
          </a:p>
          <a:p>
            <a:pPr algn="ctr"/>
            <a:r>
              <a:rPr lang="en-GB" sz="1200" dirty="0"/>
              <a:t>(A)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A46A7F-1F39-9C4F-AA65-B00B69A70879}"/>
              </a:ext>
            </a:extLst>
          </p:cNvPr>
          <p:cNvSpPr txBox="1"/>
          <p:nvPr/>
        </p:nvSpPr>
        <p:spPr>
          <a:xfrm>
            <a:off x="1703761" y="2636912"/>
            <a:ext cx="10152879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Reverse Engineering based on Scans.         Models and space claims adjusted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4F10D8-EF3F-EA48-9952-13E6FB43255E}"/>
              </a:ext>
            </a:extLst>
          </p:cNvPr>
          <p:cNvSpPr txBox="1"/>
          <p:nvPr/>
        </p:nvSpPr>
        <p:spPr>
          <a:xfrm>
            <a:off x="1703512" y="2996952"/>
            <a:ext cx="10153539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Light Model – Integrate in ESS Plant Layout – Clash Analysis - Communication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6FD014-FC3E-3D47-A12E-23BF9D7BFB7C}"/>
              </a:ext>
            </a:extLst>
          </p:cNvPr>
          <p:cNvSpPr txBox="1"/>
          <p:nvPr/>
        </p:nvSpPr>
        <p:spPr>
          <a:xfrm>
            <a:off x="2038895" y="4555002"/>
            <a:ext cx="214209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Provide SAM strategy</a:t>
            </a:r>
          </a:p>
          <a:p>
            <a:pPr algn="ctr"/>
            <a:r>
              <a:rPr lang="en-GB" sz="1200" dirty="0"/>
              <a:t>Fiducialization</a:t>
            </a:r>
          </a:p>
          <a:p>
            <a:pPr algn="ctr"/>
            <a:r>
              <a:rPr lang="en-GB" sz="1200" dirty="0"/>
              <a:t>Installation/Alignment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E8A52B-A5E9-0842-88F4-37FDDBC3C885}"/>
              </a:ext>
            </a:extLst>
          </p:cNvPr>
          <p:cNvSpPr txBox="1"/>
          <p:nvPr/>
        </p:nvSpPr>
        <p:spPr>
          <a:xfrm>
            <a:off x="1991544" y="5383335"/>
            <a:ext cx="2829542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Recommendation on Adjustment Systems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9AEDBC-0FC6-4740-A84C-827FD813D340}"/>
              </a:ext>
            </a:extLst>
          </p:cNvPr>
          <p:cNvSpPr txBox="1"/>
          <p:nvPr/>
        </p:nvSpPr>
        <p:spPr>
          <a:xfrm>
            <a:off x="2986513" y="6006007"/>
            <a:ext cx="1195713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Skanska Utilities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195460-C898-6649-9B24-7BC212C99DD9}"/>
              </a:ext>
            </a:extLst>
          </p:cNvPr>
          <p:cNvSpPr txBox="1"/>
          <p:nvPr/>
        </p:nvSpPr>
        <p:spPr>
          <a:xfrm>
            <a:off x="2711624" y="1863103"/>
            <a:ext cx="106430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Model and 3D interfaces for utilities (B)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097880-B550-DD46-90DB-028FE25CBA0B}"/>
              </a:ext>
            </a:extLst>
          </p:cNvPr>
          <p:cNvSpPr txBox="1"/>
          <p:nvPr/>
        </p:nvSpPr>
        <p:spPr>
          <a:xfrm>
            <a:off x="2775530" y="3810038"/>
            <a:ext cx="42196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VR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213AEB-006C-C14A-831D-747AF0F809E4}"/>
              </a:ext>
            </a:extLst>
          </p:cNvPr>
          <p:cNvSpPr txBox="1"/>
          <p:nvPr/>
        </p:nvSpPr>
        <p:spPr>
          <a:xfrm>
            <a:off x="2711625" y="3366210"/>
            <a:ext cx="8568952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Automatic Exchange with </a:t>
            </a:r>
            <a:r>
              <a:rPr lang="en-GB" sz="1200" dirty="0" err="1"/>
              <a:t>Aveva</a:t>
            </a:r>
            <a:r>
              <a:rPr lang="en-GB" sz="1200" dirty="0"/>
              <a:t> (cables and pipes design tool)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35814E-A45C-CE49-8096-310A2E7C470C}"/>
              </a:ext>
            </a:extLst>
          </p:cNvPr>
          <p:cNvSpPr txBox="1"/>
          <p:nvPr/>
        </p:nvSpPr>
        <p:spPr>
          <a:xfrm>
            <a:off x="4607560" y="4476166"/>
            <a:ext cx="1835495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Factory Acceptance Test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D67AB8-3892-C341-85AF-4510344F4666}"/>
              </a:ext>
            </a:extLst>
          </p:cNvPr>
          <p:cNvSpPr txBox="1"/>
          <p:nvPr/>
        </p:nvSpPr>
        <p:spPr>
          <a:xfrm>
            <a:off x="5159482" y="4825235"/>
            <a:ext cx="1835495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Site Acceptance Test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954215-8E20-CC45-A875-EBF904009B22}"/>
              </a:ext>
            </a:extLst>
          </p:cNvPr>
          <p:cNvSpPr txBox="1"/>
          <p:nvPr/>
        </p:nvSpPr>
        <p:spPr>
          <a:xfrm>
            <a:off x="5159482" y="5206239"/>
            <a:ext cx="2376678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Fiducialization- Metrology</a:t>
            </a:r>
          </a:p>
          <a:p>
            <a:pPr algn="ctr"/>
            <a:r>
              <a:rPr lang="en-GB" sz="1200" dirty="0"/>
              <a:t>Dimensional Control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BDD527-AF38-D54B-A47B-0554BC8F0E55}"/>
              </a:ext>
            </a:extLst>
          </p:cNvPr>
          <p:cNvSpPr txBox="1"/>
          <p:nvPr/>
        </p:nvSpPr>
        <p:spPr>
          <a:xfrm>
            <a:off x="5888258" y="6115215"/>
            <a:ext cx="91576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ESS Utilities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5C28AE-D3F7-614F-8EDE-276F281F9CD4}"/>
              </a:ext>
            </a:extLst>
          </p:cNvPr>
          <p:cNvSpPr txBox="1"/>
          <p:nvPr/>
        </p:nvSpPr>
        <p:spPr>
          <a:xfrm>
            <a:off x="4340123" y="1862652"/>
            <a:ext cx="1185185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Model Issue for Construction (P)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CD8604-977C-3B47-9C9A-81541C93B120}"/>
              </a:ext>
            </a:extLst>
          </p:cNvPr>
          <p:cNvSpPr txBox="1"/>
          <p:nvPr/>
        </p:nvSpPr>
        <p:spPr>
          <a:xfrm>
            <a:off x="5903184" y="5735822"/>
            <a:ext cx="146575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Marking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137463-DDB5-B142-8384-10FC3783DB24}"/>
              </a:ext>
            </a:extLst>
          </p:cNvPr>
          <p:cNvSpPr txBox="1"/>
          <p:nvPr/>
        </p:nvSpPr>
        <p:spPr>
          <a:xfrm>
            <a:off x="4648541" y="3810037"/>
            <a:ext cx="42196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VR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51B623-475E-C547-B26D-9F660A5B9A52}"/>
              </a:ext>
            </a:extLst>
          </p:cNvPr>
          <p:cNvSpPr txBox="1"/>
          <p:nvPr/>
        </p:nvSpPr>
        <p:spPr>
          <a:xfrm>
            <a:off x="7103615" y="4835771"/>
            <a:ext cx="1633488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ALIGNMENT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B22F8F-388D-6847-A751-012B9A650FBC}"/>
              </a:ext>
            </a:extLst>
          </p:cNvPr>
          <p:cNvSpPr txBox="1"/>
          <p:nvPr/>
        </p:nvSpPr>
        <p:spPr>
          <a:xfrm>
            <a:off x="8103559" y="5991671"/>
            <a:ext cx="1227965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After Installation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804B6D-78C0-B946-8771-3D95A33506C0}"/>
              </a:ext>
            </a:extLst>
          </p:cNvPr>
          <p:cNvSpPr txBox="1"/>
          <p:nvPr/>
        </p:nvSpPr>
        <p:spPr>
          <a:xfrm>
            <a:off x="6361364" y="1825845"/>
            <a:ext cx="117479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Model Issue for Installation (R)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8DBFF1-7BA8-E441-A299-20704D81926C}"/>
              </a:ext>
            </a:extLst>
          </p:cNvPr>
          <p:cNvSpPr txBox="1"/>
          <p:nvPr/>
        </p:nvSpPr>
        <p:spPr>
          <a:xfrm>
            <a:off x="8001735" y="1835282"/>
            <a:ext cx="117479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As-built (</a:t>
            </a:r>
            <a:r>
              <a:rPr lang="en-GB" sz="1200" dirty="0" err="1"/>
              <a:t>Asb</a:t>
            </a:r>
            <a:r>
              <a:rPr lang="en-GB" sz="1200" dirty="0"/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9D300FC-8507-9C4A-AC97-D447809A6FA3}"/>
              </a:ext>
            </a:extLst>
          </p:cNvPr>
          <p:cNvSpPr txBox="1"/>
          <p:nvPr/>
        </p:nvSpPr>
        <p:spPr>
          <a:xfrm>
            <a:off x="6740311" y="3816046"/>
            <a:ext cx="42196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VR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BFA16A-6B36-D547-BE07-B422E0F17457}"/>
              </a:ext>
            </a:extLst>
          </p:cNvPr>
          <p:cNvSpPr txBox="1"/>
          <p:nvPr/>
        </p:nvSpPr>
        <p:spPr>
          <a:xfrm>
            <a:off x="8927796" y="4629826"/>
            <a:ext cx="1960592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Support to Commissioning</a:t>
            </a:r>
          </a:p>
          <a:p>
            <a:pPr algn="ctr"/>
            <a:r>
              <a:rPr lang="en-GB" sz="1200" dirty="0"/>
              <a:t>Beam Instrumentation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81E16B3-33A0-FB4D-AE35-BE15B3DC16C2}"/>
              </a:ext>
            </a:extLst>
          </p:cNvPr>
          <p:cNvSpPr txBox="1"/>
          <p:nvPr/>
        </p:nvSpPr>
        <p:spPr>
          <a:xfrm>
            <a:off x="10897128" y="5925833"/>
            <a:ext cx="814903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Operation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7A2110-E582-9349-935C-04B2A230E548}"/>
              </a:ext>
            </a:extLst>
          </p:cNvPr>
          <p:cNvSpPr txBox="1"/>
          <p:nvPr/>
        </p:nvSpPr>
        <p:spPr>
          <a:xfrm>
            <a:off x="10407603" y="1839598"/>
            <a:ext cx="1304427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As-Scanned (</a:t>
            </a:r>
            <a:r>
              <a:rPr lang="en-GB" sz="1200" dirty="0" err="1"/>
              <a:t>Asc</a:t>
            </a:r>
            <a:r>
              <a:rPr lang="en-GB" sz="1200" dirty="0"/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5C2BAFF-3D46-6B40-92B2-0670E32F6188}"/>
              </a:ext>
            </a:extLst>
          </p:cNvPr>
          <p:cNvSpPr txBox="1"/>
          <p:nvPr/>
        </p:nvSpPr>
        <p:spPr>
          <a:xfrm>
            <a:off x="10848528" y="5203793"/>
            <a:ext cx="127206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Re-alignment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3C784F-EE78-A746-8066-E483D9EA4FD8}"/>
              </a:ext>
            </a:extLst>
          </p:cNvPr>
          <p:cNvSpPr txBox="1"/>
          <p:nvPr/>
        </p:nvSpPr>
        <p:spPr>
          <a:xfrm>
            <a:off x="11616574" y="3518863"/>
            <a:ext cx="42196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VR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44005D5-F49C-7649-9361-66E4B211475A}"/>
              </a:ext>
            </a:extLst>
          </p:cNvPr>
          <p:cNvCxnSpPr>
            <a:cxnSpLocks/>
          </p:cNvCxnSpPr>
          <p:nvPr/>
        </p:nvCxnSpPr>
        <p:spPr>
          <a:xfrm flipH="1">
            <a:off x="9120336" y="1653654"/>
            <a:ext cx="3000256" cy="367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95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5996DE-412C-F243-8A5E-7DE23AFFFFF2}"/>
              </a:ext>
            </a:extLst>
          </p:cNvPr>
          <p:cNvSpPr txBox="1"/>
          <p:nvPr/>
        </p:nvSpPr>
        <p:spPr>
          <a:xfrm>
            <a:off x="3287688" y="234888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Illustration of previous slide</a:t>
            </a:r>
          </a:p>
        </p:txBody>
      </p:sp>
    </p:spTree>
    <p:extLst>
      <p:ext uri="{BB962C8B-B14F-4D97-AF65-F5344CB8AC3E}">
        <p14:creationId xmlns:p14="http://schemas.microsoft.com/office/powerpoint/2010/main" val="3957755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AC6A0-0937-B740-A202-017D42BD41CF}"/>
              </a:ext>
            </a:extLst>
          </p:cNvPr>
          <p:cNvSpPr txBox="1"/>
          <p:nvPr/>
        </p:nvSpPr>
        <p:spPr>
          <a:xfrm>
            <a:off x="3950124" y="2852936"/>
            <a:ext cx="4291752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b="1" dirty="0"/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84073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872187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C422AF-F230-664F-81F0-30B45BA531FC}"/>
              </a:ext>
            </a:extLst>
          </p:cNvPr>
          <p:cNvSpPr txBox="1"/>
          <p:nvPr/>
        </p:nvSpPr>
        <p:spPr>
          <a:xfrm>
            <a:off x="479376" y="404664"/>
            <a:ext cx="6709401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</a:rPr>
              <a:t>A journey through ESS lifecycle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B19FD9C-032E-8940-BEC7-42875FA42E1F}"/>
              </a:ext>
            </a:extLst>
          </p:cNvPr>
          <p:cNvSpPr/>
          <p:nvPr/>
        </p:nvSpPr>
        <p:spPr>
          <a:xfrm>
            <a:off x="0" y="4360019"/>
            <a:ext cx="4891518" cy="2880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Design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823E2BE-0DC4-2145-83C2-4D6FE5C094F8}"/>
              </a:ext>
            </a:extLst>
          </p:cNvPr>
          <p:cNvSpPr/>
          <p:nvPr/>
        </p:nvSpPr>
        <p:spPr>
          <a:xfrm>
            <a:off x="4891518" y="4360019"/>
            <a:ext cx="3724761" cy="2880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Construction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1A840C3-EA61-194F-8F48-8A1FBCBD23F3}"/>
              </a:ext>
            </a:extLst>
          </p:cNvPr>
          <p:cNvSpPr/>
          <p:nvPr/>
        </p:nvSpPr>
        <p:spPr>
          <a:xfrm>
            <a:off x="8616279" y="4360019"/>
            <a:ext cx="2357632" cy="2880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Commissioning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06F8AC-6FE8-3446-A0BF-D43E8C29149C}"/>
              </a:ext>
            </a:extLst>
          </p:cNvPr>
          <p:cNvSpPr/>
          <p:nvPr/>
        </p:nvSpPr>
        <p:spPr>
          <a:xfrm>
            <a:off x="10973911" y="4360019"/>
            <a:ext cx="1218088" cy="2880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Operation</a:t>
            </a: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6C98E419-F51F-E74C-8946-EF26DD337E47}"/>
              </a:ext>
            </a:extLst>
          </p:cNvPr>
          <p:cNvSpPr/>
          <p:nvPr/>
        </p:nvSpPr>
        <p:spPr>
          <a:xfrm>
            <a:off x="-2" y="4720059"/>
            <a:ext cx="1697438" cy="43204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Requirements &amp; Analysis</a:t>
            </a: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560DCD21-7C6D-C545-A778-CF33DA8D5F12}"/>
              </a:ext>
            </a:extLst>
          </p:cNvPr>
          <p:cNvSpPr/>
          <p:nvPr/>
        </p:nvSpPr>
        <p:spPr>
          <a:xfrm>
            <a:off x="3251912" y="4720059"/>
            <a:ext cx="1717126" cy="43204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Detailed Design</a:t>
            </a: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33BDF163-1384-ED4C-80C7-59C05C6CB37C}"/>
              </a:ext>
            </a:extLst>
          </p:cNvPr>
          <p:cNvSpPr/>
          <p:nvPr/>
        </p:nvSpPr>
        <p:spPr>
          <a:xfrm>
            <a:off x="1523719" y="4720059"/>
            <a:ext cx="1907983" cy="43204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System Design</a:t>
            </a: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468C9AB1-F709-6C49-9884-E911C3FCC0CC}"/>
              </a:ext>
            </a:extLst>
          </p:cNvPr>
          <p:cNvSpPr/>
          <p:nvPr/>
        </p:nvSpPr>
        <p:spPr>
          <a:xfrm>
            <a:off x="4800877" y="4720059"/>
            <a:ext cx="2159218" cy="43204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Manufacturing &amp; Preparation for Installation</a:t>
            </a: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67D720FD-6F1B-AF41-BAB3-CB0DB27BDC97}"/>
              </a:ext>
            </a:extLst>
          </p:cNvPr>
          <p:cNvSpPr/>
          <p:nvPr/>
        </p:nvSpPr>
        <p:spPr>
          <a:xfrm>
            <a:off x="6797447" y="4720059"/>
            <a:ext cx="1890840" cy="43204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Installation</a:t>
            </a:r>
          </a:p>
        </p:txBody>
      </p:sp>
      <p:sp>
        <p:nvSpPr>
          <p:cNvPr id="16" name="Chevron 15">
            <a:extLst>
              <a:ext uri="{FF2B5EF4-FFF2-40B4-BE49-F238E27FC236}">
                <a16:creationId xmlns:a16="http://schemas.microsoft.com/office/drawing/2014/main" id="{1B36AC9F-1EB6-584D-8CC4-73F5FA826FBB}"/>
              </a:ext>
            </a:extLst>
          </p:cNvPr>
          <p:cNvSpPr/>
          <p:nvPr/>
        </p:nvSpPr>
        <p:spPr>
          <a:xfrm>
            <a:off x="8514571" y="4720059"/>
            <a:ext cx="2621988" cy="43204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Commissioning</a:t>
            </a: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3C676575-86CD-6A4A-AC30-74FD36C3F2A5}"/>
              </a:ext>
            </a:extLst>
          </p:cNvPr>
          <p:cNvSpPr/>
          <p:nvPr/>
        </p:nvSpPr>
        <p:spPr>
          <a:xfrm>
            <a:off x="10973911" y="4720059"/>
            <a:ext cx="1224136" cy="432048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Operation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B4CD7EB-E4C9-D446-B671-B123365F9359}"/>
              </a:ext>
            </a:extLst>
          </p:cNvPr>
          <p:cNvSpPr/>
          <p:nvPr/>
        </p:nvSpPr>
        <p:spPr>
          <a:xfrm>
            <a:off x="23663" y="5224115"/>
            <a:ext cx="12144672" cy="64807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10B180-FD59-3144-ABF0-67864AE70D64}"/>
              </a:ext>
            </a:extLst>
          </p:cNvPr>
          <p:cNvSpPr txBox="1"/>
          <p:nvPr/>
        </p:nvSpPr>
        <p:spPr>
          <a:xfrm>
            <a:off x="1127675" y="5224115"/>
            <a:ext cx="792088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GB" sz="1100" dirty="0"/>
              <a:t>#</a:t>
            </a:r>
          </a:p>
          <a:p>
            <a:pPr algn="ctr"/>
            <a:r>
              <a:rPr lang="en-GB" sz="1100" dirty="0"/>
              <a:t>Functional Review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DC33DC-D7EC-8D4D-A9B5-CA36949B5C30}"/>
              </a:ext>
            </a:extLst>
          </p:cNvPr>
          <p:cNvSpPr txBox="1"/>
          <p:nvPr/>
        </p:nvSpPr>
        <p:spPr>
          <a:xfrm>
            <a:off x="2855867" y="5224115"/>
            <a:ext cx="1007883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GB" sz="1100" dirty="0"/>
              <a:t>#</a:t>
            </a:r>
          </a:p>
          <a:p>
            <a:pPr algn="ctr"/>
            <a:r>
              <a:rPr lang="en-GB" sz="1100" dirty="0"/>
              <a:t>Preliminary Design Review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88BBF2-7F6E-DE44-B63D-BD72FA1A5CF9}"/>
              </a:ext>
            </a:extLst>
          </p:cNvPr>
          <p:cNvSpPr txBox="1"/>
          <p:nvPr/>
        </p:nvSpPr>
        <p:spPr>
          <a:xfrm>
            <a:off x="4387576" y="5224115"/>
            <a:ext cx="1007883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GB" sz="1100" dirty="0"/>
              <a:t>#</a:t>
            </a:r>
          </a:p>
          <a:p>
            <a:pPr algn="ctr"/>
            <a:r>
              <a:rPr lang="en-GB" sz="1100" dirty="0"/>
              <a:t>Critical Design Review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79313C-FC0B-5949-90B4-BFF5766BCA17}"/>
              </a:ext>
            </a:extLst>
          </p:cNvPr>
          <p:cNvSpPr txBox="1"/>
          <p:nvPr/>
        </p:nvSpPr>
        <p:spPr>
          <a:xfrm>
            <a:off x="6240015" y="5237955"/>
            <a:ext cx="1296144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GB" sz="1100" dirty="0"/>
              <a:t>#</a:t>
            </a:r>
          </a:p>
          <a:p>
            <a:pPr algn="ctr"/>
            <a:r>
              <a:rPr lang="en-GB" sz="1100" dirty="0"/>
              <a:t>Installation Readiness Review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B34C4B-89EC-B14D-8804-C4AF63BD78EA}"/>
              </a:ext>
            </a:extLst>
          </p:cNvPr>
          <p:cNvSpPr txBox="1"/>
          <p:nvPr/>
        </p:nvSpPr>
        <p:spPr>
          <a:xfrm>
            <a:off x="7968207" y="5233855"/>
            <a:ext cx="1296144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GB" sz="1100" dirty="0"/>
              <a:t>#</a:t>
            </a:r>
          </a:p>
          <a:p>
            <a:pPr algn="ctr"/>
            <a:r>
              <a:rPr lang="en-GB" sz="1100" dirty="0"/>
              <a:t>Test Readiness Review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9715F9-A818-E446-9EDF-898C2961E399}"/>
              </a:ext>
            </a:extLst>
          </p:cNvPr>
          <p:cNvSpPr txBox="1"/>
          <p:nvPr/>
        </p:nvSpPr>
        <p:spPr>
          <a:xfrm>
            <a:off x="10429779" y="5220098"/>
            <a:ext cx="1296144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GB" sz="1100" dirty="0"/>
              <a:t>#</a:t>
            </a:r>
          </a:p>
          <a:p>
            <a:pPr algn="ctr"/>
            <a:r>
              <a:rPr lang="en-GB" sz="1100" dirty="0"/>
              <a:t>Operation Readiness Review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9B977D-12F6-1B49-8987-B933DD1A8BDA}"/>
              </a:ext>
            </a:extLst>
          </p:cNvPr>
          <p:cNvSpPr txBox="1"/>
          <p:nvPr/>
        </p:nvSpPr>
        <p:spPr>
          <a:xfrm>
            <a:off x="9228490" y="5225913"/>
            <a:ext cx="1296144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GB" sz="1100" dirty="0"/>
              <a:t>#</a:t>
            </a:r>
          </a:p>
          <a:p>
            <a:pPr algn="ctr"/>
            <a:r>
              <a:rPr lang="en-GB" sz="1100" dirty="0"/>
              <a:t>System Acceptance Review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9E9B15-C328-2946-AC34-42C90FBAC867}"/>
              </a:ext>
            </a:extLst>
          </p:cNvPr>
          <p:cNvSpPr txBox="1"/>
          <p:nvPr/>
        </p:nvSpPr>
        <p:spPr>
          <a:xfrm>
            <a:off x="5303912" y="414399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en-GB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694D2A-064F-8849-B244-F8A839F951D6}"/>
              </a:ext>
            </a:extLst>
          </p:cNvPr>
          <p:cNvSpPr txBox="1"/>
          <p:nvPr/>
        </p:nvSpPr>
        <p:spPr>
          <a:xfrm>
            <a:off x="23663" y="3729998"/>
            <a:ext cx="3888432" cy="54943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200" u="sng" dirty="0"/>
              <a:t>ESS lifecycle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D78692-FF25-2549-A9FA-3B94F2FE0B6F}"/>
              </a:ext>
            </a:extLst>
          </p:cNvPr>
          <p:cNvSpPr txBox="1"/>
          <p:nvPr/>
        </p:nvSpPr>
        <p:spPr>
          <a:xfrm>
            <a:off x="3635319" y="2055121"/>
            <a:ext cx="1329809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b="1" i="1" dirty="0"/>
              <a:t>Survey </a:t>
            </a:r>
          </a:p>
          <a:p>
            <a:pPr algn="l"/>
            <a:r>
              <a:rPr lang="en-GB" b="1" i="1" dirty="0"/>
              <a:t>Alignment </a:t>
            </a:r>
          </a:p>
          <a:p>
            <a:pPr algn="l"/>
            <a:r>
              <a:rPr lang="en-GB" b="1" i="1" dirty="0"/>
              <a:t>Metrology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75E1E8-0BAC-0146-B310-804A5F71319A}"/>
              </a:ext>
            </a:extLst>
          </p:cNvPr>
          <p:cNvSpPr txBox="1"/>
          <p:nvPr/>
        </p:nvSpPr>
        <p:spPr>
          <a:xfrm>
            <a:off x="7957411" y="2177159"/>
            <a:ext cx="1315425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b="1" i="1" dirty="0"/>
              <a:t>Spatial</a:t>
            </a:r>
          </a:p>
          <a:p>
            <a:pPr algn="l"/>
            <a:r>
              <a:rPr lang="en-GB" b="1" i="1" dirty="0"/>
              <a:t> Integration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82969D-1D1C-D340-9E8C-5E516B885B10}"/>
              </a:ext>
            </a:extLst>
          </p:cNvPr>
          <p:cNvSpPr txBox="1"/>
          <p:nvPr/>
        </p:nvSpPr>
        <p:spPr>
          <a:xfrm>
            <a:off x="7824434" y="5975702"/>
            <a:ext cx="3312125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GB" sz="1100" dirty="0"/>
              <a:t>Handbook for Engineering Management(ESS-0092276)</a:t>
            </a:r>
          </a:p>
        </p:txBody>
      </p:sp>
      <p:pic>
        <p:nvPicPr>
          <p:cNvPr id="36" name="Picture 35" descr="SAM-Logo_Blue_JPEG.jpg">
            <a:extLst>
              <a:ext uri="{FF2B5EF4-FFF2-40B4-BE49-F238E27FC236}">
                <a16:creationId xmlns:a16="http://schemas.microsoft.com/office/drawing/2014/main" id="{3099E152-2585-9A4F-8CB3-E02E62A99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92" y="2021844"/>
            <a:ext cx="975108" cy="9751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99BD836-8404-9246-9299-03E991BF8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3616" y="2111867"/>
            <a:ext cx="762871" cy="83876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AD846AD-8593-BE44-8CD5-547EB304D594}"/>
              </a:ext>
            </a:extLst>
          </p:cNvPr>
          <p:cNvSpPr txBox="1"/>
          <p:nvPr/>
        </p:nvSpPr>
        <p:spPr>
          <a:xfrm>
            <a:off x="42310" y="1527240"/>
            <a:ext cx="3888432" cy="54943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200" u="sng" dirty="0"/>
              <a:t>2 sections</a:t>
            </a:r>
          </a:p>
        </p:txBody>
      </p:sp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/>
      <p:bldP spid="21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3FBD7-4E4D-284F-8FE4-B8C8DBC83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4DCD51-5F4E-AB4F-8630-E83716376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75" y="5049837"/>
            <a:ext cx="3509170" cy="1808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B4AE12-3E76-8F4D-ACE7-37400B843F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59" y="5049837"/>
            <a:ext cx="3545641" cy="1806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113C95-4122-9A48-96C1-7A003EA84E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t="23665" r="21388" b="17805"/>
          <a:stretch/>
        </p:blipFill>
        <p:spPr>
          <a:xfrm>
            <a:off x="431860" y="5049837"/>
            <a:ext cx="3549175" cy="1808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3E05D6-4C77-A743-ADDF-A449BDE4CA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" t="4943" b="4943"/>
          <a:stretch/>
        </p:blipFill>
        <p:spPr>
          <a:xfrm>
            <a:off x="8381975" y="3214129"/>
            <a:ext cx="3509170" cy="1835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F33FE3-6942-AE40-9797-51B5085AB3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39" r="1016" b="9754"/>
          <a:stretch/>
        </p:blipFill>
        <p:spPr>
          <a:xfrm>
            <a:off x="429482" y="3214129"/>
            <a:ext cx="3551713" cy="18339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3E5078-746F-AF4A-8A43-DAAA9E1CA4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" r="1957" b="4545"/>
          <a:stretch/>
        </p:blipFill>
        <p:spPr>
          <a:xfrm>
            <a:off x="426782" y="1423579"/>
            <a:ext cx="3554253" cy="17972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9A1DBF-D136-EE43-B622-930E04E18D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" b="6220"/>
          <a:stretch/>
        </p:blipFill>
        <p:spPr>
          <a:xfrm>
            <a:off x="4358659" y="3222645"/>
            <a:ext cx="3545641" cy="18253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498244-8694-344D-A430-E71E5A9EC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75" y="1436848"/>
            <a:ext cx="3549175" cy="1802137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63688CFA-13F9-1649-BFF2-FF6E6399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469"/>
            <a:ext cx="4833162" cy="96229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800" i="1" dirty="0">
                <a:solidFill>
                  <a:schemeClr val="tx1"/>
                </a:solidFill>
                <a:latin typeface="Apple Braille Pinpoint 8 Dot" pitchFamily="2" charset="0"/>
              </a:rPr>
              <a:t>Spatial Integration</a:t>
            </a:r>
            <a:br>
              <a:rPr lang="en-GB" sz="2800" i="1" dirty="0">
                <a:solidFill>
                  <a:schemeClr val="tx1"/>
                </a:solidFill>
                <a:latin typeface="Apple Braille Pinpoint 8 Dot" pitchFamily="2" charset="0"/>
              </a:rPr>
            </a:br>
            <a:r>
              <a:rPr lang="en-GB" sz="2800" i="1" dirty="0">
                <a:solidFill>
                  <a:schemeClr val="tx1"/>
                </a:solidFill>
                <a:latin typeface="Apple Braille Pinpoint 8 Dot" pitchFamily="2" charset="0"/>
              </a:rPr>
              <a:t> Lifecycle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248F461-2366-3648-81D4-C9849F3C9EAC}"/>
              </a:ext>
            </a:extLst>
          </p:cNvPr>
          <p:cNvSpPr txBox="1">
            <a:spLocks/>
          </p:cNvSpPr>
          <p:nvPr/>
        </p:nvSpPr>
        <p:spPr>
          <a:xfrm>
            <a:off x="7356161" y="229469"/>
            <a:ext cx="2523147" cy="962296"/>
          </a:xfrm>
          <a:prstGeom prst="rect">
            <a:avLst/>
          </a:prstGeom>
          <a:solidFill>
            <a:schemeClr val="bg1"/>
          </a:solidFill>
        </p:spPr>
        <p:txBody>
          <a:bodyPr vert="horz" lIns="90000" tIns="45720" rIns="91440" bIns="45720" rtlCol="0" anchor="ctr" anchorCtr="0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500" dirty="0"/>
          </a:p>
          <a:p>
            <a:pPr algn="ctr"/>
            <a:r>
              <a:rPr lang="en-GB" sz="2400" i="1" dirty="0">
                <a:solidFill>
                  <a:srgbClr val="FF0000"/>
                </a:solidFill>
              </a:rPr>
              <a:t>Ion Source - LEBT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3C783A7-7A5D-CC44-8783-EF6B02708448}"/>
              </a:ext>
            </a:extLst>
          </p:cNvPr>
          <p:cNvSpPr/>
          <p:nvPr/>
        </p:nvSpPr>
        <p:spPr>
          <a:xfrm>
            <a:off x="347936" y="6709164"/>
            <a:ext cx="2173109" cy="132427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1" dirty="0">
                <a:solidFill>
                  <a:schemeClr val="tx1"/>
                </a:solidFill>
              </a:rPr>
              <a:t>8 - </a:t>
            </a:r>
            <a:r>
              <a:rPr lang="en-GB" sz="800" b="1" i="1" dirty="0">
                <a:solidFill>
                  <a:srgbClr val="FF0000"/>
                </a:solidFill>
              </a:rPr>
              <a:t>As</a:t>
            </a:r>
            <a:r>
              <a:rPr lang="en-GB" sz="800" b="1" i="1" dirty="0">
                <a:solidFill>
                  <a:schemeClr val="tx1"/>
                </a:solidFill>
              </a:rPr>
              <a:t>-</a:t>
            </a:r>
            <a:r>
              <a:rPr lang="en-GB" sz="800" b="1" i="1" dirty="0">
                <a:solidFill>
                  <a:srgbClr val="FF0000"/>
                </a:solidFill>
              </a:rPr>
              <a:t>b</a:t>
            </a:r>
            <a:r>
              <a:rPr lang="en-GB" sz="800" b="1" i="1" dirty="0">
                <a:solidFill>
                  <a:schemeClr val="tx1"/>
                </a:solidFill>
              </a:rPr>
              <a:t>uilt - </a:t>
            </a:r>
            <a:r>
              <a:rPr lang="en-GB" sz="800" b="1" i="1" dirty="0">
                <a:solidFill>
                  <a:srgbClr val="FF0000"/>
                </a:solidFill>
              </a:rPr>
              <a:t>T</a:t>
            </a:r>
            <a:r>
              <a:rPr lang="en-GB" sz="800" b="1" i="1" dirty="0">
                <a:solidFill>
                  <a:schemeClr val="tx1"/>
                </a:solidFill>
              </a:rPr>
              <a:t>est </a:t>
            </a:r>
            <a:r>
              <a:rPr lang="en-GB" sz="800" b="1" i="1" dirty="0">
                <a:solidFill>
                  <a:srgbClr val="FF0000"/>
                </a:solidFill>
              </a:rPr>
              <a:t>R</a:t>
            </a:r>
            <a:r>
              <a:rPr lang="en-GB" sz="800" b="1" i="1" dirty="0">
                <a:solidFill>
                  <a:schemeClr val="tx1"/>
                </a:solidFill>
              </a:rPr>
              <a:t>eadiness </a:t>
            </a:r>
            <a:r>
              <a:rPr lang="en-GB" sz="800" b="1" i="1" dirty="0">
                <a:solidFill>
                  <a:srgbClr val="FF0000"/>
                </a:solidFill>
              </a:rPr>
              <a:t>R</a:t>
            </a:r>
            <a:r>
              <a:rPr lang="en-GB" sz="800" b="1" i="1" dirty="0">
                <a:solidFill>
                  <a:schemeClr val="tx1"/>
                </a:solidFill>
              </a:rPr>
              <a:t>eview- May 2018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7E211F9-8335-C04D-BA28-6B3DED7F4167}"/>
              </a:ext>
            </a:extLst>
          </p:cNvPr>
          <p:cNvSpPr/>
          <p:nvPr/>
        </p:nvSpPr>
        <p:spPr>
          <a:xfrm>
            <a:off x="8306670" y="4894832"/>
            <a:ext cx="2046146" cy="142955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800" b="1" i="1" dirty="0">
                <a:solidFill>
                  <a:schemeClr val="tx1"/>
                </a:solidFill>
              </a:rPr>
              <a:t>7- </a:t>
            </a:r>
            <a:r>
              <a:rPr lang="en-GB" sz="800" b="1" i="1" dirty="0">
                <a:solidFill>
                  <a:srgbClr val="FF0000"/>
                </a:solidFill>
              </a:rPr>
              <a:t>I</a:t>
            </a:r>
            <a:r>
              <a:rPr lang="en-GB" sz="800" b="1" i="1" dirty="0">
                <a:solidFill>
                  <a:schemeClr val="tx1"/>
                </a:solidFill>
              </a:rPr>
              <a:t>nstallation </a:t>
            </a:r>
            <a:r>
              <a:rPr lang="en-GB" sz="800" b="1" i="1" dirty="0">
                <a:solidFill>
                  <a:srgbClr val="FF0000"/>
                </a:solidFill>
              </a:rPr>
              <a:t>R</a:t>
            </a:r>
            <a:r>
              <a:rPr lang="en-GB" sz="800" b="1" i="1" dirty="0">
                <a:solidFill>
                  <a:schemeClr val="tx1"/>
                </a:solidFill>
              </a:rPr>
              <a:t>eadiness </a:t>
            </a:r>
            <a:r>
              <a:rPr lang="en-GB" sz="800" b="1" i="1" dirty="0">
                <a:solidFill>
                  <a:srgbClr val="FF0000"/>
                </a:solidFill>
              </a:rPr>
              <a:t>R</a:t>
            </a:r>
            <a:r>
              <a:rPr lang="en-GB" sz="800" b="1" i="1" dirty="0">
                <a:solidFill>
                  <a:schemeClr val="tx1"/>
                </a:solidFill>
              </a:rPr>
              <a:t>eview - Sept 2017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673841D-BF43-C04A-881F-C7B0C32B9EF2}"/>
              </a:ext>
            </a:extLst>
          </p:cNvPr>
          <p:cNvSpPr/>
          <p:nvPr/>
        </p:nvSpPr>
        <p:spPr>
          <a:xfrm>
            <a:off x="4123640" y="4894832"/>
            <a:ext cx="2046146" cy="142955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1" dirty="0">
                <a:solidFill>
                  <a:schemeClr val="tx1"/>
                </a:solidFill>
              </a:rPr>
              <a:t>6- </a:t>
            </a:r>
            <a:r>
              <a:rPr lang="en-GB" sz="800" b="1" i="1" dirty="0">
                <a:solidFill>
                  <a:srgbClr val="FF0000"/>
                </a:solidFill>
              </a:rPr>
              <a:t>C</a:t>
            </a:r>
            <a:r>
              <a:rPr lang="en-GB" sz="800" b="1" i="1" dirty="0">
                <a:solidFill>
                  <a:schemeClr val="tx1"/>
                </a:solidFill>
              </a:rPr>
              <a:t>ritical </a:t>
            </a:r>
            <a:r>
              <a:rPr lang="en-GB" sz="800" b="1" i="1" dirty="0">
                <a:solidFill>
                  <a:srgbClr val="FF0000"/>
                </a:solidFill>
              </a:rPr>
              <a:t>D</a:t>
            </a:r>
            <a:r>
              <a:rPr lang="en-GB" sz="800" b="1" i="1" dirty="0">
                <a:solidFill>
                  <a:schemeClr val="tx1"/>
                </a:solidFill>
              </a:rPr>
              <a:t>esign </a:t>
            </a:r>
            <a:r>
              <a:rPr lang="en-GB" sz="800" b="1" i="1" dirty="0">
                <a:solidFill>
                  <a:srgbClr val="FF0000"/>
                </a:solidFill>
              </a:rPr>
              <a:t>R</a:t>
            </a:r>
            <a:r>
              <a:rPr lang="en-GB" sz="800" b="1" i="1" dirty="0">
                <a:solidFill>
                  <a:schemeClr val="tx1"/>
                </a:solidFill>
              </a:rPr>
              <a:t>eview - Feb  2016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FAB23F2-4E41-884E-AA53-B903D7C74295}"/>
              </a:ext>
            </a:extLst>
          </p:cNvPr>
          <p:cNvSpPr/>
          <p:nvPr/>
        </p:nvSpPr>
        <p:spPr>
          <a:xfrm>
            <a:off x="347936" y="4854900"/>
            <a:ext cx="1685992" cy="175217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1" dirty="0">
                <a:solidFill>
                  <a:schemeClr val="tx1"/>
                </a:solidFill>
              </a:rPr>
              <a:t>5- </a:t>
            </a:r>
            <a:r>
              <a:rPr lang="en-GB" sz="800" b="1" i="1" dirty="0">
                <a:solidFill>
                  <a:srgbClr val="FF0000"/>
                </a:solidFill>
              </a:rPr>
              <a:t>I</a:t>
            </a:r>
            <a:r>
              <a:rPr lang="en-GB" sz="800" b="1" i="1" dirty="0">
                <a:solidFill>
                  <a:schemeClr val="tx1"/>
                </a:solidFill>
              </a:rPr>
              <a:t>ssued for </a:t>
            </a:r>
            <a:r>
              <a:rPr lang="en-GB" sz="800" b="1" i="1" dirty="0">
                <a:solidFill>
                  <a:srgbClr val="FF0000"/>
                </a:solidFill>
              </a:rPr>
              <a:t>Q</a:t>
            </a:r>
            <a:r>
              <a:rPr lang="en-GB" sz="800" b="1" i="1" dirty="0">
                <a:solidFill>
                  <a:schemeClr val="tx1"/>
                </a:solidFill>
              </a:rPr>
              <a:t>uotation - Nov 2015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80F0766-65CF-6E42-8FCF-CF20FEEA5AE6}"/>
              </a:ext>
            </a:extLst>
          </p:cNvPr>
          <p:cNvSpPr/>
          <p:nvPr/>
        </p:nvSpPr>
        <p:spPr>
          <a:xfrm>
            <a:off x="8203365" y="6716644"/>
            <a:ext cx="2503341" cy="135395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800" b="1" i="1" dirty="0">
                <a:solidFill>
                  <a:schemeClr val="tx1"/>
                </a:solidFill>
              </a:rPr>
              <a:t>10 – </a:t>
            </a:r>
            <a:r>
              <a:rPr lang="en-GB" sz="800" b="1" i="1" dirty="0">
                <a:solidFill>
                  <a:srgbClr val="FF0000"/>
                </a:solidFill>
              </a:rPr>
              <a:t>A</a:t>
            </a:r>
            <a:r>
              <a:rPr lang="en-GB" sz="800" b="1" i="1" dirty="0">
                <a:solidFill>
                  <a:schemeClr val="tx1"/>
                </a:solidFill>
              </a:rPr>
              <a:t>s-</a:t>
            </a:r>
            <a:r>
              <a:rPr lang="en-GB" sz="800" b="1" i="1" dirty="0">
                <a:solidFill>
                  <a:srgbClr val="FF0000"/>
                </a:solidFill>
              </a:rPr>
              <a:t>Sc</a:t>
            </a:r>
            <a:r>
              <a:rPr lang="en-GB" sz="800" b="1" i="1" dirty="0">
                <a:solidFill>
                  <a:schemeClr val="tx1"/>
                </a:solidFill>
              </a:rPr>
              <a:t>anned Coloured 3D Point Clouds - Jan 2019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D49DF72-6446-8448-8D66-55ED7D3E6F3A}"/>
              </a:ext>
            </a:extLst>
          </p:cNvPr>
          <p:cNvSpPr/>
          <p:nvPr/>
        </p:nvSpPr>
        <p:spPr>
          <a:xfrm>
            <a:off x="8302936" y="3065621"/>
            <a:ext cx="1427500" cy="155223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1" dirty="0">
                <a:solidFill>
                  <a:schemeClr val="tx1"/>
                </a:solidFill>
              </a:rPr>
              <a:t>4- </a:t>
            </a:r>
            <a:r>
              <a:rPr lang="en-GB" sz="800" b="1" i="1" dirty="0">
                <a:solidFill>
                  <a:srgbClr val="FF0000"/>
                </a:solidFill>
              </a:rPr>
              <a:t>D</a:t>
            </a:r>
            <a:r>
              <a:rPr lang="en-GB" sz="800" b="1" i="1" dirty="0">
                <a:solidFill>
                  <a:schemeClr val="tx1"/>
                </a:solidFill>
              </a:rPr>
              <a:t>etailed </a:t>
            </a:r>
            <a:r>
              <a:rPr lang="en-GB" sz="800" b="1" i="1" dirty="0">
                <a:solidFill>
                  <a:srgbClr val="FF0000"/>
                </a:solidFill>
              </a:rPr>
              <a:t>D</a:t>
            </a:r>
            <a:r>
              <a:rPr lang="en-GB" sz="800" b="1" i="1" dirty="0">
                <a:solidFill>
                  <a:schemeClr val="tx1"/>
                </a:solidFill>
              </a:rPr>
              <a:t>esign - Oct 2015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FE59AEBE-A173-DF43-98DC-B305ECD53E82}"/>
              </a:ext>
            </a:extLst>
          </p:cNvPr>
          <p:cNvSpPr/>
          <p:nvPr/>
        </p:nvSpPr>
        <p:spPr>
          <a:xfrm>
            <a:off x="333785" y="3066952"/>
            <a:ext cx="1593380" cy="159664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1" dirty="0">
                <a:solidFill>
                  <a:schemeClr val="tx1"/>
                </a:solidFill>
              </a:rPr>
              <a:t>2- </a:t>
            </a:r>
            <a:r>
              <a:rPr lang="en-GB" sz="800" b="1" i="1" dirty="0">
                <a:solidFill>
                  <a:srgbClr val="FF0000"/>
                </a:solidFill>
              </a:rPr>
              <a:t>F</a:t>
            </a:r>
            <a:r>
              <a:rPr lang="en-GB" sz="800" b="1" i="1" dirty="0">
                <a:solidFill>
                  <a:schemeClr val="tx1"/>
                </a:solidFill>
              </a:rPr>
              <a:t>unctional </a:t>
            </a:r>
            <a:r>
              <a:rPr lang="en-GB" sz="800" b="1" i="1" dirty="0">
                <a:solidFill>
                  <a:srgbClr val="FF0000"/>
                </a:solidFill>
              </a:rPr>
              <a:t>R</a:t>
            </a:r>
            <a:r>
              <a:rPr lang="en-GB" sz="800" b="1" i="1" dirty="0">
                <a:solidFill>
                  <a:schemeClr val="tx1"/>
                </a:solidFill>
              </a:rPr>
              <a:t>eview - Sept 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D900A1-4264-F549-B7E9-77907E7AEAA7}"/>
              </a:ext>
            </a:extLst>
          </p:cNvPr>
          <p:cNvSpPr txBox="1"/>
          <p:nvPr/>
        </p:nvSpPr>
        <p:spPr>
          <a:xfrm>
            <a:off x="7868822" y="1428332"/>
            <a:ext cx="513153" cy="5429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endParaRPr lang="en-GB" sz="2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AE895F-B541-024C-B132-2336B1391F77}"/>
              </a:ext>
            </a:extLst>
          </p:cNvPr>
          <p:cNvSpPr txBox="1"/>
          <p:nvPr/>
        </p:nvSpPr>
        <p:spPr>
          <a:xfrm>
            <a:off x="11881465" y="1436849"/>
            <a:ext cx="310535" cy="5438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endParaRPr lang="en-GB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84BAA9-EC0F-B044-BDF4-E6EA54C001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 r="5355"/>
          <a:stretch/>
        </p:blipFill>
        <p:spPr>
          <a:xfrm>
            <a:off x="4358500" y="1421233"/>
            <a:ext cx="3510322" cy="1824889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7410D07-8791-B941-AD21-FACA155BBFB5}"/>
              </a:ext>
            </a:extLst>
          </p:cNvPr>
          <p:cNvSpPr/>
          <p:nvPr/>
        </p:nvSpPr>
        <p:spPr>
          <a:xfrm>
            <a:off x="4236164" y="3097068"/>
            <a:ext cx="2046146" cy="122943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1" dirty="0">
                <a:solidFill>
                  <a:schemeClr val="tx1"/>
                </a:solidFill>
              </a:rPr>
              <a:t>3- </a:t>
            </a:r>
            <a:r>
              <a:rPr lang="en-GB" sz="800" b="1" i="1" dirty="0">
                <a:solidFill>
                  <a:srgbClr val="FF0000"/>
                </a:solidFill>
              </a:rPr>
              <a:t>P</a:t>
            </a:r>
            <a:r>
              <a:rPr lang="en-GB" sz="800" b="1" i="1" dirty="0">
                <a:solidFill>
                  <a:schemeClr val="tx1"/>
                </a:solidFill>
              </a:rPr>
              <a:t>reliminary</a:t>
            </a:r>
            <a:r>
              <a:rPr lang="en-GB" sz="800" b="1" i="1" dirty="0">
                <a:solidFill>
                  <a:srgbClr val="FF0000"/>
                </a:solidFill>
              </a:rPr>
              <a:t> D</a:t>
            </a:r>
            <a:r>
              <a:rPr lang="en-GB" sz="800" b="1" i="1" dirty="0">
                <a:solidFill>
                  <a:schemeClr val="tx1"/>
                </a:solidFill>
              </a:rPr>
              <a:t>esign </a:t>
            </a:r>
            <a:r>
              <a:rPr lang="en-GB" sz="800" b="1" i="1" dirty="0">
                <a:solidFill>
                  <a:srgbClr val="FF0000"/>
                </a:solidFill>
              </a:rPr>
              <a:t>R</a:t>
            </a:r>
            <a:r>
              <a:rPr lang="en-GB" sz="800" b="1" i="1" dirty="0">
                <a:solidFill>
                  <a:schemeClr val="tx1"/>
                </a:solidFill>
              </a:rPr>
              <a:t>eview - Feb 2015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F716427-737D-DD48-ACB9-264F90FC8B23}"/>
              </a:ext>
            </a:extLst>
          </p:cNvPr>
          <p:cNvSpPr txBox="1"/>
          <p:nvPr/>
        </p:nvSpPr>
        <p:spPr>
          <a:xfrm>
            <a:off x="3961222" y="1421233"/>
            <a:ext cx="407245" cy="5425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endParaRPr lang="en-GB" sz="2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6FF12-0EC6-B84E-9DAF-7139217A6F4D}"/>
              </a:ext>
            </a:extLst>
          </p:cNvPr>
          <p:cNvCxnSpPr>
            <a:cxnSpLocks/>
          </p:cNvCxnSpPr>
          <p:nvPr/>
        </p:nvCxnSpPr>
        <p:spPr>
          <a:xfrm>
            <a:off x="17661" y="3246122"/>
            <a:ext cx="12192000" cy="0"/>
          </a:xfrm>
          <a:prstGeom prst="line">
            <a:avLst/>
          </a:prstGeom>
          <a:ln w="53975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E18F608-6F66-E14D-82C3-27D2BDC5ED67}"/>
              </a:ext>
            </a:extLst>
          </p:cNvPr>
          <p:cNvCxnSpPr>
            <a:cxnSpLocks/>
          </p:cNvCxnSpPr>
          <p:nvPr/>
        </p:nvCxnSpPr>
        <p:spPr>
          <a:xfrm>
            <a:off x="0" y="5048036"/>
            <a:ext cx="12192000" cy="0"/>
          </a:xfrm>
          <a:prstGeom prst="line">
            <a:avLst/>
          </a:prstGeom>
          <a:ln w="53975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C1A63F5-D53F-F046-A5E2-A1C1C5125AB8}"/>
              </a:ext>
            </a:extLst>
          </p:cNvPr>
          <p:cNvCxnSpPr>
            <a:cxnSpLocks/>
            <a:stCxn id="49" idx="2"/>
            <a:endCxn id="49" idx="0"/>
          </p:cNvCxnSpPr>
          <p:nvPr/>
        </p:nvCxnSpPr>
        <p:spPr>
          <a:xfrm flipV="1">
            <a:off x="4164845" y="1421233"/>
            <a:ext cx="0" cy="5425824"/>
          </a:xfrm>
          <a:prstGeom prst="line">
            <a:avLst/>
          </a:prstGeom>
          <a:ln w="53975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ECFAFD8-253B-CB4E-9966-DA07DF4CB1F0}"/>
              </a:ext>
            </a:extLst>
          </p:cNvPr>
          <p:cNvCxnSpPr>
            <a:cxnSpLocks/>
          </p:cNvCxnSpPr>
          <p:nvPr/>
        </p:nvCxnSpPr>
        <p:spPr>
          <a:xfrm flipV="1">
            <a:off x="8125398" y="1417342"/>
            <a:ext cx="0" cy="5425824"/>
          </a:xfrm>
          <a:prstGeom prst="line">
            <a:avLst/>
          </a:prstGeom>
          <a:ln w="53975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EBE8BD1-7C1D-DE41-8B59-7F72940B6A11}"/>
              </a:ext>
            </a:extLst>
          </p:cNvPr>
          <p:cNvSpPr/>
          <p:nvPr/>
        </p:nvSpPr>
        <p:spPr>
          <a:xfrm>
            <a:off x="4298209" y="6701874"/>
            <a:ext cx="2395854" cy="153918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1" dirty="0">
                <a:solidFill>
                  <a:schemeClr val="tx1"/>
                </a:solidFill>
              </a:rPr>
              <a:t>9 – </a:t>
            </a:r>
            <a:r>
              <a:rPr lang="en-GB" sz="800" b="1" i="1" dirty="0">
                <a:solidFill>
                  <a:srgbClr val="FF0000"/>
                </a:solidFill>
              </a:rPr>
              <a:t>A</a:t>
            </a:r>
            <a:r>
              <a:rPr lang="en-GB" sz="800" b="1" i="1" dirty="0">
                <a:solidFill>
                  <a:schemeClr val="tx1"/>
                </a:solidFill>
              </a:rPr>
              <a:t>s-</a:t>
            </a:r>
            <a:r>
              <a:rPr lang="en-GB" sz="800" b="1" i="1" dirty="0">
                <a:solidFill>
                  <a:srgbClr val="FF0000"/>
                </a:solidFill>
              </a:rPr>
              <a:t>Sc</a:t>
            </a:r>
            <a:r>
              <a:rPr lang="en-GB" sz="800" b="1" i="1" dirty="0">
                <a:solidFill>
                  <a:schemeClr val="tx1"/>
                </a:solidFill>
              </a:rPr>
              <a:t>anned  Intensity 3D Point Clouds - Jan 2019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D654FB4-82F2-5142-A661-15304233D6B8}"/>
              </a:ext>
            </a:extLst>
          </p:cNvPr>
          <p:cNvCxnSpPr>
            <a:cxnSpLocks/>
          </p:cNvCxnSpPr>
          <p:nvPr/>
        </p:nvCxnSpPr>
        <p:spPr>
          <a:xfrm>
            <a:off x="-48074" y="6865826"/>
            <a:ext cx="12240074" cy="0"/>
          </a:xfrm>
          <a:prstGeom prst="line">
            <a:avLst/>
          </a:prstGeom>
          <a:ln w="53975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F5B56808-0FB3-7046-A92B-6AC231FA09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163" y="0"/>
            <a:ext cx="2525674" cy="14283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D6DF20AD-714E-B14C-A3FE-5B5B6F0A2B4F}"/>
              </a:ext>
            </a:extLst>
          </p:cNvPr>
          <p:cNvSpPr/>
          <p:nvPr/>
        </p:nvSpPr>
        <p:spPr>
          <a:xfrm>
            <a:off x="4833162" y="1296257"/>
            <a:ext cx="1551411" cy="108980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i="1" dirty="0">
                <a:solidFill>
                  <a:schemeClr val="tx1"/>
                </a:solidFill>
              </a:rPr>
              <a:t>1-</a:t>
            </a:r>
            <a:r>
              <a:rPr lang="en-GB" sz="800" b="1" i="1" dirty="0">
                <a:solidFill>
                  <a:srgbClr val="FF0000"/>
                </a:solidFill>
              </a:rPr>
              <a:t> </a:t>
            </a:r>
            <a:r>
              <a:rPr lang="en-GB" sz="800" b="1" i="1" dirty="0">
                <a:solidFill>
                  <a:schemeClr val="tx1"/>
                </a:solidFill>
              </a:rPr>
              <a:t>Initial Space Claim - Oct 2013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747F084-D050-BA49-942E-3EB8333D33C2}"/>
              </a:ext>
            </a:extLst>
          </p:cNvPr>
          <p:cNvCxnSpPr>
            <a:cxnSpLocks/>
          </p:cNvCxnSpPr>
          <p:nvPr/>
        </p:nvCxnSpPr>
        <p:spPr>
          <a:xfrm>
            <a:off x="0" y="1438860"/>
            <a:ext cx="12240074" cy="0"/>
          </a:xfrm>
          <a:prstGeom prst="line">
            <a:avLst/>
          </a:prstGeom>
          <a:ln w="53975" cmpd="thickThin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149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BAE5A-A54F-3C41-9F22-C5766368456B}"/>
              </a:ext>
            </a:extLst>
          </p:cNvPr>
          <p:cNvSpPr txBox="1"/>
          <p:nvPr/>
        </p:nvSpPr>
        <p:spPr>
          <a:xfrm>
            <a:off x="479376" y="404664"/>
            <a:ext cx="5040560" cy="86409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Survey Alignment Metrology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23CA15-43ED-F442-9691-D4E6D97A61EE}"/>
              </a:ext>
            </a:extLst>
          </p:cNvPr>
          <p:cNvSpPr txBox="1"/>
          <p:nvPr/>
        </p:nvSpPr>
        <p:spPr>
          <a:xfrm>
            <a:off x="3061276" y="2636912"/>
            <a:ext cx="7128792" cy="309634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Satisfaction of our customers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No one is waiting for Alignment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Smooth Installation/Alignment  -  No big worries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No safety issue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MAJOR SUCCES:  Ion Source LEBT - Commissioning on going.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49639-D8E7-1C4A-9B9D-6CC18930CCF8}"/>
              </a:ext>
            </a:extLst>
          </p:cNvPr>
          <p:cNvSpPr txBox="1"/>
          <p:nvPr/>
        </p:nvSpPr>
        <p:spPr>
          <a:xfrm>
            <a:off x="3950124" y="1484784"/>
            <a:ext cx="4291752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b="1" dirty="0"/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517046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F8B82-0A43-4B46-BD73-2E13197149F2}"/>
              </a:ext>
            </a:extLst>
          </p:cNvPr>
          <p:cNvSpPr txBox="1"/>
          <p:nvPr/>
        </p:nvSpPr>
        <p:spPr>
          <a:xfrm>
            <a:off x="479376" y="404664"/>
            <a:ext cx="5040560" cy="86409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D718A4-0425-C448-BD37-BA20A97CCE21}"/>
              </a:ext>
            </a:extLst>
          </p:cNvPr>
          <p:cNvSpPr txBox="1"/>
          <p:nvPr/>
        </p:nvSpPr>
        <p:spPr>
          <a:xfrm>
            <a:off x="2063552" y="2348880"/>
            <a:ext cx="9361040" cy="324036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2 sections well established providing services to all 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Fully centralized in EIS Division- funding and staff secured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Synergies and Interactions demonstrated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/>
              <a:t>Ready to face incoming challenges of Installation and </a:t>
            </a:r>
            <a:r>
              <a:rPr lang="en-GB" sz="2400" dirty="0" err="1"/>
              <a:t>Commisioning</a:t>
            </a:r>
            <a:endParaRPr lang="en-GB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11672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F8B82-0A43-4B46-BD73-2E13197149F2}"/>
              </a:ext>
            </a:extLst>
          </p:cNvPr>
          <p:cNvSpPr txBox="1"/>
          <p:nvPr/>
        </p:nvSpPr>
        <p:spPr>
          <a:xfrm>
            <a:off x="4583832" y="2996952"/>
            <a:ext cx="3960440" cy="86409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4000" dirty="0"/>
              <a:t>BACK – UP Slides</a:t>
            </a:r>
          </a:p>
        </p:txBody>
      </p:sp>
    </p:spTree>
    <p:extLst>
      <p:ext uri="{BB962C8B-B14F-4D97-AF65-F5344CB8AC3E}">
        <p14:creationId xmlns:p14="http://schemas.microsoft.com/office/powerpoint/2010/main" val="2403059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721A6-60C8-024E-AEDF-C6387C13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A8A44-8BAA-C84A-B6E1-239BB0B87CA6}"/>
              </a:ext>
            </a:extLst>
          </p:cNvPr>
          <p:cNvSpPr txBox="1"/>
          <p:nvPr/>
        </p:nvSpPr>
        <p:spPr>
          <a:xfrm>
            <a:off x="1689750" y="2067133"/>
            <a:ext cx="355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ESS Plant Layout (EPL) ESS-0016885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91C4D0-91A9-624D-8CCA-5AF5A325442B}"/>
              </a:ext>
            </a:extLst>
          </p:cNvPr>
          <p:cNvSpPr txBox="1"/>
          <p:nvPr/>
        </p:nvSpPr>
        <p:spPr>
          <a:xfrm>
            <a:off x="7840960" y="2064296"/>
            <a:ext cx="395743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Configuration Management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FF388-3574-514C-86D7-8AE2D81A9C18}"/>
              </a:ext>
            </a:extLst>
          </p:cNvPr>
          <p:cNvSpPr txBox="1"/>
          <p:nvPr/>
        </p:nvSpPr>
        <p:spPr>
          <a:xfrm>
            <a:off x="2311907" y="4121227"/>
            <a:ext cx="231012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Communication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B6D5F-523A-E843-A7B8-40812775116F}"/>
              </a:ext>
            </a:extLst>
          </p:cNvPr>
          <p:cNvSpPr txBox="1"/>
          <p:nvPr/>
        </p:nvSpPr>
        <p:spPr>
          <a:xfrm>
            <a:off x="1681693" y="2618730"/>
            <a:ext cx="4917372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Missing clear Breakdown Structure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C05B9D-314F-1B48-A77D-E8569E889208}"/>
              </a:ext>
            </a:extLst>
          </p:cNvPr>
          <p:cNvSpPr txBox="1"/>
          <p:nvPr/>
        </p:nvSpPr>
        <p:spPr>
          <a:xfrm>
            <a:off x="2609829" y="3107868"/>
            <a:ext cx="265136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Very heavy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69D695-2454-8A41-80F3-8309937B979F}"/>
              </a:ext>
            </a:extLst>
          </p:cNvPr>
          <p:cNvSpPr txBox="1"/>
          <p:nvPr/>
        </p:nvSpPr>
        <p:spPr>
          <a:xfrm>
            <a:off x="8016743" y="2636912"/>
            <a:ext cx="328506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Very little data released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AEE2A-994B-5044-900F-468558439437}"/>
              </a:ext>
            </a:extLst>
          </p:cNvPr>
          <p:cNvSpPr txBox="1"/>
          <p:nvPr/>
        </p:nvSpPr>
        <p:spPr>
          <a:xfrm>
            <a:off x="7536160" y="3077381"/>
            <a:ext cx="4690451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3D data not connected to the PLM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38D37-898A-3240-9B6D-734C7DEB36B4}"/>
              </a:ext>
            </a:extLst>
          </p:cNvPr>
          <p:cNvSpPr txBox="1"/>
          <p:nvPr/>
        </p:nvSpPr>
        <p:spPr>
          <a:xfrm>
            <a:off x="731846" y="4639356"/>
            <a:ext cx="5613396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What are we exporting/showing ?</a:t>
            </a:r>
          </a:p>
          <a:p>
            <a:pPr algn="ctr"/>
            <a:r>
              <a:rPr lang="en-GB" dirty="0"/>
              <a:t> Collaborators – </a:t>
            </a:r>
            <a:r>
              <a:rPr lang="en-GB" dirty="0" err="1"/>
              <a:t>Inkinds</a:t>
            </a:r>
            <a:r>
              <a:rPr lang="en-GB" dirty="0"/>
              <a:t>- Manufacturers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7857A0-E6C9-3A40-9EB3-F9DCF6101274}"/>
              </a:ext>
            </a:extLst>
          </p:cNvPr>
          <p:cNvSpPr txBox="1"/>
          <p:nvPr/>
        </p:nvSpPr>
        <p:spPr>
          <a:xfrm>
            <a:off x="7507535" y="4458567"/>
            <a:ext cx="462427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Swedish Nuclear Authority (SSM)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04E960-2F1B-EB4C-BEF6-7A2F7E536935}"/>
              </a:ext>
            </a:extLst>
          </p:cNvPr>
          <p:cNvSpPr txBox="1"/>
          <p:nvPr/>
        </p:nvSpPr>
        <p:spPr>
          <a:xfrm>
            <a:off x="8673105" y="3552598"/>
            <a:ext cx="153760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CF models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B78854-437A-6C47-937E-A212E6B2AA90}"/>
              </a:ext>
            </a:extLst>
          </p:cNvPr>
          <p:cNvSpPr txBox="1"/>
          <p:nvPr/>
        </p:nvSpPr>
        <p:spPr>
          <a:xfrm>
            <a:off x="7432670" y="5033293"/>
            <a:ext cx="504144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Facility Documentation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19A01B-CD4A-D944-8E1F-90CA43D601DC}"/>
              </a:ext>
            </a:extLst>
          </p:cNvPr>
          <p:cNvSpPr txBox="1"/>
          <p:nvPr/>
        </p:nvSpPr>
        <p:spPr>
          <a:xfrm>
            <a:off x="191344" y="142525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1.5 year ago….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F2ACFF-D5AA-314A-92BB-590FA0E5BB62}"/>
              </a:ext>
            </a:extLst>
          </p:cNvPr>
          <p:cNvSpPr txBox="1"/>
          <p:nvPr/>
        </p:nvSpPr>
        <p:spPr>
          <a:xfrm>
            <a:off x="335360" y="404664"/>
            <a:ext cx="6597191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Challenges around our 3D data</a:t>
            </a:r>
          </a:p>
        </p:txBody>
      </p:sp>
    </p:spTree>
    <p:extLst>
      <p:ext uri="{BB962C8B-B14F-4D97-AF65-F5344CB8AC3E}">
        <p14:creationId xmlns:p14="http://schemas.microsoft.com/office/powerpoint/2010/main" val="395693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51AAF-6E19-134D-8EFB-BAEB0B4B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0818B-8483-9E4C-8B59-692571352BEC}"/>
              </a:ext>
            </a:extLst>
          </p:cNvPr>
          <p:cNvSpPr txBox="1"/>
          <p:nvPr/>
        </p:nvSpPr>
        <p:spPr>
          <a:xfrm>
            <a:off x="2495600" y="2040275"/>
            <a:ext cx="3044936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7400" indent="-367400">
              <a:buFont typeface="+mj-lt"/>
              <a:buAutoNum type="arabicPeriod"/>
            </a:pPr>
            <a:r>
              <a:rPr lang="en-GB" sz="1286" b="1" dirty="0"/>
              <a:t>Following </a:t>
            </a:r>
            <a:r>
              <a:rPr lang="en-GB" sz="1286" b="1" dirty="0">
                <a:solidFill>
                  <a:srgbClr val="FF0000"/>
                </a:solidFill>
              </a:rPr>
              <a:t>ESS Breakdown Structures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7CE8D-B0CD-FE44-B74C-57CA628C053F}"/>
              </a:ext>
            </a:extLst>
          </p:cNvPr>
          <p:cNvSpPr txBox="1"/>
          <p:nvPr/>
        </p:nvSpPr>
        <p:spPr>
          <a:xfrm>
            <a:off x="4609460" y="2291225"/>
            <a:ext cx="2820259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6" dirty="0"/>
              <a:t>naming and connection to CHESS (PLM)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871AE-7187-9F48-9E04-0A6A53D72711}"/>
              </a:ext>
            </a:extLst>
          </p:cNvPr>
          <p:cNvSpPr txBox="1"/>
          <p:nvPr/>
        </p:nvSpPr>
        <p:spPr>
          <a:xfrm>
            <a:off x="2495600" y="2636912"/>
            <a:ext cx="2166170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7400" indent="-367400">
              <a:buFont typeface="+mj-lt"/>
              <a:buAutoNum type="arabicPeriod" startAt="2"/>
            </a:pPr>
            <a:r>
              <a:rPr lang="en-GB" sz="1286" b="1" dirty="0"/>
              <a:t>Based on </a:t>
            </a:r>
            <a:r>
              <a:rPr lang="en-GB" sz="1286" b="1" dirty="0">
                <a:solidFill>
                  <a:srgbClr val="FF0000"/>
                </a:solidFill>
              </a:rPr>
              <a:t>Light Versions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3717C-53AC-0048-ADA4-EE4EC4DA1AE5}"/>
              </a:ext>
            </a:extLst>
          </p:cNvPr>
          <p:cNvSpPr txBox="1"/>
          <p:nvPr/>
        </p:nvSpPr>
        <p:spPr>
          <a:xfrm>
            <a:off x="4661770" y="2756569"/>
            <a:ext cx="2711255" cy="488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6" dirty="0"/>
              <a:t>Lighter to open and work on it</a:t>
            </a:r>
          </a:p>
          <a:p>
            <a:r>
              <a:rPr lang="en-GB" sz="1286" dirty="0"/>
              <a:t>Possibility to load full detailed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43B20-2B23-5A4D-806F-6B6E1E9E0953}"/>
              </a:ext>
            </a:extLst>
          </p:cNvPr>
          <p:cNvSpPr txBox="1"/>
          <p:nvPr/>
        </p:nvSpPr>
        <p:spPr>
          <a:xfrm>
            <a:off x="2495601" y="3284984"/>
            <a:ext cx="4141647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7400" indent="-367400">
              <a:buFont typeface="+mj-lt"/>
              <a:buAutoNum type="arabicPeriod" startAt="3"/>
            </a:pPr>
            <a:r>
              <a:rPr lang="en-GB" sz="1286" b="1" dirty="0"/>
              <a:t>Showing only </a:t>
            </a:r>
            <a:r>
              <a:rPr lang="en-GB" sz="1286" b="1" dirty="0">
                <a:solidFill>
                  <a:srgbClr val="FF0000"/>
                </a:solidFill>
              </a:rPr>
              <a:t>Released Data </a:t>
            </a:r>
            <a:r>
              <a:rPr lang="en-GB" sz="1286" b="1" dirty="0"/>
              <a:t>( with level of maturity)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84070A-2C38-C040-B044-837081F6D771}"/>
              </a:ext>
            </a:extLst>
          </p:cNvPr>
          <p:cNvSpPr txBox="1"/>
          <p:nvPr/>
        </p:nvSpPr>
        <p:spPr>
          <a:xfrm>
            <a:off x="4727848" y="3570840"/>
            <a:ext cx="3663760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6" dirty="0"/>
              <a:t>Reliable information understanding design maturity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85F24-BDE4-944D-9F28-671FF41A799D}"/>
              </a:ext>
            </a:extLst>
          </p:cNvPr>
          <p:cNvSpPr txBox="1"/>
          <p:nvPr/>
        </p:nvSpPr>
        <p:spPr>
          <a:xfrm>
            <a:off x="2489296" y="3933056"/>
            <a:ext cx="1806264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7400" indent="-367400">
              <a:buFont typeface="+mj-lt"/>
              <a:buAutoNum type="arabicPeriod" startAt="4"/>
            </a:pPr>
            <a:r>
              <a:rPr lang="en-GB" sz="1286" b="1" dirty="0"/>
              <a:t>Source for </a:t>
            </a:r>
            <a:r>
              <a:rPr lang="en-GB" sz="1286" b="1" dirty="0">
                <a:solidFill>
                  <a:srgbClr val="FF0000"/>
                </a:solidFill>
              </a:rPr>
              <a:t>Exports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273B2-5382-0942-BB98-A3D54D2FEAB3}"/>
              </a:ext>
            </a:extLst>
          </p:cNvPr>
          <p:cNvSpPr txBox="1"/>
          <p:nvPr/>
        </p:nvSpPr>
        <p:spPr>
          <a:xfrm>
            <a:off x="4655840" y="4005064"/>
            <a:ext cx="3033779" cy="29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86" dirty="0"/>
              <a:t>Other platforms - External users - Partners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9D651A-DAF6-A349-A50D-F41A6F11F378}"/>
              </a:ext>
            </a:extLst>
          </p:cNvPr>
          <p:cNvSpPr txBox="1"/>
          <p:nvPr/>
        </p:nvSpPr>
        <p:spPr>
          <a:xfrm>
            <a:off x="263352" y="158307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REBUILT THE ESS Plant Layout (EPL)  ESS-0500000</a:t>
            </a:r>
            <a:endParaRPr lang="en-GB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AE8B5F-F9B3-C64D-AC7F-6D14D6EC996F}"/>
              </a:ext>
            </a:extLst>
          </p:cNvPr>
          <p:cNvSpPr txBox="1"/>
          <p:nvPr/>
        </p:nvSpPr>
        <p:spPr>
          <a:xfrm>
            <a:off x="335360" y="4630386"/>
            <a:ext cx="6301888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Redefine central rules and interactions with sub projects</a:t>
            </a:r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D33EB0-77DD-8244-9239-16BA671F24BA}"/>
              </a:ext>
            </a:extLst>
          </p:cNvPr>
          <p:cNvSpPr txBox="1"/>
          <p:nvPr/>
        </p:nvSpPr>
        <p:spPr>
          <a:xfrm>
            <a:off x="1559496" y="5303382"/>
            <a:ext cx="4265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Implementation of Spatial Integration REQUEST </a:t>
            </a:r>
          </a:p>
          <a:p>
            <a:pPr lvl="1"/>
            <a:r>
              <a:rPr lang="en-GB" sz="1600" b="1" dirty="0"/>
              <a:t>	in Confluence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999084-E546-C94D-AE8D-D2E220EE1C58}"/>
              </a:ext>
            </a:extLst>
          </p:cNvPr>
          <p:cNvSpPr txBox="1"/>
          <p:nvPr/>
        </p:nvSpPr>
        <p:spPr>
          <a:xfrm>
            <a:off x="7444722" y="1620415"/>
            <a:ext cx="4197714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600" dirty="0">
                <a:solidFill>
                  <a:srgbClr val="FF0000"/>
                </a:solidFill>
              </a:rPr>
              <a:t>Note: ESS-0016885  becomes ESS Conceptual Assembly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0B700D-CF99-DF4B-9C20-20F626DFFCA8}"/>
              </a:ext>
            </a:extLst>
          </p:cNvPr>
          <p:cNvSpPr txBox="1"/>
          <p:nvPr/>
        </p:nvSpPr>
        <p:spPr>
          <a:xfrm>
            <a:off x="6744072" y="5303382"/>
            <a:ext cx="4145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Spatial Integration Configuration Management</a:t>
            </a:r>
          </a:p>
          <a:p>
            <a:pPr algn="ctr"/>
            <a:r>
              <a:rPr lang="en-GB" sz="1600" b="1" i="1" dirty="0"/>
              <a:t>New rules in order to enter in the EPL </a:t>
            </a:r>
            <a:endParaRPr lang="en-GB" sz="1600" b="1" i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CC65F4-B0EB-D34F-B18B-AE9C4FBE40D4}"/>
              </a:ext>
            </a:extLst>
          </p:cNvPr>
          <p:cNvSpPr txBox="1"/>
          <p:nvPr/>
        </p:nvSpPr>
        <p:spPr>
          <a:xfrm>
            <a:off x="335360" y="404664"/>
            <a:ext cx="1726755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</a:rPr>
              <a:t>Actions</a:t>
            </a:r>
          </a:p>
        </p:txBody>
      </p:sp>
    </p:spTree>
    <p:extLst>
      <p:ext uri="{BB962C8B-B14F-4D97-AF65-F5344CB8AC3E}">
        <p14:creationId xmlns:p14="http://schemas.microsoft.com/office/powerpoint/2010/main" val="258647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A19D0-C502-B24B-9971-C1E6D1838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6C684F-4EC8-B54A-9BE7-FB23DBD98103}"/>
              </a:ext>
            </a:extLst>
          </p:cNvPr>
          <p:cNvCxnSpPr>
            <a:cxnSpLocks/>
          </p:cNvCxnSpPr>
          <p:nvPr/>
        </p:nvCxnSpPr>
        <p:spPr>
          <a:xfrm flipV="1">
            <a:off x="4340723" y="1134865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7310A7-69FF-904C-9677-08B1091326A9}"/>
              </a:ext>
            </a:extLst>
          </p:cNvPr>
          <p:cNvCxnSpPr>
            <a:cxnSpLocks/>
          </p:cNvCxnSpPr>
          <p:nvPr/>
        </p:nvCxnSpPr>
        <p:spPr>
          <a:xfrm flipV="1">
            <a:off x="5964164" y="1134865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C97983-E84B-7745-BC0E-E95DC672C3B9}"/>
              </a:ext>
            </a:extLst>
          </p:cNvPr>
          <p:cNvCxnSpPr>
            <a:cxnSpLocks/>
          </p:cNvCxnSpPr>
          <p:nvPr/>
        </p:nvCxnSpPr>
        <p:spPr>
          <a:xfrm flipV="1">
            <a:off x="7364919" y="1137189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DE22E6-C06F-214C-BD65-187827E168C6}"/>
              </a:ext>
            </a:extLst>
          </p:cNvPr>
          <p:cNvCxnSpPr>
            <a:cxnSpLocks/>
          </p:cNvCxnSpPr>
          <p:nvPr/>
        </p:nvCxnSpPr>
        <p:spPr>
          <a:xfrm flipV="1">
            <a:off x="8566891" y="1134865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1D8A9C-723E-F948-89C5-E4ECC2575F43}"/>
              </a:ext>
            </a:extLst>
          </p:cNvPr>
          <p:cNvCxnSpPr>
            <a:cxnSpLocks/>
          </p:cNvCxnSpPr>
          <p:nvPr/>
        </p:nvCxnSpPr>
        <p:spPr>
          <a:xfrm flipV="1">
            <a:off x="10492432" y="1134865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ECC3E-EF9C-0244-BE6B-7ED17A92D645}"/>
              </a:ext>
            </a:extLst>
          </p:cNvPr>
          <p:cNvCxnSpPr>
            <a:cxnSpLocks/>
          </p:cNvCxnSpPr>
          <p:nvPr/>
        </p:nvCxnSpPr>
        <p:spPr>
          <a:xfrm flipV="1">
            <a:off x="2642509" y="1105270"/>
            <a:ext cx="0" cy="22697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B56BA47-504D-8E40-A29C-A9B97CA701FA}"/>
              </a:ext>
            </a:extLst>
          </p:cNvPr>
          <p:cNvSpPr/>
          <p:nvPr/>
        </p:nvSpPr>
        <p:spPr>
          <a:xfrm>
            <a:off x="1530066" y="2871941"/>
            <a:ext cx="9139539" cy="4508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AC575030-8DEC-DC44-AFFB-B11F7294FA57}"/>
              </a:ext>
            </a:extLst>
          </p:cNvPr>
          <p:cNvSpPr/>
          <p:nvPr/>
        </p:nvSpPr>
        <p:spPr>
          <a:xfrm>
            <a:off x="6301583" y="2896064"/>
            <a:ext cx="4306770" cy="419293"/>
          </a:xfrm>
          <a:prstGeom prst="leftRightArrow">
            <a:avLst/>
          </a:prstGeom>
          <a:solidFill>
            <a:schemeClr val="bg1">
              <a:alpha val="1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8A4E55-ABAA-0347-92C0-D5E28C687F9D}"/>
              </a:ext>
            </a:extLst>
          </p:cNvPr>
          <p:cNvSpPr/>
          <p:nvPr/>
        </p:nvSpPr>
        <p:spPr>
          <a:xfrm>
            <a:off x="1523392" y="2240163"/>
            <a:ext cx="9139539" cy="5017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BED3AF-2D01-3C47-A695-9D561AC2ADDD}"/>
              </a:ext>
            </a:extLst>
          </p:cNvPr>
          <p:cNvSpPr/>
          <p:nvPr/>
        </p:nvSpPr>
        <p:spPr>
          <a:xfrm>
            <a:off x="1530066" y="1652800"/>
            <a:ext cx="9139539" cy="4508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DE0C79-9617-F747-930A-7589C56BE31F}"/>
              </a:ext>
            </a:extLst>
          </p:cNvPr>
          <p:cNvSpPr txBox="1"/>
          <p:nvPr/>
        </p:nvSpPr>
        <p:spPr>
          <a:xfrm>
            <a:off x="3744990" y="42682"/>
            <a:ext cx="4710072" cy="369332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</a:rPr>
              <a:t>Spatial Integration Configuration Management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CC3923-E8A7-7F49-9924-A0592D607A53}"/>
              </a:ext>
            </a:extLst>
          </p:cNvPr>
          <p:cNvSpPr txBox="1"/>
          <p:nvPr/>
        </p:nvSpPr>
        <p:spPr>
          <a:xfrm>
            <a:off x="5071344" y="3784541"/>
            <a:ext cx="20569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 </a:t>
            </a:r>
            <a:r>
              <a:rPr lang="en-GB" sz="2000" b="1" dirty="0">
                <a:solidFill>
                  <a:srgbClr val="FF0000"/>
                </a:solidFill>
              </a:rPr>
              <a:t>Release Models </a:t>
            </a:r>
            <a:endParaRPr lang="en-GB" sz="1400" b="1" dirty="0">
              <a:solidFill>
                <a:srgbClr val="FF0000"/>
              </a:solidFill>
            </a:endParaRPr>
          </a:p>
          <a:p>
            <a:pPr algn="ctr"/>
            <a:r>
              <a:rPr lang="en-GB" sz="1400" b="1" dirty="0"/>
              <a:t>with </a:t>
            </a:r>
            <a:r>
              <a:rPr lang="en-GB" sz="1400" b="1" dirty="0">
                <a:solidFill>
                  <a:srgbClr val="FF0000"/>
                </a:solidFill>
              </a:rPr>
              <a:t>L</a:t>
            </a:r>
            <a:r>
              <a:rPr lang="en-GB" sz="1400" b="1" dirty="0"/>
              <a:t>evel </a:t>
            </a:r>
            <a:r>
              <a:rPr lang="en-GB" sz="1400" b="1" dirty="0">
                <a:solidFill>
                  <a:srgbClr val="FF0000"/>
                </a:solidFill>
              </a:rPr>
              <a:t>O</a:t>
            </a:r>
            <a:r>
              <a:rPr lang="en-GB" sz="1400" b="1" dirty="0"/>
              <a:t>f </a:t>
            </a:r>
            <a:r>
              <a:rPr lang="en-GB" sz="1400" b="1" dirty="0">
                <a:solidFill>
                  <a:srgbClr val="FF0000"/>
                </a:solidFill>
              </a:rPr>
              <a:t>M</a:t>
            </a:r>
            <a:r>
              <a:rPr lang="en-GB" sz="1400" b="1" dirty="0"/>
              <a:t>aturity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1C428A-4057-CC4C-8622-853A343C4C0A}"/>
              </a:ext>
            </a:extLst>
          </p:cNvPr>
          <p:cNvSpPr txBox="1"/>
          <p:nvPr/>
        </p:nvSpPr>
        <p:spPr>
          <a:xfrm>
            <a:off x="8256349" y="3805236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800" dirty="0"/>
              <a:t>Installation</a:t>
            </a:r>
            <a:r>
              <a:rPr lang="en-GB" sz="800" dirty="0"/>
              <a:t> </a:t>
            </a:r>
          </a:p>
          <a:p>
            <a:pPr lvl="0"/>
            <a:r>
              <a:rPr lang="en-US" sz="800" dirty="0"/>
              <a:t>Operation </a:t>
            </a:r>
          </a:p>
          <a:p>
            <a:pPr lvl="0"/>
            <a:r>
              <a:rPr lang="en-US" sz="800" dirty="0"/>
              <a:t>Remote Handling</a:t>
            </a:r>
          </a:p>
          <a:p>
            <a:pPr lvl="0"/>
            <a:r>
              <a:rPr lang="en-US" sz="800" dirty="0"/>
              <a:t>Maintenance</a:t>
            </a:r>
          </a:p>
          <a:p>
            <a:endParaRPr lang="en-GB" sz="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3D473D-9BB3-1545-9959-42AF09C01C0C}"/>
              </a:ext>
            </a:extLst>
          </p:cNvPr>
          <p:cNvSpPr txBox="1"/>
          <p:nvPr/>
        </p:nvSpPr>
        <p:spPr>
          <a:xfrm>
            <a:off x="9896829" y="33441"/>
            <a:ext cx="739305" cy="196208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r>
              <a:rPr lang="en-US" sz="675" dirty="0"/>
              <a:t>V3:  23-10-2018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83CCE7-5BBD-CE4B-99C2-857BDBCAB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82" y="540409"/>
            <a:ext cx="9116887" cy="5238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996CF5-8964-8A41-993A-6208022F0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55" y="1077193"/>
            <a:ext cx="9116888" cy="443894"/>
          </a:xfrm>
          <a:prstGeom prst="rect">
            <a:avLst/>
          </a:prstGeom>
        </p:spPr>
      </p:pic>
      <p:sp>
        <p:nvSpPr>
          <p:cNvPr id="21" name="textruta 172">
            <a:extLst>
              <a:ext uri="{FF2B5EF4-FFF2-40B4-BE49-F238E27FC236}">
                <a16:creationId xmlns:a16="http://schemas.microsoft.com/office/drawing/2014/main" id="{674E63F7-923A-1B47-B4B1-C20D99EB8B83}"/>
              </a:ext>
            </a:extLst>
          </p:cNvPr>
          <p:cNvSpPr txBox="1"/>
          <p:nvPr/>
        </p:nvSpPr>
        <p:spPr>
          <a:xfrm>
            <a:off x="2448885" y="1737345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07EF95-D410-8A47-B7E9-E45A0BEFFDA8}"/>
              </a:ext>
            </a:extLst>
          </p:cNvPr>
          <p:cNvSpPr txBox="1"/>
          <p:nvPr/>
        </p:nvSpPr>
        <p:spPr>
          <a:xfrm>
            <a:off x="2355123" y="2278325"/>
            <a:ext cx="547563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Issued for</a:t>
            </a:r>
          </a:p>
          <a:p>
            <a:pPr algn="ctr"/>
            <a:r>
              <a:rPr lang="en-GB" sz="700" dirty="0"/>
              <a:t> System Design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189A1C-0DE0-9D43-B2BB-C7161EDBA95C}"/>
              </a:ext>
            </a:extLst>
          </p:cNvPr>
          <p:cNvSpPr txBox="1"/>
          <p:nvPr/>
        </p:nvSpPr>
        <p:spPr>
          <a:xfrm>
            <a:off x="7889705" y="2983284"/>
            <a:ext cx="1075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/>
              <a:t>Production</a:t>
            </a:r>
            <a:r>
              <a:rPr lang="en-GB" sz="900" b="1" dirty="0"/>
              <a:t> Phase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11E82D-1C44-634F-915C-2394A47EF582}"/>
              </a:ext>
            </a:extLst>
          </p:cNvPr>
          <p:cNvSpPr txBox="1"/>
          <p:nvPr/>
        </p:nvSpPr>
        <p:spPr>
          <a:xfrm>
            <a:off x="1494907" y="1705055"/>
            <a:ext cx="74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Mechanical Design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009F92-6A98-B24E-B2C4-866F3F2F17F6}"/>
              </a:ext>
            </a:extLst>
          </p:cNvPr>
          <p:cNvSpPr txBox="1"/>
          <p:nvPr/>
        </p:nvSpPr>
        <p:spPr>
          <a:xfrm>
            <a:off x="1487488" y="2238389"/>
            <a:ext cx="80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Electrical </a:t>
            </a:r>
          </a:p>
          <a:p>
            <a:r>
              <a:rPr lang="en-GB" sz="800" b="1" dirty="0"/>
              <a:t>Process Piping </a:t>
            </a:r>
          </a:p>
          <a:p>
            <a:r>
              <a:rPr lang="en-GB" sz="800" b="1" dirty="0"/>
              <a:t>Design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B906099-A721-8244-BA6C-D9D4C0FD4F9B}"/>
              </a:ext>
            </a:extLst>
          </p:cNvPr>
          <p:cNvSpPr/>
          <p:nvPr/>
        </p:nvSpPr>
        <p:spPr>
          <a:xfrm>
            <a:off x="1518930" y="471025"/>
            <a:ext cx="9139539" cy="3901526"/>
          </a:xfrm>
          <a:prstGeom prst="roundRect">
            <a:avLst>
              <a:gd name="adj" fmla="val 3059"/>
            </a:avLst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27" name="textruta 172">
            <a:extLst>
              <a:ext uri="{FF2B5EF4-FFF2-40B4-BE49-F238E27FC236}">
                <a16:creationId xmlns:a16="http://schemas.microsoft.com/office/drawing/2014/main" id="{56A3803D-6F22-A647-89C0-D0DDC3A6FA26}"/>
              </a:ext>
            </a:extLst>
          </p:cNvPr>
          <p:cNvSpPr txBox="1"/>
          <p:nvPr/>
        </p:nvSpPr>
        <p:spPr>
          <a:xfrm>
            <a:off x="4160703" y="1737345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B</a:t>
            </a:r>
          </a:p>
        </p:txBody>
      </p:sp>
      <p:sp>
        <p:nvSpPr>
          <p:cNvPr id="28" name="textruta 172">
            <a:extLst>
              <a:ext uri="{FF2B5EF4-FFF2-40B4-BE49-F238E27FC236}">
                <a16:creationId xmlns:a16="http://schemas.microsoft.com/office/drawing/2014/main" id="{9BB81B24-6F1C-9543-944F-8B712EE19695}"/>
              </a:ext>
            </a:extLst>
          </p:cNvPr>
          <p:cNvSpPr txBox="1"/>
          <p:nvPr/>
        </p:nvSpPr>
        <p:spPr>
          <a:xfrm>
            <a:off x="4761688" y="1730818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C</a:t>
            </a:r>
          </a:p>
        </p:txBody>
      </p:sp>
      <p:sp>
        <p:nvSpPr>
          <p:cNvPr id="29" name="textruta 172">
            <a:extLst>
              <a:ext uri="{FF2B5EF4-FFF2-40B4-BE49-F238E27FC236}">
                <a16:creationId xmlns:a16="http://schemas.microsoft.com/office/drawing/2014/main" id="{C2829257-7B5F-3C44-8234-5AF6AB73006F}"/>
              </a:ext>
            </a:extLst>
          </p:cNvPr>
          <p:cNvSpPr txBox="1"/>
          <p:nvPr/>
        </p:nvSpPr>
        <p:spPr>
          <a:xfrm>
            <a:off x="5419499" y="1737344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D</a:t>
            </a:r>
          </a:p>
        </p:txBody>
      </p:sp>
      <p:sp>
        <p:nvSpPr>
          <p:cNvPr id="30" name="textruta 172">
            <a:extLst>
              <a:ext uri="{FF2B5EF4-FFF2-40B4-BE49-F238E27FC236}">
                <a16:creationId xmlns:a16="http://schemas.microsoft.com/office/drawing/2014/main" id="{51463524-A72F-C14C-9EF5-76263E109530}"/>
              </a:ext>
            </a:extLst>
          </p:cNvPr>
          <p:cNvSpPr txBox="1"/>
          <p:nvPr/>
        </p:nvSpPr>
        <p:spPr>
          <a:xfrm>
            <a:off x="6169510" y="1746389"/>
            <a:ext cx="27054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P</a:t>
            </a:r>
          </a:p>
        </p:txBody>
      </p:sp>
      <p:sp>
        <p:nvSpPr>
          <p:cNvPr id="31" name="textruta 172">
            <a:extLst>
              <a:ext uri="{FF2B5EF4-FFF2-40B4-BE49-F238E27FC236}">
                <a16:creationId xmlns:a16="http://schemas.microsoft.com/office/drawing/2014/main" id="{89119AB7-5204-8844-8E83-D3F71726F070}"/>
              </a:ext>
            </a:extLst>
          </p:cNvPr>
          <p:cNvSpPr txBox="1"/>
          <p:nvPr/>
        </p:nvSpPr>
        <p:spPr>
          <a:xfrm>
            <a:off x="7187869" y="1730818"/>
            <a:ext cx="3600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R</a:t>
            </a:r>
          </a:p>
        </p:txBody>
      </p:sp>
      <p:sp>
        <p:nvSpPr>
          <p:cNvPr id="32" name="textruta 172">
            <a:extLst>
              <a:ext uri="{FF2B5EF4-FFF2-40B4-BE49-F238E27FC236}">
                <a16:creationId xmlns:a16="http://schemas.microsoft.com/office/drawing/2014/main" id="{4198BAA1-9A81-1248-AE0F-6A83B1B4A3CF}"/>
              </a:ext>
            </a:extLst>
          </p:cNvPr>
          <p:cNvSpPr txBox="1"/>
          <p:nvPr/>
        </p:nvSpPr>
        <p:spPr>
          <a:xfrm>
            <a:off x="8322500" y="1737343"/>
            <a:ext cx="46752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ASB</a:t>
            </a:r>
          </a:p>
        </p:txBody>
      </p:sp>
      <p:sp>
        <p:nvSpPr>
          <p:cNvPr id="33" name="textruta 172">
            <a:extLst>
              <a:ext uri="{FF2B5EF4-FFF2-40B4-BE49-F238E27FC236}">
                <a16:creationId xmlns:a16="http://schemas.microsoft.com/office/drawing/2014/main" id="{E8B5933E-A122-0F4F-9F5E-C97A7C31158D}"/>
              </a:ext>
            </a:extLst>
          </p:cNvPr>
          <p:cNvSpPr txBox="1"/>
          <p:nvPr/>
        </p:nvSpPr>
        <p:spPr>
          <a:xfrm>
            <a:off x="10163482" y="1739378"/>
            <a:ext cx="46752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ASC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DC0466-D229-E446-8497-1B764186117B}"/>
              </a:ext>
            </a:extLst>
          </p:cNvPr>
          <p:cNvSpPr txBox="1"/>
          <p:nvPr/>
        </p:nvSpPr>
        <p:spPr>
          <a:xfrm>
            <a:off x="4038624" y="2286801"/>
            <a:ext cx="547563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Issued for</a:t>
            </a:r>
          </a:p>
          <a:p>
            <a:pPr algn="ctr"/>
            <a:r>
              <a:rPr lang="en-GB" sz="700" dirty="0"/>
              <a:t> </a:t>
            </a:r>
            <a:r>
              <a:rPr lang="en-GB" sz="700" dirty="0" err="1"/>
              <a:t>Detailled</a:t>
            </a:r>
            <a:r>
              <a:rPr lang="en-GB" sz="700" dirty="0"/>
              <a:t> Design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2EE632-C73C-B542-AABD-542031F4A2FE}"/>
              </a:ext>
            </a:extLst>
          </p:cNvPr>
          <p:cNvSpPr txBox="1"/>
          <p:nvPr/>
        </p:nvSpPr>
        <p:spPr>
          <a:xfrm>
            <a:off x="4694277" y="2352985"/>
            <a:ext cx="4883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Detailed design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F02280-68B0-B949-96A0-53ABEE106C13}"/>
              </a:ext>
            </a:extLst>
          </p:cNvPr>
          <p:cNvSpPr txBox="1"/>
          <p:nvPr/>
        </p:nvSpPr>
        <p:spPr>
          <a:xfrm>
            <a:off x="5285225" y="2352985"/>
            <a:ext cx="5814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Issued for Quotation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0C1C14-39A6-854E-9094-B0131E31FD2D}"/>
              </a:ext>
            </a:extLst>
          </p:cNvPr>
          <p:cNvSpPr txBox="1"/>
          <p:nvPr/>
        </p:nvSpPr>
        <p:spPr>
          <a:xfrm>
            <a:off x="5969683" y="2345037"/>
            <a:ext cx="6701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Issued for Construction</a:t>
            </a:r>
          </a:p>
        </p:txBody>
      </p:sp>
      <p:sp>
        <p:nvSpPr>
          <p:cNvPr id="38" name="Left-Right Arrow 37">
            <a:extLst>
              <a:ext uri="{FF2B5EF4-FFF2-40B4-BE49-F238E27FC236}">
                <a16:creationId xmlns:a16="http://schemas.microsoft.com/office/drawing/2014/main" id="{E764576E-7207-4F46-B462-D5C1E42B7DBF}"/>
              </a:ext>
            </a:extLst>
          </p:cNvPr>
          <p:cNvSpPr/>
          <p:nvPr/>
        </p:nvSpPr>
        <p:spPr>
          <a:xfrm>
            <a:off x="2008030" y="2896063"/>
            <a:ext cx="4274540" cy="419293"/>
          </a:xfrm>
          <a:prstGeom prst="leftRightArrow">
            <a:avLst/>
          </a:prstGeom>
          <a:solidFill>
            <a:schemeClr val="bg1">
              <a:alpha val="19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676040-8C82-5A49-8B79-673BDB8234E7}"/>
              </a:ext>
            </a:extLst>
          </p:cNvPr>
          <p:cNvSpPr txBox="1"/>
          <p:nvPr/>
        </p:nvSpPr>
        <p:spPr>
          <a:xfrm>
            <a:off x="3247596" y="2975037"/>
            <a:ext cx="12698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/>
              <a:t>Development Phase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EAD790-C7DA-3E48-A718-89C9A08B8495}"/>
              </a:ext>
            </a:extLst>
          </p:cNvPr>
          <p:cNvSpPr txBox="1"/>
          <p:nvPr/>
        </p:nvSpPr>
        <p:spPr>
          <a:xfrm>
            <a:off x="1531864" y="2943482"/>
            <a:ext cx="1185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b="1" dirty="0"/>
              <a:t>CHESS </a:t>
            </a:r>
          </a:p>
          <a:p>
            <a:r>
              <a:rPr lang="en-GB" sz="700" b="1" dirty="0"/>
              <a:t>Release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D3BED5-D45E-E947-840F-7C2EA17E6E87}"/>
              </a:ext>
            </a:extLst>
          </p:cNvPr>
          <p:cNvSpPr txBox="1"/>
          <p:nvPr/>
        </p:nvSpPr>
        <p:spPr>
          <a:xfrm>
            <a:off x="6968829" y="2333912"/>
            <a:ext cx="6701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Issued for Installation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098883-1418-8E41-84A0-6624627CA428}"/>
              </a:ext>
            </a:extLst>
          </p:cNvPr>
          <p:cNvSpPr txBox="1"/>
          <p:nvPr/>
        </p:nvSpPr>
        <p:spPr>
          <a:xfrm>
            <a:off x="8228795" y="2386046"/>
            <a:ext cx="670196" cy="200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As-Built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4C7AAA-4A0F-684C-B54D-AB35E14D99D1}"/>
              </a:ext>
            </a:extLst>
          </p:cNvPr>
          <p:cNvSpPr txBox="1"/>
          <p:nvPr/>
        </p:nvSpPr>
        <p:spPr>
          <a:xfrm>
            <a:off x="9985574" y="2386045"/>
            <a:ext cx="611158" cy="200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/>
              <a:t>As-Scanned</a:t>
            </a:r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DBC5BA07-E223-5D41-825E-0FBA62A6714B}"/>
              </a:ext>
            </a:extLst>
          </p:cNvPr>
          <p:cNvSpPr/>
          <p:nvPr/>
        </p:nvSpPr>
        <p:spPr>
          <a:xfrm rot="10800000">
            <a:off x="1552103" y="3409107"/>
            <a:ext cx="9095040" cy="491912"/>
          </a:xfrm>
          <a:prstGeom prst="triangle">
            <a:avLst>
              <a:gd name="adj" fmla="val 49769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ED0F3B-CA60-AF40-B261-496241C59ED0}"/>
              </a:ext>
            </a:extLst>
          </p:cNvPr>
          <p:cNvSpPr txBox="1"/>
          <p:nvPr/>
        </p:nvSpPr>
        <p:spPr>
          <a:xfrm>
            <a:off x="2881360" y="4022406"/>
            <a:ext cx="2292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100" i="1"/>
            </a:lvl1pPr>
          </a:lstStyle>
          <a:p>
            <a:r>
              <a:rPr lang="en-GB" sz="1200" dirty="0"/>
              <a:t>Work Package/ Project Leader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2BF94C-C33C-314A-81D2-BE6C88FDCFF4}"/>
              </a:ext>
            </a:extLst>
          </p:cNvPr>
          <p:cNvSpPr txBox="1"/>
          <p:nvPr/>
        </p:nvSpPr>
        <p:spPr>
          <a:xfrm>
            <a:off x="7775934" y="3653042"/>
            <a:ext cx="1592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dirty="0"/>
              <a:t>Including Space Reservation for</a:t>
            </a:r>
          </a:p>
          <a:p>
            <a:endParaRPr lang="en-GB" sz="8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1646863-B17F-E749-BA89-268D77A204C5}"/>
              </a:ext>
            </a:extLst>
          </p:cNvPr>
          <p:cNvSpPr txBox="1"/>
          <p:nvPr/>
        </p:nvSpPr>
        <p:spPr>
          <a:xfrm>
            <a:off x="3406704" y="3806026"/>
            <a:ext cx="1354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Designer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0B88943-5BC4-FE47-A048-AB42A776F4D2}"/>
              </a:ext>
            </a:extLst>
          </p:cNvPr>
          <p:cNvSpPr/>
          <p:nvPr/>
        </p:nvSpPr>
        <p:spPr>
          <a:xfrm>
            <a:off x="1507605" y="4607864"/>
            <a:ext cx="9139538" cy="2255766"/>
          </a:xfrm>
          <a:prstGeom prst="roundRect">
            <a:avLst>
              <a:gd name="adj" fmla="val 3059"/>
            </a:avLst>
          </a:prstGeom>
          <a:solidFill>
            <a:schemeClr val="bg1">
              <a:lumMod val="85000"/>
            </a:schemeClr>
          </a:solidFill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CD62C0-3281-1F4C-A8F1-BDD881FD71FD}"/>
              </a:ext>
            </a:extLst>
          </p:cNvPr>
          <p:cNvSpPr txBox="1"/>
          <p:nvPr/>
        </p:nvSpPr>
        <p:spPr>
          <a:xfrm>
            <a:off x="2008030" y="4572536"/>
            <a:ext cx="1066318" cy="253916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accent1"/>
                </a:solidFill>
              </a:rPr>
              <a:t>Central Support</a:t>
            </a: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9DA81CAF-6225-074D-8F7A-AA328F285E8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08978" y="4892556"/>
          <a:ext cx="2977209" cy="17832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77209">
                  <a:extLst>
                    <a:ext uri="{9D8B030D-6E8A-4147-A177-3AD203B41FA5}">
                      <a16:colId xmlns:a16="http://schemas.microsoft.com/office/drawing/2014/main" val="1953528336"/>
                    </a:ext>
                  </a:extLst>
                </a:gridCol>
              </a:tblGrid>
              <a:tr h="260296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Model Management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2318751"/>
                  </a:ext>
                </a:extLst>
              </a:tr>
              <a:tr h="1501280">
                <a:tc>
                  <a:txBody>
                    <a:bodyPr/>
                    <a:lstStyle/>
                    <a:p>
                      <a:pPr marL="342900" marR="0" lvl="0" indent="-342900" algn="l" defTabSz="9144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100" dirty="0"/>
                        <a:t>Integrate design in                                                ESS Plant Layout: ESS-0500000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100" dirty="0"/>
                        <a:t>Produce light model</a:t>
                      </a:r>
                      <a:endParaRPr lang="en-GB" sz="1200" dirty="0"/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200" dirty="0"/>
                        <a:t>Connect to CHESS: 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GB" sz="1200" dirty="0"/>
                        <a:t>              Facility Breakdown Structure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GB" sz="1200" dirty="0"/>
                        <a:t>              Location Breakdown Structure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endParaRPr lang="en-GB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6320165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1201F27C-F3D3-D840-B75F-D75AC3CEA7A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94277" y="5111958"/>
          <a:ext cx="2541979" cy="155709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541979">
                  <a:extLst>
                    <a:ext uri="{9D8B030D-6E8A-4147-A177-3AD203B41FA5}">
                      <a16:colId xmlns:a16="http://schemas.microsoft.com/office/drawing/2014/main" val="1953528336"/>
                    </a:ext>
                  </a:extLst>
                </a:gridCol>
              </a:tblGrid>
              <a:tr h="27298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Analysis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2318751"/>
                  </a:ext>
                </a:extLst>
              </a:tr>
              <a:tr h="1275152"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100" dirty="0"/>
                        <a:t>Integration with: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Other Systems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Conventional Facility Models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Point clouds – Laser Scanning</a:t>
                      </a:r>
                    </a:p>
                    <a:p>
                      <a:pPr marL="342900" marR="0" lvl="0" indent="-342900" algn="l" defTabSz="9144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GB" sz="1100" dirty="0"/>
                        <a:t>Model Quality Check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100" dirty="0"/>
                        <a:t>Interface Simulation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GB" sz="1100" dirty="0"/>
                        <a:t>Clash Analysis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6320165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C2365AAB-7C62-1F4B-B3B4-AE3537DF94B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64919" y="4784761"/>
          <a:ext cx="3243433" cy="18592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243433">
                  <a:extLst>
                    <a:ext uri="{9D8B030D-6E8A-4147-A177-3AD203B41FA5}">
                      <a16:colId xmlns:a16="http://schemas.microsoft.com/office/drawing/2014/main" val="1953528336"/>
                    </a:ext>
                  </a:extLst>
                </a:gridCol>
              </a:tblGrid>
              <a:tr h="24356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Communication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2318751"/>
                  </a:ext>
                </a:extLst>
              </a:tr>
              <a:tr h="1458488"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en-GB" sz="1100" dirty="0"/>
                        <a:t>Confluence Page for each Work-Package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Status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Integration Report on Clash Analysis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en-GB" sz="1100" dirty="0"/>
                        <a:t>Single point of truth for Exported Models 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In-Kind Partner and other disciplines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Navisworks Coordination</a:t>
                      </a:r>
                    </a:p>
                    <a:p>
                      <a:pPr marL="228600" indent="-228600" algn="l">
                        <a:buFont typeface="+mj-lt"/>
                        <a:buAutoNum type="arabicPeriod" startAt="3"/>
                      </a:pPr>
                      <a:r>
                        <a:rPr lang="en-GB" sz="1100" dirty="0"/>
                        <a:t>Visualization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Rendering and Captures</a:t>
                      </a:r>
                    </a:p>
                    <a:p>
                      <a:pPr marL="685809" lvl="1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Virtual Reality Room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6320165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B9862E67-8902-7A49-A74C-B279D7203473}"/>
              </a:ext>
            </a:extLst>
          </p:cNvPr>
          <p:cNvSpPr txBox="1"/>
          <p:nvPr/>
        </p:nvSpPr>
        <p:spPr>
          <a:xfrm>
            <a:off x="2215008" y="252072"/>
            <a:ext cx="819455" cy="253916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B050"/>
                </a:solidFill>
              </a:rPr>
              <a:t>Sub Project</a:t>
            </a:r>
          </a:p>
        </p:txBody>
      </p:sp>
      <p:sp>
        <p:nvSpPr>
          <p:cNvPr id="54" name="Down Arrow 53">
            <a:extLst>
              <a:ext uri="{FF2B5EF4-FFF2-40B4-BE49-F238E27FC236}">
                <a16:creationId xmlns:a16="http://schemas.microsoft.com/office/drawing/2014/main" id="{4507DB5E-CF68-AC4F-8C5F-4709D01E63D1}"/>
              </a:ext>
            </a:extLst>
          </p:cNvPr>
          <p:cNvSpPr/>
          <p:nvPr/>
        </p:nvSpPr>
        <p:spPr>
          <a:xfrm>
            <a:off x="5880425" y="4375989"/>
            <a:ext cx="434886" cy="58506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C9A60F8-ACC7-B64B-A60B-E12D2CB4AD47}"/>
              </a:ext>
            </a:extLst>
          </p:cNvPr>
          <p:cNvSpPr txBox="1"/>
          <p:nvPr/>
        </p:nvSpPr>
        <p:spPr>
          <a:xfrm>
            <a:off x="5478509" y="4485373"/>
            <a:ext cx="1220380" cy="20005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/>
              <a:t>Spatial Integration Request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FEB9AD-7534-A14E-B151-C096293EDA86}"/>
              </a:ext>
            </a:extLst>
          </p:cNvPr>
          <p:cNvSpPr txBox="1"/>
          <p:nvPr/>
        </p:nvSpPr>
        <p:spPr>
          <a:xfrm>
            <a:off x="2595918" y="1470374"/>
            <a:ext cx="466855" cy="23156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TG 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3FAC1AE-4C47-6C4E-9F97-01B7880876FB}"/>
              </a:ext>
            </a:extLst>
          </p:cNvPr>
          <p:cNvSpPr txBox="1"/>
          <p:nvPr/>
        </p:nvSpPr>
        <p:spPr>
          <a:xfrm>
            <a:off x="4284067" y="1476803"/>
            <a:ext cx="466855" cy="23156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TG 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0BD7D0B-D0A5-0945-97E6-9F6B4D95F5F4}"/>
              </a:ext>
            </a:extLst>
          </p:cNvPr>
          <p:cNvSpPr txBox="1"/>
          <p:nvPr/>
        </p:nvSpPr>
        <p:spPr>
          <a:xfrm>
            <a:off x="5926419" y="1476803"/>
            <a:ext cx="466855" cy="23156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TG 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7434445-CA4B-954C-B9F7-2B57230A3095}"/>
              </a:ext>
            </a:extLst>
          </p:cNvPr>
          <p:cNvSpPr txBox="1"/>
          <p:nvPr/>
        </p:nvSpPr>
        <p:spPr>
          <a:xfrm>
            <a:off x="7342142" y="1466423"/>
            <a:ext cx="466855" cy="23156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TG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BD7D0A-3675-EA48-ADE7-C18D897467ED}"/>
              </a:ext>
            </a:extLst>
          </p:cNvPr>
          <p:cNvSpPr txBox="1"/>
          <p:nvPr/>
        </p:nvSpPr>
        <p:spPr>
          <a:xfrm>
            <a:off x="8534037" y="1476276"/>
            <a:ext cx="466855" cy="23156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TG 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7B70EBD-8D1E-BF43-A099-D78F5979BB0B}"/>
              </a:ext>
            </a:extLst>
          </p:cNvPr>
          <p:cNvSpPr txBox="1"/>
          <p:nvPr/>
        </p:nvSpPr>
        <p:spPr>
          <a:xfrm>
            <a:off x="10237657" y="1480274"/>
            <a:ext cx="466855" cy="23156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</a:rPr>
              <a:t>TG 6</a:t>
            </a:r>
          </a:p>
        </p:txBody>
      </p:sp>
    </p:spTree>
    <p:extLst>
      <p:ext uri="{BB962C8B-B14F-4D97-AF65-F5344CB8AC3E}">
        <p14:creationId xmlns:p14="http://schemas.microsoft.com/office/powerpoint/2010/main" val="392007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21" grpId="0" animBg="1"/>
      <p:bldP spid="22" grpId="0" animBg="1"/>
      <p:bldP spid="23" grpId="0"/>
      <p:bldP spid="24" grpId="0"/>
      <p:bldP spid="25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54" grpId="0" animBg="1"/>
      <p:bldP spid="55" grpId="0" animBg="1"/>
      <p:bldP spid="2" grpId="0"/>
      <p:bldP spid="56" grpId="0"/>
      <p:bldP spid="57" grpId="0"/>
      <p:bldP spid="58" grpId="0"/>
      <p:bldP spid="59" grpId="0"/>
      <p:bldP spid="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354A8-CA24-8743-BA3F-13C691FAC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7AA6D0E-9745-9347-863C-8BCB868F8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24" y="0"/>
            <a:ext cx="9198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61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63E699-BCA3-C142-8C7D-E0FE316A0733}"/>
              </a:ext>
            </a:extLst>
          </p:cNvPr>
          <p:cNvSpPr/>
          <p:nvPr/>
        </p:nvSpPr>
        <p:spPr>
          <a:xfrm>
            <a:off x="-20118" y="4365104"/>
            <a:ext cx="12212117" cy="24928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9E2B01-FA89-1E4F-8667-8FA105856CCA}"/>
              </a:ext>
            </a:extLst>
          </p:cNvPr>
          <p:cNvSpPr/>
          <p:nvPr/>
        </p:nvSpPr>
        <p:spPr>
          <a:xfrm>
            <a:off x="2773" y="1789358"/>
            <a:ext cx="12192000" cy="24928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DB067D-484A-D64E-ABAC-F0A7C0028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08"/>
            <a:ext cx="12192000" cy="1662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D3E629-500D-DB4C-85BD-352573F68C9A}"/>
              </a:ext>
            </a:extLst>
          </p:cNvPr>
          <p:cNvSpPr txBox="1"/>
          <p:nvPr/>
        </p:nvSpPr>
        <p:spPr>
          <a:xfrm>
            <a:off x="9984432" y="375656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Spatial Integration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F9D77-3FF0-F34C-AEFE-AE4A981E4098}"/>
              </a:ext>
            </a:extLst>
          </p:cNvPr>
          <p:cNvSpPr txBox="1"/>
          <p:nvPr/>
        </p:nvSpPr>
        <p:spPr>
          <a:xfrm>
            <a:off x="8976320" y="6400800"/>
            <a:ext cx="3312368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Survey Alignment Metrology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F1B710-7763-8B4B-99C9-65D944328948}"/>
              </a:ext>
            </a:extLst>
          </p:cNvPr>
          <p:cNvSpPr/>
          <p:nvPr/>
        </p:nvSpPr>
        <p:spPr>
          <a:xfrm>
            <a:off x="47328" y="1789358"/>
            <a:ext cx="695400" cy="506864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BCC6B11D-B9C1-BE44-AA82-C978A19D72FC}"/>
              </a:ext>
            </a:extLst>
          </p:cNvPr>
          <p:cNvSpPr/>
          <p:nvPr/>
        </p:nvSpPr>
        <p:spPr>
          <a:xfrm>
            <a:off x="770146" y="2422816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2CA2DBA5-7A91-0249-B4A4-A22C41BD2691}"/>
              </a:ext>
            </a:extLst>
          </p:cNvPr>
          <p:cNvSpPr/>
          <p:nvPr/>
        </p:nvSpPr>
        <p:spPr>
          <a:xfrm>
            <a:off x="789207" y="3827765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BF3283A8-5D59-9D4B-86A6-1B757DB4E30D}"/>
              </a:ext>
            </a:extLst>
          </p:cNvPr>
          <p:cNvSpPr/>
          <p:nvPr/>
        </p:nvSpPr>
        <p:spPr>
          <a:xfrm>
            <a:off x="788762" y="4619747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908ACC00-9E9E-A949-B70D-719A022CD8F5}"/>
              </a:ext>
            </a:extLst>
          </p:cNvPr>
          <p:cNvSpPr/>
          <p:nvPr/>
        </p:nvSpPr>
        <p:spPr>
          <a:xfrm>
            <a:off x="797813" y="6171474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608933-3DDD-2D4E-865D-FE51C347A55C}"/>
              </a:ext>
            </a:extLst>
          </p:cNvPr>
          <p:cNvSpPr txBox="1"/>
          <p:nvPr/>
        </p:nvSpPr>
        <p:spPr>
          <a:xfrm>
            <a:off x="-44579" y="287419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CF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0D54A6-7540-AE46-B980-5ED238B32DE7}"/>
              </a:ext>
            </a:extLst>
          </p:cNvPr>
          <p:cNvSpPr txBox="1"/>
          <p:nvPr/>
        </p:nvSpPr>
        <p:spPr>
          <a:xfrm>
            <a:off x="-62172" y="471225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Skanska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714D9-479F-BA40-9EA6-17CDA1067D32}"/>
              </a:ext>
            </a:extLst>
          </p:cNvPr>
          <p:cNvSpPr txBox="1"/>
          <p:nvPr/>
        </p:nvSpPr>
        <p:spPr>
          <a:xfrm>
            <a:off x="-53185" y="4985149"/>
            <a:ext cx="914400" cy="174938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U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N</a:t>
            </a:r>
          </a:p>
          <a:p>
            <a:pPr algn="ctr"/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5309FD-A63C-BA47-967A-FF555DB2A5D3}"/>
              </a:ext>
            </a:extLst>
          </p:cNvPr>
          <p:cNvSpPr txBox="1"/>
          <p:nvPr/>
        </p:nvSpPr>
        <p:spPr>
          <a:xfrm>
            <a:off x="886137" y="4859034"/>
            <a:ext cx="1064522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Network </a:t>
            </a:r>
          </a:p>
          <a:p>
            <a:pPr algn="ctr"/>
            <a:r>
              <a:rPr lang="en-GB" sz="1200" dirty="0"/>
              <a:t>Establishment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60E242-6795-8545-AF80-F948E75F381D}"/>
              </a:ext>
            </a:extLst>
          </p:cNvPr>
          <p:cNvSpPr txBox="1"/>
          <p:nvPr/>
        </p:nvSpPr>
        <p:spPr>
          <a:xfrm>
            <a:off x="905686" y="5991671"/>
            <a:ext cx="127028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-Concrete Works-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ADCD24-A0B2-B743-BF30-9E624BA63EE0}"/>
              </a:ext>
            </a:extLst>
          </p:cNvPr>
          <p:cNvSpPr txBox="1"/>
          <p:nvPr/>
        </p:nvSpPr>
        <p:spPr>
          <a:xfrm>
            <a:off x="2038895" y="4555002"/>
            <a:ext cx="214209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Provide SAM strategy</a:t>
            </a:r>
          </a:p>
          <a:p>
            <a:pPr algn="ctr"/>
            <a:r>
              <a:rPr lang="en-GB" sz="1200" dirty="0"/>
              <a:t>Fiducialization</a:t>
            </a:r>
          </a:p>
          <a:p>
            <a:pPr algn="ctr"/>
            <a:r>
              <a:rPr lang="en-GB" sz="1200" dirty="0"/>
              <a:t>Installation/Alignment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651AF0-0A52-C54C-8AC1-A768A090F462}"/>
              </a:ext>
            </a:extLst>
          </p:cNvPr>
          <p:cNvSpPr txBox="1"/>
          <p:nvPr/>
        </p:nvSpPr>
        <p:spPr>
          <a:xfrm>
            <a:off x="1991544" y="5383335"/>
            <a:ext cx="2829542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Recommendation on Adjustment Systems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E7E4EB-32F3-CB40-ACA0-F3EBFF0C69D8}"/>
              </a:ext>
            </a:extLst>
          </p:cNvPr>
          <p:cNvSpPr txBox="1"/>
          <p:nvPr/>
        </p:nvSpPr>
        <p:spPr>
          <a:xfrm>
            <a:off x="4607560" y="4476166"/>
            <a:ext cx="1835495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Factory Acceptance Test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2630C6-DCEC-FE4C-96EB-A539EFF2C72A}"/>
              </a:ext>
            </a:extLst>
          </p:cNvPr>
          <p:cNvSpPr txBox="1"/>
          <p:nvPr/>
        </p:nvSpPr>
        <p:spPr>
          <a:xfrm>
            <a:off x="5159482" y="4825235"/>
            <a:ext cx="1835495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Site Acceptance Test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8B9C17-C43C-E442-8BBB-E438AFAF572C}"/>
              </a:ext>
            </a:extLst>
          </p:cNvPr>
          <p:cNvSpPr txBox="1"/>
          <p:nvPr/>
        </p:nvSpPr>
        <p:spPr>
          <a:xfrm>
            <a:off x="5159482" y="5206239"/>
            <a:ext cx="2376678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Fiducialization- Metrology</a:t>
            </a:r>
          </a:p>
          <a:p>
            <a:pPr algn="ctr"/>
            <a:r>
              <a:rPr lang="en-GB" sz="1200" dirty="0"/>
              <a:t>Dimensional Control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E8B4F5-8861-8F4F-9F33-D485DE36F7D5}"/>
              </a:ext>
            </a:extLst>
          </p:cNvPr>
          <p:cNvSpPr txBox="1"/>
          <p:nvPr/>
        </p:nvSpPr>
        <p:spPr>
          <a:xfrm>
            <a:off x="7103615" y="4835771"/>
            <a:ext cx="1633488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ALIGNMENT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036114-1B56-0645-BD54-CE49A0A4DFE5}"/>
              </a:ext>
            </a:extLst>
          </p:cNvPr>
          <p:cNvSpPr txBox="1"/>
          <p:nvPr/>
        </p:nvSpPr>
        <p:spPr>
          <a:xfrm>
            <a:off x="8927796" y="4629826"/>
            <a:ext cx="1960592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Support to Commissioning</a:t>
            </a:r>
          </a:p>
          <a:p>
            <a:pPr algn="ctr"/>
            <a:r>
              <a:rPr lang="en-GB" sz="1200" dirty="0"/>
              <a:t>Beam Instrumentation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93D364-AC71-C44B-8164-00210DB8FA1E}"/>
              </a:ext>
            </a:extLst>
          </p:cNvPr>
          <p:cNvSpPr txBox="1"/>
          <p:nvPr/>
        </p:nvSpPr>
        <p:spPr>
          <a:xfrm>
            <a:off x="2986513" y="6006007"/>
            <a:ext cx="1195713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Skanska Utilities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EB56A2-CF2B-1343-99A9-C8D7FB870D15}"/>
              </a:ext>
            </a:extLst>
          </p:cNvPr>
          <p:cNvSpPr txBox="1"/>
          <p:nvPr/>
        </p:nvSpPr>
        <p:spPr>
          <a:xfrm>
            <a:off x="5888258" y="6115215"/>
            <a:ext cx="91576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ESS Utilities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5B442C-EF0B-1D47-A564-24DF0276796F}"/>
              </a:ext>
            </a:extLst>
          </p:cNvPr>
          <p:cNvSpPr txBox="1"/>
          <p:nvPr/>
        </p:nvSpPr>
        <p:spPr>
          <a:xfrm>
            <a:off x="8103559" y="5991671"/>
            <a:ext cx="1227965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After Installation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2E5EF0-E757-2249-9E9C-4BF97D59ED77}"/>
              </a:ext>
            </a:extLst>
          </p:cNvPr>
          <p:cNvSpPr txBox="1"/>
          <p:nvPr/>
        </p:nvSpPr>
        <p:spPr>
          <a:xfrm>
            <a:off x="10897128" y="5925833"/>
            <a:ext cx="814903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Operation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A66BEA-9784-A04E-89B2-9DCF144A70C1}"/>
              </a:ext>
            </a:extLst>
          </p:cNvPr>
          <p:cNvSpPr txBox="1"/>
          <p:nvPr/>
        </p:nvSpPr>
        <p:spPr>
          <a:xfrm>
            <a:off x="787283" y="2901831"/>
            <a:ext cx="76193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Integrate flow of models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8378F4-5D82-CE43-AE5F-CFA76CA25126}"/>
              </a:ext>
            </a:extLst>
          </p:cNvPr>
          <p:cNvSpPr txBox="1"/>
          <p:nvPr/>
        </p:nvSpPr>
        <p:spPr>
          <a:xfrm>
            <a:off x="1006104" y="1860700"/>
            <a:ext cx="112945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1</a:t>
            </a:r>
            <a:r>
              <a:rPr lang="en-GB" sz="1200" baseline="30000" dirty="0"/>
              <a:t>st </a:t>
            </a:r>
            <a:r>
              <a:rPr lang="en-GB" sz="1200" dirty="0"/>
              <a:t>Space Claim</a:t>
            </a:r>
          </a:p>
          <a:p>
            <a:pPr algn="ctr"/>
            <a:r>
              <a:rPr lang="en-GB" sz="1200" dirty="0"/>
              <a:t>(A)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ADF857-5066-B247-8DAF-BDA039270503}"/>
              </a:ext>
            </a:extLst>
          </p:cNvPr>
          <p:cNvSpPr txBox="1"/>
          <p:nvPr/>
        </p:nvSpPr>
        <p:spPr>
          <a:xfrm>
            <a:off x="2711624" y="1863103"/>
            <a:ext cx="106430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Model and 3D interfaces for utilities (B)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8122C6-8CF5-D94D-9811-2C572C58E463}"/>
              </a:ext>
            </a:extLst>
          </p:cNvPr>
          <p:cNvSpPr txBox="1"/>
          <p:nvPr/>
        </p:nvSpPr>
        <p:spPr>
          <a:xfrm>
            <a:off x="4340123" y="1862652"/>
            <a:ext cx="1185185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Model Issue for Construction (P)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7BB9E8-1D11-BC42-9564-110D0DF66A68}"/>
              </a:ext>
            </a:extLst>
          </p:cNvPr>
          <p:cNvSpPr txBox="1"/>
          <p:nvPr/>
        </p:nvSpPr>
        <p:spPr>
          <a:xfrm>
            <a:off x="6361364" y="1825845"/>
            <a:ext cx="117479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Model Issue for Installation (R)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FF489C-757F-234E-A2FB-1B16C828B655}"/>
              </a:ext>
            </a:extLst>
          </p:cNvPr>
          <p:cNvSpPr txBox="1"/>
          <p:nvPr/>
        </p:nvSpPr>
        <p:spPr>
          <a:xfrm>
            <a:off x="8001735" y="1835282"/>
            <a:ext cx="117479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As-built (</a:t>
            </a:r>
            <a:r>
              <a:rPr lang="en-GB" sz="1200" dirty="0" err="1"/>
              <a:t>Asb</a:t>
            </a:r>
            <a:r>
              <a:rPr lang="en-GB" sz="1200" dirty="0"/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EAC6B2-297E-AD41-8641-4645EA43160A}"/>
              </a:ext>
            </a:extLst>
          </p:cNvPr>
          <p:cNvSpPr txBox="1"/>
          <p:nvPr/>
        </p:nvSpPr>
        <p:spPr>
          <a:xfrm>
            <a:off x="10407603" y="1839598"/>
            <a:ext cx="1304427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As-Scanned (</a:t>
            </a:r>
            <a:r>
              <a:rPr lang="en-GB" sz="1200" dirty="0" err="1"/>
              <a:t>Asc</a:t>
            </a:r>
            <a:r>
              <a:rPr lang="en-GB" sz="1200" dirty="0"/>
              <a:t>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53868B-8338-7B42-8CA4-E537DE675117}"/>
              </a:ext>
            </a:extLst>
          </p:cNvPr>
          <p:cNvSpPr txBox="1"/>
          <p:nvPr/>
        </p:nvSpPr>
        <p:spPr>
          <a:xfrm>
            <a:off x="1703761" y="2636912"/>
            <a:ext cx="10152879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Reverse Engineering based on Scans.         Models and space claims adjusted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DCCFDB-F272-B140-87C3-ACBC899066F9}"/>
              </a:ext>
            </a:extLst>
          </p:cNvPr>
          <p:cNvSpPr txBox="1"/>
          <p:nvPr/>
        </p:nvSpPr>
        <p:spPr>
          <a:xfrm>
            <a:off x="1703512" y="2996952"/>
            <a:ext cx="10153539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Light Model – Integrate in ESS Plant Layout – Clash Analysis - Communication 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B59AF3-A078-1B41-A589-B71B98768951}"/>
              </a:ext>
            </a:extLst>
          </p:cNvPr>
          <p:cNvSpPr txBox="1"/>
          <p:nvPr/>
        </p:nvSpPr>
        <p:spPr>
          <a:xfrm>
            <a:off x="5903184" y="5735822"/>
            <a:ext cx="146575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Marking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AD2E86-1FB2-0046-BDEC-34709B411B2C}"/>
              </a:ext>
            </a:extLst>
          </p:cNvPr>
          <p:cNvSpPr txBox="1"/>
          <p:nvPr/>
        </p:nvSpPr>
        <p:spPr>
          <a:xfrm>
            <a:off x="10848528" y="5203793"/>
            <a:ext cx="127206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Re-alignment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A6CF4E-099E-914B-8EAC-88471E95F202}"/>
              </a:ext>
            </a:extLst>
          </p:cNvPr>
          <p:cNvSpPr txBox="1"/>
          <p:nvPr/>
        </p:nvSpPr>
        <p:spPr>
          <a:xfrm>
            <a:off x="2500641" y="3821986"/>
            <a:ext cx="42196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VR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0C6C9B-8154-0C4A-847E-E445232ADFEB}"/>
              </a:ext>
            </a:extLst>
          </p:cNvPr>
          <p:cNvSpPr txBox="1"/>
          <p:nvPr/>
        </p:nvSpPr>
        <p:spPr>
          <a:xfrm>
            <a:off x="4340123" y="3816915"/>
            <a:ext cx="42196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VR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0A5819-5760-B14E-83B3-B2D204591382}"/>
              </a:ext>
            </a:extLst>
          </p:cNvPr>
          <p:cNvSpPr txBox="1"/>
          <p:nvPr/>
        </p:nvSpPr>
        <p:spPr>
          <a:xfrm>
            <a:off x="6740311" y="3816046"/>
            <a:ext cx="42196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VR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5A3EDF-11BE-D242-90A4-97AE4BCE343B}"/>
              </a:ext>
            </a:extLst>
          </p:cNvPr>
          <p:cNvSpPr txBox="1"/>
          <p:nvPr/>
        </p:nvSpPr>
        <p:spPr>
          <a:xfrm>
            <a:off x="11616574" y="3518863"/>
            <a:ext cx="421966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VR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07B906F-E71E-1141-ABFE-5EF12B94364C}"/>
              </a:ext>
            </a:extLst>
          </p:cNvPr>
          <p:cNvSpPr txBox="1"/>
          <p:nvPr/>
        </p:nvSpPr>
        <p:spPr>
          <a:xfrm>
            <a:off x="2711625" y="3366210"/>
            <a:ext cx="8568952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Automatic Exchange with </a:t>
            </a:r>
            <a:r>
              <a:rPr lang="en-GB" sz="1200" dirty="0" err="1"/>
              <a:t>Aveva</a:t>
            </a:r>
            <a:r>
              <a:rPr lang="en-GB" sz="1200" dirty="0"/>
              <a:t> (cables and pipes design tool)</a:t>
            </a:r>
          </a:p>
        </p:txBody>
      </p:sp>
    </p:spTree>
    <p:extLst>
      <p:ext uri="{BB962C8B-B14F-4D97-AF65-F5344CB8AC3E}">
        <p14:creationId xmlns:p14="http://schemas.microsoft.com/office/powerpoint/2010/main" val="394861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8358DFBA-9E01-D54E-B5DB-D6A5C35E6AE0}"/>
              </a:ext>
            </a:extLst>
          </p:cNvPr>
          <p:cNvSpPr/>
          <p:nvPr/>
        </p:nvSpPr>
        <p:spPr>
          <a:xfrm>
            <a:off x="-8693" y="1988841"/>
            <a:ext cx="1444822" cy="4869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803CEA5-7573-0B4D-A889-AE944EF6E8C9}"/>
              </a:ext>
            </a:extLst>
          </p:cNvPr>
          <p:cNvSpPr/>
          <p:nvPr/>
        </p:nvSpPr>
        <p:spPr>
          <a:xfrm>
            <a:off x="6765981" y="1439754"/>
            <a:ext cx="5379901" cy="54179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BC1D708-D376-9E4B-B5B9-8B649E42F0B9}"/>
              </a:ext>
            </a:extLst>
          </p:cNvPr>
          <p:cNvSpPr/>
          <p:nvPr/>
        </p:nvSpPr>
        <p:spPr>
          <a:xfrm>
            <a:off x="1487487" y="1440044"/>
            <a:ext cx="5232375" cy="54179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B5E935-E580-DA4A-A871-54AC2E5D2963}"/>
              </a:ext>
            </a:extLst>
          </p:cNvPr>
          <p:cNvCxnSpPr>
            <a:cxnSpLocks/>
          </p:cNvCxnSpPr>
          <p:nvPr/>
        </p:nvCxnSpPr>
        <p:spPr>
          <a:xfrm>
            <a:off x="0" y="1988840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E14CD2-D0E5-6240-A7F5-F5B3C1F8D319}"/>
              </a:ext>
            </a:extLst>
          </p:cNvPr>
          <p:cNvCxnSpPr>
            <a:cxnSpLocks/>
          </p:cNvCxnSpPr>
          <p:nvPr/>
        </p:nvCxnSpPr>
        <p:spPr>
          <a:xfrm>
            <a:off x="0" y="325909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E475AA-7CF7-E746-BCEE-A377478B942A}"/>
              </a:ext>
            </a:extLst>
          </p:cNvPr>
          <p:cNvCxnSpPr>
            <a:cxnSpLocks/>
          </p:cNvCxnSpPr>
          <p:nvPr/>
        </p:nvCxnSpPr>
        <p:spPr>
          <a:xfrm>
            <a:off x="1487488" y="1440044"/>
            <a:ext cx="0" cy="54179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F2A54D8-3E6E-B440-8405-BDCD39E93728}"/>
              </a:ext>
            </a:extLst>
          </p:cNvPr>
          <p:cNvSpPr txBox="1"/>
          <p:nvPr/>
        </p:nvSpPr>
        <p:spPr>
          <a:xfrm>
            <a:off x="2444291" y="1495139"/>
            <a:ext cx="3456384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2000" b="1" i="1" dirty="0"/>
              <a:t>Survey Alignment Metrology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1DB361-A1F9-BC42-93D9-3206BBACA2B4}"/>
              </a:ext>
            </a:extLst>
          </p:cNvPr>
          <p:cNvSpPr txBox="1"/>
          <p:nvPr/>
        </p:nvSpPr>
        <p:spPr>
          <a:xfrm>
            <a:off x="8414048" y="1481009"/>
            <a:ext cx="3168352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2000" b="1" i="1" dirty="0"/>
              <a:t>Spatial Integration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ECAC45-D3DF-CB46-A90D-56BC5135064A}"/>
              </a:ext>
            </a:extLst>
          </p:cNvPr>
          <p:cNvCxnSpPr>
            <a:cxnSpLocks/>
          </p:cNvCxnSpPr>
          <p:nvPr/>
        </p:nvCxnSpPr>
        <p:spPr>
          <a:xfrm>
            <a:off x="0" y="357301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4E2CF6-641E-F24E-A279-B79CBBF65B55}"/>
              </a:ext>
            </a:extLst>
          </p:cNvPr>
          <p:cNvCxnSpPr>
            <a:cxnSpLocks/>
          </p:cNvCxnSpPr>
          <p:nvPr/>
        </p:nvCxnSpPr>
        <p:spPr>
          <a:xfrm>
            <a:off x="0" y="489258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E716779-634B-8D4F-8792-9C247E2F1AD2}"/>
              </a:ext>
            </a:extLst>
          </p:cNvPr>
          <p:cNvSpPr txBox="1"/>
          <p:nvPr/>
        </p:nvSpPr>
        <p:spPr>
          <a:xfrm>
            <a:off x="306031" y="3268765"/>
            <a:ext cx="704808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Budget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AEAD0B-075D-314B-A5F2-9E46A9DC69F3}"/>
              </a:ext>
            </a:extLst>
          </p:cNvPr>
          <p:cNvSpPr txBox="1"/>
          <p:nvPr/>
        </p:nvSpPr>
        <p:spPr>
          <a:xfrm>
            <a:off x="2490576" y="3274483"/>
            <a:ext cx="235378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/>
              <a:t>Fully centralized – Initial Operation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33B527-D2E1-D749-A501-951121FCDDD3}"/>
              </a:ext>
            </a:extLst>
          </p:cNvPr>
          <p:cNvSpPr txBox="1"/>
          <p:nvPr/>
        </p:nvSpPr>
        <p:spPr>
          <a:xfrm>
            <a:off x="257615" y="2222591"/>
            <a:ext cx="847924" cy="73866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400" dirty="0"/>
              <a:t>Mandate</a:t>
            </a:r>
          </a:p>
          <a:p>
            <a:pPr algn="ctr"/>
            <a:r>
              <a:rPr lang="en-GB" sz="1400" dirty="0"/>
              <a:t>&amp;</a:t>
            </a:r>
          </a:p>
          <a:p>
            <a:pPr algn="ctr"/>
            <a:r>
              <a:rPr lang="en-GB" sz="1400" dirty="0"/>
              <a:t>Scope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065572-3D7D-A941-9AEC-B65A875C425A}"/>
              </a:ext>
            </a:extLst>
          </p:cNvPr>
          <p:cNvSpPr txBox="1"/>
          <p:nvPr/>
        </p:nvSpPr>
        <p:spPr>
          <a:xfrm>
            <a:off x="392142" y="4015445"/>
            <a:ext cx="517962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Staff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727EA3-8464-8D4F-85CC-01DBA4DF44AD}"/>
              </a:ext>
            </a:extLst>
          </p:cNvPr>
          <p:cNvSpPr txBox="1"/>
          <p:nvPr/>
        </p:nvSpPr>
        <p:spPr>
          <a:xfrm>
            <a:off x="452609" y="5331483"/>
            <a:ext cx="55823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Tools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58D5C1-2D26-1443-BE1E-CCAEAE6C3224}"/>
              </a:ext>
            </a:extLst>
          </p:cNvPr>
          <p:cNvSpPr txBox="1"/>
          <p:nvPr/>
        </p:nvSpPr>
        <p:spPr>
          <a:xfrm>
            <a:off x="171038" y="6292518"/>
            <a:ext cx="1134926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Job Requests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EBA8B5-7C37-984C-8193-CE217CD832A6}"/>
              </a:ext>
            </a:extLst>
          </p:cNvPr>
          <p:cNvSpPr txBox="1"/>
          <p:nvPr/>
        </p:nvSpPr>
        <p:spPr>
          <a:xfrm>
            <a:off x="47328" y="80505"/>
            <a:ext cx="10352706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</a:rPr>
              <a:t>Engineering &amp; Integration Support Division (EIS)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1763EB-03E8-7245-88D8-EDB47B0580C9}"/>
              </a:ext>
            </a:extLst>
          </p:cNvPr>
          <p:cNvSpPr txBox="1"/>
          <p:nvPr/>
        </p:nvSpPr>
        <p:spPr>
          <a:xfrm>
            <a:off x="1020042" y="745540"/>
            <a:ext cx="6449266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2800" b="1" dirty="0">
                <a:solidFill>
                  <a:schemeClr val="bg1"/>
                </a:solidFill>
              </a:rPr>
              <a:t>Machine Engineering Service Group (MES)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2B793D-29F4-F14E-AF53-ED69F368AB8A}"/>
              </a:ext>
            </a:extLst>
          </p:cNvPr>
          <p:cNvSpPr txBox="1"/>
          <p:nvPr/>
        </p:nvSpPr>
        <p:spPr>
          <a:xfrm>
            <a:off x="1552235" y="2061554"/>
            <a:ext cx="4977269" cy="11079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sz="1200" dirty="0"/>
              <a:t>Establishment and maintenance of the </a:t>
            </a:r>
            <a:r>
              <a:rPr lang="en-GB" sz="1200" b="1" dirty="0"/>
              <a:t>geodetic reference network </a:t>
            </a:r>
          </a:p>
          <a:p>
            <a:r>
              <a:rPr lang="en-GB" sz="1200" b="1" dirty="0"/>
              <a:t>Accurate positioning </a:t>
            </a:r>
            <a:r>
              <a:rPr lang="en-GB" sz="1200" dirty="0"/>
              <a:t>of beam line components according to specifications</a:t>
            </a:r>
          </a:p>
          <a:p>
            <a:r>
              <a:rPr lang="en-GB" sz="1200" b="1" dirty="0"/>
              <a:t>Geometrical control and metrology works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US" sz="1000" dirty="0"/>
              <a:t>Survey &amp; Alignment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US" sz="1000" dirty="0"/>
              <a:t>3D Scanning - Marking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US" sz="1000" dirty="0"/>
              <a:t>Dimensional Control – Metrology and As-built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2F828C-0EE2-7145-89B0-B2E446CF4051}"/>
              </a:ext>
            </a:extLst>
          </p:cNvPr>
          <p:cNvSpPr txBox="1"/>
          <p:nvPr/>
        </p:nvSpPr>
        <p:spPr>
          <a:xfrm>
            <a:off x="6976200" y="2061554"/>
            <a:ext cx="50405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System owner </a:t>
            </a:r>
            <a:r>
              <a:rPr lang="en-US" sz="1200" dirty="0"/>
              <a:t>of the integrated </a:t>
            </a:r>
            <a:r>
              <a:rPr lang="en-US" sz="1200" b="1" dirty="0"/>
              <a:t>3D Master model </a:t>
            </a:r>
            <a:r>
              <a:rPr lang="en-US" sz="1200" dirty="0"/>
              <a:t>(ESS Plant Layout)</a:t>
            </a:r>
          </a:p>
          <a:p>
            <a:r>
              <a:rPr lang="en-US" sz="1200" b="1" dirty="0"/>
              <a:t>Configuration Management </a:t>
            </a:r>
            <a:r>
              <a:rPr lang="en-US" sz="1200" dirty="0"/>
              <a:t>for </a:t>
            </a:r>
            <a:r>
              <a:rPr lang="en-US" sz="1200" b="1" dirty="0"/>
              <a:t>volume allocations </a:t>
            </a:r>
            <a:r>
              <a:rPr lang="en-US" sz="1200" dirty="0"/>
              <a:t>and </a:t>
            </a:r>
            <a:r>
              <a:rPr lang="en-US" sz="1200" b="1" dirty="0"/>
              <a:t>3D interfaces</a:t>
            </a:r>
            <a:endParaRPr lang="en-US" sz="1200" dirty="0"/>
          </a:p>
          <a:p>
            <a:pPr marL="628650" lvl="1" indent="-171450">
              <a:buFont typeface="Wingdings" pitchFamily="2" charset="2"/>
              <a:buChar char="§"/>
            </a:pPr>
            <a:r>
              <a:rPr lang="en-US" sz="1000" dirty="0"/>
              <a:t>Capture Lifecycle of CAD representations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US" sz="1000" dirty="0"/>
              <a:t>Place 3D data under configuration control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GB" sz="1000" dirty="0"/>
              <a:t>Perform Integration and Clash Analysis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GB" sz="1000" dirty="0"/>
              <a:t>Conduct Spatial Integration Meeting </a:t>
            </a:r>
          </a:p>
          <a:p>
            <a:endParaRPr lang="en-US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5ED62E-31AD-2D43-A4D2-0AC05D2DF724}"/>
              </a:ext>
            </a:extLst>
          </p:cNvPr>
          <p:cNvSpPr txBox="1"/>
          <p:nvPr/>
        </p:nvSpPr>
        <p:spPr>
          <a:xfrm>
            <a:off x="7792894" y="3278776"/>
            <a:ext cx="235378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/>
              <a:t>Fully centralized – Initial Operation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E190D6-BA7A-0B44-BA84-5EFA069B50CA}"/>
              </a:ext>
            </a:extLst>
          </p:cNvPr>
          <p:cNvSpPr txBox="1"/>
          <p:nvPr/>
        </p:nvSpPr>
        <p:spPr>
          <a:xfrm>
            <a:off x="2536723" y="397223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EBF52483-78CD-5E48-83EE-7B6795527B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6091900"/>
              </p:ext>
            </p:extLst>
          </p:nvPr>
        </p:nvGraphicFramePr>
        <p:xfrm>
          <a:off x="1487488" y="3592006"/>
          <a:ext cx="4896544" cy="1300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4C84C28C-F41E-7B41-91FF-1B51F6A0D2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45920"/>
              </p:ext>
            </p:extLst>
          </p:nvPr>
        </p:nvGraphicFramePr>
        <p:xfrm>
          <a:off x="6980033" y="3699539"/>
          <a:ext cx="4940470" cy="1179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B61ED7C-F9A5-D548-9433-8835E9DDA682}"/>
              </a:ext>
            </a:extLst>
          </p:cNvPr>
          <p:cNvCxnSpPr>
            <a:cxnSpLocks/>
          </p:cNvCxnSpPr>
          <p:nvPr/>
        </p:nvCxnSpPr>
        <p:spPr>
          <a:xfrm>
            <a:off x="0" y="614555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6194F68-62DC-484A-B2E4-DABE06BFF18D}"/>
              </a:ext>
            </a:extLst>
          </p:cNvPr>
          <p:cNvSpPr txBox="1"/>
          <p:nvPr/>
        </p:nvSpPr>
        <p:spPr>
          <a:xfrm>
            <a:off x="10169739" y="335838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100" dirty="0"/>
              <a:t>*1fte  Construction budget NSS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05069F-E09A-C24C-AEB4-13CBB3FDE5AE}"/>
              </a:ext>
            </a:extLst>
          </p:cNvPr>
          <p:cNvSpPr txBox="1"/>
          <p:nvPr/>
        </p:nvSpPr>
        <p:spPr>
          <a:xfrm>
            <a:off x="1879244" y="5061869"/>
            <a:ext cx="216024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77500" lnSpcReduction="20000"/>
          </a:bodyPr>
          <a:lstStyle/>
          <a:p>
            <a:pPr algn="l"/>
            <a:r>
              <a:rPr lang="en-GB" sz="2000" dirty="0"/>
              <a:t>Laser Trackers</a:t>
            </a:r>
          </a:p>
          <a:p>
            <a:pPr algn="l"/>
            <a:r>
              <a:rPr lang="en-GB" sz="2000" dirty="0"/>
              <a:t>Laser Scanner</a:t>
            </a:r>
          </a:p>
          <a:p>
            <a:pPr algn="l"/>
            <a:r>
              <a:rPr lang="en-GB" sz="2000" dirty="0"/>
              <a:t>3D Arm</a:t>
            </a:r>
          </a:p>
          <a:p>
            <a:pPr algn="l"/>
            <a:r>
              <a:rPr lang="en-GB" sz="2000" dirty="0"/>
              <a:t>Digital /Optical Level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8D22AF-D867-484B-B139-4E600BC2737A}"/>
              </a:ext>
            </a:extLst>
          </p:cNvPr>
          <p:cNvSpPr txBox="1"/>
          <p:nvPr/>
        </p:nvSpPr>
        <p:spPr>
          <a:xfrm>
            <a:off x="4169542" y="5061869"/>
            <a:ext cx="2304257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600" dirty="0"/>
              <a:t>Software:</a:t>
            </a:r>
          </a:p>
          <a:p>
            <a:pPr marL="285750" indent="-285750" algn="l">
              <a:buFontTx/>
              <a:buChar char="-"/>
            </a:pPr>
            <a:r>
              <a:rPr lang="en-GB" sz="1600" dirty="0"/>
              <a:t>Spatial Analyser/Panda</a:t>
            </a:r>
          </a:p>
          <a:p>
            <a:pPr marL="285750" indent="-285750" algn="l">
              <a:buFontTx/>
              <a:buChar char="-"/>
            </a:pPr>
            <a:r>
              <a:rPr lang="en-GB" sz="1600" dirty="0"/>
              <a:t>Cyclone-3D/</a:t>
            </a:r>
            <a:r>
              <a:rPr lang="en-GB" sz="1600" dirty="0" err="1"/>
              <a:t>Reshaper</a:t>
            </a:r>
            <a:endParaRPr lang="en-GB" sz="1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5737C3-78BE-2245-B1D9-8C3FE7A8AD9E}"/>
              </a:ext>
            </a:extLst>
          </p:cNvPr>
          <p:cNvSpPr txBox="1"/>
          <p:nvPr/>
        </p:nvSpPr>
        <p:spPr>
          <a:xfrm>
            <a:off x="6825685" y="4889371"/>
            <a:ext cx="4356391" cy="147737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GB" sz="1600" dirty="0"/>
              <a:t>1 CAD tool : CatiaV6</a:t>
            </a:r>
          </a:p>
          <a:p>
            <a:r>
              <a:rPr lang="en-GB" sz="1600" dirty="0"/>
              <a:t>Plant Lifecycle Management  System :  CHESS</a:t>
            </a:r>
          </a:p>
          <a:p>
            <a:r>
              <a:rPr lang="en-GB" sz="1600" dirty="0"/>
              <a:t>ESS Breakdown Structures</a:t>
            </a:r>
          </a:p>
          <a:p>
            <a:r>
              <a:rPr lang="en-GB" sz="1600" dirty="0"/>
              <a:t>         	Facility Breakdown Structure </a:t>
            </a:r>
          </a:p>
          <a:p>
            <a:r>
              <a:rPr lang="en-GB" sz="1600" dirty="0"/>
              <a:t>         	Location Breakdown Structure</a:t>
            </a:r>
          </a:p>
          <a:p>
            <a:pPr algn="l"/>
            <a:endParaRPr lang="en-GB" sz="16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9ADF5D-DEC2-8145-94C1-214B46DD5969}"/>
              </a:ext>
            </a:extLst>
          </p:cNvPr>
          <p:cNvSpPr txBox="1"/>
          <p:nvPr/>
        </p:nvSpPr>
        <p:spPr>
          <a:xfrm>
            <a:off x="10878394" y="5698367"/>
            <a:ext cx="1119959" cy="3605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GB" sz="2000" dirty="0"/>
              <a:t>VR Room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A1C659D-6E44-C04E-85B9-40F6703F0C86}"/>
              </a:ext>
            </a:extLst>
          </p:cNvPr>
          <p:cNvSpPr txBox="1"/>
          <p:nvPr/>
        </p:nvSpPr>
        <p:spPr>
          <a:xfrm>
            <a:off x="2668945" y="6180046"/>
            <a:ext cx="2554736" cy="39918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600" dirty="0"/>
              <a:t>Request form in Confluence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FAFB973-81DC-474B-B19C-884503E5ACCE}"/>
              </a:ext>
            </a:extLst>
          </p:cNvPr>
          <p:cNvSpPr txBox="1"/>
          <p:nvPr/>
        </p:nvSpPr>
        <p:spPr>
          <a:xfrm>
            <a:off x="8323658" y="6201109"/>
            <a:ext cx="2554736" cy="39918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1600" dirty="0"/>
              <a:t>Request form in Confluence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4D6C624-E66B-5A4A-995E-12AE55BD4D5C}"/>
              </a:ext>
            </a:extLst>
          </p:cNvPr>
          <p:cNvSpPr txBox="1"/>
          <p:nvPr/>
        </p:nvSpPr>
        <p:spPr>
          <a:xfrm>
            <a:off x="1739810" y="6524827"/>
            <a:ext cx="5393994" cy="27510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r>
              <a:rPr lang="en-GB" sz="1400" dirty="0">
                <a:hlinkClick r:id="rId4"/>
              </a:rPr>
              <a:t>https://confluence.esss.lu.se/display/EIS/Requests+for+SAM+Services</a:t>
            </a:r>
            <a:endParaRPr lang="en-GB" sz="1400" dirty="0"/>
          </a:p>
          <a:p>
            <a:endParaRPr lang="en-GB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F6361D-A0E6-8B4A-8D99-37E3506DC802}"/>
              </a:ext>
            </a:extLst>
          </p:cNvPr>
          <p:cNvSpPr txBox="1"/>
          <p:nvPr/>
        </p:nvSpPr>
        <p:spPr>
          <a:xfrm>
            <a:off x="6852325" y="6494643"/>
            <a:ext cx="5989016" cy="49858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GB" sz="1400" dirty="0">
                <a:hlinkClick r:id="rId5"/>
              </a:rPr>
              <a:t>https://confluence.esss.lu.se/display/EIS/Spatial+Integration+Request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613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2" grpId="0"/>
      <p:bldGraphic spid="34" grpId="0">
        <p:bldAsOne/>
      </p:bldGraphic>
      <p:bldGraphic spid="35" grpId="0">
        <p:bldAsOne/>
      </p:bldGraphic>
      <p:bldP spid="39" grpId="0"/>
      <p:bldP spid="40" grpId="0"/>
      <p:bldP spid="41" grpId="0"/>
      <p:bldP spid="42" grpId="0"/>
      <p:bldP spid="43" grpId="0" animBg="1"/>
      <p:bldP spid="44" grpId="0"/>
      <p:bldP spid="45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63E699-BCA3-C142-8C7D-E0FE316A0733}"/>
              </a:ext>
            </a:extLst>
          </p:cNvPr>
          <p:cNvSpPr/>
          <p:nvPr/>
        </p:nvSpPr>
        <p:spPr>
          <a:xfrm>
            <a:off x="-20118" y="4365104"/>
            <a:ext cx="12212117" cy="24928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9E2B01-FA89-1E4F-8667-8FA105856CCA}"/>
              </a:ext>
            </a:extLst>
          </p:cNvPr>
          <p:cNvSpPr/>
          <p:nvPr/>
        </p:nvSpPr>
        <p:spPr>
          <a:xfrm>
            <a:off x="2773" y="1789358"/>
            <a:ext cx="12192000" cy="24928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DB067D-484A-D64E-ABAC-F0A7C0028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08"/>
            <a:ext cx="12192000" cy="1662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D3E629-500D-DB4C-85BD-352573F68C9A}"/>
              </a:ext>
            </a:extLst>
          </p:cNvPr>
          <p:cNvSpPr txBox="1"/>
          <p:nvPr/>
        </p:nvSpPr>
        <p:spPr>
          <a:xfrm>
            <a:off x="9984432" y="375656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Spatial Integration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F9D77-3FF0-F34C-AEFE-AE4A981E4098}"/>
              </a:ext>
            </a:extLst>
          </p:cNvPr>
          <p:cNvSpPr txBox="1"/>
          <p:nvPr/>
        </p:nvSpPr>
        <p:spPr>
          <a:xfrm>
            <a:off x="8976320" y="6400800"/>
            <a:ext cx="3312368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Survey Alignment Metrology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F1B710-7763-8B4B-99C9-65D944328948}"/>
              </a:ext>
            </a:extLst>
          </p:cNvPr>
          <p:cNvSpPr/>
          <p:nvPr/>
        </p:nvSpPr>
        <p:spPr>
          <a:xfrm>
            <a:off x="47328" y="1789358"/>
            <a:ext cx="695400" cy="506864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BCC6B11D-B9C1-BE44-AA82-C978A19D72FC}"/>
              </a:ext>
            </a:extLst>
          </p:cNvPr>
          <p:cNvSpPr/>
          <p:nvPr/>
        </p:nvSpPr>
        <p:spPr>
          <a:xfrm>
            <a:off x="770146" y="2422816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2CA2DBA5-7A91-0249-B4A4-A22C41BD2691}"/>
              </a:ext>
            </a:extLst>
          </p:cNvPr>
          <p:cNvSpPr/>
          <p:nvPr/>
        </p:nvSpPr>
        <p:spPr>
          <a:xfrm>
            <a:off x="789207" y="3827765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BF3283A8-5D59-9D4B-86A6-1B757DB4E30D}"/>
              </a:ext>
            </a:extLst>
          </p:cNvPr>
          <p:cNvSpPr/>
          <p:nvPr/>
        </p:nvSpPr>
        <p:spPr>
          <a:xfrm>
            <a:off x="788762" y="4619747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908ACC00-9E9E-A949-B70D-719A022CD8F5}"/>
              </a:ext>
            </a:extLst>
          </p:cNvPr>
          <p:cNvSpPr/>
          <p:nvPr/>
        </p:nvSpPr>
        <p:spPr>
          <a:xfrm>
            <a:off x="797813" y="6171474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608933-3DDD-2D4E-865D-FE51C347A55C}"/>
              </a:ext>
            </a:extLst>
          </p:cNvPr>
          <p:cNvSpPr txBox="1"/>
          <p:nvPr/>
        </p:nvSpPr>
        <p:spPr>
          <a:xfrm>
            <a:off x="-44579" y="287419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CF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0D54A6-7540-AE46-B980-5ED238B32DE7}"/>
              </a:ext>
            </a:extLst>
          </p:cNvPr>
          <p:cNvSpPr txBox="1"/>
          <p:nvPr/>
        </p:nvSpPr>
        <p:spPr>
          <a:xfrm>
            <a:off x="-62172" y="471225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Skanska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714D9-479F-BA40-9EA6-17CDA1067D32}"/>
              </a:ext>
            </a:extLst>
          </p:cNvPr>
          <p:cNvSpPr txBox="1"/>
          <p:nvPr/>
        </p:nvSpPr>
        <p:spPr>
          <a:xfrm>
            <a:off x="-53185" y="4985149"/>
            <a:ext cx="914400" cy="174938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U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N</a:t>
            </a:r>
          </a:p>
          <a:p>
            <a:pPr algn="ctr"/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039319-88C3-7B4B-8303-122165CF1428}"/>
              </a:ext>
            </a:extLst>
          </p:cNvPr>
          <p:cNvSpPr txBox="1"/>
          <p:nvPr/>
        </p:nvSpPr>
        <p:spPr>
          <a:xfrm>
            <a:off x="886137" y="4859034"/>
            <a:ext cx="1064522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Network </a:t>
            </a:r>
          </a:p>
          <a:p>
            <a:pPr algn="ctr"/>
            <a:r>
              <a:rPr lang="en-GB" sz="1200" dirty="0"/>
              <a:t>Establishment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1502DD-7524-B34B-96D6-9D6F6C010C58}"/>
              </a:ext>
            </a:extLst>
          </p:cNvPr>
          <p:cNvSpPr txBox="1"/>
          <p:nvPr/>
        </p:nvSpPr>
        <p:spPr>
          <a:xfrm>
            <a:off x="905686" y="5991671"/>
            <a:ext cx="127028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-Concrete Works-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53D73C-7AF3-6845-B8D7-6CAA709DA53C}"/>
              </a:ext>
            </a:extLst>
          </p:cNvPr>
          <p:cNvSpPr txBox="1"/>
          <p:nvPr/>
        </p:nvSpPr>
        <p:spPr>
          <a:xfrm>
            <a:off x="787283" y="2901831"/>
            <a:ext cx="76193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Integrate flow of models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9566AF9-FC15-F84C-AB8C-E3180C77C869}"/>
              </a:ext>
            </a:extLst>
          </p:cNvPr>
          <p:cNvCxnSpPr/>
          <p:nvPr/>
        </p:nvCxnSpPr>
        <p:spPr>
          <a:xfrm>
            <a:off x="479376" y="1655489"/>
            <a:ext cx="1512168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89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7" grpId="0" animBg="1"/>
      <p:bldP spid="18" grpId="0"/>
      <p:bldP spid="19" grpId="0"/>
      <p:bldP spid="20" grpId="0"/>
      <p:bldP spid="46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DC2E5E-420E-1A48-84FC-ADD961C03520}"/>
              </a:ext>
            </a:extLst>
          </p:cNvPr>
          <p:cNvSpPr txBox="1"/>
          <p:nvPr/>
        </p:nvSpPr>
        <p:spPr>
          <a:xfrm>
            <a:off x="479376" y="404664"/>
            <a:ext cx="7275646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</a:rPr>
              <a:t>CF files and Skanska Construction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F9C22B-00D8-524B-AF83-8A03A1EB3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2198884"/>
            <a:ext cx="5879976" cy="23213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16086E-79B7-7941-BB99-110E362A579A}"/>
              </a:ext>
            </a:extLst>
          </p:cNvPr>
          <p:cNvSpPr/>
          <p:nvPr/>
        </p:nvSpPr>
        <p:spPr>
          <a:xfrm>
            <a:off x="6456040" y="4414298"/>
            <a:ext cx="58326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hlinkClick r:id="rId3"/>
              </a:rPr>
              <a:t>https://confluence.esss.lu.se/display/EIS/CF+Models</a:t>
            </a:r>
            <a:endParaRPr lang="en-GB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B3E7BE-8988-4B43-AF15-455AD52B2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" y="1484784"/>
            <a:ext cx="4175397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08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DC2E5E-420E-1A48-84FC-ADD961C03520}"/>
              </a:ext>
            </a:extLst>
          </p:cNvPr>
          <p:cNvSpPr txBox="1"/>
          <p:nvPr/>
        </p:nvSpPr>
        <p:spPr>
          <a:xfrm>
            <a:off x="479376" y="404664"/>
            <a:ext cx="4978094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</a:rPr>
              <a:t>Network and Scanning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6EE05-1DBC-C34B-966C-41FEE30BB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3" y="3722635"/>
            <a:ext cx="5273307" cy="3068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F3D3EF-C84B-DF4C-B96E-F74D312FF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556792"/>
            <a:ext cx="6355771" cy="352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25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63E699-BCA3-C142-8C7D-E0FE316A0733}"/>
              </a:ext>
            </a:extLst>
          </p:cNvPr>
          <p:cNvSpPr/>
          <p:nvPr/>
        </p:nvSpPr>
        <p:spPr>
          <a:xfrm>
            <a:off x="-20118" y="4365104"/>
            <a:ext cx="12212117" cy="24928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9E2B01-FA89-1E4F-8667-8FA105856CCA}"/>
              </a:ext>
            </a:extLst>
          </p:cNvPr>
          <p:cNvSpPr/>
          <p:nvPr/>
        </p:nvSpPr>
        <p:spPr>
          <a:xfrm>
            <a:off x="2773" y="1789358"/>
            <a:ext cx="12192000" cy="24928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DB067D-484A-D64E-ABAC-F0A7C0028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08"/>
            <a:ext cx="12192000" cy="1662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D3E629-500D-DB4C-85BD-352573F68C9A}"/>
              </a:ext>
            </a:extLst>
          </p:cNvPr>
          <p:cNvSpPr txBox="1"/>
          <p:nvPr/>
        </p:nvSpPr>
        <p:spPr>
          <a:xfrm>
            <a:off x="9984432" y="375656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Spatial Integration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F9D77-3FF0-F34C-AEFE-AE4A981E4098}"/>
              </a:ext>
            </a:extLst>
          </p:cNvPr>
          <p:cNvSpPr txBox="1"/>
          <p:nvPr/>
        </p:nvSpPr>
        <p:spPr>
          <a:xfrm>
            <a:off x="8976320" y="6400800"/>
            <a:ext cx="3312368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Survey Alignment Metrology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F1B710-7763-8B4B-99C9-65D944328948}"/>
              </a:ext>
            </a:extLst>
          </p:cNvPr>
          <p:cNvSpPr/>
          <p:nvPr/>
        </p:nvSpPr>
        <p:spPr>
          <a:xfrm>
            <a:off x="47328" y="1789358"/>
            <a:ext cx="695400" cy="506864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BCC6B11D-B9C1-BE44-AA82-C978A19D72FC}"/>
              </a:ext>
            </a:extLst>
          </p:cNvPr>
          <p:cNvSpPr/>
          <p:nvPr/>
        </p:nvSpPr>
        <p:spPr>
          <a:xfrm>
            <a:off x="770146" y="2422816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2CA2DBA5-7A91-0249-B4A4-A22C41BD2691}"/>
              </a:ext>
            </a:extLst>
          </p:cNvPr>
          <p:cNvSpPr/>
          <p:nvPr/>
        </p:nvSpPr>
        <p:spPr>
          <a:xfrm>
            <a:off x="789207" y="3827765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BF3283A8-5D59-9D4B-86A6-1B757DB4E30D}"/>
              </a:ext>
            </a:extLst>
          </p:cNvPr>
          <p:cNvSpPr/>
          <p:nvPr/>
        </p:nvSpPr>
        <p:spPr>
          <a:xfrm>
            <a:off x="788762" y="4619747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908ACC00-9E9E-A949-B70D-719A022CD8F5}"/>
              </a:ext>
            </a:extLst>
          </p:cNvPr>
          <p:cNvSpPr/>
          <p:nvPr/>
        </p:nvSpPr>
        <p:spPr>
          <a:xfrm>
            <a:off x="797813" y="6171474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608933-3DDD-2D4E-865D-FE51C347A55C}"/>
              </a:ext>
            </a:extLst>
          </p:cNvPr>
          <p:cNvSpPr txBox="1"/>
          <p:nvPr/>
        </p:nvSpPr>
        <p:spPr>
          <a:xfrm>
            <a:off x="-44579" y="287419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CF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0D54A6-7540-AE46-B980-5ED238B32DE7}"/>
              </a:ext>
            </a:extLst>
          </p:cNvPr>
          <p:cNvSpPr txBox="1"/>
          <p:nvPr/>
        </p:nvSpPr>
        <p:spPr>
          <a:xfrm>
            <a:off x="-62172" y="471225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Skanska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714D9-479F-BA40-9EA6-17CDA1067D32}"/>
              </a:ext>
            </a:extLst>
          </p:cNvPr>
          <p:cNvSpPr txBox="1"/>
          <p:nvPr/>
        </p:nvSpPr>
        <p:spPr>
          <a:xfrm>
            <a:off x="-53185" y="4985149"/>
            <a:ext cx="914400" cy="174938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U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N</a:t>
            </a:r>
          </a:p>
          <a:p>
            <a:pPr algn="ctr"/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039319-88C3-7B4B-8303-122165CF1428}"/>
              </a:ext>
            </a:extLst>
          </p:cNvPr>
          <p:cNvSpPr txBox="1"/>
          <p:nvPr/>
        </p:nvSpPr>
        <p:spPr>
          <a:xfrm>
            <a:off x="886137" y="4859034"/>
            <a:ext cx="1064522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Network </a:t>
            </a:r>
          </a:p>
          <a:p>
            <a:pPr algn="ctr"/>
            <a:r>
              <a:rPr lang="en-GB" sz="1200" dirty="0"/>
              <a:t>Establishment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1502DD-7524-B34B-96D6-9D6F6C010C58}"/>
              </a:ext>
            </a:extLst>
          </p:cNvPr>
          <p:cNvSpPr txBox="1"/>
          <p:nvPr/>
        </p:nvSpPr>
        <p:spPr>
          <a:xfrm>
            <a:off x="905686" y="5991671"/>
            <a:ext cx="127028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-Concrete Works-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53D73C-7AF3-6845-B8D7-6CAA709DA53C}"/>
              </a:ext>
            </a:extLst>
          </p:cNvPr>
          <p:cNvSpPr txBox="1"/>
          <p:nvPr/>
        </p:nvSpPr>
        <p:spPr>
          <a:xfrm>
            <a:off x="787283" y="2901831"/>
            <a:ext cx="76193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Integrate flow of models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35D80-81FB-854F-A3B2-C1EA19197962}"/>
              </a:ext>
            </a:extLst>
          </p:cNvPr>
          <p:cNvSpPr txBox="1"/>
          <p:nvPr/>
        </p:nvSpPr>
        <p:spPr>
          <a:xfrm>
            <a:off x="1006104" y="1860700"/>
            <a:ext cx="112945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1</a:t>
            </a:r>
            <a:r>
              <a:rPr lang="en-GB" sz="1200" baseline="30000" dirty="0"/>
              <a:t>st </a:t>
            </a:r>
            <a:r>
              <a:rPr lang="en-GB" sz="1200" dirty="0"/>
              <a:t>Space Claim</a:t>
            </a:r>
          </a:p>
          <a:p>
            <a:pPr algn="ctr"/>
            <a:r>
              <a:rPr lang="en-GB" sz="1200" dirty="0"/>
              <a:t>(A)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A46A7F-1F39-9C4F-AA65-B00B69A70879}"/>
              </a:ext>
            </a:extLst>
          </p:cNvPr>
          <p:cNvSpPr txBox="1"/>
          <p:nvPr/>
        </p:nvSpPr>
        <p:spPr>
          <a:xfrm>
            <a:off x="1703761" y="2636912"/>
            <a:ext cx="10152879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Reverse Engineering based on Scans.         Models and space claims adjusted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4F10D8-EF3F-EA48-9952-13E6FB43255E}"/>
              </a:ext>
            </a:extLst>
          </p:cNvPr>
          <p:cNvSpPr txBox="1"/>
          <p:nvPr/>
        </p:nvSpPr>
        <p:spPr>
          <a:xfrm>
            <a:off x="1703512" y="2996952"/>
            <a:ext cx="10153539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Light Model – Integrate in ESS Plant Layout – Clash Analysis - Communication 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7B4E7F6-12C2-9744-8105-C1E19953C7A8}"/>
              </a:ext>
            </a:extLst>
          </p:cNvPr>
          <p:cNvCxnSpPr/>
          <p:nvPr/>
        </p:nvCxnSpPr>
        <p:spPr>
          <a:xfrm>
            <a:off x="479376" y="1655489"/>
            <a:ext cx="1512168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55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F65A1-6674-EC4D-B714-B132D66AA133}"/>
              </a:ext>
            </a:extLst>
          </p:cNvPr>
          <p:cNvSpPr txBox="1"/>
          <p:nvPr/>
        </p:nvSpPr>
        <p:spPr>
          <a:xfrm>
            <a:off x="3287688" y="234888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Illustration of previous slide</a:t>
            </a:r>
          </a:p>
        </p:txBody>
      </p:sp>
    </p:spTree>
    <p:extLst>
      <p:ext uri="{BB962C8B-B14F-4D97-AF65-F5344CB8AC3E}">
        <p14:creationId xmlns:p14="http://schemas.microsoft.com/office/powerpoint/2010/main" val="3259027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63E699-BCA3-C142-8C7D-E0FE316A0733}"/>
              </a:ext>
            </a:extLst>
          </p:cNvPr>
          <p:cNvSpPr/>
          <p:nvPr/>
        </p:nvSpPr>
        <p:spPr>
          <a:xfrm>
            <a:off x="-20118" y="4365104"/>
            <a:ext cx="12212117" cy="24928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9E2B01-FA89-1E4F-8667-8FA105856CCA}"/>
              </a:ext>
            </a:extLst>
          </p:cNvPr>
          <p:cNvSpPr/>
          <p:nvPr/>
        </p:nvSpPr>
        <p:spPr>
          <a:xfrm>
            <a:off x="2773" y="1789358"/>
            <a:ext cx="12192000" cy="24928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DB067D-484A-D64E-ABAC-F0A7C0028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08"/>
            <a:ext cx="12192000" cy="1662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D3E629-500D-DB4C-85BD-352573F68C9A}"/>
              </a:ext>
            </a:extLst>
          </p:cNvPr>
          <p:cNvSpPr txBox="1"/>
          <p:nvPr/>
        </p:nvSpPr>
        <p:spPr>
          <a:xfrm>
            <a:off x="9984432" y="375656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Spatial Integration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F9D77-3FF0-F34C-AEFE-AE4A981E4098}"/>
              </a:ext>
            </a:extLst>
          </p:cNvPr>
          <p:cNvSpPr txBox="1"/>
          <p:nvPr/>
        </p:nvSpPr>
        <p:spPr>
          <a:xfrm>
            <a:off x="8976320" y="6400800"/>
            <a:ext cx="3312368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Survey Alignment Metrology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4F1B710-7763-8B4B-99C9-65D944328948}"/>
              </a:ext>
            </a:extLst>
          </p:cNvPr>
          <p:cNvSpPr/>
          <p:nvPr/>
        </p:nvSpPr>
        <p:spPr>
          <a:xfrm>
            <a:off x="47328" y="1789358"/>
            <a:ext cx="695400" cy="506864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BCC6B11D-B9C1-BE44-AA82-C978A19D72FC}"/>
              </a:ext>
            </a:extLst>
          </p:cNvPr>
          <p:cNvSpPr/>
          <p:nvPr/>
        </p:nvSpPr>
        <p:spPr>
          <a:xfrm>
            <a:off x="770146" y="2422816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2CA2DBA5-7A91-0249-B4A4-A22C41BD2691}"/>
              </a:ext>
            </a:extLst>
          </p:cNvPr>
          <p:cNvSpPr/>
          <p:nvPr/>
        </p:nvSpPr>
        <p:spPr>
          <a:xfrm>
            <a:off x="789207" y="3827765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BF3283A8-5D59-9D4B-86A6-1B757DB4E30D}"/>
              </a:ext>
            </a:extLst>
          </p:cNvPr>
          <p:cNvSpPr/>
          <p:nvPr/>
        </p:nvSpPr>
        <p:spPr>
          <a:xfrm>
            <a:off x="788762" y="4619747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908ACC00-9E9E-A949-B70D-719A022CD8F5}"/>
              </a:ext>
            </a:extLst>
          </p:cNvPr>
          <p:cNvSpPr/>
          <p:nvPr/>
        </p:nvSpPr>
        <p:spPr>
          <a:xfrm>
            <a:off x="797813" y="6171474"/>
            <a:ext cx="144016" cy="216024"/>
          </a:xfrm>
          <a:prstGeom prst="chevron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608933-3DDD-2D4E-865D-FE51C347A55C}"/>
              </a:ext>
            </a:extLst>
          </p:cNvPr>
          <p:cNvSpPr txBox="1"/>
          <p:nvPr/>
        </p:nvSpPr>
        <p:spPr>
          <a:xfrm>
            <a:off x="-44579" y="287419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CF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files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0D54A6-7540-AE46-B980-5ED238B32DE7}"/>
              </a:ext>
            </a:extLst>
          </p:cNvPr>
          <p:cNvSpPr txBox="1"/>
          <p:nvPr/>
        </p:nvSpPr>
        <p:spPr>
          <a:xfrm>
            <a:off x="-62172" y="471225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Skanska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714D9-479F-BA40-9EA6-17CDA1067D32}"/>
              </a:ext>
            </a:extLst>
          </p:cNvPr>
          <p:cNvSpPr txBox="1"/>
          <p:nvPr/>
        </p:nvSpPr>
        <p:spPr>
          <a:xfrm>
            <a:off x="-53185" y="4985149"/>
            <a:ext cx="914400" cy="174938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R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U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en-GB" sz="1100" b="1" dirty="0">
                <a:solidFill>
                  <a:schemeClr val="bg1"/>
                </a:solidFill>
              </a:rPr>
              <a:t>N</a:t>
            </a:r>
          </a:p>
          <a:p>
            <a:pPr algn="ctr"/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039319-88C3-7B4B-8303-122165CF1428}"/>
              </a:ext>
            </a:extLst>
          </p:cNvPr>
          <p:cNvSpPr txBox="1"/>
          <p:nvPr/>
        </p:nvSpPr>
        <p:spPr>
          <a:xfrm>
            <a:off x="886137" y="4859034"/>
            <a:ext cx="1064522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Network </a:t>
            </a:r>
          </a:p>
          <a:p>
            <a:pPr algn="ctr"/>
            <a:r>
              <a:rPr lang="en-GB" sz="1200" dirty="0"/>
              <a:t>Establishment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1502DD-7524-B34B-96D6-9D6F6C010C58}"/>
              </a:ext>
            </a:extLst>
          </p:cNvPr>
          <p:cNvSpPr txBox="1"/>
          <p:nvPr/>
        </p:nvSpPr>
        <p:spPr>
          <a:xfrm>
            <a:off x="905686" y="5991671"/>
            <a:ext cx="127028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-Concrete Works-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B53D73C-7AF3-6845-B8D7-6CAA709DA53C}"/>
              </a:ext>
            </a:extLst>
          </p:cNvPr>
          <p:cNvSpPr txBox="1"/>
          <p:nvPr/>
        </p:nvSpPr>
        <p:spPr>
          <a:xfrm>
            <a:off x="787283" y="2901831"/>
            <a:ext cx="76193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Integrate flow of models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735D80-81FB-854F-A3B2-C1EA19197962}"/>
              </a:ext>
            </a:extLst>
          </p:cNvPr>
          <p:cNvSpPr txBox="1"/>
          <p:nvPr/>
        </p:nvSpPr>
        <p:spPr>
          <a:xfrm>
            <a:off x="1006104" y="1860700"/>
            <a:ext cx="112945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1</a:t>
            </a:r>
            <a:r>
              <a:rPr lang="en-GB" sz="1200" baseline="30000" dirty="0"/>
              <a:t>st </a:t>
            </a:r>
            <a:r>
              <a:rPr lang="en-GB" sz="1200" dirty="0"/>
              <a:t>Space Claim</a:t>
            </a:r>
          </a:p>
          <a:p>
            <a:pPr algn="ctr"/>
            <a:r>
              <a:rPr lang="en-GB" sz="1200" dirty="0"/>
              <a:t>(A)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A46A7F-1F39-9C4F-AA65-B00B69A70879}"/>
              </a:ext>
            </a:extLst>
          </p:cNvPr>
          <p:cNvSpPr txBox="1"/>
          <p:nvPr/>
        </p:nvSpPr>
        <p:spPr>
          <a:xfrm>
            <a:off x="1703761" y="2636912"/>
            <a:ext cx="10152879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Reverse Engineering based on Scans.         Models and space claims adjusted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4F10D8-EF3F-EA48-9952-13E6FB43255E}"/>
              </a:ext>
            </a:extLst>
          </p:cNvPr>
          <p:cNvSpPr txBox="1"/>
          <p:nvPr/>
        </p:nvSpPr>
        <p:spPr>
          <a:xfrm>
            <a:off x="1703512" y="2996952"/>
            <a:ext cx="10153539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Light Model – Integrate in ESS Plant Layout – Clash Analysis - Communication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6FD014-FC3E-3D47-A12E-23BF9D7BFB7C}"/>
              </a:ext>
            </a:extLst>
          </p:cNvPr>
          <p:cNvSpPr txBox="1"/>
          <p:nvPr/>
        </p:nvSpPr>
        <p:spPr>
          <a:xfrm>
            <a:off x="2038895" y="4555002"/>
            <a:ext cx="214209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Provide SAM strategy</a:t>
            </a:r>
          </a:p>
          <a:p>
            <a:pPr algn="ctr"/>
            <a:r>
              <a:rPr lang="en-GB" sz="1200" dirty="0"/>
              <a:t>Fiducialization</a:t>
            </a:r>
          </a:p>
          <a:p>
            <a:pPr algn="ctr"/>
            <a:r>
              <a:rPr lang="en-GB" sz="1200" dirty="0"/>
              <a:t>Installation/Alignment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E8A52B-A5E9-0842-88F4-37FDDBC3C885}"/>
              </a:ext>
            </a:extLst>
          </p:cNvPr>
          <p:cNvSpPr txBox="1"/>
          <p:nvPr/>
        </p:nvSpPr>
        <p:spPr>
          <a:xfrm>
            <a:off x="1991544" y="5383335"/>
            <a:ext cx="2829542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Recommendation on Adjustment Systems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9AEDBC-0FC6-4740-A84C-827FD813D340}"/>
              </a:ext>
            </a:extLst>
          </p:cNvPr>
          <p:cNvSpPr txBox="1"/>
          <p:nvPr/>
        </p:nvSpPr>
        <p:spPr>
          <a:xfrm>
            <a:off x="2986513" y="6006007"/>
            <a:ext cx="1195713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Scanning</a:t>
            </a:r>
          </a:p>
          <a:p>
            <a:pPr algn="ctr"/>
            <a:r>
              <a:rPr lang="en-GB" sz="1200" dirty="0"/>
              <a:t>Skanska Utilities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828361B-7962-0949-939C-9AFB07B70B0B}"/>
              </a:ext>
            </a:extLst>
          </p:cNvPr>
          <p:cNvCxnSpPr>
            <a:cxnSpLocks/>
          </p:cNvCxnSpPr>
          <p:nvPr/>
        </p:nvCxnSpPr>
        <p:spPr>
          <a:xfrm>
            <a:off x="1775520" y="1657324"/>
            <a:ext cx="2016224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03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1122</TotalTime>
  <Words>1648</Words>
  <Application>Microsoft Macintosh PowerPoint</Application>
  <PresentationFormat>Widescreen</PresentationFormat>
  <Paragraphs>578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Apple Braille Pinpoint 8 Dot</vt:lpstr>
      <vt:lpstr>Arial</vt:lpstr>
      <vt:lpstr>Calibri</vt:lpstr>
      <vt:lpstr>Wingdings</vt:lpstr>
      <vt:lpstr>Office-tema</vt:lpstr>
      <vt:lpstr>2_Anpassad formgivning</vt:lpstr>
      <vt:lpstr>Spatial Integration Survey Alignment Metrology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Spatial Integration  Lifecycle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Integration Survey Alignment Metrology</dc:title>
  <dc:creator>Fabien Rey</dc:creator>
  <cp:lastModifiedBy>Fabien Rey</cp:lastModifiedBy>
  <cp:revision>40</cp:revision>
  <dcterms:created xsi:type="dcterms:W3CDTF">2019-04-01T18:32:14Z</dcterms:created>
  <dcterms:modified xsi:type="dcterms:W3CDTF">2019-04-02T13:14:42Z</dcterms:modified>
</cp:coreProperties>
</file>