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8"/>
  </p:notesMasterIdLst>
  <p:sldIdLst>
    <p:sldId id="256" r:id="rId2"/>
    <p:sldId id="460" r:id="rId3"/>
    <p:sldId id="465" r:id="rId4"/>
    <p:sldId id="287" r:id="rId5"/>
    <p:sldId id="283" r:id="rId6"/>
    <p:sldId id="449" r:id="rId7"/>
    <p:sldId id="289" r:id="rId8"/>
    <p:sldId id="290" r:id="rId9"/>
    <p:sldId id="282" r:id="rId10"/>
    <p:sldId id="464" r:id="rId11"/>
    <p:sldId id="284" r:id="rId12"/>
    <p:sldId id="285" r:id="rId13"/>
    <p:sldId id="408" r:id="rId14"/>
    <p:sldId id="430" r:id="rId15"/>
    <p:sldId id="432" r:id="rId16"/>
    <p:sldId id="433" r:id="rId17"/>
    <p:sldId id="434" r:id="rId18"/>
    <p:sldId id="435" r:id="rId19"/>
    <p:sldId id="459" r:id="rId20"/>
    <p:sldId id="462" r:id="rId21"/>
    <p:sldId id="456" r:id="rId22"/>
    <p:sldId id="466" r:id="rId23"/>
    <p:sldId id="461" r:id="rId24"/>
    <p:sldId id="451" r:id="rId25"/>
    <p:sldId id="452" r:id="rId26"/>
    <p:sldId id="286" r:id="rId27"/>
    <p:sldId id="457" r:id="rId28"/>
    <p:sldId id="370" r:id="rId29"/>
    <p:sldId id="420" r:id="rId30"/>
    <p:sldId id="270" r:id="rId31"/>
    <p:sldId id="431" r:id="rId32"/>
    <p:sldId id="463" r:id="rId33"/>
    <p:sldId id="281" r:id="rId34"/>
    <p:sldId id="291" r:id="rId35"/>
    <p:sldId id="292" r:id="rId36"/>
    <p:sldId id="458" r:id="rId37"/>
  </p:sldIdLst>
  <p:sldSz cx="12192000" cy="6858000"/>
  <p:notesSz cx="12192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guide id="3" pos="528" userDrawn="1">
          <p15:clr>
            <a:srgbClr val="A4A3A4"/>
          </p15:clr>
        </p15:guide>
        <p15:guide id="4" orient="horz" pos="1008" userDrawn="1">
          <p15:clr>
            <a:srgbClr val="A4A3A4"/>
          </p15:clr>
        </p15:guide>
        <p15:guide id="5" pos="288" userDrawn="1">
          <p15:clr>
            <a:srgbClr val="A4A3A4"/>
          </p15:clr>
        </p15:guide>
        <p15:guide id="6" pos="1056" userDrawn="1">
          <p15:clr>
            <a:srgbClr val="A4A3A4"/>
          </p15:clr>
        </p15:guide>
        <p15:guide id="7" pos="393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34773"/>
    <a:srgbClr val="8064A2"/>
    <a:srgbClr val="666E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7"/>
    <p:restoredTop sz="81259"/>
  </p:normalViewPr>
  <p:slideViewPr>
    <p:cSldViewPr>
      <p:cViewPr varScale="1">
        <p:scale>
          <a:sx n="93" d="100"/>
          <a:sy n="93" d="100"/>
        </p:scale>
        <p:origin x="224" y="264"/>
      </p:cViewPr>
      <p:guideLst>
        <p:guide orient="horz" pos="2880"/>
        <p:guide pos="2160"/>
        <p:guide pos="528"/>
        <p:guide orient="horz" pos="1008"/>
        <p:guide pos="288"/>
        <p:guide pos="1056"/>
        <p:guide pos="3936"/>
      </p:guideLst>
    </p:cSldViewPr>
  </p:slideViewPr>
  <p:notesTextViewPr>
    <p:cViewPr>
      <p:scale>
        <a:sx n="100" d="100"/>
        <a:sy n="100" d="100"/>
      </p:scale>
      <p:origin x="0" y="0"/>
    </p:cViewPr>
  </p:notesTextViewPr>
  <p:sorterViewPr>
    <p:cViewPr>
      <p:scale>
        <a:sx n="93" d="100"/>
        <a:sy n="93"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E6439749-5F7E-5648-9CD6-00744CE904A7}" type="datetimeFigureOut">
              <a:t>5/15/19</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CBDA7EEF-0713-214A-8A97-49F34C15B593}" type="slidenum">
              <a:t>‹#›</a:t>
            </a:fld>
            <a:endParaRPr lang="it-IT"/>
          </a:p>
        </p:txBody>
      </p:sp>
    </p:spTree>
    <p:extLst>
      <p:ext uri="{BB962C8B-B14F-4D97-AF65-F5344CB8AC3E}">
        <p14:creationId xmlns:p14="http://schemas.microsoft.com/office/powerpoint/2010/main" val="2949701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Preferences</a:t>
            </a:r>
          </a:p>
          <a:p>
            <a:r>
              <a:rPr lang="en-GB" dirty="0"/>
              <a:t>Resource distribution</a:t>
            </a:r>
          </a:p>
          <a:p>
            <a:endParaRPr lang="en-GB" dirty="0"/>
          </a:p>
        </p:txBody>
      </p:sp>
      <p:sp>
        <p:nvSpPr>
          <p:cNvPr id="4" name="Slide Number Placeholder 3"/>
          <p:cNvSpPr>
            <a:spLocks noGrp="1"/>
          </p:cNvSpPr>
          <p:nvPr>
            <p:ph type="sldNum" sz="quarter" idx="5"/>
          </p:nvPr>
        </p:nvSpPr>
        <p:spPr/>
        <p:txBody>
          <a:bodyPr/>
          <a:lstStyle/>
          <a:p>
            <a:fld id="{CBDA7EEF-0713-214A-8A97-49F34C15B593}" type="slidenum">
              <a:rPr lang="en-GB" smtClean="0"/>
              <a:t>3</a:t>
            </a:fld>
            <a:endParaRPr lang="en-GB"/>
          </a:p>
        </p:txBody>
      </p:sp>
    </p:spTree>
    <p:extLst>
      <p:ext uri="{BB962C8B-B14F-4D97-AF65-F5344CB8AC3E}">
        <p14:creationId xmlns:p14="http://schemas.microsoft.com/office/powerpoint/2010/main" val="41273458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PEOPLE</a:t>
            </a:r>
          </a:p>
          <a:p>
            <a:r>
              <a:rPr lang="en-GB" dirty="0"/>
              <a:t>Catalogues</a:t>
            </a:r>
          </a:p>
          <a:p>
            <a:r>
              <a:rPr lang="en-GB" dirty="0"/>
              <a:t>Datasets</a:t>
            </a:r>
          </a:p>
          <a:p>
            <a:r>
              <a:rPr lang="en-GB" dirty="0"/>
              <a:t>policies</a:t>
            </a:r>
          </a:p>
        </p:txBody>
      </p:sp>
      <p:sp>
        <p:nvSpPr>
          <p:cNvPr id="4" name="Slide Number Placeholder 3"/>
          <p:cNvSpPr>
            <a:spLocks noGrp="1"/>
          </p:cNvSpPr>
          <p:nvPr>
            <p:ph type="sldNum" sz="quarter" idx="5"/>
          </p:nvPr>
        </p:nvSpPr>
        <p:spPr/>
        <p:txBody>
          <a:bodyPr/>
          <a:lstStyle/>
          <a:p>
            <a:fld id="{CBDA7EEF-0713-214A-8A97-49F34C15B593}" type="slidenum">
              <a:rPr lang="en-GB" smtClean="0"/>
              <a:t>9</a:t>
            </a:fld>
            <a:endParaRPr lang="en-GB"/>
          </a:p>
        </p:txBody>
      </p:sp>
    </p:spTree>
    <p:extLst>
      <p:ext uri="{BB962C8B-B14F-4D97-AF65-F5344CB8AC3E}">
        <p14:creationId xmlns:p14="http://schemas.microsoft.com/office/powerpoint/2010/main" val="646407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326938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206620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9314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997536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98707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Shape 87"/>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8" name="Shape 88"/>
          <p:cNvSpPr>
            <a:spLocks noGrp="1" noRot="1" noChangeAspect="1"/>
          </p:cNvSpPr>
          <p:nvPr>
            <p:ph type="sldImg" idx="2"/>
          </p:nvPr>
        </p:nvSpPr>
        <p:spPr>
          <a:xfrm>
            <a:off x="685800" y="685800"/>
            <a:ext cx="54864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502747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638896" y="2890391"/>
            <a:ext cx="6971704" cy="538609"/>
          </a:xfrm>
          <a:prstGeom prst="rect">
            <a:avLst/>
          </a:prstGeom>
        </p:spPr>
        <p:txBody>
          <a:bodyPr wrap="square" lIns="0" tIns="0" rIns="0" bIns="0">
            <a:spAutoFit/>
          </a:bodyPr>
          <a:lstStyle>
            <a:lvl1pPr>
              <a:defRPr sz="3500" b="1">
                <a:latin typeface="Muli" pitchFamily="2" charset="77"/>
              </a:defRPr>
            </a:lvl1pPr>
          </a:lstStyle>
          <a:p>
            <a:endParaRPr/>
          </a:p>
        </p:txBody>
      </p:sp>
      <p:sp>
        <p:nvSpPr>
          <p:cNvPr id="3" name="Holder 3"/>
          <p:cNvSpPr>
            <a:spLocks noGrp="1"/>
          </p:cNvSpPr>
          <p:nvPr>
            <p:ph type="subTitle" idx="4"/>
          </p:nvPr>
        </p:nvSpPr>
        <p:spPr>
          <a:xfrm>
            <a:off x="1638897" y="4278868"/>
            <a:ext cx="6971704" cy="369332"/>
          </a:xfrm>
          <a:prstGeom prst="rect">
            <a:avLst/>
          </a:prstGeom>
        </p:spPr>
        <p:txBody>
          <a:bodyPr wrap="square" lIns="0" tIns="0" rIns="0" bIns="0">
            <a:spAutoFit/>
          </a:bodyPr>
          <a:lstStyle>
            <a:lvl1pPr>
              <a:defRPr b="1">
                <a:latin typeface="Muli" pitchFamily="2" charset="77"/>
              </a:defRPr>
            </a:lvl1pPr>
          </a:lstStyle>
          <a:p>
            <a:endParaRPr/>
          </a:p>
        </p:txBody>
      </p:sp>
      <p:sp>
        <p:nvSpPr>
          <p:cNvPr id="15" name="Segnaposto data 3">
            <a:extLst>
              <a:ext uri="{FF2B5EF4-FFF2-40B4-BE49-F238E27FC236}">
                <a16:creationId xmlns:a16="http://schemas.microsoft.com/office/drawing/2014/main" id="{B0B3840B-4F8F-5D4A-BE4D-515BFFFA0B34}"/>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D1CB468B-6234-D04B-A2D7-7545AE22986B}" type="datetime1">
              <a:t>5/15/19</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462776" y="527964"/>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3" name="Holder 3"/>
          <p:cNvSpPr>
            <a:spLocks noGrp="1"/>
          </p:cNvSpPr>
          <p:nvPr>
            <p:ph type="body" idx="1"/>
          </p:nvPr>
        </p:nvSpPr>
        <p:spPr>
          <a:xfrm>
            <a:off x="462776" y="1194561"/>
            <a:ext cx="10130713" cy="369332"/>
          </a:xfrm>
        </p:spPr>
        <p:txBody>
          <a:bodyPr lIns="0" tIns="0" rIns="0" bIns="0"/>
          <a:lstStyle>
            <a:lvl1pPr>
              <a:defRPr sz="2400" b="1" i="0">
                <a:solidFill>
                  <a:srgbClr val="4C4D4F"/>
                </a:solidFill>
                <a:latin typeface="Muli" pitchFamily="2" charset="77"/>
                <a:cs typeface="Arial"/>
              </a:defRPr>
            </a:lvl1pPr>
          </a:lstStyle>
          <a:p>
            <a:endParaRPr/>
          </a:p>
        </p:txBody>
      </p:sp>
      <p:sp>
        <p:nvSpPr>
          <p:cNvPr id="14" name="Segnaposto data 3">
            <a:extLst>
              <a:ext uri="{FF2B5EF4-FFF2-40B4-BE49-F238E27FC236}">
                <a16:creationId xmlns:a16="http://schemas.microsoft.com/office/drawing/2014/main" id="{D30CDEB2-DA54-DE45-AD6C-F8DC9C60A982}"/>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5B7B0B5-0B63-3644-99A4-AB904A50937F}" type="datetime1">
              <a:t>5/15/19</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457200" y="527964"/>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3" name="Holder 3"/>
          <p:cNvSpPr>
            <a:spLocks noGrp="1"/>
          </p:cNvSpPr>
          <p:nvPr>
            <p:ph sz="half" idx="2"/>
          </p:nvPr>
        </p:nvSpPr>
        <p:spPr>
          <a:xfrm>
            <a:off x="457200" y="1577340"/>
            <a:ext cx="5306282" cy="369332"/>
          </a:xfrm>
          <a:prstGeom prst="rect">
            <a:avLst/>
          </a:prstGeom>
        </p:spPr>
        <p:txBody>
          <a:bodyPr wrap="square" lIns="0" tIns="0" rIns="0" bIns="0">
            <a:spAutoFit/>
          </a:bodyPr>
          <a:lstStyle>
            <a:lvl1pPr>
              <a:defRPr>
                <a:latin typeface="Muli" pitchFamily="2" charset="77"/>
              </a:defRPr>
            </a:lvl1pPr>
          </a:lstStyle>
          <a:p>
            <a:endParaRPr/>
          </a:p>
        </p:txBody>
      </p:sp>
      <p:sp>
        <p:nvSpPr>
          <p:cNvPr id="4" name="Holder 4"/>
          <p:cNvSpPr>
            <a:spLocks noGrp="1"/>
          </p:cNvSpPr>
          <p:nvPr>
            <p:ph sz="half" idx="3"/>
          </p:nvPr>
        </p:nvSpPr>
        <p:spPr>
          <a:xfrm>
            <a:off x="6129433" y="1577340"/>
            <a:ext cx="5306282" cy="369332"/>
          </a:xfrm>
          <a:prstGeom prst="rect">
            <a:avLst/>
          </a:prstGeom>
        </p:spPr>
        <p:txBody>
          <a:bodyPr wrap="square" lIns="0" tIns="0" rIns="0" bIns="0">
            <a:spAutoFit/>
          </a:bodyPr>
          <a:lstStyle>
            <a:lvl1pPr>
              <a:defRPr>
                <a:latin typeface="Muli" pitchFamily="2" charset="77"/>
              </a:defRPr>
            </a:lvl1pPr>
          </a:lstStyle>
          <a:p>
            <a:endParaRPr/>
          </a:p>
        </p:txBody>
      </p:sp>
      <p:sp>
        <p:nvSpPr>
          <p:cNvPr id="14" name="Segnaposto data 3">
            <a:extLst>
              <a:ext uri="{FF2B5EF4-FFF2-40B4-BE49-F238E27FC236}">
                <a16:creationId xmlns:a16="http://schemas.microsoft.com/office/drawing/2014/main" id="{C758A41A-99D0-E84B-8FE2-857A4FBECE95}"/>
              </a:ext>
            </a:extLst>
          </p:cNvPr>
          <p:cNvSpPr>
            <a:spLocks noGrp="1"/>
          </p:cNvSpPr>
          <p:nvPr>
            <p:ph type="dt" sz="half" idx="10"/>
          </p:nvPr>
        </p:nvSpPr>
        <p:spPr>
          <a:xfrm>
            <a:off x="1644122" y="6416675"/>
            <a:ext cx="2743200" cy="365125"/>
          </a:xfrm>
          <a:prstGeom prst="rect">
            <a:avLst/>
          </a:prstGeom>
        </p:spPr>
        <p:txBody>
          <a:bodyPr/>
          <a:lstStyle>
            <a:lvl1pPr>
              <a:defRPr sz="1000">
                <a:latin typeface="Muli" pitchFamily="2" charset="77"/>
              </a:defRPr>
            </a:lvl1pPr>
          </a:lstStyle>
          <a:p>
            <a:fld id="{38BED5E8-9089-174C-BF11-B7DF163EB547}" type="datetime1">
              <a:t>5/15/19</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2" name="Holder 2"/>
          <p:cNvSpPr>
            <a:spLocks noGrp="1"/>
          </p:cNvSpPr>
          <p:nvPr>
            <p:ph type="title"/>
          </p:nvPr>
        </p:nvSpPr>
        <p:spPr>
          <a:xfrm>
            <a:off x="457200" y="533400"/>
            <a:ext cx="7310043" cy="446276"/>
          </a:xfrm>
        </p:spPr>
        <p:txBody>
          <a:bodyPr lIns="0" tIns="0" rIns="0" bIns="0"/>
          <a:lstStyle>
            <a:lvl1pPr>
              <a:defRPr sz="2900" b="1" i="0">
                <a:solidFill>
                  <a:srgbClr val="4C4D4F"/>
                </a:solidFill>
                <a:latin typeface="Muli" pitchFamily="2" charset="77"/>
                <a:cs typeface="Arial"/>
              </a:defRPr>
            </a:lvl1pPr>
          </a:lstStyle>
          <a:p>
            <a:endParaRPr/>
          </a:p>
        </p:txBody>
      </p:sp>
      <p:sp>
        <p:nvSpPr>
          <p:cNvPr id="14" name="Segnaposto data 3">
            <a:extLst>
              <a:ext uri="{FF2B5EF4-FFF2-40B4-BE49-F238E27FC236}">
                <a16:creationId xmlns:a16="http://schemas.microsoft.com/office/drawing/2014/main" id="{2E85EB29-7773-EA41-86EF-AB27DEA49438}"/>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99831E0E-B4B9-804C-B32F-14C6EC15B13E}" type="datetime1">
              <a:t>5/15/19</a:t>
            </a:fld>
            <a:endParaRPr lang="it-IT"/>
          </a:p>
        </p:txBody>
      </p:sp>
      <p:sp>
        <p:nvSpPr>
          <p:cNvPr id="15" name="Segnaposto numero diapositiva 16">
            <a:extLst>
              <a:ext uri="{FF2B5EF4-FFF2-40B4-BE49-F238E27FC236}">
                <a16:creationId xmlns:a16="http://schemas.microsoft.com/office/drawing/2014/main" id="{7D97418D-D037-F84F-BA6E-B7EF0EFCB541}"/>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Title Only">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2528A25B-B3ED-E542-825D-E47ADBA26CE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50" y="5778500"/>
            <a:ext cx="12179300" cy="1079500"/>
          </a:xfrm>
          <a:prstGeom prst="rect">
            <a:avLst/>
          </a:prstGeom>
        </p:spPr>
      </p:pic>
      <p:sp>
        <p:nvSpPr>
          <p:cNvPr id="15" name="Segnaposto data 3">
            <a:extLst>
              <a:ext uri="{FF2B5EF4-FFF2-40B4-BE49-F238E27FC236}">
                <a16:creationId xmlns:a16="http://schemas.microsoft.com/office/drawing/2014/main" id="{471999AC-979D-ED49-902A-8F01B0F4E63B}"/>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2805CA99-DB71-1E43-AE65-640926A8E210}" type="datetime1">
              <a:t>5/15/19</a:t>
            </a:fld>
            <a:endParaRPr lang="it-IT"/>
          </a:p>
        </p:txBody>
      </p:sp>
      <p:sp>
        <p:nvSpPr>
          <p:cNvPr id="16" name="Segnaposto numero diapositiva 16">
            <a:extLst>
              <a:ext uri="{FF2B5EF4-FFF2-40B4-BE49-F238E27FC236}">
                <a16:creationId xmlns:a16="http://schemas.microsoft.com/office/drawing/2014/main" id="{3F14C0E4-6232-D542-BA79-E689284628BD}"/>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5555606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9" name="Segnaposto data 3">
            <a:extLst>
              <a:ext uri="{FF2B5EF4-FFF2-40B4-BE49-F238E27FC236}">
                <a16:creationId xmlns:a16="http://schemas.microsoft.com/office/drawing/2014/main" id="{380D4A8A-2D9C-8E40-8A5E-CE0E53191A2D}"/>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B5162847-88AC-BC49-B42C-068C475CD287}" type="datetime1">
              <a:t>5/15/19</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3DA76E71-90F4-594C-8F95-9C1B8B8402A1}"/>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6350" y="5867400"/>
            <a:ext cx="12179300" cy="990600"/>
          </a:xfrm>
          <a:prstGeom prst="rect">
            <a:avLst/>
          </a:prstGeom>
        </p:spPr>
      </p:pic>
      <p:sp>
        <p:nvSpPr>
          <p:cNvPr id="16" name="Segnaposto data 3">
            <a:extLst>
              <a:ext uri="{FF2B5EF4-FFF2-40B4-BE49-F238E27FC236}">
                <a16:creationId xmlns:a16="http://schemas.microsoft.com/office/drawing/2014/main" id="{D5072787-58E8-A44E-8753-E474F5E48386}"/>
              </a:ext>
            </a:extLst>
          </p:cNvPr>
          <p:cNvSpPr>
            <a:spLocks noGrp="1"/>
          </p:cNvSpPr>
          <p:nvPr>
            <p:ph type="dt" sz="half" idx="2"/>
          </p:nvPr>
        </p:nvSpPr>
        <p:spPr>
          <a:xfrm>
            <a:off x="1644122" y="6416675"/>
            <a:ext cx="2743200" cy="365125"/>
          </a:xfrm>
          <a:prstGeom prst="rect">
            <a:avLst/>
          </a:prstGeom>
        </p:spPr>
        <p:txBody>
          <a:bodyPr/>
          <a:lstStyle>
            <a:lvl1pPr>
              <a:defRPr sz="1000">
                <a:latin typeface="Muli" pitchFamily="2" charset="77"/>
              </a:defRPr>
            </a:lvl1pPr>
          </a:lstStyle>
          <a:p>
            <a:fld id="{C50C29C9-981D-204A-8B2E-A989B168FDE9}" type="datetime1">
              <a:t>5/15/19</a:t>
            </a:fld>
            <a:endParaRPr lang="it-IT"/>
          </a:p>
        </p:txBody>
      </p:sp>
      <p:sp>
        <p:nvSpPr>
          <p:cNvPr id="2" name="Holder 2"/>
          <p:cNvSpPr>
            <a:spLocks noGrp="1"/>
          </p:cNvSpPr>
          <p:nvPr>
            <p:ph type="title"/>
          </p:nvPr>
        </p:nvSpPr>
        <p:spPr>
          <a:xfrm>
            <a:off x="464635" y="527964"/>
            <a:ext cx="7310043" cy="446276"/>
          </a:xfrm>
          <a:prstGeom prst="rect">
            <a:avLst/>
          </a:prstGeom>
        </p:spPr>
        <p:txBody>
          <a:bodyPr wrap="square" lIns="0" tIns="0" rIns="0" bIns="0">
            <a:spAutoFit/>
          </a:bodyPr>
          <a:lstStyle>
            <a:lvl1pPr>
              <a:defRPr sz="2900" b="1" i="0">
                <a:solidFill>
                  <a:srgbClr val="4C4D4F"/>
                </a:solidFill>
                <a:latin typeface="Arial"/>
                <a:cs typeface="Arial"/>
              </a:defRPr>
            </a:lvl1pPr>
          </a:lstStyle>
          <a:p>
            <a:endParaRPr/>
          </a:p>
        </p:txBody>
      </p:sp>
      <p:sp>
        <p:nvSpPr>
          <p:cNvPr id="3" name="Holder 3"/>
          <p:cNvSpPr>
            <a:spLocks noGrp="1"/>
          </p:cNvSpPr>
          <p:nvPr>
            <p:ph type="body" idx="1"/>
          </p:nvPr>
        </p:nvSpPr>
        <p:spPr>
          <a:xfrm>
            <a:off x="464635" y="1194561"/>
            <a:ext cx="10130713" cy="369332"/>
          </a:xfrm>
          <a:prstGeom prst="rect">
            <a:avLst/>
          </a:prstGeom>
        </p:spPr>
        <p:txBody>
          <a:bodyPr wrap="square" lIns="0" tIns="0" rIns="0" bIns="0">
            <a:spAutoFit/>
          </a:bodyPr>
          <a:lstStyle>
            <a:lvl1pPr>
              <a:defRPr sz="2400" b="1" i="0">
                <a:solidFill>
                  <a:srgbClr val="4C4D4F"/>
                </a:solidFill>
                <a:latin typeface="Arial"/>
                <a:cs typeface="Arial"/>
              </a:defRPr>
            </a:lvl1pPr>
          </a:lstStyle>
          <a:p>
            <a:endParaRPr/>
          </a:p>
        </p:txBody>
      </p:sp>
      <p:sp>
        <p:nvSpPr>
          <p:cNvPr id="13" name="Segnaposto numero diapositiva 16">
            <a:extLst>
              <a:ext uri="{FF2B5EF4-FFF2-40B4-BE49-F238E27FC236}">
                <a16:creationId xmlns:a16="http://schemas.microsoft.com/office/drawing/2014/main" id="{AB7B06D6-260D-8048-8C9A-352F4826FF65}"/>
              </a:ext>
            </a:extLst>
          </p:cNvPr>
          <p:cNvSpPr txBox="1">
            <a:spLocks/>
          </p:cNvSpPr>
          <p:nvPr userDrawn="1"/>
        </p:nvSpPr>
        <p:spPr>
          <a:xfrm>
            <a:off x="381000" y="6416675"/>
            <a:ext cx="683339" cy="365125"/>
          </a:xfrm>
          <a:prstGeom prst="rect">
            <a:avLst/>
          </a:prstGeom>
        </p:spPr>
        <p:txBody>
          <a:bodyPr/>
          <a:lstStyle>
            <a:defPPr>
              <a:defRPr lang="it-IT"/>
            </a:defPPr>
            <a:lvl1pPr marL="0" algn="l" defTabSz="914400" rtl="0" eaLnBrk="1" latinLnBrk="0" hangingPunct="1">
              <a:defRPr sz="1000" kern="1200">
                <a:solidFill>
                  <a:schemeClr val="tx1"/>
                </a:solidFill>
                <a:latin typeface="Muli" pitchFamily="2"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5" r:id="rId6"/>
  </p:sldLayoutIdLst>
  <p:hf sldNum="0" hdr="0" ftr="0" dt="0"/>
  <p:txStyles>
    <p:titleStyle>
      <a:lvl1pPr>
        <a:defRPr>
          <a:latin typeface="Muli" pitchFamily="2" charset="77"/>
          <a:ea typeface="+mj-ea"/>
          <a:cs typeface="+mj-cs"/>
        </a:defRPr>
      </a:lvl1pPr>
    </p:titleStyle>
    <p:bodyStyle>
      <a:lvl1pPr marL="0">
        <a:defRPr>
          <a:latin typeface="Muli" pitchFamily="2" charset="77"/>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hyperlink" Target="https://www.ill.eu/fileadmin/user_upload/ILL/3_Users/User_Guide/After_your_experiment/Data_management/ILL_data_management_policy_July_2017.pdf" TargetMode="External"/><Relationship Id="rId3" Type="http://schemas.openxmlformats.org/officeDocument/2006/relationships/hyperlink" Target="https://scicat.esss.se/" TargetMode="External"/><Relationship Id="rId7" Type="http://schemas.openxmlformats.org/officeDocument/2006/relationships/hyperlink" Target="https://www.esrf.eu/datapolicy" TargetMode="External"/><Relationship Id="rId2" Type="http://schemas.openxmlformats.org/officeDocument/2006/relationships/hyperlink" Target="https://vuo.elettra.trieste.it/" TargetMode="External"/><Relationship Id="rId1" Type="http://schemas.openxmlformats.org/officeDocument/2006/relationships/slideLayout" Target="../slideLayouts/slideLayout2.xml"/><Relationship Id="rId6" Type="http://schemas.openxmlformats.org/officeDocument/2006/relationships/hyperlink" Target="https://in.xfel.eu/metadata" TargetMode="External"/><Relationship Id="rId5" Type="http://schemas.openxmlformats.org/officeDocument/2006/relationships/hyperlink" Target="https://data.ill.eu/" TargetMode="External"/><Relationship Id="rId4" Type="http://schemas.openxmlformats.org/officeDocument/2006/relationships/hyperlink" Target="https://datahub.esrf.fr/" TargetMode="External"/><Relationship Id="rId9" Type="http://schemas.openxmlformats.org/officeDocument/2006/relationships/hyperlink" Target="https://www.xfel.eu/users/experiment_support/policies/scientific_data_policy/index_eng.html"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0.tiff"/></Relationships>
</file>

<file path=ppt/slides/_rels/slide15.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43.tiff"/><Relationship Id="rId5" Type="http://schemas.openxmlformats.org/officeDocument/2006/relationships/image" Target="../media/image40.tiff"/><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6.tiff"/><Relationship Id="rId4" Type="http://schemas.openxmlformats.org/officeDocument/2006/relationships/image" Target="../media/image45.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7.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tiff"/></Relationships>
</file>

<file path=ppt/slides/_rels/slide32.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tiff"/><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jpeg"/><Relationship Id="rId2" Type="http://schemas.openxmlformats.org/officeDocument/2006/relationships/notesSlide" Target="../notesSlides/notesSlide2.xml"/><Relationship Id="rId16" Type="http://schemas.openxmlformats.org/officeDocument/2006/relationships/image" Target="../media/image32.png"/><Relationship Id="rId20" Type="http://schemas.openxmlformats.org/officeDocument/2006/relationships/image" Target="../media/image36.png"/><Relationship Id="rId1" Type="http://schemas.openxmlformats.org/officeDocument/2006/relationships/slideLayout" Target="../slideLayouts/slideLayout2.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png"/><Relationship Id="rId15" Type="http://schemas.openxmlformats.org/officeDocument/2006/relationships/image" Target="../media/image31.jpeg"/><Relationship Id="rId10" Type="http://schemas.openxmlformats.org/officeDocument/2006/relationships/image" Target="../media/image26.jpg"/><Relationship Id="rId19" Type="http://schemas.openxmlformats.org/officeDocument/2006/relationships/image" Target="../media/image35.pn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 name="Immagine 48">
            <a:extLst>
              <a:ext uri="{FF2B5EF4-FFF2-40B4-BE49-F238E27FC236}">
                <a16:creationId xmlns:a16="http://schemas.microsoft.com/office/drawing/2014/main" id="{1EB0BE17-4406-2547-BD41-BBF8482A0E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object 15"/>
          <p:cNvSpPr txBox="1">
            <a:spLocks noGrp="1"/>
          </p:cNvSpPr>
          <p:nvPr>
            <p:ph type="title"/>
          </p:nvPr>
        </p:nvSpPr>
        <p:spPr>
          <a:xfrm>
            <a:off x="1715096" y="2875508"/>
            <a:ext cx="7200304" cy="550792"/>
          </a:xfrm>
          <a:prstGeom prst="rect">
            <a:avLst/>
          </a:prstGeom>
        </p:spPr>
        <p:txBody>
          <a:bodyPr vert="horz" wrap="square" lIns="0" tIns="12065" rIns="0" bIns="0" rtlCol="0">
            <a:spAutoFit/>
          </a:bodyPr>
          <a:lstStyle/>
          <a:p>
            <a:pPr marR="5080">
              <a:lnSpc>
                <a:spcPct val="100299"/>
              </a:lnSpc>
            </a:pPr>
            <a:r>
              <a:rPr lang="en-US" sz="3500" kern="1200" spc="90" dirty="0">
                <a:latin typeface="Muli" pitchFamily="2" charset="77"/>
              </a:rPr>
              <a:t>WP3 Kick Off Meeting</a:t>
            </a:r>
            <a:endParaRPr sz="3500" kern="1200" dirty="0">
              <a:latin typeface="Muli" pitchFamily="2" charset="77"/>
            </a:endParaRPr>
          </a:p>
        </p:txBody>
      </p:sp>
      <p:sp>
        <p:nvSpPr>
          <p:cNvPr id="16" name="object 16"/>
          <p:cNvSpPr txBox="1"/>
          <p:nvPr/>
        </p:nvSpPr>
        <p:spPr>
          <a:xfrm>
            <a:off x="1715096" y="4219478"/>
            <a:ext cx="7505104" cy="1191352"/>
          </a:xfrm>
          <a:prstGeom prst="rect">
            <a:avLst/>
          </a:prstGeom>
        </p:spPr>
        <p:txBody>
          <a:bodyPr vert="horz" wrap="square" lIns="0" tIns="87630" rIns="0" bIns="0" rtlCol="0">
            <a:spAutoFit/>
          </a:bodyPr>
          <a:lstStyle/>
          <a:p>
            <a:pPr>
              <a:spcBef>
                <a:spcPts val="690"/>
              </a:spcBef>
            </a:pPr>
            <a:r>
              <a:rPr lang="en-US" sz="2000" b="1" spc="25" dirty="0">
                <a:solidFill>
                  <a:srgbClr val="4C4D4F"/>
                </a:solidFill>
                <a:latin typeface="Muli" pitchFamily="2" charset="77"/>
                <a:cs typeface="Arial"/>
              </a:rPr>
              <a:t>Tobias Richter</a:t>
            </a:r>
            <a:endParaRPr lang="en-US" sz="2000" dirty="0">
              <a:latin typeface="Muli" pitchFamily="2" charset="77"/>
              <a:cs typeface="Arial"/>
            </a:endParaRPr>
          </a:p>
          <a:p>
            <a:pPr>
              <a:lnSpc>
                <a:spcPct val="100000"/>
              </a:lnSpc>
              <a:spcBef>
                <a:spcPts val="690"/>
              </a:spcBef>
            </a:pPr>
            <a:endParaRPr lang="en-US" sz="2000" b="1" spc="50" dirty="0">
              <a:solidFill>
                <a:srgbClr val="4C4D4F"/>
              </a:solidFill>
              <a:latin typeface="Muli" pitchFamily="2" charset="77"/>
              <a:cs typeface="Arial"/>
            </a:endParaRPr>
          </a:p>
          <a:p>
            <a:pPr>
              <a:lnSpc>
                <a:spcPct val="100000"/>
              </a:lnSpc>
              <a:spcBef>
                <a:spcPts val="690"/>
              </a:spcBef>
            </a:pPr>
            <a:r>
              <a:rPr lang="en-US" sz="2000" b="1" spc="50" dirty="0">
                <a:solidFill>
                  <a:srgbClr val="4C4D4F"/>
                </a:solidFill>
                <a:latin typeface="Muli" pitchFamily="2" charset="77"/>
                <a:cs typeface="Arial"/>
              </a:rPr>
              <a:t>European Spallation Source DMSC, Copenhagen, May</a:t>
            </a:r>
            <a:r>
              <a:rPr sz="2000" b="1" spc="-60" dirty="0">
                <a:solidFill>
                  <a:srgbClr val="4C4D4F"/>
                </a:solidFill>
                <a:latin typeface="Muli" pitchFamily="2" charset="77"/>
                <a:cs typeface="Arial"/>
              </a:rPr>
              <a:t> </a:t>
            </a:r>
            <a:r>
              <a:rPr sz="2000" b="1" spc="90" dirty="0">
                <a:solidFill>
                  <a:srgbClr val="4C4D4F"/>
                </a:solidFill>
                <a:latin typeface="Muli" pitchFamily="2" charset="77"/>
                <a:cs typeface="Arial"/>
              </a:rPr>
              <a:t>2019</a:t>
            </a:r>
            <a:endParaRPr sz="2000" dirty="0">
              <a:latin typeface="Muli" pitchFamily="2" charset="77"/>
              <a:cs typeface="Arial"/>
            </a:endParaRPr>
          </a:p>
        </p:txBody>
      </p:sp>
      <p:sp>
        <p:nvSpPr>
          <p:cNvPr id="17" name="object 17"/>
          <p:cNvSpPr txBox="1"/>
          <p:nvPr/>
        </p:nvSpPr>
        <p:spPr>
          <a:xfrm>
            <a:off x="2332113" y="6340712"/>
            <a:ext cx="9097887" cy="128240"/>
          </a:xfrm>
          <a:prstGeom prst="rect">
            <a:avLst/>
          </a:prstGeom>
        </p:spPr>
        <p:txBody>
          <a:bodyPr vert="horz" wrap="square" lIns="0" tIns="12700" rIns="0" bIns="0" rtlCol="0">
            <a:spAutoFit/>
          </a:bodyPr>
          <a:lstStyle/>
          <a:p>
            <a:pPr marL="12700">
              <a:lnSpc>
                <a:spcPct val="100000"/>
              </a:lnSpc>
              <a:spcBef>
                <a:spcPts val="100"/>
              </a:spcBef>
            </a:pPr>
            <a:r>
              <a:rPr sz="750" spc="5" dirty="0">
                <a:solidFill>
                  <a:srgbClr val="FFFFFF"/>
                </a:solidFill>
                <a:latin typeface="Muli" pitchFamily="2" charset="77"/>
                <a:cs typeface="Arial"/>
              </a:rPr>
              <a:t>This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project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has</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received</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funding</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from</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the</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European</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Union’s</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Horizon</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2020</a:t>
            </a:r>
            <a:r>
              <a:rPr sz="750" spc="-10" dirty="0">
                <a:solidFill>
                  <a:srgbClr val="FFFFFF"/>
                </a:solidFill>
                <a:latin typeface="Muli" pitchFamily="2" charset="77"/>
                <a:cs typeface="Arial"/>
              </a:rPr>
              <a:t> </a:t>
            </a:r>
            <a:r>
              <a:rPr sz="750" spc="5" dirty="0">
                <a:solidFill>
                  <a:srgbClr val="FFFFFF"/>
                </a:solidFill>
                <a:latin typeface="Muli" pitchFamily="2" charset="77"/>
                <a:cs typeface="Arial"/>
              </a:rPr>
              <a:t>research</a:t>
            </a:r>
            <a:r>
              <a:rPr sz="750" spc="-10" dirty="0">
                <a:solidFill>
                  <a:srgbClr val="FFFFFF"/>
                </a:solidFill>
                <a:latin typeface="Muli" pitchFamily="2" charset="77"/>
                <a:cs typeface="Arial"/>
              </a:rPr>
              <a:t> </a:t>
            </a:r>
            <a:r>
              <a:rPr sz="750" spc="25" dirty="0">
                <a:solidFill>
                  <a:srgbClr val="FFFFFF"/>
                </a:solidFill>
                <a:latin typeface="Muli" pitchFamily="2" charset="77"/>
                <a:cs typeface="Arial"/>
              </a:rPr>
              <a:t>and</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innovation</a:t>
            </a:r>
            <a:r>
              <a:rPr sz="750" spc="-10" dirty="0">
                <a:solidFill>
                  <a:srgbClr val="FFFFFF"/>
                </a:solidFill>
                <a:latin typeface="Muli" pitchFamily="2" charset="77"/>
                <a:cs typeface="Arial"/>
              </a:rPr>
              <a:t> </a:t>
            </a:r>
            <a:r>
              <a:rPr sz="750" spc="20" dirty="0">
                <a:solidFill>
                  <a:srgbClr val="FFFFFF"/>
                </a:solidFill>
                <a:latin typeface="Muli" pitchFamily="2" charset="77"/>
                <a:cs typeface="Arial"/>
              </a:rPr>
              <a:t>programme</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under</a:t>
            </a:r>
            <a:r>
              <a:rPr sz="750" spc="-10" dirty="0">
                <a:solidFill>
                  <a:srgbClr val="FFFFFF"/>
                </a:solidFill>
                <a:latin typeface="Muli" pitchFamily="2" charset="77"/>
                <a:cs typeface="Arial"/>
              </a:rPr>
              <a:t> </a:t>
            </a:r>
            <a:r>
              <a:rPr sz="750" spc="30" dirty="0">
                <a:solidFill>
                  <a:srgbClr val="FFFFFF"/>
                </a:solidFill>
                <a:latin typeface="Muli" pitchFamily="2" charset="77"/>
                <a:cs typeface="Arial"/>
              </a:rPr>
              <a:t>grant</a:t>
            </a:r>
            <a:r>
              <a:rPr sz="750" spc="-10" dirty="0">
                <a:solidFill>
                  <a:srgbClr val="FFFFFF"/>
                </a:solidFill>
                <a:latin typeface="Muli" pitchFamily="2" charset="77"/>
                <a:cs typeface="Arial"/>
              </a:rPr>
              <a:t> </a:t>
            </a:r>
            <a:r>
              <a:rPr sz="750" spc="15" dirty="0">
                <a:solidFill>
                  <a:srgbClr val="FFFFFF"/>
                </a:solidFill>
                <a:latin typeface="Muli" pitchFamily="2" charset="77"/>
                <a:cs typeface="Arial"/>
              </a:rPr>
              <a:t>agreement</a:t>
            </a:r>
            <a:r>
              <a:rPr sz="750" spc="-10" dirty="0">
                <a:solidFill>
                  <a:srgbClr val="FFFFFF"/>
                </a:solidFill>
                <a:latin typeface="Muli" pitchFamily="2" charset="77"/>
                <a:cs typeface="Arial"/>
              </a:rPr>
              <a:t> No. </a:t>
            </a:r>
            <a:r>
              <a:rPr sz="750" spc="30" dirty="0">
                <a:solidFill>
                  <a:srgbClr val="FFFFFF"/>
                </a:solidFill>
                <a:latin typeface="Muli" pitchFamily="2" charset="77"/>
                <a:cs typeface="Arial"/>
              </a:rPr>
              <a:t>823852</a:t>
            </a:r>
            <a:endParaRPr sz="750">
              <a:latin typeface="Muli" pitchFamily="2" charset="77"/>
              <a:cs typeface="Arial"/>
            </a:endParaRPr>
          </a:p>
        </p:txBody>
      </p:sp>
      <p:grpSp>
        <p:nvGrpSpPr>
          <p:cNvPr id="50" name="Gruppo 49">
            <a:extLst>
              <a:ext uri="{FF2B5EF4-FFF2-40B4-BE49-F238E27FC236}">
                <a16:creationId xmlns:a16="http://schemas.microsoft.com/office/drawing/2014/main" id="{7D04B1C9-7F08-9D47-BE96-BA7CF7910F57}"/>
              </a:ext>
            </a:extLst>
          </p:cNvPr>
          <p:cNvGrpSpPr/>
          <p:nvPr/>
        </p:nvGrpSpPr>
        <p:grpSpPr>
          <a:xfrm>
            <a:off x="1681163" y="6228257"/>
            <a:ext cx="486409" cy="345440"/>
            <a:chOff x="995362" y="6228257"/>
            <a:chExt cx="486409" cy="345440"/>
          </a:xfrm>
        </p:grpSpPr>
        <p:sp>
          <p:nvSpPr>
            <p:cNvPr id="18" name="object 18"/>
            <p:cNvSpPr/>
            <p:nvPr/>
          </p:nvSpPr>
          <p:spPr>
            <a:xfrm>
              <a:off x="995362" y="6228257"/>
              <a:ext cx="486409" cy="345440"/>
            </a:xfrm>
            <a:custGeom>
              <a:avLst/>
              <a:gdLst/>
              <a:ahLst/>
              <a:cxnLst/>
              <a:rect l="l" t="t" r="r" b="b"/>
              <a:pathLst>
                <a:path w="486409" h="345440">
                  <a:moveTo>
                    <a:pt x="0" y="345097"/>
                  </a:moveTo>
                  <a:lnTo>
                    <a:pt x="486282" y="345097"/>
                  </a:lnTo>
                  <a:lnTo>
                    <a:pt x="486282" y="0"/>
                  </a:lnTo>
                  <a:lnTo>
                    <a:pt x="0" y="0"/>
                  </a:lnTo>
                  <a:lnTo>
                    <a:pt x="0" y="345097"/>
                  </a:lnTo>
                  <a:close/>
                </a:path>
              </a:pathLst>
            </a:custGeom>
            <a:solidFill>
              <a:srgbClr val="094E9C"/>
            </a:solidFill>
          </p:spPr>
          <p:txBody>
            <a:bodyPr wrap="square" lIns="0" tIns="0" rIns="0" bIns="0" rtlCol="0"/>
            <a:lstStyle/>
            <a:p>
              <a:endParaRPr/>
            </a:p>
          </p:txBody>
        </p:sp>
        <p:sp>
          <p:nvSpPr>
            <p:cNvPr id="19" name="object 19"/>
            <p:cNvSpPr/>
            <p:nvPr/>
          </p:nvSpPr>
          <p:spPr>
            <a:xfrm>
              <a:off x="1097493" y="6259376"/>
              <a:ext cx="86594" cy="85239"/>
            </a:xfrm>
            <a:prstGeom prst="rect">
              <a:avLst/>
            </a:prstGeom>
            <a:blipFill>
              <a:blip r:embed="rId3" cstate="print"/>
              <a:stretch>
                <a:fillRect/>
              </a:stretch>
            </a:blipFill>
          </p:spPr>
          <p:txBody>
            <a:bodyPr wrap="square" lIns="0" tIns="0" rIns="0" bIns="0" rtlCol="0"/>
            <a:lstStyle/>
            <a:p>
              <a:endParaRPr/>
            </a:p>
          </p:txBody>
        </p:sp>
        <p:sp>
          <p:nvSpPr>
            <p:cNvPr id="20" name="object 20"/>
            <p:cNvSpPr/>
            <p:nvPr/>
          </p:nvSpPr>
          <p:spPr>
            <a:xfrm>
              <a:off x="1219894" y="6240415"/>
              <a:ext cx="34925" cy="33655"/>
            </a:xfrm>
            <a:custGeom>
              <a:avLst/>
              <a:gdLst/>
              <a:ahLst/>
              <a:cxnLst/>
              <a:rect l="l" t="t" r="r" b="b"/>
              <a:pathLst>
                <a:path w="34925" h="33654">
                  <a:moveTo>
                    <a:pt x="34899" y="12725"/>
                  </a:moveTo>
                  <a:lnTo>
                    <a:pt x="0" y="12725"/>
                  </a:lnTo>
                  <a:lnTo>
                    <a:pt x="10782" y="20523"/>
                  </a:lnTo>
                  <a:lnTo>
                    <a:pt x="6667" y="33248"/>
                  </a:lnTo>
                  <a:lnTo>
                    <a:pt x="17449" y="25438"/>
                  </a:lnTo>
                  <a:lnTo>
                    <a:pt x="25706" y="25438"/>
                  </a:lnTo>
                  <a:lnTo>
                    <a:pt x="24117" y="20523"/>
                  </a:lnTo>
                  <a:lnTo>
                    <a:pt x="34899" y="12725"/>
                  </a:lnTo>
                  <a:close/>
                </a:path>
                <a:path w="34925" h="33654">
                  <a:moveTo>
                    <a:pt x="25706" y="25438"/>
                  </a:moveTo>
                  <a:lnTo>
                    <a:pt x="17449" y="25438"/>
                  </a:lnTo>
                  <a:lnTo>
                    <a:pt x="28232" y="33248"/>
                  </a:lnTo>
                  <a:lnTo>
                    <a:pt x="25706"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1" name="object 21"/>
            <p:cNvSpPr/>
            <p:nvPr/>
          </p:nvSpPr>
          <p:spPr>
            <a:xfrm>
              <a:off x="1290485" y="6259376"/>
              <a:ext cx="86715" cy="85239"/>
            </a:xfrm>
            <a:prstGeom prst="rect">
              <a:avLst/>
            </a:prstGeom>
            <a:blipFill>
              <a:blip r:embed="rId4" cstate="print"/>
              <a:stretch>
                <a:fillRect/>
              </a:stretch>
            </a:blipFill>
          </p:spPr>
          <p:txBody>
            <a:bodyPr wrap="square" lIns="0" tIns="0" rIns="0" bIns="0" rtlCol="0"/>
            <a:lstStyle/>
            <a:p>
              <a:endParaRPr/>
            </a:p>
          </p:txBody>
        </p:sp>
        <p:sp>
          <p:nvSpPr>
            <p:cNvPr id="22" name="object 22"/>
            <p:cNvSpPr/>
            <p:nvPr/>
          </p:nvSpPr>
          <p:spPr>
            <a:xfrm>
              <a:off x="1361198" y="6382207"/>
              <a:ext cx="34925" cy="33655"/>
            </a:xfrm>
            <a:custGeom>
              <a:avLst/>
              <a:gdLst/>
              <a:ahLst/>
              <a:cxnLst/>
              <a:rect l="l" t="t" r="r" b="b"/>
              <a:pathLst>
                <a:path w="34925" h="33654">
                  <a:moveTo>
                    <a:pt x="34899" y="12839"/>
                  </a:moveTo>
                  <a:lnTo>
                    <a:pt x="0" y="12839"/>
                  </a:lnTo>
                  <a:lnTo>
                    <a:pt x="10782" y="20650"/>
                  </a:lnTo>
                  <a:lnTo>
                    <a:pt x="6667" y="33362"/>
                  </a:lnTo>
                  <a:lnTo>
                    <a:pt x="17449" y="25552"/>
                  </a:lnTo>
                  <a:lnTo>
                    <a:pt x="25704" y="25552"/>
                  </a:lnTo>
                  <a:lnTo>
                    <a:pt x="24117" y="20650"/>
                  </a:lnTo>
                  <a:lnTo>
                    <a:pt x="34899" y="12839"/>
                  </a:lnTo>
                  <a:close/>
                </a:path>
                <a:path w="34925" h="33654">
                  <a:moveTo>
                    <a:pt x="25704" y="25552"/>
                  </a:moveTo>
                  <a:lnTo>
                    <a:pt x="17449" y="25552"/>
                  </a:lnTo>
                  <a:lnTo>
                    <a:pt x="28232" y="33362"/>
                  </a:lnTo>
                  <a:lnTo>
                    <a:pt x="25704" y="25552"/>
                  </a:lnTo>
                  <a:close/>
                </a:path>
                <a:path w="34925" h="33654">
                  <a:moveTo>
                    <a:pt x="17449" y="0"/>
                  </a:moveTo>
                  <a:lnTo>
                    <a:pt x="13334" y="12839"/>
                  </a:lnTo>
                  <a:lnTo>
                    <a:pt x="21564" y="12839"/>
                  </a:lnTo>
                  <a:lnTo>
                    <a:pt x="17449" y="0"/>
                  </a:lnTo>
                  <a:close/>
                </a:path>
              </a:pathLst>
            </a:custGeom>
            <a:solidFill>
              <a:srgbClr val="F9ED35"/>
            </a:solidFill>
          </p:spPr>
          <p:txBody>
            <a:bodyPr wrap="square" lIns="0" tIns="0" rIns="0" bIns="0" rtlCol="0"/>
            <a:lstStyle/>
            <a:p>
              <a:endParaRPr/>
            </a:p>
          </p:txBody>
        </p:sp>
        <p:sp>
          <p:nvSpPr>
            <p:cNvPr id="23" name="object 23"/>
            <p:cNvSpPr/>
            <p:nvPr/>
          </p:nvSpPr>
          <p:spPr>
            <a:xfrm>
              <a:off x="1290485" y="6453160"/>
              <a:ext cx="86601" cy="85237"/>
            </a:xfrm>
            <a:prstGeom prst="rect">
              <a:avLst/>
            </a:prstGeom>
            <a:blipFill>
              <a:blip r:embed="rId5" cstate="print"/>
              <a:stretch>
                <a:fillRect/>
              </a:stretch>
            </a:blipFill>
          </p:spPr>
          <p:txBody>
            <a:bodyPr wrap="square" lIns="0" tIns="0" rIns="0" bIns="0" rtlCol="0"/>
            <a:lstStyle/>
            <a:p>
              <a:endParaRPr/>
            </a:p>
          </p:txBody>
        </p:sp>
        <p:sp>
          <p:nvSpPr>
            <p:cNvPr id="24" name="object 24"/>
            <p:cNvSpPr/>
            <p:nvPr/>
          </p:nvSpPr>
          <p:spPr>
            <a:xfrm>
              <a:off x="1219782" y="6524114"/>
              <a:ext cx="34925" cy="33655"/>
            </a:xfrm>
            <a:custGeom>
              <a:avLst/>
              <a:gdLst/>
              <a:ahLst/>
              <a:cxnLst/>
              <a:rect l="l" t="t" r="r" b="b"/>
              <a:pathLst>
                <a:path w="34925" h="33654">
                  <a:moveTo>
                    <a:pt x="34899" y="12725"/>
                  </a:moveTo>
                  <a:lnTo>
                    <a:pt x="0" y="12725"/>
                  </a:lnTo>
                  <a:lnTo>
                    <a:pt x="10782" y="20535"/>
                  </a:lnTo>
                  <a:lnTo>
                    <a:pt x="6667" y="33248"/>
                  </a:lnTo>
                  <a:lnTo>
                    <a:pt x="17449" y="25438"/>
                  </a:lnTo>
                  <a:lnTo>
                    <a:pt x="25704" y="25438"/>
                  </a:lnTo>
                  <a:lnTo>
                    <a:pt x="24117" y="20535"/>
                  </a:lnTo>
                  <a:lnTo>
                    <a:pt x="34899" y="12725"/>
                  </a:lnTo>
                  <a:close/>
                </a:path>
                <a:path w="34925" h="33654">
                  <a:moveTo>
                    <a:pt x="25704" y="25438"/>
                  </a:moveTo>
                  <a:lnTo>
                    <a:pt x="17449" y="25438"/>
                  </a:lnTo>
                  <a:lnTo>
                    <a:pt x="28232" y="33248"/>
                  </a:lnTo>
                  <a:lnTo>
                    <a:pt x="25704"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sp>
          <p:nvSpPr>
            <p:cNvPr id="25" name="object 25"/>
            <p:cNvSpPr/>
            <p:nvPr/>
          </p:nvSpPr>
          <p:spPr>
            <a:xfrm>
              <a:off x="1097382" y="6453161"/>
              <a:ext cx="86705" cy="85236"/>
            </a:xfrm>
            <a:prstGeom prst="rect">
              <a:avLst/>
            </a:prstGeom>
            <a:blipFill>
              <a:blip r:embed="rId6" cstate="print"/>
              <a:stretch>
                <a:fillRect/>
              </a:stretch>
            </a:blipFill>
          </p:spPr>
          <p:txBody>
            <a:bodyPr wrap="square" lIns="0" tIns="0" rIns="0" bIns="0" rtlCol="0"/>
            <a:lstStyle/>
            <a:p>
              <a:endParaRPr/>
            </a:p>
          </p:txBody>
        </p:sp>
        <p:sp>
          <p:nvSpPr>
            <p:cNvPr id="26" name="object 26"/>
            <p:cNvSpPr/>
            <p:nvPr/>
          </p:nvSpPr>
          <p:spPr>
            <a:xfrm>
              <a:off x="1078483" y="6382207"/>
              <a:ext cx="34925" cy="33655"/>
            </a:xfrm>
            <a:custGeom>
              <a:avLst/>
              <a:gdLst/>
              <a:ahLst/>
              <a:cxnLst/>
              <a:rect l="l" t="t" r="r" b="b"/>
              <a:pathLst>
                <a:path w="34925" h="33654">
                  <a:moveTo>
                    <a:pt x="34899" y="12725"/>
                  </a:moveTo>
                  <a:lnTo>
                    <a:pt x="0" y="12725"/>
                  </a:lnTo>
                  <a:lnTo>
                    <a:pt x="10782" y="20650"/>
                  </a:lnTo>
                  <a:lnTo>
                    <a:pt x="6667" y="33362"/>
                  </a:lnTo>
                  <a:lnTo>
                    <a:pt x="17449" y="25438"/>
                  </a:lnTo>
                  <a:lnTo>
                    <a:pt x="25667" y="25438"/>
                  </a:lnTo>
                  <a:lnTo>
                    <a:pt x="24117" y="20650"/>
                  </a:lnTo>
                  <a:lnTo>
                    <a:pt x="34899" y="12725"/>
                  </a:lnTo>
                  <a:close/>
                </a:path>
                <a:path w="34925" h="33654">
                  <a:moveTo>
                    <a:pt x="25667" y="25438"/>
                  </a:moveTo>
                  <a:lnTo>
                    <a:pt x="17449" y="25438"/>
                  </a:lnTo>
                  <a:lnTo>
                    <a:pt x="28232" y="33362"/>
                  </a:lnTo>
                  <a:lnTo>
                    <a:pt x="25667" y="25438"/>
                  </a:lnTo>
                  <a:close/>
                </a:path>
                <a:path w="34925" h="33654">
                  <a:moveTo>
                    <a:pt x="17449" y="0"/>
                  </a:moveTo>
                  <a:lnTo>
                    <a:pt x="13334" y="12725"/>
                  </a:lnTo>
                  <a:lnTo>
                    <a:pt x="21564" y="12725"/>
                  </a:lnTo>
                  <a:lnTo>
                    <a:pt x="17449" y="0"/>
                  </a:lnTo>
                  <a:close/>
                </a:path>
              </a:pathLst>
            </a:custGeom>
            <a:solidFill>
              <a:srgbClr val="F9ED35"/>
            </a:solidFill>
          </p:spPr>
          <p:txBody>
            <a:bodyPr wrap="square" lIns="0" tIns="0" rIns="0" bIns="0" rtlCol="0"/>
            <a:lstStyle/>
            <a:p>
              <a:endParaRPr/>
            </a:p>
          </p:txBody>
        </p:sp>
      </p:grpSp>
      <p:pic>
        <p:nvPicPr>
          <p:cNvPr id="3" name="Immagine 2">
            <a:extLst>
              <a:ext uri="{FF2B5EF4-FFF2-40B4-BE49-F238E27FC236}">
                <a16:creationId xmlns:a16="http://schemas.microsoft.com/office/drawing/2014/main" id="{59ED750F-C77A-F24E-8961-FB46DDD5A1B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8200" y="762000"/>
            <a:ext cx="2743200" cy="1303747"/>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400ADB23-EED0-C14F-AE23-483CFD35393E}"/>
              </a:ext>
            </a:extLst>
          </p:cNvPr>
          <p:cNvGraphicFramePr>
            <a:graphicFrameLocks noGrp="1"/>
          </p:cNvGraphicFramePr>
          <p:nvPr>
            <p:extLst>
              <p:ext uri="{D42A27DB-BD31-4B8C-83A1-F6EECF244321}">
                <p14:modId xmlns:p14="http://schemas.microsoft.com/office/powerpoint/2010/main" val="1563765326"/>
              </p:ext>
            </p:extLst>
          </p:nvPr>
        </p:nvGraphicFramePr>
        <p:xfrm>
          <a:off x="114300" y="152401"/>
          <a:ext cx="11963400" cy="5842694"/>
        </p:xfrm>
        <a:graphic>
          <a:graphicData uri="http://schemas.openxmlformats.org/drawingml/2006/table">
            <a:tbl>
              <a:tblPr firstRow="1">
                <a:tableStyleId>{72833802-FEF1-4C79-8D5D-14CF1EAF98D9}</a:tableStyleId>
              </a:tblPr>
              <a:tblGrid>
                <a:gridCol w="2209800">
                  <a:extLst>
                    <a:ext uri="{9D8B030D-6E8A-4147-A177-3AD203B41FA5}">
                      <a16:colId xmlns:a16="http://schemas.microsoft.com/office/drawing/2014/main" val="1895943065"/>
                    </a:ext>
                  </a:extLst>
                </a:gridCol>
                <a:gridCol w="2133600">
                  <a:extLst>
                    <a:ext uri="{9D8B030D-6E8A-4147-A177-3AD203B41FA5}">
                      <a16:colId xmlns:a16="http://schemas.microsoft.com/office/drawing/2014/main" val="1088045458"/>
                    </a:ext>
                  </a:extLst>
                </a:gridCol>
                <a:gridCol w="1676400">
                  <a:extLst>
                    <a:ext uri="{9D8B030D-6E8A-4147-A177-3AD203B41FA5}">
                      <a16:colId xmlns:a16="http://schemas.microsoft.com/office/drawing/2014/main" val="509391530"/>
                    </a:ext>
                  </a:extLst>
                </a:gridCol>
                <a:gridCol w="835820">
                  <a:extLst>
                    <a:ext uri="{9D8B030D-6E8A-4147-A177-3AD203B41FA5}">
                      <a16:colId xmlns:a16="http://schemas.microsoft.com/office/drawing/2014/main" val="2719112892"/>
                    </a:ext>
                  </a:extLst>
                </a:gridCol>
                <a:gridCol w="1753417">
                  <a:extLst>
                    <a:ext uri="{9D8B030D-6E8A-4147-A177-3AD203B41FA5}">
                      <a16:colId xmlns:a16="http://schemas.microsoft.com/office/drawing/2014/main" val="81688154"/>
                    </a:ext>
                  </a:extLst>
                </a:gridCol>
                <a:gridCol w="1524711">
                  <a:extLst>
                    <a:ext uri="{9D8B030D-6E8A-4147-A177-3AD203B41FA5}">
                      <a16:colId xmlns:a16="http://schemas.microsoft.com/office/drawing/2014/main" val="2885107047"/>
                    </a:ext>
                  </a:extLst>
                </a:gridCol>
                <a:gridCol w="1829652">
                  <a:extLst>
                    <a:ext uri="{9D8B030D-6E8A-4147-A177-3AD203B41FA5}">
                      <a16:colId xmlns:a16="http://schemas.microsoft.com/office/drawing/2014/main" val="3356792243"/>
                    </a:ext>
                  </a:extLst>
                </a:gridCol>
              </a:tblGrid>
              <a:tr h="211242">
                <a:tc>
                  <a:txBody>
                    <a:bodyPr/>
                    <a:lstStyle/>
                    <a:p>
                      <a:pPr algn="ctr"/>
                      <a:r>
                        <a:rPr lang="en-GB" sz="1400" b="1" dirty="0">
                          <a:effectLst/>
                        </a:rPr>
                        <a:t>Partner</a:t>
                      </a:r>
                    </a:p>
                  </a:txBody>
                  <a:tcPr marL="2810" marR="2810" marT="1297" marB="1297" anchor="ctr"/>
                </a:tc>
                <a:tc>
                  <a:txBody>
                    <a:bodyPr/>
                    <a:lstStyle/>
                    <a:p>
                      <a:pPr algn="ctr"/>
                      <a:r>
                        <a:rPr lang="en-GB" sz="1400" b="1" dirty="0">
                          <a:effectLst/>
                        </a:rPr>
                        <a:t>CERIC</a:t>
                      </a:r>
                    </a:p>
                  </a:txBody>
                  <a:tcPr marL="2810" marR="2810" marT="1297" marB="1297" anchor="ctr"/>
                </a:tc>
                <a:tc>
                  <a:txBody>
                    <a:bodyPr/>
                    <a:lstStyle/>
                    <a:p>
                      <a:pPr algn="ctr"/>
                      <a:r>
                        <a:rPr lang="en-GB" sz="1400" b="1">
                          <a:effectLst/>
                        </a:rPr>
                        <a:t>ESS</a:t>
                      </a:r>
                    </a:p>
                  </a:txBody>
                  <a:tcPr marL="2810" marR="2810" marT="1297" marB="1297" anchor="ctr"/>
                </a:tc>
                <a:tc>
                  <a:txBody>
                    <a:bodyPr/>
                    <a:lstStyle/>
                    <a:p>
                      <a:pPr algn="ctr"/>
                      <a:r>
                        <a:rPr lang="en-GB" sz="1400" b="1" dirty="0">
                          <a:effectLst/>
                        </a:rPr>
                        <a:t>ELI</a:t>
                      </a:r>
                    </a:p>
                  </a:txBody>
                  <a:tcPr marL="2810" marR="2810" marT="1297" marB="1297" anchor="ctr"/>
                </a:tc>
                <a:tc>
                  <a:txBody>
                    <a:bodyPr/>
                    <a:lstStyle/>
                    <a:p>
                      <a:pPr algn="ctr"/>
                      <a:r>
                        <a:rPr lang="en-GB" sz="1400" b="1">
                          <a:effectLst/>
                        </a:rPr>
                        <a:t>ESRF</a:t>
                      </a:r>
                    </a:p>
                  </a:txBody>
                  <a:tcPr marL="2810" marR="2810" marT="1297" marB="1297" anchor="ctr"/>
                </a:tc>
                <a:tc>
                  <a:txBody>
                    <a:bodyPr/>
                    <a:lstStyle/>
                    <a:p>
                      <a:pPr algn="ctr"/>
                      <a:r>
                        <a:rPr lang="en-GB" sz="1400" b="1">
                          <a:effectLst/>
                        </a:rPr>
                        <a:t>ILL</a:t>
                      </a:r>
                    </a:p>
                  </a:txBody>
                  <a:tcPr marL="2810" marR="2810" marT="1297" marB="1297" anchor="ctr"/>
                </a:tc>
                <a:tc>
                  <a:txBody>
                    <a:bodyPr/>
                    <a:lstStyle/>
                    <a:p>
                      <a:pPr algn="ctr"/>
                      <a:r>
                        <a:rPr lang="en-GB" sz="1400" b="1">
                          <a:effectLst/>
                        </a:rPr>
                        <a:t>XFEL</a:t>
                      </a:r>
                    </a:p>
                  </a:txBody>
                  <a:tcPr marL="2810" marR="2810" marT="1297" marB="1297" anchor="ctr"/>
                </a:tc>
                <a:extLst>
                  <a:ext uri="{0D108BD9-81ED-4DB2-BD59-A6C34878D82A}">
                    <a16:rowId xmlns:a16="http://schemas.microsoft.com/office/drawing/2014/main" val="1003177486"/>
                  </a:ext>
                </a:extLst>
              </a:tr>
              <a:tr h="628651">
                <a:tc>
                  <a:txBody>
                    <a:bodyPr/>
                    <a:lstStyle/>
                    <a:p>
                      <a:pPr algn="ctr"/>
                      <a:r>
                        <a:rPr lang="en-GB" sz="1400" b="1">
                          <a:effectLst/>
                        </a:rPr>
                        <a:t>Catalogue</a:t>
                      </a:r>
                    </a:p>
                  </a:txBody>
                  <a:tcPr marL="2810" marR="2810" marT="1297" marB="1297" anchor="ctr"/>
                </a:tc>
                <a:tc>
                  <a:txBody>
                    <a:bodyPr/>
                    <a:lstStyle/>
                    <a:p>
                      <a:pPr algn="ctr"/>
                      <a:r>
                        <a:rPr lang="en-GB" sz="1400" b="1" dirty="0">
                          <a:effectLst/>
                        </a:rPr>
                        <a:t>VUO </a:t>
                      </a:r>
                      <a:br>
                        <a:rPr lang="en-GB" sz="1400" b="1" dirty="0">
                          <a:effectLst/>
                        </a:rPr>
                      </a:br>
                      <a:r>
                        <a:rPr lang="en-GB" sz="1400" b="1" dirty="0">
                          <a:effectLst/>
                        </a:rPr>
                        <a:t>(online storage NOT a catalogue)</a:t>
                      </a:r>
                    </a:p>
                  </a:txBody>
                  <a:tcPr marL="2810" marR="2810" marT="1297" marB="1297" anchor="ctr"/>
                </a:tc>
                <a:tc>
                  <a:txBody>
                    <a:bodyPr/>
                    <a:lstStyle/>
                    <a:p>
                      <a:pPr algn="ctr"/>
                      <a:r>
                        <a:rPr lang="en-GB" sz="1400" b="1">
                          <a:effectLst/>
                        </a:rPr>
                        <a:t>SciCat</a:t>
                      </a:r>
                    </a:p>
                  </a:txBody>
                  <a:tcPr marL="2810" marR="2810" marT="1297" marB="1297" anchor="ctr"/>
                </a:tc>
                <a:tc>
                  <a:txBody>
                    <a:bodyPr/>
                    <a:lstStyle/>
                    <a:p>
                      <a:pPr algn="ctr"/>
                      <a:r>
                        <a:rPr lang="en-GB" sz="1400" b="1" dirty="0">
                          <a:effectLst/>
                        </a:rPr>
                        <a:t>TBD</a:t>
                      </a:r>
                    </a:p>
                  </a:txBody>
                  <a:tcPr marL="2810" marR="2810" marT="1297" marB="1297" anchor="ctr"/>
                </a:tc>
                <a:tc>
                  <a:txBody>
                    <a:bodyPr/>
                    <a:lstStyle/>
                    <a:p>
                      <a:pPr algn="ctr"/>
                      <a:r>
                        <a:rPr lang="en-GB" sz="1400" b="1">
                          <a:effectLst/>
                        </a:rPr>
                        <a:t>ICAT</a:t>
                      </a:r>
                    </a:p>
                  </a:txBody>
                  <a:tcPr marL="2810" marR="2810" marT="1297" marB="1297" anchor="ctr"/>
                </a:tc>
                <a:tc>
                  <a:txBody>
                    <a:bodyPr/>
                    <a:lstStyle/>
                    <a:p>
                      <a:pPr algn="ctr"/>
                      <a:r>
                        <a:rPr lang="en-GB" sz="1400" b="1">
                          <a:effectLst/>
                        </a:rPr>
                        <a:t>ILL Own</a:t>
                      </a:r>
                    </a:p>
                  </a:txBody>
                  <a:tcPr marL="2810" marR="2810" marT="1297" marB="1297" anchor="ctr"/>
                </a:tc>
                <a:tc>
                  <a:txBody>
                    <a:bodyPr/>
                    <a:lstStyle/>
                    <a:p>
                      <a:pPr algn="ctr"/>
                      <a:r>
                        <a:rPr lang="en-GB" sz="1400" b="1" dirty="0" err="1">
                          <a:effectLst/>
                        </a:rPr>
                        <a:t>myMdC</a:t>
                      </a:r>
                      <a:endParaRPr lang="en-GB" sz="1400" b="1" dirty="0">
                        <a:effectLst/>
                      </a:endParaRPr>
                    </a:p>
                  </a:txBody>
                  <a:tcPr marL="2810" marR="2810" marT="1297" marB="1297" anchor="ctr"/>
                </a:tc>
                <a:extLst>
                  <a:ext uri="{0D108BD9-81ED-4DB2-BD59-A6C34878D82A}">
                    <a16:rowId xmlns:a16="http://schemas.microsoft.com/office/drawing/2014/main" val="3982430268"/>
                  </a:ext>
                </a:extLst>
              </a:tr>
              <a:tr h="419946">
                <a:tc>
                  <a:txBody>
                    <a:bodyPr/>
                    <a:lstStyle/>
                    <a:p>
                      <a:pPr algn="ctr"/>
                      <a:r>
                        <a:rPr lang="en-GB" sz="1400" b="1">
                          <a:effectLst/>
                        </a:rPr>
                        <a:t>URL</a:t>
                      </a:r>
                    </a:p>
                  </a:txBody>
                  <a:tcPr marL="2810" marR="2810" marT="1297" marB="1297" anchor="ctr"/>
                </a:tc>
                <a:tc>
                  <a:txBody>
                    <a:bodyPr/>
                    <a:lstStyle/>
                    <a:p>
                      <a:pPr algn="ctr"/>
                      <a:r>
                        <a:rPr lang="en-GB" sz="1400" b="1" u="none" strike="noStrike" dirty="0">
                          <a:effectLst/>
                          <a:hlinkClick r:id="rId2"/>
                        </a:rPr>
                        <a:t>https://vuo.elettra.trieste.it</a:t>
                      </a:r>
                      <a:endParaRPr lang="en-GB" sz="1400" b="1" dirty="0">
                        <a:effectLst/>
                      </a:endParaRPr>
                    </a:p>
                  </a:txBody>
                  <a:tcPr marL="2810" marR="2810" marT="1297" marB="1297" anchor="ctr"/>
                </a:tc>
                <a:tc>
                  <a:txBody>
                    <a:bodyPr/>
                    <a:lstStyle/>
                    <a:p>
                      <a:pPr algn="ctr"/>
                      <a:r>
                        <a:rPr lang="en-GB" sz="1400" b="1" u="none" strike="noStrike">
                          <a:effectLst/>
                          <a:hlinkClick r:id="rId3"/>
                        </a:rPr>
                        <a:t>https://scicat.esss.se</a:t>
                      </a:r>
                      <a:endParaRPr lang="en-GB" sz="1400" b="1">
                        <a:effectLst/>
                      </a:endParaRP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u="none" strike="noStrike">
                          <a:effectLst/>
                          <a:hlinkClick r:id="rId4"/>
                        </a:rPr>
                        <a:t>https://datahub.esrf.fr</a:t>
                      </a:r>
                      <a:endParaRPr lang="en-GB" sz="1400" b="1">
                        <a:effectLst/>
                      </a:endParaRPr>
                    </a:p>
                  </a:txBody>
                  <a:tcPr marL="2810" marR="2810" marT="1297" marB="1297" anchor="ctr"/>
                </a:tc>
                <a:tc>
                  <a:txBody>
                    <a:bodyPr/>
                    <a:lstStyle/>
                    <a:p>
                      <a:pPr algn="ctr"/>
                      <a:r>
                        <a:rPr lang="en-GB" sz="1400" b="1" u="none" strike="noStrike">
                          <a:effectLst/>
                          <a:hlinkClick r:id="rId5"/>
                        </a:rPr>
                        <a:t>https://data.ill.eu</a:t>
                      </a:r>
                      <a:endParaRPr lang="en-GB" sz="1400" b="1">
                        <a:effectLst/>
                      </a:endParaRPr>
                    </a:p>
                  </a:txBody>
                  <a:tcPr marL="2810" marR="2810" marT="1297" marB="1297" anchor="ctr"/>
                </a:tc>
                <a:tc>
                  <a:txBody>
                    <a:bodyPr/>
                    <a:lstStyle/>
                    <a:p>
                      <a:pPr algn="ctr"/>
                      <a:r>
                        <a:rPr lang="en-GB" sz="1400" b="1" u="none" strike="noStrike">
                          <a:effectLst/>
                          <a:hlinkClick r:id="rId6"/>
                        </a:rPr>
                        <a:t>https://in.xfel.eu/metadata</a:t>
                      </a:r>
                      <a:endParaRPr lang="en-GB" sz="1400" b="1">
                        <a:effectLst/>
                      </a:endParaRPr>
                    </a:p>
                  </a:txBody>
                  <a:tcPr marL="2810" marR="2810" marT="1297" marB="1297" anchor="ctr"/>
                </a:tc>
                <a:extLst>
                  <a:ext uri="{0D108BD9-81ED-4DB2-BD59-A6C34878D82A}">
                    <a16:rowId xmlns:a16="http://schemas.microsoft.com/office/drawing/2014/main" val="3569255114"/>
                  </a:ext>
                </a:extLst>
              </a:tr>
              <a:tr h="325736">
                <a:tc>
                  <a:txBody>
                    <a:bodyPr/>
                    <a:lstStyle/>
                    <a:p>
                      <a:pPr algn="ctr"/>
                      <a:r>
                        <a:rPr lang="en-GB" sz="1400" b="1">
                          <a:effectLst/>
                        </a:rPr>
                        <a:t>Login required</a:t>
                      </a:r>
                    </a:p>
                  </a:txBody>
                  <a:tcPr marL="2810" marR="2810" marT="1297" marB="1297" anchor="ctr"/>
                </a:tc>
                <a:tc>
                  <a:txBody>
                    <a:bodyPr/>
                    <a:lstStyle/>
                    <a:p>
                      <a:pPr algn="ctr"/>
                      <a:r>
                        <a:rPr lang="en-GB" sz="1400" b="1" dirty="0">
                          <a:effectLst/>
                        </a:rPr>
                        <a:t>Yes</a:t>
                      </a:r>
                    </a:p>
                  </a:txBody>
                  <a:tcPr marL="2810" marR="2810" marT="1297" marB="1297" anchor="ctr"/>
                </a:tc>
                <a:tc>
                  <a:txBody>
                    <a:bodyPr/>
                    <a:lstStyle/>
                    <a:p>
                      <a:pPr algn="ctr"/>
                      <a:r>
                        <a:rPr lang="en-GB" sz="1400" b="1">
                          <a:effectLst/>
                        </a:rPr>
                        <a:t>Yes</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Yes</a:t>
                      </a:r>
                    </a:p>
                  </a:txBody>
                  <a:tcPr marL="2810" marR="2810" marT="1297" marB="1297" anchor="ctr"/>
                </a:tc>
                <a:tc>
                  <a:txBody>
                    <a:bodyPr/>
                    <a:lstStyle/>
                    <a:p>
                      <a:pPr algn="ctr"/>
                      <a:r>
                        <a:rPr lang="en-GB" sz="1400" b="1">
                          <a:effectLst/>
                        </a:rPr>
                        <a:t>Yes</a:t>
                      </a:r>
                    </a:p>
                  </a:txBody>
                  <a:tcPr marL="2810" marR="2810" marT="1297" marB="1297" anchor="ctr"/>
                </a:tc>
                <a:tc>
                  <a:txBody>
                    <a:bodyPr/>
                    <a:lstStyle/>
                    <a:p>
                      <a:pPr algn="ctr"/>
                      <a:r>
                        <a:rPr lang="en-GB" sz="1400" b="1">
                          <a:effectLst/>
                        </a:rPr>
                        <a:t>Yes</a:t>
                      </a:r>
                    </a:p>
                  </a:txBody>
                  <a:tcPr marL="2810" marR="2810" marT="1297" marB="1297" anchor="ctr"/>
                </a:tc>
                <a:extLst>
                  <a:ext uri="{0D108BD9-81ED-4DB2-BD59-A6C34878D82A}">
                    <a16:rowId xmlns:a16="http://schemas.microsoft.com/office/drawing/2014/main" val="1595150400"/>
                  </a:ext>
                </a:extLst>
              </a:tr>
              <a:tr h="628651">
                <a:tc>
                  <a:txBody>
                    <a:bodyPr/>
                    <a:lstStyle/>
                    <a:p>
                      <a:pPr algn="ctr"/>
                      <a:r>
                        <a:rPr lang="en-GB" sz="1400" b="1">
                          <a:effectLst/>
                        </a:rPr>
                        <a:t>File formats</a:t>
                      </a:r>
                    </a:p>
                  </a:txBody>
                  <a:tcPr marL="2810" marR="2810" marT="1297" marB="1297" anchor="ctr"/>
                </a:tc>
                <a:tc>
                  <a:txBody>
                    <a:bodyPr/>
                    <a:lstStyle/>
                    <a:p>
                      <a:pPr algn="ctr"/>
                      <a:r>
                        <a:rPr lang="en-GB" sz="1400" b="1" dirty="0">
                          <a:effectLst/>
                        </a:rPr>
                        <a:t>NeXus, HDF5, ASCII and many others</a:t>
                      </a:r>
                    </a:p>
                  </a:txBody>
                  <a:tcPr marL="2810" marR="2810" marT="1297" marB="1297" anchor="ctr"/>
                </a:tc>
                <a:tc>
                  <a:txBody>
                    <a:bodyPr/>
                    <a:lstStyle/>
                    <a:p>
                      <a:pPr algn="ctr"/>
                      <a:r>
                        <a:rPr lang="en-GB" sz="1400" b="1" dirty="0">
                          <a:effectLst/>
                        </a:rPr>
                        <a:t>NeXus</a:t>
                      </a:r>
                    </a:p>
                  </a:txBody>
                  <a:tcPr marL="2810" marR="2810" marT="1297" marB="1297" anchor="ctr"/>
                </a:tc>
                <a:tc>
                  <a:txBody>
                    <a:bodyPr/>
                    <a:lstStyle/>
                    <a:p>
                      <a:pPr algn="ctr"/>
                      <a:r>
                        <a:rPr lang="en-GB" sz="1400" b="1" dirty="0">
                          <a:effectLst/>
                        </a:rPr>
                        <a:t>---</a:t>
                      </a:r>
                    </a:p>
                  </a:txBody>
                  <a:tcPr marL="2810" marR="2810" marT="1297" marB="1297" anchor="ctr"/>
                </a:tc>
                <a:tc>
                  <a:txBody>
                    <a:bodyPr/>
                    <a:lstStyle/>
                    <a:p>
                      <a:pPr algn="ctr"/>
                      <a:r>
                        <a:rPr lang="en-GB" sz="1400" b="1" dirty="0">
                          <a:effectLst/>
                        </a:rPr>
                        <a:t>EDF, SPEC, MCA, CBF, CCD, MCCD, HDF5, NeXus</a:t>
                      </a:r>
                    </a:p>
                  </a:txBody>
                  <a:tcPr marL="2810" marR="2810" marT="1297" marB="1297" anchor="ctr"/>
                </a:tc>
                <a:tc>
                  <a:txBody>
                    <a:bodyPr/>
                    <a:lstStyle/>
                    <a:p>
                      <a:pPr algn="ctr"/>
                      <a:r>
                        <a:rPr lang="en-GB" sz="1400" b="1">
                          <a:effectLst/>
                        </a:rPr>
                        <a:t>NeXus and ILL Ascii</a:t>
                      </a:r>
                    </a:p>
                  </a:txBody>
                  <a:tcPr marL="2810" marR="2810" marT="1297" marB="1297" anchor="ctr"/>
                </a:tc>
                <a:tc>
                  <a:txBody>
                    <a:bodyPr/>
                    <a:lstStyle/>
                    <a:p>
                      <a:pPr algn="ctr"/>
                      <a:r>
                        <a:rPr lang="en-GB" sz="1400" b="1">
                          <a:effectLst/>
                        </a:rPr>
                        <a:t>HDF5</a:t>
                      </a:r>
                    </a:p>
                  </a:txBody>
                  <a:tcPr marL="2810" marR="2810" marT="1297" marB="1297" anchor="ctr"/>
                </a:tc>
                <a:extLst>
                  <a:ext uri="{0D108BD9-81ED-4DB2-BD59-A6C34878D82A}">
                    <a16:rowId xmlns:a16="http://schemas.microsoft.com/office/drawing/2014/main" val="1460924634"/>
                  </a:ext>
                </a:extLst>
              </a:tr>
              <a:tr h="343192">
                <a:tc>
                  <a:txBody>
                    <a:bodyPr/>
                    <a:lstStyle/>
                    <a:p>
                      <a:pPr algn="ctr"/>
                      <a:r>
                        <a:rPr lang="en-GB" sz="1400" b="1" dirty="0">
                          <a:effectLst/>
                        </a:rPr>
                        <a:t>Database</a:t>
                      </a:r>
                    </a:p>
                  </a:txBody>
                  <a:tcPr marL="2810" marR="2810" marT="1297" marB="1297" anchor="ctr"/>
                </a:tc>
                <a:tc>
                  <a:txBody>
                    <a:bodyPr/>
                    <a:lstStyle/>
                    <a:p>
                      <a:pPr algn="ctr"/>
                      <a:r>
                        <a:rPr lang="en-GB" sz="1400" b="1" dirty="0">
                          <a:effectLst/>
                        </a:rPr>
                        <a:t>Oracle</a:t>
                      </a:r>
                    </a:p>
                  </a:txBody>
                  <a:tcPr marL="2810" marR="2810" marT="1297" marB="1297" anchor="ctr"/>
                </a:tc>
                <a:tc>
                  <a:txBody>
                    <a:bodyPr/>
                    <a:lstStyle/>
                    <a:p>
                      <a:pPr algn="ctr"/>
                      <a:r>
                        <a:rPr lang="en-GB" sz="1400" b="1">
                          <a:effectLst/>
                        </a:rPr>
                        <a:t>MongoDB</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dirty="0">
                          <a:effectLst/>
                        </a:rPr>
                        <a:t>Oracle and MongoDB</a:t>
                      </a:r>
                    </a:p>
                  </a:txBody>
                  <a:tcPr marL="2810" marR="2810" marT="1297" marB="1297" anchor="ctr"/>
                </a:tc>
                <a:tc>
                  <a:txBody>
                    <a:bodyPr/>
                    <a:lstStyle/>
                    <a:p>
                      <a:pPr algn="ctr"/>
                      <a:r>
                        <a:rPr lang="en-GB" sz="1400" b="1" dirty="0">
                          <a:effectLst/>
                        </a:rPr>
                        <a:t>Oracle</a:t>
                      </a:r>
                    </a:p>
                  </a:txBody>
                  <a:tcPr marL="2810" marR="2810" marT="1297" marB="1297" anchor="ctr"/>
                </a:tc>
                <a:tc>
                  <a:txBody>
                    <a:bodyPr/>
                    <a:lstStyle/>
                    <a:p>
                      <a:pPr algn="ctr"/>
                      <a:r>
                        <a:rPr lang="en-GB" sz="1400" b="1" dirty="0">
                          <a:effectLst/>
                        </a:rPr>
                        <a:t>MySQL and PostgreSQL</a:t>
                      </a:r>
                    </a:p>
                  </a:txBody>
                  <a:tcPr marL="2810" marR="2810" marT="1297" marB="1297" anchor="ctr"/>
                </a:tc>
                <a:extLst>
                  <a:ext uri="{0D108BD9-81ED-4DB2-BD59-A6C34878D82A}">
                    <a16:rowId xmlns:a16="http://schemas.microsoft.com/office/drawing/2014/main" val="1196429111"/>
                  </a:ext>
                </a:extLst>
              </a:tr>
              <a:tr h="462030">
                <a:tc>
                  <a:txBody>
                    <a:bodyPr/>
                    <a:lstStyle/>
                    <a:p>
                      <a:pPr algn="ctr"/>
                      <a:r>
                        <a:rPr lang="en-GB" sz="1400" b="1">
                          <a:effectLst/>
                        </a:rPr>
                        <a:t>Language</a:t>
                      </a:r>
                    </a:p>
                  </a:txBody>
                  <a:tcPr marL="2810" marR="2810" marT="1297" marB="1297" anchor="ctr"/>
                </a:tc>
                <a:tc>
                  <a:txBody>
                    <a:bodyPr/>
                    <a:lstStyle/>
                    <a:p>
                      <a:pPr algn="ctr"/>
                      <a:r>
                        <a:rPr lang="en-GB" sz="1400" b="1" dirty="0" err="1">
                          <a:effectLst/>
                        </a:rPr>
                        <a:t>Plsql</a:t>
                      </a:r>
                      <a:r>
                        <a:rPr lang="en-GB" sz="1400" b="1" dirty="0">
                          <a:effectLst/>
                        </a:rPr>
                        <a:t>, Python</a:t>
                      </a:r>
                    </a:p>
                  </a:txBody>
                  <a:tcPr marL="2810" marR="2810" marT="1297" marB="1297" anchor="ctr"/>
                </a:tc>
                <a:tc>
                  <a:txBody>
                    <a:bodyPr/>
                    <a:lstStyle/>
                    <a:p>
                      <a:pPr algn="ctr"/>
                      <a:r>
                        <a:rPr lang="en-GB" sz="1400" b="1" dirty="0" err="1">
                          <a:effectLst/>
                        </a:rPr>
                        <a:t>Javascript</a:t>
                      </a:r>
                      <a:endParaRPr lang="en-GB" sz="1400" b="1" dirty="0">
                        <a:effectLst/>
                      </a:endParaRP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JAVA and Javascript</a:t>
                      </a:r>
                    </a:p>
                  </a:txBody>
                  <a:tcPr marL="2810" marR="2810" marT="1297" marB="1297" anchor="ctr"/>
                </a:tc>
                <a:tc>
                  <a:txBody>
                    <a:bodyPr/>
                    <a:lstStyle/>
                    <a:p>
                      <a:pPr algn="ctr"/>
                      <a:r>
                        <a:rPr lang="en-GB" sz="1400" b="1">
                          <a:effectLst/>
                        </a:rPr>
                        <a:t>PHP</a:t>
                      </a:r>
                    </a:p>
                  </a:txBody>
                  <a:tcPr marL="2810" marR="2810" marT="1297" marB="1297" anchor="ctr"/>
                </a:tc>
                <a:tc>
                  <a:txBody>
                    <a:bodyPr/>
                    <a:lstStyle/>
                    <a:p>
                      <a:pPr algn="ctr"/>
                      <a:r>
                        <a:rPr lang="en-GB" sz="1400" b="1">
                          <a:effectLst/>
                        </a:rPr>
                        <a:t>App: Ruby(onRails), Client: Python</a:t>
                      </a:r>
                    </a:p>
                  </a:txBody>
                  <a:tcPr marL="2810" marR="2810" marT="1297" marB="1297" anchor="ctr"/>
                </a:tc>
                <a:extLst>
                  <a:ext uri="{0D108BD9-81ED-4DB2-BD59-A6C34878D82A}">
                    <a16:rowId xmlns:a16="http://schemas.microsoft.com/office/drawing/2014/main" val="2942273699"/>
                  </a:ext>
                </a:extLst>
              </a:tr>
              <a:tr h="343192">
                <a:tc>
                  <a:txBody>
                    <a:bodyPr/>
                    <a:lstStyle/>
                    <a:p>
                      <a:pPr algn="ctr"/>
                      <a:r>
                        <a:rPr lang="en-GB" sz="1400" b="1">
                          <a:effectLst/>
                        </a:rPr>
                        <a:t>Main technologies</a:t>
                      </a:r>
                    </a:p>
                  </a:txBody>
                  <a:tcPr marL="2810" marR="2810" marT="1297" marB="1297" anchor="ctr"/>
                </a:tc>
                <a:tc>
                  <a:txBody>
                    <a:bodyPr/>
                    <a:lstStyle/>
                    <a:p>
                      <a:pPr algn="ctr"/>
                      <a:r>
                        <a:rPr lang="en-GB" sz="1400" b="1" dirty="0">
                          <a:effectLst/>
                        </a:rPr>
                        <a:t>WebDAV, Guacamole</a:t>
                      </a:r>
                    </a:p>
                  </a:txBody>
                  <a:tcPr marL="2810" marR="2810" marT="1297" marB="1297" anchor="ctr"/>
                </a:tc>
                <a:tc>
                  <a:txBody>
                    <a:bodyPr/>
                    <a:lstStyle/>
                    <a:p>
                      <a:pPr algn="ctr"/>
                      <a:r>
                        <a:rPr lang="en-GB" sz="1400" b="1">
                          <a:effectLst/>
                        </a:rPr>
                        <a:t>Angular</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React, NodeJS, EJB, JPA</a:t>
                      </a:r>
                    </a:p>
                  </a:txBody>
                  <a:tcPr marL="2810" marR="2810" marT="1297" marB="1297" anchor="ctr"/>
                </a:tc>
                <a:tc>
                  <a:txBody>
                    <a:bodyPr/>
                    <a:lstStyle/>
                    <a:p>
                      <a:pPr algn="ctr"/>
                      <a:r>
                        <a:rPr lang="en-GB" sz="1400" b="1">
                          <a:effectLst/>
                        </a:rPr>
                        <a:t>Symfony, JQuery</a:t>
                      </a:r>
                    </a:p>
                  </a:txBody>
                  <a:tcPr marL="2810" marR="2810" marT="1297" marB="1297" anchor="ctr"/>
                </a:tc>
                <a:tc>
                  <a:txBody>
                    <a:bodyPr/>
                    <a:lstStyle/>
                    <a:p>
                      <a:pPr algn="ctr"/>
                      <a:r>
                        <a:rPr lang="en-GB" sz="1400" b="1">
                          <a:effectLst/>
                        </a:rPr>
                        <a:t>Rails</a:t>
                      </a:r>
                    </a:p>
                  </a:txBody>
                  <a:tcPr marL="2810" marR="2810" marT="1297" marB="1297" anchor="ctr"/>
                </a:tc>
                <a:extLst>
                  <a:ext uri="{0D108BD9-81ED-4DB2-BD59-A6C34878D82A}">
                    <a16:rowId xmlns:a16="http://schemas.microsoft.com/office/drawing/2014/main" val="885333054"/>
                  </a:ext>
                </a:extLst>
              </a:tr>
              <a:tr h="419946">
                <a:tc>
                  <a:txBody>
                    <a:bodyPr/>
                    <a:lstStyle/>
                    <a:p>
                      <a:pPr algn="ctr"/>
                      <a:r>
                        <a:rPr lang="en-GB" sz="1400" b="1">
                          <a:effectLst/>
                        </a:rPr>
                        <a:t>Number of public datasets/files</a:t>
                      </a:r>
                    </a:p>
                  </a:txBody>
                  <a:tcPr marL="2810" marR="2810" marT="1297" marB="1297" anchor="ctr"/>
                </a:tc>
                <a:tc>
                  <a:txBody>
                    <a:bodyPr/>
                    <a:lstStyle/>
                    <a:p>
                      <a:pPr algn="ctr"/>
                      <a:r>
                        <a:rPr lang="en-GB" sz="1400" b="1" dirty="0">
                          <a:effectLst/>
                        </a:rPr>
                        <a:t>0/0</a:t>
                      </a:r>
                    </a:p>
                  </a:txBody>
                  <a:tcPr marL="2810" marR="2810" marT="1297" marB="1297" anchor="ctr"/>
                </a:tc>
                <a:tc>
                  <a:txBody>
                    <a:bodyPr/>
                    <a:lstStyle/>
                    <a:p>
                      <a:pPr algn="ctr"/>
                      <a:r>
                        <a:rPr lang="en-GB" sz="1400" b="1" dirty="0">
                          <a:effectLst/>
                        </a:rPr>
                        <a:t>181/250,000</a:t>
                      </a:r>
                    </a:p>
                  </a:txBody>
                  <a:tcPr marL="2810" marR="2810" marT="1297" marB="1297" anchor="ctr"/>
                </a:tc>
                <a:tc>
                  <a:txBody>
                    <a:bodyPr/>
                    <a:lstStyle/>
                    <a:p>
                      <a:pPr algn="ctr"/>
                      <a:r>
                        <a:rPr lang="en-GB" sz="1400" b="1" dirty="0">
                          <a:effectLst/>
                        </a:rPr>
                        <a:t>---</a:t>
                      </a:r>
                    </a:p>
                  </a:txBody>
                  <a:tcPr marL="2810" marR="2810" marT="1297" marB="1297" anchor="ctr"/>
                </a:tc>
                <a:tc>
                  <a:txBody>
                    <a:bodyPr/>
                    <a:lstStyle/>
                    <a:p>
                      <a:pPr algn="ctr"/>
                      <a:r>
                        <a:rPr lang="en-GB" sz="1400" b="1">
                          <a:effectLst/>
                        </a:rPr>
                        <a:t>~540K/157M</a:t>
                      </a:r>
                    </a:p>
                  </a:txBody>
                  <a:tcPr marL="2810" marR="2810" marT="1297" marB="1297" anchor="ctr"/>
                </a:tc>
                <a:tc>
                  <a:txBody>
                    <a:bodyPr/>
                    <a:lstStyle/>
                    <a:p>
                      <a:pPr algn="ctr"/>
                      <a:r>
                        <a:rPr lang="en-GB" sz="1400" b="1">
                          <a:effectLst/>
                        </a:rPr>
                        <a:t>~250K/4M</a:t>
                      </a:r>
                    </a:p>
                  </a:txBody>
                  <a:tcPr marL="2810" marR="2810" marT="1297" marB="1297" anchor="ctr"/>
                </a:tc>
                <a:tc>
                  <a:txBody>
                    <a:bodyPr/>
                    <a:lstStyle/>
                    <a:p>
                      <a:pPr algn="ctr"/>
                      <a:r>
                        <a:rPr lang="en-GB" sz="1400" b="1">
                          <a:effectLst/>
                        </a:rPr>
                        <a:t>0/0</a:t>
                      </a:r>
                    </a:p>
                  </a:txBody>
                  <a:tcPr marL="2810" marR="2810" marT="1297" marB="1297" anchor="ctr"/>
                </a:tc>
                <a:extLst>
                  <a:ext uri="{0D108BD9-81ED-4DB2-BD59-A6C34878D82A}">
                    <a16:rowId xmlns:a16="http://schemas.microsoft.com/office/drawing/2014/main" val="1320923288"/>
                  </a:ext>
                </a:extLst>
              </a:tr>
              <a:tr h="268704">
                <a:tc>
                  <a:txBody>
                    <a:bodyPr/>
                    <a:lstStyle/>
                    <a:p>
                      <a:pPr algn="ctr"/>
                      <a:r>
                        <a:rPr lang="en-GB" sz="1400" b="1">
                          <a:effectLst/>
                        </a:rPr>
                        <a:t>Using OAI-PMH</a:t>
                      </a:r>
                    </a:p>
                  </a:txBody>
                  <a:tcPr marL="2810" marR="2810" marT="1297" marB="1297" anchor="ctr"/>
                </a:tc>
                <a:tc>
                  <a:txBody>
                    <a:bodyPr/>
                    <a:lstStyle/>
                    <a:p>
                      <a:pPr algn="ctr"/>
                      <a:r>
                        <a:rPr lang="en-GB" sz="1400" b="1" dirty="0">
                          <a:effectLst/>
                        </a:rPr>
                        <a:t>No</a:t>
                      </a:r>
                    </a:p>
                  </a:txBody>
                  <a:tcPr marL="2810" marR="2810" marT="1297" marB="1297" anchor="ctr"/>
                </a:tc>
                <a:tc>
                  <a:txBody>
                    <a:bodyPr/>
                    <a:lstStyle/>
                    <a:p>
                      <a:pPr algn="ctr"/>
                      <a:r>
                        <a:rPr lang="en-GB" sz="1400" b="1">
                          <a:effectLst/>
                        </a:rPr>
                        <a:t>Not yet installed</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No</a:t>
                      </a:r>
                    </a:p>
                  </a:txBody>
                  <a:tcPr marL="2810" marR="2810" marT="1297" marB="1297" anchor="ctr"/>
                </a:tc>
                <a:tc>
                  <a:txBody>
                    <a:bodyPr/>
                    <a:lstStyle/>
                    <a:p>
                      <a:pPr algn="ctr"/>
                      <a:r>
                        <a:rPr lang="en-GB" sz="1400" b="1" dirty="0">
                          <a:effectLst/>
                        </a:rPr>
                        <a:t>No</a:t>
                      </a:r>
                    </a:p>
                  </a:txBody>
                  <a:tcPr marL="2810" marR="2810" marT="1297" marB="1297" anchor="ctr"/>
                </a:tc>
                <a:tc>
                  <a:txBody>
                    <a:bodyPr/>
                    <a:lstStyle/>
                    <a:p>
                      <a:pPr algn="ctr"/>
                      <a:r>
                        <a:rPr lang="en-GB" sz="1400" b="1">
                          <a:effectLst/>
                        </a:rPr>
                        <a:t>No</a:t>
                      </a:r>
                    </a:p>
                  </a:txBody>
                  <a:tcPr marL="2810" marR="2810" marT="1297" marB="1297" anchor="ctr"/>
                </a:tc>
                <a:extLst>
                  <a:ext uri="{0D108BD9-81ED-4DB2-BD59-A6C34878D82A}">
                    <a16:rowId xmlns:a16="http://schemas.microsoft.com/office/drawing/2014/main" val="967466473"/>
                  </a:ext>
                </a:extLst>
              </a:tr>
              <a:tr h="287687">
                <a:tc>
                  <a:txBody>
                    <a:bodyPr/>
                    <a:lstStyle/>
                    <a:p>
                      <a:pPr algn="ctr"/>
                      <a:r>
                        <a:rPr lang="en-GB" sz="1400" b="1">
                          <a:effectLst/>
                        </a:rPr>
                        <a:t>Minting DOIs</a:t>
                      </a:r>
                    </a:p>
                  </a:txBody>
                  <a:tcPr marL="2810" marR="2810" marT="1297" marB="1297" anchor="ctr"/>
                </a:tc>
                <a:tc>
                  <a:txBody>
                    <a:bodyPr/>
                    <a:lstStyle/>
                    <a:p>
                      <a:pPr algn="ctr"/>
                      <a:r>
                        <a:rPr lang="en-GB" sz="1400" b="1" dirty="0">
                          <a:effectLst/>
                        </a:rPr>
                        <a:t>Yes</a:t>
                      </a:r>
                    </a:p>
                  </a:txBody>
                  <a:tcPr marL="2810" marR="2810" marT="1297" marB="1297" anchor="ctr"/>
                </a:tc>
                <a:tc>
                  <a:txBody>
                    <a:bodyPr/>
                    <a:lstStyle/>
                    <a:p>
                      <a:pPr algn="ctr"/>
                      <a:r>
                        <a:rPr lang="en-GB" sz="1400" b="1" dirty="0">
                          <a:effectLst/>
                        </a:rPr>
                        <a:t>Yes</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Yes</a:t>
                      </a:r>
                    </a:p>
                  </a:txBody>
                  <a:tcPr marL="2810" marR="2810" marT="1297" marB="1297" anchor="ctr"/>
                </a:tc>
                <a:tc>
                  <a:txBody>
                    <a:bodyPr/>
                    <a:lstStyle/>
                    <a:p>
                      <a:pPr algn="ctr"/>
                      <a:r>
                        <a:rPr lang="en-GB" sz="1400" b="1">
                          <a:effectLst/>
                        </a:rPr>
                        <a:t>Yes</a:t>
                      </a:r>
                    </a:p>
                  </a:txBody>
                  <a:tcPr marL="2810" marR="2810" marT="1297" marB="1297" anchor="ctr"/>
                </a:tc>
                <a:tc>
                  <a:txBody>
                    <a:bodyPr/>
                    <a:lstStyle/>
                    <a:p>
                      <a:pPr algn="ctr"/>
                      <a:r>
                        <a:rPr lang="en-GB" sz="1400" b="1">
                          <a:effectLst/>
                        </a:rPr>
                        <a:t>Yes</a:t>
                      </a:r>
                    </a:p>
                  </a:txBody>
                  <a:tcPr marL="2810" marR="2810" marT="1297" marB="1297" anchor="ctr"/>
                </a:tc>
                <a:extLst>
                  <a:ext uri="{0D108BD9-81ED-4DB2-BD59-A6C34878D82A}">
                    <a16:rowId xmlns:a16="http://schemas.microsoft.com/office/drawing/2014/main" val="3213790724"/>
                  </a:ext>
                </a:extLst>
              </a:tr>
              <a:tr h="768473">
                <a:tc>
                  <a:txBody>
                    <a:bodyPr/>
                    <a:lstStyle/>
                    <a:p>
                      <a:pPr algn="ctr"/>
                      <a:r>
                        <a:rPr lang="en-GB" sz="1400" b="1">
                          <a:effectLst/>
                        </a:rPr>
                        <a:t>Data/embargo policy</a:t>
                      </a:r>
                    </a:p>
                  </a:txBody>
                  <a:tcPr marL="2810" marR="2810" marT="1297" marB="1297" anchor="ctr"/>
                </a:tc>
                <a:tc>
                  <a:txBody>
                    <a:bodyPr/>
                    <a:lstStyle/>
                    <a:p>
                      <a:pPr algn="ctr"/>
                      <a:r>
                        <a:rPr lang="en-GB" sz="1400" b="1" dirty="0">
                          <a:effectLst/>
                        </a:rPr>
                        <a:t>Not defined</a:t>
                      </a:r>
                    </a:p>
                  </a:txBody>
                  <a:tcPr marL="2810" marR="2810" marT="1297" marB="1297" anchor="ctr"/>
                </a:tc>
                <a:tc>
                  <a:txBody>
                    <a:bodyPr/>
                    <a:lstStyle/>
                    <a:p>
                      <a:pPr algn="ctr"/>
                      <a:r>
                        <a:rPr lang="en-GB" sz="1400" b="1">
                          <a:effectLst/>
                        </a:rPr>
                        <a:t>Embargoed for 3 years</a:t>
                      </a:r>
                    </a:p>
                  </a:txBody>
                  <a:tcPr marL="2810" marR="2810" marT="1297" marB="1297" anchor="ctr"/>
                </a:tc>
                <a:tc>
                  <a:txBody>
                    <a:bodyPr/>
                    <a:lstStyle/>
                    <a:p>
                      <a:pPr algn="ctr"/>
                      <a:r>
                        <a:rPr lang="en-GB" sz="1400" b="1" dirty="0">
                          <a:effectLst/>
                        </a:rPr>
                        <a:t>---</a:t>
                      </a:r>
                    </a:p>
                  </a:txBody>
                  <a:tcPr marL="2810" marR="2810" marT="1297" marB="1297" anchor="ctr"/>
                </a:tc>
                <a:tc>
                  <a:txBody>
                    <a:bodyPr/>
                    <a:lstStyle/>
                    <a:p>
                      <a:pPr algn="ctr"/>
                      <a:r>
                        <a:rPr lang="en-GB" sz="1400" b="1">
                          <a:effectLst/>
                        </a:rPr>
                        <a:t>Embargoed for 3 years, </a:t>
                      </a:r>
                      <a:r>
                        <a:rPr lang="en-GB" sz="1400" b="1" u="none" strike="noStrike">
                          <a:effectLst/>
                          <a:hlinkClick r:id="rId7"/>
                        </a:rPr>
                        <a:t>ESRF Data Policy</a:t>
                      </a:r>
                      <a:endParaRPr lang="en-GB" sz="1400" b="1">
                        <a:effectLst/>
                      </a:endParaRPr>
                    </a:p>
                  </a:txBody>
                  <a:tcPr marL="2810" marR="2810" marT="1297" marB="1297" anchor="ctr"/>
                </a:tc>
                <a:tc>
                  <a:txBody>
                    <a:bodyPr/>
                    <a:lstStyle/>
                    <a:p>
                      <a:pPr algn="ctr"/>
                      <a:r>
                        <a:rPr lang="en-GB" sz="1400" b="1" dirty="0">
                          <a:effectLst/>
                        </a:rPr>
                        <a:t>Embargoed for 3 to 5 years, </a:t>
                      </a:r>
                      <a:r>
                        <a:rPr lang="en-GB" sz="1400" b="1" u="none" strike="noStrike" dirty="0">
                          <a:effectLst/>
                          <a:hlinkClick r:id="rId8"/>
                        </a:rPr>
                        <a:t>ILL Data Policy</a:t>
                      </a:r>
                      <a:endParaRPr lang="en-GB" sz="1400" b="1" dirty="0">
                        <a:effectLst/>
                      </a:endParaRPr>
                    </a:p>
                  </a:txBody>
                  <a:tcPr marL="2810" marR="2810" marT="1297" marB="1297" anchor="ctr"/>
                </a:tc>
                <a:tc>
                  <a:txBody>
                    <a:bodyPr/>
                    <a:lstStyle/>
                    <a:p>
                      <a:pPr algn="ctr"/>
                      <a:r>
                        <a:rPr lang="en-GB" sz="1400" b="1">
                          <a:effectLst/>
                        </a:rPr>
                        <a:t>Embargoed for 3 with possible extension to 5 years, </a:t>
                      </a:r>
                      <a:r>
                        <a:rPr lang="en-GB" sz="1400" b="1" u="none" strike="noStrike">
                          <a:effectLst/>
                          <a:hlinkClick r:id="rId9"/>
                        </a:rPr>
                        <a:t>XFEL Data Policy</a:t>
                      </a:r>
                      <a:endParaRPr lang="en-GB" sz="1400" b="1">
                        <a:effectLst/>
                      </a:endParaRPr>
                    </a:p>
                  </a:txBody>
                  <a:tcPr marL="2810" marR="2810" marT="1297" marB="1297" anchor="ctr"/>
                </a:tc>
                <a:extLst>
                  <a:ext uri="{0D108BD9-81ED-4DB2-BD59-A6C34878D82A}">
                    <a16:rowId xmlns:a16="http://schemas.microsoft.com/office/drawing/2014/main" val="3699800086"/>
                  </a:ext>
                </a:extLst>
              </a:tr>
              <a:tr h="683750">
                <a:tc>
                  <a:txBody>
                    <a:bodyPr/>
                    <a:lstStyle/>
                    <a:p>
                      <a:pPr algn="ctr"/>
                      <a:r>
                        <a:rPr lang="en-GB" sz="1400" b="1">
                          <a:effectLst/>
                        </a:rPr>
                        <a:t>Number of instruments connected to data catalogue</a:t>
                      </a:r>
                    </a:p>
                  </a:txBody>
                  <a:tcPr marL="2810" marR="2810" marT="1297" marB="1297" anchor="ctr"/>
                </a:tc>
                <a:tc>
                  <a:txBody>
                    <a:bodyPr/>
                    <a:lstStyle/>
                    <a:p>
                      <a:pPr algn="ctr"/>
                      <a:r>
                        <a:rPr lang="en-GB" sz="1400" b="1" dirty="0">
                          <a:effectLst/>
                        </a:rPr>
                        <a:t>None</a:t>
                      </a:r>
                    </a:p>
                  </a:txBody>
                  <a:tcPr marL="2810" marR="2810" marT="1297" marB="1297" anchor="ctr"/>
                </a:tc>
                <a:tc>
                  <a:txBody>
                    <a:bodyPr/>
                    <a:lstStyle/>
                    <a:p>
                      <a:pPr algn="ctr"/>
                      <a:r>
                        <a:rPr lang="en-GB" sz="1400" b="1" dirty="0">
                          <a:effectLst/>
                        </a:rPr>
                        <a:t>1</a:t>
                      </a:r>
                    </a:p>
                  </a:txBody>
                  <a:tcPr marL="2810" marR="2810" marT="1297" marB="1297" anchor="ctr"/>
                </a:tc>
                <a:tc>
                  <a:txBody>
                    <a:bodyPr/>
                    <a:lstStyle/>
                    <a:p>
                      <a:pPr algn="ctr"/>
                      <a:r>
                        <a:rPr lang="en-GB" sz="1400" b="1">
                          <a:effectLst/>
                        </a:rPr>
                        <a:t>---</a:t>
                      </a:r>
                    </a:p>
                  </a:txBody>
                  <a:tcPr marL="2810" marR="2810" marT="1297" marB="1297" anchor="ctr"/>
                </a:tc>
                <a:tc>
                  <a:txBody>
                    <a:bodyPr/>
                    <a:lstStyle/>
                    <a:p>
                      <a:pPr algn="ctr"/>
                      <a:r>
                        <a:rPr lang="en-GB" sz="1400" b="1">
                          <a:effectLst/>
                        </a:rPr>
                        <a:t>17</a:t>
                      </a:r>
                    </a:p>
                  </a:txBody>
                  <a:tcPr marL="2810" marR="2810" marT="1297" marB="1297" anchor="ctr"/>
                </a:tc>
                <a:tc>
                  <a:txBody>
                    <a:bodyPr/>
                    <a:lstStyle/>
                    <a:p>
                      <a:pPr algn="ctr"/>
                      <a:r>
                        <a:rPr lang="en-GB" sz="1400" b="1">
                          <a:effectLst/>
                        </a:rPr>
                        <a:t>54</a:t>
                      </a:r>
                    </a:p>
                  </a:txBody>
                  <a:tcPr marL="2810" marR="2810" marT="1297" marB="1297" anchor="ctr"/>
                </a:tc>
                <a:tc>
                  <a:txBody>
                    <a:bodyPr/>
                    <a:lstStyle/>
                    <a:p>
                      <a:pPr algn="ctr"/>
                      <a:r>
                        <a:rPr lang="en-GB" sz="1400" b="1" dirty="0">
                          <a:effectLst/>
                        </a:rPr>
                        <a:t>16</a:t>
                      </a:r>
                    </a:p>
                  </a:txBody>
                  <a:tcPr marL="2810" marR="2810" marT="1297" marB="1297" anchor="ctr"/>
                </a:tc>
                <a:extLst>
                  <a:ext uri="{0D108BD9-81ED-4DB2-BD59-A6C34878D82A}">
                    <a16:rowId xmlns:a16="http://schemas.microsoft.com/office/drawing/2014/main" val="3310966781"/>
                  </a:ext>
                </a:extLst>
              </a:tr>
            </a:tbl>
          </a:graphicData>
        </a:graphic>
      </p:graphicFrame>
      <p:sp>
        <p:nvSpPr>
          <p:cNvPr id="5" name="Rectangle 1">
            <a:extLst>
              <a:ext uri="{FF2B5EF4-FFF2-40B4-BE49-F238E27FC236}">
                <a16:creationId xmlns:a16="http://schemas.microsoft.com/office/drawing/2014/main" id="{DAEA2BBE-DDC5-6141-A134-52D6B8B3D583}"/>
              </a:ext>
            </a:extLst>
          </p:cNvPr>
          <p:cNvSpPr>
            <a:spLocks noGrp="1" noChangeArrowheads="1"/>
          </p:cNvSpPr>
          <p:nvPr>
            <p:ph type="body" idx="1"/>
          </p:nvPr>
        </p:nvSpPr>
        <p:spPr bwMode="auto">
          <a:xfrm>
            <a:off x="-142189200" y="1447800"/>
            <a:ext cx="327071670"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900" b="0" i="0" u="none" strike="noStrike" cap="none" normalizeH="0" baseline="0">
              <a:ln>
                <a:noFill/>
              </a:ln>
              <a:solidFill>
                <a:srgbClr val="586069"/>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900" b="0" i="0" u="none" strike="noStrike" cap="none" normalizeH="0" baseline="0">
                <a:ln>
                  <a:noFill/>
                </a:ln>
                <a:solidFill>
                  <a:srgbClr val="586069"/>
                </a:solidFill>
                <a:effectLst/>
                <a:latin typeface="-apple-system"/>
              </a:rPr>
            </a:br>
            <a:endParaRPr kumimoji="0" lang="en-US" altLang="en-US" sz="900" b="0" i="0" u="none" strike="noStrike" cap="none" normalizeH="0" baseline="0">
              <a:ln>
                <a:noFill/>
              </a:ln>
              <a:solidFill>
                <a:srgbClr val="586069"/>
              </a:solidFill>
              <a:effectLst/>
              <a:latin typeface="-apple-system"/>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865231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PaNOSC KPIs – from Andy </a:t>
            </a:r>
            <a:r>
              <a:rPr lang="en-US" dirty="0" err="1"/>
              <a:t>Gotz</a:t>
            </a:r>
            <a:endParaRPr lang="en-US" dirty="0"/>
          </a:p>
        </p:txBody>
      </p:sp>
      <p:graphicFrame>
        <p:nvGraphicFramePr>
          <p:cNvPr id="5" name="Content Placeholder 15"/>
          <p:cNvGraphicFramePr>
            <a:graphicFrameLocks/>
          </p:cNvGraphicFramePr>
          <p:nvPr>
            <p:extLst>
              <p:ext uri="{D42A27DB-BD31-4B8C-83A1-F6EECF244321}">
                <p14:modId xmlns:p14="http://schemas.microsoft.com/office/powerpoint/2010/main" val="2514334219"/>
              </p:ext>
            </p:extLst>
          </p:nvPr>
        </p:nvGraphicFramePr>
        <p:xfrm>
          <a:off x="846266" y="1581912"/>
          <a:ext cx="10583734" cy="4133088"/>
        </p:xfrm>
        <a:graphic>
          <a:graphicData uri="http://schemas.openxmlformats.org/drawingml/2006/table">
            <a:tbl>
              <a:tblPr firstRow="1" bandRow="1">
                <a:tableStyleId>{21E4AEA4-8DFA-4A89-87EB-49C32662AFE0}</a:tableStyleId>
              </a:tblPr>
              <a:tblGrid>
                <a:gridCol w="2921536">
                  <a:extLst>
                    <a:ext uri="{9D8B030D-6E8A-4147-A177-3AD203B41FA5}">
                      <a16:colId xmlns:a16="http://schemas.microsoft.com/office/drawing/2014/main" val="3631395452"/>
                    </a:ext>
                  </a:extLst>
                </a:gridCol>
                <a:gridCol w="1277033">
                  <a:extLst>
                    <a:ext uri="{9D8B030D-6E8A-4147-A177-3AD203B41FA5}">
                      <a16:colId xmlns:a16="http://schemas.microsoft.com/office/drawing/2014/main" val="3784366310"/>
                    </a:ext>
                  </a:extLst>
                </a:gridCol>
                <a:gridCol w="1277033">
                  <a:extLst>
                    <a:ext uri="{9D8B030D-6E8A-4147-A177-3AD203B41FA5}">
                      <a16:colId xmlns:a16="http://schemas.microsoft.com/office/drawing/2014/main" val="83051728"/>
                    </a:ext>
                  </a:extLst>
                </a:gridCol>
                <a:gridCol w="1277033">
                  <a:extLst>
                    <a:ext uri="{9D8B030D-6E8A-4147-A177-3AD203B41FA5}">
                      <a16:colId xmlns:a16="http://schemas.microsoft.com/office/drawing/2014/main" val="1631644506"/>
                    </a:ext>
                  </a:extLst>
                </a:gridCol>
                <a:gridCol w="1277033">
                  <a:extLst>
                    <a:ext uri="{9D8B030D-6E8A-4147-A177-3AD203B41FA5}">
                      <a16:colId xmlns:a16="http://schemas.microsoft.com/office/drawing/2014/main" val="4291135528"/>
                    </a:ext>
                  </a:extLst>
                </a:gridCol>
                <a:gridCol w="1277033">
                  <a:extLst>
                    <a:ext uri="{9D8B030D-6E8A-4147-A177-3AD203B41FA5}">
                      <a16:colId xmlns:a16="http://schemas.microsoft.com/office/drawing/2014/main" val="4118314918"/>
                    </a:ext>
                  </a:extLst>
                </a:gridCol>
                <a:gridCol w="1277033">
                  <a:extLst>
                    <a:ext uri="{9D8B030D-6E8A-4147-A177-3AD203B41FA5}">
                      <a16:colId xmlns:a16="http://schemas.microsoft.com/office/drawing/2014/main" val="975948819"/>
                    </a:ext>
                  </a:extLst>
                </a:gridCol>
              </a:tblGrid>
              <a:tr h="438912">
                <a:tc>
                  <a:txBody>
                    <a:bodyPr/>
                    <a:lstStyle/>
                    <a:p>
                      <a:r>
                        <a:rPr lang="en-US" sz="2200" dirty="0"/>
                        <a:t>   </a:t>
                      </a:r>
                    </a:p>
                  </a:txBody>
                  <a:tcPr marL="109728" marR="109728" marT="54864" marB="54864">
                    <a:solidFill>
                      <a:schemeClr val="accent1"/>
                    </a:solidFill>
                  </a:tcPr>
                </a:tc>
                <a:tc>
                  <a:txBody>
                    <a:bodyPr/>
                    <a:lstStyle/>
                    <a:p>
                      <a:pPr algn="ctr"/>
                      <a:r>
                        <a:rPr lang="en-US" sz="2200" dirty="0"/>
                        <a:t>ILL</a:t>
                      </a:r>
                    </a:p>
                  </a:txBody>
                  <a:tcPr marL="109728" marR="109728" marT="54864" marB="54864">
                    <a:solidFill>
                      <a:schemeClr val="accent1"/>
                    </a:solidFill>
                  </a:tcPr>
                </a:tc>
                <a:tc>
                  <a:txBody>
                    <a:bodyPr/>
                    <a:lstStyle/>
                    <a:p>
                      <a:pPr algn="ctr"/>
                      <a:r>
                        <a:rPr lang="en-US" sz="2200" dirty="0"/>
                        <a:t>ESRF</a:t>
                      </a:r>
                    </a:p>
                  </a:txBody>
                  <a:tcPr marL="109728" marR="109728" marT="54864" marB="54864">
                    <a:solidFill>
                      <a:schemeClr val="accent1"/>
                    </a:solidFill>
                  </a:tcPr>
                </a:tc>
                <a:tc>
                  <a:txBody>
                    <a:bodyPr/>
                    <a:lstStyle/>
                    <a:p>
                      <a:pPr algn="ctr"/>
                      <a:r>
                        <a:rPr lang="en-US" sz="2200" dirty="0"/>
                        <a:t>CERIC</a:t>
                      </a:r>
                    </a:p>
                  </a:txBody>
                  <a:tcPr marL="109728" marR="109728" marT="54864" marB="54864">
                    <a:solidFill>
                      <a:schemeClr val="accent1"/>
                    </a:solidFill>
                  </a:tcPr>
                </a:tc>
                <a:tc>
                  <a:txBody>
                    <a:bodyPr/>
                    <a:lstStyle/>
                    <a:p>
                      <a:pPr algn="ctr"/>
                      <a:r>
                        <a:rPr lang="en-US" sz="2200" dirty="0"/>
                        <a:t>XFEL</a:t>
                      </a:r>
                    </a:p>
                  </a:txBody>
                  <a:tcPr marL="109728" marR="109728" marT="54864" marB="54864">
                    <a:solidFill>
                      <a:schemeClr val="accent1"/>
                    </a:solidFill>
                  </a:tcPr>
                </a:tc>
                <a:tc>
                  <a:txBody>
                    <a:bodyPr/>
                    <a:lstStyle/>
                    <a:p>
                      <a:pPr algn="ctr"/>
                      <a:r>
                        <a:rPr lang="en-US" sz="2200" dirty="0"/>
                        <a:t>ELI</a:t>
                      </a:r>
                    </a:p>
                  </a:txBody>
                  <a:tcPr marL="109728" marR="109728" marT="54864" marB="54864">
                    <a:solidFill>
                      <a:schemeClr val="accent1"/>
                    </a:solidFill>
                  </a:tcPr>
                </a:tc>
                <a:tc>
                  <a:txBody>
                    <a:bodyPr/>
                    <a:lstStyle/>
                    <a:p>
                      <a:pPr algn="ctr"/>
                      <a:r>
                        <a:rPr lang="en-US" sz="2200" dirty="0"/>
                        <a:t>ESS</a:t>
                      </a:r>
                    </a:p>
                  </a:txBody>
                  <a:tcPr marL="109728" marR="109728" marT="54864" marB="54864">
                    <a:solidFill>
                      <a:schemeClr val="accent1"/>
                    </a:solidFill>
                  </a:tcPr>
                </a:tc>
                <a:extLst>
                  <a:ext uri="{0D108BD9-81ED-4DB2-BD59-A6C34878D82A}">
                    <a16:rowId xmlns:a16="http://schemas.microsoft.com/office/drawing/2014/main" val="1127228207"/>
                  </a:ext>
                </a:extLst>
              </a:tr>
              <a:tr h="365760">
                <a:tc>
                  <a:txBody>
                    <a:bodyPr/>
                    <a:lstStyle/>
                    <a:p>
                      <a:r>
                        <a:rPr lang="en-GB" sz="1700" b="1" dirty="0"/>
                        <a:t>Data/year</a:t>
                      </a:r>
                      <a:r>
                        <a:rPr lang="en-GB" sz="1700" b="1" baseline="0" dirty="0"/>
                        <a:t> 2018</a:t>
                      </a:r>
                      <a:endParaRPr lang="en-GB" sz="1700" b="1" dirty="0"/>
                    </a:p>
                  </a:txBody>
                  <a:tcPr marL="109728" marR="109728" marT="54864" marB="54864" anchor="ctr">
                    <a:lnB w="12700" cmpd="sng">
                      <a:noFill/>
                    </a:lnB>
                  </a:tcPr>
                </a:tc>
                <a:tc>
                  <a:txBody>
                    <a:bodyPr/>
                    <a:lstStyle/>
                    <a:p>
                      <a:pPr algn="r"/>
                      <a:r>
                        <a:rPr lang="en-GB" sz="1700" b="1" dirty="0"/>
                        <a:t>0.2 PB</a:t>
                      </a:r>
                    </a:p>
                  </a:txBody>
                  <a:tcPr marL="109728" marR="109728" marT="54864" marB="54864" anchor="ctr">
                    <a:lnB w="12700" cmpd="sng">
                      <a:noFill/>
                    </a:lnB>
                  </a:tcPr>
                </a:tc>
                <a:tc>
                  <a:txBody>
                    <a:bodyPr/>
                    <a:lstStyle/>
                    <a:p>
                      <a:pPr algn="r"/>
                      <a:r>
                        <a:rPr lang="en-GB" sz="1700" b="1" dirty="0"/>
                        <a:t>8 PB</a:t>
                      </a:r>
                    </a:p>
                  </a:txBody>
                  <a:tcPr marL="109728" marR="109728" marT="54864" marB="54864" anchor="ctr">
                    <a:lnB w="12700" cmpd="sng">
                      <a:noFill/>
                    </a:lnB>
                  </a:tcPr>
                </a:tc>
                <a:tc>
                  <a:txBody>
                    <a:bodyPr/>
                    <a:lstStyle/>
                    <a:p>
                      <a:pPr algn="r"/>
                      <a:r>
                        <a:rPr lang="en-GB" sz="1700" b="1" dirty="0"/>
                        <a:t>1 PB</a:t>
                      </a:r>
                    </a:p>
                  </a:txBody>
                  <a:tcPr marL="109728" marR="109728" marT="54864" marB="54864" anchor="ctr">
                    <a:lnB w="12700" cmpd="sng">
                      <a:noFill/>
                    </a:lnB>
                  </a:tcPr>
                </a:tc>
                <a:tc>
                  <a:txBody>
                    <a:bodyPr/>
                    <a:lstStyle/>
                    <a:p>
                      <a:pPr algn="r"/>
                      <a:r>
                        <a:rPr lang="en-GB" sz="1700" b="1" dirty="0"/>
                        <a:t>3PB</a:t>
                      </a:r>
                    </a:p>
                  </a:txBody>
                  <a:tcPr marL="109728" marR="109728" marT="54864" marB="54864" anchor="ctr">
                    <a:lnB w="12700" cmpd="sng">
                      <a:noFill/>
                    </a:lnB>
                  </a:tcPr>
                </a:tc>
                <a:tc>
                  <a:txBody>
                    <a:bodyPr/>
                    <a:lstStyle/>
                    <a:p>
                      <a:pPr algn="r"/>
                      <a:r>
                        <a:rPr lang="en-GB" sz="1700" b="1" dirty="0"/>
                        <a:t>&lt; 1 PB</a:t>
                      </a:r>
                    </a:p>
                  </a:txBody>
                  <a:tcPr marL="109728" marR="109728" marT="54864" marB="54864" anchor="ctr">
                    <a:lnB w="12700" cmpd="sng">
                      <a:noFill/>
                    </a:lnB>
                  </a:tcPr>
                </a:tc>
                <a:tc>
                  <a:txBody>
                    <a:bodyPr/>
                    <a:lstStyle/>
                    <a:p>
                      <a:pPr algn="r"/>
                      <a:r>
                        <a:rPr lang="en-GB" sz="1700" b="1" dirty="0"/>
                        <a:t>0</a:t>
                      </a:r>
                    </a:p>
                  </a:txBody>
                  <a:tcPr marL="109728" marR="109728" marT="54864" marB="54864" anchor="ctr">
                    <a:lnB w="12700" cmpd="sng">
                      <a:noFill/>
                    </a:lnB>
                  </a:tcPr>
                </a:tc>
                <a:extLst>
                  <a:ext uri="{0D108BD9-81ED-4DB2-BD59-A6C34878D82A}">
                    <a16:rowId xmlns:a16="http://schemas.microsoft.com/office/drawing/2014/main" val="85817682"/>
                  </a:ext>
                </a:extLst>
              </a:tr>
              <a:tr h="365760">
                <a:tc>
                  <a:txBody>
                    <a:bodyPr/>
                    <a:lstStyle/>
                    <a:p>
                      <a:r>
                        <a:rPr lang="en-GB" sz="1700" b="1" dirty="0"/>
                        <a:t>Data/year</a:t>
                      </a:r>
                      <a:r>
                        <a:rPr lang="en-GB" sz="1700" b="1" baseline="0" dirty="0"/>
                        <a:t> 2023</a:t>
                      </a:r>
                      <a:endParaRPr lang="en-GB" sz="1700" b="1" dirty="0"/>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0.6 PB</a:t>
                      </a: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50 PB</a:t>
                      </a: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15 PB</a:t>
                      </a: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100 PB</a:t>
                      </a: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10 PB</a:t>
                      </a: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tc>
                  <a:txBody>
                    <a:bodyPr/>
                    <a:lstStyle/>
                    <a:p>
                      <a:pPr algn="r"/>
                      <a:r>
                        <a:rPr lang="en-GB" sz="1700" b="1" dirty="0">
                          <a:solidFill>
                            <a:srgbClr val="FF0000"/>
                          </a:solidFill>
                        </a:rPr>
                        <a:t>&lt;</a:t>
                      </a:r>
                      <a:r>
                        <a:rPr lang="en-GB" sz="1700" b="1" baseline="0" dirty="0">
                          <a:solidFill>
                            <a:srgbClr val="FF0000"/>
                          </a:solidFill>
                        </a:rPr>
                        <a:t> 1 PB</a:t>
                      </a:r>
                      <a:endParaRPr lang="en-GB" sz="1700" b="1" dirty="0">
                        <a:solidFill>
                          <a:srgbClr val="FF0000"/>
                        </a:solidFill>
                      </a:endParaRPr>
                    </a:p>
                  </a:txBody>
                  <a:tcPr marL="109728" marR="109728" marT="54864" marB="54864"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lumMod val="40000"/>
                        <a:lumOff val="60000"/>
                      </a:schemeClr>
                    </a:solidFill>
                  </a:tcPr>
                </a:tc>
                <a:extLst>
                  <a:ext uri="{0D108BD9-81ED-4DB2-BD59-A6C34878D82A}">
                    <a16:rowId xmlns:a16="http://schemas.microsoft.com/office/drawing/2014/main" val="116300255"/>
                  </a:ext>
                </a:extLst>
              </a:tr>
              <a:tr h="365760">
                <a:tc>
                  <a:txBody>
                    <a:bodyPr/>
                    <a:lstStyle/>
                    <a:p>
                      <a:r>
                        <a:rPr lang="en-GB" sz="1700" b="1" dirty="0"/>
                        <a:t>Data Policy 2018</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2011</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2016</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US" sz="1700" b="1" dirty="0"/>
                        <a:t>2014</a:t>
                      </a:r>
                      <a:r>
                        <a:rPr lang="en-US" sz="1700" b="0" dirty="0"/>
                        <a:t>(3/8)</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2017</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in </a:t>
                      </a:r>
                      <a:r>
                        <a:rPr lang="en-GB" sz="1700" b="1" dirty="0" err="1"/>
                        <a:t>prog</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2017</a:t>
                      </a:r>
                    </a:p>
                  </a:txBody>
                  <a:tcPr marL="109728" marR="109728" marT="54864" marB="548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834869907"/>
                  </a:ext>
                </a:extLst>
              </a:tr>
              <a:tr h="365760">
                <a:tc>
                  <a:txBody>
                    <a:bodyPr/>
                    <a:lstStyle/>
                    <a:p>
                      <a:r>
                        <a:rPr lang="en-GB" sz="1700" b="1" dirty="0"/>
                        <a:t>Data Policy 2023</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2011</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2016</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US" sz="1700" b="1" dirty="0">
                          <a:solidFill>
                            <a:srgbClr val="FF0000"/>
                          </a:solidFill>
                        </a:rPr>
                        <a:t>2019</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2017</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solidFill>
                            <a:srgbClr val="FF0000"/>
                          </a:solidFill>
                        </a:rPr>
                        <a:t>2019</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2017</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93575075"/>
                  </a:ext>
                </a:extLst>
              </a:tr>
              <a:tr h="365760">
                <a:tc>
                  <a:txBody>
                    <a:bodyPr/>
                    <a:lstStyle/>
                    <a:p>
                      <a:r>
                        <a:rPr lang="en-GB" sz="1700" b="1" dirty="0"/>
                        <a:t>Metadata catalogue 2018</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Local</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err="1"/>
                        <a:t>Icat</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Local</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err="1"/>
                        <a:t>myMdC</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No</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err="1"/>
                        <a:t>SciCat</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191524767"/>
                  </a:ext>
                </a:extLst>
              </a:tr>
              <a:tr h="365760">
                <a:tc>
                  <a:txBody>
                    <a:bodyPr/>
                    <a:lstStyle/>
                    <a:p>
                      <a:r>
                        <a:rPr lang="en-GB" sz="1700" b="1" dirty="0"/>
                        <a:t>Metadata</a:t>
                      </a:r>
                      <a:r>
                        <a:rPr lang="en-GB" sz="1700" b="1" baseline="0" dirty="0"/>
                        <a:t> catalogue 2023</a:t>
                      </a:r>
                      <a:endParaRPr lang="en-GB" sz="1700" b="1" dirty="0"/>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Local</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err="1"/>
                        <a:t>Icat</a:t>
                      </a:r>
                      <a:endParaRPr lang="en-GB" sz="1700" b="1" dirty="0"/>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err="1">
                          <a:solidFill>
                            <a:srgbClr val="FF0000"/>
                          </a:solidFill>
                        </a:rPr>
                        <a:t>Icat</a:t>
                      </a:r>
                      <a:endParaRPr lang="en-GB" sz="1700" b="1" dirty="0">
                        <a:solidFill>
                          <a:srgbClr val="FF0000"/>
                        </a:solidFill>
                      </a:endParaRP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err="1">
                          <a:solidFill>
                            <a:schemeClr val="tx1"/>
                          </a:solidFill>
                        </a:rPr>
                        <a:t>myMdC</a:t>
                      </a:r>
                      <a:endParaRPr lang="en-GB" sz="1700" b="1" dirty="0">
                        <a:solidFill>
                          <a:schemeClr val="tx1"/>
                        </a:solidFill>
                      </a:endParaRP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solidFill>
                            <a:srgbClr val="FF0000"/>
                          </a:solidFill>
                        </a:rPr>
                        <a:t>[TBD]</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err="1"/>
                        <a:t>SciCat</a:t>
                      </a:r>
                      <a:endParaRPr lang="en-GB" sz="1700" b="1" dirty="0"/>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748907972"/>
                  </a:ext>
                </a:extLst>
              </a:tr>
              <a:tr h="365760">
                <a:tc>
                  <a:txBody>
                    <a:bodyPr/>
                    <a:lstStyle/>
                    <a:p>
                      <a:r>
                        <a:rPr lang="en-GB" sz="1700" b="1" dirty="0"/>
                        <a:t>Metadata definition</a:t>
                      </a:r>
                      <a:r>
                        <a:rPr lang="en-GB" sz="1700" b="1" baseline="0" dirty="0"/>
                        <a:t> 2018</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NeXus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NeXus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custom</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err="1"/>
                        <a:t>myMdC</a:t>
                      </a:r>
                      <a:endParaRPr lang="en-GB" sz="1700" b="1" dirty="0"/>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NeXus</a:t>
                      </a:r>
                    </a:p>
                  </a:txBody>
                  <a:tcPr marL="109728" marR="109728" marT="54864" marB="548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10031420"/>
                  </a:ext>
                </a:extLst>
              </a:tr>
              <a:tr h="365760">
                <a:tc>
                  <a:txBody>
                    <a:bodyPr/>
                    <a:lstStyle/>
                    <a:p>
                      <a:r>
                        <a:rPr lang="en-GB" sz="1700" b="1" dirty="0"/>
                        <a:t>Metadata</a:t>
                      </a:r>
                      <a:r>
                        <a:rPr lang="en-GB" sz="1700" b="1" baseline="0" dirty="0"/>
                        <a:t> definition 2023</a:t>
                      </a:r>
                      <a:endParaRPr lang="en-GB" sz="1700" b="1" dirty="0"/>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dirty="0"/>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dirty="0">
                          <a:solidFill>
                            <a:srgbClr val="FF0000"/>
                          </a:solidFill>
                        </a:rPr>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dirty="0">
                          <a:solidFill>
                            <a:srgbClr val="FF0000"/>
                          </a:solidFill>
                        </a:rPr>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dirty="0">
                          <a:solidFill>
                            <a:srgbClr val="FF0000"/>
                          </a:solidFill>
                        </a:rPr>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1700" b="1" dirty="0"/>
                        <a:t>NeXus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235626362"/>
                  </a:ext>
                </a:extLst>
              </a:tr>
              <a:tr h="365760">
                <a:tc>
                  <a:txBody>
                    <a:bodyPr/>
                    <a:lstStyle/>
                    <a:p>
                      <a:r>
                        <a:rPr lang="en-GB" sz="1700" b="1" dirty="0"/>
                        <a:t>DOI 2018</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yes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yes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no</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yes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no</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r"/>
                      <a:r>
                        <a:rPr lang="en-GB" sz="1700" b="1" dirty="0"/>
                        <a:t>yes</a:t>
                      </a:r>
                    </a:p>
                  </a:txBody>
                  <a:tcPr marL="109728" marR="109728" marT="54864" marB="548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5564716"/>
                  </a:ext>
                </a:extLst>
              </a:tr>
              <a:tr h="365760">
                <a:tc>
                  <a:txBody>
                    <a:bodyPr/>
                    <a:lstStyle/>
                    <a:p>
                      <a:r>
                        <a:rPr lang="en-GB" sz="1700" b="1" dirty="0"/>
                        <a:t>DOI 2023</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solidFill>
                            <a:srgbClr val="FF0000"/>
                          </a:solidFill>
                        </a:rPr>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solidFill>
                            <a:srgbClr val="FF0000"/>
                          </a:solidFill>
                        </a:rPr>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r"/>
                      <a:r>
                        <a:rPr lang="en-GB" sz="1700" b="1" dirty="0"/>
                        <a:t>yes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4228516779"/>
                  </a:ext>
                </a:extLst>
              </a:tr>
            </a:tbl>
          </a:graphicData>
        </a:graphic>
      </p:graphicFrame>
    </p:spTree>
    <p:extLst>
      <p:ext uri="{BB962C8B-B14F-4D97-AF65-F5344CB8AC3E}">
        <p14:creationId xmlns:p14="http://schemas.microsoft.com/office/powerpoint/2010/main" val="18951123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PaNOSC KPIs – from Andy </a:t>
            </a:r>
            <a:r>
              <a:rPr lang="en-US" dirty="0" err="1"/>
              <a:t>Gotz</a:t>
            </a:r>
            <a:endParaRPr lang="en-US" dirty="0"/>
          </a:p>
        </p:txBody>
      </p:sp>
      <p:graphicFrame>
        <p:nvGraphicFramePr>
          <p:cNvPr id="4" name="Content Placeholder 15"/>
          <p:cNvGraphicFramePr>
            <a:graphicFrameLocks/>
          </p:cNvGraphicFramePr>
          <p:nvPr>
            <p:extLst>
              <p:ext uri="{D42A27DB-BD31-4B8C-83A1-F6EECF244321}">
                <p14:modId xmlns:p14="http://schemas.microsoft.com/office/powerpoint/2010/main" val="1364887907"/>
              </p:ext>
            </p:extLst>
          </p:nvPr>
        </p:nvGraphicFramePr>
        <p:xfrm>
          <a:off x="824870" y="1633728"/>
          <a:ext cx="10369296" cy="3654552"/>
        </p:xfrm>
        <a:graphic>
          <a:graphicData uri="http://schemas.openxmlformats.org/drawingml/2006/table">
            <a:tbl>
              <a:tblPr firstRow="1" bandRow="1">
                <a:tableStyleId>{21E4AEA4-8DFA-4A89-87EB-49C32662AFE0}</a:tableStyleId>
              </a:tblPr>
              <a:tblGrid>
                <a:gridCol w="2592432">
                  <a:extLst>
                    <a:ext uri="{9D8B030D-6E8A-4147-A177-3AD203B41FA5}">
                      <a16:colId xmlns:a16="http://schemas.microsoft.com/office/drawing/2014/main" val="3631395452"/>
                    </a:ext>
                  </a:extLst>
                </a:gridCol>
                <a:gridCol w="1036915">
                  <a:extLst>
                    <a:ext uri="{9D8B030D-6E8A-4147-A177-3AD203B41FA5}">
                      <a16:colId xmlns:a16="http://schemas.microsoft.com/office/drawing/2014/main" val="3784366310"/>
                    </a:ext>
                  </a:extLst>
                </a:gridCol>
                <a:gridCol w="1528999">
                  <a:extLst>
                    <a:ext uri="{9D8B030D-6E8A-4147-A177-3AD203B41FA5}">
                      <a16:colId xmlns:a16="http://schemas.microsoft.com/office/drawing/2014/main" val="83051728"/>
                    </a:ext>
                  </a:extLst>
                </a:gridCol>
                <a:gridCol w="1236108">
                  <a:extLst>
                    <a:ext uri="{9D8B030D-6E8A-4147-A177-3AD203B41FA5}">
                      <a16:colId xmlns:a16="http://schemas.microsoft.com/office/drawing/2014/main" val="1631644506"/>
                    </a:ext>
                  </a:extLst>
                </a:gridCol>
                <a:gridCol w="1502772">
                  <a:extLst>
                    <a:ext uri="{9D8B030D-6E8A-4147-A177-3AD203B41FA5}">
                      <a16:colId xmlns:a16="http://schemas.microsoft.com/office/drawing/2014/main" val="4291135528"/>
                    </a:ext>
                  </a:extLst>
                </a:gridCol>
                <a:gridCol w="1089516">
                  <a:extLst>
                    <a:ext uri="{9D8B030D-6E8A-4147-A177-3AD203B41FA5}">
                      <a16:colId xmlns:a16="http://schemas.microsoft.com/office/drawing/2014/main" val="4118314918"/>
                    </a:ext>
                  </a:extLst>
                </a:gridCol>
                <a:gridCol w="1382554">
                  <a:extLst>
                    <a:ext uri="{9D8B030D-6E8A-4147-A177-3AD203B41FA5}">
                      <a16:colId xmlns:a16="http://schemas.microsoft.com/office/drawing/2014/main" val="975948819"/>
                    </a:ext>
                  </a:extLst>
                </a:gridCol>
              </a:tblGrid>
              <a:tr h="438912">
                <a:tc>
                  <a:txBody>
                    <a:bodyPr/>
                    <a:lstStyle/>
                    <a:p>
                      <a:r>
                        <a:rPr lang="en-US" sz="2200" dirty="0"/>
                        <a:t>   </a:t>
                      </a:r>
                    </a:p>
                  </a:txBody>
                  <a:tcPr marL="109728" marR="109728" marT="54864" marB="54864">
                    <a:solidFill>
                      <a:schemeClr val="accent1"/>
                    </a:solidFill>
                  </a:tcPr>
                </a:tc>
                <a:tc>
                  <a:txBody>
                    <a:bodyPr/>
                    <a:lstStyle/>
                    <a:p>
                      <a:pPr algn="ctr"/>
                      <a:r>
                        <a:rPr lang="en-US" sz="2200" dirty="0"/>
                        <a:t>ILL</a:t>
                      </a:r>
                    </a:p>
                  </a:txBody>
                  <a:tcPr marL="109728" marR="109728" marT="54864" marB="54864">
                    <a:solidFill>
                      <a:schemeClr val="accent1"/>
                    </a:solidFill>
                  </a:tcPr>
                </a:tc>
                <a:tc>
                  <a:txBody>
                    <a:bodyPr/>
                    <a:lstStyle/>
                    <a:p>
                      <a:pPr algn="ctr"/>
                      <a:r>
                        <a:rPr lang="en-US" sz="2200" dirty="0"/>
                        <a:t>ESRF</a:t>
                      </a:r>
                    </a:p>
                  </a:txBody>
                  <a:tcPr marL="109728" marR="109728" marT="54864" marB="54864">
                    <a:solidFill>
                      <a:schemeClr val="accent1"/>
                    </a:solidFill>
                  </a:tcPr>
                </a:tc>
                <a:tc>
                  <a:txBody>
                    <a:bodyPr/>
                    <a:lstStyle/>
                    <a:p>
                      <a:pPr algn="ctr"/>
                      <a:r>
                        <a:rPr lang="en-US" sz="2200" dirty="0"/>
                        <a:t>CERIC</a:t>
                      </a:r>
                    </a:p>
                  </a:txBody>
                  <a:tcPr marL="109728" marR="109728" marT="54864" marB="54864">
                    <a:solidFill>
                      <a:schemeClr val="accent1"/>
                    </a:solidFill>
                  </a:tcPr>
                </a:tc>
                <a:tc>
                  <a:txBody>
                    <a:bodyPr/>
                    <a:lstStyle/>
                    <a:p>
                      <a:pPr algn="ctr"/>
                      <a:r>
                        <a:rPr lang="en-US" sz="2200" dirty="0"/>
                        <a:t>XFEL</a:t>
                      </a:r>
                    </a:p>
                  </a:txBody>
                  <a:tcPr marL="109728" marR="109728" marT="54864" marB="54864">
                    <a:solidFill>
                      <a:schemeClr val="accent1"/>
                    </a:solidFill>
                  </a:tcPr>
                </a:tc>
                <a:tc>
                  <a:txBody>
                    <a:bodyPr/>
                    <a:lstStyle/>
                    <a:p>
                      <a:pPr algn="ctr"/>
                      <a:r>
                        <a:rPr lang="en-US" sz="2200" dirty="0"/>
                        <a:t>ELI</a:t>
                      </a:r>
                    </a:p>
                  </a:txBody>
                  <a:tcPr marL="109728" marR="109728" marT="54864" marB="54864">
                    <a:solidFill>
                      <a:schemeClr val="accent1"/>
                    </a:solidFill>
                  </a:tcPr>
                </a:tc>
                <a:tc>
                  <a:txBody>
                    <a:bodyPr/>
                    <a:lstStyle/>
                    <a:p>
                      <a:pPr algn="ctr"/>
                      <a:r>
                        <a:rPr lang="en-US" sz="2200" dirty="0"/>
                        <a:t>ESS</a:t>
                      </a:r>
                    </a:p>
                  </a:txBody>
                  <a:tcPr marL="109728" marR="109728" marT="54864" marB="54864">
                    <a:solidFill>
                      <a:schemeClr val="accent1"/>
                    </a:solidFill>
                  </a:tcPr>
                </a:tc>
                <a:extLst>
                  <a:ext uri="{0D108BD9-81ED-4DB2-BD59-A6C34878D82A}">
                    <a16:rowId xmlns:a16="http://schemas.microsoft.com/office/drawing/2014/main" val="1127228207"/>
                  </a:ext>
                </a:extLst>
              </a:tr>
              <a:tr h="365760">
                <a:tc>
                  <a:txBody>
                    <a:bodyPr/>
                    <a:lstStyle/>
                    <a:p>
                      <a:r>
                        <a:rPr lang="en-GB" sz="1700" b="1" dirty="0"/>
                        <a:t>Open Data 2018</a:t>
                      </a:r>
                    </a:p>
                  </a:txBody>
                  <a:tcPr marL="109728" marR="109728" marT="54864" marB="54864" anchor="ctr"/>
                </a:tc>
                <a:tc>
                  <a:txBody>
                    <a:bodyPr/>
                    <a:lstStyle/>
                    <a:p>
                      <a:pPr algn="ctr"/>
                      <a:r>
                        <a:rPr lang="en-GB" sz="1700" b="1" dirty="0"/>
                        <a:t>100s</a:t>
                      </a:r>
                    </a:p>
                  </a:txBody>
                  <a:tcPr marL="109728" marR="109728" marT="54864" marB="54864" anchor="ctr"/>
                </a:tc>
                <a:tc>
                  <a:txBody>
                    <a:bodyPr/>
                    <a:lstStyle/>
                    <a:p>
                      <a:pPr algn="ctr"/>
                      <a:r>
                        <a:rPr lang="en-GB" sz="1700" b="1" dirty="0"/>
                        <a:t>2</a:t>
                      </a:r>
                    </a:p>
                  </a:txBody>
                  <a:tcPr marL="109728" marR="109728" marT="54864" marB="54864" anchor="ctr"/>
                </a:tc>
                <a:tc>
                  <a:txBody>
                    <a:bodyPr/>
                    <a:lstStyle/>
                    <a:p>
                      <a:pPr algn="ctr"/>
                      <a:r>
                        <a:rPr lang="en-GB" sz="1700" b="1" dirty="0"/>
                        <a:t>0</a:t>
                      </a:r>
                    </a:p>
                  </a:txBody>
                  <a:tcPr marL="109728" marR="109728" marT="54864" marB="54864" anchor="ctr"/>
                </a:tc>
                <a:tc>
                  <a:txBody>
                    <a:bodyPr/>
                    <a:lstStyle/>
                    <a:p>
                      <a:pPr algn="ctr"/>
                      <a:r>
                        <a:rPr lang="en-GB" sz="1700" b="1" dirty="0"/>
                        <a:t>10s</a:t>
                      </a:r>
                    </a:p>
                  </a:txBody>
                  <a:tcPr marL="109728" marR="109728" marT="54864" marB="54864" anchor="ctr"/>
                </a:tc>
                <a:tc>
                  <a:txBody>
                    <a:bodyPr/>
                    <a:lstStyle/>
                    <a:p>
                      <a:pPr algn="ctr"/>
                      <a:r>
                        <a:rPr lang="en-GB" sz="1700" b="1" dirty="0"/>
                        <a:t>0</a:t>
                      </a:r>
                    </a:p>
                  </a:txBody>
                  <a:tcPr marL="109728" marR="109728" marT="54864" marB="54864" anchor="ctr"/>
                </a:tc>
                <a:tc>
                  <a:txBody>
                    <a:bodyPr/>
                    <a:lstStyle/>
                    <a:p>
                      <a:pPr algn="ctr"/>
                      <a:r>
                        <a:rPr lang="en-GB" sz="1700" b="1" dirty="0"/>
                        <a:t>10s</a:t>
                      </a:r>
                    </a:p>
                  </a:txBody>
                  <a:tcPr marL="109728" marR="109728" marT="54864" marB="54864" anchor="ctr"/>
                </a:tc>
                <a:extLst>
                  <a:ext uri="{0D108BD9-81ED-4DB2-BD59-A6C34878D82A}">
                    <a16:rowId xmlns:a16="http://schemas.microsoft.com/office/drawing/2014/main" val="3238640563"/>
                  </a:ext>
                </a:extLst>
              </a:tr>
              <a:tr h="365760">
                <a:tc>
                  <a:txBody>
                    <a:bodyPr/>
                    <a:lstStyle/>
                    <a:p>
                      <a:r>
                        <a:rPr lang="en-GB" sz="1700" b="1" dirty="0"/>
                        <a:t>Open Data 2023</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t>1000s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t>1000s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solidFill>
                            <a:srgbClr val="FF0000"/>
                          </a:solidFill>
                        </a:rPr>
                        <a:t>100s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t>1000s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solidFill>
                            <a:srgbClr val="FF0000"/>
                          </a:solidFill>
                        </a:rPr>
                        <a:t>100s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t>100s</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556837927"/>
                  </a:ext>
                </a:extLst>
              </a:tr>
              <a:tr h="365760">
                <a:tc>
                  <a:txBody>
                    <a:bodyPr/>
                    <a:lstStyle/>
                    <a:p>
                      <a:r>
                        <a:rPr lang="en-GB" sz="1700" b="1" dirty="0"/>
                        <a:t>Data Services 2018</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Pilot</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In progress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Remote</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In progress</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a:t>
                      </a:r>
                    </a:p>
                  </a:txBody>
                  <a:tcPr marL="109728" marR="109728" marT="54864" marB="54864" anchor="ctr">
                    <a:lnT w="12700" cap="flat" cmpd="sng" algn="ctr">
                      <a:solidFill>
                        <a:schemeClr val="tx1"/>
                      </a:solidFill>
                      <a:prstDash val="solid"/>
                      <a:round/>
                      <a:headEnd type="none" w="med" len="med"/>
                      <a:tailEnd type="none" w="med" len="med"/>
                    </a:lnT>
                  </a:tcPr>
                </a:tc>
                <a:tc>
                  <a:txBody>
                    <a:bodyPr/>
                    <a:lstStyle/>
                    <a:p>
                      <a:pPr algn="ctr"/>
                      <a:r>
                        <a:rPr lang="en-GB" sz="1700" b="1" dirty="0"/>
                        <a:t>In progress</a:t>
                      </a:r>
                    </a:p>
                  </a:txBody>
                  <a:tcPr marL="109728" marR="109728" marT="54864" marB="54864"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626800945"/>
                  </a:ext>
                </a:extLst>
              </a:tr>
              <a:tr h="365760">
                <a:tc>
                  <a:txBody>
                    <a:bodyPr/>
                    <a:lstStyle/>
                    <a:p>
                      <a:r>
                        <a:rPr lang="en-GB" sz="1700" b="1" dirty="0"/>
                        <a:t>Data Services</a:t>
                      </a:r>
                      <a:r>
                        <a:rPr lang="en-GB" sz="1700" b="1" baseline="0" dirty="0"/>
                        <a:t> 2023</a:t>
                      </a:r>
                      <a:endParaRPr lang="en-GB" sz="1700" b="1" dirty="0"/>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solidFill>
                            <a:srgbClr val="FF0000"/>
                          </a:solidFill>
                        </a:rPr>
                        <a:t>Desktop</a:t>
                      </a:r>
                      <a:r>
                        <a:rPr lang="en-GB" sz="1700" b="1" baseline="0" dirty="0">
                          <a:solidFill>
                            <a:srgbClr val="FF0000"/>
                          </a:solidFill>
                        </a:rPr>
                        <a:t> </a:t>
                      </a:r>
                      <a:r>
                        <a:rPr lang="en-GB" sz="1700" b="1" baseline="0" dirty="0" err="1">
                          <a:solidFill>
                            <a:srgbClr val="FF0000"/>
                          </a:solidFill>
                        </a:rPr>
                        <a:t>Jupyter</a:t>
                      </a:r>
                      <a:endParaRPr lang="en-GB" sz="1700" b="1" dirty="0">
                        <a:solidFill>
                          <a:srgbClr val="FF0000"/>
                        </a:solidFill>
                      </a:endParaRP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err="1">
                          <a:solidFill>
                            <a:srgbClr val="FF0000"/>
                          </a:solidFill>
                        </a:rPr>
                        <a:t>Jupyter</a:t>
                      </a:r>
                      <a:r>
                        <a:rPr lang="en-GB" sz="1700" b="1" dirty="0">
                          <a:solidFill>
                            <a:srgbClr val="FF0000"/>
                          </a:solidFill>
                        </a:rPr>
                        <a:t> Desktop</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err="1">
                          <a:solidFill>
                            <a:srgbClr val="FF0000"/>
                          </a:solidFill>
                        </a:rPr>
                        <a:t>Jupyter</a:t>
                      </a:r>
                      <a:endParaRPr lang="en-GB" sz="1700" b="1" dirty="0">
                        <a:solidFill>
                          <a:srgbClr val="FF0000"/>
                        </a:solidFill>
                      </a:endParaRPr>
                    </a:p>
                    <a:p>
                      <a:pPr algn="ctr"/>
                      <a:r>
                        <a:rPr lang="en-GB" sz="1700" b="1" dirty="0">
                          <a:solidFill>
                            <a:srgbClr val="FF0000"/>
                          </a:solidFill>
                        </a:rPr>
                        <a:t>Desktop</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err="1">
                          <a:solidFill>
                            <a:srgbClr val="FF0000"/>
                          </a:solidFill>
                        </a:rPr>
                        <a:t>Jupyter</a:t>
                      </a:r>
                      <a:r>
                        <a:rPr lang="en-GB" sz="1700" b="1" baseline="0" dirty="0">
                          <a:solidFill>
                            <a:srgbClr val="FF0000"/>
                          </a:solidFill>
                        </a:rPr>
                        <a:t> Desktop</a:t>
                      </a:r>
                      <a:endParaRPr lang="en-GB" sz="1700" b="1" dirty="0">
                        <a:solidFill>
                          <a:srgbClr val="FF0000"/>
                        </a:solidFill>
                      </a:endParaRP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a:solidFill>
                            <a:srgbClr val="FF0000"/>
                          </a:solidFill>
                        </a:rPr>
                        <a:t>Desktop</a:t>
                      </a:r>
                    </a:p>
                    <a:p>
                      <a:pPr algn="ctr"/>
                      <a:r>
                        <a:rPr lang="en-GB" sz="1700" b="1" dirty="0" err="1">
                          <a:solidFill>
                            <a:srgbClr val="FF0000"/>
                          </a:solidFill>
                        </a:rPr>
                        <a:t>Jupyter</a:t>
                      </a:r>
                      <a:endParaRPr lang="en-GB" sz="1700" b="1" dirty="0">
                        <a:solidFill>
                          <a:srgbClr val="FF0000"/>
                        </a:solidFill>
                      </a:endParaRP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GB" sz="1700" b="1" dirty="0" err="1">
                          <a:solidFill>
                            <a:srgbClr val="FF0000"/>
                          </a:solidFill>
                        </a:rPr>
                        <a:t>Jupyter</a:t>
                      </a:r>
                      <a:endParaRPr lang="en-GB" sz="1700" b="1" dirty="0">
                        <a:solidFill>
                          <a:srgbClr val="FF0000"/>
                        </a:solidFill>
                      </a:endParaRPr>
                    </a:p>
                    <a:p>
                      <a:pPr algn="ctr"/>
                      <a:r>
                        <a:rPr lang="en-GB" sz="1700" b="1" dirty="0">
                          <a:solidFill>
                            <a:srgbClr val="FF0000"/>
                          </a:solidFill>
                        </a:rPr>
                        <a:t>Desktop</a:t>
                      </a:r>
                    </a:p>
                  </a:txBody>
                  <a:tcPr marL="109728" marR="109728" marT="54864" marB="54864" anchor="ctr">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2455145878"/>
                  </a:ext>
                </a:extLst>
              </a:tr>
              <a:tr h="365760">
                <a:tc>
                  <a:txBody>
                    <a:bodyPr/>
                    <a:lstStyle/>
                    <a:p>
                      <a:r>
                        <a:rPr lang="en-US" sz="1700" b="1" dirty="0"/>
                        <a:t>Common data API 2018</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 </a:t>
                      </a:r>
                    </a:p>
                  </a:txBody>
                  <a:tcPr marL="109728" marR="109728" marT="54864" marB="54864">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550010008"/>
                  </a:ext>
                </a:extLst>
              </a:tr>
              <a:tr h="365760">
                <a:tc>
                  <a:txBody>
                    <a:bodyPr/>
                    <a:lstStyle/>
                    <a:p>
                      <a:r>
                        <a:rPr lang="en-US" sz="1700" b="1" dirty="0"/>
                        <a:t>Common</a:t>
                      </a:r>
                      <a:r>
                        <a:rPr lang="en-US" sz="1700" b="1" baseline="0" dirty="0"/>
                        <a:t> data API 2023</a:t>
                      </a:r>
                      <a:endParaRPr lang="en-US" sz="1700" b="1" dirty="0"/>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498106284"/>
                  </a:ext>
                </a:extLst>
              </a:tr>
              <a:tr h="365760">
                <a:tc>
                  <a:txBody>
                    <a:bodyPr/>
                    <a:lstStyle/>
                    <a:p>
                      <a:r>
                        <a:rPr lang="en-US" sz="1700" b="1" dirty="0"/>
                        <a:t>User</a:t>
                      </a:r>
                      <a:r>
                        <a:rPr lang="en-US" sz="1700" b="1" baseline="0" dirty="0"/>
                        <a:t> training 2018</a:t>
                      </a:r>
                      <a:endParaRPr lang="en-US" sz="1700" b="1" dirty="0"/>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tc>
                  <a:txBody>
                    <a:bodyPr/>
                    <a:lstStyle/>
                    <a:p>
                      <a:pPr algn="ctr"/>
                      <a:r>
                        <a:rPr lang="en-US" sz="1700" b="1" dirty="0"/>
                        <a:t>No</a:t>
                      </a:r>
                    </a:p>
                  </a:txBody>
                  <a:tcPr marL="109728" marR="109728" marT="54864" marB="54864">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3684521146"/>
                  </a:ext>
                </a:extLst>
              </a:tr>
              <a:tr h="365760">
                <a:tc>
                  <a:txBody>
                    <a:bodyPr/>
                    <a:lstStyle/>
                    <a:p>
                      <a:r>
                        <a:rPr lang="en-US" sz="1700" b="1" dirty="0"/>
                        <a:t>User</a:t>
                      </a:r>
                      <a:r>
                        <a:rPr lang="en-US" sz="1700" b="1" baseline="0" dirty="0"/>
                        <a:t> training 2023</a:t>
                      </a:r>
                      <a:endParaRPr lang="en-US" sz="1700" b="1" dirty="0"/>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r>
                        <a:rPr lang="en-US" sz="1700" b="1" dirty="0">
                          <a:solidFill>
                            <a:srgbClr val="FF0000"/>
                          </a:solidFill>
                        </a:rPr>
                        <a:t>Yes</a:t>
                      </a:r>
                    </a:p>
                  </a:txBody>
                  <a:tcPr marL="109728" marR="109728" marT="54864" marB="54864">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876024653"/>
                  </a:ext>
                </a:extLst>
              </a:tr>
            </a:tbl>
          </a:graphicData>
        </a:graphic>
      </p:graphicFrame>
    </p:spTree>
    <p:extLst>
      <p:ext uri="{BB962C8B-B14F-4D97-AF65-F5344CB8AC3E}">
        <p14:creationId xmlns:p14="http://schemas.microsoft.com/office/powerpoint/2010/main" val="3309753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5F7F-AA27-E847-8722-1BE11BCE6AF2}"/>
              </a:ext>
            </a:extLst>
          </p:cNvPr>
          <p:cNvSpPr>
            <a:spLocks noGrp="1"/>
          </p:cNvSpPr>
          <p:nvPr>
            <p:ph type="title"/>
          </p:nvPr>
        </p:nvSpPr>
        <p:spPr>
          <a:xfrm rot="16200000">
            <a:off x="-3186898" y="1603084"/>
            <a:ext cx="7310043" cy="446276"/>
          </a:xfrm>
        </p:spPr>
        <p:txBody>
          <a:bodyPr/>
          <a:lstStyle/>
          <a:p>
            <a:r>
              <a:rPr lang="en-GB" dirty="0"/>
              <a:t>Deliverables Tasks Milestones</a:t>
            </a:r>
          </a:p>
        </p:txBody>
      </p:sp>
      <p:pic>
        <p:nvPicPr>
          <p:cNvPr id="5" name="Picture 4">
            <a:extLst>
              <a:ext uri="{FF2B5EF4-FFF2-40B4-BE49-F238E27FC236}">
                <a16:creationId xmlns:a16="http://schemas.microsoft.com/office/drawing/2014/main" id="{F03C8C90-BF19-7545-B914-5E4F61D7BC7A}"/>
              </a:ext>
            </a:extLst>
          </p:cNvPr>
          <p:cNvPicPr>
            <a:picLocks noChangeAspect="1"/>
          </p:cNvPicPr>
          <p:nvPr/>
        </p:nvPicPr>
        <p:blipFill>
          <a:blip r:embed="rId2"/>
          <a:stretch>
            <a:fillRect/>
          </a:stretch>
        </p:blipFill>
        <p:spPr>
          <a:xfrm>
            <a:off x="1219200" y="0"/>
            <a:ext cx="9264661" cy="4151798"/>
          </a:xfrm>
          <a:prstGeom prst="rect">
            <a:avLst/>
          </a:prstGeom>
        </p:spPr>
      </p:pic>
      <p:pic>
        <p:nvPicPr>
          <p:cNvPr id="4" name="Picture 3">
            <a:extLst>
              <a:ext uri="{FF2B5EF4-FFF2-40B4-BE49-F238E27FC236}">
                <a16:creationId xmlns:a16="http://schemas.microsoft.com/office/drawing/2014/main" id="{C6E35001-545A-C148-8BBC-2559CE65E82E}"/>
              </a:ext>
            </a:extLst>
          </p:cNvPr>
          <p:cNvPicPr>
            <a:picLocks noChangeAspect="1"/>
          </p:cNvPicPr>
          <p:nvPr/>
        </p:nvPicPr>
        <p:blipFill>
          <a:blip r:embed="rId3"/>
          <a:stretch>
            <a:fillRect/>
          </a:stretch>
        </p:blipFill>
        <p:spPr>
          <a:xfrm>
            <a:off x="609600" y="3962400"/>
            <a:ext cx="10972800" cy="2013625"/>
          </a:xfrm>
          <a:prstGeom prst="rect">
            <a:avLst/>
          </a:prstGeom>
        </p:spPr>
      </p:pic>
    </p:spTree>
    <p:extLst>
      <p:ext uri="{BB962C8B-B14F-4D97-AF65-F5344CB8AC3E}">
        <p14:creationId xmlns:p14="http://schemas.microsoft.com/office/powerpoint/2010/main" val="29089187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3.1: Develop API</a:t>
            </a:r>
            <a:endParaRPr lang="en-GB" dirty="0"/>
          </a:p>
        </p:txBody>
      </p:sp>
      <p:sp>
        <p:nvSpPr>
          <p:cNvPr id="5" name="TextBox 4"/>
          <p:cNvSpPr txBox="1"/>
          <p:nvPr/>
        </p:nvSpPr>
        <p:spPr>
          <a:xfrm>
            <a:off x="824871" y="836711"/>
            <a:ext cx="10642252" cy="3083921"/>
          </a:xfrm>
          <a:prstGeom prst="rect">
            <a:avLst/>
          </a:prstGeom>
          <a:noFill/>
        </p:spPr>
        <p:txBody>
          <a:bodyPr wrap="square" rtlCol="0">
            <a:spAutoFit/>
          </a:bodyPr>
          <a:lstStyle/>
          <a:p>
            <a:r>
              <a:rPr lang="en-US" sz="2160" dirty="0"/>
              <a:t>M1-M28</a:t>
            </a:r>
          </a:p>
          <a:p>
            <a:endParaRPr lang="en-US" sz="2160" dirty="0"/>
          </a:p>
          <a:p>
            <a:r>
              <a:rPr lang="en-US" sz="2160" dirty="0"/>
              <a:t>Define an API to be used in the Photon and Neutron community that will allow for FAIR exposure of the data at the individual institutions through a catalogue service. The API will allow federation, and exposure of metadata relevant for the area, in a way that will enable search and facilitate access of researchers across scientific disciplines. The API will enable domain specific search extensions aware of the metadata definitions and usage at photon and neutron facilities.</a:t>
            </a:r>
          </a:p>
          <a:p>
            <a:endParaRPr lang="en-GB" sz="2160" dirty="0"/>
          </a:p>
        </p:txBody>
      </p:sp>
      <p:pic>
        <p:nvPicPr>
          <p:cNvPr id="13" name="Picture 7">
            <a:extLst>
              <a:ext uri="{FF2B5EF4-FFF2-40B4-BE49-F238E27FC236}">
                <a16:creationId xmlns:a16="http://schemas.microsoft.com/office/drawing/2014/main" id="{23ABF1FC-1513-A84F-B46F-2AE2AC20D99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1904" y="5675650"/>
            <a:ext cx="2560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a:extLst>
              <a:ext uri="{FF2B5EF4-FFF2-40B4-BE49-F238E27FC236}">
                <a16:creationId xmlns:a16="http://schemas.microsoft.com/office/drawing/2014/main" id="{EEA2E7F0-223E-CC47-A6D2-E447F6575428}"/>
              </a:ext>
            </a:extLst>
          </p:cNvPr>
          <p:cNvPicPr>
            <a:picLocks noChangeAspect="1"/>
          </p:cNvPicPr>
          <p:nvPr/>
        </p:nvPicPr>
        <p:blipFill>
          <a:blip r:embed="rId4"/>
          <a:stretch>
            <a:fillRect/>
          </a:stretch>
        </p:blipFill>
        <p:spPr>
          <a:xfrm>
            <a:off x="8296063" y="5224264"/>
            <a:ext cx="2380194" cy="848261"/>
          </a:xfrm>
          <a:prstGeom prst="rect">
            <a:avLst/>
          </a:prstGeom>
        </p:spPr>
      </p:pic>
    </p:spTree>
    <p:extLst>
      <p:ext uri="{BB962C8B-B14F-4D97-AF65-F5344CB8AC3E}">
        <p14:creationId xmlns:p14="http://schemas.microsoft.com/office/powerpoint/2010/main" val="4120913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Picture 3">
            <a:extLst>
              <a:ext uri="{FF2B5EF4-FFF2-40B4-BE49-F238E27FC236}">
                <a16:creationId xmlns:a16="http://schemas.microsoft.com/office/drawing/2014/main" id="{C50BFCEF-EDBA-954C-BDD9-87F165F9F60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334000" y="5660103"/>
            <a:ext cx="3498979" cy="431659"/>
          </a:xfrm>
          <a:prstGeom prst="rect">
            <a:avLst/>
          </a:prstGeom>
        </p:spPr>
      </p:pic>
      <p:pic>
        <p:nvPicPr>
          <p:cNvPr id="15" name="Inhaltsplatzhalter 1046">
            <a:extLst>
              <a:ext uri="{FF2B5EF4-FFF2-40B4-BE49-F238E27FC236}">
                <a16:creationId xmlns:a16="http://schemas.microsoft.com/office/drawing/2014/main" id="{10D8D9B0-AF20-5D43-9615-4AFB65E671DE}"/>
              </a:ext>
            </a:extLst>
          </p:cNvPr>
          <p:cNvPicPr>
            <a:picLocks noGrp="1" noChangeAspect="1"/>
          </p:cNvPicPr>
          <p:nvPr>
            <p:ph idx="1"/>
          </p:nvPr>
        </p:nvPicPr>
        <p:blipFill>
          <a:blip r:embed="rId4">
            <a:extLst>
              <a:ext uri="{28A0092B-C50C-407E-A947-70E740481C1C}">
                <a14:useLocalDpi xmlns:a14="http://schemas.microsoft.com/office/drawing/2010/main"/>
              </a:ext>
            </a:extLst>
          </a:blip>
          <a:stretch>
            <a:fillRect/>
          </a:stretch>
        </p:blipFill>
        <p:spPr>
          <a:xfrm>
            <a:off x="8515469" y="1552091"/>
            <a:ext cx="2991614" cy="2519254"/>
          </a:xfrm>
        </p:spPr>
      </p:pic>
      <p:sp>
        <p:nvSpPr>
          <p:cNvPr id="2" name="Title 1"/>
          <p:cNvSpPr>
            <a:spLocks noGrp="1"/>
          </p:cNvSpPr>
          <p:nvPr>
            <p:ph type="title"/>
          </p:nvPr>
        </p:nvSpPr>
        <p:spPr/>
        <p:txBody>
          <a:bodyPr/>
          <a:lstStyle/>
          <a:p>
            <a:r>
              <a:rPr lang="en-US" dirty="0"/>
              <a:t>Task 3.2: Provisioning Federated Search</a:t>
            </a:r>
            <a:endParaRPr lang="en-GB" dirty="0"/>
          </a:p>
        </p:txBody>
      </p:sp>
      <p:sp>
        <p:nvSpPr>
          <p:cNvPr id="5" name="TextBox 4"/>
          <p:cNvSpPr txBox="1"/>
          <p:nvPr/>
        </p:nvSpPr>
        <p:spPr>
          <a:xfrm>
            <a:off x="824872" y="836711"/>
            <a:ext cx="7690597" cy="3748719"/>
          </a:xfrm>
          <a:prstGeom prst="rect">
            <a:avLst/>
          </a:prstGeom>
          <a:noFill/>
        </p:spPr>
        <p:txBody>
          <a:bodyPr wrap="square" rtlCol="0">
            <a:spAutoFit/>
          </a:bodyPr>
          <a:lstStyle/>
          <a:p>
            <a:r>
              <a:rPr lang="en-US" sz="2160" dirty="0"/>
              <a:t>M8-M20</a:t>
            </a:r>
          </a:p>
          <a:p>
            <a:endParaRPr lang="en-US" sz="2160" dirty="0"/>
          </a:p>
          <a:p>
            <a:r>
              <a:rPr lang="en-US" sz="2160" dirty="0"/>
              <a:t>This task will link the </a:t>
            </a:r>
            <a:r>
              <a:rPr lang="en-US" sz="2160" dirty="0" err="1"/>
              <a:t>PaNOSC</a:t>
            </a:r>
            <a:r>
              <a:rPr lang="en-US" sz="2160" dirty="0"/>
              <a:t> beneficiaries’ data catalogues to the EOSC hub. The EOSC hub will provide the API needed to share and search metadata. In the absence of a definition following the </a:t>
            </a:r>
            <a:r>
              <a:rPr lang="en-US" sz="2160" dirty="0" err="1"/>
              <a:t>OpenAIRE</a:t>
            </a:r>
            <a:r>
              <a:rPr lang="en-US" sz="2160" dirty="0"/>
              <a:t> DOI equivalent scheme should yield sufficiently wide exposure. A web service demonstrator will be provided that allows searching all </a:t>
            </a:r>
            <a:r>
              <a:rPr lang="en-US" sz="2160" dirty="0" err="1"/>
              <a:t>PaNOSC</a:t>
            </a:r>
            <a:r>
              <a:rPr lang="en-US" sz="2160" dirty="0"/>
              <a:t> partner sites for available datasets using the common metadata API. The demonstrator will showcase how access to the catalogue will provide identifiers that will allow the found data to be accessed and used for analysis. </a:t>
            </a:r>
            <a:endParaRPr lang="en-GB" sz="2160" dirty="0"/>
          </a:p>
        </p:txBody>
      </p:sp>
      <p:pic>
        <p:nvPicPr>
          <p:cNvPr id="14" name="Picture 13">
            <a:extLst>
              <a:ext uri="{FF2B5EF4-FFF2-40B4-BE49-F238E27FC236}">
                <a16:creationId xmlns:a16="http://schemas.microsoft.com/office/drawing/2014/main" id="{133254A7-F40A-3B42-B517-ABD610E3BCFD}"/>
              </a:ext>
            </a:extLst>
          </p:cNvPr>
          <p:cNvPicPr>
            <a:picLocks noChangeAspect="1"/>
          </p:cNvPicPr>
          <p:nvPr/>
        </p:nvPicPr>
        <p:blipFill>
          <a:blip r:embed="rId5"/>
          <a:stretch>
            <a:fillRect/>
          </a:stretch>
        </p:blipFill>
        <p:spPr>
          <a:xfrm>
            <a:off x="8984075" y="5235973"/>
            <a:ext cx="2380194" cy="848261"/>
          </a:xfrm>
          <a:prstGeom prst="rect">
            <a:avLst/>
          </a:prstGeom>
        </p:spPr>
      </p:pic>
      <p:pic>
        <p:nvPicPr>
          <p:cNvPr id="16" name="Image" descr="Image">
            <a:extLst>
              <a:ext uri="{FF2B5EF4-FFF2-40B4-BE49-F238E27FC236}">
                <a16:creationId xmlns:a16="http://schemas.microsoft.com/office/drawing/2014/main" id="{BA916B0F-6845-7147-8C7D-93C2F794F40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0495387" y="4394477"/>
            <a:ext cx="868883" cy="920695"/>
          </a:xfrm>
          <a:prstGeom prst="rect">
            <a:avLst/>
          </a:prstGeom>
          <a:ln w="25400">
            <a:solidFill>
              <a:srgbClr val="F3F7F5"/>
            </a:solidFill>
            <a:miter lim="400000"/>
          </a:ln>
          <a:effectLst>
            <a:outerShdw blurRad="50800" dist="25400" dir="3600000" rotWithShape="0">
              <a:srgbClr val="000000">
                <a:alpha val="70000"/>
              </a:srgbClr>
            </a:outerShdw>
          </a:effectLst>
        </p:spPr>
      </p:pic>
    </p:spTree>
    <p:extLst>
      <p:ext uri="{BB962C8B-B14F-4D97-AF65-F5344CB8AC3E}">
        <p14:creationId xmlns:p14="http://schemas.microsoft.com/office/powerpoint/2010/main" val="42932427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3.3: Local Deployment</a:t>
            </a:r>
            <a:endParaRPr lang="en-GB" dirty="0"/>
          </a:p>
        </p:txBody>
      </p:sp>
      <p:sp>
        <p:nvSpPr>
          <p:cNvPr id="5" name="TextBox 4"/>
          <p:cNvSpPr txBox="1"/>
          <p:nvPr/>
        </p:nvSpPr>
        <p:spPr>
          <a:xfrm>
            <a:off x="824871" y="836711"/>
            <a:ext cx="10642252" cy="2086725"/>
          </a:xfrm>
          <a:prstGeom prst="rect">
            <a:avLst/>
          </a:prstGeom>
          <a:noFill/>
        </p:spPr>
        <p:txBody>
          <a:bodyPr wrap="square" rtlCol="0">
            <a:spAutoFit/>
          </a:bodyPr>
          <a:lstStyle/>
          <a:p>
            <a:r>
              <a:rPr lang="en-US" sz="2160" dirty="0"/>
              <a:t>M20-M44</a:t>
            </a:r>
          </a:p>
          <a:p>
            <a:endParaRPr lang="en-US" sz="2160" dirty="0"/>
          </a:p>
          <a:p>
            <a:r>
              <a:rPr lang="en-US" sz="2160" dirty="0"/>
              <a:t>The participants will implement the mandatory part of the API for their local data repository. This includes effort required to ensure that all facilities metadata is compliant with the standards from WP2. The implementation is expected to happen through extending the existing catalogue services at the partner sites with the API or by an equivalent solution.</a:t>
            </a:r>
            <a:endParaRPr lang="en-GB" sz="2160" dirty="0"/>
          </a:p>
        </p:txBody>
      </p:sp>
      <p:pic>
        <p:nvPicPr>
          <p:cNvPr id="13" name="Picture 12">
            <a:extLst>
              <a:ext uri="{FF2B5EF4-FFF2-40B4-BE49-F238E27FC236}">
                <a16:creationId xmlns:a16="http://schemas.microsoft.com/office/drawing/2014/main" id="{44616153-F9D2-4E47-881D-98A247D458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8272" y="3445636"/>
            <a:ext cx="1137178" cy="1082593"/>
          </a:xfrm>
          <a:prstGeom prst="rect">
            <a:avLst/>
          </a:prstGeom>
        </p:spPr>
      </p:pic>
      <p:pic>
        <p:nvPicPr>
          <p:cNvPr id="14" name="Picture 13">
            <a:extLst>
              <a:ext uri="{FF2B5EF4-FFF2-40B4-BE49-F238E27FC236}">
                <a16:creationId xmlns:a16="http://schemas.microsoft.com/office/drawing/2014/main" id="{A2FAE022-9177-7849-915A-F78417BD641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09567" y="3420422"/>
            <a:ext cx="1814602" cy="1133020"/>
          </a:xfrm>
          <a:prstGeom prst="rect">
            <a:avLst/>
          </a:prstGeom>
        </p:spPr>
      </p:pic>
      <p:pic>
        <p:nvPicPr>
          <p:cNvPr id="15" name="Picture 14">
            <a:extLst>
              <a:ext uri="{FF2B5EF4-FFF2-40B4-BE49-F238E27FC236}">
                <a16:creationId xmlns:a16="http://schemas.microsoft.com/office/drawing/2014/main" id="{8FC4ACA9-7143-3C4C-9836-F41E48073862}"/>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499309" y="4175911"/>
            <a:ext cx="1468963" cy="462824"/>
          </a:xfrm>
          <a:prstGeom prst="rect">
            <a:avLst/>
          </a:prstGeom>
        </p:spPr>
      </p:pic>
    </p:spTree>
    <p:extLst>
      <p:ext uri="{BB962C8B-B14F-4D97-AF65-F5344CB8AC3E}">
        <p14:creationId xmlns:p14="http://schemas.microsoft.com/office/powerpoint/2010/main" val="11099307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a:xfrm>
            <a:off x="462776" y="527964"/>
            <a:ext cx="7310043" cy="938719"/>
          </a:xfrm>
        </p:spPr>
        <p:txBody>
          <a:bodyPr/>
          <a:lstStyle/>
          <a:p>
            <a:r>
              <a:rPr lang="en-US" sz="3200" dirty="0"/>
              <a:t>Task 3.4: Catalogue Integration</a:t>
            </a:r>
            <a:br>
              <a:rPr lang="en-GB" sz="3200" dirty="0"/>
            </a:br>
            <a:endParaRPr lang="en-GB" dirty="0"/>
          </a:p>
        </p:txBody>
      </p:sp>
      <p:sp>
        <p:nvSpPr>
          <p:cNvPr id="5" name="TextBox 4"/>
          <p:cNvSpPr txBox="1"/>
          <p:nvPr/>
        </p:nvSpPr>
        <p:spPr>
          <a:xfrm>
            <a:off x="824871" y="836711"/>
            <a:ext cx="10642252" cy="2086725"/>
          </a:xfrm>
          <a:prstGeom prst="rect">
            <a:avLst/>
          </a:prstGeom>
          <a:noFill/>
        </p:spPr>
        <p:txBody>
          <a:bodyPr wrap="square" rtlCol="0">
            <a:spAutoFit/>
          </a:bodyPr>
          <a:lstStyle/>
          <a:p>
            <a:r>
              <a:rPr lang="en-US" sz="2160" dirty="0"/>
              <a:t>M12-M48</a:t>
            </a:r>
          </a:p>
          <a:p>
            <a:endParaRPr lang="en-US" sz="2160" dirty="0"/>
          </a:p>
          <a:p>
            <a:r>
              <a:rPr lang="en-US" sz="2160" dirty="0"/>
              <a:t>Integration of data production facilities with the data catalog which is especially important for heterogeneous and distributed facilities. This task will document best practices and support heterogenous and distributed facilities getting their workflow to support cataloging data.</a:t>
            </a:r>
          </a:p>
          <a:p>
            <a:endParaRPr lang="en-GB" sz="2160" dirty="0"/>
          </a:p>
        </p:txBody>
      </p:sp>
    </p:spTree>
    <p:extLst>
      <p:ext uri="{BB962C8B-B14F-4D97-AF65-F5344CB8AC3E}">
        <p14:creationId xmlns:p14="http://schemas.microsoft.com/office/powerpoint/2010/main" val="34216833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2" name="Title 1"/>
          <p:cNvSpPr>
            <a:spLocks noGrp="1"/>
          </p:cNvSpPr>
          <p:nvPr>
            <p:ph type="title"/>
          </p:nvPr>
        </p:nvSpPr>
        <p:spPr/>
        <p:txBody>
          <a:bodyPr/>
          <a:lstStyle/>
          <a:p>
            <a:r>
              <a:rPr lang="en-US" dirty="0"/>
              <a:t>Task 3.5: Meta Ontology for Catalogues</a:t>
            </a:r>
            <a:endParaRPr lang="en-GB" dirty="0"/>
          </a:p>
        </p:txBody>
      </p:sp>
      <p:sp>
        <p:nvSpPr>
          <p:cNvPr id="5" name="TextBox 4"/>
          <p:cNvSpPr txBox="1"/>
          <p:nvPr/>
        </p:nvSpPr>
        <p:spPr>
          <a:xfrm>
            <a:off x="824871" y="836711"/>
            <a:ext cx="10642252" cy="3416320"/>
          </a:xfrm>
          <a:prstGeom prst="rect">
            <a:avLst/>
          </a:prstGeom>
          <a:noFill/>
        </p:spPr>
        <p:txBody>
          <a:bodyPr wrap="square" rtlCol="0">
            <a:spAutoFit/>
          </a:bodyPr>
          <a:lstStyle/>
          <a:p>
            <a:r>
              <a:rPr lang="en-US" sz="2160" dirty="0"/>
              <a:t>M1-M42</a:t>
            </a:r>
          </a:p>
          <a:p>
            <a:endParaRPr lang="en-US" sz="2160" dirty="0"/>
          </a:p>
          <a:p>
            <a:r>
              <a:rPr lang="en-US" sz="2160" dirty="0"/>
              <a:t>Extend NeXus metadata standards to enhance interoperability. For large parts of the </a:t>
            </a:r>
            <a:r>
              <a:rPr lang="en-US" sz="2160" dirty="0" err="1"/>
              <a:t>PaN</a:t>
            </a:r>
            <a:r>
              <a:rPr lang="en-US" sz="2160" dirty="0"/>
              <a:t> communities NeXus is the most commonly used file format. To explore relevant foreign datasets in the public domain, searches on the scientific metadata need to yield the correct results. Building search terms and keywords from the NeXus dictionary, would make use of the community buy in and expertise that went into this standard. </a:t>
            </a:r>
          </a:p>
          <a:p>
            <a:r>
              <a:rPr lang="en-US" sz="2160" dirty="0"/>
              <a:t>In this task we can add missing raw data definitions for raw data, as well as some for processed derived data. Working towards an Ontology will help harmonize processing codes between facilities.</a:t>
            </a:r>
          </a:p>
        </p:txBody>
      </p:sp>
      <p:sp>
        <p:nvSpPr>
          <p:cNvPr id="12" name="Footer Placeholder 5">
            <a:extLst>
              <a:ext uri="{FF2B5EF4-FFF2-40B4-BE49-F238E27FC236}">
                <a16:creationId xmlns:a16="http://schemas.microsoft.com/office/drawing/2014/main" id="{4D713D27-09E2-E746-8543-C06B0BB29314}"/>
              </a:ext>
            </a:extLst>
          </p:cNvPr>
          <p:cNvSpPr>
            <a:spLocks noGrp="1"/>
          </p:cNvSpPr>
          <p:nvPr>
            <p:ph type="ftr" sz="quarter" idx="3"/>
          </p:nvPr>
        </p:nvSpPr>
        <p:spPr>
          <a:xfrm>
            <a:off x="7997011" y="6280517"/>
            <a:ext cx="2726938" cy="495448"/>
          </a:xfrm>
          <a:prstGeom prst="rect">
            <a:avLst/>
          </a:prstGeom>
          <a:solidFill>
            <a:schemeClr val="bg1"/>
          </a:solidFill>
          <a:ln>
            <a:miter lim="800000"/>
            <a:headEnd/>
            <a:tailEnd/>
          </a:ln>
        </p:spPr>
        <p:txBody>
          <a:bodyPr wrap="square" numCol="1" compatLnSpc="1">
            <a:prstTxWarp prst="textNoShape">
              <a:avLst/>
            </a:prstTxWarp>
          </a:bodyPr>
          <a:lstStyle/>
          <a:p>
            <a:pPr fontAlgn="base">
              <a:spcBef>
                <a:spcPct val="0"/>
              </a:spcBef>
              <a:spcAft>
                <a:spcPct val="0"/>
              </a:spcAft>
              <a:defRPr/>
            </a:pPr>
            <a:r>
              <a:rPr lang="en-US" sz="840" dirty="0"/>
              <a:t>This project has received funding from the European Union's Horizon 2020 research and innovation programme under grant agreement No 823852</a:t>
            </a:r>
            <a:endParaRPr lang="fr-FR" sz="840" dirty="0"/>
          </a:p>
        </p:txBody>
      </p:sp>
      <p:pic>
        <p:nvPicPr>
          <p:cNvPr id="13" name="Picture 12">
            <a:extLst>
              <a:ext uri="{FF2B5EF4-FFF2-40B4-BE49-F238E27FC236}">
                <a16:creationId xmlns:a16="http://schemas.microsoft.com/office/drawing/2014/main" id="{F12C6A86-B5BA-1C46-9114-42E9ECA9FEC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26484" t="84084" r="-38644" b="7125"/>
          <a:stretch/>
        </p:blipFill>
        <p:spPr>
          <a:xfrm>
            <a:off x="8610600" y="382060"/>
            <a:ext cx="3813432" cy="738084"/>
          </a:xfrm>
          <a:custGeom>
            <a:avLst/>
            <a:gdLst/>
            <a:ahLst/>
            <a:cxnLst/>
            <a:rect l="l" t="t" r="r" b="b"/>
            <a:pathLst>
              <a:path w="1601321" h="7148348">
                <a:moveTo>
                  <a:pt x="249515" y="0"/>
                </a:moveTo>
                <a:lnTo>
                  <a:pt x="1601321" y="0"/>
                </a:lnTo>
                <a:lnTo>
                  <a:pt x="1601321" y="1413916"/>
                </a:lnTo>
                <a:lnTo>
                  <a:pt x="1601321" y="4914721"/>
                </a:lnTo>
                <a:lnTo>
                  <a:pt x="1601321" y="6328636"/>
                </a:lnTo>
                <a:lnTo>
                  <a:pt x="1521497" y="6328636"/>
                </a:lnTo>
                <a:lnTo>
                  <a:pt x="1351806" y="6328636"/>
                </a:lnTo>
                <a:lnTo>
                  <a:pt x="1351806" y="7148348"/>
                </a:lnTo>
                <a:lnTo>
                  <a:pt x="0" y="7148348"/>
                </a:lnTo>
                <a:lnTo>
                  <a:pt x="0" y="2233627"/>
                </a:lnTo>
                <a:lnTo>
                  <a:pt x="169691" y="2233627"/>
                </a:lnTo>
                <a:lnTo>
                  <a:pt x="169691" y="238338"/>
                </a:lnTo>
                <a:lnTo>
                  <a:pt x="249515" y="238338"/>
                </a:lnTo>
                <a:close/>
              </a:path>
            </a:pathLst>
          </a:custGeom>
        </p:spPr>
      </p:pic>
    </p:spTree>
    <p:extLst>
      <p:ext uri="{BB962C8B-B14F-4D97-AF65-F5344CB8AC3E}">
        <p14:creationId xmlns:p14="http://schemas.microsoft.com/office/powerpoint/2010/main" val="736898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9F388-3135-4048-BEAB-B302A784DF13}"/>
              </a:ext>
            </a:extLst>
          </p:cNvPr>
          <p:cNvSpPr>
            <a:spLocks noGrp="1"/>
          </p:cNvSpPr>
          <p:nvPr>
            <p:ph type="title"/>
          </p:nvPr>
        </p:nvSpPr>
        <p:spPr>
          <a:xfrm>
            <a:off x="462776" y="527964"/>
            <a:ext cx="8147824" cy="892552"/>
          </a:xfrm>
        </p:spPr>
        <p:txBody>
          <a:bodyPr/>
          <a:lstStyle/>
          <a:p>
            <a:r>
              <a:rPr lang="en-GB" dirty="0"/>
              <a:t>Ways of working (from PaNOSC kick off in January)</a:t>
            </a:r>
          </a:p>
        </p:txBody>
      </p:sp>
      <p:sp>
        <p:nvSpPr>
          <p:cNvPr id="3" name="Content Placeholder 2">
            <a:extLst>
              <a:ext uri="{FF2B5EF4-FFF2-40B4-BE49-F238E27FC236}">
                <a16:creationId xmlns:a16="http://schemas.microsoft.com/office/drawing/2014/main" id="{7E14E6F7-45D1-BC4C-89E3-4F1DB9CF0963}"/>
              </a:ext>
            </a:extLst>
          </p:cNvPr>
          <p:cNvSpPr>
            <a:spLocks noGrp="1"/>
          </p:cNvSpPr>
          <p:nvPr>
            <p:ph idx="1"/>
          </p:nvPr>
        </p:nvSpPr>
        <p:spPr>
          <a:xfrm>
            <a:off x="1828800" y="1295400"/>
            <a:ext cx="8847245" cy="4062651"/>
          </a:xfrm>
        </p:spPr>
        <p:txBody>
          <a:bodyPr/>
          <a:lstStyle/>
          <a:p>
            <a:r>
              <a:rPr lang="en-GB" dirty="0"/>
              <a:t>Every partner and observer responsible for putting the correct people on the WP mailing list.</a:t>
            </a:r>
          </a:p>
          <a:p>
            <a:r>
              <a:rPr lang="en-GB" dirty="0"/>
              <a:t>There is a monthly teleconference for the whole work package.</a:t>
            </a:r>
          </a:p>
          <a:p>
            <a:r>
              <a:rPr lang="en-GB" dirty="0"/>
              <a:t>Task leaders to organise their own meetings in addition as needed.</a:t>
            </a:r>
          </a:p>
          <a:p>
            <a:endParaRPr lang="en-GB" dirty="0"/>
          </a:p>
          <a:p>
            <a:r>
              <a:rPr lang="en-GB" dirty="0"/>
              <a:t>Mayor development should be done collaboratively as much as possible. Especially the API can benefit from everyone’s expertise.</a:t>
            </a:r>
          </a:p>
          <a:p>
            <a:r>
              <a:rPr lang="en-GB" dirty="0" err="1"/>
              <a:t>Github</a:t>
            </a:r>
            <a:r>
              <a:rPr lang="en-GB" dirty="0"/>
              <a:t> is accepted as the main collaborative platform.</a:t>
            </a:r>
          </a:p>
          <a:p>
            <a:endParaRPr lang="en-GB" dirty="0"/>
          </a:p>
          <a:p>
            <a:r>
              <a:rPr lang="en-GB" dirty="0"/>
              <a:t>For the NeXus ontology task it would be extremely useful for every facility to have a representative on the NeXus advisory committee.</a:t>
            </a:r>
          </a:p>
        </p:txBody>
      </p:sp>
      <p:sp>
        <p:nvSpPr>
          <p:cNvPr id="4" name="Footer Placeholder 3">
            <a:extLst>
              <a:ext uri="{FF2B5EF4-FFF2-40B4-BE49-F238E27FC236}">
                <a16:creationId xmlns:a16="http://schemas.microsoft.com/office/drawing/2014/main" id="{9598F786-2284-6F4D-8B62-65E5FB6E3044}"/>
              </a:ext>
            </a:extLst>
          </p:cNvPr>
          <p:cNvSpPr>
            <a:spLocks noGrp="1"/>
          </p:cNvSpPr>
          <p:nvPr>
            <p:ph type="ftr" sz="quarter" idx="3"/>
          </p:nvPr>
        </p:nvSpPr>
        <p:spPr/>
        <p:txBody>
          <a:bodyPr/>
          <a:lstStyle/>
          <a:p>
            <a:pPr fontAlgn="base">
              <a:spcBef>
                <a:spcPct val="0"/>
              </a:spcBef>
              <a:spcAft>
                <a:spcPct val="0"/>
              </a:spcAft>
              <a:defRPr/>
            </a:pPr>
            <a:endParaRPr lang="fr-FR" sz="840" dirty="0"/>
          </a:p>
        </p:txBody>
      </p:sp>
    </p:spTree>
    <p:extLst>
      <p:ext uri="{BB962C8B-B14F-4D97-AF65-F5344CB8AC3E}">
        <p14:creationId xmlns:p14="http://schemas.microsoft.com/office/powerpoint/2010/main" val="30591447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3DCE5-7EBF-D946-A276-4B18180CFF43}"/>
              </a:ext>
            </a:extLst>
          </p:cNvPr>
          <p:cNvSpPr txBox="1"/>
          <p:nvPr/>
        </p:nvSpPr>
        <p:spPr>
          <a:xfrm>
            <a:off x="4708088" y="3013502"/>
            <a:ext cx="2775824" cy="830997"/>
          </a:xfrm>
          <a:prstGeom prst="rect">
            <a:avLst/>
          </a:prstGeom>
          <a:noFill/>
        </p:spPr>
        <p:txBody>
          <a:bodyPr wrap="none" rtlCol="0">
            <a:spAutoFit/>
          </a:bodyPr>
          <a:lstStyle/>
          <a:p>
            <a:pPr algn="ctr"/>
            <a:r>
              <a:rPr lang="en-GB" sz="4800" b="1" dirty="0"/>
              <a:t>Welcome!</a:t>
            </a:r>
          </a:p>
        </p:txBody>
      </p:sp>
    </p:spTree>
    <p:extLst>
      <p:ext uri="{BB962C8B-B14F-4D97-AF65-F5344CB8AC3E}">
        <p14:creationId xmlns:p14="http://schemas.microsoft.com/office/powerpoint/2010/main" val="3782017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29B5-D474-DA45-BBF7-B68548A6B53D}"/>
              </a:ext>
            </a:extLst>
          </p:cNvPr>
          <p:cNvSpPr>
            <a:spLocks noGrp="1"/>
          </p:cNvSpPr>
          <p:nvPr>
            <p:ph type="title"/>
          </p:nvPr>
        </p:nvSpPr>
        <p:spPr/>
        <p:txBody>
          <a:bodyPr/>
          <a:lstStyle/>
          <a:p>
            <a:r>
              <a:rPr lang="en-GB" dirty="0"/>
              <a:t>Agenda</a:t>
            </a:r>
          </a:p>
        </p:txBody>
      </p:sp>
      <p:sp>
        <p:nvSpPr>
          <p:cNvPr id="3" name="Text Placeholder 2">
            <a:extLst>
              <a:ext uri="{FF2B5EF4-FFF2-40B4-BE49-F238E27FC236}">
                <a16:creationId xmlns:a16="http://schemas.microsoft.com/office/drawing/2014/main" id="{20155907-3FAF-CB46-BB1B-0132C092C714}"/>
              </a:ext>
            </a:extLst>
          </p:cNvPr>
          <p:cNvSpPr>
            <a:spLocks noGrp="1"/>
          </p:cNvSpPr>
          <p:nvPr>
            <p:ph type="body" idx="1"/>
          </p:nvPr>
        </p:nvSpPr>
        <p:spPr>
          <a:xfrm>
            <a:off x="462776" y="1194561"/>
            <a:ext cx="10130713" cy="5170646"/>
          </a:xfrm>
        </p:spPr>
        <p:txBody>
          <a:bodyPr/>
          <a:lstStyle/>
          <a:p>
            <a:r>
              <a:rPr lang="en-GB" dirty="0"/>
              <a:t>Agree what to do.</a:t>
            </a:r>
          </a:p>
          <a:p>
            <a:pPr marL="342900" indent="-342900">
              <a:buFont typeface="Arial" panose="020B0604020202020204" pitchFamily="34" charset="0"/>
              <a:buChar char="•"/>
            </a:pPr>
            <a:r>
              <a:rPr lang="en-GB" dirty="0"/>
              <a:t>What have we promised in the grant?</a:t>
            </a:r>
          </a:p>
          <a:p>
            <a:pPr marL="342900" indent="-342900">
              <a:buFont typeface="Arial" panose="020B0604020202020204" pitchFamily="34" charset="0"/>
              <a:buChar char="•"/>
            </a:pPr>
            <a:r>
              <a:rPr lang="en-GB" dirty="0"/>
              <a:t>What is needed to achieve this?</a:t>
            </a:r>
          </a:p>
          <a:p>
            <a:pPr marL="342900" indent="-342900">
              <a:buFont typeface="Arial" panose="020B0604020202020204" pitchFamily="34" charset="0"/>
              <a:buChar char="•"/>
            </a:pPr>
            <a:r>
              <a:rPr lang="en-GB" dirty="0"/>
              <a:t>Clarify milestones and deliverables.</a:t>
            </a:r>
          </a:p>
          <a:p>
            <a:endParaRPr lang="en-GB" dirty="0"/>
          </a:p>
          <a:p>
            <a:r>
              <a:rPr lang="en-GB" dirty="0"/>
              <a:t>Identify any bonus tasks.</a:t>
            </a:r>
          </a:p>
          <a:p>
            <a:pPr marL="342900" indent="-342900">
              <a:buFont typeface="Arial" panose="020B0604020202020204" pitchFamily="34" charset="0"/>
              <a:buChar char="•"/>
            </a:pPr>
            <a:r>
              <a:rPr lang="en-GB" dirty="0"/>
              <a:t>What improvements can we make on the way without sacrifices?</a:t>
            </a:r>
          </a:p>
          <a:p>
            <a:endParaRPr lang="en-GB" dirty="0"/>
          </a:p>
          <a:p>
            <a:r>
              <a:rPr lang="en-GB" dirty="0"/>
              <a:t>Agree how to do it.</a:t>
            </a:r>
          </a:p>
          <a:p>
            <a:pPr marL="342900" indent="-342900">
              <a:buFont typeface="Arial" panose="020B0604020202020204" pitchFamily="34" charset="0"/>
              <a:buChar char="•"/>
            </a:pPr>
            <a:r>
              <a:rPr lang="en-GB" dirty="0"/>
              <a:t>Work distribution</a:t>
            </a:r>
          </a:p>
          <a:p>
            <a:pPr marL="342900" indent="-342900">
              <a:buFont typeface="Arial" panose="020B0604020202020204" pitchFamily="34" charset="0"/>
              <a:buChar char="•"/>
            </a:pPr>
            <a:r>
              <a:rPr lang="en-GB" dirty="0"/>
              <a:t>Future meetings</a:t>
            </a:r>
          </a:p>
          <a:p>
            <a:pPr marL="342900" indent="-342900">
              <a:buFont typeface="Arial" panose="020B0604020202020204" pitchFamily="34" charset="0"/>
              <a:buChar char="•"/>
            </a:pPr>
            <a:r>
              <a:rPr lang="en-GB" dirty="0"/>
              <a:t>Interactions with other WPs, projects and EOSC</a:t>
            </a:r>
          </a:p>
          <a:p>
            <a:pPr marL="342900" indent="-342900">
              <a:buFont typeface="Arial" panose="020B0604020202020204" pitchFamily="34" charset="0"/>
              <a:buChar char="•"/>
            </a:pPr>
            <a:r>
              <a:rPr lang="en-GB" dirty="0"/>
              <a:t>Tools, Procedures, etc</a:t>
            </a:r>
          </a:p>
          <a:p>
            <a:endParaRPr lang="en-GB" dirty="0"/>
          </a:p>
        </p:txBody>
      </p:sp>
    </p:spTree>
    <p:extLst>
      <p:ext uri="{BB962C8B-B14F-4D97-AF65-F5344CB8AC3E}">
        <p14:creationId xmlns:p14="http://schemas.microsoft.com/office/powerpoint/2010/main" val="3937210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8635C3-F4D3-A649-8427-99E55F1CEE48}"/>
              </a:ext>
            </a:extLst>
          </p:cNvPr>
          <p:cNvSpPr>
            <a:spLocks noGrp="1"/>
          </p:cNvSpPr>
          <p:nvPr>
            <p:ph idx="4294967295"/>
          </p:nvPr>
        </p:nvSpPr>
        <p:spPr>
          <a:xfrm>
            <a:off x="0" y="1193800"/>
            <a:ext cx="10129838" cy="2277547"/>
          </a:xfrm>
        </p:spPr>
        <p:txBody>
          <a:bodyPr/>
          <a:lstStyle/>
          <a:p>
            <a:endParaRPr lang="en-GB" dirty="0"/>
          </a:p>
          <a:p>
            <a:endParaRPr lang="en-GB" dirty="0"/>
          </a:p>
          <a:p>
            <a:endParaRPr lang="en-GB" dirty="0"/>
          </a:p>
          <a:p>
            <a:endParaRPr lang="en-GB" dirty="0"/>
          </a:p>
          <a:p>
            <a:endParaRPr lang="en-GB" dirty="0"/>
          </a:p>
          <a:p>
            <a:r>
              <a:rPr lang="en-GB" sz="2800" dirty="0"/>
              <a:t>		Thank you.</a:t>
            </a:r>
          </a:p>
        </p:txBody>
      </p:sp>
      <p:sp>
        <p:nvSpPr>
          <p:cNvPr id="4" name="Footer Placeholder 3">
            <a:extLst>
              <a:ext uri="{FF2B5EF4-FFF2-40B4-BE49-F238E27FC236}">
                <a16:creationId xmlns:a16="http://schemas.microsoft.com/office/drawing/2014/main" id="{0A591195-5B2C-6D4D-8648-7E529430FE7C}"/>
              </a:ext>
            </a:extLst>
          </p:cNvPr>
          <p:cNvSpPr>
            <a:spLocks noGrp="1"/>
          </p:cNvSpPr>
          <p:nvPr>
            <p:ph type="ftr" sz="quarter" idx="3"/>
          </p:nvPr>
        </p:nvSpPr>
        <p:spPr/>
        <p:txBody>
          <a:bodyPr/>
          <a:lstStyle/>
          <a:p>
            <a:pPr fontAlgn="base">
              <a:spcBef>
                <a:spcPct val="0"/>
              </a:spcBef>
              <a:spcAft>
                <a:spcPct val="0"/>
              </a:spcAft>
              <a:defRPr/>
            </a:pPr>
            <a:endParaRPr lang="fr-FR" sz="840" dirty="0"/>
          </a:p>
        </p:txBody>
      </p:sp>
    </p:spTree>
    <p:extLst>
      <p:ext uri="{BB962C8B-B14F-4D97-AF65-F5344CB8AC3E}">
        <p14:creationId xmlns:p14="http://schemas.microsoft.com/office/powerpoint/2010/main" val="2509269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5F7F-AA27-E847-8722-1BE11BCE6AF2}"/>
              </a:ext>
            </a:extLst>
          </p:cNvPr>
          <p:cNvSpPr>
            <a:spLocks noGrp="1"/>
          </p:cNvSpPr>
          <p:nvPr>
            <p:ph type="title"/>
          </p:nvPr>
        </p:nvSpPr>
        <p:spPr>
          <a:xfrm rot="16200000">
            <a:off x="-3186898" y="1603084"/>
            <a:ext cx="7310043" cy="446276"/>
          </a:xfrm>
        </p:spPr>
        <p:txBody>
          <a:bodyPr/>
          <a:lstStyle/>
          <a:p>
            <a:r>
              <a:rPr lang="en-GB" dirty="0"/>
              <a:t>Deliverables   Tasks   Milestones</a:t>
            </a:r>
          </a:p>
        </p:txBody>
      </p:sp>
      <p:pic>
        <p:nvPicPr>
          <p:cNvPr id="5" name="Picture 4">
            <a:extLst>
              <a:ext uri="{FF2B5EF4-FFF2-40B4-BE49-F238E27FC236}">
                <a16:creationId xmlns:a16="http://schemas.microsoft.com/office/drawing/2014/main" id="{F03C8C90-BF19-7545-B914-5E4F61D7BC7A}"/>
              </a:ext>
            </a:extLst>
          </p:cNvPr>
          <p:cNvPicPr>
            <a:picLocks noChangeAspect="1"/>
          </p:cNvPicPr>
          <p:nvPr/>
        </p:nvPicPr>
        <p:blipFill>
          <a:blip r:embed="rId2"/>
          <a:stretch>
            <a:fillRect/>
          </a:stretch>
        </p:blipFill>
        <p:spPr>
          <a:xfrm>
            <a:off x="1219200" y="0"/>
            <a:ext cx="9264661" cy="4151798"/>
          </a:xfrm>
          <a:prstGeom prst="rect">
            <a:avLst/>
          </a:prstGeom>
        </p:spPr>
      </p:pic>
      <p:pic>
        <p:nvPicPr>
          <p:cNvPr id="4" name="Picture 3">
            <a:extLst>
              <a:ext uri="{FF2B5EF4-FFF2-40B4-BE49-F238E27FC236}">
                <a16:creationId xmlns:a16="http://schemas.microsoft.com/office/drawing/2014/main" id="{C6E35001-545A-C148-8BBC-2559CE65E82E}"/>
              </a:ext>
            </a:extLst>
          </p:cNvPr>
          <p:cNvPicPr>
            <a:picLocks noChangeAspect="1"/>
          </p:cNvPicPr>
          <p:nvPr/>
        </p:nvPicPr>
        <p:blipFill>
          <a:blip r:embed="rId3"/>
          <a:stretch>
            <a:fillRect/>
          </a:stretch>
        </p:blipFill>
        <p:spPr>
          <a:xfrm>
            <a:off x="609600" y="3962400"/>
            <a:ext cx="10972800" cy="2013625"/>
          </a:xfrm>
          <a:prstGeom prst="rect">
            <a:avLst/>
          </a:prstGeom>
        </p:spPr>
      </p:pic>
    </p:spTree>
    <p:extLst>
      <p:ext uri="{BB962C8B-B14F-4D97-AF65-F5344CB8AC3E}">
        <p14:creationId xmlns:p14="http://schemas.microsoft.com/office/powerpoint/2010/main" val="3085286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E429B5-D474-DA45-BBF7-B68548A6B53D}"/>
              </a:ext>
            </a:extLst>
          </p:cNvPr>
          <p:cNvSpPr>
            <a:spLocks noGrp="1"/>
          </p:cNvSpPr>
          <p:nvPr>
            <p:ph type="title"/>
          </p:nvPr>
        </p:nvSpPr>
        <p:spPr/>
        <p:txBody>
          <a:bodyPr/>
          <a:lstStyle/>
          <a:p>
            <a:r>
              <a:rPr lang="en-GB" dirty="0"/>
              <a:t>Upcoming</a:t>
            </a:r>
          </a:p>
        </p:txBody>
      </p:sp>
      <p:sp>
        <p:nvSpPr>
          <p:cNvPr id="3" name="Text Placeholder 2">
            <a:extLst>
              <a:ext uri="{FF2B5EF4-FFF2-40B4-BE49-F238E27FC236}">
                <a16:creationId xmlns:a16="http://schemas.microsoft.com/office/drawing/2014/main" id="{20155907-3FAF-CB46-BB1B-0132C092C714}"/>
              </a:ext>
            </a:extLst>
          </p:cNvPr>
          <p:cNvSpPr>
            <a:spLocks noGrp="1"/>
          </p:cNvSpPr>
          <p:nvPr>
            <p:ph type="body" idx="1"/>
          </p:nvPr>
        </p:nvSpPr>
        <p:spPr>
          <a:xfrm>
            <a:off x="462776" y="1194561"/>
            <a:ext cx="10130713" cy="1477328"/>
          </a:xfrm>
        </p:spPr>
        <p:txBody>
          <a:bodyPr/>
          <a:lstStyle/>
          <a:p>
            <a:r>
              <a:rPr lang="en-GB" dirty="0"/>
              <a:t>Meeting in October close to the GA</a:t>
            </a:r>
          </a:p>
          <a:p>
            <a:r>
              <a:rPr lang="en-GB" dirty="0"/>
              <a:t>At Elettra</a:t>
            </a:r>
          </a:p>
          <a:p>
            <a:endParaRPr lang="en-GB" dirty="0"/>
          </a:p>
          <a:p>
            <a:r>
              <a:rPr lang="en-GB" dirty="0"/>
              <a:t>Conflicts with RDA in Helsinki</a:t>
            </a:r>
          </a:p>
        </p:txBody>
      </p:sp>
    </p:spTree>
    <p:extLst>
      <p:ext uri="{BB962C8B-B14F-4D97-AF65-F5344CB8AC3E}">
        <p14:creationId xmlns:p14="http://schemas.microsoft.com/office/powerpoint/2010/main" val="20015608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1A458-CA05-5446-9556-740F8F7FF790}"/>
              </a:ext>
            </a:extLst>
          </p:cNvPr>
          <p:cNvSpPr>
            <a:spLocks noGrp="1"/>
          </p:cNvSpPr>
          <p:nvPr>
            <p:ph type="title"/>
          </p:nvPr>
        </p:nvSpPr>
        <p:spPr/>
        <p:txBody>
          <a:bodyPr/>
          <a:lstStyle/>
          <a:p>
            <a:r>
              <a:rPr lang="en-GB" dirty="0"/>
              <a:t>Status Today</a:t>
            </a:r>
          </a:p>
        </p:txBody>
      </p:sp>
      <p:sp>
        <p:nvSpPr>
          <p:cNvPr id="5" name="Content Placeholder 4">
            <a:extLst>
              <a:ext uri="{FF2B5EF4-FFF2-40B4-BE49-F238E27FC236}">
                <a16:creationId xmlns:a16="http://schemas.microsoft.com/office/drawing/2014/main" id="{B81FC366-42FE-6541-94EA-5F760972B3AD}"/>
              </a:ext>
            </a:extLst>
          </p:cNvPr>
          <p:cNvSpPr>
            <a:spLocks noGrp="1"/>
          </p:cNvSpPr>
          <p:nvPr>
            <p:ph idx="1"/>
          </p:nvPr>
        </p:nvSpPr>
        <p:spPr>
          <a:xfrm>
            <a:off x="462776" y="1194561"/>
            <a:ext cx="10130713" cy="3693319"/>
          </a:xfrm>
        </p:spPr>
        <p:txBody>
          <a:bodyPr/>
          <a:lstStyle/>
          <a:p>
            <a:r>
              <a:rPr lang="en-GB" dirty="0"/>
              <a:t>Most facilities have some sort of data catalogue.</a:t>
            </a:r>
          </a:p>
          <a:p>
            <a:r>
              <a:rPr lang="en-GB" dirty="0"/>
              <a:t>Richness of the metadata represented varies.</a:t>
            </a:r>
          </a:p>
          <a:p>
            <a:endParaRPr lang="en-GB" dirty="0"/>
          </a:p>
          <a:p>
            <a:r>
              <a:rPr lang="en-GB" dirty="0"/>
              <a:t>Public data is often registered with </a:t>
            </a:r>
            <a:r>
              <a:rPr lang="en-GB" dirty="0" err="1"/>
              <a:t>DataCite</a:t>
            </a:r>
            <a:r>
              <a:rPr lang="en-GB" dirty="0"/>
              <a:t> (DOI), </a:t>
            </a:r>
            <a:br>
              <a:rPr lang="en-GB" dirty="0"/>
            </a:br>
            <a:r>
              <a:rPr lang="en-GB" dirty="0"/>
              <a:t>with minimal metadata.</a:t>
            </a:r>
          </a:p>
          <a:p>
            <a:r>
              <a:rPr lang="en-GB" dirty="0"/>
              <a:t>A person searching needs to know where data was collected </a:t>
            </a:r>
          </a:p>
          <a:p>
            <a:r>
              <a:rPr lang="en-GB" dirty="0"/>
              <a:t>Dataset are not very findable or accessible.</a:t>
            </a:r>
          </a:p>
          <a:p>
            <a:endParaRPr lang="en-GB" dirty="0"/>
          </a:p>
          <a:p>
            <a:r>
              <a:rPr lang="en-GB" dirty="0"/>
              <a:t>Legacy formats put limit on the re-usability and interoperability.</a:t>
            </a:r>
          </a:p>
          <a:p>
            <a:endParaRPr lang="en-GB" dirty="0"/>
          </a:p>
        </p:txBody>
      </p:sp>
      <p:sp>
        <p:nvSpPr>
          <p:cNvPr id="3" name="Footer Placeholder 2">
            <a:extLst>
              <a:ext uri="{FF2B5EF4-FFF2-40B4-BE49-F238E27FC236}">
                <a16:creationId xmlns:a16="http://schemas.microsoft.com/office/drawing/2014/main" id="{33CE8E61-4B8F-0A4E-989B-02EBAFA1BA34}"/>
              </a:ext>
            </a:extLst>
          </p:cNvPr>
          <p:cNvSpPr>
            <a:spLocks noGrp="1"/>
          </p:cNvSpPr>
          <p:nvPr>
            <p:ph type="ftr" sz="quarter" idx="3"/>
          </p:nvPr>
        </p:nvSpPr>
        <p:spPr/>
        <p:txBody>
          <a:bodyPr/>
          <a:lstStyle/>
          <a:p>
            <a:pPr fontAlgn="base">
              <a:spcBef>
                <a:spcPct val="0"/>
              </a:spcBef>
              <a:spcAft>
                <a:spcPct val="0"/>
              </a:spcAft>
              <a:defRPr/>
            </a:pPr>
            <a:endParaRPr lang="fr-FR" sz="840" dirty="0"/>
          </a:p>
        </p:txBody>
      </p:sp>
    </p:spTree>
    <p:extLst>
      <p:ext uri="{BB962C8B-B14F-4D97-AF65-F5344CB8AC3E}">
        <p14:creationId xmlns:p14="http://schemas.microsoft.com/office/powerpoint/2010/main" val="1764664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A31A458-CA05-5446-9556-740F8F7FF790}"/>
              </a:ext>
            </a:extLst>
          </p:cNvPr>
          <p:cNvSpPr>
            <a:spLocks noGrp="1"/>
          </p:cNvSpPr>
          <p:nvPr>
            <p:ph type="title"/>
          </p:nvPr>
        </p:nvSpPr>
        <p:spPr/>
        <p:txBody>
          <a:bodyPr/>
          <a:lstStyle/>
          <a:p>
            <a:r>
              <a:rPr lang="en-GB" dirty="0"/>
              <a:t>Desired Outcome</a:t>
            </a:r>
          </a:p>
        </p:txBody>
      </p:sp>
      <p:sp>
        <p:nvSpPr>
          <p:cNvPr id="5" name="Content Placeholder 4">
            <a:extLst>
              <a:ext uri="{FF2B5EF4-FFF2-40B4-BE49-F238E27FC236}">
                <a16:creationId xmlns:a16="http://schemas.microsoft.com/office/drawing/2014/main" id="{B81FC366-42FE-6541-94EA-5F760972B3AD}"/>
              </a:ext>
            </a:extLst>
          </p:cNvPr>
          <p:cNvSpPr>
            <a:spLocks noGrp="1"/>
          </p:cNvSpPr>
          <p:nvPr>
            <p:ph idx="1"/>
          </p:nvPr>
        </p:nvSpPr>
        <p:spPr>
          <a:xfrm>
            <a:off x="462776" y="1194561"/>
            <a:ext cx="10130713" cy="3693319"/>
          </a:xfrm>
        </p:spPr>
        <p:txBody>
          <a:bodyPr/>
          <a:lstStyle/>
          <a:p>
            <a:r>
              <a:rPr lang="en-GB" dirty="0"/>
              <a:t>All PANOSC facilities catalogue their data with</a:t>
            </a:r>
          </a:p>
          <a:p>
            <a:r>
              <a:rPr lang="en-GB" dirty="0"/>
              <a:t>rich enough metadata to support clever searches.</a:t>
            </a:r>
          </a:p>
          <a:p>
            <a:endParaRPr lang="en-GB" dirty="0"/>
          </a:p>
          <a:p>
            <a:r>
              <a:rPr lang="en-GB" dirty="0"/>
              <a:t>Public data receives DOIs and is available for federated </a:t>
            </a:r>
            <a:br>
              <a:rPr lang="en-GB" dirty="0"/>
            </a:br>
            <a:r>
              <a:rPr lang="en-GB" dirty="0"/>
              <a:t>searches in the EOSC with relevant metadata.</a:t>
            </a:r>
          </a:p>
          <a:p>
            <a:r>
              <a:rPr lang="en-GB" dirty="0"/>
              <a:t>A person searching does not need to know where data was collected.</a:t>
            </a:r>
          </a:p>
          <a:p>
            <a:r>
              <a:rPr lang="en-GB" dirty="0"/>
              <a:t>Datasets are easily findable or accessible.</a:t>
            </a:r>
          </a:p>
          <a:p>
            <a:endParaRPr lang="en-GB" dirty="0"/>
          </a:p>
          <a:p>
            <a:r>
              <a:rPr lang="en-GB" dirty="0"/>
              <a:t>Community driven formats enable re-usability and interoperability.</a:t>
            </a:r>
          </a:p>
          <a:p>
            <a:endParaRPr lang="en-GB" dirty="0"/>
          </a:p>
        </p:txBody>
      </p:sp>
      <p:sp>
        <p:nvSpPr>
          <p:cNvPr id="3" name="Footer Placeholder 2">
            <a:extLst>
              <a:ext uri="{FF2B5EF4-FFF2-40B4-BE49-F238E27FC236}">
                <a16:creationId xmlns:a16="http://schemas.microsoft.com/office/drawing/2014/main" id="{33CE8E61-4B8F-0A4E-989B-02EBAFA1BA34}"/>
              </a:ext>
            </a:extLst>
          </p:cNvPr>
          <p:cNvSpPr>
            <a:spLocks noGrp="1"/>
          </p:cNvSpPr>
          <p:nvPr>
            <p:ph type="ftr" sz="quarter" idx="3"/>
          </p:nvPr>
        </p:nvSpPr>
        <p:spPr/>
        <p:txBody>
          <a:bodyPr/>
          <a:lstStyle/>
          <a:p>
            <a:pPr fontAlgn="base">
              <a:spcBef>
                <a:spcPct val="0"/>
              </a:spcBef>
              <a:spcAft>
                <a:spcPct val="0"/>
              </a:spcAft>
              <a:defRPr/>
            </a:pPr>
            <a:endParaRPr lang="fr-FR" sz="840" dirty="0"/>
          </a:p>
        </p:txBody>
      </p:sp>
    </p:spTree>
    <p:extLst>
      <p:ext uri="{BB962C8B-B14F-4D97-AF65-F5344CB8AC3E}">
        <p14:creationId xmlns:p14="http://schemas.microsoft.com/office/powerpoint/2010/main" val="33077861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Challenges</a:t>
            </a:r>
          </a:p>
        </p:txBody>
      </p:sp>
      <p:sp>
        <p:nvSpPr>
          <p:cNvPr id="3" name="Text Placeholder 2"/>
          <p:cNvSpPr>
            <a:spLocks noGrp="1"/>
          </p:cNvSpPr>
          <p:nvPr>
            <p:ph type="body" idx="1"/>
          </p:nvPr>
        </p:nvSpPr>
        <p:spPr>
          <a:xfrm>
            <a:off x="462776" y="1194561"/>
            <a:ext cx="10130713" cy="5557932"/>
          </a:xfrm>
        </p:spPr>
        <p:txBody>
          <a:bodyPr/>
          <a:lstStyle/>
          <a:p>
            <a:pPr marL="598170" lvl="1" indent="-381000">
              <a:spcAft>
                <a:spcPts val="360"/>
              </a:spcAft>
              <a:buFont typeface="+mj-lt"/>
              <a:buAutoNum type="arabicPeriod"/>
            </a:pPr>
            <a:r>
              <a:rPr lang="en-GB" sz="1920" b="1" dirty="0">
                <a:solidFill>
                  <a:srgbClr val="FF0000"/>
                </a:solidFill>
              </a:rPr>
              <a:t>FAIR data </a:t>
            </a:r>
            <a:r>
              <a:rPr lang="en-GB" sz="1920" dirty="0">
                <a:solidFill>
                  <a:srgbClr val="FF0000"/>
                </a:solidFill>
              </a:rPr>
              <a:t>– more difficult to implement than most believe</a:t>
            </a:r>
          </a:p>
          <a:p>
            <a:pPr marL="1026796" lvl="3" indent="-381000">
              <a:spcAft>
                <a:spcPts val="360"/>
              </a:spcAft>
              <a:buFont typeface="Wingdings" pitchFamily="2" charset="2"/>
              <a:buChar char="ü"/>
            </a:pPr>
            <a:r>
              <a:rPr lang="en-GB" sz="1920" dirty="0"/>
              <a:t>Implementing an electronic logbook as part of the RICH metadata capture</a:t>
            </a:r>
          </a:p>
          <a:p>
            <a:pPr marL="1026796" lvl="3" indent="-381000">
              <a:spcAft>
                <a:spcPts val="720"/>
              </a:spcAft>
              <a:buFont typeface="Wingdings" pitchFamily="2" charset="2"/>
              <a:buChar char="ü"/>
            </a:pPr>
            <a:r>
              <a:rPr lang="en-GB" sz="1920" dirty="0"/>
              <a:t>Promote use of </a:t>
            </a:r>
            <a:r>
              <a:rPr lang="en-GB" sz="1920" dirty="0" err="1"/>
              <a:t>Jupyter</a:t>
            </a:r>
            <a:r>
              <a:rPr lang="en-GB" sz="1920" dirty="0"/>
              <a:t> notebooks and workflows to capture data analysis</a:t>
            </a:r>
          </a:p>
          <a:p>
            <a:pPr marL="598170" lvl="1" indent="-381000">
              <a:spcAft>
                <a:spcPts val="360"/>
              </a:spcAft>
              <a:buFont typeface="+mj-lt"/>
              <a:buAutoNum type="arabicPeriod"/>
            </a:pPr>
            <a:r>
              <a:rPr lang="en-GB" sz="1920" b="1" dirty="0">
                <a:solidFill>
                  <a:srgbClr val="FF0000"/>
                </a:solidFill>
              </a:rPr>
              <a:t>Integration</a:t>
            </a:r>
            <a:r>
              <a:rPr lang="en-GB" sz="1920" i="1" dirty="0">
                <a:solidFill>
                  <a:srgbClr val="FF0000"/>
                </a:solidFill>
              </a:rPr>
              <a:t> - </a:t>
            </a:r>
            <a:r>
              <a:rPr lang="en-GB" sz="1920" dirty="0">
                <a:solidFill>
                  <a:srgbClr val="FF0000"/>
                </a:solidFill>
              </a:rPr>
              <a:t>services linked by a supported federated identity scheme covering the research life cycle where users access data, software, IT capacity and the expertise for performing analysis</a:t>
            </a:r>
          </a:p>
          <a:p>
            <a:pPr marL="1026796" lvl="3" indent="-381000">
              <a:spcAft>
                <a:spcPts val="720"/>
              </a:spcAft>
              <a:buFont typeface="Wingdings" pitchFamily="2" charset="2"/>
              <a:buChar char="ü"/>
            </a:pPr>
            <a:r>
              <a:rPr lang="en-GB" sz="1920" dirty="0"/>
              <a:t>GEANT will help PaNOSC by hosting AAI, ESFRIs to provide expertise</a:t>
            </a:r>
          </a:p>
          <a:p>
            <a:pPr marL="598170" lvl="1" indent="-381000">
              <a:spcAft>
                <a:spcPts val="360"/>
              </a:spcAft>
              <a:buFont typeface="+mj-lt"/>
              <a:buAutoNum type="arabicPeriod"/>
            </a:pPr>
            <a:r>
              <a:rPr lang="en-GB" sz="1920" b="1" dirty="0">
                <a:solidFill>
                  <a:srgbClr val="FF0000"/>
                </a:solidFill>
              </a:rPr>
              <a:t>Hybrid model </a:t>
            </a:r>
            <a:r>
              <a:rPr lang="en-GB" sz="1920" dirty="0">
                <a:solidFill>
                  <a:srgbClr val="FF0000"/>
                </a:solidFill>
              </a:rPr>
              <a:t>- should not compete with but rather profit from user friendliness and innovation of commercial service providers</a:t>
            </a:r>
          </a:p>
          <a:p>
            <a:pPr marL="1026796" lvl="3" indent="-381000">
              <a:spcAft>
                <a:spcPts val="720"/>
              </a:spcAft>
              <a:buFont typeface="Wingdings" pitchFamily="2" charset="2"/>
              <a:buChar char="ü"/>
            </a:pPr>
            <a:r>
              <a:rPr lang="en-GB" sz="1920" dirty="0"/>
              <a:t>PaNOSC will procure and integrate commercial services</a:t>
            </a:r>
          </a:p>
          <a:p>
            <a:pPr marL="598170" lvl="1" indent="-381000">
              <a:spcAft>
                <a:spcPts val="360"/>
              </a:spcAft>
              <a:buFont typeface="+mj-lt"/>
              <a:buAutoNum type="arabicPeriod"/>
            </a:pPr>
            <a:r>
              <a:rPr lang="en-GB" sz="1920" b="1" dirty="0">
                <a:solidFill>
                  <a:srgbClr val="FF0000"/>
                </a:solidFill>
              </a:rPr>
              <a:t>Provenance, citation and use </a:t>
            </a:r>
            <a:r>
              <a:rPr lang="en-GB" sz="1920" dirty="0">
                <a:solidFill>
                  <a:srgbClr val="FF0000"/>
                </a:solidFill>
              </a:rPr>
              <a:t>of data &amp; software </a:t>
            </a:r>
          </a:p>
          <a:p>
            <a:pPr marL="1026796" lvl="3" indent="-381000">
              <a:spcAft>
                <a:spcPts val="720"/>
              </a:spcAft>
              <a:buFont typeface="Wingdings" pitchFamily="2" charset="2"/>
              <a:buChar char="ü"/>
            </a:pPr>
            <a:r>
              <a:rPr lang="en-GB" sz="1920" dirty="0"/>
              <a:t>Train users to cite DOIs and provide Open Data</a:t>
            </a:r>
          </a:p>
          <a:p>
            <a:pPr marL="598170" lvl="1" indent="-381000">
              <a:spcAft>
                <a:spcPts val="360"/>
              </a:spcAft>
              <a:buFont typeface="+mj-lt"/>
              <a:buAutoNum type="arabicPeriod"/>
            </a:pPr>
            <a:r>
              <a:rPr lang="en-GB" sz="1920" b="1" dirty="0">
                <a:solidFill>
                  <a:srgbClr val="FF0000"/>
                </a:solidFill>
              </a:rPr>
              <a:t>Business model </a:t>
            </a:r>
            <a:r>
              <a:rPr lang="en-GB" sz="1920" dirty="0">
                <a:solidFill>
                  <a:srgbClr val="FF0000"/>
                </a:solidFill>
              </a:rPr>
              <a:t>of how to provide services to all scientists and general public</a:t>
            </a:r>
          </a:p>
          <a:p>
            <a:pPr marL="1026796" lvl="3" indent="-381000">
              <a:spcAft>
                <a:spcPts val="720"/>
              </a:spcAft>
              <a:buFont typeface="Wingdings" pitchFamily="2" charset="2"/>
              <a:buChar char="ü"/>
            </a:pPr>
            <a:r>
              <a:rPr lang="en-GB" sz="1920" dirty="0"/>
              <a:t>ESFRI Photon and Neutron RIs have funding for Users who come to the source, </a:t>
            </a:r>
            <a:r>
              <a:rPr lang="en-GB" sz="1920" b="1" dirty="0"/>
              <a:t>but no  funding for providing services for using Open Data. Will EOSC provide resources?</a:t>
            </a:r>
          </a:p>
          <a:p>
            <a:endParaRPr lang="en-US" dirty="0"/>
          </a:p>
        </p:txBody>
      </p:sp>
    </p:spTree>
    <p:extLst>
      <p:ext uri="{BB962C8B-B14F-4D97-AF65-F5344CB8AC3E}">
        <p14:creationId xmlns:p14="http://schemas.microsoft.com/office/powerpoint/2010/main" val="2848984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B920-6AA2-A546-A3C5-46641ED76C64}"/>
              </a:ext>
            </a:extLst>
          </p:cNvPr>
          <p:cNvSpPr>
            <a:spLocks noGrp="1"/>
          </p:cNvSpPr>
          <p:nvPr>
            <p:ph type="title"/>
          </p:nvPr>
        </p:nvSpPr>
        <p:spPr/>
        <p:txBody>
          <a:bodyPr/>
          <a:lstStyle/>
          <a:p>
            <a:r>
              <a:rPr lang="en-GB" dirty="0"/>
              <a:t>PaNOSC Kick off Summary – WP3 </a:t>
            </a:r>
          </a:p>
        </p:txBody>
      </p:sp>
      <p:sp>
        <p:nvSpPr>
          <p:cNvPr id="3" name="Content Placeholder 2">
            <a:extLst>
              <a:ext uri="{FF2B5EF4-FFF2-40B4-BE49-F238E27FC236}">
                <a16:creationId xmlns:a16="http://schemas.microsoft.com/office/drawing/2014/main" id="{D0D4276C-ABFB-4940-B49E-B96FBBEDF485}"/>
              </a:ext>
            </a:extLst>
          </p:cNvPr>
          <p:cNvSpPr>
            <a:spLocks noGrp="1"/>
          </p:cNvSpPr>
          <p:nvPr>
            <p:ph idx="1"/>
          </p:nvPr>
        </p:nvSpPr>
        <p:spPr>
          <a:xfrm>
            <a:off x="1164932" y="1433473"/>
            <a:ext cx="12156856" cy="4001095"/>
          </a:xfrm>
        </p:spPr>
        <p:txBody>
          <a:bodyPr/>
          <a:lstStyle/>
          <a:p>
            <a:r>
              <a:rPr lang="en-GB" sz="2000" dirty="0"/>
              <a:t>Round the table – who was present in the room</a:t>
            </a:r>
          </a:p>
          <a:p>
            <a:r>
              <a:rPr lang="en-GB" sz="2000" b="0" dirty="0"/>
              <a:t>* status of local metadata catalogues activities</a:t>
            </a:r>
          </a:p>
          <a:p>
            <a:r>
              <a:rPr lang="en-GB" sz="2000" b="0" dirty="0"/>
              <a:t>* data policy (existing and planned)</a:t>
            </a:r>
          </a:p>
          <a:p>
            <a:r>
              <a:rPr lang="en-GB" sz="2000" b="0" dirty="0"/>
              <a:t>* existing integration with external infrastructures (</a:t>
            </a:r>
            <a:r>
              <a:rPr lang="en-GB" sz="2000" b="0" dirty="0" err="1"/>
              <a:t>DataCite</a:t>
            </a:r>
            <a:r>
              <a:rPr lang="en-GB" sz="2000" b="0" dirty="0"/>
              <a:t>, </a:t>
            </a:r>
            <a:r>
              <a:rPr lang="en-GB" sz="2000" b="0" dirty="0" err="1"/>
              <a:t>OpenAIRE</a:t>
            </a:r>
            <a:r>
              <a:rPr lang="en-GB" sz="2000" b="0" dirty="0"/>
              <a:t>, etc)</a:t>
            </a:r>
          </a:p>
          <a:p>
            <a:r>
              <a:rPr lang="en-GB" sz="2000" b="0" dirty="0"/>
              <a:t>* integration with data acquisition and downstream processing</a:t>
            </a:r>
          </a:p>
          <a:p>
            <a:r>
              <a:rPr lang="en-GB" sz="2000" b="0" dirty="0"/>
              <a:t>* NeXus status</a:t>
            </a:r>
          </a:p>
          <a:p>
            <a:r>
              <a:rPr lang="en-GB" sz="2000" b="0" dirty="0"/>
              <a:t>* status and plan of staffing for WP3</a:t>
            </a:r>
          </a:p>
          <a:p>
            <a:endParaRPr lang="en-GB" sz="2000" dirty="0"/>
          </a:p>
          <a:p>
            <a:r>
              <a:rPr lang="en-GB" sz="2000" dirty="0" err="1"/>
              <a:t>ExPaNDS</a:t>
            </a:r>
            <a:r>
              <a:rPr lang="en-GB" sz="2000" dirty="0"/>
              <a:t> has direct links to WP3 deliverables.</a:t>
            </a:r>
          </a:p>
          <a:p>
            <a:endParaRPr lang="en-GB" sz="2000" dirty="0"/>
          </a:p>
          <a:p>
            <a:r>
              <a:rPr lang="en-GB" sz="2000" dirty="0"/>
              <a:t>Go through Tasks, Deliverables, Milestones. </a:t>
            </a:r>
          </a:p>
          <a:p>
            <a:r>
              <a:rPr lang="en-GB" sz="2000" dirty="0"/>
              <a:t>What is running now? Who leads? How do we start the work?</a:t>
            </a:r>
          </a:p>
          <a:p>
            <a:r>
              <a:rPr lang="en-GB" sz="2000" dirty="0"/>
              <a:t>2 tasks have nominally started, both lead by ESS.</a:t>
            </a:r>
          </a:p>
        </p:txBody>
      </p:sp>
      <p:sp>
        <p:nvSpPr>
          <p:cNvPr id="4" name="Footer Placeholder 3">
            <a:extLst>
              <a:ext uri="{FF2B5EF4-FFF2-40B4-BE49-F238E27FC236}">
                <a16:creationId xmlns:a16="http://schemas.microsoft.com/office/drawing/2014/main" id="{7FFF55C0-32F7-E642-84CA-2F037FBA4EF6}"/>
              </a:ext>
            </a:extLst>
          </p:cNvPr>
          <p:cNvSpPr>
            <a:spLocks noGrp="1"/>
          </p:cNvSpPr>
          <p:nvPr>
            <p:ph type="ftr" sz="quarter" idx="3"/>
          </p:nvPr>
        </p:nvSpPr>
        <p:spPr/>
        <p:txBody>
          <a:bodyPr/>
          <a:lstStyle/>
          <a:p>
            <a:pPr fontAlgn="base">
              <a:spcBef>
                <a:spcPct val="0"/>
              </a:spcBef>
              <a:spcAft>
                <a:spcPct val="0"/>
              </a:spcAft>
              <a:defRPr/>
            </a:pPr>
            <a:endParaRPr lang="fr-FR" sz="840" dirty="0"/>
          </a:p>
        </p:txBody>
      </p:sp>
      <p:sp>
        <p:nvSpPr>
          <p:cNvPr id="5" name="TextBox 4">
            <a:extLst>
              <a:ext uri="{FF2B5EF4-FFF2-40B4-BE49-F238E27FC236}">
                <a16:creationId xmlns:a16="http://schemas.microsoft.com/office/drawing/2014/main" id="{6A9C0ADF-51E7-504C-A9B4-B862BFA23425}"/>
              </a:ext>
            </a:extLst>
          </p:cNvPr>
          <p:cNvSpPr txBox="1"/>
          <p:nvPr/>
        </p:nvSpPr>
        <p:spPr>
          <a:xfrm>
            <a:off x="8262104" y="807179"/>
            <a:ext cx="2556534" cy="757130"/>
          </a:xfrm>
          <a:prstGeom prst="rect">
            <a:avLst/>
          </a:prstGeom>
          <a:noFill/>
        </p:spPr>
        <p:txBody>
          <a:bodyPr wrap="none" rtlCol="0">
            <a:spAutoFit/>
          </a:bodyPr>
          <a:lstStyle/>
          <a:p>
            <a:r>
              <a:rPr lang="en-GB" sz="2160" dirty="0"/>
              <a:t>All partners +</a:t>
            </a:r>
          </a:p>
          <a:p>
            <a:r>
              <a:rPr lang="en-GB" sz="2160" dirty="0"/>
              <a:t>PSI, HZB, DLS, B2Find</a:t>
            </a:r>
          </a:p>
        </p:txBody>
      </p:sp>
    </p:spTree>
    <p:extLst>
      <p:ext uri="{BB962C8B-B14F-4D97-AF65-F5344CB8AC3E}">
        <p14:creationId xmlns:p14="http://schemas.microsoft.com/office/powerpoint/2010/main" val="19477070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1" name="NeXus International Advisory Committee NIAC"/>
          <p:cNvSpPr txBox="1">
            <a:spLocks noGrp="1"/>
          </p:cNvSpPr>
          <p:nvPr>
            <p:ph type="title"/>
          </p:nvPr>
        </p:nvSpPr>
        <p:spPr>
          <a:prstGeom prst="rect">
            <a:avLst/>
          </a:prstGeom>
        </p:spPr>
        <p:txBody>
          <a:bodyPr>
            <a:normAutofit/>
          </a:bodyPr>
          <a:lstStyle>
            <a:lvl1pPr defTabSz="467359">
              <a:defRPr sz="5600"/>
            </a:lvl1pPr>
          </a:lstStyle>
          <a:p>
            <a:r>
              <a:rPr sz="2400" dirty="0"/>
              <a:t>NeXus International Advisory Committee NIAC</a:t>
            </a:r>
          </a:p>
        </p:txBody>
      </p:sp>
      <p:sp>
        <p:nvSpPr>
          <p:cNvPr id="212" name="Mark Basham, Diamond Light Source, UK…"/>
          <p:cNvSpPr txBox="1">
            <a:spLocks noGrp="1"/>
          </p:cNvSpPr>
          <p:nvPr>
            <p:ph type="body" idx="1"/>
          </p:nvPr>
        </p:nvSpPr>
        <p:spPr>
          <a:xfrm>
            <a:off x="1752600" y="1295401"/>
            <a:ext cx="9448800" cy="4495800"/>
          </a:xfrm>
          <a:prstGeom prst="rect">
            <a:avLst/>
          </a:prstGeom>
        </p:spPr>
        <p:txBody>
          <a:bodyPr numCol="2" spcCol="479969" anchor="t">
            <a:noAutofit/>
          </a:bodyPr>
          <a:lstStyle/>
          <a:p>
            <a:pPr marL="192869" indent="-192869" defTabSz="197154">
              <a:spcBef>
                <a:spcPts val="563"/>
              </a:spcBef>
              <a:buSzPct val="110000"/>
              <a:defRPr sz="1727"/>
            </a:pPr>
            <a:r>
              <a:rPr sz="1406" dirty="0"/>
              <a:t>Mark Basham, </a:t>
            </a:r>
            <a:br>
              <a:rPr lang="en-US" sz="1406" dirty="0"/>
            </a:br>
            <a:r>
              <a:rPr sz="1406" dirty="0"/>
              <a:t>Diamond Light Source, UK</a:t>
            </a:r>
            <a:br>
              <a:rPr lang="en-US" sz="1406" dirty="0"/>
            </a:br>
            <a:r>
              <a:rPr lang="en-GB" sz="1406" dirty="0"/>
              <a:t>(Executive Secretary)</a:t>
            </a:r>
            <a:endParaRPr sz="1406" dirty="0"/>
          </a:p>
          <a:p>
            <a:pPr marL="192869" indent="-192869" defTabSz="197154">
              <a:spcBef>
                <a:spcPts val="563"/>
              </a:spcBef>
              <a:buSzPct val="110000"/>
              <a:defRPr sz="1727"/>
            </a:pPr>
            <a:r>
              <a:rPr sz="1406" dirty="0"/>
              <a:t>Herbert Bernstein, </a:t>
            </a:r>
            <a:br>
              <a:rPr lang="en-US" sz="1406" dirty="0"/>
            </a:br>
            <a:r>
              <a:rPr sz="1406" dirty="0"/>
              <a:t>CIF (non-facility member)</a:t>
            </a:r>
          </a:p>
          <a:p>
            <a:pPr marL="192869" indent="-192869" defTabSz="197154">
              <a:spcBef>
                <a:spcPts val="563"/>
              </a:spcBef>
              <a:buSzPct val="110000"/>
              <a:defRPr sz="1727"/>
            </a:pPr>
            <a:r>
              <a:rPr sz="1406" dirty="0"/>
              <a:t>Aaron Brewster, </a:t>
            </a:r>
            <a:br>
              <a:rPr lang="en-US" sz="1406" dirty="0"/>
            </a:br>
            <a:r>
              <a:rPr sz="1406" dirty="0"/>
              <a:t>Lawrence Berkeley Laboratory, USA</a:t>
            </a:r>
          </a:p>
          <a:p>
            <a:pPr marL="192869" indent="-192869" defTabSz="197154">
              <a:spcBef>
                <a:spcPts val="563"/>
              </a:spcBef>
              <a:buSzPct val="110000"/>
              <a:defRPr sz="1727"/>
            </a:pPr>
            <a:r>
              <a:rPr sz="1406" dirty="0"/>
              <a:t>Stuart Campbell, </a:t>
            </a:r>
            <a:br>
              <a:rPr lang="en-US" sz="1406" dirty="0"/>
            </a:br>
            <a:r>
              <a:rPr sz="1406" dirty="0"/>
              <a:t>Brookhaven National Laboratory, USA</a:t>
            </a:r>
            <a:br>
              <a:rPr lang="en-US" sz="1406" dirty="0"/>
            </a:br>
            <a:r>
              <a:rPr lang="en-US" sz="1406" dirty="0"/>
              <a:t>(Technical Manager)</a:t>
            </a:r>
            <a:endParaRPr sz="1406" dirty="0"/>
          </a:p>
          <a:p>
            <a:pPr marL="192869" indent="-192869" defTabSz="197154">
              <a:spcBef>
                <a:spcPts val="563"/>
              </a:spcBef>
              <a:buSzPct val="110000"/>
              <a:defRPr sz="1727"/>
            </a:pPr>
            <a:r>
              <a:rPr sz="1406" dirty="0"/>
              <a:t>Bjorn Clausen, </a:t>
            </a:r>
            <a:br>
              <a:rPr lang="en-US" sz="1406" dirty="0"/>
            </a:br>
            <a:r>
              <a:rPr sz="1406" dirty="0"/>
              <a:t>Los Alamos National Laboratory, USA</a:t>
            </a:r>
          </a:p>
          <a:p>
            <a:pPr marL="192869" indent="-192869" defTabSz="197154">
              <a:spcBef>
                <a:spcPts val="563"/>
              </a:spcBef>
              <a:buSzPct val="110000"/>
              <a:defRPr sz="1727"/>
            </a:pPr>
            <a:r>
              <a:rPr sz="1406" dirty="0"/>
              <a:t>Stephen Cottrell, </a:t>
            </a:r>
            <a:br>
              <a:rPr lang="en-US" sz="1406" dirty="0"/>
            </a:br>
            <a:r>
              <a:rPr sz="1406" dirty="0"/>
              <a:t>Rutherford Appleton Laboratory, UK </a:t>
            </a:r>
            <a:endParaRPr lang="en-US" sz="1406" dirty="0"/>
          </a:p>
          <a:p>
            <a:pPr marL="192869" indent="-192869" defTabSz="197154">
              <a:spcBef>
                <a:spcPts val="563"/>
              </a:spcBef>
              <a:buSzPct val="110000"/>
              <a:defRPr sz="1727"/>
            </a:pPr>
            <a:r>
              <a:rPr sz="1406" dirty="0"/>
              <a:t>Ricardo </a:t>
            </a:r>
            <a:r>
              <a:rPr sz="1406" dirty="0" err="1"/>
              <a:t>Ferraz</a:t>
            </a:r>
            <a:r>
              <a:rPr sz="1406" dirty="0"/>
              <a:t>-Leal, </a:t>
            </a:r>
            <a:br>
              <a:rPr lang="en-US" sz="1406" dirty="0"/>
            </a:br>
            <a:r>
              <a:rPr sz="1406" dirty="0"/>
              <a:t>SNS and HFIR at ORNL, US</a:t>
            </a:r>
            <a:r>
              <a:rPr lang="en-US" sz="1406" dirty="0"/>
              <a:t>A</a:t>
            </a:r>
            <a:endParaRPr lang="en-GB" sz="1406" dirty="0"/>
          </a:p>
          <a:p>
            <a:pPr marL="192869" indent="-192869" defTabSz="197154">
              <a:spcBef>
                <a:spcPts val="563"/>
              </a:spcBef>
              <a:buSzPct val="110000"/>
              <a:defRPr sz="1727"/>
            </a:pPr>
            <a:r>
              <a:rPr sz="1406" dirty="0"/>
              <a:t>Jens-Uwe Hoffmann, </a:t>
            </a:r>
            <a:br>
              <a:rPr lang="en-US" sz="1406" dirty="0"/>
            </a:br>
            <a:r>
              <a:rPr sz="1406" dirty="0"/>
              <a:t>Helmholtz </a:t>
            </a:r>
            <a:r>
              <a:rPr sz="1406" dirty="0" err="1"/>
              <a:t>Zentrum</a:t>
            </a:r>
            <a:r>
              <a:rPr sz="1406" dirty="0"/>
              <a:t> Berlin, Germany</a:t>
            </a:r>
          </a:p>
          <a:p>
            <a:pPr marL="192869" indent="-192869" defTabSz="197154">
              <a:spcBef>
                <a:spcPts val="563"/>
              </a:spcBef>
              <a:buSzPct val="110000"/>
              <a:defRPr sz="1727"/>
            </a:pPr>
            <a:r>
              <a:rPr sz="1406" dirty="0"/>
              <a:t>Pete </a:t>
            </a:r>
            <a:r>
              <a:rPr sz="1406" dirty="0" err="1"/>
              <a:t>Jemian</a:t>
            </a:r>
            <a:r>
              <a:rPr sz="1406" dirty="0"/>
              <a:t>, </a:t>
            </a:r>
            <a:br>
              <a:rPr lang="en-US" sz="1406" dirty="0"/>
            </a:br>
            <a:r>
              <a:rPr sz="1406" dirty="0"/>
              <a:t>Advanced Photon Source, USA </a:t>
            </a:r>
            <a:br>
              <a:rPr lang="en-US" sz="1406" dirty="0"/>
            </a:br>
            <a:r>
              <a:rPr sz="1406" dirty="0"/>
              <a:t>(Documentation Release Manager)</a:t>
            </a:r>
            <a:endParaRPr lang="en-US" sz="1406" dirty="0"/>
          </a:p>
          <a:p>
            <a:pPr marL="192869" indent="-192869" defTabSz="197154">
              <a:spcBef>
                <a:spcPts val="563"/>
              </a:spcBef>
              <a:buSzPct val="110000"/>
              <a:defRPr sz="1727"/>
            </a:pPr>
            <a:r>
              <a:rPr sz="1406" dirty="0"/>
              <a:t>Mark Könnecke, </a:t>
            </a:r>
            <a:br>
              <a:rPr lang="en-US" sz="1406" dirty="0"/>
            </a:br>
            <a:r>
              <a:rPr sz="1406" dirty="0"/>
              <a:t>Paul Scherrer Institut</a:t>
            </a:r>
            <a:r>
              <a:rPr lang="en-US" sz="1406" dirty="0"/>
              <a:t>e</a:t>
            </a:r>
            <a:r>
              <a:rPr sz="1406" dirty="0"/>
              <a:t>, Switzerland </a:t>
            </a:r>
            <a:endParaRPr lang="en-US" sz="1406" dirty="0"/>
          </a:p>
          <a:p>
            <a:pPr marL="192869" indent="-192869" defTabSz="197154">
              <a:spcBef>
                <a:spcPts val="563"/>
              </a:spcBef>
              <a:buSzPct val="110000"/>
              <a:defRPr sz="1727"/>
            </a:pPr>
            <a:r>
              <a:rPr sz="1406" dirty="0"/>
              <a:t>Raymond Osborn, </a:t>
            </a:r>
            <a:br>
              <a:rPr lang="en-US" sz="1406" dirty="0"/>
            </a:br>
            <a:r>
              <a:rPr sz="1406" dirty="0"/>
              <a:t>Argonne National Laboratory, USA </a:t>
            </a:r>
            <a:br>
              <a:rPr lang="en-US" sz="1406" dirty="0"/>
            </a:br>
            <a:r>
              <a:rPr sz="1406" dirty="0"/>
              <a:t>(non-facility member)</a:t>
            </a:r>
          </a:p>
          <a:p>
            <a:pPr marL="192869" indent="-192869" defTabSz="197154">
              <a:spcBef>
                <a:spcPts val="563"/>
              </a:spcBef>
              <a:buSzPct val="110000"/>
              <a:defRPr sz="1727"/>
            </a:pPr>
            <a:r>
              <a:rPr sz="1406" dirty="0"/>
              <a:t>Tobias Richter, </a:t>
            </a:r>
            <a:br>
              <a:rPr lang="en-US" sz="1406" dirty="0"/>
            </a:br>
            <a:r>
              <a:rPr sz="1406" dirty="0"/>
              <a:t>European Spallation Source, </a:t>
            </a:r>
            <a:r>
              <a:rPr lang="en-US" sz="1406" dirty="0"/>
              <a:t>Sweden </a:t>
            </a:r>
          </a:p>
          <a:p>
            <a:pPr marL="192869" indent="-192869" defTabSz="197154">
              <a:spcBef>
                <a:spcPts val="563"/>
              </a:spcBef>
              <a:buSzPct val="110000"/>
              <a:defRPr sz="1727"/>
            </a:pPr>
            <a:r>
              <a:rPr sz="1406" dirty="0"/>
              <a:t>Armando Sole, </a:t>
            </a:r>
            <a:br>
              <a:rPr lang="en-US" sz="1406" dirty="0"/>
            </a:br>
            <a:r>
              <a:rPr sz="1406" dirty="0"/>
              <a:t>European Synchrotron Radiation Facility, France</a:t>
            </a:r>
          </a:p>
          <a:p>
            <a:pPr marL="192869" indent="-192869" defTabSz="197154">
              <a:spcBef>
                <a:spcPts val="563"/>
              </a:spcBef>
              <a:buSzPct val="110000"/>
              <a:defRPr sz="1727"/>
            </a:pPr>
            <a:r>
              <a:rPr sz="1406" dirty="0"/>
              <a:t>Jiro Suzuki, </a:t>
            </a:r>
            <a:br>
              <a:rPr lang="en-US" sz="1406" dirty="0"/>
            </a:br>
            <a:r>
              <a:rPr sz="1406" dirty="0"/>
              <a:t>KEK, Japan</a:t>
            </a:r>
          </a:p>
          <a:p>
            <a:pPr marL="192869" indent="-192869" defTabSz="197154">
              <a:spcBef>
                <a:spcPts val="563"/>
              </a:spcBef>
              <a:buSzPct val="110000"/>
              <a:defRPr sz="1727"/>
            </a:pPr>
            <a:r>
              <a:rPr sz="1406" dirty="0"/>
              <a:t>Benjamin Watts, </a:t>
            </a:r>
            <a:br>
              <a:rPr lang="en-US" sz="1406" dirty="0"/>
            </a:br>
            <a:r>
              <a:rPr sz="1406" dirty="0"/>
              <a:t>Swiss Light Source, Switzerland</a:t>
            </a:r>
            <a:r>
              <a:rPr lang="en-US" sz="1406" dirty="0"/>
              <a:t> </a:t>
            </a:r>
            <a:r>
              <a:rPr lang="en-GB" sz="1406" dirty="0"/>
              <a:t>(Chair)</a:t>
            </a:r>
          </a:p>
          <a:p>
            <a:pPr marL="192869" indent="-192869" defTabSz="197154">
              <a:spcBef>
                <a:spcPts val="563"/>
              </a:spcBef>
              <a:buSzPct val="110000"/>
              <a:defRPr sz="1727"/>
            </a:pPr>
            <a:endParaRPr sz="1406" dirty="0"/>
          </a:p>
        </p:txBody>
      </p:sp>
      <p:sp>
        <p:nvSpPr>
          <p:cNvPr id="4" name="Footer Placeholder 5">
            <a:extLst>
              <a:ext uri="{FF2B5EF4-FFF2-40B4-BE49-F238E27FC236}">
                <a16:creationId xmlns:a16="http://schemas.microsoft.com/office/drawing/2014/main" id="{296C38D8-10F0-A44A-A4BF-8A4E18A9B2C1}"/>
              </a:ext>
            </a:extLst>
          </p:cNvPr>
          <p:cNvSpPr>
            <a:spLocks noGrp="1"/>
          </p:cNvSpPr>
          <p:nvPr>
            <p:ph type="ftr" sz="quarter" idx="3"/>
          </p:nvPr>
        </p:nvSpPr>
        <p:spPr>
          <a:xfrm>
            <a:off x="7997011" y="6280517"/>
            <a:ext cx="2726938" cy="495448"/>
          </a:xfrm>
          <a:prstGeom prst="rect">
            <a:avLst/>
          </a:prstGeom>
          <a:solidFill>
            <a:schemeClr val="bg1"/>
          </a:solidFill>
          <a:ln>
            <a:miter lim="800000"/>
            <a:headEnd/>
            <a:tailEnd/>
          </a:ln>
        </p:spPr>
        <p:txBody>
          <a:bodyPr wrap="square" numCol="1" compatLnSpc="1">
            <a:prstTxWarp prst="textNoShape">
              <a:avLst/>
            </a:prstTxWarp>
          </a:bodyPr>
          <a:lstStyle/>
          <a:p>
            <a:pPr fontAlgn="base">
              <a:spcBef>
                <a:spcPct val="0"/>
              </a:spcBef>
              <a:spcAft>
                <a:spcPct val="0"/>
              </a:spcAft>
              <a:defRPr/>
            </a:pPr>
            <a:r>
              <a:rPr lang="en-US" sz="840" dirty="0"/>
              <a:t>This project has received funding from the European Union's Horizon 2020 research and innovation programme under grant agreement No 823852</a:t>
            </a:r>
            <a:endParaRPr lang="fr-FR" sz="840" dirty="0"/>
          </a:p>
        </p:txBody>
      </p:sp>
    </p:spTree>
    <p:extLst>
      <p:ext uri="{BB962C8B-B14F-4D97-AF65-F5344CB8AC3E}">
        <p14:creationId xmlns:p14="http://schemas.microsoft.com/office/powerpoint/2010/main" val="1479938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D6E8648-7ACE-7C43-AC68-92B007668BFD}"/>
              </a:ext>
            </a:extLst>
          </p:cNvPr>
          <p:cNvSpPr>
            <a:spLocks noGrp="1"/>
          </p:cNvSpPr>
          <p:nvPr>
            <p:ph type="body" idx="1"/>
          </p:nvPr>
        </p:nvSpPr>
        <p:spPr/>
        <p:txBody>
          <a:bodyPr>
            <a:noAutofit/>
          </a:bodyPr>
          <a:lstStyle/>
          <a:p>
            <a:r>
              <a:rPr lang="en-GB" b="0" dirty="0"/>
              <a:t>Users are not much incentivised to disclose all metadata openly to third parties. </a:t>
            </a:r>
            <a:br>
              <a:rPr lang="en-GB" b="0" dirty="0"/>
            </a:br>
            <a:r>
              <a:rPr lang="en-GB" b="0" dirty="0"/>
              <a:t>They will only add what they find it useful for their own purposes.</a:t>
            </a:r>
          </a:p>
          <a:p>
            <a:endParaRPr lang="en-GB" b="0" dirty="0"/>
          </a:p>
          <a:p>
            <a:r>
              <a:rPr lang="en-GB" b="0" dirty="0"/>
              <a:t>Users keep metadata in </a:t>
            </a:r>
          </a:p>
          <a:p>
            <a:pPr marL="411480" indent="-411480">
              <a:buFont typeface="Arial" panose="020B0604020202020204" pitchFamily="34" charset="0"/>
              <a:buChar char="•"/>
            </a:pPr>
            <a:r>
              <a:rPr lang="en-GB" b="0" dirty="0"/>
              <a:t>Filenames (run1_vanadium_15V.csv)</a:t>
            </a:r>
          </a:p>
          <a:p>
            <a:pPr marL="411480" indent="-411480">
              <a:buFont typeface="Arial" panose="020B0604020202020204" pitchFamily="34" charset="0"/>
              <a:buChar char="•"/>
            </a:pPr>
            <a:r>
              <a:rPr lang="en-GB" b="0" dirty="0"/>
              <a:t>Excel spreadsheets</a:t>
            </a:r>
          </a:p>
          <a:p>
            <a:pPr marL="411480" indent="-411480">
              <a:buFont typeface="Arial" panose="020B0604020202020204" pitchFamily="34" charset="0"/>
              <a:buChar char="•"/>
            </a:pPr>
            <a:r>
              <a:rPr lang="en-GB" b="0" dirty="0"/>
              <a:t>Google docs / Evernote</a:t>
            </a:r>
          </a:p>
          <a:p>
            <a:pPr marL="411480" indent="-411480">
              <a:buFont typeface="Arial" panose="020B0604020202020204" pitchFamily="34" charset="0"/>
              <a:buChar char="•"/>
            </a:pPr>
            <a:r>
              <a:rPr lang="en-GB" b="0" dirty="0" err="1"/>
              <a:t>Jupyter</a:t>
            </a:r>
            <a:r>
              <a:rPr lang="en-GB" b="0" dirty="0"/>
              <a:t> Notebooks</a:t>
            </a:r>
          </a:p>
          <a:p>
            <a:pPr marL="411480" indent="-411480">
              <a:buFont typeface="Arial" panose="020B0604020202020204" pitchFamily="34" charset="0"/>
              <a:buChar char="•"/>
            </a:pPr>
            <a:r>
              <a:rPr lang="en-GB" b="0" dirty="0"/>
              <a:t>Paper logbook</a:t>
            </a:r>
          </a:p>
          <a:p>
            <a:pPr marL="411480" indent="-411480">
              <a:buFont typeface="Arial" panose="020B0604020202020204" pitchFamily="34" charset="0"/>
              <a:buChar char="•"/>
            </a:pPr>
            <a:endParaRPr lang="en-GB" b="0" dirty="0"/>
          </a:p>
          <a:p>
            <a:r>
              <a:rPr lang="en-GB" b="0" dirty="0"/>
              <a:t>Entering metadata in the catalogue needs to be easy and add value.</a:t>
            </a:r>
          </a:p>
          <a:p>
            <a:r>
              <a:rPr lang="en-GB" b="0" dirty="0"/>
              <a:t>As much as possible capturing metadata needs to be automated.</a:t>
            </a:r>
          </a:p>
          <a:p>
            <a:endParaRPr lang="en-GB" b="0" dirty="0"/>
          </a:p>
          <a:p>
            <a:endParaRPr lang="en-GB" b="0" dirty="0"/>
          </a:p>
          <a:p>
            <a:endParaRPr lang="en-GB" b="0" dirty="0"/>
          </a:p>
        </p:txBody>
      </p:sp>
      <p:sp>
        <p:nvSpPr>
          <p:cNvPr id="2" name="Title 1">
            <a:extLst>
              <a:ext uri="{FF2B5EF4-FFF2-40B4-BE49-F238E27FC236}">
                <a16:creationId xmlns:a16="http://schemas.microsoft.com/office/drawing/2014/main" id="{0758FB6B-A36E-F949-958E-38E4A5151449}"/>
              </a:ext>
            </a:extLst>
          </p:cNvPr>
          <p:cNvSpPr>
            <a:spLocks noGrp="1"/>
          </p:cNvSpPr>
          <p:nvPr>
            <p:ph type="title"/>
          </p:nvPr>
        </p:nvSpPr>
        <p:spPr/>
        <p:txBody>
          <a:bodyPr/>
          <a:lstStyle/>
          <a:p>
            <a:r>
              <a:rPr lang="en-GB" dirty="0"/>
              <a:t>Capturing Experimental Metadata</a:t>
            </a:r>
          </a:p>
        </p:txBody>
      </p:sp>
      <p:pic>
        <p:nvPicPr>
          <p:cNvPr id="4" name="Picture 3">
            <a:extLst>
              <a:ext uri="{FF2B5EF4-FFF2-40B4-BE49-F238E27FC236}">
                <a16:creationId xmlns:a16="http://schemas.microsoft.com/office/drawing/2014/main" id="{60D2ABE3-80B3-3848-9865-618F55146AB9}"/>
              </a:ext>
            </a:extLst>
          </p:cNvPr>
          <p:cNvPicPr>
            <a:picLocks noChangeAspect="1"/>
          </p:cNvPicPr>
          <p:nvPr/>
        </p:nvPicPr>
        <p:blipFill rotWithShape="1">
          <a:blip r:embed="rId2"/>
          <a:srcRect l="371" t="-7890" r="-371" b="7890"/>
          <a:stretch/>
        </p:blipFill>
        <p:spPr>
          <a:xfrm>
            <a:off x="7997012" y="1441580"/>
            <a:ext cx="2589935" cy="3759949"/>
          </a:xfrm>
          <a:prstGeom prst="rect">
            <a:avLst/>
          </a:prstGeom>
        </p:spPr>
      </p:pic>
    </p:spTree>
    <p:extLst>
      <p:ext uri="{BB962C8B-B14F-4D97-AF65-F5344CB8AC3E}">
        <p14:creationId xmlns:p14="http://schemas.microsoft.com/office/powerpoint/2010/main" val="2652312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A67F3-FD9D-624B-9F59-8165E9D77E0D}"/>
              </a:ext>
            </a:extLst>
          </p:cNvPr>
          <p:cNvSpPr>
            <a:spLocks noGrp="1"/>
          </p:cNvSpPr>
          <p:nvPr>
            <p:ph type="title"/>
          </p:nvPr>
        </p:nvSpPr>
        <p:spPr/>
        <p:txBody>
          <a:bodyPr/>
          <a:lstStyle/>
          <a:p>
            <a:r>
              <a:rPr lang="en-GB" dirty="0"/>
              <a:t>Why are we here?</a:t>
            </a:r>
          </a:p>
        </p:txBody>
      </p:sp>
      <p:sp>
        <p:nvSpPr>
          <p:cNvPr id="3" name="Text Placeholder 2">
            <a:extLst>
              <a:ext uri="{FF2B5EF4-FFF2-40B4-BE49-F238E27FC236}">
                <a16:creationId xmlns:a16="http://schemas.microsoft.com/office/drawing/2014/main" id="{B20E3A17-8E6B-1140-B52C-67135CFD07CF}"/>
              </a:ext>
            </a:extLst>
          </p:cNvPr>
          <p:cNvSpPr>
            <a:spLocks noGrp="1"/>
          </p:cNvSpPr>
          <p:nvPr>
            <p:ph type="body" idx="1"/>
          </p:nvPr>
        </p:nvSpPr>
        <p:spPr>
          <a:xfrm>
            <a:off x="462776" y="1194561"/>
            <a:ext cx="10130713" cy="3693319"/>
          </a:xfrm>
        </p:spPr>
        <p:txBody>
          <a:bodyPr/>
          <a:lstStyle/>
          <a:p>
            <a:r>
              <a:rPr lang="en-GB" dirty="0"/>
              <a:t>We are getting paid – to do something quite specific as part of PaNOSC.</a:t>
            </a:r>
          </a:p>
          <a:p>
            <a:endParaRPr lang="en-GB" dirty="0"/>
          </a:p>
          <a:p>
            <a:r>
              <a:rPr lang="en-GB" dirty="0"/>
              <a:t>We are accountable to </a:t>
            </a:r>
          </a:p>
          <a:p>
            <a:pPr marL="342900" indent="-342900">
              <a:buFont typeface="Arial" panose="020B0604020202020204" pitchFamily="34" charset="0"/>
              <a:buChar char="•"/>
            </a:pPr>
            <a:endParaRPr lang="en-GB" dirty="0"/>
          </a:p>
          <a:p>
            <a:endParaRPr lang="en-GB" dirty="0"/>
          </a:p>
          <a:p>
            <a:endParaRPr lang="en-GB" dirty="0"/>
          </a:p>
          <a:p>
            <a:endParaRPr lang="en-GB" dirty="0"/>
          </a:p>
          <a:p>
            <a:endParaRPr lang="en-GB" dirty="0"/>
          </a:p>
          <a:p>
            <a:endParaRPr lang="en-GB" dirty="0"/>
          </a:p>
          <a:p>
            <a:endParaRPr lang="en-GB" dirty="0"/>
          </a:p>
        </p:txBody>
      </p:sp>
      <p:sp>
        <p:nvSpPr>
          <p:cNvPr id="5" name="Oval 4">
            <a:extLst>
              <a:ext uri="{FF2B5EF4-FFF2-40B4-BE49-F238E27FC236}">
                <a16:creationId xmlns:a16="http://schemas.microsoft.com/office/drawing/2014/main" id="{ECFC6DF6-5926-FA40-A275-F050C74CAFF8}"/>
              </a:ext>
            </a:extLst>
          </p:cNvPr>
          <p:cNvSpPr/>
          <p:nvPr/>
        </p:nvSpPr>
        <p:spPr>
          <a:xfrm>
            <a:off x="4038600" y="3048000"/>
            <a:ext cx="5421171" cy="2768106"/>
          </a:xfrm>
          <a:prstGeom prst="ellipse">
            <a:avLst/>
          </a:prstGeom>
          <a:solidFill>
            <a:srgbClr val="A34773">
              <a:alpha val="50980"/>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en-GB" sz="2800" b="1" dirty="0" err="1"/>
              <a:t>PaN</a:t>
            </a:r>
            <a:r>
              <a:rPr lang="en-GB" sz="2800" b="1" dirty="0"/>
              <a:t> user communities</a:t>
            </a:r>
          </a:p>
        </p:txBody>
      </p:sp>
      <p:sp>
        <p:nvSpPr>
          <p:cNvPr id="6" name="Oval 5">
            <a:extLst>
              <a:ext uri="{FF2B5EF4-FFF2-40B4-BE49-F238E27FC236}">
                <a16:creationId xmlns:a16="http://schemas.microsoft.com/office/drawing/2014/main" id="{58AA3536-4F47-2B4A-91E7-4B403D99C0D0}"/>
              </a:ext>
            </a:extLst>
          </p:cNvPr>
          <p:cNvSpPr/>
          <p:nvPr/>
        </p:nvSpPr>
        <p:spPr>
          <a:xfrm>
            <a:off x="3810000" y="2057400"/>
            <a:ext cx="4963971" cy="2559259"/>
          </a:xfrm>
          <a:prstGeom prst="ellipse">
            <a:avLst/>
          </a:prstGeom>
          <a:solidFill>
            <a:srgbClr val="666EAE">
              <a:alpha val="74118"/>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en-GB" sz="2800" b="1" dirty="0"/>
              <a:t>EU/PaNOSC</a:t>
            </a:r>
          </a:p>
        </p:txBody>
      </p:sp>
      <p:sp>
        <p:nvSpPr>
          <p:cNvPr id="4" name="Oval 3">
            <a:extLst>
              <a:ext uri="{FF2B5EF4-FFF2-40B4-BE49-F238E27FC236}">
                <a16:creationId xmlns:a16="http://schemas.microsoft.com/office/drawing/2014/main" id="{0BC66DF9-F981-1E45-A81D-19F84370C519}"/>
              </a:ext>
            </a:extLst>
          </p:cNvPr>
          <p:cNvSpPr/>
          <p:nvPr/>
        </p:nvSpPr>
        <p:spPr>
          <a:xfrm>
            <a:off x="1981200" y="2416496"/>
            <a:ext cx="4463185" cy="2308912"/>
          </a:xfrm>
          <a:prstGeom prst="ellipse">
            <a:avLst/>
          </a:prstGeom>
          <a:solidFill>
            <a:srgbClr val="8064A2">
              <a:alpha val="56078"/>
            </a:srgbClr>
          </a:soli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sz="2800" b="1" dirty="0"/>
              <a:t>Our home facilities</a:t>
            </a:r>
          </a:p>
        </p:txBody>
      </p:sp>
    </p:spTree>
    <p:extLst>
      <p:ext uri="{BB962C8B-B14F-4D97-AF65-F5344CB8AC3E}">
        <p14:creationId xmlns:p14="http://schemas.microsoft.com/office/powerpoint/2010/main" val="232559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childTnLst>
                                </p:cTn>
                              </p:par>
                            </p:childTnLst>
                          </p:cTn>
                        </p:par>
                        <p:par>
                          <p:cTn id="12" fill="hold">
                            <p:stCondLst>
                              <p:cond delay="0"/>
                            </p:stCondLst>
                            <p:childTnLst>
                              <p:par>
                                <p:cTn id="13" presetID="9" presetClass="entr" presetSubtype="0" fill="hold" grpId="0"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dissolve">
                                      <p:cBhvr>
                                        <p:cTn id="15" dur="1000"/>
                                        <p:tgtEl>
                                          <p:spTgt spid="6"/>
                                        </p:tgtEl>
                                      </p:cBhvr>
                                    </p:animEffect>
                                  </p:childTnLst>
                                </p:cTn>
                              </p:par>
                            </p:childTnLst>
                          </p:cTn>
                        </p:par>
                        <p:par>
                          <p:cTn id="16" fill="hold">
                            <p:stCondLst>
                              <p:cond delay="1500"/>
                            </p:stCondLst>
                            <p:childTnLst>
                              <p:par>
                                <p:cTn id="17" presetID="9" presetClass="entr" presetSubtype="0" fill="hold" grpId="0" nodeType="afterEffect">
                                  <p:stCondLst>
                                    <p:cond delay="100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000"/>
                                        <p:tgtEl>
                                          <p:spTgt spid="4"/>
                                        </p:tgtEl>
                                      </p:cBhvr>
                                    </p:animEffect>
                                  </p:childTnLst>
                                </p:cTn>
                              </p:par>
                            </p:childTnLst>
                          </p:cTn>
                        </p:par>
                        <p:par>
                          <p:cTn id="20" fill="hold">
                            <p:stCondLst>
                              <p:cond delay="3500"/>
                            </p:stCondLst>
                            <p:childTnLst>
                              <p:par>
                                <p:cTn id="21" presetID="9" presetClass="entr" presetSubtype="0" fill="hold" grpId="0" nodeType="afterEffect">
                                  <p:stCondLst>
                                    <p:cond delay="1500"/>
                                  </p:stCondLst>
                                  <p:childTnLst>
                                    <p:set>
                                      <p:cBhvr>
                                        <p:cTn id="22" dur="1" fill="hold">
                                          <p:stCondLst>
                                            <p:cond delay="0"/>
                                          </p:stCondLst>
                                        </p:cTn>
                                        <p:tgtEl>
                                          <p:spTgt spid="5"/>
                                        </p:tgtEl>
                                        <p:attrNameLst>
                                          <p:attrName>style.visibility</p:attrName>
                                        </p:attrNameLst>
                                      </p:cBhvr>
                                      <p:to>
                                        <p:strVal val="visible"/>
                                      </p:to>
                                    </p:set>
                                    <p:animEffect transition="in" filter="dissolve">
                                      <p:cBhvr>
                                        <p:cTn id="2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 name="Image" descr="Image"/>
          <p:cNvPicPr>
            <a:picLocks noChangeAspect="1"/>
          </p:cNvPicPr>
          <p:nvPr/>
        </p:nvPicPr>
        <p:blipFill rotWithShape="1">
          <a:blip r:embed="rId2">
            <a:extLst/>
          </a:blip>
          <a:srcRect b="15316"/>
          <a:stretch/>
        </p:blipFill>
        <p:spPr>
          <a:xfrm>
            <a:off x="3739041" y="5345546"/>
            <a:ext cx="1379540" cy="1168253"/>
          </a:xfrm>
          <a:prstGeom prst="rect">
            <a:avLst/>
          </a:prstGeom>
          <a:ln w="12700">
            <a:miter lim="400000"/>
          </a:ln>
        </p:spPr>
      </p:pic>
      <p:sp>
        <p:nvSpPr>
          <p:cNvPr id="173" name="Capturing metadata at the beam line"/>
          <p:cNvSpPr txBox="1">
            <a:spLocks noGrp="1"/>
          </p:cNvSpPr>
          <p:nvPr>
            <p:ph type="title"/>
          </p:nvPr>
        </p:nvSpPr>
        <p:spPr>
          <a:prstGeom prst="rect">
            <a:avLst/>
          </a:prstGeom>
        </p:spPr>
        <p:txBody>
          <a:bodyPr/>
          <a:lstStyle/>
          <a:p>
            <a:r>
              <a:rPr dirty="0"/>
              <a:t>Capturing metadata at the </a:t>
            </a:r>
            <a:r>
              <a:rPr lang="en-US" dirty="0"/>
              <a:t>source</a:t>
            </a:r>
            <a:endParaRPr dirty="0"/>
          </a:p>
        </p:txBody>
      </p:sp>
      <p:pic>
        <p:nvPicPr>
          <p:cNvPr id="175" name="Image" descr="Image"/>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5400000">
            <a:off x="240013" y="2275149"/>
            <a:ext cx="4144286" cy="3108215"/>
          </a:xfrm>
          <a:prstGeom prst="rect">
            <a:avLst/>
          </a:prstGeom>
          <a:ln w="12700">
            <a:miter lim="400000"/>
          </a:ln>
        </p:spPr>
      </p:pic>
      <p:sp>
        <p:nvSpPr>
          <p:cNvPr id="176" name="Arrow"/>
          <p:cNvSpPr/>
          <p:nvPr/>
        </p:nvSpPr>
        <p:spPr>
          <a:xfrm>
            <a:off x="4195597" y="3079770"/>
            <a:ext cx="1714500" cy="1714500"/>
          </a:xfrm>
          <a:prstGeom prst="rightArrow">
            <a:avLst>
              <a:gd name="adj1" fmla="val 32000"/>
              <a:gd name="adj2" fmla="val 64000"/>
            </a:avLst>
          </a:prstGeom>
          <a:solidFill>
            <a:schemeClr val="accent3"/>
          </a:solidFill>
          <a:ln w="76200" cap="flat">
            <a:solidFill>
              <a:srgbClr val="FFFFFF"/>
            </a:solidFill>
            <a:prstDash val="solid"/>
            <a:round/>
          </a:ln>
          <a:effectLst>
            <a:outerShdw blurRad="76200" dist="38100" dir="5400000" rotWithShape="0">
              <a:srgbClr val="000000">
                <a:alpha val="38000"/>
              </a:srgbClr>
            </a:outerShdw>
          </a:effectLst>
        </p:spPr>
        <p:txBody>
          <a:bodyPr wrap="square" lIns="41148" tIns="41148" rIns="41148" bIns="41148" numCol="1" anchor="ctr">
            <a:noAutofit/>
          </a:bodyPr>
          <a:lstStyle/>
          <a:p>
            <a:pPr>
              <a:defRPr>
                <a:solidFill>
                  <a:srgbClr val="FFFFFF"/>
                </a:solidFill>
              </a:defRPr>
            </a:pPr>
            <a:endParaRPr sz="2160"/>
          </a:p>
        </p:txBody>
      </p:sp>
      <p:pic>
        <p:nvPicPr>
          <p:cNvPr id="180" name="Screen Shot 2018-09-03 at 05.30.20.png" descr="Screen Shot 2018-09-03 at 05.30.20.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910097" y="1360242"/>
            <a:ext cx="6293054" cy="4938028"/>
          </a:xfrm>
          <a:prstGeom prst="rect">
            <a:avLst/>
          </a:prstGeom>
          <a:ln w="12700">
            <a:miter lim="400000"/>
          </a:ln>
        </p:spPr>
      </p:pic>
      <p:pic>
        <p:nvPicPr>
          <p:cNvPr id="181" name="Screen Shot 2018-09-03 at 09.47.24.png" descr="Screen Shot 2018-09-03 at 09.47.24.png"/>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482091" y="788422"/>
            <a:ext cx="3636491" cy="2125348"/>
          </a:xfrm>
          <a:prstGeom prst="rect">
            <a:avLst/>
          </a:prstGeom>
          <a:ln w="12700">
            <a:miter lim="400000"/>
          </a:ln>
        </p:spPr>
      </p:pic>
    </p:spTree>
    <p:extLst>
      <p:ext uri="{BB962C8B-B14F-4D97-AF65-F5344CB8AC3E}">
        <p14:creationId xmlns:p14="http://schemas.microsoft.com/office/powerpoint/2010/main" val="16814002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Shape 89"/>
        <p:cNvGrpSpPr/>
        <p:nvPr/>
      </p:nvGrpSpPr>
      <p:grpSpPr>
        <a:xfrm>
          <a:off x="0" y="0"/>
          <a:ext cx="0" cy="0"/>
          <a:chOff x="0" y="0"/>
          <a:chExt cx="0" cy="0"/>
        </a:xfrm>
      </p:grpSpPr>
      <p:sp>
        <p:nvSpPr>
          <p:cNvPr id="2" name="Title 1"/>
          <p:cNvSpPr>
            <a:spLocks noGrp="1"/>
          </p:cNvSpPr>
          <p:nvPr>
            <p:ph type="title"/>
          </p:nvPr>
        </p:nvSpPr>
        <p:spPr>
          <a:xfrm>
            <a:off x="1482090" y="125416"/>
            <a:ext cx="8156704" cy="446276"/>
          </a:xfrm>
        </p:spPr>
        <p:txBody>
          <a:bodyPr/>
          <a:lstStyle/>
          <a:p>
            <a:r>
              <a:rPr lang="en-GB" dirty="0"/>
              <a:t>Relationship to other WPs</a:t>
            </a:r>
          </a:p>
        </p:txBody>
      </p:sp>
      <p:pic>
        <p:nvPicPr>
          <p:cNvPr id="21" name="Picture 2" descr="https://lh5.googleusercontent.com/ZmJgH0SoqxQJ0LA-v3Rb7WqRt9KO5MW6Z34Oe3WUvt_3nWcLDwQpmnBxjSTv3sQreW90kJou3O_z01RBBIdgyCNf-_rXDm7Ive_nnmIearfz_GCdO9h5BUk63mDr-JE4FVu0qz4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247" r="491"/>
          <a:stretch/>
        </p:blipFill>
        <p:spPr bwMode="auto">
          <a:xfrm>
            <a:off x="9876911" y="125415"/>
            <a:ext cx="1487358" cy="54064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7CB8E4C9-87D9-E34F-A43C-EF7BCAAEC99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317392" y="724471"/>
            <a:ext cx="8099088" cy="5313686"/>
          </a:xfrm>
          <a:prstGeom prst="rect">
            <a:avLst/>
          </a:prstGeom>
        </p:spPr>
      </p:pic>
      <p:sp>
        <p:nvSpPr>
          <p:cNvPr id="12" name="Footer Placeholder 5">
            <a:extLst>
              <a:ext uri="{FF2B5EF4-FFF2-40B4-BE49-F238E27FC236}">
                <a16:creationId xmlns:a16="http://schemas.microsoft.com/office/drawing/2014/main" id="{3AAA4B29-CA0B-FF40-9AAC-A5F027603DF7}"/>
              </a:ext>
            </a:extLst>
          </p:cNvPr>
          <p:cNvSpPr>
            <a:spLocks noGrp="1"/>
          </p:cNvSpPr>
          <p:nvPr>
            <p:ph type="ftr" sz="quarter" idx="3"/>
          </p:nvPr>
        </p:nvSpPr>
        <p:spPr>
          <a:xfrm>
            <a:off x="7997011" y="6280517"/>
            <a:ext cx="2726938" cy="495448"/>
          </a:xfrm>
          <a:prstGeom prst="rect">
            <a:avLst/>
          </a:prstGeom>
          <a:solidFill>
            <a:schemeClr val="bg1"/>
          </a:solidFill>
          <a:ln>
            <a:miter lim="800000"/>
            <a:headEnd/>
            <a:tailEnd/>
          </a:ln>
        </p:spPr>
        <p:txBody>
          <a:bodyPr wrap="square" numCol="1" compatLnSpc="1">
            <a:prstTxWarp prst="textNoShape">
              <a:avLst/>
            </a:prstTxWarp>
          </a:bodyPr>
          <a:lstStyle/>
          <a:p>
            <a:pPr fontAlgn="base">
              <a:spcBef>
                <a:spcPct val="0"/>
              </a:spcBef>
              <a:spcAft>
                <a:spcPct val="0"/>
              </a:spcAft>
              <a:defRPr/>
            </a:pPr>
            <a:r>
              <a:rPr lang="en-US" sz="840" dirty="0"/>
              <a:t>This project has received funding from the European Union's Horizon 2020 research and innovation programme under grant agreement No 823852</a:t>
            </a:r>
            <a:endParaRPr lang="fr-FR" sz="840" dirty="0"/>
          </a:p>
        </p:txBody>
      </p:sp>
    </p:spTree>
    <p:extLst>
      <p:ext uri="{BB962C8B-B14F-4D97-AF65-F5344CB8AC3E}">
        <p14:creationId xmlns:p14="http://schemas.microsoft.com/office/powerpoint/2010/main" val="1781688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75F7F-AA27-E847-8722-1BE11BCE6AF2}"/>
              </a:ext>
            </a:extLst>
          </p:cNvPr>
          <p:cNvSpPr>
            <a:spLocks noGrp="1"/>
          </p:cNvSpPr>
          <p:nvPr>
            <p:ph type="title"/>
          </p:nvPr>
        </p:nvSpPr>
        <p:spPr/>
        <p:txBody>
          <a:bodyPr/>
          <a:lstStyle/>
          <a:p>
            <a:r>
              <a:rPr lang="en-GB" dirty="0"/>
              <a:t>Summary and Outlook</a:t>
            </a:r>
          </a:p>
        </p:txBody>
      </p:sp>
      <p:sp>
        <p:nvSpPr>
          <p:cNvPr id="3" name="Text Placeholder 2">
            <a:extLst>
              <a:ext uri="{FF2B5EF4-FFF2-40B4-BE49-F238E27FC236}">
                <a16:creationId xmlns:a16="http://schemas.microsoft.com/office/drawing/2014/main" id="{FF5E3540-7D0A-3440-9E74-207B7CC039E5}"/>
              </a:ext>
            </a:extLst>
          </p:cNvPr>
          <p:cNvSpPr>
            <a:spLocks noGrp="1"/>
          </p:cNvSpPr>
          <p:nvPr>
            <p:ph type="body" idx="1"/>
          </p:nvPr>
        </p:nvSpPr>
        <p:spPr>
          <a:xfrm>
            <a:off x="462776" y="2815527"/>
            <a:ext cx="9884160" cy="4118257"/>
          </a:xfrm>
        </p:spPr>
        <p:txBody>
          <a:bodyPr>
            <a:normAutofit/>
          </a:bodyPr>
          <a:lstStyle/>
          <a:p>
            <a:endParaRPr lang="en-GB" sz="2200" dirty="0"/>
          </a:p>
          <a:p>
            <a:r>
              <a:rPr lang="en-GB" sz="2200" dirty="0"/>
              <a:t>Data catalogues and repositories will often be the first entry point into an EOSC providing facilities to work with data.</a:t>
            </a:r>
          </a:p>
          <a:p>
            <a:endParaRPr lang="en-GB" sz="2200" dirty="0"/>
          </a:p>
          <a:p>
            <a:r>
              <a:rPr lang="en-GB" sz="2200" dirty="0"/>
              <a:t>Better capturing of experimental metadata supports the original experiment team in doing their research as well as it enables third party use once data becomes open.</a:t>
            </a:r>
          </a:p>
          <a:p>
            <a:endParaRPr lang="en-GB" sz="2200" dirty="0"/>
          </a:p>
          <a:p>
            <a:r>
              <a:rPr lang="en-GB" sz="2200" dirty="0"/>
              <a:t>Developing the NeXus data conventions can enable domain specific searching and be fruitful for more versatile processing code.</a:t>
            </a:r>
          </a:p>
          <a:p>
            <a:endParaRPr lang="en-GB" sz="2200" dirty="0"/>
          </a:p>
        </p:txBody>
      </p:sp>
      <p:pic>
        <p:nvPicPr>
          <p:cNvPr id="4" name="Picture 3">
            <a:extLst>
              <a:ext uri="{FF2B5EF4-FFF2-40B4-BE49-F238E27FC236}">
                <a16:creationId xmlns:a16="http://schemas.microsoft.com/office/drawing/2014/main" id="{C6E35001-545A-C148-8BBC-2559CE65E82E}"/>
              </a:ext>
            </a:extLst>
          </p:cNvPr>
          <p:cNvPicPr>
            <a:picLocks noChangeAspect="1"/>
          </p:cNvPicPr>
          <p:nvPr/>
        </p:nvPicPr>
        <p:blipFill>
          <a:blip r:embed="rId2"/>
          <a:stretch>
            <a:fillRect/>
          </a:stretch>
        </p:blipFill>
        <p:spPr>
          <a:xfrm>
            <a:off x="228600" y="974240"/>
            <a:ext cx="10972800" cy="2013625"/>
          </a:xfrm>
          <a:prstGeom prst="rect">
            <a:avLst/>
          </a:prstGeom>
        </p:spPr>
      </p:pic>
    </p:spTree>
    <p:extLst>
      <p:ext uri="{BB962C8B-B14F-4D97-AF65-F5344CB8AC3E}">
        <p14:creationId xmlns:p14="http://schemas.microsoft.com/office/powerpoint/2010/main" val="31026853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74808" y="181655"/>
            <a:ext cx="10345592" cy="446276"/>
          </a:xfrm>
        </p:spPr>
        <p:txBody>
          <a:bodyPr/>
          <a:lstStyle/>
          <a:p>
            <a:r>
              <a:rPr lang="en-GB" dirty="0"/>
              <a:t>Why – to link all scientific data and output together</a:t>
            </a:r>
            <a:br>
              <a:rPr lang="en-GB" dirty="0"/>
            </a:br>
            <a:endParaRPr lang="en-US" dirty="0"/>
          </a:p>
        </p:txBody>
      </p:sp>
      <p:sp>
        <p:nvSpPr>
          <p:cNvPr id="4" name="Rectangle 3"/>
          <p:cNvSpPr/>
          <p:nvPr/>
        </p:nvSpPr>
        <p:spPr>
          <a:xfrm rot="16200000">
            <a:off x="-2161136" y="3418852"/>
            <a:ext cx="5815076" cy="313932"/>
          </a:xfrm>
          <a:prstGeom prst="rect">
            <a:avLst/>
          </a:prstGeom>
        </p:spPr>
        <p:txBody>
          <a:bodyPr wrap="square">
            <a:spAutoFit/>
          </a:bodyPr>
          <a:lstStyle/>
          <a:p>
            <a:r>
              <a:rPr lang="en-GB" sz="1440" dirty="0"/>
              <a:t>Image Source: http://michaelnielsen.org/blog/the-future-of-science-2/</a:t>
            </a:r>
            <a:endParaRPr lang="en-US" sz="1440" dirty="0"/>
          </a:p>
        </p:txBody>
      </p:sp>
      <p:pic>
        <p:nvPicPr>
          <p:cNvPr id="5" name="Content Placeholder 7"/>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10611" y="3062818"/>
            <a:ext cx="3703750" cy="355143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3521" y="706581"/>
            <a:ext cx="3662015" cy="326055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6612" y="3111456"/>
            <a:ext cx="2691889" cy="3298908"/>
          </a:xfrm>
          <a:prstGeom prst="rect">
            <a:avLst/>
          </a:prstGeom>
        </p:spPr>
      </p:pic>
      <p:sp>
        <p:nvSpPr>
          <p:cNvPr id="8" name="Up Arrow 7"/>
          <p:cNvSpPr/>
          <p:nvPr/>
        </p:nvSpPr>
        <p:spPr>
          <a:xfrm rot="1847684">
            <a:off x="6940457" y="2684747"/>
            <a:ext cx="259229" cy="12961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77783" y="4257208"/>
            <a:ext cx="3931027" cy="1990140"/>
          </a:xfrm>
          <a:prstGeom prst="rect">
            <a:avLst/>
          </a:prstGeom>
        </p:spPr>
      </p:pic>
      <p:sp>
        <p:nvSpPr>
          <p:cNvPr id="10" name="Up Arrow 9"/>
          <p:cNvSpPr/>
          <p:nvPr/>
        </p:nvSpPr>
        <p:spPr>
          <a:xfrm rot="6120151">
            <a:off x="7864601" y="4397662"/>
            <a:ext cx="259229" cy="12961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1" name="TextBox 10"/>
          <p:cNvSpPr txBox="1"/>
          <p:nvPr/>
        </p:nvSpPr>
        <p:spPr>
          <a:xfrm>
            <a:off x="4641785" y="5322652"/>
            <a:ext cx="849913" cy="313932"/>
          </a:xfrm>
          <a:prstGeom prst="rect">
            <a:avLst/>
          </a:prstGeom>
          <a:noFill/>
        </p:spPr>
        <p:txBody>
          <a:bodyPr wrap="none" rtlCol="0">
            <a:spAutoFit/>
          </a:bodyPr>
          <a:lstStyle/>
          <a:p>
            <a:r>
              <a:rPr lang="en-US" sz="1440" dirty="0">
                <a:latin typeface="Times New Roman" panose="02020603050405020304" pitchFamily="18" charset="0"/>
                <a:cs typeface="Times New Roman" panose="02020603050405020304" pitchFamily="18" charset="0"/>
              </a:rPr>
              <a:t>Software</a:t>
            </a:r>
          </a:p>
        </p:txBody>
      </p:sp>
      <p:sp>
        <p:nvSpPr>
          <p:cNvPr id="12" name="TextBox 11"/>
          <p:cNvSpPr txBox="1"/>
          <p:nvPr/>
        </p:nvSpPr>
        <p:spPr>
          <a:xfrm>
            <a:off x="4373803" y="4655785"/>
            <a:ext cx="854721" cy="313932"/>
          </a:xfrm>
          <a:prstGeom prst="rect">
            <a:avLst/>
          </a:prstGeom>
          <a:noFill/>
        </p:spPr>
        <p:txBody>
          <a:bodyPr wrap="none" rtlCol="0">
            <a:spAutoFit/>
          </a:bodyPr>
          <a:lstStyle/>
          <a:p>
            <a:r>
              <a:rPr lang="en-US" sz="1440" dirty="0">
                <a:latin typeface="Times New Roman" panose="02020603050405020304" pitchFamily="18" charset="0"/>
                <a:cs typeface="Times New Roman" panose="02020603050405020304" pitchFamily="18" charset="0"/>
              </a:rPr>
              <a:t>Logbook</a:t>
            </a:r>
          </a:p>
        </p:txBody>
      </p:sp>
      <p:sp>
        <p:nvSpPr>
          <p:cNvPr id="13" name="TextBox 12"/>
          <p:cNvSpPr txBox="1"/>
          <p:nvPr/>
        </p:nvSpPr>
        <p:spPr>
          <a:xfrm>
            <a:off x="4564224" y="3929293"/>
            <a:ext cx="929678" cy="313932"/>
          </a:xfrm>
          <a:prstGeom prst="rect">
            <a:avLst/>
          </a:prstGeom>
          <a:noFill/>
        </p:spPr>
        <p:txBody>
          <a:bodyPr wrap="none" rtlCol="0">
            <a:spAutoFit/>
          </a:bodyPr>
          <a:lstStyle/>
          <a:p>
            <a:r>
              <a:rPr lang="en-US" sz="1440" dirty="0">
                <a:latin typeface="Times New Roman" panose="02020603050405020304" pitchFamily="18" charset="0"/>
                <a:cs typeface="Times New Roman" panose="02020603050405020304" pitchFamily="18" charset="0"/>
              </a:rPr>
              <a:t>Workflow</a:t>
            </a:r>
          </a:p>
        </p:txBody>
      </p:sp>
      <p:sp>
        <p:nvSpPr>
          <p:cNvPr id="14" name="Up Arrow 13"/>
          <p:cNvSpPr/>
          <p:nvPr/>
        </p:nvSpPr>
        <p:spPr>
          <a:xfrm rot="17193979">
            <a:off x="3589643" y="4039138"/>
            <a:ext cx="259229" cy="12961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20426" y="903168"/>
            <a:ext cx="2808026" cy="2040499"/>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6971" y="685815"/>
            <a:ext cx="2103470" cy="2387353"/>
          </a:xfrm>
          <a:prstGeom prst="rect">
            <a:avLst/>
          </a:prstGeom>
        </p:spPr>
      </p:pic>
      <p:sp>
        <p:nvSpPr>
          <p:cNvPr id="17" name="Up Arrow 16"/>
          <p:cNvSpPr/>
          <p:nvPr/>
        </p:nvSpPr>
        <p:spPr>
          <a:xfrm rot="19964337">
            <a:off x="5629324" y="2926344"/>
            <a:ext cx="274771" cy="633868"/>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18" name="Up Arrow 17"/>
          <p:cNvSpPr/>
          <p:nvPr/>
        </p:nvSpPr>
        <p:spPr>
          <a:xfrm rot="19389372">
            <a:off x="4162070" y="2673937"/>
            <a:ext cx="259229" cy="129614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96953735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PaNOSC Deliverables</a:t>
            </a:r>
          </a:p>
        </p:txBody>
      </p:sp>
      <p:pic>
        <p:nvPicPr>
          <p:cNvPr id="5" name="Picture 4" descr="https://lh3.googleusercontent.com/F3xooZjD9dGB7Doe8YDOQjjSVBlDdTYVKAgAJp4kMk9fxWXfjSASxK04daGYOkPr-mqUqn4DC_SGph_Zzhra2qc6fHLkKDc3gJ8RUT75itTE9CfekuJndtXbqKg3oKOGFOkhBoYMU6zORtdGYg"/>
          <p:cNvPicPr>
            <a:picLocks noChangeAspect="1" noChangeArrowheads="1"/>
          </p:cNvPicPr>
          <p:nvPr/>
        </p:nvPicPr>
        <p:blipFill rotWithShape="1">
          <a:blip r:embed="rId2">
            <a:extLst>
              <a:ext uri="{28A0092B-C50C-407E-A947-70E740481C1C}">
                <a14:useLocalDpi xmlns:a14="http://schemas.microsoft.com/office/drawing/2010/main" val="0"/>
              </a:ext>
            </a:extLst>
          </a:blip>
          <a:srcRect b="5578"/>
          <a:stretch/>
        </p:blipFill>
        <p:spPr bwMode="auto">
          <a:xfrm>
            <a:off x="462775" y="1143000"/>
            <a:ext cx="11611331" cy="5638800"/>
          </a:xfrm>
          <a:prstGeom prst="rect">
            <a:avLst/>
          </a:prstGeom>
          <a:noFill/>
          <a:extLst>
            <a:ext uri="{909E8E84-426E-40DD-AFC4-6F175D3DCCD1}">
              <a14:hiddenFill xmlns:a14="http://schemas.microsoft.com/office/drawing/2010/main">
                <a:solidFill>
                  <a:srgbClr val="FFFFFF"/>
                </a:solidFill>
              </a14:hiddenFill>
            </a:ext>
          </a:extLst>
        </p:spPr>
      </p:pic>
      <p:sp>
        <p:nvSpPr>
          <p:cNvPr id="6" name="Down Arrow 5"/>
          <p:cNvSpPr/>
          <p:nvPr/>
        </p:nvSpPr>
        <p:spPr>
          <a:xfrm>
            <a:off x="5715000" y="228600"/>
            <a:ext cx="152400" cy="914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5181642" y="381770"/>
            <a:ext cx="1272015" cy="369332"/>
          </a:xfrm>
          <a:prstGeom prst="rect">
            <a:avLst/>
          </a:prstGeom>
          <a:noFill/>
        </p:spPr>
        <p:txBody>
          <a:bodyPr wrap="none" rtlCol="0">
            <a:spAutoFit/>
          </a:bodyPr>
          <a:lstStyle/>
          <a:p>
            <a:r>
              <a:rPr lang="en-US" dirty="0"/>
              <a:t>May    2019</a:t>
            </a:r>
          </a:p>
        </p:txBody>
      </p:sp>
    </p:spTree>
    <p:extLst>
      <p:ext uri="{BB962C8B-B14F-4D97-AF65-F5344CB8AC3E}">
        <p14:creationId xmlns:p14="http://schemas.microsoft.com/office/powerpoint/2010/main" val="1816238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PaNOSC Milestones</a:t>
            </a:r>
          </a:p>
        </p:txBody>
      </p:sp>
      <p:sp>
        <p:nvSpPr>
          <p:cNvPr id="7" name="TextBox 6"/>
          <p:cNvSpPr txBox="1"/>
          <p:nvPr/>
        </p:nvSpPr>
        <p:spPr>
          <a:xfrm>
            <a:off x="4141860" y="320342"/>
            <a:ext cx="1272015" cy="369332"/>
          </a:xfrm>
          <a:prstGeom prst="rect">
            <a:avLst/>
          </a:prstGeom>
          <a:noFill/>
        </p:spPr>
        <p:txBody>
          <a:bodyPr wrap="none" rtlCol="0">
            <a:spAutoFit/>
          </a:bodyPr>
          <a:lstStyle/>
          <a:p>
            <a:r>
              <a:rPr lang="en-US" dirty="0"/>
              <a:t>May    2019</a:t>
            </a:r>
          </a:p>
        </p:txBody>
      </p:sp>
      <p:pic>
        <p:nvPicPr>
          <p:cNvPr id="8" name="Picture 7"/>
          <p:cNvPicPr/>
          <p:nvPr/>
        </p:nvPicPr>
        <p:blipFill>
          <a:blip r:embed="rId2"/>
          <a:stretch>
            <a:fillRect/>
          </a:stretch>
        </p:blipFill>
        <p:spPr>
          <a:xfrm>
            <a:off x="458764" y="950177"/>
            <a:ext cx="11428435" cy="5831623"/>
          </a:xfrm>
          <a:prstGeom prst="rect">
            <a:avLst/>
          </a:prstGeom>
        </p:spPr>
      </p:pic>
      <p:sp>
        <p:nvSpPr>
          <p:cNvPr id="6" name="Down Arrow 5"/>
          <p:cNvSpPr/>
          <p:nvPr/>
        </p:nvSpPr>
        <p:spPr>
          <a:xfrm>
            <a:off x="4648200" y="47808"/>
            <a:ext cx="152400" cy="914400"/>
          </a:xfrm>
          <a:prstGeom prst="downArrow">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8743110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9EBF7-CB96-6146-A1F5-003256AECC86}"/>
              </a:ext>
            </a:extLst>
          </p:cNvPr>
          <p:cNvSpPr>
            <a:spLocks noGrp="1"/>
          </p:cNvSpPr>
          <p:nvPr>
            <p:ph type="title"/>
          </p:nvPr>
        </p:nvSpPr>
        <p:spPr/>
        <p:txBody>
          <a:bodyPr/>
          <a:lstStyle/>
          <a:p>
            <a:r>
              <a:rPr lang="en-GB" dirty="0"/>
              <a:t>B2Find – EOSC Integration</a:t>
            </a:r>
          </a:p>
        </p:txBody>
      </p:sp>
      <p:sp>
        <p:nvSpPr>
          <p:cNvPr id="4" name="Footer Placeholder 3">
            <a:extLst>
              <a:ext uri="{FF2B5EF4-FFF2-40B4-BE49-F238E27FC236}">
                <a16:creationId xmlns:a16="http://schemas.microsoft.com/office/drawing/2014/main" id="{77A148E1-8C8C-0648-8479-607027F6F379}"/>
              </a:ext>
            </a:extLst>
          </p:cNvPr>
          <p:cNvSpPr>
            <a:spLocks noGrp="1"/>
          </p:cNvSpPr>
          <p:nvPr>
            <p:ph type="ftr" sz="quarter" idx="3"/>
          </p:nvPr>
        </p:nvSpPr>
        <p:spPr/>
        <p:txBody>
          <a:bodyPr/>
          <a:lstStyle/>
          <a:p>
            <a:pPr fontAlgn="base">
              <a:spcBef>
                <a:spcPct val="0"/>
              </a:spcBef>
              <a:spcAft>
                <a:spcPct val="0"/>
              </a:spcAft>
              <a:defRPr/>
            </a:pPr>
            <a:r>
              <a:rPr lang="en-US" sz="840"/>
              <a:t>This project has received funding from the European Union's Horizon 2020 research and innovation programme under grant agreement No 823852</a:t>
            </a:r>
            <a:endParaRPr lang="fr-FR" sz="840" dirty="0"/>
          </a:p>
        </p:txBody>
      </p:sp>
      <p:pic>
        <p:nvPicPr>
          <p:cNvPr id="5" name="Inhaltsplatzhalter 1046">
            <a:extLst>
              <a:ext uri="{FF2B5EF4-FFF2-40B4-BE49-F238E27FC236}">
                <a16:creationId xmlns:a16="http://schemas.microsoft.com/office/drawing/2014/main" id="{9DE5943A-B0CE-1E47-9D88-F99708D88D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bwMode="gray">
          <a:xfrm>
            <a:off x="6462984" y="1009531"/>
            <a:ext cx="4633397" cy="3901807"/>
          </a:xfrm>
          <a:prstGeom prst="rect">
            <a:avLst/>
          </a:prstGeom>
          <a:noFill/>
          <a:ln w="9525">
            <a:noFill/>
            <a:miter lim="800000"/>
            <a:headEnd/>
            <a:tailEnd/>
          </a:ln>
        </p:spPr>
      </p:pic>
      <p:sp>
        <p:nvSpPr>
          <p:cNvPr id="3" name="Content Placeholder 2">
            <a:extLst>
              <a:ext uri="{FF2B5EF4-FFF2-40B4-BE49-F238E27FC236}">
                <a16:creationId xmlns:a16="http://schemas.microsoft.com/office/drawing/2014/main" id="{ABA5ED95-3456-BD4B-8DA4-0B760F5E5CA5}"/>
              </a:ext>
            </a:extLst>
          </p:cNvPr>
          <p:cNvSpPr>
            <a:spLocks noGrp="1"/>
          </p:cNvSpPr>
          <p:nvPr>
            <p:ph idx="1"/>
          </p:nvPr>
        </p:nvSpPr>
        <p:spPr>
          <a:xfrm>
            <a:off x="1482091" y="1355170"/>
            <a:ext cx="5443069" cy="3693319"/>
          </a:xfrm>
        </p:spPr>
        <p:txBody>
          <a:bodyPr/>
          <a:lstStyle/>
          <a:p>
            <a:endParaRPr lang="en-GB" dirty="0"/>
          </a:p>
          <a:p>
            <a:r>
              <a:rPr lang="en-GB" dirty="0"/>
              <a:t>Claudia Martens presented B2Find, explained what it does and doesn’t do and offered the service and expertise.</a:t>
            </a:r>
          </a:p>
          <a:p>
            <a:endParaRPr lang="en-GB" dirty="0"/>
          </a:p>
          <a:p>
            <a:r>
              <a:rPr lang="en-GB" dirty="0"/>
              <a:t>Fruitful discussion on the possible avenues to achieve the WP goals ensued.</a:t>
            </a:r>
          </a:p>
          <a:p>
            <a:endParaRPr lang="en-GB" dirty="0"/>
          </a:p>
          <a:p>
            <a:endParaRPr lang="en-GB" dirty="0"/>
          </a:p>
          <a:p>
            <a:endParaRPr lang="en-GB" dirty="0"/>
          </a:p>
        </p:txBody>
      </p:sp>
    </p:spTree>
    <p:extLst>
      <p:ext uri="{BB962C8B-B14F-4D97-AF65-F5344CB8AC3E}">
        <p14:creationId xmlns:p14="http://schemas.microsoft.com/office/powerpoint/2010/main" val="349719499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76" y="527964"/>
            <a:ext cx="7310043" cy="492443"/>
          </a:xfrm>
        </p:spPr>
        <p:txBody>
          <a:bodyPr/>
          <a:lstStyle/>
          <a:p>
            <a:pPr>
              <a:spcAft>
                <a:spcPts val="1440"/>
              </a:spcAft>
            </a:pPr>
            <a:r>
              <a:rPr lang="en-GB" sz="3200" dirty="0"/>
              <a:t>PaNOSC Objectives</a:t>
            </a:r>
          </a:p>
        </p:txBody>
      </p:sp>
      <p:sp>
        <p:nvSpPr>
          <p:cNvPr id="3" name="Text Placeholder 2"/>
          <p:cNvSpPr>
            <a:spLocks noGrp="1"/>
          </p:cNvSpPr>
          <p:nvPr>
            <p:ph type="body" idx="1"/>
          </p:nvPr>
        </p:nvSpPr>
        <p:spPr>
          <a:xfrm>
            <a:off x="2438400" y="1219200"/>
            <a:ext cx="7543800" cy="4678204"/>
          </a:xfrm>
        </p:spPr>
        <p:txBody>
          <a:bodyPr/>
          <a:lstStyle/>
          <a:p>
            <a:pPr marL="411480" indent="-411480">
              <a:spcAft>
                <a:spcPts val="360"/>
              </a:spcAft>
              <a:buAutoNum type="arabicPeriod"/>
            </a:pPr>
            <a:r>
              <a:rPr lang="en-GB" sz="2000" dirty="0"/>
              <a:t>Participate</a:t>
            </a:r>
            <a:r>
              <a:rPr lang="en-GB" sz="2000" b="0" dirty="0"/>
              <a:t> in the construction of the EOSC by linking with the e-infrastructures and other ESFRI clusters.</a:t>
            </a:r>
          </a:p>
          <a:p>
            <a:pPr marL="411480" indent="-411480">
              <a:spcAft>
                <a:spcPts val="360"/>
              </a:spcAft>
              <a:buAutoNum type="arabicPeriod"/>
            </a:pPr>
            <a:r>
              <a:rPr lang="en-GB" sz="2000" dirty="0"/>
              <a:t>Make</a:t>
            </a:r>
            <a:r>
              <a:rPr lang="en-GB" sz="2000" b="0" dirty="0"/>
              <a:t> scientific data produced at Europe’s major Photon and Neutron sources fully compatible with the FAIR principles.</a:t>
            </a:r>
          </a:p>
          <a:p>
            <a:pPr marL="411480" indent="-411480">
              <a:spcAft>
                <a:spcPts val="360"/>
              </a:spcAft>
              <a:buAutoNum type="arabicPeriod"/>
            </a:pPr>
            <a:r>
              <a:rPr lang="en-GB" sz="2000" dirty="0"/>
              <a:t>Generalise</a:t>
            </a:r>
            <a:r>
              <a:rPr lang="en-GB" sz="2000" b="0" dirty="0"/>
              <a:t> the adoption of open data policies, standard metadata and data stewardship from 15 photon and neutron RIs and physics institutes across Europe.</a:t>
            </a:r>
          </a:p>
          <a:p>
            <a:pPr marL="411480" indent="-411480">
              <a:spcAft>
                <a:spcPts val="360"/>
              </a:spcAft>
              <a:buAutoNum type="arabicPeriod"/>
            </a:pPr>
            <a:r>
              <a:rPr lang="en-GB" sz="2000" dirty="0"/>
              <a:t>Provide</a:t>
            </a:r>
            <a:r>
              <a:rPr lang="en-GB" sz="2000" b="0" dirty="0"/>
              <a:t> innovative data services to the users of these facilities locally and the scientific community at large via the EOSC.</a:t>
            </a:r>
          </a:p>
          <a:p>
            <a:pPr marL="411480" indent="-411480">
              <a:spcAft>
                <a:spcPts val="360"/>
              </a:spcAft>
              <a:buAutoNum type="arabicPeriod"/>
            </a:pPr>
            <a:r>
              <a:rPr lang="en-GB" sz="2000" dirty="0"/>
              <a:t>Increase</a:t>
            </a:r>
            <a:r>
              <a:rPr lang="en-GB" sz="2000" b="0" dirty="0"/>
              <a:t> the impact of RIs by ensuring data from user experiments can be used beyond the initial scope.</a:t>
            </a:r>
          </a:p>
          <a:p>
            <a:pPr marL="411480" indent="-411480">
              <a:spcAft>
                <a:spcPts val="360"/>
              </a:spcAft>
              <a:buAutoNum type="arabicPeriod"/>
            </a:pPr>
            <a:r>
              <a:rPr lang="en-GB" sz="2000" dirty="0"/>
              <a:t>Share</a:t>
            </a:r>
            <a:r>
              <a:rPr lang="en-GB" sz="2000" b="0" dirty="0"/>
              <a:t> the outcomes with the national RIs who are observers in the proposal and the community at large to promote the adoption of FAIR data principles, data stewardship and the EOSC.</a:t>
            </a:r>
          </a:p>
          <a:p>
            <a:endParaRPr lang="en-US" b="0" dirty="0"/>
          </a:p>
        </p:txBody>
      </p:sp>
    </p:spTree>
    <p:extLst>
      <p:ext uri="{BB962C8B-B14F-4D97-AF65-F5344CB8AC3E}">
        <p14:creationId xmlns:p14="http://schemas.microsoft.com/office/powerpoint/2010/main" val="756211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Making FAIR a reality for PaNOSC</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67800" y="1371600"/>
            <a:ext cx="2592288" cy="3686143"/>
          </a:xfrm>
          <a:prstGeom prst="rect">
            <a:avLst/>
          </a:prstGeom>
          <a:effectLst>
            <a:outerShdw blurRad="50800" dist="38100" dir="2700000" algn="tl" rotWithShape="0">
              <a:prstClr val="black">
                <a:alpha val="40000"/>
              </a:prstClr>
            </a:outerShdw>
          </a:effectLst>
        </p:spPr>
      </p:pic>
      <p:sp>
        <p:nvSpPr>
          <p:cNvPr id="3" name="Content Placeholder 5"/>
          <p:cNvSpPr txBox="1">
            <a:spLocks/>
          </p:cNvSpPr>
          <p:nvPr/>
        </p:nvSpPr>
        <p:spPr>
          <a:xfrm>
            <a:off x="457132" y="1025431"/>
            <a:ext cx="7848668" cy="5029200"/>
          </a:xfrm>
          <a:prstGeom prst="rect">
            <a:avLst/>
          </a:prstGeom>
          <a:solidFill>
            <a:schemeClr val="accent3">
              <a:lumMod val="20000"/>
              <a:lumOff val="80000"/>
            </a:schemeClr>
          </a:solidFill>
          <a:effectLst>
            <a:outerShdw blurRad="50800" dist="38100" dir="2700000" algn="tl" rotWithShape="0">
              <a:prstClr val="black">
                <a:alpha val="40000"/>
              </a:prstClr>
            </a:outerShdw>
          </a:effectLst>
        </p:spPr>
        <p:txBody>
          <a:bodyPr lIns="216000" tIns="129600" rIns="216000" bIns="216000"/>
          <a:lstStyle>
            <a:lvl1pPr algn="l" rtl="0" eaLnBrk="0" fontAlgn="base" hangingPunct="0">
              <a:spcBef>
                <a:spcPct val="0"/>
              </a:spcBef>
              <a:spcAft>
                <a:spcPts val="1000"/>
              </a:spcAft>
              <a:buFont typeface="Arial" pitchFamily="34" charset="0"/>
              <a:defRPr b="1" kern="1200">
                <a:solidFill>
                  <a:srgbClr val="0098D4"/>
                </a:solidFill>
                <a:latin typeface="+mn-lt"/>
                <a:ea typeface="+mn-ea"/>
                <a:cs typeface="+mn-cs"/>
              </a:defRPr>
            </a:lvl1pPr>
            <a:lvl2pPr algn="l" rtl="0" eaLnBrk="0" fontAlgn="base" hangingPunct="0">
              <a:spcBef>
                <a:spcPct val="0"/>
              </a:spcBef>
              <a:spcAft>
                <a:spcPts val="1500"/>
              </a:spcAft>
              <a:buFont typeface="Arial" pitchFamily="34" charset="0"/>
              <a:defRPr sz="1700" kern="1200">
                <a:solidFill>
                  <a:schemeClr val="tx1"/>
                </a:solidFill>
                <a:latin typeface="+mn-lt"/>
                <a:ea typeface="+mn-ea"/>
                <a:cs typeface="+mn-cs"/>
              </a:defRPr>
            </a:lvl2pPr>
            <a:lvl3pPr algn="l" rtl="0" eaLnBrk="0" fontAlgn="base" hangingPunct="0">
              <a:lnSpc>
                <a:spcPct val="105000"/>
              </a:lnSpc>
              <a:spcBef>
                <a:spcPct val="0"/>
              </a:spcBef>
              <a:spcAft>
                <a:spcPts val="500"/>
              </a:spcAft>
              <a:buFont typeface="Arial" pitchFamily="34" charset="0"/>
              <a:defRPr sz="1500" kern="1200">
                <a:solidFill>
                  <a:schemeClr val="tx1"/>
                </a:solidFill>
                <a:latin typeface="+mn-lt"/>
                <a:ea typeface="+mn-ea"/>
                <a:cs typeface="+mn-cs"/>
              </a:defRPr>
            </a:lvl3pPr>
            <a:lvl4pPr marL="357188" indent="-174625" algn="l" rtl="0" eaLnBrk="0" fontAlgn="base" hangingPunct="0">
              <a:lnSpc>
                <a:spcPct val="110000"/>
              </a:lnSpc>
              <a:spcBef>
                <a:spcPct val="0"/>
              </a:spcBef>
              <a:spcAft>
                <a:spcPts val="400"/>
              </a:spcAft>
              <a:buClr>
                <a:srgbClr val="0098D4"/>
              </a:buClr>
              <a:buFont typeface="Wingdings" pitchFamily="2" charset="2"/>
              <a:buChar char="l"/>
              <a:defRPr sz="1500" kern="1200">
                <a:solidFill>
                  <a:schemeClr val="tx1"/>
                </a:solidFill>
                <a:latin typeface="+mn-lt"/>
                <a:ea typeface="+mn-ea"/>
                <a:cs typeface="+mn-cs"/>
              </a:defRPr>
            </a:lvl4pPr>
            <a:lvl5pPr marL="1162050" indent="-174625" algn="l" rtl="0" eaLnBrk="0" fontAlgn="base" hangingPunct="0">
              <a:spcBef>
                <a:spcPct val="0"/>
              </a:spcBef>
              <a:spcAft>
                <a:spcPts val="600"/>
              </a:spcAft>
              <a:buClr>
                <a:srgbClr val="0098D4"/>
              </a:buClr>
              <a:buFont typeface="ITCOfficinaSans LT Book"/>
              <a:buChar char="&gt;"/>
              <a:defRPr sz="1200" i="1"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indent="-342900">
              <a:buFont typeface="Arial" pitchFamily="34" charset="0"/>
              <a:buChar char="•"/>
            </a:pPr>
            <a:r>
              <a:rPr lang="en-US" sz="2400" dirty="0">
                <a:solidFill>
                  <a:schemeClr val="accent1"/>
                </a:solidFill>
              </a:rPr>
              <a:t>How to make FAIR reality?</a:t>
            </a:r>
          </a:p>
          <a:p>
            <a:pPr marL="342900" indent="-342900">
              <a:buFont typeface="Arial" pitchFamily="34" charset="0"/>
              <a:buChar char="•"/>
            </a:pPr>
            <a:r>
              <a:rPr lang="en-US" sz="2400" dirty="0">
                <a:solidFill>
                  <a:schemeClr val="accent1"/>
                </a:solidFill>
              </a:rPr>
              <a:t>How to make the EOSC reality?</a:t>
            </a:r>
          </a:p>
          <a:p>
            <a:pPr marL="342900" indent="-342900">
              <a:buFont typeface="Arial" pitchFamily="34" charset="0"/>
              <a:buChar char="•"/>
            </a:pPr>
            <a:r>
              <a:rPr lang="en-US" sz="2400" dirty="0">
                <a:solidFill>
                  <a:schemeClr val="accent1"/>
                </a:solidFill>
              </a:rPr>
              <a:t>How to make Open Science reality?</a:t>
            </a:r>
          </a:p>
          <a:p>
            <a:pPr marL="342900" indent="-342900">
              <a:buFont typeface="Arial" pitchFamily="34" charset="0"/>
              <a:buChar char="•"/>
            </a:pPr>
            <a:endParaRPr lang="en-US" sz="2400" dirty="0">
              <a:solidFill>
                <a:schemeClr val="accent1"/>
              </a:solidFill>
            </a:endParaRPr>
          </a:p>
          <a:p>
            <a:pPr marL="342900" indent="-342900">
              <a:buFont typeface="Arial" pitchFamily="34" charset="0"/>
              <a:buChar char="•"/>
            </a:pPr>
            <a:r>
              <a:rPr lang="en-US" sz="2400" dirty="0">
                <a:solidFill>
                  <a:schemeClr val="accent1"/>
                </a:solidFill>
              </a:rPr>
              <a:t>PaNOSC will build on and help make FAIR, EOSC and Open Science become reality for the Photon and Neutron community</a:t>
            </a:r>
          </a:p>
          <a:p>
            <a:pPr marL="342900" indent="-342900">
              <a:buFont typeface="Arial" pitchFamily="34" charset="0"/>
              <a:buChar char="•"/>
            </a:pPr>
            <a:r>
              <a:rPr lang="en-US" sz="2400" dirty="0">
                <a:solidFill>
                  <a:schemeClr val="bg1">
                    <a:lumMod val="50000"/>
                  </a:schemeClr>
                </a:solidFill>
              </a:rPr>
              <a:t>PaNOSC developments: new Data Policy framework, NeXus-compliant metadata, e-logbook, certified data catalogues, search API, data services, linking to EOSC, etc.</a:t>
            </a:r>
          </a:p>
          <a:p>
            <a:pPr marL="342900" indent="-342900">
              <a:buFont typeface="Arial" pitchFamily="34" charset="0"/>
              <a:buChar char="•"/>
            </a:pPr>
            <a:endParaRPr lang="en-US" sz="2400" dirty="0">
              <a:solidFill>
                <a:schemeClr val="accent1"/>
              </a:solidFill>
            </a:endParaRPr>
          </a:p>
        </p:txBody>
      </p:sp>
    </p:spTree>
    <p:extLst>
      <p:ext uri="{BB962C8B-B14F-4D97-AF65-F5344CB8AC3E}">
        <p14:creationId xmlns:p14="http://schemas.microsoft.com/office/powerpoint/2010/main" val="4213594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FD4D7-E608-0F4C-9F50-65899107C8F8}"/>
              </a:ext>
            </a:extLst>
          </p:cNvPr>
          <p:cNvSpPr>
            <a:spLocks noGrp="1"/>
          </p:cNvSpPr>
          <p:nvPr>
            <p:ph type="title"/>
          </p:nvPr>
        </p:nvSpPr>
        <p:spPr/>
        <p:txBody>
          <a:bodyPr/>
          <a:lstStyle/>
          <a:p>
            <a:r>
              <a:rPr lang="en-GB" dirty="0"/>
              <a:t>WP3 Data Catalogues – Basic Functions</a:t>
            </a:r>
          </a:p>
        </p:txBody>
      </p:sp>
      <p:sp>
        <p:nvSpPr>
          <p:cNvPr id="3" name="Content Placeholder 2">
            <a:extLst>
              <a:ext uri="{FF2B5EF4-FFF2-40B4-BE49-F238E27FC236}">
                <a16:creationId xmlns:a16="http://schemas.microsoft.com/office/drawing/2014/main" id="{C343A16C-46DA-4C46-8114-5C6EA66E9994}"/>
              </a:ext>
            </a:extLst>
          </p:cNvPr>
          <p:cNvSpPr>
            <a:spLocks noGrp="1"/>
          </p:cNvSpPr>
          <p:nvPr>
            <p:ph idx="1"/>
          </p:nvPr>
        </p:nvSpPr>
        <p:spPr>
          <a:xfrm>
            <a:off x="455849" y="1252272"/>
            <a:ext cx="7810330" cy="4801314"/>
          </a:xfrm>
        </p:spPr>
        <p:txBody>
          <a:bodyPr/>
          <a:lstStyle/>
          <a:p>
            <a:r>
              <a:rPr lang="en-GB" dirty="0"/>
              <a:t>Store reference to raw data and enough metadata</a:t>
            </a:r>
            <a:br>
              <a:rPr lang="en-GB" dirty="0"/>
            </a:br>
            <a:r>
              <a:rPr lang="en-GB" dirty="0"/>
              <a:t>to identify the “right” dataset to work with</a:t>
            </a:r>
          </a:p>
          <a:p>
            <a:r>
              <a:rPr lang="en-GB" dirty="0"/>
              <a:t>	Proposal Information</a:t>
            </a:r>
          </a:p>
          <a:p>
            <a:r>
              <a:rPr lang="en-GB" dirty="0"/>
              <a:t>	Sample Information</a:t>
            </a:r>
          </a:p>
          <a:p>
            <a:r>
              <a:rPr lang="en-GB" dirty="0"/>
              <a:t>	Scientific Metadata</a:t>
            </a:r>
          </a:p>
          <a:p>
            <a:r>
              <a:rPr lang="en-GB" dirty="0"/>
              <a:t>	Previews</a:t>
            </a:r>
          </a:p>
          <a:p>
            <a:r>
              <a:rPr lang="en-GB" dirty="0"/>
              <a:t>	Provenance </a:t>
            </a:r>
          </a:p>
          <a:p>
            <a:r>
              <a:rPr lang="en-GB" dirty="0"/>
              <a:t>	Relationship to other data</a:t>
            </a:r>
          </a:p>
          <a:p>
            <a:r>
              <a:rPr lang="en-GB" dirty="0"/>
              <a:t>		(derived data) </a:t>
            </a:r>
          </a:p>
          <a:p>
            <a:r>
              <a:rPr lang="en-GB" dirty="0"/>
              <a:t>	Relationship to people</a:t>
            </a:r>
          </a:p>
          <a:p>
            <a:r>
              <a:rPr lang="en-GB" dirty="0"/>
              <a:t>Facilitate Sharing and Publication</a:t>
            </a:r>
          </a:p>
          <a:p>
            <a:endParaRPr lang="en-GB" dirty="0"/>
          </a:p>
          <a:p>
            <a:endParaRPr lang="en-GB" dirty="0"/>
          </a:p>
        </p:txBody>
      </p:sp>
      <p:sp>
        <p:nvSpPr>
          <p:cNvPr id="4" name="Footer Placeholder 3">
            <a:extLst>
              <a:ext uri="{FF2B5EF4-FFF2-40B4-BE49-F238E27FC236}">
                <a16:creationId xmlns:a16="http://schemas.microsoft.com/office/drawing/2014/main" id="{2EBD21AB-2AE4-2443-9B58-BF7C2A22F49A}"/>
              </a:ext>
            </a:extLst>
          </p:cNvPr>
          <p:cNvSpPr>
            <a:spLocks noGrp="1"/>
          </p:cNvSpPr>
          <p:nvPr>
            <p:ph type="ftr" sz="quarter" idx="3"/>
          </p:nvPr>
        </p:nvSpPr>
        <p:spPr/>
        <p:txBody>
          <a:bodyPr/>
          <a:lstStyle/>
          <a:p>
            <a:pPr fontAlgn="base">
              <a:spcBef>
                <a:spcPct val="0"/>
              </a:spcBef>
              <a:spcAft>
                <a:spcPct val="0"/>
              </a:spcAft>
              <a:defRPr/>
            </a:pPr>
            <a:endParaRPr lang="fr-FR" sz="840" dirty="0"/>
          </a:p>
        </p:txBody>
      </p:sp>
      <p:pic>
        <p:nvPicPr>
          <p:cNvPr id="5" name="Image" descr="Image">
            <a:extLst>
              <a:ext uri="{FF2B5EF4-FFF2-40B4-BE49-F238E27FC236}">
                <a16:creationId xmlns:a16="http://schemas.microsoft.com/office/drawing/2014/main" id="{CD614687-630A-9F46-8011-21059773B093}"/>
              </a:ext>
            </a:extLst>
          </p:cNvPr>
          <p:cNvPicPr>
            <a:picLocks noChangeAspect="1"/>
          </p:cNvPicPr>
          <p:nvPr/>
        </p:nvPicPr>
        <p:blipFill>
          <a:blip r:embed="rId2">
            <a:extLst/>
          </a:blip>
          <a:stretch>
            <a:fillRect/>
          </a:stretch>
        </p:blipFill>
        <p:spPr>
          <a:xfrm>
            <a:off x="6664151" y="4897634"/>
            <a:ext cx="2148840" cy="765810"/>
          </a:xfrm>
          <a:prstGeom prst="rect">
            <a:avLst/>
          </a:prstGeom>
          <a:ln w="12700">
            <a:miter lim="400000"/>
          </a:ln>
        </p:spPr>
      </p:pic>
      <p:pic>
        <p:nvPicPr>
          <p:cNvPr id="6" name="Image" descr="Image">
            <a:extLst>
              <a:ext uri="{FF2B5EF4-FFF2-40B4-BE49-F238E27FC236}">
                <a16:creationId xmlns:a16="http://schemas.microsoft.com/office/drawing/2014/main" id="{77CB3B81-83FE-FD49-9612-CDD6172F9923}"/>
              </a:ext>
            </a:extLst>
          </p:cNvPr>
          <p:cNvPicPr>
            <a:picLocks noChangeAspect="1"/>
          </p:cNvPicPr>
          <p:nvPr/>
        </p:nvPicPr>
        <p:blipFill>
          <a:blip r:embed="rId3">
            <a:extLst/>
          </a:blip>
          <a:stretch>
            <a:fillRect/>
          </a:stretch>
        </p:blipFill>
        <p:spPr>
          <a:xfrm>
            <a:off x="6182410" y="5490089"/>
            <a:ext cx="1285876" cy="1285876"/>
          </a:xfrm>
          <a:prstGeom prst="rect">
            <a:avLst/>
          </a:prstGeom>
          <a:ln w="12700">
            <a:miter lim="400000"/>
          </a:ln>
        </p:spPr>
      </p:pic>
      <p:pic>
        <p:nvPicPr>
          <p:cNvPr id="7" name="Content Placeholder 6">
            <a:extLst>
              <a:ext uri="{FF2B5EF4-FFF2-40B4-BE49-F238E27FC236}">
                <a16:creationId xmlns:a16="http://schemas.microsoft.com/office/drawing/2014/main" id="{F71C9092-7A22-6344-B288-FE8B20AAC68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105400" y="2119934"/>
            <a:ext cx="4254403" cy="2431789"/>
          </a:xfrm>
          <a:prstGeom prst="rect">
            <a:avLst/>
          </a:prstGeom>
          <a:ln w="12700">
            <a:miter lim="400000"/>
          </a:ln>
          <a:extLst>
            <a:ext uri="{C572A759-6A51-4108-AA02-DFA0A04FC94B}">
              <ma14:wrappingTextBoxFlag xmlns:ma14="http://schemas.microsoft.com/office/mac/drawingml/2011/main" xmlns="" val="1"/>
            </a:ext>
          </a:extLst>
        </p:spPr>
      </p:pic>
      <p:pic>
        <p:nvPicPr>
          <p:cNvPr id="8" name="Picture 7">
            <a:extLst>
              <a:ext uri="{FF2B5EF4-FFF2-40B4-BE49-F238E27FC236}">
                <a16:creationId xmlns:a16="http://schemas.microsoft.com/office/drawing/2014/main" id="{A5F40C90-2411-F844-A530-41609138EC6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99659" y="903021"/>
            <a:ext cx="3208825" cy="1877180"/>
          </a:xfrm>
          <a:prstGeom prst="rect">
            <a:avLst/>
          </a:prstGeom>
        </p:spPr>
      </p:pic>
      <p:pic>
        <p:nvPicPr>
          <p:cNvPr id="9" name="Image" descr="Image">
            <a:extLst>
              <a:ext uri="{FF2B5EF4-FFF2-40B4-BE49-F238E27FC236}">
                <a16:creationId xmlns:a16="http://schemas.microsoft.com/office/drawing/2014/main" id="{16099F13-2A87-644F-8E48-AE00CE7DFE28}"/>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947517" y="3260692"/>
            <a:ext cx="2583266" cy="2583266"/>
          </a:xfrm>
          <a:prstGeom prst="rect">
            <a:avLst/>
          </a:prstGeom>
          <a:ln w="12700">
            <a:miter lim="400000"/>
          </a:ln>
        </p:spPr>
      </p:pic>
    </p:spTree>
    <p:extLst>
      <p:ext uri="{BB962C8B-B14F-4D97-AF65-F5344CB8AC3E}">
        <p14:creationId xmlns:p14="http://schemas.microsoft.com/office/powerpoint/2010/main" val="2268754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300" y="325781"/>
            <a:ext cx="11676700" cy="446276"/>
          </a:xfrm>
        </p:spPr>
        <p:txBody>
          <a:bodyPr/>
          <a:lstStyle/>
          <a:p>
            <a:pPr fontAlgn="auto">
              <a:spcAft>
                <a:spcPts val="0"/>
              </a:spcAft>
              <a:defRPr/>
            </a:pPr>
            <a:r>
              <a:rPr lang="en-US" dirty="0">
                <a:solidFill>
                  <a:schemeClr val="tx2"/>
                </a:solidFill>
                <a:effectLst>
                  <a:outerShdw blurRad="38100" dist="38100" dir="2700000" algn="tl">
                    <a:srgbClr val="000000">
                      <a:alpha val="43137"/>
                    </a:srgbClr>
                  </a:outerShdw>
                </a:effectLst>
                <a:latin typeface="Arial (Headings)"/>
                <a:cs typeface="JasmineUPC" pitchFamily="18" charset="-34"/>
              </a:rPr>
              <a:t>PaNOSC has 6 data catalogues with different APIs + UIs</a:t>
            </a:r>
          </a:p>
        </p:txBody>
      </p:sp>
      <p:grpSp>
        <p:nvGrpSpPr>
          <p:cNvPr id="18" name="Group 17"/>
          <p:cNvGrpSpPr/>
          <p:nvPr/>
        </p:nvGrpSpPr>
        <p:grpSpPr>
          <a:xfrm>
            <a:off x="515300" y="1673419"/>
            <a:ext cx="10838500" cy="4193981"/>
            <a:chOff x="134300" y="1563810"/>
            <a:chExt cx="8893437" cy="3525938"/>
          </a:xfrm>
        </p:grpSpPr>
        <p:sp>
          <p:nvSpPr>
            <p:cNvPr id="4" name="Flowchart: Magnetic Disk 3"/>
            <p:cNvSpPr/>
            <p:nvPr/>
          </p:nvSpPr>
          <p:spPr>
            <a:xfrm>
              <a:off x="229872"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ESRF</a:t>
              </a:r>
            </a:p>
            <a:p>
              <a:pPr algn="ctr"/>
              <a:r>
                <a:rPr lang="en-US" dirty="0"/>
                <a:t>(</a:t>
              </a:r>
              <a:r>
                <a:rPr lang="en-US" dirty="0" err="1"/>
                <a:t>Icat</a:t>
              </a:r>
              <a:r>
                <a:rPr lang="en-US" dirty="0"/>
                <a:t>)</a:t>
              </a:r>
            </a:p>
          </p:txBody>
        </p:sp>
        <p:sp>
          <p:nvSpPr>
            <p:cNvPr id="5" name="Flowchart: Magnetic Disk 4"/>
            <p:cNvSpPr/>
            <p:nvPr/>
          </p:nvSpPr>
          <p:spPr>
            <a:xfrm>
              <a:off x="1717566"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CERIC</a:t>
              </a:r>
            </a:p>
            <a:p>
              <a:pPr algn="ctr"/>
              <a:r>
                <a:rPr lang="en-US" dirty="0"/>
                <a:t>(VUO)</a:t>
              </a:r>
            </a:p>
          </p:txBody>
        </p:sp>
        <p:sp>
          <p:nvSpPr>
            <p:cNvPr id="6" name="Flowchart: Magnetic Disk 5"/>
            <p:cNvSpPr/>
            <p:nvPr/>
          </p:nvSpPr>
          <p:spPr>
            <a:xfrm>
              <a:off x="7668344"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XFEL</a:t>
              </a:r>
            </a:p>
            <a:p>
              <a:pPr algn="ctr"/>
              <a:r>
                <a:rPr lang="en-US" dirty="0"/>
                <a:t>(</a:t>
              </a:r>
              <a:r>
                <a:rPr lang="en-US" dirty="0" err="1"/>
                <a:t>myMdc</a:t>
              </a:r>
              <a:r>
                <a:rPr lang="en-US" dirty="0"/>
                <a:t>)</a:t>
              </a:r>
            </a:p>
          </p:txBody>
        </p:sp>
        <p:sp>
          <p:nvSpPr>
            <p:cNvPr id="7" name="Flowchart: Magnetic Disk 6"/>
            <p:cNvSpPr/>
            <p:nvPr/>
          </p:nvSpPr>
          <p:spPr>
            <a:xfrm>
              <a:off x="3205260"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ESS</a:t>
              </a:r>
            </a:p>
            <a:p>
              <a:pPr algn="ctr"/>
              <a:r>
                <a:rPr lang="en-US"/>
                <a:t>(SciCat)</a:t>
              </a:r>
              <a:endParaRPr lang="en-US" dirty="0"/>
            </a:p>
          </p:txBody>
        </p:sp>
        <p:sp>
          <p:nvSpPr>
            <p:cNvPr id="8" name="Flowchart: Magnetic Disk 7"/>
            <p:cNvSpPr/>
            <p:nvPr/>
          </p:nvSpPr>
          <p:spPr>
            <a:xfrm>
              <a:off x="4692954"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ILL </a:t>
              </a:r>
            </a:p>
            <a:p>
              <a:pPr algn="ctr"/>
              <a:r>
                <a:rPr lang="en-US" dirty="0"/>
                <a:t>(local)</a:t>
              </a:r>
            </a:p>
          </p:txBody>
        </p:sp>
        <p:sp>
          <p:nvSpPr>
            <p:cNvPr id="9" name="Flowchart: Magnetic Disk 8"/>
            <p:cNvSpPr/>
            <p:nvPr/>
          </p:nvSpPr>
          <p:spPr>
            <a:xfrm>
              <a:off x="6180648"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a:t>
              </a:r>
            </a:p>
            <a:p>
              <a:pPr algn="ctr"/>
              <a:r>
                <a:rPr lang="en-US" dirty="0"/>
                <a:t>(</a:t>
              </a:r>
              <a:r>
                <a:rPr lang="en-US" dirty="0" err="1"/>
                <a:t>tbd</a:t>
              </a:r>
              <a:r>
                <a:rPr lang="en-US" dirty="0"/>
                <a:t>)</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4300" y="1878739"/>
              <a:ext cx="3166532" cy="1457799"/>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5044" y="1886582"/>
              <a:ext cx="3166293" cy="145975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61720" y="1563810"/>
              <a:ext cx="2066017" cy="1920448"/>
            </a:xfrm>
            <a:prstGeom prst="rect">
              <a:avLst/>
            </a:prstGeom>
          </p:spPr>
        </p:pic>
        <p:sp>
          <p:nvSpPr>
            <p:cNvPr id="14" name="Up Arrow 13"/>
            <p:cNvSpPr/>
            <p:nvPr/>
          </p:nvSpPr>
          <p:spPr>
            <a:xfrm>
              <a:off x="669098"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2203563"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5144351" y="3212042"/>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Up Arrow 16"/>
            <p:cNvSpPr/>
            <p:nvPr/>
          </p:nvSpPr>
          <p:spPr>
            <a:xfrm>
              <a:off x="8107570"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3" name="Up Arrow 32"/>
          <p:cNvSpPr/>
          <p:nvPr/>
        </p:nvSpPr>
        <p:spPr>
          <a:xfrm>
            <a:off x="4799398" y="3632277"/>
            <a:ext cx="421288" cy="54366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Up Arrow 33"/>
          <p:cNvSpPr/>
          <p:nvPr/>
        </p:nvSpPr>
        <p:spPr>
          <a:xfrm>
            <a:off x="8429366" y="3644309"/>
            <a:ext cx="421288" cy="543664"/>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060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76" y="177888"/>
            <a:ext cx="11348224" cy="1338828"/>
          </a:xfrm>
        </p:spPr>
        <p:txBody>
          <a:bodyPr/>
          <a:lstStyle/>
          <a:p>
            <a:r>
              <a:rPr lang="en-US" dirty="0">
                <a:solidFill>
                  <a:schemeClr val="tx2"/>
                </a:solidFill>
                <a:effectLst>
                  <a:outerShdw blurRad="38100" dist="38100" dir="2700000" algn="tl">
                    <a:srgbClr val="000000">
                      <a:alpha val="43137"/>
                    </a:srgbClr>
                  </a:outerShdw>
                </a:effectLst>
                <a:latin typeface="Arial (Headings)"/>
                <a:cs typeface="JasmineUPC" pitchFamily="18" charset="-34"/>
              </a:rPr>
              <a:t>PaNOSC is implementing a common API searchable across sites</a:t>
            </a:r>
            <a:br>
              <a:rPr lang="en-US" dirty="0">
                <a:solidFill>
                  <a:schemeClr val="tx2"/>
                </a:solidFill>
                <a:effectLst>
                  <a:outerShdw blurRad="38100" dist="38100" dir="2700000" algn="tl">
                    <a:srgbClr val="000000">
                      <a:alpha val="43137"/>
                    </a:srgbClr>
                  </a:outerShdw>
                </a:effectLst>
                <a:latin typeface="Arial (Headings)"/>
                <a:cs typeface="JasmineUPC" pitchFamily="18" charset="-34"/>
              </a:rPr>
            </a:br>
            <a:endParaRPr lang="en-US" dirty="0"/>
          </a:p>
        </p:txBody>
      </p:sp>
      <p:grpSp>
        <p:nvGrpSpPr>
          <p:cNvPr id="21" name="Group 20"/>
          <p:cNvGrpSpPr/>
          <p:nvPr/>
        </p:nvGrpSpPr>
        <p:grpSpPr>
          <a:xfrm>
            <a:off x="462776" y="1251042"/>
            <a:ext cx="10514328" cy="4780368"/>
            <a:chOff x="229872" y="1141089"/>
            <a:chExt cx="8662608" cy="3948659"/>
          </a:xfrm>
        </p:grpSpPr>
        <p:sp>
          <p:nvSpPr>
            <p:cNvPr id="4" name="Flowchart: Magnetic Disk 3"/>
            <p:cNvSpPr/>
            <p:nvPr/>
          </p:nvSpPr>
          <p:spPr>
            <a:xfrm>
              <a:off x="229872"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ESRF</a:t>
              </a:r>
            </a:p>
            <a:p>
              <a:pPr algn="ctr"/>
              <a:r>
                <a:rPr lang="en-US" dirty="0"/>
                <a:t>(</a:t>
              </a:r>
              <a:r>
                <a:rPr lang="en-US" dirty="0" err="1"/>
                <a:t>icat</a:t>
              </a:r>
              <a:r>
                <a:rPr lang="en-US" dirty="0"/>
                <a:t>)</a:t>
              </a:r>
            </a:p>
          </p:txBody>
        </p:sp>
        <p:sp>
          <p:nvSpPr>
            <p:cNvPr id="5" name="Flowchart: Magnetic Disk 4"/>
            <p:cNvSpPr/>
            <p:nvPr/>
          </p:nvSpPr>
          <p:spPr>
            <a:xfrm>
              <a:off x="1717566"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CERIC</a:t>
              </a:r>
            </a:p>
            <a:p>
              <a:pPr algn="ctr"/>
              <a:r>
                <a:rPr lang="en-US"/>
                <a:t>(icat)</a:t>
              </a:r>
              <a:endParaRPr lang="en-US" dirty="0"/>
            </a:p>
          </p:txBody>
        </p:sp>
        <p:sp>
          <p:nvSpPr>
            <p:cNvPr id="6" name="Flowchart: Magnetic Disk 5"/>
            <p:cNvSpPr/>
            <p:nvPr/>
          </p:nvSpPr>
          <p:spPr>
            <a:xfrm>
              <a:off x="7668344"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XFEL</a:t>
              </a:r>
            </a:p>
            <a:p>
              <a:pPr algn="ctr"/>
              <a:r>
                <a:rPr lang="en-US" dirty="0"/>
                <a:t>(</a:t>
              </a:r>
              <a:r>
                <a:rPr lang="en-US" dirty="0" err="1"/>
                <a:t>MyMdc</a:t>
              </a:r>
              <a:r>
                <a:rPr lang="en-US" dirty="0"/>
                <a:t>)</a:t>
              </a:r>
            </a:p>
          </p:txBody>
        </p:sp>
        <p:sp>
          <p:nvSpPr>
            <p:cNvPr id="7" name="Flowchart: Magnetic Disk 6"/>
            <p:cNvSpPr/>
            <p:nvPr/>
          </p:nvSpPr>
          <p:spPr>
            <a:xfrm>
              <a:off x="3205260"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ESS</a:t>
              </a:r>
            </a:p>
            <a:p>
              <a:pPr algn="ctr"/>
              <a:r>
                <a:rPr lang="en-US"/>
                <a:t>(SciCat)</a:t>
              </a:r>
              <a:endParaRPr lang="en-US" dirty="0"/>
            </a:p>
          </p:txBody>
        </p:sp>
        <p:sp>
          <p:nvSpPr>
            <p:cNvPr id="8" name="Flowchart: Magnetic Disk 7"/>
            <p:cNvSpPr/>
            <p:nvPr/>
          </p:nvSpPr>
          <p:spPr>
            <a:xfrm>
              <a:off x="4692954"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ILL </a:t>
              </a:r>
            </a:p>
            <a:p>
              <a:pPr algn="ctr"/>
              <a:r>
                <a:rPr lang="en-US" dirty="0"/>
                <a:t>(local)</a:t>
              </a:r>
            </a:p>
          </p:txBody>
        </p:sp>
        <p:sp>
          <p:nvSpPr>
            <p:cNvPr id="9" name="Flowchart: Magnetic Disk 8"/>
            <p:cNvSpPr/>
            <p:nvPr/>
          </p:nvSpPr>
          <p:spPr>
            <a:xfrm>
              <a:off x="6180648" y="3649588"/>
              <a:ext cx="1224136" cy="1440160"/>
            </a:xfrm>
            <a:prstGeom prst="flowChartMagneticDisk">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ELI</a:t>
              </a:r>
            </a:p>
            <a:p>
              <a:pPr algn="ctr"/>
              <a:r>
                <a:rPr lang="en-US" dirty="0"/>
                <a:t>(</a:t>
              </a:r>
              <a:r>
                <a:rPr lang="en-US" dirty="0" err="1"/>
                <a:t>tbd</a:t>
              </a:r>
              <a:r>
                <a:rPr lang="en-US" dirty="0"/>
                <a:t>)</a:t>
              </a:r>
            </a:p>
          </p:txBody>
        </p:sp>
        <p:sp>
          <p:nvSpPr>
            <p:cNvPr id="11" name="Up Arrow 10"/>
            <p:cNvSpPr/>
            <p:nvPr/>
          </p:nvSpPr>
          <p:spPr>
            <a:xfrm>
              <a:off x="669098"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Up Arrow 11"/>
            <p:cNvSpPr/>
            <p:nvPr/>
          </p:nvSpPr>
          <p:spPr>
            <a:xfrm>
              <a:off x="2203563"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Up Arrow 12"/>
            <p:cNvSpPr/>
            <p:nvPr/>
          </p:nvSpPr>
          <p:spPr>
            <a:xfrm>
              <a:off x="5144351" y="3212042"/>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Up Arrow 13"/>
            <p:cNvSpPr/>
            <p:nvPr/>
          </p:nvSpPr>
          <p:spPr>
            <a:xfrm>
              <a:off x="8107570"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Up Arrow 14"/>
            <p:cNvSpPr/>
            <p:nvPr/>
          </p:nvSpPr>
          <p:spPr>
            <a:xfrm>
              <a:off x="3632317" y="3212042"/>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Up Arrow 15"/>
            <p:cNvSpPr/>
            <p:nvPr/>
          </p:nvSpPr>
          <p:spPr>
            <a:xfrm>
              <a:off x="6646687" y="3192521"/>
              <a:ext cx="345684" cy="457066"/>
            </a:xfrm>
            <a:prstGeom prst="up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29872" y="2713484"/>
              <a:ext cx="8508407" cy="4790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Common API to search across all PaNOSC catalogues</a:t>
              </a:r>
            </a:p>
          </p:txBody>
        </p:sp>
        <p:pic>
          <p:nvPicPr>
            <p:cNvPr id="18" name="Picture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870" y="1141089"/>
              <a:ext cx="8028384" cy="1503807"/>
            </a:xfrm>
            <a:prstGeom prst="rect">
              <a:avLst/>
            </a:prstGeom>
          </p:spPr>
        </p:pic>
        <p:sp>
          <p:nvSpPr>
            <p:cNvPr id="19" name="Multiply 18"/>
            <p:cNvSpPr/>
            <p:nvPr/>
          </p:nvSpPr>
          <p:spPr>
            <a:xfrm>
              <a:off x="2329634" y="1141089"/>
              <a:ext cx="1018230" cy="924323"/>
            </a:xfrm>
            <a:prstGeom prst="mathMultiply">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D6E49136-96F1-4847-805B-CF73F15FBA1B}"/>
              </a:ext>
            </a:extLst>
          </p:cNvPr>
          <p:cNvSpPr txBox="1"/>
          <p:nvPr/>
        </p:nvSpPr>
        <p:spPr>
          <a:xfrm>
            <a:off x="838200" y="1408665"/>
            <a:ext cx="1803699" cy="769441"/>
          </a:xfrm>
          <a:prstGeom prst="rect">
            <a:avLst/>
          </a:prstGeom>
          <a:noFill/>
        </p:spPr>
        <p:txBody>
          <a:bodyPr wrap="none" rtlCol="0">
            <a:spAutoFit/>
          </a:bodyPr>
          <a:lstStyle/>
          <a:p>
            <a:r>
              <a:rPr lang="en-GB" sz="4400" b="1" dirty="0">
                <a:solidFill>
                  <a:schemeClr val="tx2"/>
                </a:solidFill>
                <a:latin typeface="Arial Rounded MT Bold" panose="020F0704030504030204" pitchFamily="34" charset="77"/>
              </a:rPr>
              <a:t>EOSC</a:t>
            </a:r>
          </a:p>
        </p:txBody>
      </p:sp>
    </p:spTree>
    <p:extLst>
      <p:ext uri="{BB962C8B-B14F-4D97-AF65-F5344CB8AC3E}">
        <p14:creationId xmlns:p14="http://schemas.microsoft.com/office/powerpoint/2010/main" val="3546149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2776" y="76200"/>
            <a:ext cx="7310043" cy="446276"/>
          </a:xfrm>
        </p:spPr>
        <p:txBody>
          <a:bodyPr/>
          <a:lstStyle/>
          <a:p>
            <a:r>
              <a:rPr lang="en-US" dirty="0"/>
              <a:t>PaNOSC Partners – ESFRI projects </a:t>
            </a:r>
          </a:p>
        </p:txBody>
      </p:sp>
      <p:pic>
        <p:nvPicPr>
          <p:cNvPr id="3" name="Picture 2" descr="https://lh5.googleusercontent.com/ZmJgH0SoqxQJ0LA-v3Rb7WqRt9KO5MW6Z34Oe3WUvt_3nWcLDwQpmnBxjSTv3sQreW90kJou3O_z01RBBIdgyCNf-_rXDm7Ive_nnmIearfz_GCdO9h5BUk63mDr-JE4FVu0qz41"/>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4349347" y="3328978"/>
            <a:ext cx="3129140" cy="11374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45959" y="4379117"/>
            <a:ext cx="3003130" cy="295466"/>
          </a:xfrm>
          <a:prstGeom prst="rect">
            <a:avLst/>
          </a:prstGeom>
          <a:noFill/>
        </p:spPr>
        <p:txBody>
          <a:bodyPr wrap="none" rtlCol="0">
            <a:spAutoFit/>
          </a:bodyPr>
          <a:lstStyle/>
          <a:p>
            <a:r>
              <a:rPr lang="en-GB" sz="1320" b="1" dirty="0">
                <a:solidFill>
                  <a:srgbClr val="FF0000"/>
                </a:solidFill>
              </a:rPr>
              <a:t>P</a:t>
            </a:r>
            <a:r>
              <a:rPr lang="en-GB" sz="1320" dirty="0"/>
              <a:t>hoton </a:t>
            </a:r>
            <a:r>
              <a:rPr lang="en-GB" sz="1320" b="1" dirty="0">
                <a:solidFill>
                  <a:srgbClr val="FF0000"/>
                </a:solidFill>
              </a:rPr>
              <a:t>a</a:t>
            </a:r>
            <a:r>
              <a:rPr lang="en-GB" sz="1320" dirty="0"/>
              <a:t>nd </a:t>
            </a:r>
            <a:r>
              <a:rPr lang="en-GB" sz="1320" b="1" dirty="0">
                <a:solidFill>
                  <a:srgbClr val="FF0000"/>
                </a:solidFill>
              </a:rPr>
              <a:t>N</a:t>
            </a:r>
            <a:r>
              <a:rPr lang="en-GB" sz="1320" dirty="0"/>
              <a:t>eutron </a:t>
            </a:r>
            <a:r>
              <a:rPr lang="en-GB" sz="1320" b="1" dirty="0">
                <a:solidFill>
                  <a:srgbClr val="FF0000"/>
                </a:solidFill>
              </a:rPr>
              <a:t>O</a:t>
            </a:r>
            <a:r>
              <a:rPr lang="en-GB" sz="1320" dirty="0"/>
              <a:t>pen </a:t>
            </a:r>
            <a:r>
              <a:rPr lang="en-GB" sz="1320" b="1" dirty="0">
                <a:solidFill>
                  <a:srgbClr val="FF0000"/>
                </a:solidFill>
              </a:rPr>
              <a:t>S</a:t>
            </a:r>
            <a:r>
              <a:rPr lang="en-GB" sz="1320" dirty="0"/>
              <a:t>cience </a:t>
            </a:r>
            <a:r>
              <a:rPr lang="en-GB" sz="1320" b="1" dirty="0">
                <a:solidFill>
                  <a:srgbClr val="FF0000"/>
                </a:solidFill>
              </a:rPr>
              <a:t>C</a:t>
            </a:r>
            <a:r>
              <a:rPr lang="en-GB" sz="1320" dirty="0"/>
              <a:t>loud</a:t>
            </a:r>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406309" y="2252977"/>
            <a:ext cx="992772" cy="92451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603115" y="2252977"/>
            <a:ext cx="908780" cy="904553"/>
          </a:xfrm>
          <a:prstGeom prst="rect">
            <a:avLst/>
          </a:prstGeom>
        </p:spPr>
      </p:pic>
      <p:pic>
        <p:nvPicPr>
          <p:cNvPr id="9" name="Picture 8"/>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6336774" y="4820146"/>
            <a:ext cx="1245098" cy="823132"/>
          </a:xfrm>
          <a:prstGeom prst="rect">
            <a:avLst/>
          </a:prstGeom>
        </p:spPr>
      </p:pic>
      <p:pic>
        <p:nvPicPr>
          <p:cNvPr id="10" name="Picture 9"/>
          <p:cNvPicPr>
            <a:picLocks noChangeAspect="1"/>
          </p:cNvPicPr>
          <p:nvPr/>
        </p:nvPicPr>
        <p:blipFill>
          <a:blip r:embed="rId7"/>
          <a:stretch>
            <a:fillRect/>
          </a:stretch>
        </p:blipFill>
        <p:spPr>
          <a:xfrm>
            <a:off x="7586418" y="3504953"/>
            <a:ext cx="1303020" cy="731520"/>
          </a:xfrm>
          <a:prstGeom prst="rect">
            <a:avLst/>
          </a:prstGeom>
        </p:spPr>
      </p:pic>
      <p:pic>
        <p:nvPicPr>
          <p:cNvPr id="11" name="Picture 10"/>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3223222" y="3385919"/>
            <a:ext cx="1018193" cy="795911"/>
          </a:xfrm>
          <a:prstGeom prst="rect">
            <a:avLst/>
          </a:prstGeom>
        </p:spPr>
      </p:pic>
      <p:pic>
        <p:nvPicPr>
          <p:cNvPr id="13" name="Picture 12"/>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013660" y="711833"/>
            <a:ext cx="2300737" cy="1293014"/>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686211" y="4690777"/>
            <a:ext cx="2305675" cy="1296302"/>
          </a:xfrm>
          <a:prstGeom prst="rect">
            <a:avLst/>
          </a:prstGeom>
        </p:spPr>
      </p:pic>
      <p:pic>
        <p:nvPicPr>
          <p:cNvPr id="15" name="Picture 14"/>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8031722" y="4693615"/>
            <a:ext cx="2211940" cy="1361194"/>
          </a:xfrm>
          <a:prstGeom prst="rect">
            <a:avLst/>
          </a:prstGeom>
        </p:spPr>
      </p:pic>
      <p:pic>
        <p:nvPicPr>
          <p:cNvPr id="16" name="Picture 15"/>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1425" y="2930891"/>
            <a:ext cx="1853827" cy="1323064"/>
          </a:xfrm>
          <a:prstGeom prst="rect">
            <a:avLst/>
          </a:prstGeom>
        </p:spPr>
      </p:pic>
      <p:pic>
        <p:nvPicPr>
          <p:cNvPr id="17" name="Picture 16"/>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246805" y="2914726"/>
            <a:ext cx="2033093" cy="1355395"/>
          </a:xfrm>
          <a:prstGeom prst="rect">
            <a:avLst/>
          </a:prstGeom>
        </p:spPr>
      </p:pic>
      <p:pic>
        <p:nvPicPr>
          <p:cNvPr id="18" name="Picture 17"/>
          <p:cNvPicPr>
            <a:picLocks noChangeAspect="1"/>
          </p:cNvPicPr>
          <p:nvPr/>
        </p:nvPicPr>
        <p:blipFill rotWithShape="1">
          <a:blip r:embed="rId14" cstate="print">
            <a:extLst>
              <a:ext uri="{28A0092B-C50C-407E-A947-70E740481C1C}">
                <a14:useLocalDpi xmlns:a14="http://schemas.microsoft.com/office/drawing/2010/main"/>
              </a:ext>
            </a:extLst>
          </a:blip>
          <a:srcRect l="8028" t="42440" r="29888" b="10940"/>
          <a:stretch/>
        </p:blipFill>
        <p:spPr>
          <a:xfrm>
            <a:off x="4717763" y="722489"/>
            <a:ext cx="2460742" cy="1282358"/>
          </a:xfrm>
          <a:prstGeom prst="rect">
            <a:avLst/>
          </a:prstGeom>
        </p:spPr>
      </p:pic>
      <p:pic>
        <p:nvPicPr>
          <p:cNvPr id="19" name="Picture 18"/>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581872" y="704398"/>
            <a:ext cx="1947924" cy="1300448"/>
          </a:xfrm>
          <a:prstGeom prst="rect">
            <a:avLst/>
          </a:prstGeom>
        </p:spPr>
      </p:pic>
      <p:pic>
        <p:nvPicPr>
          <p:cNvPr id="20" name="Picture 19"/>
          <p:cNvPicPr>
            <a:picLocks noChangeAspect="1"/>
          </p:cNvPicPr>
          <p:nvPr/>
        </p:nvPicPr>
        <p:blipFill>
          <a:blip r:embed="rId16"/>
          <a:stretch>
            <a:fillRect/>
          </a:stretch>
        </p:blipFill>
        <p:spPr>
          <a:xfrm>
            <a:off x="4827497" y="5743188"/>
            <a:ext cx="2230007" cy="814810"/>
          </a:xfrm>
          <a:prstGeom prst="rect">
            <a:avLst/>
          </a:prstGeom>
        </p:spPr>
      </p:pic>
      <p:pic>
        <p:nvPicPr>
          <p:cNvPr id="21" name="Picture 2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29967" y="3177495"/>
            <a:ext cx="3148519" cy="1621536"/>
          </a:xfrm>
          <a:prstGeom prst="rect">
            <a:avLst/>
          </a:prstGeom>
        </p:spPr>
      </p:pic>
      <p:pic>
        <p:nvPicPr>
          <p:cNvPr id="33" name="Picture 3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620439" y="2252976"/>
            <a:ext cx="893868" cy="89386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4441736" y="4674066"/>
            <a:ext cx="1792900" cy="964734"/>
          </a:xfrm>
          <a:prstGeom prst="rect">
            <a:avLst/>
          </a:prstGeom>
        </p:spPr>
      </p:pic>
      <p:pic>
        <p:nvPicPr>
          <p:cNvPr id="5" name="Picture 4"/>
          <p:cNvPicPr>
            <a:picLocks noChangeAspect="1"/>
          </p:cNvPicPr>
          <p:nvPr/>
        </p:nvPicPr>
        <p:blipFill>
          <a:blip r:embed="rId20" cstate="print">
            <a:extLst>
              <a:ext uri="{28A0092B-C50C-407E-A947-70E740481C1C}">
                <a14:useLocalDpi xmlns:a14="http://schemas.microsoft.com/office/drawing/2010/main"/>
              </a:ext>
            </a:extLst>
          </a:blip>
          <a:stretch>
            <a:fillRect/>
          </a:stretch>
        </p:blipFill>
        <p:spPr>
          <a:xfrm>
            <a:off x="5517336" y="2057400"/>
            <a:ext cx="950506" cy="1175854"/>
          </a:xfrm>
          <a:prstGeom prst="rect">
            <a:avLst/>
          </a:prstGeom>
        </p:spPr>
      </p:pic>
    </p:spTree>
    <p:extLst>
      <p:ext uri="{BB962C8B-B14F-4D97-AF65-F5344CB8AC3E}">
        <p14:creationId xmlns:p14="http://schemas.microsoft.com/office/powerpoint/2010/main" val="1657050085"/>
      </p:ext>
    </p:extLst>
  </p:cSld>
  <p:clrMapOvr>
    <a:masterClrMapping/>
  </p:clrMapOvr>
</p:sld>
</file>

<file path=ppt/theme/theme1.xml><?xml version="1.0" encoding="utf-8"?>
<a:theme xmlns:a="http://schemas.openxmlformats.org/drawingml/2006/main" name="Office Theme">
  <a:themeElements>
    <a:clrScheme name="Personalizzati 5">
      <a:dk1>
        <a:srgbClr val="404140"/>
      </a:dk1>
      <a:lt1>
        <a:srgbClr val="FFFFFF"/>
      </a:lt1>
      <a:dk2>
        <a:srgbClr val="1F497D"/>
      </a:dk2>
      <a:lt2>
        <a:srgbClr val="D6D7D6"/>
      </a:lt2>
      <a:accent1>
        <a:srgbClr val="666EAE"/>
      </a:accent1>
      <a:accent2>
        <a:srgbClr val="A34773"/>
      </a:accent2>
      <a:accent3>
        <a:srgbClr val="9BBB59"/>
      </a:accent3>
      <a:accent4>
        <a:srgbClr val="8064A2"/>
      </a:accent4>
      <a:accent5>
        <a:srgbClr val="95B8E3"/>
      </a:accent5>
      <a:accent6>
        <a:srgbClr val="F79646"/>
      </a:accent6>
      <a:hlink>
        <a:srgbClr val="0000FF"/>
      </a:hlink>
      <a:folHlink>
        <a:srgbClr val="A3477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11249</TotalTime>
  <Words>2025</Words>
  <Application>Microsoft Macintosh PowerPoint</Application>
  <PresentationFormat>Widescreen</PresentationFormat>
  <Paragraphs>479</Paragraphs>
  <Slides>36</Slides>
  <Notes>8</Notes>
  <HiddenSlides>13</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-apple-system</vt:lpstr>
      <vt:lpstr>Arial</vt:lpstr>
      <vt:lpstr>Arial (Headings)</vt:lpstr>
      <vt:lpstr>Arial Rounded MT Bold</vt:lpstr>
      <vt:lpstr>Calibri</vt:lpstr>
      <vt:lpstr>JasmineUPC</vt:lpstr>
      <vt:lpstr>Muli</vt:lpstr>
      <vt:lpstr>Times New Roman</vt:lpstr>
      <vt:lpstr>Wingdings</vt:lpstr>
      <vt:lpstr>Office Theme</vt:lpstr>
      <vt:lpstr>WP3 Kick Off Meeting</vt:lpstr>
      <vt:lpstr>PowerPoint Presentation</vt:lpstr>
      <vt:lpstr>Why are we here?</vt:lpstr>
      <vt:lpstr>PaNOSC Objectives</vt:lpstr>
      <vt:lpstr>Making FAIR a reality for PaNOSC</vt:lpstr>
      <vt:lpstr>WP3 Data Catalogues – Basic Functions</vt:lpstr>
      <vt:lpstr>PaNOSC has 6 data catalogues with different APIs + UIs</vt:lpstr>
      <vt:lpstr>PaNOSC is implementing a common API searchable across sites </vt:lpstr>
      <vt:lpstr>PaNOSC Partners – ESFRI projects </vt:lpstr>
      <vt:lpstr>PowerPoint Presentation</vt:lpstr>
      <vt:lpstr>PaNOSC KPIs – from Andy Gotz</vt:lpstr>
      <vt:lpstr>PaNOSC KPIs – from Andy Gotz</vt:lpstr>
      <vt:lpstr>Deliverables Tasks Milestones</vt:lpstr>
      <vt:lpstr>Task 3.1: Develop API</vt:lpstr>
      <vt:lpstr>Task 3.2: Provisioning Federated Search</vt:lpstr>
      <vt:lpstr>Task 3.3: Local Deployment</vt:lpstr>
      <vt:lpstr>Task 3.4: Catalogue Integration </vt:lpstr>
      <vt:lpstr>Task 3.5: Meta Ontology for Catalogues</vt:lpstr>
      <vt:lpstr>Ways of working (from PaNOSC kick off in January)</vt:lpstr>
      <vt:lpstr>Agenda</vt:lpstr>
      <vt:lpstr>PowerPoint Presentation</vt:lpstr>
      <vt:lpstr>Deliverables   Tasks   Milestones</vt:lpstr>
      <vt:lpstr>Upcoming</vt:lpstr>
      <vt:lpstr>Status Today</vt:lpstr>
      <vt:lpstr>Desired Outcome</vt:lpstr>
      <vt:lpstr>Challenges</vt:lpstr>
      <vt:lpstr>PaNOSC Kick off Summary – WP3 </vt:lpstr>
      <vt:lpstr>NeXus International Advisory Committee NIAC</vt:lpstr>
      <vt:lpstr>Capturing Experimental Metadata</vt:lpstr>
      <vt:lpstr>Capturing metadata at the source</vt:lpstr>
      <vt:lpstr>Relationship to other WPs</vt:lpstr>
      <vt:lpstr>Summary and Outlook</vt:lpstr>
      <vt:lpstr>Why – to link all scientific data and output together </vt:lpstr>
      <vt:lpstr>PaNOSC Deliverables</vt:lpstr>
      <vt:lpstr>PaNOSC Milestones</vt:lpstr>
      <vt:lpstr>B2Find – EOSC Integration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the Presentation  on one or more lines</dc:title>
  <dc:creator>GOETZ Andrew</dc:creator>
  <cp:lastModifiedBy>Tobias Richter</cp:lastModifiedBy>
  <cp:revision>46</cp:revision>
  <dcterms:created xsi:type="dcterms:W3CDTF">2019-04-23T08:59:57Z</dcterms:created>
  <dcterms:modified xsi:type="dcterms:W3CDTF">2019-05-23T06:38:38Z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2019-04-19T00:00:00Z</vt:filetime>
  </property>
  <property fmtid="{D5CDD505-2E9C-101B-9397-08002B2CF9AE}" pid="3" name="Creator">
    <vt:lpwstr>Adobe InDesign CC 14.0 (Macintosh)</vt:lpwstr>
  </property>
  <property fmtid="{D5CDD505-2E9C-101B-9397-08002B2CF9AE}" pid="4" name="LastSaved">
    <vt:filetime>2019-04-23T00:00:00Z</vt:filetime>
  </property>
</Properties>
</file>