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1"/>
  </p:notesMasterIdLst>
  <p:handoutMasterIdLst>
    <p:handoutMasterId r:id="rId12"/>
  </p:handoutMasterIdLst>
  <p:sldIdLst>
    <p:sldId id="268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</p:sldIdLst>
  <p:sldSz cx="9144000" cy="5715000" type="screen16x1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052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81043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2156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62086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026082" algn="l" defTabSz="8104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431298" algn="l" defTabSz="8104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2836515" algn="l" defTabSz="8104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241731" algn="l" defTabSz="8104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orient="horz" pos="288" userDrawn="1">
          <p15:clr>
            <a:srgbClr val="A4A3A4"/>
          </p15:clr>
        </p15:guide>
        <p15:guide id="3" orient="horz" pos="3312" userDrawn="1">
          <p15:clr>
            <a:srgbClr val="A4A3A4"/>
          </p15:clr>
        </p15:guide>
        <p15:guide id="4" orient="horz" pos="855" userDrawn="1">
          <p15:clr>
            <a:srgbClr val="A4A3A4"/>
          </p15:clr>
        </p15:guide>
        <p15:guide id="5" pos="2658" userDrawn="1">
          <p15:clr>
            <a:srgbClr val="A4A3A4"/>
          </p15:clr>
        </p15:guide>
        <p15:guide id="6" pos="481" userDrawn="1">
          <p15:clr>
            <a:srgbClr val="A4A3A4"/>
          </p15:clr>
        </p15:guide>
        <p15:guide id="7" pos="4836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pos="521" userDrawn="1">
          <p15:clr>
            <a:srgbClr val="A4A3A4"/>
          </p15:clr>
        </p15:guide>
        <p15:guide id="10" pos="52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FF9966"/>
    <a:srgbClr val="ED7703"/>
    <a:srgbClr val="AF007C"/>
    <a:srgbClr val="F4F4F4"/>
    <a:srgbClr val="D1D2D4"/>
    <a:srgbClr val="B7B9BA"/>
    <a:srgbClr val="0098D4"/>
    <a:srgbClr val="51A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3" autoAdjust="0"/>
    <p:restoredTop sz="50000" autoAdjust="0"/>
  </p:normalViewPr>
  <p:slideViewPr>
    <p:cSldViewPr>
      <p:cViewPr varScale="1">
        <p:scale>
          <a:sx n="114" d="100"/>
          <a:sy n="114" d="100"/>
        </p:scale>
        <p:origin x="168" y="800"/>
      </p:cViewPr>
      <p:guideLst>
        <p:guide orient="horz" pos="1800"/>
        <p:guide orient="horz" pos="288"/>
        <p:guide orient="horz" pos="3312"/>
        <p:guide orient="horz" pos="855"/>
        <p:guide pos="2658"/>
        <p:guide pos="481"/>
        <p:guide pos="4836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1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A9F0B-EDFC-48AA-8FAD-E1EF1C8D8A7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0BA5-50BC-4FA8-B8FF-9B048DDA3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32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DEFB8C-62AA-4D25-B790-A9AE004B2DC3}" type="datetimeFigureOut">
              <a:rPr lang="fr-FR"/>
              <a:pPr>
                <a:defRPr/>
              </a:pPr>
              <a:t>15/01/2019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6EAF0D6-6B5B-4039-A278-A77F9CB3D79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5311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64" kern="1200">
        <a:solidFill>
          <a:schemeClr val="tx1"/>
        </a:solidFill>
        <a:latin typeface="+mn-lt"/>
        <a:ea typeface="+mn-ea"/>
        <a:cs typeface="+mn-cs"/>
      </a:defRPr>
    </a:lvl1pPr>
    <a:lvl2pPr marL="405216" algn="l" rtl="0" eaLnBrk="0" fontAlgn="base" hangingPunct="0">
      <a:spcBef>
        <a:spcPct val="30000"/>
      </a:spcBef>
      <a:spcAft>
        <a:spcPct val="0"/>
      </a:spcAft>
      <a:defRPr sz="1064" kern="1200">
        <a:solidFill>
          <a:schemeClr val="tx1"/>
        </a:solidFill>
        <a:latin typeface="+mn-lt"/>
        <a:ea typeface="+mn-ea"/>
        <a:cs typeface="+mn-cs"/>
      </a:defRPr>
    </a:lvl2pPr>
    <a:lvl3pPr marL="810433" algn="l" rtl="0" eaLnBrk="0" fontAlgn="base" hangingPunct="0">
      <a:spcBef>
        <a:spcPct val="30000"/>
      </a:spcBef>
      <a:spcAft>
        <a:spcPct val="0"/>
      </a:spcAft>
      <a:defRPr sz="1064" kern="1200">
        <a:solidFill>
          <a:schemeClr val="tx1"/>
        </a:solidFill>
        <a:latin typeface="+mn-lt"/>
        <a:ea typeface="+mn-ea"/>
        <a:cs typeface="+mn-cs"/>
      </a:defRPr>
    </a:lvl3pPr>
    <a:lvl4pPr marL="1215649" algn="l" rtl="0" eaLnBrk="0" fontAlgn="base" hangingPunct="0">
      <a:spcBef>
        <a:spcPct val="30000"/>
      </a:spcBef>
      <a:spcAft>
        <a:spcPct val="0"/>
      </a:spcAft>
      <a:defRPr sz="1064" kern="1200">
        <a:solidFill>
          <a:schemeClr val="tx1"/>
        </a:solidFill>
        <a:latin typeface="+mn-lt"/>
        <a:ea typeface="+mn-ea"/>
        <a:cs typeface="+mn-cs"/>
      </a:defRPr>
    </a:lvl4pPr>
    <a:lvl5pPr marL="1620865" algn="l" rtl="0" eaLnBrk="0" fontAlgn="base" hangingPunct="0">
      <a:spcBef>
        <a:spcPct val="30000"/>
      </a:spcBef>
      <a:spcAft>
        <a:spcPct val="0"/>
      </a:spcAft>
      <a:defRPr sz="1064" kern="1200">
        <a:solidFill>
          <a:schemeClr val="tx1"/>
        </a:solidFill>
        <a:latin typeface="+mn-lt"/>
        <a:ea typeface="+mn-ea"/>
        <a:cs typeface="+mn-cs"/>
      </a:defRPr>
    </a:lvl5pPr>
    <a:lvl6pPr marL="2026082" algn="l" defTabSz="810433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6pPr>
    <a:lvl7pPr marL="2431298" algn="l" defTabSz="810433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7pPr>
    <a:lvl8pPr marL="2836515" algn="l" defTabSz="810433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8pPr>
    <a:lvl9pPr marL="3241731" algn="l" defTabSz="810433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18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63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65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186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00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15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4603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05000"/>
            <a:ext cx="7194236" cy="414000"/>
          </a:xfrm>
          <a:solidFill>
            <a:schemeClr val="accent1"/>
          </a:solidFill>
        </p:spPr>
        <p:txBody>
          <a:bodyPr lIns="108000" rIns="108000"/>
          <a:lstStyle>
            <a:lvl1pPr>
              <a:lnSpc>
                <a:spcPct val="85000"/>
              </a:lnSpc>
              <a:defRPr sz="2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Author – Presentation title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Page </a:t>
            </a:r>
            <a:fld id="{E8AFFA45-75E9-4D44-A4DC-F6F95C7D57BD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  <p:pic>
        <p:nvPicPr>
          <p:cNvPr id="10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075" y="104513"/>
            <a:ext cx="7194361" cy="41407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637253"/>
            <a:ext cx="8236800" cy="450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Author – Presentation title - date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Page </a:t>
            </a:r>
            <a:fld id="{DC3005C4-15E9-489E-BA90-2123D33814CE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  <p:pic>
        <p:nvPicPr>
          <p:cNvPr id="7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75" y="104513"/>
            <a:ext cx="7194361" cy="414073"/>
          </a:xfrm>
        </p:spPr>
        <p:txBody>
          <a:bodyPr/>
          <a:lstStyle>
            <a:lvl1pPr>
              <a:defRPr sz="2000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Author – Presentation title - date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Page </a:t>
            </a:r>
            <a:fld id="{EA3EFBA3-4378-4227-A008-52EC19BBE977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  <p:pic>
        <p:nvPicPr>
          <p:cNvPr id="6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1751017" y="846667"/>
            <a:ext cx="6421437" cy="4030114"/>
            <a:chOff x="977503" y="761588"/>
            <a:chExt cx="6421177" cy="4835535"/>
          </a:xfrm>
        </p:grpSpPr>
        <p:sp>
          <p:nvSpPr>
            <p:cNvPr id="4" name="Oval 3"/>
            <p:cNvSpPr/>
            <p:nvPr/>
          </p:nvSpPr>
          <p:spPr>
            <a:xfrm>
              <a:off x="2804641" y="1812382"/>
              <a:ext cx="2627207" cy="26285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4176185" y="1017144"/>
              <a:ext cx="576240" cy="576190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5003240" y="1393334"/>
              <a:ext cx="576239" cy="576191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508045" y="1980636"/>
              <a:ext cx="576239" cy="576191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687424" y="2740955"/>
              <a:ext cx="577827" cy="576190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581067" y="3501272"/>
              <a:ext cx="576239" cy="576191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147696" y="4169527"/>
              <a:ext cx="576240" cy="576190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368097" y="1709208"/>
              <a:ext cx="576239" cy="576190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079183" y="2433018"/>
              <a:ext cx="576239" cy="576190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492001" y="4688574"/>
              <a:ext cx="576239" cy="576191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706220" y="4329844"/>
              <a:ext cx="576240" cy="576191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14107" y="3747304"/>
              <a:ext cx="576239" cy="576190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3545974" y="3053653"/>
              <a:ext cx="1260424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>
                  <a:solidFill>
                    <a:schemeClr val="bg1"/>
                  </a:solidFill>
                </a:rPr>
                <a:t>R019G037B119</a:t>
              </a:r>
              <a:endParaRPr lang="en-GB" altLang="fr-FR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4339692" y="761588"/>
              <a:ext cx="1260424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/>
                <a:t>R237G119B003</a:t>
              </a:r>
              <a:endParaRPr lang="en-GB" altLang="fr-FR" sz="1200" dirty="0"/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5273104" y="1163176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/>
                <a:t>R244G163B000</a:t>
              </a:r>
              <a:endParaRPr lang="en-GB" altLang="fr-FR" sz="1200" dirty="0"/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5795370" y="1756827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/>
                <a:t>R255G221B000</a:t>
              </a:r>
              <a:endParaRPr lang="en-GB" altLang="fr-FR" sz="1200" dirty="0"/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6084283" y="2571113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/>
                <a:t>R081G160B038</a:t>
              </a:r>
              <a:endParaRPr lang="en-GB" altLang="fr-FR" sz="1200" dirty="0"/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6084283" y="3409208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/>
                <a:t>R000G152B212</a:t>
              </a:r>
              <a:endParaRPr lang="en-GB" altLang="fr-FR" sz="1200" dirty="0"/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5677900" y="4160003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/>
                <a:t>R175G000B124</a:t>
              </a:r>
              <a:endParaRPr lang="en-GB" altLang="fr-FR" sz="1200" dirty="0"/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1312451" y="1496510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 dirty="0"/>
                <a:t>ESRF </a:t>
              </a:r>
              <a:r>
                <a:rPr lang="fr-FR" altLang="fr-FR" sz="1200" dirty="0" err="1"/>
                <a:t>blue</a:t>
              </a:r>
              <a:r>
                <a:rPr lang="fr-FR" altLang="fr-FR" sz="1200" dirty="0"/>
                <a:t> 75%</a:t>
              </a:r>
              <a:endParaRPr lang="en-GB" altLang="fr-FR" sz="1200" dirty="0"/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977503" y="2279049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/>
                <a:t>ESRF blue 50%</a:t>
              </a:r>
              <a:endParaRPr lang="en-GB" altLang="fr-FR" sz="1200"/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2877663" y="5264766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/>
                <a:t>R183G185B186</a:t>
              </a:r>
              <a:endParaRPr lang="en-GB" altLang="fr-FR" sz="1200"/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1968063" y="4899686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/>
                <a:t>R209G210B212</a:t>
              </a:r>
              <a:endParaRPr lang="en-GB" altLang="fr-FR" sz="1200"/>
            </a:p>
          </p:txBody>
        </p: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1237842" y="4312384"/>
              <a:ext cx="1314397" cy="3323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sz="1200"/>
                <a:t>R244G244B244</a:t>
              </a:r>
              <a:endParaRPr lang="en-GB" altLang="fr-FR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75" y="104513"/>
            <a:ext cx="7194361" cy="41407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Author – Presentation title - date</a:t>
            </a:r>
            <a:endParaRPr lang="fr-FR" dirty="0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Page </a:t>
            </a:r>
            <a:fld id="{B7C8DAD3-8828-4E0D-900D-DF9EDAC5BF3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pic>
        <p:nvPicPr>
          <p:cNvPr id="3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/>
              <a:t>CLICK TO MODIFY THE STYLE OF THE TITLE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075" y="637646"/>
            <a:ext cx="8237538" cy="449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Click to </a:t>
            </a:r>
            <a:r>
              <a:rPr lang="fr-FR" altLang="fr-FR" dirty="0" err="1"/>
              <a:t>modify</a:t>
            </a:r>
            <a:r>
              <a:rPr lang="fr-FR" altLang="fr-FR" dirty="0"/>
              <a:t> </a:t>
            </a:r>
            <a:r>
              <a:rPr lang="fr-FR" altLang="fr-FR" dirty="0" err="1"/>
              <a:t>attributes</a:t>
            </a:r>
            <a:endParaRPr lang="fr-FR" altLang="fr-FR" dirty="0"/>
          </a:p>
          <a:p>
            <a:pPr lvl="1"/>
            <a:endParaRPr lang="fr-FR" altLang="fr-FR" dirty="0"/>
          </a:p>
          <a:p>
            <a:pPr lvl="1"/>
            <a:r>
              <a:rPr lang="fr-FR" altLang="fr-FR" dirty="0"/>
              <a:t>Second </a:t>
            </a:r>
            <a:r>
              <a:rPr lang="fr-FR" altLang="fr-FR" dirty="0" err="1"/>
              <a:t>level</a:t>
            </a:r>
            <a:endParaRPr lang="fr-FR" altLang="fr-FR" dirty="0"/>
          </a:p>
          <a:p>
            <a:pPr lvl="2"/>
            <a:r>
              <a:rPr lang="fr-FR" altLang="fr-FR" dirty="0" err="1"/>
              <a:t>Third</a:t>
            </a:r>
            <a:r>
              <a:rPr lang="fr-FR" altLang="fr-FR" dirty="0"/>
              <a:t> </a:t>
            </a:r>
            <a:r>
              <a:rPr lang="fr-FR" altLang="fr-FR" dirty="0" err="1"/>
              <a:t>level</a:t>
            </a:r>
            <a:endParaRPr lang="fr-FR" altLang="fr-FR" dirty="0"/>
          </a:p>
          <a:p>
            <a:pPr lvl="3"/>
            <a:r>
              <a:rPr lang="fr-FR" altLang="fr-FR" dirty="0" err="1"/>
              <a:t>Fourth</a:t>
            </a:r>
            <a:r>
              <a:rPr lang="fr-FR" altLang="fr-FR" dirty="0"/>
              <a:t> </a:t>
            </a:r>
            <a:r>
              <a:rPr lang="fr-FR" altLang="fr-FR" dirty="0" err="1"/>
              <a:t>level</a:t>
            </a:r>
            <a:endParaRPr lang="fr-FR" altLang="fr-FR" dirty="0"/>
          </a:p>
          <a:p>
            <a:pPr lvl="4"/>
            <a:r>
              <a:rPr lang="fr-FR" altLang="fr-FR" dirty="0" err="1"/>
              <a:t>Fifth</a:t>
            </a:r>
            <a:r>
              <a:rPr lang="fr-FR" altLang="fr-FR" dirty="0"/>
              <a:t> </a:t>
            </a:r>
            <a:r>
              <a:rPr lang="fr-FR" altLang="fr-FR" dirty="0" err="1"/>
              <a:t>level</a:t>
            </a:r>
            <a:endParaRPr lang="fr-FR" alt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138" y="5402798"/>
            <a:ext cx="6119812" cy="1772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1" cap="none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Author – Presentation title - date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392" y="5402798"/>
            <a:ext cx="414337" cy="17727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 dirty="0"/>
              <a:t>Page </a:t>
            </a:r>
            <a:fld id="{F22612DC-F66D-4922-8292-40079A8B7259}" type="slidenum">
              <a:rPr lang="fr-FR" altLang="fr-FR"/>
              <a:pPr>
                <a:defRPr/>
              </a:pPr>
              <a:t>‹#›</a:t>
            </a:fld>
            <a:endParaRPr lang="fr-FR" altLang="fr-FR" dirty="0"/>
          </a:p>
        </p:txBody>
      </p:sp>
      <p:sp>
        <p:nvSpPr>
          <p:cNvPr id="8" name="Rectangle 7"/>
          <p:cNvSpPr/>
          <p:nvPr/>
        </p:nvSpPr>
        <p:spPr>
          <a:xfrm>
            <a:off x="179392" y="104513"/>
            <a:ext cx="496887" cy="414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79392" y="104514"/>
            <a:ext cx="496887" cy="4082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9" name="Footer Placeholder 5"/>
          <p:cNvSpPr txBox="1">
            <a:spLocks/>
          </p:cNvSpPr>
          <p:nvPr userDrawn="1"/>
        </p:nvSpPr>
        <p:spPr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7" r:id="rId4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000"/>
        </a:spcAft>
        <a:buFont typeface="Arial" pitchFamily="34" charset="0"/>
        <a:defRPr b="1" kern="1200">
          <a:solidFill>
            <a:srgbClr val="0098D4"/>
          </a:solidFill>
          <a:latin typeface="+mn-lt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ts val="1500"/>
        </a:spcAft>
        <a:buFont typeface="Arial" pitchFamily="34" charset="0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algn="l" rtl="0" eaLnBrk="0" fontAlgn="base" hangingPunct="0">
        <a:lnSpc>
          <a:spcPct val="105000"/>
        </a:lnSpc>
        <a:spcBef>
          <a:spcPct val="0"/>
        </a:spcBef>
        <a:spcAft>
          <a:spcPts val="500"/>
        </a:spcAft>
        <a:buFont typeface="Arial" pitchFamily="34" charset="0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rtl="0" eaLnBrk="0" fontAlgn="base" hangingPunct="0">
        <a:lnSpc>
          <a:spcPct val="110000"/>
        </a:lnSpc>
        <a:spcBef>
          <a:spcPct val="0"/>
        </a:spcBef>
        <a:spcAft>
          <a:spcPts val="400"/>
        </a:spcAft>
        <a:buClr>
          <a:srgbClr val="0098D4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rtl="0" eaLnBrk="0" fontAlgn="base" hangingPunct="0">
        <a:spcBef>
          <a:spcPct val="0"/>
        </a:spcBef>
        <a:spcAft>
          <a:spcPts val="600"/>
        </a:spcAft>
        <a:buClr>
          <a:srgbClr val="0098D4"/>
        </a:buClr>
        <a:buFont typeface="ITCOfficinaSans LT Book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0" y="3505572"/>
            <a:ext cx="9144000" cy="1494969"/>
          </a:xfrm>
          <a:prstGeom prst="rect">
            <a:avLst/>
          </a:prstGeom>
          <a:noFill/>
        </p:spPr>
        <p:txBody>
          <a:bodyPr lIns="72000" tIns="0" rIns="72000" bIns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JasmineUPC" pitchFamily="18" charset="-34"/>
              </a:rPr>
              <a:t>Impact and Benefits from </a:t>
            </a:r>
            <a:r>
              <a:rPr lang="en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JasmineUPC" pitchFamily="18" charset="-34"/>
              </a:rPr>
              <a:t>PaNOSC</a:t>
            </a:r>
            <a:r>
              <a:rPr lang="en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JasmineUPC" pitchFamily="18" charset="-34"/>
              </a:rPr>
              <a:t>?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JasmineUPC" pitchFamily="18" charset="-34"/>
              </a:rPr>
              <a:t>ELI’s Perspective and Expectations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+mj-ea"/>
              <a:cs typeface="JasmineUPC" pitchFamily="18" charset="-34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(Headings)"/>
              <a:ea typeface="+mj-ea"/>
              <a:cs typeface="JasmineUPC" pitchFamily="18" charset="-34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JasmineUPC" pitchFamily="18" charset="-34"/>
              </a:rPr>
              <a:t>Florian Gliksohn, ELI-DC Associate Director </a:t>
            </a:r>
            <a:b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JasmineUPC" pitchFamily="18" charset="-34"/>
              </a:rPr>
            </a:b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Headings)"/>
                <a:ea typeface="+mj-ea"/>
                <a:cs typeface="JasmineUPC" pitchFamily="18" charset="-34"/>
              </a:rPr>
              <a:t>15/01/2019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27075" y="99528"/>
            <a:ext cx="8320860" cy="41802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err="1"/>
              <a:t>PaNOSC</a:t>
            </a:r>
            <a:r>
              <a:rPr lang="en-GB" dirty="0"/>
              <a:t> Kick-off Meeting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156176" y="5233764"/>
            <a:ext cx="2272448" cy="412873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6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1460326" y="750890"/>
            <a:ext cx="6079331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8187" y="2869245"/>
            <a:ext cx="3956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P</a:t>
            </a:r>
            <a:r>
              <a:rPr lang="en-GB" sz="1600" dirty="0"/>
              <a:t>hoton </a:t>
            </a:r>
            <a:r>
              <a:rPr lang="en-GB" sz="1600" b="1" dirty="0">
                <a:solidFill>
                  <a:srgbClr val="FF0000"/>
                </a:solidFill>
              </a:rPr>
              <a:t>a</a:t>
            </a:r>
            <a:r>
              <a:rPr lang="en-GB" sz="1600" dirty="0"/>
              <a:t>nd </a:t>
            </a:r>
            <a:r>
              <a:rPr lang="en-GB" sz="1600" b="1" dirty="0">
                <a:solidFill>
                  <a:srgbClr val="FF0000"/>
                </a:solidFill>
              </a:rPr>
              <a:t>N</a:t>
            </a:r>
            <a:r>
              <a:rPr lang="en-GB" sz="1600" dirty="0"/>
              <a:t>eutron </a:t>
            </a:r>
            <a:r>
              <a:rPr lang="en-GB" sz="1600" b="1" dirty="0">
                <a:solidFill>
                  <a:srgbClr val="FF0000"/>
                </a:solidFill>
              </a:rPr>
              <a:t>O</a:t>
            </a:r>
            <a:r>
              <a:rPr lang="en-GB" sz="1600" dirty="0"/>
              <a:t>pen </a:t>
            </a:r>
            <a:r>
              <a:rPr lang="en-GB" sz="1600" b="1" dirty="0">
                <a:solidFill>
                  <a:srgbClr val="FF0000"/>
                </a:solidFill>
              </a:rPr>
              <a:t>S</a:t>
            </a:r>
            <a:r>
              <a:rPr lang="en-GB" sz="1600" dirty="0"/>
              <a:t>cience </a:t>
            </a:r>
            <a:r>
              <a:rPr lang="en-GB" sz="1600" b="1" dirty="0">
                <a:solidFill>
                  <a:srgbClr val="FF0000"/>
                </a:solidFill>
              </a:rPr>
              <a:t>C</a:t>
            </a:r>
            <a:r>
              <a:rPr lang="en-GB" sz="1600" dirty="0"/>
              <a:t>loud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EA3EFBA3-4378-4227-A008-52EC19BBE977}" type="slidenum">
              <a:rPr lang="fr-FR" altLang="fr-FR" smtClean="0"/>
              <a:pPr>
                <a:defRPr/>
              </a:pPr>
              <a:t>1</a:t>
            </a:fld>
            <a:endParaRPr lang="fr-FR" alt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sp>
        <p:nvSpPr>
          <p:cNvPr id="9" name="Footer Placeholder 5"/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09509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ELI in Brief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DC3005C4-15E9-489E-BA90-2123D33814CE}" type="slidenum">
              <a:rPr lang="fr-FR" altLang="fr-FR" smtClean="0"/>
              <a:pPr>
                <a:defRPr/>
              </a:pPr>
              <a:t>2</a:t>
            </a:fld>
            <a:endParaRPr lang="fr-FR" altLang="fr-FR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19FF6ECF-45D8-D04D-8154-A454C5B78748}"/>
              </a:ext>
            </a:extLst>
          </p:cNvPr>
          <p:cNvSpPr/>
          <p:nvPr/>
        </p:nvSpPr>
        <p:spPr>
          <a:xfrm>
            <a:off x="179392" y="862736"/>
            <a:ext cx="2952448" cy="4260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5BBDEC54-F893-7648-860C-BC17964779D0}"/>
              </a:ext>
            </a:extLst>
          </p:cNvPr>
          <p:cNvSpPr txBox="1"/>
          <p:nvPr/>
        </p:nvSpPr>
        <p:spPr>
          <a:xfrm>
            <a:off x="3551824" y="985292"/>
            <a:ext cx="4876800" cy="3962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1" indent="-342900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it-IT" sz="2400" dirty="0"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ELI ERIC will be the world</a:t>
            </a:r>
            <a:r>
              <a:rPr lang="en-GB" altLang="fr-FR" sz="2400" dirty="0"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’</a:t>
            </a:r>
            <a:r>
              <a:rPr lang="en-GB" altLang="it-IT" sz="2400" dirty="0"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s most advanced</a:t>
            </a:r>
            <a:r>
              <a:rPr lang="en-GB" altLang="it-IT" sz="2400" b="1" dirty="0"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 laser research infrastructure</a:t>
            </a:r>
          </a:p>
          <a:p>
            <a:pPr marL="342900" lvl="1" indent="-342900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it-IT" sz="2400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First </a:t>
            </a:r>
            <a:r>
              <a:rPr lang="en-GB" altLang="it-IT" sz="2400" b="1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international research infrastructure</a:t>
            </a:r>
            <a:r>
              <a:rPr lang="en-GB" altLang="it-IT" sz="2400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 built completely in </a:t>
            </a:r>
            <a:r>
              <a:rPr lang="en-GB" altLang="it-IT" sz="2400" b="1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Central Europe </a:t>
            </a:r>
          </a:p>
          <a:p>
            <a:pPr marL="342900" lvl="1" indent="-342900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it-IT" sz="2400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Funded in synergy between </a:t>
            </a:r>
            <a:r>
              <a:rPr lang="en-GB" altLang="it-IT" sz="2400" b="1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ESIF, National and Framework</a:t>
            </a:r>
            <a:r>
              <a:rPr lang="en-GB" altLang="it-IT" sz="2400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 funds, after </a:t>
            </a:r>
            <a:r>
              <a:rPr lang="en-GB" altLang="it-IT" sz="2400" b="1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EU approval </a:t>
            </a:r>
            <a:r>
              <a:rPr lang="en-GB" altLang="it-IT" sz="2400" dirty="0">
                <a:solidFill>
                  <a:srgbClr val="171616"/>
                </a:solidFill>
                <a:latin typeface="Calibri" charset="0"/>
                <a:ea typeface="Calibri" charset="0"/>
                <a:cs typeface="Calibri" charset="0"/>
                <a:sym typeface="Arial" pitchFamily="34" charset="0"/>
              </a:rPr>
              <a:t>and delivered through a community effort</a:t>
            </a:r>
            <a:endParaRPr lang="en-GB" altLang="it-IT" sz="2400" b="1" dirty="0">
              <a:solidFill>
                <a:srgbClr val="171616"/>
              </a:solidFill>
              <a:latin typeface="Calibri" charset="0"/>
              <a:ea typeface="Calibri" charset="0"/>
              <a:cs typeface="Calibri" charset="0"/>
              <a:sym typeface="Arial" pitchFamily="34" charset="0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686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Current Implementation Status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DC3005C4-15E9-489E-BA90-2123D33814CE}" type="slidenum">
              <a:rPr lang="fr-FR" altLang="fr-FR" smtClean="0"/>
              <a:pPr>
                <a:defRPr/>
              </a:pPr>
              <a:t>3</a:t>
            </a:fld>
            <a:endParaRPr lang="fr-FR" altLang="fr-FR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355B43-44E8-C74B-BCF7-8BAE59279435}"/>
              </a:ext>
            </a:extLst>
          </p:cNvPr>
          <p:cNvGrpSpPr/>
          <p:nvPr/>
        </p:nvGrpSpPr>
        <p:grpSpPr>
          <a:xfrm>
            <a:off x="727075" y="3145532"/>
            <a:ext cx="7488832" cy="2029674"/>
            <a:chOff x="-51370" y="4336587"/>
            <a:chExt cx="9195370" cy="2521413"/>
          </a:xfrm>
        </p:grpSpPr>
        <p:pic>
          <p:nvPicPr>
            <p:cNvPr id="17" name="Picture 16" descr="\\fermi.eli-beams.eu\public\Others\PR\Fotky\ELI fotky budovy\90503500.jpg">
              <a:extLst>
                <a:ext uri="{FF2B5EF4-FFF2-40B4-BE49-F238E27FC236}">
                  <a16:creationId xmlns:a16="http://schemas.microsoft.com/office/drawing/2014/main" id="{CB18071B-3D97-B74A-B287-CA9740699B5D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370" y="4336587"/>
              <a:ext cx="2952330" cy="2521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 descr="ELI_NP_dsc_0990_small.jpg">
              <a:extLst>
                <a:ext uri="{FF2B5EF4-FFF2-40B4-BE49-F238E27FC236}">
                  <a16:creationId xmlns:a16="http://schemas.microsoft.com/office/drawing/2014/main" id="{D47AB260-F3E8-A147-B528-DB86AB1E4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0000"/>
                      </a14:imgEffect>
                      <a14:imgEffect>
                        <a14:colorTemperature colorTemp="10106"/>
                      </a14:imgEffect>
                      <a14:imgEffect>
                        <a14:saturation sat="130000"/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2330" y="4336587"/>
              <a:ext cx="3028664" cy="2521413"/>
            </a:xfrm>
            <a:prstGeom prst="rect">
              <a:avLst/>
            </a:prstGeom>
          </p:spPr>
        </p:pic>
        <p:pic>
          <p:nvPicPr>
            <p:cNvPr id="19" name="Immagine 25" descr="C:\Users\carlo.rizzuto\Desktop\_DSC9550.jpg">
              <a:extLst>
                <a:ext uri="{FF2B5EF4-FFF2-40B4-BE49-F238E27FC236}">
                  <a16:creationId xmlns:a16="http://schemas.microsoft.com/office/drawing/2014/main" id="{C9D16576-4181-6546-8D9C-19BC44FD2469}"/>
                </a:ext>
              </a:extLst>
            </p:cNvPr>
            <p:cNvPicPr/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7000"/>
                      </a14:imgEffect>
                      <a14:imgEffect>
                        <a14:saturation sat="126000"/>
                      </a14:imgEffect>
                      <a14:imgEffect>
                        <a14:brightnessContrast bright="17000" contras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994" y="4336587"/>
              <a:ext cx="3163006" cy="25214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341BC7A-22E3-8C4E-A4C0-7ADADA9795C7}"/>
              </a:ext>
            </a:extLst>
          </p:cNvPr>
          <p:cNvSpPr/>
          <p:nvPr/>
        </p:nvSpPr>
        <p:spPr>
          <a:xfrm>
            <a:off x="431816" y="697260"/>
            <a:ext cx="8616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Host Countries are completing the delivery of the ELI facilities </a:t>
            </a:r>
            <a:r>
              <a:rPr lang="en-US" sz="24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with initial operations starting in 2019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Transitioning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from Implementation (Construction) to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three facilities are coming together as a single ELI ERIC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Future access centrally managed by ELI ERIC with an ELI ERIC’s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single data policy and integrated management approach</a:t>
            </a:r>
          </a:p>
        </p:txBody>
      </p:sp>
    </p:spTree>
    <p:extLst>
      <p:ext uri="{BB962C8B-B14F-4D97-AF65-F5344CB8AC3E}">
        <p14:creationId xmlns:p14="http://schemas.microsoft.com/office/powerpoint/2010/main" val="4176345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Institutional Timeline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DC3005C4-15E9-489E-BA90-2123D33814CE}" type="slidenum">
              <a:rPr lang="fr-FR" altLang="fr-FR" smtClean="0"/>
              <a:pPr>
                <a:defRPr/>
              </a:pPr>
              <a:t>4</a:t>
            </a:fld>
            <a:endParaRPr lang="fr-FR" altLang="fr-FR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7C76C4B4-3B5D-7B47-8A9B-0B60DCD42AD0}"/>
              </a:ext>
            </a:extLst>
          </p:cNvPr>
          <p:cNvSpPr/>
          <p:nvPr/>
        </p:nvSpPr>
        <p:spPr>
          <a:xfrm>
            <a:off x="179392" y="697260"/>
            <a:ext cx="8765485" cy="4392488"/>
          </a:xfrm>
          <a:prstGeom prst="rect">
            <a:avLst/>
          </a:prstGeom>
          <a:blipFill>
            <a:blip r:embed="rId5" cstate="print"/>
            <a:stretch>
              <a:fillRect t="-4226" b="-484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1599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General Data Workflow at ELI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DC3005C4-15E9-489E-BA90-2123D33814CE}" type="slidenum">
              <a:rPr lang="fr-FR" altLang="fr-FR" smtClean="0"/>
              <a:pPr>
                <a:defRPr/>
              </a:pPr>
              <a:t>5</a:t>
            </a:fld>
            <a:endParaRPr lang="fr-FR" altLang="fr-FR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  <p:pic>
        <p:nvPicPr>
          <p:cNvPr id="14" name="Kép 3">
            <a:extLst>
              <a:ext uri="{FF2B5EF4-FFF2-40B4-BE49-F238E27FC236}">
                <a16:creationId xmlns:a16="http://schemas.microsoft.com/office/drawing/2014/main" id="{3E6D593D-8877-2D42-900D-94A220722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39" y="625252"/>
            <a:ext cx="858113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122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General Data Workflow at ELI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DC3005C4-15E9-489E-BA90-2123D33814CE}" type="slidenum">
              <a:rPr lang="fr-FR" altLang="fr-FR" smtClean="0"/>
              <a:pPr>
                <a:defRPr/>
              </a:pPr>
              <a:t>6</a:t>
            </a:fld>
            <a:endParaRPr lang="fr-FR" altLang="fr-FR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84D890C-08BA-A642-9DEC-5D23FC3F3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0" y="648788"/>
            <a:ext cx="7564240" cy="46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26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Elements of a Data Policy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DC3005C4-15E9-489E-BA90-2123D33814CE}" type="slidenum">
              <a:rPr lang="fr-FR" altLang="fr-FR" smtClean="0"/>
              <a:pPr>
                <a:defRPr/>
              </a:pPr>
              <a:t>7</a:t>
            </a:fld>
            <a:endParaRPr lang="fr-FR" altLang="fr-FR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  <p:pic>
        <p:nvPicPr>
          <p:cNvPr id="14" name="Kép 2">
            <a:extLst>
              <a:ext uri="{FF2B5EF4-FFF2-40B4-BE49-F238E27FC236}">
                <a16:creationId xmlns:a16="http://schemas.microsoft.com/office/drawing/2014/main" id="{709FC362-54C9-824B-8712-A74B8230B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38" y="671528"/>
            <a:ext cx="2693150" cy="405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F47BB66-4B64-6543-8B63-DC552ECE46AC}"/>
              </a:ext>
            </a:extLst>
          </p:cNvPr>
          <p:cNvSpPr/>
          <p:nvPr/>
        </p:nvSpPr>
        <p:spPr>
          <a:xfrm>
            <a:off x="2987824" y="698415"/>
            <a:ext cx="59046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In the area of Data, the Charter invites 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Define a transparent data policy, which is accepted by the users upon submitting the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Maintain a data management plan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Encourage the open access of the data after a certain embargo period (during which the experimenter has exclusive access to the data and can publish results based on them) </a:t>
            </a:r>
          </a:p>
          <a:p>
            <a:pPr lvl="1"/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Envisaged approach at ELI: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ELI as custodian of the data (archiving obligation)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Catalogue of metadata to allowing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Publication rights for the data belong to the experimenter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Publication by ELI after embargo period (still undefined) with copyright for the experimenter.</a:t>
            </a:r>
            <a:endParaRPr lang="en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828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/>
              <a:t>Challenges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Page </a:t>
            </a:r>
            <a:fld id="{DC3005C4-15E9-489E-BA90-2123D33814CE}" type="slidenum">
              <a:rPr lang="fr-FR" altLang="fr-FR" smtClean="0"/>
              <a:pPr>
                <a:defRPr/>
              </a:pPr>
              <a:t>8</a:t>
            </a:fld>
            <a:endParaRPr lang="fr-FR" altLang="fr-FR" dirty="0"/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/>
              <a:t>This project has received funding from the European Union's Horizon 2020 research and innovation programme under grant agreement No 823852</a:t>
            </a:r>
            <a:endParaRPr lang="fr-FR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/>
              <a:t>Florian Gliksohn – ELI’s perspective and expectations – 15/01/2019 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854AB2-4056-994F-A17F-FE75F1BAE2DC}"/>
              </a:ext>
            </a:extLst>
          </p:cNvPr>
          <p:cNvSpPr/>
          <p:nvPr/>
        </p:nvSpPr>
        <p:spPr>
          <a:xfrm>
            <a:off x="596227" y="656896"/>
            <a:ext cx="55829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The amount of data will not be the main challenge (10+ PB of archived data per annum)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Fragmentation of staff involved in data-related activities within </a:t>
            </a:r>
            <a:r>
              <a:rPr lang="e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organi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ation</a:t>
            </a: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 and only very few </a:t>
            </a:r>
            <a:r>
              <a:rPr lang="en" sz="2000" i="1" dirty="0">
                <a:latin typeface="Calibri" panose="020F0502020204030204" pitchFamily="34" charset="0"/>
                <a:cs typeface="Calibri" panose="020F0502020204030204" pitchFamily="34" charset="0"/>
              </a:rPr>
              <a:t>data scientists</a:t>
            </a: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Standardisation</a:t>
            </a: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chall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 (approach to metadata, diagnostics, etc.) not yet 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Need for cohesive vision and strategy going beyond the photon </a:t>
            </a:r>
            <a:r>
              <a:rPr lang="e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fac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tory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data provider</a:t>
            </a:r>
            <a:endParaRPr lang="e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Cultural issue due to a “lab approach” to experimental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Doubts from insiders that going online is possible and valuable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64A02-AA63-4B46-A04B-D4CC94C654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4280"/>
          <a:stretch/>
        </p:blipFill>
        <p:spPr>
          <a:xfrm>
            <a:off x="6555567" y="604766"/>
            <a:ext cx="2414042" cy="45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572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5" descr="A wooden boat in a body of water&#10;&#10;Description generated with very high confidence">
            <a:extLst>
              <a:ext uri="{FF2B5EF4-FFF2-40B4-BE49-F238E27FC236}">
                <a16:creationId xmlns:a16="http://schemas.microsoft.com/office/drawing/2014/main" id="{C2540401-7A8E-FE4C-8C10-9F4779DA5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gray">
          <a:xfrm>
            <a:off x="24658" y="3738"/>
            <a:ext cx="9144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07F2E7-7A4A-6443-A973-06844213721C}"/>
              </a:ext>
            </a:extLst>
          </p:cNvPr>
          <p:cNvSpPr/>
          <p:nvPr/>
        </p:nvSpPr>
        <p:spPr>
          <a:xfrm>
            <a:off x="27014" y="3739"/>
            <a:ext cx="18288000" cy="6857999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gray">
          <a:xfrm>
            <a:off x="727075" y="104513"/>
            <a:ext cx="8237538" cy="414073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dirty="0" err="1"/>
              <a:t>PaNOSC</a:t>
            </a:r>
            <a:r>
              <a:rPr lang="en-GB" dirty="0"/>
              <a:t> as an opportunity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>
                <a:solidFill>
                  <a:schemeClr val="bg1"/>
                </a:solidFill>
              </a:rPr>
              <a:t>Page </a:t>
            </a:r>
            <a:fld id="{DC3005C4-15E9-489E-BA90-2123D33814CE}" type="slidenum">
              <a:rPr lang="fr-FR" altLang="fr-FR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fr-FR" altLang="fr-FR" dirty="0">
              <a:solidFill>
                <a:schemeClr val="bg1"/>
              </a:solidFill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gray">
          <a:xfrm>
            <a:off x="6156176" y="5233764"/>
            <a:ext cx="2272448" cy="41287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schemeClr val="bg1"/>
                </a:solidFill>
              </a:rPr>
              <a:t>This project has received funding from the European Union's Horizon 2020 research and innovation </a:t>
            </a:r>
            <a:r>
              <a:rPr lang="en-US" sz="700" dirty="0" err="1">
                <a:solidFill>
                  <a:schemeClr val="bg1"/>
                </a:solidFill>
              </a:rPr>
              <a:t>programme</a:t>
            </a:r>
            <a:r>
              <a:rPr lang="en-US" sz="700" dirty="0">
                <a:solidFill>
                  <a:schemeClr val="bg1"/>
                </a:solidFill>
              </a:rPr>
              <a:t> under grant agreement No 823852</a:t>
            </a:r>
            <a:endParaRPr lang="fr-FR" sz="7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24" y="5233764"/>
            <a:ext cx="619311" cy="412874"/>
          </a:xfrm>
          <a:prstGeom prst="rect">
            <a:avLst/>
          </a:prstGeom>
        </p:spPr>
      </p:pic>
      <p:pic>
        <p:nvPicPr>
          <p:cNvPr id="12" name="Picture 2" descr="https://lh5.googleusercontent.com/ZmJgH0SoqxQJ0LA-v3Rb7WqRt9KO5MW6Z34Oe3WUvt_3nWcLDwQpmnBxjSTv3sQreW90kJou3O_z01RBBIdgyCNf-_rXDm7Ive_nnmIearfz_GCdO9h5BUk63mDr-JE4FVu0qz4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r="491"/>
          <a:stretch/>
        </p:blipFill>
        <p:spPr bwMode="auto">
          <a:xfrm>
            <a:off x="7921436" y="125541"/>
            <a:ext cx="1023441" cy="3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748ECE0-4435-194F-AF49-6F5CEA45C5EE}"/>
              </a:ext>
            </a:extLst>
          </p:cNvPr>
          <p:cNvSpPr txBox="1">
            <a:spLocks/>
          </p:cNvSpPr>
          <p:nvPr/>
        </p:nvSpPr>
        <p:spPr bwMode="gray">
          <a:xfrm>
            <a:off x="727075" y="5402797"/>
            <a:ext cx="3484885" cy="1772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521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043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56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208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026082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431298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836515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241731" algn="l" defTabSz="81043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chemeClr val="bg1"/>
                </a:solidFill>
              </a:rPr>
              <a:t>Florian Gliksohn – ELI’s perspective and expectations – 15/01/2019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854AB2-4056-994F-A17F-FE75F1BAE2DC}"/>
              </a:ext>
            </a:extLst>
          </p:cNvPr>
          <p:cNvSpPr/>
          <p:nvPr/>
        </p:nvSpPr>
        <p:spPr>
          <a:xfrm>
            <a:off x="596227" y="656896"/>
            <a:ext cx="84517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timely opportunity for ELI given the challenges ahead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data management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data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timescale</a:t>
            </a:r>
            <a:endParaRPr lang="cs-CZ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to online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data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provision</a:t>
            </a:r>
            <a:endParaRPr lang="cs-CZ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EOSC-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compatible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  <a:endParaRPr lang="en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building opportunity as ELI ERIC starts up activities in an integrated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involvement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endParaRPr lang="en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4828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3045</TotalTime>
  <Words>609</Words>
  <Application>Microsoft Macintosh PowerPoint</Application>
  <PresentationFormat>On-screen Show (16:10)</PresentationFormat>
  <Paragraphs>70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(Headings)</vt:lpstr>
      <vt:lpstr>Calibri</vt:lpstr>
      <vt:lpstr>ITCOfficinaSans LT Book</vt:lpstr>
      <vt:lpstr>Wingdings</vt:lpstr>
      <vt:lpstr>Blank</vt:lpstr>
      <vt:lpstr>PaNOSC Kick-off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Jordi Bodera</dc:creator>
  <cp:lastModifiedBy>Florian Gliksohn</cp:lastModifiedBy>
  <cp:revision>2922</cp:revision>
  <dcterms:created xsi:type="dcterms:W3CDTF">2014-01-15T16:07:23Z</dcterms:created>
  <dcterms:modified xsi:type="dcterms:W3CDTF">2019-01-15T09:45:10Z</dcterms:modified>
</cp:coreProperties>
</file>