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E3EB"/>
          </a:solidFill>
        </a:fill>
      </a:tcStyle>
    </a:wholeTbl>
    <a:band2H>
      <a:tcTxStyle b="def" i="def"/>
      <a:tcStyle>
        <a:tcBdr/>
        <a:fill>
          <a:solidFill>
            <a:srgbClr val="ECF2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E"/>
          </a:solidFill>
        </a:fill>
      </a:tcStyle>
    </a:wholeTbl>
    <a:band2H>
      <a:tcTxStyle b="def" i="def"/>
      <a:tcStyle>
        <a:tcBdr/>
        <a:fill>
          <a:solidFill>
            <a:srgbClr val="E6E7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E3EB"/>
          </a:solidFill>
        </a:fill>
      </a:tcStyle>
    </a:wholeTbl>
    <a:band2H>
      <a:tcTxStyle b="def" i="def"/>
      <a:tcStyle>
        <a:tcBdr/>
        <a:fill>
          <a:solidFill>
            <a:srgbClr val="ECF2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F7FA"/>
          </a:solidFill>
        </a:fill>
      </a:tcStyle>
    </a:wholeTbl>
    <a:band2H>
      <a:tcTxStyle b="def" i="def"/>
      <a:tcStyle>
        <a:tcBdr/>
        <a:fill>
          <a:solidFill>
            <a:srgbClr val="FAFBF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rial"/>
      </a:defRPr>
    </a:lvl1pPr>
    <a:lvl2pPr indent="228600" latinLnBrk="0">
      <a:defRPr sz="1200">
        <a:latin typeface="+mn-lt"/>
        <a:ea typeface="+mn-ea"/>
        <a:cs typeface="+mn-cs"/>
        <a:sym typeface="Arial"/>
      </a:defRPr>
    </a:lvl2pPr>
    <a:lvl3pPr indent="457200" latinLnBrk="0">
      <a:defRPr sz="1200">
        <a:latin typeface="+mn-lt"/>
        <a:ea typeface="+mn-ea"/>
        <a:cs typeface="+mn-cs"/>
        <a:sym typeface="Arial"/>
      </a:defRPr>
    </a:lvl3pPr>
    <a:lvl4pPr indent="685800" latinLnBrk="0">
      <a:defRPr sz="1200">
        <a:latin typeface="+mn-lt"/>
        <a:ea typeface="+mn-ea"/>
        <a:cs typeface="+mn-cs"/>
        <a:sym typeface="Arial"/>
      </a:defRPr>
    </a:lvl4pPr>
    <a:lvl5pPr indent="914400" latinLnBrk="0">
      <a:defRPr sz="1200">
        <a:latin typeface="+mn-lt"/>
        <a:ea typeface="+mn-ea"/>
        <a:cs typeface="+mn-cs"/>
        <a:sym typeface="Arial"/>
      </a:defRPr>
    </a:lvl5pPr>
    <a:lvl6pPr indent="1143000" latinLnBrk="0">
      <a:defRPr sz="1200">
        <a:latin typeface="+mn-lt"/>
        <a:ea typeface="+mn-ea"/>
        <a:cs typeface="+mn-cs"/>
        <a:sym typeface="Arial"/>
      </a:defRPr>
    </a:lvl6pPr>
    <a:lvl7pPr indent="1371600" latinLnBrk="0">
      <a:defRPr sz="1200">
        <a:latin typeface="+mn-lt"/>
        <a:ea typeface="+mn-ea"/>
        <a:cs typeface="+mn-cs"/>
        <a:sym typeface="Arial"/>
      </a:defRPr>
    </a:lvl7pPr>
    <a:lvl8pPr indent="1600200" latinLnBrk="0">
      <a:defRPr sz="1200">
        <a:latin typeface="+mn-lt"/>
        <a:ea typeface="+mn-ea"/>
        <a:cs typeface="+mn-cs"/>
        <a:sym typeface="Arial"/>
      </a:defRPr>
    </a:lvl8pPr>
    <a:lvl9pPr indent="18288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Text"/>
          <p:cNvSpPr txBox="1"/>
          <p:nvPr>
            <p:ph type="title"/>
          </p:nvPr>
        </p:nvSpPr>
        <p:spPr>
          <a:xfrm>
            <a:off x="611998" y="1120775"/>
            <a:ext cx="8039626" cy="105092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17" name="Body Level One…"/>
          <p:cNvSpPr txBox="1"/>
          <p:nvPr>
            <p:ph type="body" sz="half" idx="1"/>
          </p:nvPr>
        </p:nvSpPr>
        <p:spPr>
          <a:xfrm>
            <a:off x="623889" y="2583178"/>
            <a:ext cx="8039625" cy="333026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/>
            </a:lvl1pPr>
            <a:lvl2pPr marL="0" indent="0">
              <a:spcBef>
                <a:spcPts val="0"/>
              </a:spcBef>
              <a:buSzTx/>
              <a:buNone/>
              <a:defRPr sz="2000"/>
            </a:lvl2pPr>
            <a:lvl3pPr marL="0" indent="0">
              <a:spcBef>
                <a:spcPts val="0"/>
              </a:spcBef>
              <a:buSzTx/>
              <a:buNone/>
              <a:defRPr sz="2000"/>
            </a:lvl3pPr>
            <a:lvl4pPr marL="0" indent="0">
              <a:spcBef>
                <a:spcPts val="0"/>
              </a:spcBef>
              <a:buSzTx/>
              <a:buNone/>
              <a:defRPr sz="2000"/>
            </a:lvl4pPr>
            <a:lvl5pPr marL="0" indent="0">
              <a:spcBef>
                <a:spcPts val="0"/>
              </a:spcBef>
              <a:buSz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8" name="Grafik 2" descr="Grafik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44125" y="771526"/>
            <a:ext cx="1423988" cy="14223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Grafik 5" descr="Grafik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3887" y="6413956"/>
            <a:ext cx="2275203" cy="12045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Number"/>
          <p:cNvSpPr txBox="1"/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Picture Placeholder 5"/>
          <p:cNvSpPr/>
          <p:nvPr>
            <p:ph type="pic" sz="half" idx="13"/>
          </p:nvPr>
        </p:nvSpPr>
        <p:spPr>
          <a:xfrm>
            <a:off x="623887" y="2024064"/>
            <a:ext cx="8101015" cy="38893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Body Level One…"/>
          <p:cNvSpPr txBox="1"/>
          <p:nvPr>
            <p:ph type="body" sz="quarter" idx="1"/>
          </p:nvPr>
        </p:nvSpPr>
        <p:spPr>
          <a:xfrm>
            <a:off x="623887" y="5913437"/>
            <a:ext cx="8101015" cy="241301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900"/>
            </a:lvl1pPr>
            <a:lvl2pPr marL="535781" indent="-178593">
              <a:buBlip>
                <a:blip r:embed="rId2"/>
              </a:buBlip>
              <a:defRPr sz="900"/>
            </a:lvl2pPr>
            <a:lvl3pPr marL="848517" indent="-134142">
              <a:defRPr sz="900"/>
            </a:lvl3pPr>
            <a:lvl4pPr marL="1075530" indent="-86519">
              <a:defRPr sz="900"/>
            </a:lvl4pPr>
            <a:lvl5pPr marL="1257300" indent="-90487">
              <a:defRPr sz="9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Textplatzhalter 3"/>
          <p:cNvSpPr/>
          <p:nvPr>
            <p:ph type="body" sz="quarter" idx="14"/>
          </p:nvPr>
        </p:nvSpPr>
        <p:spPr>
          <a:xfrm>
            <a:off x="8934450" y="2033590"/>
            <a:ext cx="2633664" cy="3879847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Text"/>
          <p:cNvSpPr txBox="1"/>
          <p:nvPr>
            <p:ph type="title"/>
          </p:nvPr>
        </p:nvSpPr>
        <p:spPr>
          <a:xfrm>
            <a:off x="606635" y="1552575"/>
            <a:ext cx="10961477" cy="3814766"/>
          </a:xfrm>
          <a:prstGeom prst="rect">
            <a:avLst/>
          </a:prstGeom>
        </p:spPr>
        <p:txBody>
          <a:bodyPr anchor="ctr"/>
          <a:lstStyle>
            <a:lvl1pPr>
              <a:defRPr sz="6300"/>
            </a:lvl1pPr>
          </a:lstStyle>
          <a:p>
            <a:pPr/>
            <a:r>
              <a:t>Title Text</a:t>
            </a:r>
          </a:p>
        </p:txBody>
      </p:sp>
      <p:sp>
        <p:nvSpPr>
          <p:cNvPr id="37" name="Body Level One…"/>
          <p:cNvSpPr txBox="1"/>
          <p:nvPr>
            <p:ph type="body" sz="quarter" idx="1"/>
          </p:nvPr>
        </p:nvSpPr>
        <p:spPr>
          <a:xfrm>
            <a:off x="623887" y="5448300"/>
            <a:ext cx="10944226" cy="574677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None/>
              <a:defRPr sz="2200"/>
            </a:lvl1pPr>
            <a:lvl2pPr marL="0" indent="0">
              <a:buSzTx/>
              <a:buNone/>
              <a:defRPr sz="2200"/>
            </a:lvl2pPr>
            <a:lvl3pPr marL="0" indent="0">
              <a:buSzTx/>
              <a:buNone/>
              <a:defRPr sz="2200"/>
            </a:lvl3pPr>
            <a:lvl4pPr marL="0" indent="0">
              <a:buSzTx/>
              <a:buNone/>
              <a:defRPr sz="2200"/>
            </a:lvl4pPr>
            <a:lvl5pPr marL="0" indent="0">
              <a:buSzTx/>
              <a:buNone/>
              <a:defRPr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Picture Placeholder 5"/>
          <p:cNvSpPr/>
          <p:nvPr>
            <p:ph type="pic" idx="13"/>
          </p:nvPr>
        </p:nvSpPr>
        <p:spPr>
          <a:xfrm>
            <a:off x="623887" y="2024063"/>
            <a:ext cx="10944226" cy="38893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icture Placeholder 5"/>
          <p:cNvSpPr/>
          <p:nvPr>
            <p:ph type="pic" idx="13"/>
          </p:nvPr>
        </p:nvSpPr>
        <p:spPr>
          <a:xfrm>
            <a:off x="623887" y="828675"/>
            <a:ext cx="10944226" cy="50847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0" name="Body Level One…"/>
          <p:cNvSpPr txBox="1"/>
          <p:nvPr>
            <p:ph type="body" sz="quarter" idx="1"/>
          </p:nvPr>
        </p:nvSpPr>
        <p:spPr>
          <a:xfrm>
            <a:off x="623887" y="5913437"/>
            <a:ext cx="10944226" cy="241301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900"/>
            </a:lvl1pPr>
            <a:lvl2pPr marL="535781" indent="-178593">
              <a:buBlip>
                <a:blip r:embed="rId2"/>
              </a:buBlip>
              <a:defRPr sz="900"/>
            </a:lvl2pPr>
            <a:lvl3pPr marL="848517" indent="-134142">
              <a:defRPr sz="900"/>
            </a:lvl3pPr>
            <a:lvl4pPr marL="1075530" indent="-86519">
              <a:defRPr sz="900"/>
            </a:lvl4pPr>
            <a:lvl5pPr marL="1257300" indent="-90487">
              <a:defRPr sz="9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icture Placeholder 5"/>
          <p:cNvSpPr/>
          <p:nvPr>
            <p:ph type="pic" sz="half" idx="13"/>
          </p:nvPr>
        </p:nvSpPr>
        <p:spPr>
          <a:xfrm>
            <a:off x="623889" y="1196975"/>
            <a:ext cx="5292724" cy="471646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9" name="Picture Placeholder 5"/>
          <p:cNvSpPr/>
          <p:nvPr>
            <p:ph type="pic" sz="half" idx="14"/>
          </p:nvPr>
        </p:nvSpPr>
        <p:spPr>
          <a:xfrm>
            <a:off x="6275387" y="1196975"/>
            <a:ext cx="5292727" cy="471646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0" name="Body Level One…"/>
          <p:cNvSpPr txBox="1"/>
          <p:nvPr>
            <p:ph type="body" sz="quarter" idx="1"/>
          </p:nvPr>
        </p:nvSpPr>
        <p:spPr>
          <a:xfrm>
            <a:off x="623887" y="5913437"/>
            <a:ext cx="5292729" cy="241301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900"/>
            </a:lvl1pPr>
            <a:lvl2pPr marL="535781" indent="-178593">
              <a:buBlip>
                <a:blip r:embed="rId2"/>
              </a:buBlip>
              <a:defRPr sz="900"/>
            </a:lvl2pPr>
            <a:lvl3pPr marL="848517" indent="-134142">
              <a:defRPr sz="900"/>
            </a:lvl3pPr>
            <a:lvl4pPr marL="1075530" indent="-86519">
              <a:defRPr sz="900"/>
            </a:lvl4pPr>
            <a:lvl5pPr marL="1257300" indent="-90487">
              <a:defRPr sz="9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Textplatzhalter 4"/>
          <p:cNvSpPr/>
          <p:nvPr>
            <p:ph type="body" sz="quarter" idx="15"/>
          </p:nvPr>
        </p:nvSpPr>
        <p:spPr>
          <a:xfrm>
            <a:off x="6275385" y="5913437"/>
            <a:ext cx="5292729" cy="241301"/>
          </a:xfrm>
          <a:prstGeom prst="rect">
            <a:avLst/>
          </a:prstGeom>
        </p:spPr>
        <p:txBody>
          <a:bodyPr/>
          <a:lstStyle/>
          <a:p>
            <a:pPr marL="325041" indent="-325041" defTabSz="832104">
              <a:spcBef>
                <a:spcPts val="1600"/>
              </a:spcBef>
              <a:buBlip>
                <a:blip r:embed="rId3"/>
              </a:buBlip>
              <a:defRPr sz="1638"/>
            </a:pPr>
          </a:p>
        </p:txBody>
      </p:sp>
      <p:sp>
        <p:nvSpPr>
          <p:cNvPr id="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0" name="Picture Placeholder 5"/>
          <p:cNvSpPr/>
          <p:nvPr>
            <p:ph type="pic" sz="quarter" idx="13"/>
          </p:nvPr>
        </p:nvSpPr>
        <p:spPr>
          <a:xfrm>
            <a:off x="623887" y="2024063"/>
            <a:ext cx="5292727" cy="306229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Picture Placeholder 5"/>
          <p:cNvSpPr/>
          <p:nvPr>
            <p:ph type="pic" sz="quarter" idx="14"/>
          </p:nvPr>
        </p:nvSpPr>
        <p:spPr>
          <a:xfrm>
            <a:off x="6275389" y="2024063"/>
            <a:ext cx="5292724" cy="306229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Body Level One…"/>
          <p:cNvSpPr txBox="1"/>
          <p:nvPr>
            <p:ph type="body" sz="quarter" idx="1"/>
          </p:nvPr>
        </p:nvSpPr>
        <p:spPr>
          <a:xfrm>
            <a:off x="623887" y="5086351"/>
            <a:ext cx="5292729" cy="241301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900"/>
            </a:lvl1pPr>
            <a:lvl2pPr marL="535781" indent="-178593">
              <a:buBlip>
                <a:blip r:embed="rId2"/>
              </a:buBlip>
              <a:defRPr sz="900"/>
            </a:lvl2pPr>
            <a:lvl3pPr marL="848517" indent="-134142">
              <a:defRPr sz="900"/>
            </a:lvl3pPr>
            <a:lvl4pPr marL="1075530" indent="-86519">
              <a:defRPr sz="900"/>
            </a:lvl4pPr>
            <a:lvl5pPr marL="1257300" indent="-90487">
              <a:defRPr sz="9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Textplatzhalter 4"/>
          <p:cNvSpPr/>
          <p:nvPr>
            <p:ph type="body" sz="quarter" idx="15"/>
          </p:nvPr>
        </p:nvSpPr>
        <p:spPr>
          <a:xfrm>
            <a:off x="6275385" y="5086351"/>
            <a:ext cx="5292729" cy="241301"/>
          </a:xfrm>
          <a:prstGeom prst="rect">
            <a:avLst/>
          </a:prstGeom>
        </p:spPr>
        <p:txBody>
          <a:bodyPr/>
          <a:lstStyle/>
          <a:p>
            <a:pPr marL="325041" indent="-325041" defTabSz="832104">
              <a:spcBef>
                <a:spcPts val="1600"/>
              </a:spcBef>
              <a:buBlip>
                <a:blip r:embed="rId3"/>
              </a:buBlip>
              <a:defRPr sz="1638"/>
            </a:pP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r Verbinder 10"/>
          <p:cNvSpPr/>
          <p:nvPr/>
        </p:nvSpPr>
        <p:spPr>
          <a:xfrm>
            <a:off x="623887" y="339296"/>
            <a:ext cx="5292726" cy="1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" name="Gerader Verbinder 12"/>
          <p:cNvSpPr/>
          <p:nvPr/>
        </p:nvSpPr>
        <p:spPr>
          <a:xfrm>
            <a:off x="6275387" y="339296"/>
            <a:ext cx="5292729" cy="1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" name="Grafik 9" descr="Grafik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3887" y="6413956"/>
            <a:ext cx="2275203" cy="12045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hteck 6"/>
          <p:cNvSpPr txBox="1"/>
          <p:nvPr/>
        </p:nvSpPr>
        <p:spPr>
          <a:xfrm>
            <a:off x="623886" y="381000"/>
            <a:ext cx="5292728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900"/>
            </a:pPr>
            <a:r>
              <a:t>Introduction to </a:t>
            </a:r>
            <a:r>
              <a:rPr b="1">
                <a:solidFill>
                  <a:srgbClr val="00B0F0"/>
                </a:solidFill>
              </a:rPr>
              <a:t>myMdC</a:t>
            </a:r>
          </a:p>
        </p:txBody>
      </p:sp>
      <p:sp>
        <p:nvSpPr>
          <p:cNvPr id="6" name="Rechteck 7"/>
          <p:cNvSpPr txBox="1"/>
          <p:nvPr/>
        </p:nvSpPr>
        <p:spPr>
          <a:xfrm>
            <a:off x="6275387" y="381000"/>
            <a:ext cx="5292728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900"/>
            </a:pPr>
            <a:r>
              <a:t>L</a:t>
            </a:r>
            <a:r>
              <a:t>uís</a:t>
            </a:r>
            <a:r>
              <a:t> Maia, 2019-0</a:t>
            </a:r>
            <a:r>
              <a:t>4</a:t>
            </a:r>
            <a:r>
              <a:t>-</a:t>
            </a:r>
            <a:r>
              <a:t>02</a:t>
            </a:r>
          </a:p>
        </p:txBody>
      </p:sp>
      <p:sp>
        <p:nvSpPr>
          <p:cNvPr id="7" name="Title Text"/>
          <p:cNvSpPr txBox="1"/>
          <p:nvPr>
            <p:ph type="title"/>
          </p:nvPr>
        </p:nvSpPr>
        <p:spPr>
          <a:xfrm>
            <a:off x="611189" y="712232"/>
            <a:ext cx="10956926" cy="780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8" name="Body Level One…"/>
          <p:cNvSpPr txBox="1"/>
          <p:nvPr>
            <p:ph type="body" idx="1"/>
          </p:nvPr>
        </p:nvSpPr>
        <p:spPr>
          <a:xfrm>
            <a:off x="623889" y="2024064"/>
            <a:ext cx="10944226" cy="3889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4"/>
              </a:buBlip>
            </a:lvl2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/>
          <p:nvPr>
            <p:ph type="sldNum" sz="quarter" idx="2"/>
          </p:nvPr>
        </p:nvSpPr>
        <p:spPr>
          <a:xfrm>
            <a:off x="11652714" y="293576"/>
            <a:ext cx="238721" cy="22195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57188" marR="0" indent="-357188" algn="l" defTabSz="914400" rtl="0" latinLnBrk="0">
        <a:lnSpc>
          <a:spcPct val="114000"/>
        </a:lnSpc>
        <a:spcBef>
          <a:spcPts val="1800"/>
        </a:spcBef>
        <a:spcAft>
          <a:spcPts val="0"/>
        </a:spcAft>
        <a:buClrTx/>
        <a:buSzPct val="100000"/>
        <a:buFontTx/>
        <a:buBlip>
          <a:blip r:embed="rId3"/>
        </a:buBlip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14375" marR="0" indent="-357188" algn="l" defTabSz="914400" rtl="0" latinLnBrk="0">
        <a:lnSpc>
          <a:spcPct val="114000"/>
        </a:lnSpc>
        <a:spcBef>
          <a:spcPts val="1800"/>
        </a:spcBef>
        <a:spcAft>
          <a:spcPts val="0"/>
        </a:spcAft>
        <a:buClrTx/>
        <a:buSzPct val="100000"/>
        <a:buFontTx/>
        <a:buBlip>
          <a:blip r:embed="rId4"/>
        </a:buBlip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982662" marR="0" indent="-268287" algn="l" defTabSz="914400" rtl="0" latinLnBrk="0">
        <a:lnSpc>
          <a:spcPct val="114000"/>
        </a:lnSpc>
        <a:spcBef>
          <a:spcPts val="1800"/>
        </a:spcBef>
        <a:spcAft>
          <a:spcPts val="0"/>
        </a:spcAft>
        <a:buClrTx/>
        <a:buSzPct val="100000"/>
        <a:buFontTx/>
        <a:buChar char="►"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162050" marR="0" indent="-173037" algn="l" defTabSz="914400" rtl="0" latinLnBrk="0">
        <a:lnSpc>
          <a:spcPct val="114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1347787" marR="0" indent="-180975" algn="l" defTabSz="914400" rtl="0" latinLnBrk="0">
        <a:lnSpc>
          <a:spcPct val="114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514600" marR="0" indent="-228600" algn="l" defTabSz="914400" rtl="0" latinLnBrk="0">
        <a:lnSpc>
          <a:spcPct val="114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2971800" marR="0" indent="-228600" algn="l" defTabSz="914400" rtl="0" latinLnBrk="0">
        <a:lnSpc>
          <a:spcPct val="114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429000" marR="0" indent="-228600" algn="l" defTabSz="914400" rtl="0" latinLnBrk="0">
        <a:lnSpc>
          <a:spcPct val="114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3886200" marR="0" indent="-228600" algn="l" defTabSz="914400" rtl="0" latinLnBrk="0">
        <a:lnSpc>
          <a:spcPct val="114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hyperlink" Target="https://in.xfel.eu/gitlab/ITDM/metadata_client" TargetMode="Externa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hyperlink" Target="https://in.xfel.eu/metadata/" TargetMode="External"/><Relationship Id="rId5" Type="http://schemas.openxmlformats.org/officeDocument/2006/relationships/hyperlink" Target="https://in.xfel.eu/gitlab/ITDM/metadata_catalog" TargetMode="External"/><Relationship Id="rId6" Type="http://schemas.openxmlformats.org/officeDocument/2006/relationships/hyperlink" Target="https://in.xfel.eu/redmine/projects/metadata-catalogue" TargetMode="External"/><Relationship Id="rId7" Type="http://schemas.openxmlformats.org/officeDocument/2006/relationships/hyperlink" Target="mailto:it-support@xfel.eu" TargetMode="External"/><Relationship Id="rId8" Type="http://schemas.openxmlformats.org/officeDocument/2006/relationships/hyperlink" Target="https://in.xfel.eu/gitlab/ITDM/metadata_client" TargetMode="Externa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 txBox="1"/>
          <p:nvPr>
            <p:ph type="ctrTitle"/>
          </p:nvPr>
        </p:nvSpPr>
        <p:spPr>
          <a:xfrm>
            <a:off x="611999" y="1120775"/>
            <a:ext cx="8039625" cy="1050926"/>
          </a:xfrm>
          <a:prstGeom prst="rect">
            <a:avLst/>
          </a:prstGeom>
        </p:spPr>
        <p:txBody>
          <a:bodyPr/>
          <a:lstStyle/>
          <a:p>
            <a:pPr/>
            <a:r>
              <a:t>PaNOSC WP3 - introduction to </a:t>
            </a:r>
            <a:r>
              <a:rPr>
                <a:solidFill>
                  <a:srgbClr val="00B0F0"/>
                </a:solidFill>
              </a:rPr>
              <a:t>myMdC</a:t>
            </a:r>
            <a:br>
              <a:rPr>
                <a:solidFill>
                  <a:srgbClr val="00B0F0"/>
                </a:solidFill>
              </a:rPr>
            </a:br>
            <a:r>
              <a:t>the European XFEL metadata catalogue</a:t>
            </a:r>
          </a:p>
        </p:txBody>
      </p:sp>
      <p:sp>
        <p:nvSpPr>
          <p:cNvPr id="122" name="Subtitle 2"/>
          <p:cNvSpPr txBox="1"/>
          <p:nvPr>
            <p:ph type="subTitle" sz="half" idx="1"/>
          </p:nvPr>
        </p:nvSpPr>
        <p:spPr>
          <a:xfrm>
            <a:off x="623889" y="2583179"/>
            <a:ext cx="8624886" cy="333025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2600"/>
              </a:lnSpc>
              <a:defRPr sz="1800"/>
            </a:pPr>
          </a:p>
          <a:p>
            <a:pPr>
              <a:lnSpc>
                <a:spcPct val="102600"/>
              </a:lnSpc>
              <a:defRPr sz="1800"/>
            </a:pPr>
          </a:p>
          <a:p>
            <a:pPr>
              <a:lnSpc>
                <a:spcPct val="102600"/>
              </a:lnSpc>
              <a:defRPr sz="1800"/>
            </a:pPr>
          </a:p>
          <a:p>
            <a:pPr>
              <a:lnSpc>
                <a:spcPct val="102600"/>
              </a:lnSpc>
              <a:defRPr sz="1800"/>
            </a:pPr>
          </a:p>
          <a:p>
            <a:pPr>
              <a:lnSpc>
                <a:spcPct val="102600"/>
              </a:lnSpc>
              <a:defRPr sz="1800"/>
            </a:pPr>
            <a:r>
              <a:t>Luís Maia,</a:t>
            </a:r>
          </a:p>
          <a:p>
            <a:pPr>
              <a:lnSpc>
                <a:spcPct val="102600"/>
              </a:lnSpc>
              <a:defRPr sz="1800"/>
            </a:pPr>
            <a:r>
              <a:t>On behalf of European XFEL ITDM group</a:t>
            </a:r>
          </a:p>
          <a:p>
            <a:pPr>
              <a:lnSpc>
                <a:spcPct val="102600"/>
              </a:lnSpc>
              <a:defRPr sz="1800"/>
            </a:pPr>
          </a:p>
          <a:p>
            <a:pPr>
              <a:lnSpc>
                <a:spcPct val="102600"/>
              </a:lnSpc>
              <a:defRPr sz="1800"/>
            </a:pPr>
          </a:p>
          <a:p>
            <a:pPr>
              <a:lnSpc>
                <a:spcPct val="102600"/>
              </a:lnSpc>
              <a:defRPr sz="1800"/>
            </a:pPr>
          </a:p>
          <a:p>
            <a:pPr>
              <a:lnSpc>
                <a:spcPct val="102600"/>
              </a:lnSpc>
              <a:defRPr sz="1800"/>
            </a:pPr>
          </a:p>
          <a:p>
            <a:pPr>
              <a:lnSpc>
                <a:spcPct val="102600"/>
              </a:lnSpc>
              <a:defRPr sz="1800"/>
            </a:pPr>
            <a:r>
              <a:t>23</a:t>
            </a:r>
            <a:r>
              <a:rPr baseline="30000"/>
              <a:t>rd</a:t>
            </a:r>
            <a:r>
              <a:t> May 2019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lide Number"/>
          <p:cNvSpPr txBox="1"/>
          <p:nvPr>
            <p:ph type="sldNum" sz="quarter" idx="4294967295"/>
          </p:nvPr>
        </p:nvSpPr>
        <p:spPr>
          <a:xfrm>
            <a:off x="11652714" y="293576"/>
            <a:ext cx="238721" cy="221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1" name="Integration with data acquisition"/>
          <p:cNvSpPr txBox="1"/>
          <p:nvPr>
            <p:ph type="title"/>
          </p:nvPr>
        </p:nvSpPr>
        <p:spPr>
          <a:xfrm>
            <a:off x="611189" y="712232"/>
            <a:ext cx="5150992" cy="780542"/>
          </a:xfrm>
          <a:prstGeom prst="rect">
            <a:avLst/>
          </a:prstGeom>
        </p:spPr>
        <p:txBody>
          <a:bodyPr/>
          <a:lstStyle/>
          <a:p>
            <a:pPr/>
            <a:r>
              <a:t>Key Features</a:t>
            </a:r>
            <a:br/>
            <a:r>
              <a:rPr sz="2000"/>
              <a:t>Proposal team and History</a:t>
            </a:r>
          </a:p>
        </p:txBody>
      </p:sp>
      <p:pic>
        <p:nvPicPr>
          <p:cNvPr id="18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521" y="1643049"/>
            <a:ext cx="6315885" cy="33099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52859" y="857231"/>
            <a:ext cx="4120338" cy="4857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rcRect l="0" t="0" r="17930" b="0"/>
          <a:stretch>
            <a:fillRect/>
          </a:stretch>
        </p:blipFill>
        <p:spPr>
          <a:xfrm>
            <a:off x="7524760" y="3071809"/>
            <a:ext cx="4500594" cy="35385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4" grpId="2"/>
      <p:bldP build="whole" bldLvl="1" animBg="1" rev="0" advAuto="0" spid="18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Number"/>
          <p:cNvSpPr txBox="1"/>
          <p:nvPr>
            <p:ph type="sldNum" sz="quarter" idx="4294967295"/>
          </p:nvPr>
        </p:nvSpPr>
        <p:spPr>
          <a:xfrm>
            <a:off x="11667795" y="293576"/>
            <a:ext cx="223640" cy="221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7" name="Integration with data acquisition"/>
          <p:cNvSpPr txBox="1"/>
          <p:nvPr>
            <p:ph type="title"/>
          </p:nvPr>
        </p:nvSpPr>
        <p:spPr>
          <a:xfrm>
            <a:off x="611189" y="712232"/>
            <a:ext cx="5150992" cy="780542"/>
          </a:xfrm>
          <a:prstGeom prst="rect">
            <a:avLst/>
          </a:prstGeom>
        </p:spPr>
        <p:txBody>
          <a:bodyPr/>
          <a:lstStyle/>
          <a:p>
            <a:pPr/>
            <a:r>
              <a:t>Key Features</a:t>
            </a:r>
            <a:br/>
            <a:r>
              <a:rPr sz="2000"/>
              <a:t>Integration with data acquisition</a:t>
            </a:r>
          </a:p>
        </p:txBody>
      </p:sp>
      <p:pic>
        <p:nvPicPr>
          <p:cNvPr id="188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11900" y="711848"/>
            <a:ext cx="5422904" cy="60080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Screenshot 2019-01-15 at 02.25.09.png" descr="Screenshot 2019-01-15 at 02.25.0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8798" y="2636834"/>
            <a:ext cx="5422906" cy="26330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Number"/>
          <p:cNvSpPr txBox="1"/>
          <p:nvPr>
            <p:ph type="sldNum" sz="quarter" idx="4294967295"/>
          </p:nvPr>
        </p:nvSpPr>
        <p:spPr>
          <a:xfrm>
            <a:off x="11652714" y="293576"/>
            <a:ext cx="238721" cy="221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2" name="Integration with data acquisition"/>
          <p:cNvSpPr txBox="1"/>
          <p:nvPr>
            <p:ph type="title"/>
          </p:nvPr>
        </p:nvSpPr>
        <p:spPr>
          <a:xfrm>
            <a:off x="611189" y="712232"/>
            <a:ext cx="5150992" cy="780542"/>
          </a:xfrm>
          <a:prstGeom prst="rect">
            <a:avLst/>
          </a:prstGeom>
        </p:spPr>
        <p:txBody>
          <a:bodyPr/>
          <a:lstStyle/>
          <a:p>
            <a:pPr/>
            <a:r>
              <a:t>Key Features</a:t>
            </a:r>
            <a:br/>
            <a:r>
              <a:rPr sz="2000"/>
              <a:t>RESTful </a:t>
            </a:r>
            <a:r>
              <a:rPr sz="2000"/>
              <a:t>API’s</a:t>
            </a:r>
          </a:p>
        </p:txBody>
      </p:sp>
      <p:pic>
        <p:nvPicPr>
          <p:cNvPr id="193" name="Imagem 6" descr="Imagem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96131" y="785793"/>
            <a:ext cx="4734083" cy="55062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gem 7" descr="Imagem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9521" y="1714487"/>
            <a:ext cx="6703809" cy="3570508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CaixaDeTexto 8"/>
          <p:cNvSpPr txBox="1"/>
          <p:nvPr/>
        </p:nvSpPr>
        <p:spPr>
          <a:xfrm>
            <a:off x="380960" y="5702875"/>
            <a:ext cx="6572295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Python library: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https://in.xfel.eu/gitlab/ITDM/metadata_client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ide Number"/>
          <p:cNvSpPr txBox="1"/>
          <p:nvPr>
            <p:ph type="sldNum" sz="quarter" idx="4294967295"/>
          </p:nvPr>
        </p:nvSpPr>
        <p:spPr>
          <a:xfrm>
            <a:off x="11652714" y="293576"/>
            <a:ext cx="238721" cy="221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8" name="Integration with data acquisition"/>
          <p:cNvSpPr txBox="1"/>
          <p:nvPr>
            <p:ph type="title"/>
          </p:nvPr>
        </p:nvSpPr>
        <p:spPr>
          <a:xfrm>
            <a:off x="611189" y="712232"/>
            <a:ext cx="5150992" cy="780542"/>
          </a:xfrm>
          <a:prstGeom prst="rect">
            <a:avLst/>
          </a:prstGeom>
        </p:spPr>
        <p:txBody>
          <a:bodyPr/>
          <a:lstStyle/>
          <a:p>
            <a:pPr/>
            <a:r>
              <a:t>Key Features</a:t>
            </a:r>
            <a:br/>
            <a:r>
              <a:rPr sz="2000"/>
              <a:t>Statistics</a:t>
            </a:r>
          </a:p>
        </p:txBody>
      </p:sp>
      <p:graphicFrame>
        <p:nvGraphicFramePr>
          <p:cNvPr id="199" name="Tabela 5"/>
          <p:cNvGraphicFramePr/>
          <p:nvPr/>
        </p:nvGraphicFramePr>
        <p:xfrm>
          <a:off x="809587" y="2000239"/>
          <a:ext cx="1519232" cy="485776"/>
        </p:xfrm>
        <a:graphic xmlns:a="http://schemas.openxmlformats.org/drawingml/2006/main">
          <a:graphicData uri="http://schemas.openxmlformats.org/drawingml/2006/table">
            <a:tbl>
              <a:tblPr firstCol="1" firstRow="0" lastCol="0" lastRow="0" bandCol="0" bandRow="0" rtl="0">
                <a:tableStyleId>{4C3C2611-4C71-4FC5-86AE-919BDF0F9419}</a:tableStyleId>
              </a:tblPr>
              <a:tblGrid>
                <a:gridCol w="1161764"/>
                <a:gridCol w="357466"/>
              </a:tblGrid>
              <a:tr h="161925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000">
                          <a:solidFill>
                            <a:srgbClr val="FFFFFF"/>
                          </a:solidFill>
                        </a:rPr>
                        <a:t>Users</a:t>
                      </a:r>
                    </a:p>
                  </a:txBody>
                  <a:tcPr marL="9525" marR="9525" marT="9525" marB="9525" anchor="b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000"/>
                        <a:t>1296</a:t>
                      </a:r>
                    </a:p>
                  </a:txBody>
                  <a:tcPr marL="9525" marR="9525" marT="9525" marB="9525" anchor="b" anchorCtr="0" horzOverflow="overflow"/>
                </a:tc>
              </a:tr>
              <a:tr h="323850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000">
                          <a:solidFill>
                            <a:srgbClr val="FFFFFF"/>
                          </a:solidFill>
                        </a:rPr>
                        <a:t>Groups</a:t>
                      </a:r>
                    </a:p>
                  </a:txBody>
                  <a:tcPr marL="9525" marR="9525" marT="9525" marB="9525" anchor="b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000"/>
                        <a:t>346</a:t>
                      </a:r>
                    </a:p>
                  </a:txBody>
                  <a:tcPr marL="9525" marR="9525" marT="9525" marB="9525" anchor="b" anchorCtr="0" horzOverflow="overflow"/>
                </a:tc>
              </a:tr>
            </a:tbl>
          </a:graphicData>
        </a:graphic>
      </p:graphicFrame>
      <p:graphicFrame>
        <p:nvGraphicFramePr>
          <p:cNvPr id="200" name="Tabela 6"/>
          <p:cNvGraphicFramePr/>
          <p:nvPr/>
        </p:nvGraphicFramePr>
        <p:xfrm>
          <a:off x="738150" y="3071809"/>
          <a:ext cx="1947859" cy="542926"/>
        </p:xfrm>
        <a:graphic xmlns:a="http://schemas.openxmlformats.org/drawingml/2006/main">
          <a:graphicData uri="http://schemas.openxmlformats.org/drawingml/2006/table">
            <a:tbl>
              <a:tblPr firstCol="1" firstRow="0" lastCol="0" lastRow="0" bandCol="0" bandRow="0" rtl="0">
                <a:tableStyleId>{4C3C2611-4C71-4FC5-86AE-919BDF0F9419}</a:tableStyleId>
              </a:tblPr>
              <a:tblGrid>
                <a:gridCol w="1379917"/>
                <a:gridCol w="567941"/>
              </a:tblGrid>
              <a:tr h="161925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000">
                          <a:solidFill>
                            <a:srgbClr val="FFFFFF"/>
                          </a:solidFill>
                        </a:rPr>
                        <a:t>Instruments</a:t>
                      </a:r>
                    </a:p>
                  </a:txBody>
                  <a:tcPr marL="9525" marR="9525" marT="9525" marB="9525" anchor="b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000"/>
                        <a:t>15</a:t>
                      </a:r>
                    </a:p>
                  </a:txBody>
                  <a:tcPr marL="9525" marR="9525" marT="9525" marB="9525" anchor="b" anchorCtr="0" horzOverflow="overflow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000">
                          <a:solidFill>
                            <a:srgbClr val="FFFFFF"/>
                          </a:solidFill>
                        </a:rPr>
                        <a:t>Instrument Cycles</a:t>
                      </a:r>
                    </a:p>
                  </a:txBody>
                  <a:tcPr marL="9525" marR="9525" marT="9525" marB="9525" anchor="b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000"/>
                        <a:t>59</a:t>
                      </a:r>
                    </a:p>
                  </a:txBody>
                  <a:tcPr marL="9525" marR="9525" marT="9525" marB="9525" anchor="b" anchorCtr="0" horzOverflow="overflow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000">
                          <a:solidFill>
                            <a:srgbClr val="FFFFFF"/>
                          </a:solidFill>
                        </a:rPr>
                        <a:t>Repositories</a:t>
                      </a:r>
                    </a:p>
                  </a:txBody>
                  <a:tcPr marL="9525" marR="9525" marT="9525" marB="9525" anchor="b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000"/>
                        <a:t>11</a:t>
                      </a:r>
                    </a:p>
                  </a:txBody>
                  <a:tcPr marL="9525" marR="9525" marT="9525" marB="9525" anchor="b" anchorCtr="0" horzOverflow="overflow"/>
                </a:tc>
              </a:tr>
            </a:tbl>
          </a:graphicData>
        </a:graphic>
      </p:graphicFrame>
      <p:graphicFrame>
        <p:nvGraphicFramePr>
          <p:cNvPr id="201" name="Tabela 7"/>
          <p:cNvGraphicFramePr/>
          <p:nvPr/>
        </p:nvGraphicFramePr>
        <p:xfrm>
          <a:off x="666712" y="4214817"/>
          <a:ext cx="2714645" cy="1295401"/>
        </p:xfrm>
        <a:graphic xmlns:a="http://schemas.openxmlformats.org/drawingml/2006/main">
          <a:graphicData uri="http://schemas.openxmlformats.org/drawingml/2006/table">
            <a:tbl>
              <a:tblPr firstCol="1" firstRow="0" lastCol="0" lastRow="0" bandCol="0" bandRow="0" rtl="0">
                <a:tableStyleId>{4C3C2611-4C71-4FC5-86AE-919BDF0F9419}</a:tableStyleId>
              </a:tblPr>
              <a:tblGrid>
                <a:gridCol w="2071702"/>
                <a:gridCol w="642942"/>
              </a:tblGrid>
              <a:tr h="161925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000">
                          <a:solidFill>
                            <a:srgbClr val="FFFFFF"/>
                          </a:solidFill>
                        </a:rPr>
                        <a:t>Porposals</a:t>
                      </a:r>
                    </a:p>
                  </a:txBody>
                  <a:tcPr marL="9525" marR="9525" marT="9525" marB="9525" anchor="b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000"/>
                        <a:t>144</a:t>
                      </a:r>
                    </a:p>
                  </a:txBody>
                  <a:tcPr marL="9525" marR="9525" marT="9525" marB="9525" anchor="b" anchorCtr="0" horzOverflow="overflow"/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000">
                          <a:solidFill>
                            <a:srgbClr val="FFFFFF"/>
                          </a:solidFill>
                        </a:rPr>
                        <a:t>Proposals with published DOI</a:t>
                      </a:r>
                    </a:p>
                  </a:txBody>
                  <a:tcPr marL="9525" marR="9525" marT="9525" marB="9525" anchor="b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000"/>
                        <a:t>3</a:t>
                      </a:r>
                    </a:p>
                  </a:txBody>
                  <a:tcPr marL="9525" marR="9525" marT="9525" marB="9525" anchor="b" anchorCtr="0" horzOverflow="overflow"/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000">
                          <a:solidFill>
                            <a:srgbClr val="FFFFFF"/>
                          </a:solidFill>
                        </a:rPr>
                        <a:t>Samples in all proposals</a:t>
                      </a:r>
                    </a:p>
                  </a:txBody>
                  <a:tcPr marL="9525" marR="9525" marT="9525" marB="9525" anchor="b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000"/>
                        <a:t>540</a:t>
                      </a:r>
                    </a:p>
                  </a:txBody>
                  <a:tcPr marL="9525" marR="9525" marT="9525" marB="9525" anchor="b" anchorCtr="0" horzOverflow="overflow"/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000">
                          <a:solidFill>
                            <a:srgbClr val="FFFFFF"/>
                          </a:solidFill>
                        </a:rPr>
                        <a:t>Run Types in all proposals</a:t>
                      </a:r>
                    </a:p>
                  </a:txBody>
                  <a:tcPr marL="9525" marR="9525" marT="9525" marB="9525" anchor="b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000"/>
                        <a:t>488</a:t>
                      </a:r>
                    </a:p>
                  </a:txBody>
                  <a:tcPr marL="9525" marR="9525" marT="9525" marB="9525" anchor="b" anchorCtr="0" horzOverflow="overflow"/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000">
                          <a:solidFill>
                            <a:srgbClr val="FFFFFF"/>
                          </a:solidFill>
                        </a:rPr>
                        <a:t>Users in all proposals</a:t>
                      </a:r>
                    </a:p>
                  </a:txBody>
                  <a:tcPr marL="9525" marR="9525" marT="9525" marB="9525" anchor="b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000"/>
                        <a:t>2833</a:t>
                      </a:r>
                    </a:p>
                  </a:txBody>
                  <a:tcPr marL="9525" marR="9525" marT="9525" marB="9525" anchor="b" anchorCtr="0" horzOverflow="overflow"/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000">
                          <a:solidFill>
                            <a:srgbClr val="FFFFFF"/>
                          </a:solidFill>
                        </a:rPr>
                        <a:t>Runs in all proposals</a:t>
                      </a:r>
                    </a:p>
                  </a:txBody>
                  <a:tcPr marL="9525" marR="9525" marT="9525" marB="9525" anchor="b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000"/>
                        <a:t>29736</a:t>
                      </a:r>
                    </a:p>
                  </a:txBody>
                  <a:tcPr marL="9525" marR="9525" marT="9525" marB="9525" anchor="b" anchorCtr="0" horzOverflow="overflow"/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000">
                          <a:solidFill>
                            <a:srgbClr val="FFFFFF"/>
                          </a:solidFill>
                        </a:rPr>
                        <a:t>Runs migrated to Maxwell</a:t>
                      </a:r>
                    </a:p>
                  </a:txBody>
                  <a:tcPr marL="9525" marR="9525" marT="9525" marB="9525" anchor="b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000"/>
                        <a:t>18304</a:t>
                      </a:r>
                    </a:p>
                  </a:txBody>
                  <a:tcPr marL="9525" marR="9525" marT="9525" marB="9525" anchor="b" anchorCtr="0" horzOverflow="overflow"/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000">
                          <a:solidFill>
                            <a:srgbClr val="FFFFFF"/>
                          </a:solidFill>
                        </a:rPr>
                        <a:t>Runs Calibrated (via myMdC)</a:t>
                      </a:r>
                    </a:p>
                  </a:txBody>
                  <a:tcPr marL="9525" marR="9525" marT="9525" marB="9525" anchor="b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000"/>
                        <a:t>463</a:t>
                      </a:r>
                    </a:p>
                  </a:txBody>
                  <a:tcPr marL="9525" marR="9525" marT="9525" marB="9525" anchor="b" anchorCtr="0" horzOverflow="overflow"/>
                </a:tc>
              </a:tr>
            </a:tbl>
          </a:graphicData>
        </a:graphic>
      </p:graphicFrame>
      <p:pic>
        <p:nvPicPr>
          <p:cNvPr id="20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67173" y="1365100"/>
            <a:ext cx="6276976" cy="3648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feld 8"/>
          <p:cNvSpPr txBox="1"/>
          <p:nvPr>
            <p:ph type="sldNum" sz="quarter" idx="4294967295"/>
          </p:nvPr>
        </p:nvSpPr>
        <p:spPr>
          <a:xfrm>
            <a:off x="11652713" y="293576"/>
            <a:ext cx="238721" cy="221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5" name="Title 1"/>
          <p:cNvSpPr txBox="1"/>
          <p:nvPr/>
        </p:nvSpPr>
        <p:spPr>
          <a:xfrm>
            <a:off x="611188" y="712232"/>
            <a:ext cx="10956926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b="1" sz="2200"/>
            </a:lvl1pPr>
          </a:lstStyle>
          <a:p>
            <a:pPr/>
            <a:r>
              <a:t>Links</a:t>
            </a:r>
          </a:p>
        </p:txBody>
      </p:sp>
      <p:sp>
        <p:nvSpPr>
          <p:cNvPr id="206" name="Rectangle 7"/>
          <p:cNvSpPr txBox="1"/>
          <p:nvPr/>
        </p:nvSpPr>
        <p:spPr>
          <a:xfrm>
            <a:off x="452398" y="1571612"/>
            <a:ext cx="11215766" cy="3651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57188" indent="-357188" defTabSz="914400">
              <a:lnSpc>
                <a:spcPct val="114000"/>
              </a:lnSpc>
              <a:spcBef>
                <a:spcPts val="2400"/>
              </a:spcBef>
              <a:buSzPct val="100000"/>
              <a:buBlip>
                <a:blip r:embed="rId2"/>
              </a:buBlip>
              <a:defRPr b="1"/>
            </a:pPr>
            <a:r>
              <a:t>myMdC</a:t>
            </a:r>
            <a:r>
              <a:rPr b="0"/>
              <a:t>: Metadata Catalog Web Server</a:t>
            </a:r>
            <a:endParaRPr b="0"/>
          </a:p>
          <a:p>
            <a:pPr lvl="1" marL="714375" indent="-357188" defTabSz="914400">
              <a:lnSpc>
                <a:spcPct val="114000"/>
              </a:lnSpc>
              <a:spcBef>
                <a:spcPts val="600"/>
              </a:spcBef>
              <a:buSzPct val="100000"/>
              <a:buBlip>
                <a:blip r:embed="rId3"/>
              </a:buBlip>
              <a:defRPr sz="16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https://in.xfel.eu/metadata/</a:t>
            </a:r>
            <a:r>
              <a:t> (website, intro, FAQs)</a:t>
            </a:r>
          </a:p>
          <a:p>
            <a:pPr lvl="1" marL="714375" indent="-357188" defTabSz="914400">
              <a:lnSpc>
                <a:spcPct val="114000"/>
              </a:lnSpc>
              <a:spcBef>
                <a:spcPts val="600"/>
              </a:spcBef>
              <a:buSzPct val="100000"/>
              <a:buBlip>
                <a:blip r:embed="rId3"/>
              </a:buBlip>
              <a:defRPr sz="16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https://in.xfel.eu/gitlab/ITDM/metadata_catalog</a:t>
            </a:r>
            <a:r>
              <a:t> (code)</a:t>
            </a:r>
          </a:p>
          <a:p>
            <a:pPr lvl="1" marL="714375" indent="-357188" defTabSz="914400">
              <a:lnSpc>
                <a:spcPct val="114000"/>
              </a:lnSpc>
              <a:spcBef>
                <a:spcPts val="600"/>
              </a:spcBef>
              <a:buSzPct val="100000"/>
              <a:buBlip>
                <a:blip r:embed="rId3"/>
              </a:buBlip>
              <a:defRPr sz="16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https://in.xfel.eu/redmine/projects/metadata-catalogue</a:t>
            </a:r>
            <a:r>
              <a:t> (questions, suggestions, issue tracking &amp; project planning)</a:t>
            </a:r>
          </a:p>
          <a:p>
            <a:pPr lvl="1" marL="714375" indent="-357188" defTabSz="914400">
              <a:lnSpc>
                <a:spcPct val="114000"/>
              </a:lnSpc>
              <a:spcBef>
                <a:spcPts val="600"/>
              </a:spcBef>
              <a:buSzPct val="100000"/>
              <a:buBlip>
                <a:blip r:embed="rId3"/>
              </a:buBlip>
              <a:defRPr sz="1600"/>
            </a:pPr>
            <a:r>
              <a:t>Email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 invalidUrl="" action="" tgtFrame="" tooltip="" history="1" highlightClick="0" endSnd="0"/>
              </a:rPr>
              <a:t>it-support@xfel.eu</a:t>
            </a:r>
            <a:r>
              <a:t> (for urgent support)</a:t>
            </a:r>
          </a:p>
          <a:p>
            <a:pPr marL="357188" indent="-357188" defTabSz="914400">
              <a:lnSpc>
                <a:spcPct val="114000"/>
              </a:lnSpc>
              <a:spcBef>
                <a:spcPts val="2400"/>
              </a:spcBef>
              <a:buSzPct val="100000"/>
              <a:buBlip>
                <a:blip r:embed="rId2"/>
              </a:buBlip>
              <a:defRPr b="1"/>
            </a:pPr>
            <a:r>
              <a:t>Metadata_client</a:t>
            </a:r>
            <a:r>
              <a:rPr b="0"/>
              <a:t>: Metadata Client python RESTful APIs client</a:t>
            </a:r>
            <a:endParaRPr b="0"/>
          </a:p>
          <a:p>
            <a:pPr lvl="1" marL="714375" indent="-357188" defTabSz="914400">
              <a:lnSpc>
                <a:spcPct val="114000"/>
              </a:lnSpc>
              <a:spcBef>
                <a:spcPts val="600"/>
              </a:spcBef>
              <a:buSzPct val="100000"/>
              <a:buBlip>
                <a:blip r:embed="rId3"/>
              </a:buBlip>
              <a:defRPr sz="16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8" invalidUrl="" action="" tgtFrame="" tooltip="" history="1" highlightClick="0" endSnd="0"/>
              </a:rPr>
              <a:t>https://in.xfel.eu/gitlab/ITDM/metadata_client</a:t>
            </a:r>
            <a:r>
              <a:t> (code)</a:t>
            </a:r>
          </a:p>
          <a:p>
            <a:pPr lvl="1" marL="714375" indent="-357188" defTabSz="914400">
              <a:lnSpc>
                <a:spcPct val="114000"/>
              </a:lnSpc>
              <a:spcBef>
                <a:spcPts val="600"/>
              </a:spcBef>
              <a:buSzPct val="100000"/>
              <a:buBlip>
                <a:blip r:embed="rId3"/>
              </a:buBlip>
              <a:defRPr sz="16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https://in.xfel.eu/redmine/projects/metadata-catalogue</a:t>
            </a:r>
            <a:r>
              <a:t> (questions, suggestions, issue tracking &amp; project planning)</a:t>
            </a:r>
          </a:p>
          <a:p>
            <a:pPr lvl="1" marL="714375" indent="-357188" defTabSz="914400">
              <a:lnSpc>
                <a:spcPct val="114000"/>
              </a:lnSpc>
              <a:spcBef>
                <a:spcPts val="600"/>
              </a:spcBef>
              <a:buSzPct val="100000"/>
              <a:buBlip>
                <a:blip r:embed="rId3"/>
              </a:buBlip>
              <a:defRPr sz="1600"/>
            </a:pPr>
            <a:r>
              <a:t>Email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 invalidUrl="" action="" tgtFrame="" tooltip="" history="1" highlightClick="0" endSnd="0"/>
              </a:rPr>
              <a:t>it-support@xfel.eu</a:t>
            </a:r>
            <a:r>
              <a:t> (for urgent support)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feld 8"/>
          <p:cNvSpPr txBox="1"/>
          <p:nvPr>
            <p:ph type="sldNum" sz="quarter" idx="4294967295"/>
          </p:nvPr>
        </p:nvSpPr>
        <p:spPr>
          <a:xfrm>
            <a:off x="11652713" y="293576"/>
            <a:ext cx="238721" cy="221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9" name="Title 3"/>
          <p:cNvSpPr txBox="1"/>
          <p:nvPr/>
        </p:nvSpPr>
        <p:spPr>
          <a:xfrm>
            <a:off x="606633" y="1552575"/>
            <a:ext cx="10961480" cy="979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lnSpc>
                <a:spcPct val="200000"/>
              </a:lnSpc>
              <a:defRPr b="1" sz="6300"/>
            </a:lvl1pPr>
          </a:lstStyle>
          <a:p>
            <a:pPr/>
            <a:r>
              <a:t>Thank you!</a:t>
            </a:r>
          </a:p>
        </p:txBody>
      </p:sp>
      <p:sp>
        <p:nvSpPr>
          <p:cNvPr id="210" name="CaixaDeTexto 5"/>
          <p:cNvSpPr txBox="1"/>
          <p:nvPr/>
        </p:nvSpPr>
        <p:spPr>
          <a:xfrm>
            <a:off x="666712" y="4786322"/>
            <a:ext cx="11072891" cy="1290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u="sng"/>
            </a:pPr>
            <a:r>
              <a:t>Special thank you to all the people that contributed to the project:</a:t>
            </a:r>
          </a:p>
          <a:p>
            <a:pPr>
              <a:defRPr u="sng"/>
            </a:pPr>
          </a:p>
          <a:p>
            <a:pPr>
              <a:defRPr sz="1400" u="sng"/>
            </a:pPr>
            <a:r>
              <a:t>Krzysztof Wrona</a:t>
            </a:r>
            <a:r>
              <a:rPr u="none"/>
              <a:t>, </a:t>
            </a:r>
            <a:r>
              <a:t>Maurizio Manetti</a:t>
            </a:r>
            <a:r>
              <a:rPr u="none"/>
              <a:t>, Djelloul Boukhelef, Janusz Szuba, Janusz Malka, Varun Singh, Illia Derevianko, Siriyala Devi Kujala, Piotr Wasiuk, Henryk Giemza, Nasser Alqudami, Steffen Hauf, Hans Fangohr, Silvia Bertini</a:t>
            </a:r>
          </a:p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feld 8"/>
          <p:cNvSpPr txBox="1"/>
          <p:nvPr>
            <p:ph type="sldNum" sz="quarter" idx="4294967295"/>
          </p:nvPr>
        </p:nvSpPr>
        <p:spPr>
          <a:xfrm>
            <a:off x="11652713" y="293576"/>
            <a:ext cx="238721" cy="221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3" name="Title 1"/>
          <p:cNvSpPr txBox="1"/>
          <p:nvPr/>
        </p:nvSpPr>
        <p:spPr>
          <a:xfrm>
            <a:off x="611188" y="712232"/>
            <a:ext cx="10956926" cy="437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b="1" sz="2400"/>
            </a:lvl1pPr>
          </a:lstStyle>
          <a:p>
            <a:pPr/>
            <a:r>
              <a:t>Landscape</a:t>
            </a:r>
          </a:p>
        </p:txBody>
      </p:sp>
      <p:pic>
        <p:nvPicPr>
          <p:cNvPr id="214" name="Metadata_Catalogues_Activities.png" descr="Metadata_Catalogues_Activiti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5472" y="1235729"/>
            <a:ext cx="8143933" cy="51222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feld 8"/>
          <p:cNvSpPr txBox="1"/>
          <p:nvPr>
            <p:ph type="sldNum" sz="quarter" idx="4294967295"/>
          </p:nvPr>
        </p:nvSpPr>
        <p:spPr>
          <a:xfrm>
            <a:off x="11652713" y="293576"/>
            <a:ext cx="238721" cy="221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7" name="Title 1"/>
          <p:cNvSpPr txBox="1"/>
          <p:nvPr>
            <p:ph type="title"/>
          </p:nvPr>
        </p:nvSpPr>
        <p:spPr>
          <a:xfrm>
            <a:off x="611188" y="515008"/>
            <a:ext cx="10956926" cy="780542"/>
          </a:xfrm>
          <a:prstGeom prst="rect">
            <a:avLst/>
          </a:prstGeom>
        </p:spPr>
        <p:txBody>
          <a:bodyPr/>
          <a:lstStyle/>
          <a:p>
            <a:pPr/>
            <a:r>
              <a:t>Data </a:t>
            </a:r>
            <a:r>
              <a:t>Retention </a:t>
            </a:r>
            <a:r>
              <a:t>Policy – </a:t>
            </a:r>
            <a:r>
              <a:rPr u="sng"/>
              <a:t>under review</a:t>
            </a:r>
          </a:p>
        </p:txBody>
      </p:sp>
      <p:graphicFrame>
        <p:nvGraphicFramePr>
          <p:cNvPr id="218" name="Content Placeholder 3"/>
          <p:cNvGraphicFramePr/>
          <p:nvPr/>
        </p:nvGraphicFramePr>
        <p:xfrm>
          <a:off x="107576" y="1565243"/>
          <a:ext cx="11900857" cy="407924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999129"/>
                <a:gridCol w="1237129"/>
                <a:gridCol w="2599765"/>
                <a:gridCol w="2232212"/>
                <a:gridCol w="3832622"/>
              </a:tblGrid>
              <a:tr h="370840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Storage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Quota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Safety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Lifetime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000">
                          <a:solidFill>
                            <a:srgbClr val="FFFFFF"/>
                          </a:solidFill>
                        </a:rPr>
                        <a:t>Comment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/>
                        <a:t>dcache.raw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/>
                        <a:t>None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/>
                        <a:t>Tape Archive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t>6 months </a:t>
                      </a:r>
                      <a:r>
                        <a:t>(t.b.c)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400"/>
                        <a:t>Raw data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/>
                        <a:t>raw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/>
                        <a:t>None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/>
                        <a:t>None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t>2 months </a:t>
                      </a:r>
                      <a:r>
                        <a:t>(t.b.c)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400"/>
                        <a:t>Fast accessible raw data, lifetime not guaranteed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/>
                        <a:t>usr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/>
                        <a:t>5TB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/>
                        <a:t>Snapshots + Tape Backup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t>24 months</a:t>
                      </a:r>
                      <a:r>
                        <a:t> (t.b.c)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400"/>
                        <a:t>user data, results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/>
                        <a:t>proc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/>
                        <a:t>None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/>
                        <a:t>None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t>6 months</a:t>
                      </a:r>
                      <a:r>
                        <a:t> (t.b.c)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400"/>
                        <a:t>processed data e.g. calibrated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/>
                        <a:t>scratch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/>
                        <a:t>None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/>
                        <a:t>None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/>
                        <a:t>6 months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400"/>
                        <a:t>Temporary data (lifetime not guaranteed)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/>
                        <a:t>dcache.cal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/>
                        <a:t>None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/>
                        <a:t>Tape Archive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/>
                        <a:t>10 years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400"/>
                        <a:t>Calibration constants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/>
                        <a:t>cal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/>
                        <a:t>None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/>
                        <a:t>Tape archive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/>
                        <a:t>6 months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400"/>
                        <a:t> 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/>
                        <a:t>user home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/>
                        <a:t>20GB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/>
                        <a:t>Snapshots + Tape Backup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/>
                        <a:t>Lifetime of the account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400"/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/>
                        <a:t>archive.raw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/>
                        <a:t>None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/>
                        <a:t>-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/>
                        <a:t>Long-term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400"/>
                        <a:t>Long term means 5 years and XFEL will strive for 10 years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/>
                        <a:t>archive.cal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/>
                        <a:t>None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/>
                        <a:t>-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/>
                        <a:t>10 years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400"/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B0F0"/>
                </a:solidFill>
              </a:defRPr>
            </a:pPr>
            <a:r>
              <a:t>myMdC</a:t>
            </a:r>
            <a:r>
              <a:rPr>
                <a:solidFill>
                  <a:srgbClr val="000000"/>
                </a:solidFill>
              </a:rPr>
              <a:t> – DB model</a:t>
            </a:r>
          </a:p>
        </p:txBody>
      </p:sp>
      <p:sp>
        <p:nvSpPr>
          <p:cNvPr id="221" name="Tex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</p:txBody>
      </p:sp>
      <p:pic>
        <p:nvPicPr>
          <p:cNvPr id="222" name="Imagem 4" descr="Imagem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67107" y="857231"/>
            <a:ext cx="7907738" cy="576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feld 8"/>
          <p:cNvSpPr txBox="1"/>
          <p:nvPr>
            <p:ph type="sldNum" sz="quarter" idx="4294967295"/>
          </p:nvPr>
        </p:nvSpPr>
        <p:spPr>
          <a:xfrm>
            <a:off x="11764432" y="293576"/>
            <a:ext cx="127001" cy="221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5" name="Title 1"/>
          <p:cNvSpPr txBox="1"/>
          <p:nvPr/>
        </p:nvSpPr>
        <p:spPr>
          <a:xfrm>
            <a:off x="611188" y="712232"/>
            <a:ext cx="10956926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 b="1" sz="2000"/>
            </a:pPr>
            <a:r>
              <a:t>Scientific</a:t>
            </a:r>
            <a:r>
              <a:t> </a:t>
            </a:r>
            <a:r>
              <a:t>Data Management</a:t>
            </a:r>
          </a:p>
        </p:txBody>
      </p:sp>
      <p:sp>
        <p:nvSpPr>
          <p:cNvPr id="126" name="Content Placeholder 2"/>
          <p:cNvSpPr txBox="1"/>
          <p:nvPr/>
        </p:nvSpPr>
        <p:spPr>
          <a:xfrm>
            <a:off x="623887" y="2024064"/>
            <a:ext cx="5328679" cy="3387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57188" indent="-357188" defTabSz="914400">
              <a:lnSpc>
                <a:spcPct val="114000"/>
              </a:lnSpc>
              <a:spcBef>
                <a:spcPts val="2400"/>
              </a:spcBef>
              <a:buSzPct val="100000"/>
              <a:buBlip>
                <a:blip r:embed="rId2"/>
              </a:buBlip>
            </a:pPr>
            <a:r>
              <a:t>Organize and manage data in a coherent way</a:t>
            </a:r>
          </a:p>
          <a:p>
            <a:pPr marL="357188" indent="-357188" defTabSz="914400">
              <a:lnSpc>
                <a:spcPct val="114000"/>
              </a:lnSpc>
              <a:spcBef>
                <a:spcPts val="2400"/>
              </a:spcBef>
              <a:buSzPct val="100000"/>
              <a:buBlip>
                <a:blip r:embed="rId2"/>
              </a:buBlip>
            </a:pPr>
            <a:r>
              <a:t>Aggregate and record large volumes of data</a:t>
            </a:r>
          </a:p>
          <a:p>
            <a:pPr marL="357188" indent="-357188" defTabSz="914400">
              <a:lnSpc>
                <a:spcPct val="114000"/>
              </a:lnSpc>
              <a:spcBef>
                <a:spcPts val="2400"/>
              </a:spcBef>
              <a:buSzPct val="100000"/>
              <a:buBlip>
                <a:blip r:embed="rId2"/>
              </a:buBlip>
            </a:pPr>
            <a:r>
              <a:t>Provide possibility of inspecting data during experiment</a:t>
            </a:r>
          </a:p>
          <a:p>
            <a:pPr marL="357188" indent="-357188" defTabSz="914400">
              <a:lnSpc>
                <a:spcPct val="114000"/>
              </a:lnSpc>
              <a:spcBef>
                <a:spcPts val="2400"/>
              </a:spcBef>
              <a:buSzPct val="100000"/>
              <a:buBlip>
                <a:blip r:embed="rId2"/>
              </a:buBlip>
            </a:pPr>
            <a:r>
              <a:t>Enable users to efficiently analyse experiment data when back at home institute</a:t>
            </a:r>
          </a:p>
          <a:p>
            <a:pPr marL="357188" indent="-357188" defTabSz="914400">
              <a:lnSpc>
                <a:spcPct val="114000"/>
              </a:lnSpc>
              <a:spcBef>
                <a:spcPts val="2400"/>
              </a:spcBef>
              <a:buSzPct val="100000"/>
              <a:buBlip>
                <a:blip r:embed="rId2"/>
              </a:buBlip>
            </a:pPr>
            <a:r>
              <a:t>Prepare for open access era</a:t>
            </a:r>
          </a:p>
        </p:txBody>
      </p:sp>
      <p:pic>
        <p:nvPicPr>
          <p:cNvPr id="127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89651" y="1083582"/>
            <a:ext cx="5688516" cy="283055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Rectangle 7"/>
          <p:cNvSpPr txBox="1"/>
          <p:nvPr/>
        </p:nvSpPr>
        <p:spPr>
          <a:xfrm>
            <a:off x="6355407" y="4221088"/>
            <a:ext cx="4440105" cy="1364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57188" indent="-357188" defTabSz="914400">
              <a:lnSpc>
                <a:spcPct val="114000"/>
              </a:lnSpc>
              <a:spcBef>
                <a:spcPts val="600"/>
              </a:spcBef>
              <a:buSzPct val="100000"/>
              <a:buBlip>
                <a:blip r:embed="rId2"/>
              </a:buBlip>
            </a:pPr>
            <a:r>
              <a:t>General principles</a:t>
            </a:r>
          </a:p>
          <a:p>
            <a:pPr lvl="1" marL="714375" indent="-357188" defTabSz="914400">
              <a:lnSpc>
                <a:spcPct val="114000"/>
              </a:lnSpc>
              <a:spcBef>
                <a:spcPts val="600"/>
              </a:spcBef>
              <a:buSzPct val="100000"/>
              <a:buBlip>
                <a:blip r:embed="rId4"/>
              </a:buBlip>
              <a:defRPr sz="1600"/>
            </a:pPr>
            <a:r>
              <a:t>Open access</a:t>
            </a:r>
          </a:p>
          <a:p>
            <a:pPr lvl="1" marL="714375" indent="-357188" defTabSz="914400">
              <a:lnSpc>
                <a:spcPct val="114000"/>
              </a:lnSpc>
              <a:spcBef>
                <a:spcPts val="600"/>
              </a:spcBef>
              <a:buSzPct val="100000"/>
              <a:buBlip>
                <a:blip r:embed="rId4"/>
              </a:buBlip>
              <a:defRPr sz="1600"/>
            </a:pPr>
            <a:r>
              <a:t>Long term data curation</a:t>
            </a:r>
          </a:p>
          <a:p>
            <a:pPr lvl="1" marL="714375" indent="-357188" defTabSz="914400">
              <a:lnSpc>
                <a:spcPct val="114000"/>
              </a:lnSpc>
              <a:spcBef>
                <a:spcPts val="600"/>
              </a:spcBef>
              <a:buSzPct val="100000"/>
              <a:buBlip>
                <a:blip r:embed="rId4"/>
              </a:buBlip>
              <a:defRPr sz="1600"/>
            </a:pPr>
            <a:r>
              <a:t>Embargo period with restricted access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feld 8"/>
          <p:cNvSpPr txBox="1"/>
          <p:nvPr>
            <p:ph type="sldNum" sz="quarter" idx="4294967295"/>
          </p:nvPr>
        </p:nvSpPr>
        <p:spPr>
          <a:xfrm>
            <a:off x="11764432" y="293576"/>
            <a:ext cx="127001" cy="221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1" name="Title 1"/>
          <p:cNvSpPr txBox="1"/>
          <p:nvPr/>
        </p:nvSpPr>
        <p:spPr>
          <a:xfrm>
            <a:off x="611188" y="712232"/>
            <a:ext cx="10956926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 b="1" sz="2000"/>
            </a:pPr>
            <a:r>
              <a:t>Data</a:t>
            </a:r>
            <a:r>
              <a:t> </a:t>
            </a:r>
            <a:r>
              <a:t>Management</a:t>
            </a:r>
            <a:r>
              <a:t> Activities</a:t>
            </a:r>
          </a:p>
        </p:txBody>
      </p:sp>
      <p:sp>
        <p:nvSpPr>
          <p:cNvPr id="132" name="Content Placeholder 2"/>
          <p:cNvSpPr txBox="1"/>
          <p:nvPr/>
        </p:nvSpPr>
        <p:spPr>
          <a:xfrm>
            <a:off x="623887" y="2024064"/>
            <a:ext cx="5328679" cy="3993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57188" indent="-357188" defTabSz="914400">
              <a:lnSpc>
                <a:spcPct val="114000"/>
              </a:lnSpc>
              <a:spcBef>
                <a:spcPts val="2400"/>
              </a:spcBef>
              <a:buSzPct val="100000"/>
              <a:buBlip>
                <a:blip r:embed="rId2"/>
              </a:buBlip>
            </a:pPr>
            <a:r>
              <a:t>Catalog and document the data generated at European XFEL</a:t>
            </a:r>
          </a:p>
          <a:p>
            <a:pPr marL="357188" indent="-357188" defTabSz="914400">
              <a:lnSpc>
                <a:spcPct val="114000"/>
              </a:lnSpc>
              <a:spcBef>
                <a:spcPts val="2400"/>
              </a:spcBef>
              <a:buSzPct val="100000"/>
              <a:buBlip>
                <a:blip r:embed="rId2"/>
              </a:buBlip>
            </a:pPr>
            <a:r>
              <a:t>Data migration services</a:t>
            </a:r>
          </a:p>
          <a:p>
            <a:pPr marL="357188" indent="-357188" defTabSz="914400">
              <a:lnSpc>
                <a:spcPct val="114000"/>
              </a:lnSpc>
              <a:spcBef>
                <a:spcPts val="2400"/>
              </a:spcBef>
              <a:buSzPct val="100000"/>
              <a:buBlip>
                <a:blip r:embed="rId2"/>
              </a:buBlip>
            </a:pPr>
            <a:r>
              <a:t>Keep track of data location</a:t>
            </a:r>
          </a:p>
          <a:p>
            <a:pPr marL="357188" indent="-357188" defTabSz="914400">
              <a:lnSpc>
                <a:spcPct val="114000"/>
              </a:lnSpc>
              <a:spcBef>
                <a:spcPts val="2400"/>
              </a:spcBef>
              <a:buSzPct val="100000"/>
              <a:buBlip>
                <a:blip r:embed="rId2"/>
              </a:buBlip>
            </a:pPr>
            <a:r>
              <a:t>Allow data publishing, exportation and authorization management</a:t>
            </a:r>
          </a:p>
          <a:p>
            <a:pPr marL="357188" indent="-357188" defTabSz="914400">
              <a:lnSpc>
                <a:spcPct val="114000"/>
              </a:lnSpc>
              <a:spcBef>
                <a:spcPts val="2400"/>
              </a:spcBef>
              <a:buSzPct val="100000"/>
              <a:buBlip>
                <a:blip r:embed="rId2"/>
              </a:buBlip>
            </a:pPr>
            <a:r>
              <a:t>Manage permissions and accesses to the data in an uniform manner and guarantee that only authorized people have access to the data</a:t>
            </a:r>
          </a:p>
        </p:txBody>
      </p:sp>
      <p:sp>
        <p:nvSpPr>
          <p:cNvPr id="133" name="Rectangle 7"/>
          <p:cNvSpPr txBox="1"/>
          <p:nvPr/>
        </p:nvSpPr>
        <p:spPr>
          <a:xfrm>
            <a:off x="6355407" y="4437112"/>
            <a:ext cx="5501233" cy="1700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57188" indent="-357188" defTabSz="914400">
              <a:lnSpc>
                <a:spcPct val="114000"/>
              </a:lnSpc>
              <a:spcBef>
                <a:spcPts val="2400"/>
              </a:spcBef>
              <a:buSzPct val="100000"/>
              <a:buBlip>
                <a:blip r:embed="rId2"/>
              </a:buBlip>
            </a:pPr>
            <a:r>
              <a:t>Data Retention Policies control and execution</a:t>
            </a:r>
          </a:p>
          <a:p>
            <a:pPr lvl="1" marL="714375" indent="-357188" defTabSz="914400">
              <a:lnSpc>
                <a:spcPct val="114000"/>
              </a:lnSpc>
              <a:spcBef>
                <a:spcPts val="600"/>
              </a:spcBef>
              <a:buSzPct val="100000"/>
              <a:buBlip>
                <a:blip r:embed="rId3"/>
              </a:buBlip>
              <a:defRPr sz="1600"/>
            </a:pPr>
            <a:r>
              <a:t>Data Quality Assessment</a:t>
            </a:r>
          </a:p>
          <a:p>
            <a:pPr lvl="1" marL="714375" indent="-357188" defTabSz="914400">
              <a:lnSpc>
                <a:spcPct val="114000"/>
              </a:lnSpc>
              <a:spcBef>
                <a:spcPts val="600"/>
              </a:spcBef>
              <a:buSzPct val="100000"/>
              <a:buBlip>
                <a:blip r:embed="rId3"/>
              </a:buBlip>
              <a:defRPr sz="1600"/>
            </a:pPr>
            <a:r>
              <a:t>Data Calibration</a:t>
            </a:r>
          </a:p>
          <a:p>
            <a:pPr lvl="1" marL="714375" indent="-357188" defTabSz="914400">
              <a:lnSpc>
                <a:spcPct val="114000"/>
              </a:lnSpc>
              <a:spcBef>
                <a:spcPts val="600"/>
              </a:spcBef>
              <a:buSzPct val="100000"/>
              <a:buBlip>
                <a:blip r:embed="rId3"/>
              </a:buBlip>
              <a:defRPr sz="1600"/>
            </a:pPr>
            <a:r>
              <a:t>Data Archiving</a:t>
            </a:r>
          </a:p>
          <a:p>
            <a:pPr lvl="1" marL="714375" indent="-357188" defTabSz="914400">
              <a:lnSpc>
                <a:spcPct val="114000"/>
              </a:lnSpc>
              <a:spcBef>
                <a:spcPts val="600"/>
              </a:spcBef>
              <a:buSzPct val="100000"/>
              <a:buBlip>
                <a:blip r:embed="rId3"/>
              </a:buBlip>
              <a:defRPr sz="1600"/>
            </a:pPr>
            <a:r>
              <a:t>Data Cleanup</a:t>
            </a:r>
          </a:p>
        </p:txBody>
      </p:sp>
      <p:graphicFrame>
        <p:nvGraphicFramePr>
          <p:cNvPr id="134" name="Content Placeholder 3"/>
          <p:cNvGraphicFramePr/>
          <p:nvPr/>
        </p:nvGraphicFramePr>
        <p:xfrm>
          <a:off x="6312024" y="1071546"/>
          <a:ext cx="5552395" cy="292447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932702"/>
                <a:gridCol w="577188"/>
                <a:gridCol w="1212931"/>
                <a:gridCol w="1041447"/>
                <a:gridCol w="1788125"/>
              </a:tblGrid>
              <a:tr h="251193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800">
                          <a:solidFill>
                            <a:srgbClr val="FFFFFF"/>
                          </a:solidFill>
                        </a:rPr>
                        <a:t>Storage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800">
                          <a:solidFill>
                            <a:srgbClr val="FFFFFF"/>
                          </a:solidFill>
                        </a:rPr>
                        <a:t>Quota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800">
                          <a:solidFill>
                            <a:srgbClr val="FFFFFF"/>
                          </a:solidFill>
                        </a:rPr>
                        <a:t>Safety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800">
                          <a:solidFill>
                            <a:srgbClr val="FFFFFF"/>
                          </a:solidFill>
                        </a:rPr>
                        <a:t>Lifetime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800">
                          <a:solidFill>
                            <a:srgbClr val="FFFFFF"/>
                          </a:solidFill>
                        </a:rPr>
                        <a:t>Comment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chemeClr val="accent1"/>
                    </a:solidFill>
                  </a:tcPr>
                </a:tc>
              </a:tr>
              <a:tr h="25119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dcache.raw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None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Tape Archive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800"/>
                      </a:pPr>
                      <a:r>
                        <a:t>6 months </a:t>
                      </a:r>
                      <a:r>
                        <a:t>(t.b.c)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Raw data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</a:tr>
              <a:tr h="331866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raw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None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None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800"/>
                      </a:pPr>
                      <a:r>
                        <a:t>2 months </a:t>
                      </a:r>
                      <a:r>
                        <a:t>(t.b.c)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Fast accessible raw data, lifetime not guaranteed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</a:tr>
              <a:tr h="25119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usr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5TB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Snapshots + Tape Backup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800"/>
                      </a:pPr>
                      <a:r>
                        <a:t>24 months</a:t>
                      </a:r>
                      <a:r>
                        <a:t> (t.b.c)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user data, results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</a:tr>
              <a:tr h="25119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proc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None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None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800"/>
                      </a:pPr>
                      <a:r>
                        <a:t>6 months</a:t>
                      </a:r>
                      <a:r>
                        <a:t> (t.b.c)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processed data e.g. calibrated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</a:tr>
              <a:tr h="25119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scratch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None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None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6 months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Temporary data (lifetime not guaranteed)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</a:tr>
              <a:tr h="25119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dcache.cal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None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Tape Archive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10 years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Calibration constants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</a:tr>
              <a:tr h="25119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cal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None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Tape archive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6 months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 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</a:tr>
              <a:tr h="25119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user home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20GB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Snapshots + Tape Backup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Lifetime of the account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800"/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</a:tr>
              <a:tr h="331866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archive.raw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None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-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Long-term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Long term means 5 years and XFEL will strive for 10 years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ACE"/>
                    </a:solidFill>
                  </a:tcPr>
                </a:tc>
              </a:tr>
              <a:tr h="25119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archive.cal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None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-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10 years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800"/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E6E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feld 8"/>
          <p:cNvSpPr txBox="1"/>
          <p:nvPr>
            <p:ph type="sldNum" sz="quarter" idx="4294967295"/>
          </p:nvPr>
        </p:nvSpPr>
        <p:spPr>
          <a:xfrm>
            <a:off x="11764432" y="293576"/>
            <a:ext cx="127001" cy="221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7" name="Title 1"/>
          <p:cNvSpPr txBox="1"/>
          <p:nvPr/>
        </p:nvSpPr>
        <p:spPr>
          <a:xfrm>
            <a:off x="611188" y="712232"/>
            <a:ext cx="10956926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 b="1" sz="2200">
                <a:solidFill>
                  <a:srgbClr val="00B0F0"/>
                </a:solidFill>
              </a:defRPr>
            </a:pPr>
            <a:r>
              <a:t>myMdC</a:t>
            </a:r>
            <a:r>
              <a:rPr>
                <a:solidFill>
                  <a:srgbClr val="000000"/>
                </a:solidFill>
              </a:rPr>
              <a:t> Purpose</a:t>
            </a:r>
          </a:p>
        </p:txBody>
      </p:sp>
      <p:sp>
        <p:nvSpPr>
          <p:cNvPr id="138" name="Content Placeholder 2"/>
          <p:cNvSpPr txBox="1"/>
          <p:nvPr/>
        </p:nvSpPr>
        <p:spPr>
          <a:xfrm>
            <a:off x="623889" y="1214421"/>
            <a:ext cx="5543551" cy="500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57188" indent="-357188" defTabSz="914400">
              <a:lnSpc>
                <a:spcPct val="114000"/>
              </a:lnSpc>
              <a:spcBef>
                <a:spcPts val="2400"/>
              </a:spcBef>
              <a:buSzPct val="100000"/>
              <a:buBlip>
                <a:blip r:embed="rId2"/>
              </a:buBlip>
              <a:defRPr sz="1600"/>
            </a:pPr>
            <a:r>
              <a:t>Glue together different systems and services</a:t>
            </a:r>
          </a:p>
          <a:p>
            <a:pPr lvl="1" marL="714375" indent="-357188" defTabSz="914400">
              <a:lnSpc>
                <a:spcPct val="114000"/>
              </a:lnSpc>
              <a:spcBef>
                <a:spcPts val="600"/>
              </a:spcBef>
              <a:buSzPct val="100000"/>
              <a:buBlip>
                <a:blip r:embed="rId3"/>
              </a:buBlip>
              <a:defRPr sz="1400"/>
            </a:pPr>
            <a:r>
              <a:t>UPEX</a:t>
            </a:r>
            <a:endParaRPr sz="1600"/>
          </a:p>
          <a:p>
            <a:pPr lvl="2" indent="914400">
              <a:defRPr sz="1600"/>
            </a:pPr>
            <a:r>
              <a:t>Users and internal proposals</a:t>
            </a:r>
          </a:p>
          <a:p>
            <a:pPr lvl="2" indent="914400">
              <a:defRPr sz="1600"/>
            </a:pPr>
            <a:r>
              <a:t>Proposals Experiment team &amp; Samples sheet</a:t>
            </a:r>
          </a:p>
          <a:p>
            <a:pPr lvl="2" indent="914400">
              <a:defRPr sz="1600"/>
            </a:pPr>
            <a:r>
              <a:t>Check and sync users accepted data policies</a:t>
            </a:r>
          </a:p>
          <a:p>
            <a:pPr lvl="2" indent="914400">
              <a:defRPr sz="1600"/>
            </a:pPr>
            <a:r>
              <a:t>Trigger proposal team snapshot</a:t>
            </a:r>
          </a:p>
          <a:p>
            <a:pPr lvl="1" marL="714375" indent="-357188" defTabSz="914400">
              <a:lnSpc>
                <a:spcPct val="114000"/>
              </a:lnSpc>
              <a:spcBef>
                <a:spcPts val="600"/>
              </a:spcBef>
              <a:buSzPct val="100000"/>
              <a:buBlip>
                <a:blip r:embed="rId3"/>
              </a:buBlip>
              <a:defRPr sz="1400"/>
            </a:pPr>
            <a:r>
              <a:t>Registry</a:t>
            </a:r>
          </a:p>
          <a:p>
            <a:pPr lvl="2" indent="914400">
              <a:defRPr sz="1600"/>
            </a:pPr>
            <a:r>
              <a:t>Users accounts</a:t>
            </a:r>
          </a:p>
          <a:p>
            <a:pPr lvl="2" indent="914400">
              <a:defRPr sz="1600"/>
            </a:pPr>
            <a:r>
              <a:t>Staff organizational group</a:t>
            </a:r>
          </a:p>
          <a:p>
            <a:pPr lvl="2" indent="914400">
              <a:defRPr sz="1600"/>
            </a:pPr>
            <a:r>
              <a:t>Instrument support groups*</a:t>
            </a:r>
          </a:p>
          <a:p>
            <a:pPr lvl="1" marL="714375" indent="-357188" defTabSz="914400">
              <a:lnSpc>
                <a:spcPct val="114000"/>
              </a:lnSpc>
              <a:spcBef>
                <a:spcPts val="600"/>
              </a:spcBef>
              <a:buSzPct val="100000"/>
              <a:buBlip>
                <a:blip r:embed="rId3"/>
              </a:buBlip>
              <a:defRPr sz="1400"/>
            </a:pPr>
            <a:r>
              <a:t>LDAP</a:t>
            </a:r>
          </a:p>
          <a:p>
            <a:pPr lvl="2" indent="914400">
              <a:defRPr sz="1600"/>
            </a:pPr>
            <a:r>
              <a:t>Users Proposal groups*</a:t>
            </a:r>
          </a:p>
          <a:p>
            <a:pPr lvl="1" marL="714375" indent="-357188" defTabSz="914400">
              <a:lnSpc>
                <a:spcPct val="114000"/>
              </a:lnSpc>
              <a:spcBef>
                <a:spcPts val="600"/>
              </a:spcBef>
              <a:buSzPct val="100000"/>
              <a:buBlip>
                <a:blip r:embed="rId3"/>
              </a:buBlip>
              <a:defRPr sz="1400"/>
            </a:pPr>
            <a:r>
              <a:t>GPFS</a:t>
            </a:r>
          </a:p>
          <a:p>
            <a:pPr lvl="2" indent="914400">
              <a:defRPr sz="1600"/>
            </a:pPr>
            <a:r>
              <a:t>Repository location</a:t>
            </a:r>
          </a:p>
          <a:p>
            <a:pPr lvl="2" indent="914400">
              <a:defRPr sz="1600"/>
            </a:pPr>
            <a:r>
              <a:t>Universal folders management</a:t>
            </a:r>
          </a:p>
          <a:p>
            <a:pPr lvl="2" indent="914400">
              <a:defRPr sz="1600"/>
            </a:pPr>
            <a:r>
              <a:t>Proposal folders creation</a:t>
            </a:r>
          </a:p>
          <a:p>
            <a:pPr lvl="2" indent="914400">
              <a:defRPr sz="1600"/>
            </a:pPr>
            <a:r>
              <a:t>Runs data migration</a:t>
            </a:r>
          </a:p>
          <a:p>
            <a:pPr lvl="2" indent="914400">
              <a:defRPr sz="1600"/>
            </a:pPr>
            <a:r>
              <a:t>Folders removal*</a:t>
            </a:r>
          </a:p>
          <a:p>
            <a:pPr lvl="2" indent="914400">
              <a:defRPr sz="1600">
                <a:solidFill>
                  <a:srgbClr val="A6A6A6"/>
                </a:solidFill>
              </a:defRPr>
            </a:pPr>
            <a:r>
              <a:t>Data Audit and reconciliation</a:t>
            </a:r>
          </a:p>
        </p:txBody>
      </p:sp>
      <p:sp>
        <p:nvSpPr>
          <p:cNvPr id="139" name="Rectangle 7"/>
          <p:cNvSpPr txBox="1"/>
          <p:nvPr/>
        </p:nvSpPr>
        <p:spPr>
          <a:xfrm>
            <a:off x="6310314" y="571479"/>
            <a:ext cx="5357851" cy="5795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marL="714375" indent="-357188" defTabSz="914400">
              <a:lnSpc>
                <a:spcPct val="114000"/>
              </a:lnSpc>
              <a:spcBef>
                <a:spcPts val="600"/>
              </a:spcBef>
              <a:buSzPct val="100000"/>
              <a:buBlip>
                <a:blip r:embed="rId3"/>
              </a:buBlip>
              <a:defRPr sz="1400"/>
            </a:pPr>
            <a:r>
              <a:t>Elog</a:t>
            </a:r>
          </a:p>
          <a:p>
            <a:pPr lvl="2" indent="914400">
              <a:defRPr sz="1600"/>
            </a:pPr>
            <a:r>
              <a:t>Elog logbook config file generation</a:t>
            </a:r>
          </a:p>
          <a:p>
            <a:pPr lvl="2" indent="914400">
              <a:defRPr sz="1600">
                <a:solidFill>
                  <a:srgbClr val="A6A6A6"/>
                </a:solidFill>
              </a:defRPr>
            </a:pPr>
            <a:r>
              <a:t>Integration with Elog replacement tool</a:t>
            </a:r>
          </a:p>
          <a:p>
            <a:pPr lvl="1" marL="714375" indent="-357188" defTabSz="914400">
              <a:lnSpc>
                <a:spcPct val="114000"/>
              </a:lnSpc>
              <a:spcBef>
                <a:spcPts val="600"/>
              </a:spcBef>
              <a:buSzPct val="100000"/>
              <a:buBlip>
                <a:blip r:embed="rId3"/>
              </a:buBlip>
              <a:defRPr sz="1400"/>
            </a:pPr>
            <a:r>
              <a:t>SLURM</a:t>
            </a:r>
            <a:endParaRPr sz="1600"/>
          </a:p>
          <a:p>
            <a:pPr lvl="2" indent="914400">
              <a:defRPr sz="1600"/>
            </a:pPr>
            <a:r>
              <a:t>Priority queues reservation for beamtime*</a:t>
            </a:r>
          </a:p>
          <a:p>
            <a:pPr lvl="1" marL="714375" indent="-357188" defTabSz="914400">
              <a:lnSpc>
                <a:spcPct val="114000"/>
              </a:lnSpc>
              <a:spcBef>
                <a:spcPts val="600"/>
              </a:spcBef>
              <a:buSzPct val="100000"/>
              <a:buBlip>
                <a:blip r:embed="rId3"/>
              </a:buBlip>
              <a:defRPr sz="1400"/>
            </a:pPr>
            <a:r>
              <a:t>Karabo - DAQ</a:t>
            </a:r>
          </a:p>
          <a:p>
            <a:pPr lvl="2" indent="914400">
              <a:defRPr sz="1600"/>
            </a:pPr>
            <a:r>
              <a:t>Universal Run Management</a:t>
            </a:r>
          </a:p>
          <a:p>
            <a:pPr lvl="2" indent="914400">
              <a:defRPr sz="1600"/>
            </a:pPr>
            <a:r>
              <a:t>Run tagging and basic details</a:t>
            </a:r>
          </a:p>
          <a:p>
            <a:pPr lvl="2" indent="914400">
              <a:defRPr sz="1600">
                <a:solidFill>
                  <a:srgbClr val="A6A6A6"/>
                </a:solidFill>
              </a:defRPr>
            </a:pPr>
            <a:r>
              <a:t>Number of files and size</a:t>
            </a:r>
          </a:p>
          <a:p>
            <a:pPr lvl="2" indent="914400">
              <a:defRPr sz="1600">
                <a:solidFill>
                  <a:srgbClr val="A6A6A6"/>
                </a:solidFill>
              </a:defRPr>
            </a:pPr>
            <a:r>
              <a:t>Data Source Groups definition</a:t>
            </a:r>
          </a:p>
          <a:p>
            <a:pPr lvl="1" marL="714375" indent="-357188" defTabSz="914400">
              <a:lnSpc>
                <a:spcPct val="114000"/>
              </a:lnSpc>
              <a:spcBef>
                <a:spcPts val="600"/>
              </a:spcBef>
              <a:buSzPct val="100000"/>
              <a:buBlip>
                <a:blip r:embed="rId3"/>
              </a:buBlip>
              <a:defRPr sz="1400"/>
            </a:pPr>
            <a:r>
              <a:t>Calibration Pipeline</a:t>
            </a:r>
            <a:endParaRPr sz="1600"/>
          </a:p>
          <a:p>
            <a:pPr lvl="2" indent="914400">
              <a:defRPr sz="1600"/>
            </a:pPr>
            <a:r>
              <a:t>Trigger Processed data generation*</a:t>
            </a:r>
          </a:p>
          <a:p>
            <a:pPr lvl="1" marL="714375" indent="-357188" defTabSz="914400">
              <a:lnSpc>
                <a:spcPct val="114000"/>
              </a:lnSpc>
              <a:spcBef>
                <a:spcPts val="600"/>
              </a:spcBef>
              <a:buSzPct val="100000"/>
              <a:buBlip>
                <a:blip r:embed="rId3"/>
              </a:buBlip>
              <a:defRPr sz="1400"/>
            </a:pPr>
            <a:r>
              <a:t>myCaL</a:t>
            </a:r>
          </a:p>
          <a:p>
            <a:pPr lvl="2" indent="914400">
              <a:defRPr sz="1600">
                <a:solidFill>
                  <a:srgbClr val="A6A6A6"/>
                </a:solidFill>
              </a:defRPr>
            </a:pPr>
            <a:r>
              <a:t>Document used CCV on data calibration</a:t>
            </a:r>
          </a:p>
          <a:p>
            <a:pPr lvl="1" marL="714375" indent="-357188" defTabSz="914400">
              <a:lnSpc>
                <a:spcPct val="114000"/>
              </a:lnSpc>
              <a:spcBef>
                <a:spcPts val="600"/>
              </a:spcBef>
              <a:buSzPct val="100000"/>
              <a:buBlip>
                <a:blip r:embed="rId3"/>
              </a:buBlip>
              <a:defRPr sz="1400">
                <a:solidFill>
                  <a:srgbClr val="A6A6A6"/>
                </a:solidFill>
              </a:defRPr>
            </a:pPr>
            <a:r>
              <a:t>Grid-FTP / Globus / Off-shore data exportation</a:t>
            </a:r>
          </a:p>
          <a:p>
            <a:pPr lvl="2" indent="914400">
              <a:defRPr sz="1600">
                <a:solidFill>
                  <a:srgbClr val="A6A6A6"/>
                </a:solidFill>
              </a:defRPr>
            </a:pPr>
            <a:r>
              <a:t>Transfer Agent Off-shore data migration</a:t>
            </a:r>
          </a:p>
          <a:p>
            <a:pPr lvl="1" marL="714375" indent="-357188" defTabSz="914400">
              <a:lnSpc>
                <a:spcPct val="114000"/>
              </a:lnSpc>
              <a:spcBef>
                <a:spcPts val="600"/>
              </a:spcBef>
              <a:buSzPct val="100000"/>
              <a:buBlip>
                <a:blip r:embed="rId3"/>
              </a:buBlip>
              <a:defRPr sz="1400"/>
            </a:pPr>
            <a:r>
              <a:t>DataCite / Tind.io</a:t>
            </a:r>
            <a:endParaRPr sz="1600"/>
          </a:p>
          <a:p>
            <a:pPr lvl="2" indent="914400">
              <a:defRPr sz="1600"/>
            </a:pPr>
            <a:r>
              <a:t>DOI generation and publish*</a:t>
            </a:r>
          </a:p>
          <a:p>
            <a:pPr lvl="2" indent="914400">
              <a:defRPr sz="1600"/>
            </a:pPr>
            <a:r>
              <a:t>Public DOI end point</a:t>
            </a:r>
          </a:p>
          <a:p>
            <a:pPr lvl="1" marL="714375" indent="-357188" defTabSz="914400">
              <a:lnSpc>
                <a:spcPct val="114000"/>
              </a:lnSpc>
              <a:spcBef>
                <a:spcPts val="600"/>
              </a:spcBef>
              <a:buSzPct val="100000"/>
              <a:buBlip>
                <a:blip r:embed="rId3"/>
              </a:buBlip>
              <a:defRPr sz="1400">
                <a:solidFill>
                  <a:srgbClr val="A6A6A6"/>
                </a:solidFill>
              </a:defRPr>
            </a:pPr>
            <a:r>
              <a:t>Data Policy enforcement Service</a:t>
            </a:r>
            <a:endParaRPr sz="1600"/>
          </a:p>
          <a:p>
            <a:pPr lvl="1" marL="714375" indent="-357188" defTabSz="914400">
              <a:lnSpc>
                <a:spcPct val="114000"/>
              </a:lnSpc>
              <a:spcBef>
                <a:spcPts val="600"/>
              </a:spcBef>
              <a:buSzPct val="100000"/>
              <a:buBlip>
                <a:blip r:embed="rId3"/>
              </a:buBlip>
              <a:defRPr sz="1400"/>
            </a:pPr>
            <a:r>
              <a:t>Notifications*</a:t>
            </a:r>
            <a:endParaRPr sz="1600"/>
          </a:p>
          <a:p>
            <a:pPr lvl="1" marL="714375" indent="-357188" defTabSz="914400">
              <a:lnSpc>
                <a:spcPct val="114000"/>
              </a:lnSpc>
              <a:spcBef>
                <a:spcPts val="600"/>
              </a:spcBef>
              <a:buSzPct val="100000"/>
              <a:buBlip>
                <a:blip r:embed="rId3"/>
              </a:buBlip>
              <a:defRPr sz="1400">
                <a:solidFill>
                  <a:srgbClr val="A6A6A6"/>
                </a:solidFill>
              </a:defRPr>
            </a:pPr>
            <a:r>
              <a:t>Statistics</a:t>
            </a:r>
          </a:p>
        </p:txBody>
      </p:sp>
      <p:pic>
        <p:nvPicPr>
          <p:cNvPr id="140" name="Oval" descr="Oval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30899" y="1790700"/>
            <a:ext cx="5543551" cy="1346200"/>
          </a:xfrm>
          <a:prstGeom prst="rect">
            <a:avLst/>
          </a:prstGeom>
        </p:spPr>
      </p:pic>
      <p:pic>
        <p:nvPicPr>
          <p:cNvPr id="142" name="Oval" descr="Oval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78499" y="4585127"/>
            <a:ext cx="5543551" cy="107816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lide Number"/>
          <p:cNvSpPr txBox="1"/>
          <p:nvPr>
            <p:ph type="sldNum" sz="quarter" idx="4294967295"/>
          </p:nvPr>
        </p:nvSpPr>
        <p:spPr>
          <a:xfrm>
            <a:off x="11764433" y="293576"/>
            <a:ext cx="127001" cy="221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6" name="Integration with data acquisition"/>
          <p:cNvSpPr txBox="1"/>
          <p:nvPr>
            <p:ph type="title"/>
          </p:nvPr>
        </p:nvSpPr>
        <p:spPr>
          <a:xfrm>
            <a:off x="611189" y="712232"/>
            <a:ext cx="5150992" cy="780542"/>
          </a:xfrm>
          <a:prstGeom prst="rect">
            <a:avLst/>
          </a:prstGeom>
        </p:spPr>
        <p:txBody>
          <a:bodyPr/>
          <a:lstStyle/>
          <a:p>
            <a:pPr/>
            <a:r>
              <a:t>Key Features</a:t>
            </a:r>
            <a:br/>
            <a:r>
              <a:rPr sz="2000"/>
              <a:t>Authentication</a:t>
            </a:r>
          </a:p>
        </p:txBody>
      </p:sp>
      <p:pic>
        <p:nvPicPr>
          <p:cNvPr id="14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0960" y="1643049"/>
            <a:ext cx="6002664" cy="2571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l="0" t="0" r="0" b="19937"/>
          <a:stretch>
            <a:fillRect/>
          </a:stretch>
        </p:blipFill>
        <p:spPr>
          <a:xfrm>
            <a:off x="6810379" y="928669"/>
            <a:ext cx="4478751" cy="24288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10446" y="3429000"/>
            <a:ext cx="4532043" cy="29432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rcRect l="0" t="0" r="0" b="30857"/>
          <a:stretch>
            <a:fillRect/>
          </a:stretch>
        </p:blipFill>
        <p:spPr>
          <a:xfrm>
            <a:off x="1166778" y="3786189"/>
            <a:ext cx="5479173" cy="25717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3"/>
      <p:bldP build="whole" bldLvl="1" animBg="1" rev="0" advAuto="0" spid="148" grpId="2"/>
      <p:bldP build="whole" bldLvl="1" animBg="1" rev="0" advAuto="0" spid="15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/>
          <p:nvPr>
            <p:ph type="sldNum" sz="quarter" idx="4294967295"/>
          </p:nvPr>
        </p:nvSpPr>
        <p:spPr>
          <a:xfrm>
            <a:off x="11764433" y="293576"/>
            <a:ext cx="127001" cy="221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3" name="Integration with data acquisition"/>
          <p:cNvSpPr txBox="1"/>
          <p:nvPr>
            <p:ph type="title"/>
          </p:nvPr>
        </p:nvSpPr>
        <p:spPr>
          <a:xfrm>
            <a:off x="611189" y="712232"/>
            <a:ext cx="5150992" cy="780542"/>
          </a:xfrm>
          <a:prstGeom prst="rect">
            <a:avLst/>
          </a:prstGeom>
        </p:spPr>
        <p:txBody>
          <a:bodyPr/>
          <a:lstStyle/>
          <a:p>
            <a:pPr/>
            <a:r>
              <a:t>Key Features</a:t>
            </a:r>
            <a:br/>
            <a:r>
              <a:rPr sz="2000"/>
              <a:t>Proposal details</a:t>
            </a:r>
          </a:p>
        </p:txBody>
      </p:sp>
      <p:pic>
        <p:nvPicPr>
          <p:cNvPr id="15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083" y="2357429"/>
            <a:ext cx="5839912" cy="3200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rcRect l="0" t="3924" r="0" b="2261"/>
          <a:stretch>
            <a:fillRect/>
          </a:stretch>
        </p:blipFill>
        <p:spPr>
          <a:xfrm>
            <a:off x="5095868" y="595326"/>
            <a:ext cx="6886055" cy="61198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Number"/>
          <p:cNvSpPr txBox="1"/>
          <p:nvPr>
            <p:ph type="sldNum" sz="quarter" idx="4294967295"/>
          </p:nvPr>
        </p:nvSpPr>
        <p:spPr>
          <a:xfrm>
            <a:off x="11764433" y="293576"/>
            <a:ext cx="127001" cy="221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8" name="Integration with data acquisition"/>
          <p:cNvSpPr txBox="1"/>
          <p:nvPr>
            <p:ph type="title"/>
          </p:nvPr>
        </p:nvSpPr>
        <p:spPr>
          <a:xfrm>
            <a:off x="611189" y="712232"/>
            <a:ext cx="5150992" cy="780542"/>
          </a:xfrm>
          <a:prstGeom prst="rect">
            <a:avLst/>
          </a:prstGeom>
        </p:spPr>
        <p:txBody>
          <a:bodyPr/>
          <a:lstStyle/>
          <a:p>
            <a:pPr/>
            <a:r>
              <a:t>Key Features</a:t>
            </a:r>
            <a:br/>
            <a:r>
              <a:rPr sz="2000"/>
              <a:t>Proposal workflow and notifications</a:t>
            </a:r>
          </a:p>
        </p:txBody>
      </p:sp>
      <p:pic>
        <p:nvPicPr>
          <p:cNvPr id="159" name="Imagem 5" descr="Imagem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10314" y="571479"/>
            <a:ext cx="5072099" cy="61437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1091" y="3786189"/>
            <a:ext cx="3762337" cy="16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8150" y="1857363"/>
            <a:ext cx="3948751" cy="16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086055" y="5032057"/>
            <a:ext cx="360001" cy="36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81354" y="4843541"/>
            <a:ext cx="360001" cy="36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916660" y="3140967"/>
            <a:ext cx="360001" cy="36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16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2"/>
      <p:bldP build="whole" bldLvl="1" animBg="1" rev="0" advAuto="0" spid="164" grpId="3"/>
      <p:bldP build="whole" bldLvl="1" animBg="1" rev="0" advAuto="0" spid="163" grpId="4"/>
      <p:bldP build="whole" bldLvl="1" animBg="1" rev="0" advAuto="0" spid="160" grpId="1"/>
      <p:bldP build="whole" bldLvl="1" animBg="1" rev="0" advAuto="0" spid="162" grpId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lide Number"/>
          <p:cNvSpPr txBox="1"/>
          <p:nvPr>
            <p:ph type="sldNum" sz="quarter" idx="4294967295"/>
          </p:nvPr>
        </p:nvSpPr>
        <p:spPr>
          <a:xfrm>
            <a:off x="11764433" y="293576"/>
            <a:ext cx="127001" cy="221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7" name="Integration with data acquisition"/>
          <p:cNvSpPr txBox="1"/>
          <p:nvPr>
            <p:ph type="title"/>
          </p:nvPr>
        </p:nvSpPr>
        <p:spPr>
          <a:xfrm>
            <a:off x="611189" y="712232"/>
            <a:ext cx="5150992" cy="780542"/>
          </a:xfrm>
          <a:prstGeom prst="rect">
            <a:avLst/>
          </a:prstGeom>
        </p:spPr>
        <p:txBody>
          <a:bodyPr/>
          <a:lstStyle/>
          <a:p>
            <a:pPr/>
            <a:r>
              <a:t>Key Features</a:t>
            </a:r>
            <a:br/>
            <a:r>
              <a:rPr sz="2000"/>
              <a:t>Proposal DOIs integration</a:t>
            </a:r>
          </a:p>
        </p:txBody>
      </p:sp>
      <p:pic>
        <p:nvPicPr>
          <p:cNvPr id="16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3836" y="1571612"/>
            <a:ext cx="5881698" cy="3132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1091" y="3286123"/>
            <a:ext cx="5398815" cy="2928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38876" y="785793"/>
            <a:ext cx="4924873" cy="35099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53256" y="3214685"/>
            <a:ext cx="4834281" cy="33194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1" grpId="3"/>
      <p:bldP build="whole" bldLvl="1" animBg="1" rev="0" advAuto="0" spid="169" grpId="1"/>
      <p:bldP build="whole" bldLvl="1" animBg="1" rev="0" advAuto="0" spid="170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lide Number"/>
          <p:cNvSpPr txBox="1"/>
          <p:nvPr>
            <p:ph type="sldNum" sz="quarter" idx="4294967295"/>
          </p:nvPr>
        </p:nvSpPr>
        <p:spPr>
          <a:xfrm>
            <a:off x="11764433" y="293576"/>
            <a:ext cx="127001" cy="221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4" name="Integration with data acquisition"/>
          <p:cNvSpPr txBox="1"/>
          <p:nvPr>
            <p:ph type="title"/>
          </p:nvPr>
        </p:nvSpPr>
        <p:spPr>
          <a:xfrm>
            <a:off x="611189" y="712232"/>
            <a:ext cx="5150992" cy="780542"/>
          </a:xfrm>
          <a:prstGeom prst="rect">
            <a:avLst/>
          </a:prstGeom>
        </p:spPr>
        <p:txBody>
          <a:bodyPr/>
          <a:lstStyle/>
          <a:p>
            <a:pPr/>
            <a:r>
              <a:t>Key Features</a:t>
            </a:r>
            <a:br/>
            <a:r>
              <a:rPr sz="2000"/>
              <a:t>Proposal runs (data) management</a:t>
            </a:r>
          </a:p>
        </p:txBody>
      </p:sp>
      <p:pic>
        <p:nvPicPr>
          <p:cNvPr id="17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0960" y="1714487"/>
            <a:ext cx="6438351" cy="3500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24562" y="785793"/>
            <a:ext cx="5957900" cy="3305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10182" y="3429000"/>
            <a:ext cx="4361535" cy="3057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82081" y="3590926"/>
            <a:ext cx="3155342" cy="32670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1"/>
      <p:bldP build="whole" bldLvl="1" animBg="1" rev="0" advAuto="0" spid="177" grpId="2"/>
      <p:bldP build="whole" bldLvl="1" animBg="1" rev="0" advAuto="0" spid="178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European_XFEL_Template_Presentation_16x9">
  <a:themeElements>
    <a:clrScheme name="European_XFEL_Template_Presentation_16x9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FF"/>
      </a:hlink>
      <a:folHlink>
        <a:srgbClr val="FF00FF"/>
      </a:folHlink>
    </a:clrScheme>
    <a:fontScheme name="European_XFEL_Template_Presentation_16x9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European_XFEL_Template_Presentation_16x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European_XFEL_Template_Presentation_16x9">
  <a:themeElements>
    <a:clrScheme name="European_XFEL_Template_Presentation_16x9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FF"/>
      </a:hlink>
      <a:folHlink>
        <a:srgbClr val="FF00FF"/>
      </a:folHlink>
    </a:clrScheme>
    <a:fontScheme name="European_XFEL_Template_Presentation_16x9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European_XFEL_Template_Presentation_16x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