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424" r:id="rId3"/>
    <p:sldId id="585" r:id="rId4"/>
    <p:sldId id="586" r:id="rId5"/>
    <p:sldId id="370" r:id="rId6"/>
    <p:sldId id="261" r:id="rId7"/>
    <p:sldId id="262" r:id="rId8"/>
    <p:sldId id="587" r:id="rId9"/>
    <p:sldId id="260" r:id="rId10"/>
    <p:sldId id="588" r:id="rId11"/>
    <p:sldId id="404" r:id="rId12"/>
    <p:sldId id="267" r:id="rId13"/>
    <p:sldId id="583" r:id="rId14"/>
    <p:sldId id="391" r:id="rId15"/>
    <p:sldId id="405" r:id="rId16"/>
    <p:sldId id="418" r:id="rId17"/>
    <p:sldId id="440" r:id="rId18"/>
    <p:sldId id="421" r:id="rId19"/>
    <p:sldId id="468" r:id="rId20"/>
    <p:sldId id="277" r:id="rId21"/>
    <p:sldId id="437" r:id="rId22"/>
    <p:sldId id="264" r:id="rId23"/>
    <p:sldId id="423" r:id="rId24"/>
    <p:sldId id="435" r:id="rId25"/>
    <p:sldId id="589" r:id="rId26"/>
    <p:sldId id="259" r:id="rId27"/>
    <p:sldId id="590" r:id="rId28"/>
    <p:sldId id="584" r:id="rId29"/>
    <p:sldId id="456" r:id="rId30"/>
    <p:sldId id="461" r:id="rId31"/>
    <p:sldId id="466" r:id="rId32"/>
    <p:sldId id="265" r:id="rId33"/>
    <p:sldId id="266" r:id="rId34"/>
  </p:sldIdLst>
  <p:sldSz cx="12192000" cy="6858000"/>
  <p:notesSz cx="12192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528" userDrawn="1">
          <p15:clr>
            <a:srgbClr val="A4A3A4"/>
          </p15:clr>
        </p15:guide>
        <p15:guide id="4" orient="horz" pos="1008" userDrawn="1">
          <p15:clr>
            <a:srgbClr val="A4A3A4"/>
          </p15:clr>
        </p15:guide>
        <p15:guide id="5" pos="288" userDrawn="1">
          <p15:clr>
            <a:srgbClr val="A4A3A4"/>
          </p15:clr>
        </p15:guide>
        <p15:guide id="6" pos="1056" userDrawn="1">
          <p15:clr>
            <a:srgbClr val="A4A3A4"/>
          </p15:clr>
        </p15:guide>
        <p15:guide id="7"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4773"/>
    <a:srgbClr val="8064A2"/>
    <a:srgbClr val="666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36"/>
    <p:restoredTop sz="81250"/>
  </p:normalViewPr>
  <p:slideViewPr>
    <p:cSldViewPr>
      <p:cViewPr varScale="1">
        <p:scale>
          <a:sx n="106" d="100"/>
          <a:sy n="106" d="100"/>
        </p:scale>
        <p:origin x="1080" y="184"/>
      </p:cViewPr>
      <p:guideLst>
        <p:guide orient="horz" pos="2880"/>
        <p:guide pos="2160"/>
        <p:guide pos="528"/>
        <p:guide orient="horz" pos="1008"/>
        <p:guide pos="288"/>
        <p:guide pos="1056"/>
        <p:guide pos="3936"/>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439749-5F7E-5648-9CD6-00744CE904A7}" type="datetimeFigureOut">
              <a:t>5/15/19</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BDA7EEF-0713-214A-8A97-49F34C15B593}" type="slidenum">
              <a:t>‹#›</a:t>
            </a:fld>
            <a:endParaRPr lang="it-IT"/>
          </a:p>
        </p:txBody>
      </p:sp>
    </p:spTree>
    <p:extLst>
      <p:ext uri="{BB962C8B-B14F-4D97-AF65-F5344CB8AC3E}">
        <p14:creationId xmlns:p14="http://schemas.microsoft.com/office/powerpoint/2010/main" val="294970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gold standard</a:t>
            </a:r>
          </a:p>
        </p:txBody>
      </p:sp>
    </p:spTree>
    <p:extLst>
      <p:ext uri="{BB962C8B-B14F-4D97-AF65-F5344CB8AC3E}">
        <p14:creationId xmlns:p14="http://schemas.microsoft.com/office/powerpoint/2010/main" val="394879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tools</a:t>
            </a:r>
          </a:p>
        </p:txBody>
      </p:sp>
    </p:spTree>
    <p:extLst>
      <p:ext uri="{BB962C8B-B14F-4D97-AF65-F5344CB8AC3E}">
        <p14:creationId xmlns:p14="http://schemas.microsoft.com/office/powerpoint/2010/main" val="380561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NXdata, Mono, Detector</a:t>
            </a:r>
          </a:p>
        </p:txBody>
      </p:sp>
    </p:spTree>
    <p:extLst>
      <p:ext uri="{BB962C8B-B14F-4D97-AF65-F5344CB8AC3E}">
        <p14:creationId xmlns:p14="http://schemas.microsoft.com/office/powerpoint/2010/main" val="211531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NXcansas</a:t>
            </a:r>
            <a:r>
              <a:rPr lang="en-GB" dirty="0"/>
              <a:t> poster</a:t>
            </a:r>
          </a:p>
        </p:txBody>
      </p:sp>
      <p:sp>
        <p:nvSpPr>
          <p:cNvPr id="4" name="Slide Number Placeholder 3"/>
          <p:cNvSpPr>
            <a:spLocks noGrp="1"/>
          </p:cNvSpPr>
          <p:nvPr>
            <p:ph type="sldNum" sz="quarter" idx="5"/>
          </p:nvPr>
        </p:nvSpPr>
        <p:spPr/>
        <p:txBody>
          <a:bodyPr/>
          <a:lstStyle/>
          <a:p>
            <a:fld id="{3D8CC81B-AE9F-C54C-ACEE-8CFAC0BE03C4}" type="slidenum">
              <a:rPr lang="en-US" smtClean="0"/>
              <a:t>15</a:t>
            </a:fld>
            <a:endParaRPr lang="en-US"/>
          </a:p>
        </p:txBody>
      </p:sp>
    </p:spTree>
    <p:extLst>
      <p:ext uri="{BB962C8B-B14F-4D97-AF65-F5344CB8AC3E}">
        <p14:creationId xmlns:p14="http://schemas.microsoft.com/office/powerpoint/2010/main" val="242977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a:t>
            </a:r>
          </a:p>
        </p:txBody>
      </p:sp>
      <p:sp>
        <p:nvSpPr>
          <p:cNvPr id="4" name="Slide Number Placeholder 3"/>
          <p:cNvSpPr>
            <a:spLocks noGrp="1"/>
          </p:cNvSpPr>
          <p:nvPr>
            <p:ph type="sldNum" sz="quarter" idx="5"/>
          </p:nvPr>
        </p:nvSpPr>
        <p:spPr/>
        <p:txBody>
          <a:bodyPr/>
          <a:lstStyle/>
          <a:p>
            <a:fld id="{3D8CC81B-AE9F-C54C-ACEE-8CFAC0BE03C4}" type="slidenum">
              <a:rPr lang="en-US" smtClean="0"/>
              <a:t>17</a:t>
            </a:fld>
            <a:endParaRPr lang="en-US"/>
          </a:p>
        </p:txBody>
      </p:sp>
    </p:spTree>
    <p:extLst>
      <p:ext uri="{BB962C8B-B14F-4D97-AF65-F5344CB8AC3E}">
        <p14:creationId xmlns:p14="http://schemas.microsoft.com/office/powerpoint/2010/main" val="301057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AIMGE?</a:t>
            </a:r>
          </a:p>
        </p:txBody>
      </p:sp>
      <p:sp>
        <p:nvSpPr>
          <p:cNvPr id="4" name="Slide Number Placeholder 3"/>
          <p:cNvSpPr>
            <a:spLocks noGrp="1"/>
          </p:cNvSpPr>
          <p:nvPr>
            <p:ph type="sldNum" sz="quarter" idx="5"/>
          </p:nvPr>
        </p:nvSpPr>
        <p:spPr/>
        <p:txBody>
          <a:bodyPr/>
          <a:lstStyle/>
          <a:p>
            <a:fld id="{3D8CC81B-AE9F-C54C-ACEE-8CFAC0BE03C4}" type="slidenum">
              <a:rPr lang="en-US" smtClean="0"/>
              <a:t>18</a:t>
            </a:fld>
            <a:endParaRPr lang="en-US"/>
          </a:p>
        </p:txBody>
      </p:sp>
    </p:spTree>
    <p:extLst>
      <p:ext uri="{BB962C8B-B14F-4D97-AF65-F5344CB8AC3E}">
        <p14:creationId xmlns:p14="http://schemas.microsoft.com/office/powerpoint/2010/main" val="371109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C81B-AE9F-C54C-ACEE-8CFAC0BE03C4}" type="slidenum">
              <a:rPr lang="en-US" smtClean="0"/>
              <a:t>22</a:t>
            </a:fld>
            <a:endParaRPr lang="en-US"/>
          </a:p>
        </p:txBody>
      </p:sp>
    </p:spTree>
    <p:extLst>
      <p:ext uri="{BB962C8B-B14F-4D97-AF65-F5344CB8AC3E}">
        <p14:creationId xmlns:p14="http://schemas.microsoft.com/office/powerpoint/2010/main" val="408350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70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38896" y="2890391"/>
            <a:ext cx="6971704" cy="538609"/>
          </a:xfrm>
          <a:prstGeom prst="rect">
            <a:avLst/>
          </a:prstGeom>
        </p:spPr>
        <p:txBody>
          <a:bodyPr wrap="square" lIns="0" tIns="0" rIns="0" bIns="0">
            <a:spAutoFit/>
          </a:bodyPr>
          <a:lstStyle>
            <a:lvl1pPr>
              <a:defRPr sz="3500" b="1">
                <a:latin typeface="Muli" pitchFamily="2" charset="77"/>
              </a:defRPr>
            </a:lvl1pPr>
          </a:lstStyle>
          <a:p>
            <a:endParaRPr/>
          </a:p>
        </p:txBody>
      </p:sp>
      <p:sp>
        <p:nvSpPr>
          <p:cNvPr id="3" name="Holder 3"/>
          <p:cNvSpPr>
            <a:spLocks noGrp="1"/>
          </p:cNvSpPr>
          <p:nvPr>
            <p:ph type="subTitle" idx="4"/>
          </p:nvPr>
        </p:nvSpPr>
        <p:spPr>
          <a:xfrm>
            <a:off x="1638897" y="4278868"/>
            <a:ext cx="6971704" cy="369332"/>
          </a:xfrm>
          <a:prstGeom prst="rect">
            <a:avLst/>
          </a:prstGeom>
        </p:spPr>
        <p:txBody>
          <a:bodyPr wrap="square" lIns="0" tIns="0" rIns="0" bIns="0">
            <a:spAutoFit/>
          </a:bodyPr>
          <a:lstStyle>
            <a:lvl1pPr>
              <a:defRPr b="1">
                <a:latin typeface="Muli" pitchFamily="2" charset="77"/>
              </a:defRPr>
            </a:lvl1pPr>
          </a:lstStyle>
          <a:p>
            <a:endParaRPr/>
          </a:p>
        </p:txBody>
      </p:sp>
      <p:sp>
        <p:nvSpPr>
          <p:cNvPr id="15" name="Segnaposto data 3">
            <a:extLst>
              <a:ext uri="{FF2B5EF4-FFF2-40B4-BE49-F238E27FC236}">
                <a16:creationId xmlns:a16="http://schemas.microsoft.com/office/drawing/2014/main" id="{B0B3840B-4F8F-5D4A-BE4D-515BFFFA0B34}"/>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D1CB468B-6234-D04B-A2D7-7545AE22986B}" type="datetime1">
              <a:t>5/15/19</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2776" y="527964"/>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3" name="Holder 3"/>
          <p:cNvSpPr>
            <a:spLocks noGrp="1"/>
          </p:cNvSpPr>
          <p:nvPr>
            <p:ph type="body" idx="1"/>
          </p:nvPr>
        </p:nvSpPr>
        <p:spPr>
          <a:xfrm>
            <a:off x="462776" y="1194561"/>
            <a:ext cx="10130713" cy="369332"/>
          </a:xfrm>
        </p:spPr>
        <p:txBody>
          <a:bodyPr lIns="0" tIns="0" rIns="0" bIns="0"/>
          <a:lstStyle>
            <a:lvl1pPr>
              <a:defRPr sz="2400" b="1" i="0">
                <a:solidFill>
                  <a:srgbClr val="4C4D4F"/>
                </a:solidFill>
                <a:latin typeface="Muli" pitchFamily="2" charset="77"/>
                <a:cs typeface="Arial"/>
              </a:defRPr>
            </a:lvl1pPr>
          </a:lstStyle>
          <a:p>
            <a:endParaRPr/>
          </a:p>
        </p:txBody>
      </p:sp>
      <p:sp>
        <p:nvSpPr>
          <p:cNvPr id="14" name="Segnaposto data 3">
            <a:extLst>
              <a:ext uri="{FF2B5EF4-FFF2-40B4-BE49-F238E27FC236}">
                <a16:creationId xmlns:a16="http://schemas.microsoft.com/office/drawing/2014/main" id="{D30CDEB2-DA54-DE45-AD6C-F8DC9C60A982}"/>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5B7B0B5-0B63-3644-99A4-AB904A50937F}" type="datetime1">
              <a:t>5/15/19</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527964"/>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3" name="Holder 3"/>
          <p:cNvSpPr>
            <a:spLocks noGrp="1"/>
          </p:cNvSpPr>
          <p:nvPr>
            <p:ph sz="half" idx="2"/>
          </p:nvPr>
        </p:nvSpPr>
        <p:spPr>
          <a:xfrm>
            <a:off x="457200" y="1577340"/>
            <a:ext cx="5306282" cy="369332"/>
          </a:xfrm>
          <a:prstGeom prst="rect">
            <a:avLst/>
          </a:prstGeom>
        </p:spPr>
        <p:txBody>
          <a:bodyPr wrap="square" lIns="0" tIns="0" rIns="0" bIns="0">
            <a:spAutoFit/>
          </a:bodyPr>
          <a:lstStyle>
            <a:lvl1pPr>
              <a:defRPr>
                <a:latin typeface="Muli" pitchFamily="2" charset="77"/>
              </a:defRPr>
            </a:lvl1pPr>
          </a:lstStyle>
          <a:p>
            <a:endParaRPr/>
          </a:p>
        </p:txBody>
      </p:sp>
      <p:sp>
        <p:nvSpPr>
          <p:cNvPr id="4" name="Holder 4"/>
          <p:cNvSpPr>
            <a:spLocks noGrp="1"/>
          </p:cNvSpPr>
          <p:nvPr>
            <p:ph sz="half" idx="3"/>
          </p:nvPr>
        </p:nvSpPr>
        <p:spPr>
          <a:xfrm>
            <a:off x="6129433" y="1577340"/>
            <a:ext cx="5306282" cy="369332"/>
          </a:xfrm>
          <a:prstGeom prst="rect">
            <a:avLst/>
          </a:prstGeom>
        </p:spPr>
        <p:txBody>
          <a:bodyPr wrap="square" lIns="0" tIns="0" rIns="0" bIns="0">
            <a:spAutoFit/>
          </a:bodyPr>
          <a:lstStyle>
            <a:lvl1pPr>
              <a:defRPr>
                <a:latin typeface="Muli" pitchFamily="2" charset="77"/>
              </a:defRPr>
            </a:lvl1pPr>
          </a:lstStyle>
          <a:p>
            <a:endParaRPr/>
          </a:p>
        </p:txBody>
      </p:sp>
      <p:sp>
        <p:nvSpPr>
          <p:cNvPr id="14" name="Segnaposto data 3">
            <a:extLst>
              <a:ext uri="{FF2B5EF4-FFF2-40B4-BE49-F238E27FC236}">
                <a16:creationId xmlns:a16="http://schemas.microsoft.com/office/drawing/2014/main" id="{C758A41A-99D0-E84B-8FE2-857A4FBECE95}"/>
              </a:ext>
            </a:extLst>
          </p:cNvPr>
          <p:cNvSpPr>
            <a:spLocks noGrp="1"/>
          </p:cNvSpPr>
          <p:nvPr>
            <p:ph type="dt" sz="half" idx="10"/>
          </p:nvPr>
        </p:nvSpPr>
        <p:spPr>
          <a:xfrm>
            <a:off x="1644122" y="6416675"/>
            <a:ext cx="2743200" cy="365125"/>
          </a:xfrm>
          <a:prstGeom prst="rect">
            <a:avLst/>
          </a:prstGeom>
        </p:spPr>
        <p:txBody>
          <a:bodyPr/>
          <a:lstStyle>
            <a:lvl1pPr>
              <a:defRPr sz="1000">
                <a:latin typeface="Muli" pitchFamily="2" charset="77"/>
              </a:defRPr>
            </a:lvl1pPr>
          </a:lstStyle>
          <a:p>
            <a:fld id="{38BED5E8-9089-174C-BF11-B7DF163EB547}" type="datetime1">
              <a:t>5/15/19</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2" name="Holder 2"/>
          <p:cNvSpPr>
            <a:spLocks noGrp="1"/>
          </p:cNvSpPr>
          <p:nvPr>
            <p:ph type="title"/>
          </p:nvPr>
        </p:nvSpPr>
        <p:spPr>
          <a:xfrm>
            <a:off x="457200" y="533400"/>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14" name="Segnaposto data 3">
            <a:extLst>
              <a:ext uri="{FF2B5EF4-FFF2-40B4-BE49-F238E27FC236}">
                <a16:creationId xmlns:a16="http://schemas.microsoft.com/office/drawing/2014/main" id="{2E85EB29-7773-EA41-86EF-AB27DEA49438}"/>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9831E0E-B4B9-804C-B32F-14C6EC15B13E}" type="datetime1">
              <a:t>5/15/19</a:t>
            </a:fld>
            <a:endParaRPr lang="it-IT"/>
          </a:p>
        </p:txBody>
      </p:sp>
      <p:sp>
        <p:nvSpPr>
          <p:cNvPr id="15" name="Segnaposto numero diapositiva 16">
            <a:extLst>
              <a:ext uri="{FF2B5EF4-FFF2-40B4-BE49-F238E27FC236}">
                <a16:creationId xmlns:a16="http://schemas.microsoft.com/office/drawing/2014/main" id="{7D97418D-D037-F84F-BA6E-B7EF0EFCB541}"/>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15" name="Segnaposto data 3">
            <a:extLst>
              <a:ext uri="{FF2B5EF4-FFF2-40B4-BE49-F238E27FC236}">
                <a16:creationId xmlns:a16="http://schemas.microsoft.com/office/drawing/2014/main" id="{471999AC-979D-ED49-902A-8F01B0F4E63B}"/>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2805CA99-DB71-1E43-AE65-640926A8E210}" type="datetime1">
              <a:t>5/15/19</a:t>
            </a:fld>
            <a:endParaRPr lang="it-IT"/>
          </a:p>
        </p:txBody>
      </p:sp>
      <p:sp>
        <p:nvSpPr>
          <p:cNvPr id="16" name="Segnaposto numero diapositiva 16">
            <a:extLst>
              <a:ext uri="{FF2B5EF4-FFF2-40B4-BE49-F238E27FC236}">
                <a16:creationId xmlns:a16="http://schemas.microsoft.com/office/drawing/2014/main" id="{3F14C0E4-6232-D542-BA79-E689284628BD}"/>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556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9" name="Segnaposto data 3">
            <a:extLst>
              <a:ext uri="{FF2B5EF4-FFF2-40B4-BE49-F238E27FC236}">
                <a16:creationId xmlns:a16="http://schemas.microsoft.com/office/drawing/2014/main" id="{380D4A8A-2D9C-8E40-8A5E-CE0E53191A2D}"/>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B5162847-88AC-BC49-B42C-068C475CD287}" type="datetime1">
              <a:t>5/15/19</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7" name="Title Text"/>
          <p:cNvSpPr txBox="1">
            <a:spLocks noGrp="1"/>
          </p:cNvSpPr>
          <p:nvPr>
            <p:ph type="title"/>
          </p:nvPr>
        </p:nvSpPr>
        <p:spPr>
          <a:xfrm>
            <a:off x="2518916" y="312539"/>
            <a:ext cx="9305144" cy="446276"/>
          </a:xfrm>
          <a:prstGeom prst="rect">
            <a:avLst/>
          </a:prstGeom>
        </p:spPr>
        <p:txBody>
          <a:bodyPr/>
          <a:lstStyle>
            <a:lvl1pPr algn="l">
              <a:defRPr b="1">
                <a:latin typeface="Courier"/>
                <a:ea typeface="Courier"/>
                <a:cs typeface="Courier"/>
                <a:sym typeface="Courier"/>
              </a:defRPr>
            </a:lvl1pPr>
          </a:lstStyle>
          <a:p>
            <a:r>
              <a:t>Title Text</a:t>
            </a:r>
          </a:p>
        </p:txBody>
      </p:sp>
      <p:sp>
        <p:nvSpPr>
          <p:cNvPr id="58" name="Body Level One…"/>
          <p:cNvSpPr txBox="1">
            <a:spLocks noGrp="1"/>
          </p:cNvSpPr>
          <p:nvPr>
            <p:ph type="body" idx="1"/>
          </p:nvPr>
        </p:nvSpPr>
        <p:spPr>
          <a:xfrm>
            <a:off x="2518916" y="2204094"/>
            <a:ext cx="9305144" cy="2144177"/>
          </a:xfrm>
          <a:prstGeom prst="rect">
            <a:avLst/>
          </a:prstGeom>
        </p:spPr>
        <p:txBody>
          <a:bodyPr/>
          <a:lstStyle>
            <a:lvl1pPr>
              <a:spcBef>
                <a:spcPts val="1266"/>
              </a:spcBef>
            </a:lvl1pPr>
            <a:lvl2pPr>
              <a:spcBef>
                <a:spcPts val="1266"/>
              </a:spcBef>
            </a:lvl2pPr>
            <a:lvl3pPr>
              <a:spcBef>
                <a:spcPts val="1266"/>
              </a:spcBef>
            </a:lvl3pPr>
            <a:lvl4pPr>
              <a:spcBef>
                <a:spcPts val="1266"/>
              </a:spcBef>
            </a:lvl4pPr>
            <a:lvl5pPr>
              <a:spcBef>
                <a:spcPts val="1266"/>
              </a:spcBef>
            </a:lvl5pPr>
          </a:lstStyle>
          <a:p>
            <a:r>
              <a:t>Body Level One</a:t>
            </a:r>
          </a:p>
          <a:p>
            <a:pPr lvl="1"/>
            <a:r>
              <a:t>Body Level Two</a:t>
            </a:r>
          </a:p>
          <a:p>
            <a:pPr lvl="2"/>
            <a:r>
              <a:t>Body Level Three</a:t>
            </a:r>
          </a:p>
          <a:p>
            <a:pPr lvl="3"/>
            <a:r>
              <a:t>Body Level Four</a:t>
            </a:r>
          </a:p>
          <a:p>
            <a:pPr lvl="4"/>
            <a:r>
              <a:t>Body Level Five</a:t>
            </a:r>
          </a:p>
        </p:txBody>
      </p:sp>
      <p:sp>
        <p:nvSpPr>
          <p:cNvPr id="59" name="NEXUS"/>
          <p:cNvSpPr txBox="1"/>
          <p:nvPr/>
        </p:nvSpPr>
        <p:spPr>
          <a:xfrm>
            <a:off x="3841519" y="-2731834"/>
            <a:ext cx="516488"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FFFF"/>
                </a:solidFill>
                <a:latin typeface="Phosphate Inline"/>
                <a:ea typeface="Phosphate Inline"/>
                <a:cs typeface="Phosphate Inline"/>
                <a:sym typeface="Phosphate Inline"/>
              </a:defRPr>
            </a:lvl1pPr>
          </a:lstStyle>
          <a:p>
            <a:r>
              <a:rPr sz="1266"/>
              <a:t>NEXUS</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4" name="Picture 13">
            <a:extLst>
              <a:ext uri="{FF2B5EF4-FFF2-40B4-BE49-F238E27FC236}">
                <a16:creationId xmlns:a16="http://schemas.microsoft.com/office/drawing/2014/main" id="{5783B87B-44DA-4F42-A391-8C0E944A6B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8458" t="-28769" b="-16679"/>
          <a:stretch/>
        </p:blipFill>
        <p:spPr>
          <a:xfrm>
            <a:off x="-332688" y="-1720018"/>
            <a:ext cx="2135095" cy="8578018"/>
          </a:xfrm>
          <a:custGeom>
            <a:avLst/>
            <a:gdLst/>
            <a:ahLst/>
            <a:cxnLst/>
            <a:rect l="l" t="t" r="r" b="b"/>
            <a:pathLst>
              <a:path w="1601321" h="7148348">
                <a:moveTo>
                  <a:pt x="249515" y="0"/>
                </a:moveTo>
                <a:lnTo>
                  <a:pt x="1601321" y="0"/>
                </a:lnTo>
                <a:lnTo>
                  <a:pt x="1601321" y="1413916"/>
                </a:lnTo>
                <a:lnTo>
                  <a:pt x="1601321" y="4914721"/>
                </a:lnTo>
                <a:lnTo>
                  <a:pt x="1601321" y="6328636"/>
                </a:lnTo>
                <a:lnTo>
                  <a:pt x="1521497" y="6328636"/>
                </a:lnTo>
                <a:lnTo>
                  <a:pt x="1351806" y="6328636"/>
                </a:lnTo>
                <a:lnTo>
                  <a:pt x="1351806" y="7148348"/>
                </a:lnTo>
                <a:lnTo>
                  <a:pt x="0" y="7148348"/>
                </a:lnTo>
                <a:lnTo>
                  <a:pt x="0" y="2233627"/>
                </a:lnTo>
                <a:lnTo>
                  <a:pt x="169691" y="2233627"/>
                </a:lnTo>
                <a:lnTo>
                  <a:pt x="169691" y="238338"/>
                </a:lnTo>
                <a:lnTo>
                  <a:pt x="249515" y="238338"/>
                </a:lnTo>
                <a:close/>
              </a:path>
            </a:pathLst>
          </a:custGeom>
        </p:spPr>
      </p:pic>
      <p:pic>
        <p:nvPicPr>
          <p:cNvPr id="13" name="Picture 12">
            <a:extLst>
              <a:ext uri="{FF2B5EF4-FFF2-40B4-BE49-F238E27FC236}">
                <a16:creationId xmlns:a16="http://schemas.microsoft.com/office/drawing/2014/main" id="{434A04E7-235D-344B-AA5A-91DD28CA9A2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8458" t="-28769" b="-16679"/>
          <a:stretch/>
        </p:blipFill>
        <p:spPr>
          <a:xfrm>
            <a:off x="-332686" y="-724704"/>
            <a:ext cx="2135095" cy="8578018"/>
          </a:xfrm>
          <a:custGeom>
            <a:avLst/>
            <a:gdLst/>
            <a:ahLst/>
            <a:cxnLst/>
            <a:rect l="l" t="t" r="r" b="b"/>
            <a:pathLst>
              <a:path w="1601321" h="7148348">
                <a:moveTo>
                  <a:pt x="249515" y="0"/>
                </a:moveTo>
                <a:lnTo>
                  <a:pt x="1601321" y="0"/>
                </a:lnTo>
                <a:lnTo>
                  <a:pt x="1601321" y="1413916"/>
                </a:lnTo>
                <a:lnTo>
                  <a:pt x="1601321" y="4914721"/>
                </a:lnTo>
                <a:lnTo>
                  <a:pt x="1601321" y="6328636"/>
                </a:lnTo>
                <a:lnTo>
                  <a:pt x="1521497" y="6328636"/>
                </a:lnTo>
                <a:lnTo>
                  <a:pt x="1351806" y="6328636"/>
                </a:lnTo>
                <a:lnTo>
                  <a:pt x="1351806" y="7148348"/>
                </a:lnTo>
                <a:lnTo>
                  <a:pt x="0" y="7148348"/>
                </a:lnTo>
                <a:lnTo>
                  <a:pt x="0" y="2233627"/>
                </a:lnTo>
                <a:lnTo>
                  <a:pt x="169691" y="2233627"/>
                </a:lnTo>
                <a:lnTo>
                  <a:pt x="169691" y="238338"/>
                </a:lnTo>
                <a:lnTo>
                  <a:pt x="249515" y="238338"/>
                </a:lnTo>
                <a:close/>
              </a:path>
            </a:pathLst>
          </a:custGeom>
        </p:spPr>
      </p:pic>
    </p:spTree>
    <p:extLst>
      <p:ext uri="{BB962C8B-B14F-4D97-AF65-F5344CB8AC3E}">
        <p14:creationId xmlns:p14="http://schemas.microsoft.com/office/powerpoint/2010/main" val="3271798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607562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DA76E71-90F4-594C-8F95-9C1B8B8402A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350" y="5867400"/>
            <a:ext cx="12179300" cy="990600"/>
          </a:xfrm>
          <a:prstGeom prst="rect">
            <a:avLst/>
          </a:prstGeom>
        </p:spPr>
      </p:pic>
      <p:sp>
        <p:nvSpPr>
          <p:cNvPr id="16" name="Segnaposto data 3">
            <a:extLst>
              <a:ext uri="{FF2B5EF4-FFF2-40B4-BE49-F238E27FC236}">
                <a16:creationId xmlns:a16="http://schemas.microsoft.com/office/drawing/2014/main" id="{D5072787-58E8-A44E-8753-E474F5E48386}"/>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C50C29C9-981D-204A-8B2E-A989B168FDE9}" type="datetime1">
              <a:t>5/15/19</a:t>
            </a:fld>
            <a:endParaRPr lang="it-IT"/>
          </a:p>
        </p:txBody>
      </p:sp>
      <p:sp>
        <p:nvSpPr>
          <p:cNvPr id="2" name="Holder 2"/>
          <p:cNvSpPr>
            <a:spLocks noGrp="1"/>
          </p:cNvSpPr>
          <p:nvPr>
            <p:ph type="title"/>
          </p:nvPr>
        </p:nvSpPr>
        <p:spPr>
          <a:xfrm>
            <a:off x="464635" y="527964"/>
            <a:ext cx="7310043" cy="446276"/>
          </a:xfrm>
          <a:prstGeom prst="rect">
            <a:avLst/>
          </a:prstGeom>
        </p:spPr>
        <p:txBody>
          <a:bodyPr wrap="square" lIns="0" tIns="0" rIns="0" bIns="0">
            <a:spAutoFit/>
          </a:bodyPr>
          <a:lstStyle>
            <a:lvl1pPr>
              <a:defRPr sz="2900" b="1" i="0">
                <a:solidFill>
                  <a:srgbClr val="4C4D4F"/>
                </a:solidFill>
                <a:latin typeface="Arial"/>
                <a:cs typeface="Arial"/>
              </a:defRPr>
            </a:lvl1pPr>
          </a:lstStyle>
          <a:p>
            <a:endParaRPr/>
          </a:p>
        </p:txBody>
      </p:sp>
      <p:sp>
        <p:nvSpPr>
          <p:cNvPr id="3" name="Holder 3"/>
          <p:cNvSpPr>
            <a:spLocks noGrp="1"/>
          </p:cNvSpPr>
          <p:nvPr>
            <p:ph type="body" idx="1"/>
          </p:nvPr>
        </p:nvSpPr>
        <p:spPr>
          <a:xfrm>
            <a:off x="464635" y="1194561"/>
            <a:ext cx="10130713" cy="369332"/>
          </a:xfrm>
          <a:prstGeom prst="rect">
            <a:avLst/>
          </a:prstGeom>
        </p:spPr>
        <p:txBody>
          <a:bodyPr wrap="square" lIns="0" tIns="0" rIns="0" bIns="0">
            <a:spAutoFit/>
          </a:bodyPr>
          <a:lstStyle>
            <a:lvl1pPr>
              <a:defRPr sz="2400" b="1" i="0">
                <a:solidFill>
                  <a:srgbClr val="4C4D4F"/>
                </a:solidFill>
                <a:latin typeface="Arial"/>
                <a:cs typeface="Arial"/>
              </a:defRPr>
            </a:lvl1pPr>
          </a:lstStyle>
          <a:p>
            <a:endParaRPr/>
          </a:p>
        </p:txBody>
      </p:sp>
      <p:sp>
        <p:nvSpPr>
          <p:cNvPr id="13" name="Segnaposto numero diapositiva 16">
            <a:extLst>
              <a:ext uri="{FF2B5EF4-FFF2-40B4-BE49-F238E27FC236}">
                <a16:creationId xmlns:a16="http://schemas.microsoft.com/office/drawing/2014/main" id="{AB7B06D6-260D-8048-8C9A-352F4826FF65}"/>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5" r:id="rId6"/>
    <p:sldLayoutId id="2147483667" r:id="rId7"/>
    <p:sldLayoutId id="2147483668" r:id="rId8"/>
  </p:sldLayoutIdLst>
  <p:hf sldNum="0" hdr="0" ftr="0" dt="0"/>
  <p:txStyles>
    <p:titleStyle>
      <a:lvl1pPr>
        <a:defRPr>
          <a:latin typeface="Muli" pitchFamily="2" charset="77"/>
          <a:ea typeface="+mj-ea"/>
          <a:cs typeface="+mj-cs"/>
        </a:defRPr>
      </a:lvl1pPr>
    </p:titleStyle>
    <p:bodyStyle>
      <a:lvl1pPr marL="0">
        <a:defRPr>
          <a:latin typeface="Muli"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github.com/nexusformat" TargetMode="External"/><Relationship Id="rId7" Type="http://schemas.openxmlformats.org/officeDocument/2006/relationships/image" Target="../media/image26.png"/><Relationship Id="rId2" Type="http://schemas.openxmlformats.org/officeDocument/2006/relationships/hyperlink" Target="http://www.nexusformat.org/"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download.nexusformat.org/sphinx/mailinglist.html"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Immagine 48">
            <a:extLst>
              <a:ext uri="{FF2B5EF4-FFF2-40B4-BE49-F238E27FC236}">
                <a16:creationId xmlns:a16="http://schemas.microsoft.com/office/drawing/2014/main" id="{1EB0BE17-4406-2547-BD41-BBF8482A0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object 15"/>
          <p:cNvSpPr txBox="1">
            <a:spLocks noGrp="1"/>
          </p:cNvSpPr>
          <p:nvPr>
            <p:ph type="title"/>
          </p:nvPr>
        </p:nvSpPr>
        <p:spPr>
          <a:xfrm>
            <a:off x="1715096" y="2875508"/>
            <a:ext cx="7200304" cy="550792"/>
          </a:xfrm>
          <a:prstGeom prst="rect">
            <a:avLst/>
          </a:prstGeom>
        </p:spPr>
        <p:txBody>
          <a:bodyPr vert="horz" wrap="square" lIns="0" tIns="12065" rIns="0" bIns="0" rtlCol="0">
            <a:spAutoFit/>
          </a:bodyPr>
          <a:lstStyle/>
          <a:p>
            <a:pPr marR="5080">
              <a:lnSpc>
                <a:spcPct val="100299"/>
              </a:lnSpc>
            </a:pPr>
            <a:r>
              <a:rPr lang="en-US" sz="3500" kern="1200" spc="90" dirty="0">
                <a:latin typeface="Muli" pitchFamily="2" charset="77"/>
              </a:rPr>
              <a:t>WP3 Kick Off Meeting – NeXus </a:t>
            </a:r>
            <a:endParaRPr sz="3500" kern="1200" dirty="0">
              <a:latin typeface="Muli" pitchFamily="2" charset="77"/>
            </a:endParaRPr>
          </a:p>
        </p:txBody>
      </p:sp>
      <p:sp>
        <p:nvSpPr>
          <p:cNvPr id="16" name="object 16"/>
          <p:cNvSpPr txBox="1"/>
          <p:nvPr/>
        </p:nvSpPr>
        <p:spPr>
          <a:xfrm>
            <a:off x="1715096" y="4219478"/>
            <a:ext cx="7505104" cy="1191352"/>
          </a:xfrm>
          <a:prstGeom prst="rect">
            <a:avLst/>
          </a:prstGeom>
        </p:spPr>
        <p:txBody>
          <a:bodyPr vert="horz" wrap="square" lIns="0" tIns="87630" rIns="0" bIns="0" rtlCol="0">
            <a:spAutoFit/>
          </a:bodyPr>
          <a:lstStyle/>
          <a:p>
            <a:pPr>
              <a:spcBef>
                <a:spcPts val="690"/>
              </a:spcBef>
            </a:pPr>
            <a:r>
              <a:rPr lang="en-US" sz="2000" b="1" spc="25" dirty="0">
                <a:solidFill>
                  <a:srgbClr val="4C4D4F"/>
                </a:solidFill>
                <a:latin typeface="Muli" pitchFamily="2" charset="77"/>
                <a:cs typeface="Arial"/>
              </a:rPr>
              <a:t>Tobias Richter</a:t>
            </a:r>
            <a:endParaRPr lang="en-US" sz="2000" dirty="0">
              <a:latin typeface="Muli" pitchFamily="2" charset="77"/>
              <a:cs typeface="Arial"/>
            </a:endParaRPr>
          </a:p>
          <a:p>
            <a:pPr>
              <a:lnSpc>
                <a:spcPct val="100000"/>
              </a:lnSpc>
              <a:spcBef>
                <a:spcPts val="690"/>
              </a:spcBef>
            </a:pPr>
            <a:endParaRPr lang="en-US" sz="2000" b="1" spc="50" dirty="0">
              <a:solidFill>
                <a:srgbClr val="4C4D4F"/>
              </a:solidFill>
              <a:latin typeface="Muli" pitchFamily="2" charset="77"/>
              <a:cs typeface="Arial"/>
            </a:endParaRPr>
          </a:p>
          <a:p>
            <a:pPr>
              <a:lnSpc>
                <a:spcPct val="100000"/>
              </a:lnSpc>
              <a:spcBef>
                <a:spcPts val="690"/>
              </a:spcBef>
            </a:pPr>
            <a:r>
              <a:rPr lang="en-US" sz="2000" b="1" spc="50" dirty="0">
                <a:solidFill>
                  <a:srgbClr val="4C4D4F"/>
                </a:solidFill>
                <a:latin typeface="Muli" pitchFamily="2" charset="77"/>
                <a:cs typeface="Arial"/>
              </a:rPr>
              <a:t>European Spallation Source DMSC, Copenhagen, May</a:t>
            </a:r>
            <a:r>
              <a:rPr sz="2000" b="1" spc="-60" dirty="0">
                <a:solidFill>
                  <a:srgbClr val="4C4D4F"/>
                </a:solidFill>
                <a:latin typeface="Muli" pitchFamily="2" charset="77"/>
                <a:cs typeface="Arial"/>
              </a:rPr>
              <a:t> </a:t>
            </a:r>
            <a:r>
              <a:rPr sz="2000" b="1" spc="90" dirty="0">
                <a:solidFill>
                  <a:srgbClr val="4C4D4F"/>
                </a:solidFill>
                <a:latin typeface="Muli" pitchFamily="2" charset="77"/>
                <a:cs typeface="Arial"/>
              </a:rPr>
              <a:t>2019</a:t>
            </a:r>
            <a:endParaRPr sz="2000" dirty="0">
              <a:latin typeface="Muli" pitchFamily="2" charset="77"/>
              <a:cs typeface="Arial"/>
            </a:endParaRPr>
          </a:p>
        </p:txBody>
      </p:sp>
      <p:sp>
        <p:nvSpPr>
          <p:cNvPr id="17" name="object 17"/>
          <p:cNvSpPr txBox="1"/>
          <p:nvPr/>
        </p:nvSpPr>
        <p:spPr>
          <a:xfrm>
            <a:off x="2332113" y="6340712"/>
            <a:ext cx="9097887" cy="128240"/>
          </a:xfrm>
          <a:prstGeom prst="rect">
            <a:avLst/>
          </a:prstGeom>
        </p:spPr>
        <p:txBody>
          <a:bodyPr vert="horz" wrap="square" lIns="0" tIns="12700" rIns="0" bIns="0" rtlCol="0">
            <a:spAutoFit/>
          </a:bodyPr>
          <a:lstStyle/>
          <a:p>
            <a:pPr marL="12700">
              <a:lnSpc>
                <a:spcPct val="100000"/>
              </a:lnSpc>
              <a:spcBef>
                <a:spcPts val="100"/>
              </a:spcBef>
            </a:pPr>
            <a:r>
              <a:rPr sz="750" spc="5" dirty="0">
                <a:solidFill>
                  <a:srgbClr val="FFFFFF"/>
                </a:solidFill>
                <a:latin typeface="Muli" pitchFamily="2" charset="77"/>
                <a:cs typeface="Arial"/>
              </a:rPr>
              <a:t>This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project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has</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received</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funding</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from</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the</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European</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Union’s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Horizon</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2020</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research</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and</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innovation</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programme</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under</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grant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agreement</a:t>
            </a:r>
            <a:r>
              <a:rPr sz="750" spc="-10" dirty="0">
                <a:solidFill>
                  <a:srgbClr val="FFFFFF"/>
                </a:solidFill>
                <a:latin typeface="Muli" pitchFamily="2" charset="77"/>
                <a:cs typeface="Arial"/>
              </a:rPr>
              <a:t> No. </a:t>
            </a:r>
            <a:r>
              <a:rPr sz="750" spc="30" dirty="0">
                <a:solidFill>
                  <a:srgbClr val="FFFFFF"/>
                </a:solidFill>
                <a:latin typeface="Muli" pitchFamily="2" charset="77"/>
                <a:cs typeface="Arial"/>
              </a:rPr>
              <a:t>823852</a:t>
            </a:r>
            <a:endParaRPr sz="750">
              <a:latin typeface="Muli" pitchFamily="2" charset="77"/>
              <a:cs typeface="Arial"/>
            </a:endParaRPr>
          </a:p>
        </p:txBody>
      </p:sp>
      <p:grpSp>
        <p:nvGrpSpPr>
          <p:cNvPr id="50" name="Gruppo 49">
            <a:extLst>
              <a:ext uri="{FF2B5EF4-FFF2-40B4-BE49-F238E27FC236}">
                <a16:creationId xmlns:a16="http://schemas.microsoft.com/office/drawing/2014/main" id="{7D04B1C9-7F08-9D47-BE96-BA7CF7910F57}"/>
              </a:ext>
            </a:extLst>
          </p:cNvPr>
          <p:cNvGrpSpPr/>
          <p:nvPr/>
        </p:nvGrpSpPr>
        <p:grpSpPr>
          <a:xfrm>
            <a:off x="1681163" y="6228257"/>
            <a:ext cx="486409" cy="345440"/>
            <a:chOff x="995362" y="6228257"/>
            <a:chExt cx="486409" cy="345440"/>
          </a:xfrm>
        </p:grpSpPr>
        <p:sp>
          <p:nvSpPr>
            <p:cNvPr id="18" name="object 18"/>
            <p:cNvSpPr/>
            <p:nvPr/>
          </p:nvSpPr>
          <p:spPr>
            <a:xfrm>
              <a:off x="995362" y="6228257"/>
              <a:ext cx="486409" cy="345440"/>
            </a:xfrm>
            <a:custGeom>
              <a:avLst/>
              <a:gdLst/>
              <a:ahLst/>
              <a:cxnLst/>
              <a:rect l="l" t="t" r="r" b="b"/>
              <a:pathLst>
                <a:path w="486409" h="345440">
                  <a:moveTo>
                    <a:pt x="0" y="345097"/>
                  </a:moveTo>
                  <a:lnTo>
                    <a:pt x="486282" y="345097"/>
                  </a:lnTo>
                  <a:lnTo>
                    <a:pt x="486282" y="0"/>
                  </a:lnTo>
                  <a:lnTo>
                    <a:pt x="0" y="0"/>
                  </a:lnTo>
                  <a:lnTo>
                    <a:pt x="0" y="345097"/>
                  </a:lnTo>
                  <a:close/>
                </a:path>
              </a:pathLst>
            </a:custGeom>
            <a:solidFill>
              <a:srgbClr val="094E9C"/>
            </a:solidFill>
          </p:spPr>
          <p:txBody>
            <a:bodyPr wrap="square" lIns="0" tIns="0" rIns="0" bIns="0" rtlCol="0"/>
            <a:lstStyle/>
            <a:p>
              <a:endParaRPr/>
            </a:p>
          </p:txBody>
        </p:sp>
        <p:sp>
          <p:nvSpPr>
            <p:cNvPr id="19" name="object 19"/>
            <p:cNvSpPr/>
            <p:nvPr/>
          </p:nvSpPr>
          <p:spPr>
            <a:xfrm>
              <a:off x="1097493" y="6259376"/>
              <a:ext cx="86594" cy="85239"/>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1219894" y="6240415"/>
              <a:ext cx="34925" cy="33655"/>
            </a:xfrm>
            <a:custGeom>
              <a:avLst/>
              <a:gdLst/>
              <a:ahLst/>
              <a:cxnLst/>
              <a:rect l="l" t="t" r="r" b="b"/>
              <a:pathLst>
                <a:path w="34925" h="33654">
                  <a:moveTo>
                    <a:pt x="34899" y="12725"/>
                  </a:moveTo>
                  <a:lnTo>
                    <a:pt x="0" y="12725"/>
                  </a:lnTo>
                  <a:lnTo>
                    <a:pt x="10782" y="20523"/>
                  </a:lnTo>
                  <a:lnTo>
                    <a:pt x="6667" y="33248"/>
                  </a:lnTo>
                  <a:lnTo>
                    <a:pt x="17449" y="25438"/>
                  </a:lnTo>
                  <a:lnTo>
                    <a:pt x="25706" y="25438"/>
                  </a:lnTo>
                  <a:lnTo>
                    <a:pt x="24117" y="20523"/>
                  </a:lnTo>
                  <a:lnTo>
                    <a:pt x="34899" y="12725"/>
                  </a:lnTo>
                  <a:close/>
                </a:path>
                <a:path w="34925" h="33654">
                  <a:moveTo>
                    <a:pt x="25706" y="25438"/>
                  </a:moveTo>
                  <a:lnTo>
                    <a:pt x="17449" y="25438"/>
                  </a:lnTo>
                  <a:lnTo>
                    <a:pt x="28232" y="33248"/>
                  </a:lnTo>
                  <a:lnTo>
                    <a:pt x="25706"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1" name="object 21"/>
            <p:cNvSpPr/>
            <p:nvPr/>
          </p:nvSpPr>
          <p:spPr>
            <a:xfrm>
              <a:off x="1290485" y="6259376"/>
              <a:ext cx="86715" cy="8523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361198" y="6382207"/>
              <a:ext cx="34925" cy="33655"/>
            </a:xfrm>
            <a:custGeom>
              <a:avLst/>
              <a:gdLst/>
              <a:ahLst/>
              <a:cxnLst/>
              <a:rect l="l" t="t" r="r" b="b"/>
              <a:pathLst>
                <a:path w="34925" h="33654">
                  <a:moveTo>
                    <a:pt x="34899" y="12839"/>
                  </a:moveTo>
                  <a:lnTo>
                    <a:pt x="0" y="12839"/>
                  </a:lnTo>
                  <a:lnTo>
                    <a:pt x="10782" y="20650"/>
                  </a:lnTo>
                  <a:lnTo>
                    <a:pt x="6667" y="33362"/>
                  </a:lnTo>
                  <a:lnTo>
                    <a:pt x="17449" y="25552"/>
                  </a:lnTo>
                  <a:lnTo>
                    <a:pt x="25704" y="25552"/>
                  </a:lnTo>
                  <a:lnTo>
                    <a:pt x="24117" y="20650"/>
                  </a:lnTo>
                  <a:lnTo>
                    <a:pt x="34899" y="12839"/>
                  </a:lnTo>
                  <a:close/>
                </a:path>
                <a:path w="34925" h="33654">
                  <a:moveTo>
                    <a:pt x="25704" y="25552"/>
                  </a:moveTo>
                  <a:lnTo>
                    <a:pt x="17449" y="25552"/>
                  </a:lnTo>
                  <a:lnTo>
                    <a:pt x="28232" y="33362"/>
                  </a:lnTo>
                  <a:lnTo>
                    <a:pt x="25704" y="25552"/>
                  </a:lnTo>
                  <a:close/>
                </a:path>
                <a:path w="34925" h="33654">
                  <a:moveTo>
                    <a:pt x="17449" y="0"/>
                  </a:moveTo>
                  <a:lnTo>
                    <a:pt x="13334" y="12839"/>
                  </a:lnTo>
                  <a:lnTo>
                    <a:pt x="21564" y="12839"/>
                  </a:lnTo>
                  <a:lnTo>
                    <a:pt x="17449" y="0"/>
                  </a:lnTo>
                  <a:close/>
                </a:path>
              </a:pathLst>
            </a:custGeom>
            <a:solidFill>
              <a:srgbClr val="F9ED35"/>
            </a:solidFill>
          </p:spPr>
          <p:txBody>
            <a:bodyPr wrap="square" lIns="0" tIns="0" rIns="0" bIns="0" rtlCol="0"/>
            <a:lstStyle/>
            <a:p>
              <a:endParaRPr/>
            </a:p>
          </p:txBody>
        </p:sp>
        <p:sp>
          <p:nvSpPr>
            <p:cNvPr id="23" name="object 23"/>
            <p:cNvSpPr/>
            <p:nvPr/>
          </p:nvSpPr>
          <p:spPr>
            <a:xfrm>
              <a:off x="1290485" y="6453160"/>
              <a:ext cx="86601" cy="85237"/>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1219782" y="6524114"/>
              <a:ext cx="34925" cy="33655"/>
            </a:xfrm>
            <a:custGeom>
              <a:avLst/>
              <a:gdLst/>
              <a:ahLst/>
              <a:cxnLst/>
              <a:rect l="l" t="t" r="r" b="b"/>
              <a:pathLst>
                <a:path w="34925" h="33654">
                  <a:moveTo>
                    <a:pt x="34899" y="12725"/>
                  </a:moveTo>
                  <a:lnTo>
                    <a:pt x="0" y="12725"/>
                  </a:lnTo>
                  <a:lnTo>
                    <a:pt x="10782" y="20535"/>
                  </a:lnTo>
                  <a:lnTo>
                    <a:pt x="6667" y="33248"/>
                  </a:lnTo>
                  <a:lnTo>
                    <a:pt x="17449" y="25438"/>
                  </a:lnTo>
                  <a:lnTo>
                    <a:pt x="25704" y="25438"/>
                  </a:lnTo>
                  <a:lnTo>
                    <a:pt x="24117" y="20535"/>
                  </a:lnTo>
                  <a:lnTo>
                    <a:pt x="34899" y="12725"/>
                  </a:lnTo>
                  <a:close/>
                </a:path>
                <a:path w="34925" h="33654">
                  <a:moveTo>
                    <a:pt x="25704" y="25438"/>
                  </a:moveTo>
                  <a:lnTo>
                    <a:pt x="17449" y="25438"/>
                  </a:lnTo>
                  <a:lnTo>
                    <a:pt x="28232" y="33248"/>
                  </a:lnTo>
                  <a:lnTo>
                    <a:pt x="25704"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5" name="object 25"/>
            <p:cNvSpPr/>
            <p:nvPr/>
          </p:nvSpPr>
          <p:spPr>
            <a:xfrm>
              <a:off x="1097382" y="6453161"/>
              <a:ext cx="86705" cy="8523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1078483" y="6382207"/>
              <a:ext cx="34925" cy="33655"/>
            </a:xfrm>
            <a:custGeom>
              <a:avLst/>
              <a:gdLst/>
              <a:ahLst/>
              <a:cxnLst/>
              <a:rect l="l" t="t" r="r" b="b"/>
              <a:pathLst>
                <a:path w="34925" h="33654">
                  <a:moveTo>
                    <a:pt x="34899" y="12725"/>
                  </a:moveTo>
                  <a:lnTo>
                    <a:pt x="0" y="12725"/>
                  </a:lnTo>
                  <a:lnTo>
                    <a:pt x="10782" y="20650"/>
                  </a:lnTo>
                  <a:lnTo>
                    <a:pt x="6667" y="33362"/>
                  </a:lnTo>
                  <a:lnTo>
                    <a:pt x="17449" y="25438"/>
                  </a:lnTo>
                  <a:lnTo>
                    <a:pt x="25667" y="25438"/>
                  </a:lnTo>
                  <a:lnTo>
                    <a:pt x="24117" y="20650"/>
                  </a:lnTo>
                  <a:lnTo>
                    <a:pt x="34899" y="12725"/>
                  </a:lnTo>
                  <a:close/>
                </a:path>
                <a:path w="34925" h="33654">
                  <a:moveTo>
                    <a:pt x="25667" y="25438"/>
                  </a:moveTo>
                  <a:lnTo>
                    <a:pt x="17449" y="25438"/>
                  </a:lnTo>
                  <a:lnTo>
                    <a:pt x="28232" y="33362"/>
                  </a:lnTo>
                  <a:lnTo>
                    <a:pt x="25667"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grpSp>
      <p:pic>
        <p:nvPicPr>
          <p:cNvPr id="3" name="Immagine 2">
            <a:extLst>
              <a:ext uri="{FF2B5EF4-FFF2-40B4-BE49-F238E27FC236}">
                <a16:creationId xmlns:a16="http://schemas.microsoft.com/office/drawing/2014/main" id="{59ED750F-C77A-F24E-8961-FB46DDD5A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62000"/>
            <a:ext cx="2743200" cy="13037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6FF2-99D1-C647-B033-1BF91789FF9C}"/>
              </a:ext>
            </a:extLst>
          </p:cNvPr>
          <p:cNvSpPr>
            <a:spLocks noGrp="1"/>
          </p:cNvSpPr>
          <p:nvPr>
            <p:ph type="title"/>
          </p:nvPr>
        </p:nvSpPr>
        <p:spPr/>
        <p:txBody>
          <a:bodyPr/>
          <a:lstStyle/>
          <a:p>
            <a:r>
              <a:rPr lang="en-GB" dirty="0"/>
              <a:t>Application Definitions</a:t>
            </a:r>
          </a:p>
        </p:txBody>
      </p:sp>
      <p:sp>
        <p:nvSpPr>
          <p:cNvPr id="3" name="Text Placeholder 2">
            <a:extLst>
              <a:ext uri="{FF2B5EF4-FFF2-40B4-BE49-F238E27FC236}">
                <a16:creationId xmlns:a16="http://schemas.microsoft.com/office/drawing/2014/main" id="{7E174026-6C24-4443-89D6-C350594C2913}"/>
              </a:ext>
            </a:extLst>
          </p:cNvPr>
          <p:cNvSpPr>
            <a:spLocks noGrp="1"/>
          </p:cNvSpPr>
          <p:nvPr>
            <p:ph type="body" idx="1"/>
          </p:nvPr>
        </p:nvSpPr>
        <p:spPr>
          <a:xfrm>
            <a:off x="462776" y="1194561"/>
            <a:ext cx="10130713" cy="738664"/>
          </a:xfrm>
        </p:spPr>
        <p:txBody>
          <a:bodyPr/>
          <a:lstStyle/>
          <a:p>
            <a:r>
              <a:rPr lang="en-GB" dirty="0"/>
              <a:t>Aim was to describe the file contents (mostly taken from base class definitions) required for the analysis of a particular “application”.</a:t>
            </a:r>
          </a:p>
        </p:txBody>
      </p:sp>
      <p:pic>
        <p:nvPicPr>
          <p:cNvPr id="4" name="Picture 3">
            <a:extLst>
              <a:ext uri="{FF2B5EF4-FFF2-40B4-BE49-F238E27FC236}">
                <a16:creationId xmlns:a16="http://schemas.microsoft.com/office/drawing/2014/main" id="{C066C91B-8ACB-0941-B80F-47481F404F6D}"/>
              </a:ext>
            </a:extLst>
          </p:cNvPr>
          <p:cNvPicPr>
            <a:picLocks noChangeAspect="1"/>
          </p:cNvPicPr>
          <p:nvPr/>
        </p:nvPicPr>
        <p:blipFill>
          <a:blip r:embed="rId2"/>
          <a:stretch>
            <a:fillRect/>
          </a:stretch>
        </p:blipFill>
        <p:spPr>
          <a:xfrm>
            <a:off x="462776" y="2438400"/>
            <a:ext cx="11277600" cy="1776168"/>
          </a:xfrm>
          <a:prstGeom prst="rect">
            <a:avLst/>
          </a:prstGeom>
        </p:spPr>
      </p:pic>
      <p:sp>
        <p:nvSpPr>
          <p:cNvPr id="5" name="Text Placeholder 2">
            <a:extLst>
              <a:ext uri="{FF2B5EF4-FFF2-40B4-BE49-F238E27FC236}">
                <a16:creationId xmlns:a16="http://schemas.microsoft.com/office/drawing/2014/main" id="{F3B47077-DDFC-C44F-9884-52378E1E7655}"/>
              </a:ext>
            </a:extLst>
          </p:cNvPr>
          <p:cNvSpPr txBox="1">
            <a:spLocks/>
          </p:cNvSpPr>
          <p:nvPr/>
        </p:nvSpPr>
        <p:spPr>
          <a:xfrm>
            <a:off x="462775" y="4495800"/>
            <a:ext cx="10130713" cy="1477328"/>
          </a:xfrm>
          <a:prstGeom prst="rect">
            <a:avLst/>
          </a:prstGeom>
        </p:spPr>
        <p:txBody>
          <a:bodyPr wrap="square" lIns="0" tIns="0" rIns="0" bIns="0">
            <a:spAutoFit/>
          </a:bodyPr>
          <a:lstStyle>
            <a:lvl1pPr marL="0">
              <a:defRPr sz="2400" b="1" i="0">
                <a:solidFill>
                  <a:srgbClr val="4C4D4F"/>
                </a:solidFill>
                <a:latin typeface="Muli" pitchFamily="2" charset="77"/>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kern="0" dirty="0"/>
              <a:t>Like the base classes they are defined via XML/XSD schema files with custom documentation elements that produce part of the NeXus manual.</a:t>
            </a:r>
          </a:p>
          <a:p>
            <a:endParaRPr lang="en-GB" kern="0" dirty="0"/>
          </a:p>
          <a:p>
            <a:r>
              <a:rPr lang="en-GB" kern="0" dirty="0"/>
              <a:t>Concept has a few weaknesses and the adoption is low.</a:t>
            </a:r>
          </a:p>
        </p:txBody>
      </p:sp>
    </p:spTree>
    <p:extLst>
      <p:ext uri="{BB962C8B-B14F-4D97-AF65-F5344CB8AC3E}">
        <p14:creationId xmlns:p14="http://schemas.microsoft.com/office/powerpoint/2010/main" val="401393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301A-3224-D64A-82E1-7EA6ED68E5C8}"/>
              </a:ext>
            </a:extLst>
          </p:cNvPr>
          <p:cNvSpPr>
            <a:spLocks noGrp="1"/>
          </p:cNvSpPr>
          <p:nvPr>
            <p:ph type="title"/>
          </p:nvPr>
        </p:nvSpPr>
        <p:spPr/>
        <p:txBody>
          <a:bodyPr>
            <a:normAutofit/>
          </a:bodyPr>
          <a:lstStyle/>
          <a:p>
            <a:r>
              <a:rPr lang="en-GB" sz="2531" dirty="0"/>
              <a:t>Modularise the contract about the file contents?</a:t>
            </a:r>
          </a:p>
        </p:txBody>
      </p:sp>
      <p:sp>
        <p:nvSpPr>
          <p:cNvPr id="3" name="Text Placeholder 2">
            <a:extLst>
              <a:ext uri="{FF2B5EF4-FFF2-40B4-BE49-F238E27FC236}">
                <a16:creationId xmlns:a16="http://schemas.microsoft.com/office/drawing/2014/main" id="{8C38D102-9027-7441-8CE7-7A6D06BC63EC}"/>
              </a:ext>
            </a:extLst>
          </p:cNvPr>
          <p:cNvSpPr>
            <a:spLocks noGrp="1"/>
          </p:cNvSpPr>
          <p:nvPr>
            <p:ph type="body" idx="1"/>
          </p:nvPr>
        </p:nvSpPr>
        <p:spPr>
          <a:xfrm>
            <a:off x="462776" y="1310830"/>
            <a:ext cx="9296400" cy="5362142"/>
          </a:xfrm>
        </p:spPr>
        <p:txBody>
          <a:bodyPr>
            <a:normAutofit/>
          </a:bodyPr>
          <a:lstStyle/>
          <a:p>
            <a:r>
              <a:rPr lang="en-GB" sz="2000" i="0" dirty="0">
                <a:solidFill>
                  <a:schemeClr val="tx1">
                    <a:lumMod val="95000"/>
                    <a:lumOff val="5000"/>
                  </a:schemeClr>
                </a:solidFill>
              </a:rPr>
              <a:t>Every scheme puts a burden on developers of NeXus and consuming software.</a:t>
            </a:r>
          </a:p>
          <a:p>
            <a:r>
              <a:rPr lang="en-GB" sz="2000" i="0" dirty="0">
                <a:solidFill>
                  <a:schemeClr val="tx1">
                    <a:lumMod val="95000"/>
                    <a:lumOff val="5000"/>
                  </a:schemeClr>
                </a:solidFill>
              </a:rPr>
              <a:t>Everything needs to be implemented and tested at every facility.</a:t>
            </a:r>
          </a:p>
          <a:p>
            <a:endParaRPr lang="en-GB" sz="2000" i="0" dirty="0">
              <a:solidFill>
                <a:schemeClr val="tx1">
                  <a:lumMod val="95000"/>
                  <a:lumOff val="5000"/>
                </a:schemeClr>
              </a:solidFill>
            </a:endParaRPr>
          </a:p>
          <a:p>
            <a:r>
              <a:rPr lang="en-GB" sz="2000" i="0" dirty="0">
                <a:solidFill>
                  <a:schemeClr val="tx1">
                    <a:lumMod val="95000"/>
                    <a:lumOff val="5000"/>
                  </a:schemeClr>
                </a:solidFill>
              </a:rPr>
              <a:t>Would it not be nice if you could just steal the code required?</a:t>
            </a:r>
          </a:p>
          <a:p>
            <a:endParaRPr lang="en-GB" sz="2000" i="0" dirty="0">
              <a:solidFill>
                <a:schemeClr val="tx1">
                  <a:lumMod val="95000"/>
                  <a:lumOff val="5000"/>
                </a:schemeClr>
              </a:solidFill>
            </a:endParaRPr>
          </a:p>
          <a:p>
            <a:r>
              <a:rPr lang="en-GB" sz="2000" i="0" dirty="0">
                <a:solidFill>
                  <a:schemeClr val="tx1">
                    <a:lumMod val="95000"/>
                    <a:lumOff val="5000"/>
                  </a:schemeClr>
                </a:solidFill>
              </a:rPr>
              <a:t>Unfortunately there is not enough critical mass in the photon and neutron </a:t>
            </a:r>
            <a:br>
              <a:rPr lang="en-GB" sz="2000" i="0" dirty="0">
                <a:solidFill>
                  <a:schemeClr val="tx1">
                    <a:lumMod val="95000"/>
                    <a:lumOff val="5000"/>
                  </a:schemeClr>
                </a:solidFill>
              </a:rPr>
            </a:br>
            <a:r>
              <a:rPr lang="en-GB" sz="2000" i="0" dirty="0">
                <a:solidFill>
                  <a:schemeClr val="tx1">
                    <a:lumMod val="95000"/>
                    <a:lumOff val="5000"/>
                  </a:schemeClr>
                </a:solidFill>
              </a:rPr>
              <a:t>community for this to work via cut &amp; paste from</a:t>
            </a:r>
          </a:p>
          <a:p>
            <a:endParaRPr lang="en-GB" sz="2000" i="0" dirty="0">
              <a:solidFill>
                <a:schemeClr val="tx1">
                  <a:lumMod val="95000"/>
                  <a:lumOff val="5000"/>
                </a:schemeClr>
              </a:solidFill>
            </a:endParaRPr>
          </a:p>
          <a:p>
            <a:r>
              <a:rPr lang="en-GB" sz="2000" i="0" dirty="0">
                <a:solidFill>
                  <a:schemeClr val="tx1">
                    <a:lumMod val="95000"/>
                    <a:lumOff val="5000"/>
                  </a:schemeClr>
                </a:solidFill>
              </a:rPr>
              <a:t>Idea:</a:t>
            </a:r>
          </a:p>
          <a:p>
            <a:pPr lvl="2"/>
            <a:r>
              <a:rPr lang="en-GB" sz="2000" b="1" dirty="0">
                <a:solidFill>
                  <a:schemeClr val="tx1">
                    <a:lumMod val="95000"/>
                    <a:lumOff val="5000"/>
                  </a:schemeClr>
                </a:solidFill>
                <a:latin typeface="Muli" pitchFamily="2" charset="77"/>
                <a:cs typeface="Arial"/>
              </a:rPr>
              <a:t>Use readable Python code both to </a:t>
            </a:r>
          </a:p>
          <a:p>
            <a:pPr lvl="3"/>
            <a:r>
              <a:rPr lang="en-GB" sz="2000" b="1" dirty="0">
                <a:solidFill>
                  <a:schemeClr val="tx1">
                    <a:lumMod val="95000"/>
                    <a:lumOff val="5000"/>
                  </a:schemeClr>
                </a:solidFill>
                <a:latin typeface="Muli" pitchFamily="2" charset="77"/>
                <a:cs typeface="Arial"/>
              </a:rPr>
              <a:t>support the documentation and </a:t>
            </a:r>
          </a:p>
          <a:p>
            <a:pPr lvl="3"/>
            <a:r>
              <a:rPr lang="en-GB" sz="2000" b="1" dirty="0">
                <a:solidFill>
                  <a:schemeClr val="tx1">
                    <a:lumMod val="95000"/>
                    <a:lumOff val="5000"/>
                  </a:schemeClr>
                </a:solidFill>
                <a:latin typeface="Muli" pitchFamily="2" charset="77"/>
                <a:cs typeface="Arial"/>
              </a:rPr>
              <a:t>as reference implementation.</a:t>
            </a:r>
          </a:p>
          <a:p>
            <a:pPr lvl="2"/>
            <a:r>
              <a:rPr lang="en-GB" sz="2000" b="1" dirty="0">
                <a:solidFill>
                  <a:schemeClr val="tx1">
                    <a:lumMod val="95000"/>
                    <a:lumOff val="5000"/>
                  </a:schemeClr>
                </a:solidFill>
                <a:latin typeface="Muli" pitchFamily="2" charset="77"/>
                <a:cs typeface="Arial"/>
              </a:rPr>
              <a:t>Works like a unit test for data file and processing code.</a:t>
            </a:r>
            <a:br>
              <a:rPr lang="en-GB" sz="2000" b="1" dirty="0">
                <a:solidFill>
                  <a:schemeClr val="tx1">
                    <a:lumMod val="95000"/>
                    <a:lumOff val="5000"/>
                  </a:schemeClr>
                </a:solidFill>
                <a:latin typeface="Muli" pitchFamily="2" charset="77"/>
                <a:cs typeface="Arial"/>
              </a:rPr>
            </a:br>
            <a:r>
              <a:rPr lang="en-GB" sz="2000" b="1" dirty="0">
                <a:solidFill>
                  <a:schemeClr val="tx1">
                    <a:lumMod val="95000"/>
                    <a:lumOff val="5000"/>
                  </a:schemeClr>
                </a:solidFill>
                <a:latin typeface="Muli" pitchFamily="2" charset="77"/>
                <a:cs typeface="Arial"/>
              </a:rPr>
              <a:t>Also allows for finer granularity control of what information is kept in the file.</a:t>
            </a:r>
          </a:p>
          <a:p>
            <a:endParaRPr lang="en-GB" sz="2000" dirty="0">
              <a:solidFill>
                <a:schemeClr val="tx1">
                  <a:lumMod val="95000"/>
                  <a:lumOff val="5000"/>
                </a:schemeClr>
              </a:solidFill>
            </a:endParaRPr>
          </a:p>
          <a:p>
            <a:endParaRPr lang="en-GB" sz="2000" i="0" dirty="0">
              <a:solidFill>
                <a:schemeClr val="tx1">
                  <a:lumMod val="95000"/>
                  <a:lumOff val="5000"/>
                </a:schemeClr>
              </a:solidFill>
            </a:endParaRPr>
          </a:p>
          <a:p>
            <a:endParaRPr lang="en-GB" sz="2000" i="0" dirty="0">
              <a:solidFill>
                <a:schemeClr val="tx1">
                  <a:lumMod val="95000"/>
                  <a:lumOff val="5000"/>
                </a:schemeClr>
              </a:solidFill>
            </a:endParaRPr>
          </a:p>
          <a:p>
            <a:endParaRPr lang="en-GB" sz="2000" i="0" dirty="0">
              <a:solidFill>
                <a:schemeClr val="tx1">
                  <a:lumMod val="95000"/>
                  <a:lumOff val="5000"/>
                </a:schemeClr>
              </a:solidFill>
            </a:endParaRPr>
          </a:p>
        </p:txBody>
      </p:sp>
      <p:sp>
        <p:nvSpPr>
          <p:cNvPr id="4" name="TextBox 3">
            <a:extLst>
              <a:ext uri="{FF2B5EF4-FFF2-40B4-BE49-F238E27FC236}">
                <a16:creationId xmlns:a16="http://schemas.microsoft.com/office/drawing/2014/main" id="{2107A303-E4A0-BF49-8537-8E2C1FE7A59A}"/>
              </a:ext>
            </a:extLst>
          </p:cNvPr>
          <p:cNvSpPr txBox="1"/>
          <p:nvPr/>
        </p:nvSpPr>
        <p:spPr>
          <a:xfrm>
            <a:off x="5356423" y="2187926"/>
            <a:ext cx="72200"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endParaRPr lang="en-GB" sz="1687" b="1" dirty="0">
              <a:solidFill>
                <a:srgbClr val="000000"/>
              </a:solidFill>
              <a:latin typeface="Helvetica Neue"/>
              <a:ea typeface="Helvetica Neue"/>
              <a:cs typeface="Helvetica Neue"/>
              <a:sym typeface="Helvetica Neue"/>
            </a:endParaRPr>
          </a:p>
        </p:txBody>
      </p:sp>
      <p:pic>
        <p:nvPicPr>
          <p:cNvPr id="5" name="Picture 4">
            <a:extLst>
              <a:ext uri="{FF2B5EF4-FFF2-40B4-BE49-F238E27FC236}">
                <a16:creationId xmlns:a16="http://schemas.microsoft.com/office/drawing/2014/main" id="{546B82A6-6A86-8A44-80AE-AD6980D5C8B8}"/>
              </a:ext>
            </a:extLst>
          </p:cNvPr>
          <p:cNvPicPr>
            <a:picLocks noChangeAspect="1"/>
          </p:cNvPicPr>
          <p:nvPr/>
        </p:nvPicPr>
        <p:blipFill>
          <a:blip r:embed="rId2"/>
          <a:stretch>
            <a:fillRect/>
          </a:stretch>
        </p:blipFill>
        <p:spPr>
          <a:xfrm>
            <a:off x="7010400" y="2680720"/>
            <a:ext cx="1831945" cy="1219552"/>
          </a:xfrm>
          <a:prstGeom prst="rect">
            <a:avLst/>
          </a:prstGeom>
        </p:spPr>
      </p:pic>
      <p:sp>
        <p:nvSpPr>
          <p:cNvPr id="6" name="Text Placeholder 2">
            <a:extLst>
              <a:ext uri="{FF2B5EF4-FFF2-40B4-BE49-F238E27FC236}">
                <a16:creationId xmlns:a16="http://schemas.microsoft.com/office/drawing/2014/main" id="{F527D23C-C9CF-014D-B8CA-AA8C91A78954}"/>
              </a:ext>
            </a:extLst>
          </p:cNvPr>
          <p:cNvSpPr txBox="1">
            <a:spLocks/>
          </p:cNvSpPr>
          <p:nvPr/>
        </p:nvSpPr>
        <p:spPr>
          <a:xfrm rot="5400000">
            <a:off x="7066501" y="2269370"/>
            <a:ext cx="5438731" cy="1661993"/>
          </a:xfrm>
          <a:prstGeom prst="rect">
            <a:avLst/>
          </a:prstGeom>
        </p:spPr>
        <p:txBody>
          <a:bodyPr wrap="square" lIns="0" tIns="0" rIns="0" bIns="0">
            <a:spAutoFit/>
          </a:bodyPr>
          <a:lstStyle>
            <a:lvl1pPr marL="0">
              <a:defRPr sz="2400" b="1" i="0">
                <a:solidFill>
                  <a:srgbClr val="4C4D4F"/>
                </a:solidFill>
                <a:latin typeface="Muli" pitchFamily="2" charset="77"/>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GB" sz="3600" kern="0" dirty="0"/>
              <a:t>NeXus Features / Recipes</a:t>
            </a:r>
            <a:br>
              <a:rPr lang="en-GB" sz="3600" kern="0" dirty="0"/>
            </a:br>
            <a:br>
              <a:rPr lang="en-GB" sz="3600" kern="0" dirty="0"/>
            </a:br>
            <a:endParaRPr lang="en-GB" sz="3600" kern="0" dirty="0"/>
          </a:p>
        </p:txBody>
      </p:sp>
    </p:spTree>
    <p:extLst>
      <p:ext uri="{BB962C8B-B14F-4D97-AF65-F5344CB8AC3E}">
        <p14:creationId xmlns:p14="http://schemas.microsoft.com/office/powerpoint/2010/main" val="602053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Example Recipe"/>
          <p:cNvSpPr txBox="1">
            <a:spLocks noGrp="1"/>
          </p:cNvSpPr>
          <p:nvPr>
            <p:ph type="title"/>
          </p:nvPr>
        </p:nvSpPr>
        <p:spPr>
          <a:prstGeom prst="rect">
            <a:avLst/>
          </a:prstGeom>
        </p:spPr>
        <p:txBody>
          <a:bodyPr/>
          <a:lstStyle>
            <a:lvl1pPr>
              <a:defRPr sz="5000">
                <a:solidFill>
                  <a:srgbClr val="FFFFFF"/>
                </a:solidFill>
              </a:defRPr>
            </a:lvl1pPr>
          </a:lstStyle>
          <a:p>
            <a:pPr algn="ctr"/>
            <a:r>
              <a:rPr dirty="0"/>
              <a:t>Example</a:t>
            </a:r>
            <a:br>
              <a:rPr lang="en-US" dirty="0"/>
            </a:br>
            <a:r>
              <a:rPr lang="en-US" dirty="0"/>
              <a:t>Feature / </a:t>
            </a:r>
            <a:r>
              <a:rPr dirty="0"/>
              <a:t>Recipe</a:t>
            </a:r>
          </a:p>
        </p:txBody>
      </p:sp>
      <p:sp>
        <p:nvSpPr>
          <p:cNvPr id="3" name="Text Placeholder 2">
            <a:extLst>
              <a:ext uri="{FF2B5EF4-FFF2-40B4-BE49-F238E27FC236}">
                <a16:creationId xmlns:a16="http://schemas.microsoft.com/office/drawing/2014/main" id="{A07F91C2-D22A-1C4F-9FA4-A4E2F38056FF}"/>
              </a:ext>
            </a:extLst>
          </p:cNvPr>
          <p:cNvSpPr>
            <a:spLocks noGrp="1"/>
          </p:cNvSpPr>
          <p:nvPr>
            <p:ph type="body" idx="1"/>
          </p:nvPr>
        </p:nvSpPr>
        <p:spPr>
          <a:xfrm rot="5400000">
            <a:off x="7066501" y="2269370"/>
            <a:ext cx="5438731" cy="1661993"/>
          </a:xfrm>
        </p:spPr>
        <p:txBody>
          <a:bodyPr/>
          <a:lstStyle/>
          <a:p>
            <a:pPr algn="ctr"/>
            <a:r>
              <a:rPr lang="en-GB" sz="3600" dirty="0"/>
              <a:t>NeXus Features / Recipes</a:t>
            </a:r>
            <a:br>
              <a:rPr lang="en-GB" sz="3600" dirty="0"/>
            </a:br>
            <a:br>
              <a:rPr lang="en-GB" sz="3600" dirty="0"/>
            </a:br>
            <a:r>
              <a:rPr lang="en-GB" sz="3600" dirty="0"/>
              <a:t>Example</a:t>
            </a:r>
          </a:p>
        </p:txBody>
      </p:sp>
      <p:pic>
        <p:nvPicPr>
          <p:cNvPr id="256" name="Image" descr="Image"/>
          <p:cNvPicPr>
            <a:picLocks noChangeAspect="1"/>
          </p:cNvPicPr>
          <p:nvPr/>
        </p:nvPicPr>
        <p:blipFill>
          <a:blip r:embed="rId2">
            <a:extLst/>
          </a:blip>
          <a:stretch>
            <a:fillRect/>
          </a:stretch>
        </p:blipFill>
        <p:spPr>
          <a:xfrm>
            <a:off x="152400" y="0"/>
            <a:ext cx="7097853" cy="6858001"/>
          </a:xfrm>
          <a:prstGeom prst="rect">
            <a:avLst/>
          </a:prstGeom>
          <a:ln w="12700">
            <a:miter lim="400000"/>
          </a:ln>
        </p:spPr>
      </p:pic>
    </p:spTree>
    <p:extLst>
      <p:ext uri="{BB962C8B-B14F-4D97-AF65-F5344CB8AC3E}">
        <p14:creationId xmlns:p14="http://schemas.microsoft.com/office/powerpoint/2010/main" val="111657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521EA-7178-134C-89EA-46D5D71BA690}"/>
              </a:ext>
            </a:extLst>
          </p:cNvPr>
          <p:cNvSpPr>
            <a:spLocks noGrp="1"/>
          </p:cNvSpPr>
          <p:nvPr>
            <p:ph type="title"/>
          </p:nvPr>
        </p:nvSpPr>
        <p:spPr/>
        <p:txBody>
          <a:bodyPr/>
          <a:lstStyle/>
          <a:p>
            <a:r>
              <a:rPr lang="en-GB" dirty="0"/>
              <a:t>Considerations</a:t>
            </a:r>
          </a:p>
        </p:txBody>
      </p:sp>
      <p:sp>
        <p:nvSpPr>
          <p:cNvPr id="5" name="Content Placeholder 4">
            <a:extLst>
              <a:ext uri="{FF2B5EF4-FFF2-40B4-BE49-F238E27FC236}">
                <a16:creationId xmlns:a16="http://schemas.microsoft.com/office/drawing/2014/main" id="{73BC06C6-1FB7-B140-801E-2CBCC2578F93}"/>
              </a:ext>
            </a:extLst>
          </p:cNvPr>
          <p:cNvSpPr>
            <a:spLocks noGrp="1"/>
          </p:cNvSpPr>
          <p:nvPr>
            <p:ph idx="1"/>
          </p:nvPr>
        </p:nvSpPr>
        <p:spPr/>
        <p:txBody>
          <a:bodyPr>
            <a:noAutofit/>
          </a:bodyPr>
          <a:lstStyle/>
          <a:p>
            <a:r>
              <a:rPr lang="en-GB" dirty="0"/>
              <a:t>In an experiment there can be different ways of realising the same properties – consequently NeXus allows different ways of encoding what may be functionally equivalent</a:t>
            </a:r>
          </a:p>
          <a:p>
            <a:r>
              <a:rPr lang="en-GB" dirty="0"/>
              <a:t>Readers of the file may not want to care about all options</a:t>
            </a:r>
          </a:p>
          <a:p>
            <a:r>
              <a:rPr lang="en-GB" dirty="0"/>
              <a:t>Writers often do, because they want to write what is efficient and ”true” to the measurement conditions</a:t>
            </a:r>
          </a:p>
          <a:p>
            <a:endParaRPr lang="en-GB" dirty="0"/>
          </a:p>
          <a:p>
            <a:r>
              <a:rPr lang="en-GB" dirty="0"/>
              <a:t>Examples: Different ways of monochromatizing the beam, different ways of recording scan information, etc</a:t>
            </a:r>
          </a:p>
        </p:txBody>
      </p:sp>
    </p:spTree>
    <p:extLst>
      <p:ext uri="{BB962C8B-B14F-4D97-AF65-F5344CB8AC3E}">
        <p14:creationId xmlns:p14="http://schemas.microsoft.com/office/powerpoint/2010/main" val="183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4192-D9E0-E043-B5FE-AD0B6B6DFE05}"/>
              </a:ext>
            </a:extLst>
          </p:cNvPr>
          <p:cNvSpPr>
            <a:spLocks noGrp="1"/>
          </p:cNvSpPr>
          <p:nvPr>
            <p:ph type="title"/>
          </p:nvPr>
        </p:nvSpPr>
        <p:spPr/>
        <p:txBody>
          <a:bodyPr/>
          <a:lstStyle/>
          <a:p>
            <a:r>
              <a:rPr lang="en-GB" dirty="0"/>
              <a:t>Metadata for Scans</a:t>
            </a:r>
          </a:p>
        </p:txBody>
      </p:sp>
      <p:sp>
        <p:nvSpPr>
          <p:cNvPr id="3" name="Text Placeholder 2">
            <a:extLst>
              <a:ext uri="{FF2B5EF4-FFF2-40B4-BE49-F238E27FC236}">
                <a16:creationId xmlns:a16="http://schemas.microsoft.com/office/drawing/2014/main" id="{84C7D425-4DA4-2941-AC50-01494333FE9D}"/>
              </a:ext>
            </a:extLst>
          </p:cNvPr>
          <p:cNvSpPr>
            <a:spLocks noGrp="1"/>
          </p:cNvSpPr>
          <p:nvPr>
            <p:ph type="body" idx="1"/>
          </p:nvPr>
        </p:nvSpPr>
        <p:spPr>
          <a:xfrm>
            <a:off x="3224442" y="1683327"/>
            <a:ext cx="5895895" cy="4956464"/>
          </a:xfrm>
        </p:spPr>
        <p:txBody>
          <a:bodyPr>
            <a:normAutofit/>
          </a:bodyPr>
          <a:lstStyle/>
          <a:p>
            <a:r>
              <a:rPr lang="en-GB" i="0" dirty="0"/>
              <a:t>From simple to complex or </a:t>
            </a:r>
            <a:br>
              <a:rPr lang="en-GB" i="0" dirty="0"/>
            </a:br>
            <a:r>
              <a:rPr lang="en-GB" i="0" dirty="0"/>
              <a:t>from old school to modern.</a:t>
            </a:r>
          </a:p>
          <a:p>
            <a:endParaRPr lang="en-GB" i="0" dirty="0"/>
          </a:p>
          <a:p>
            <a:pPr lvl="2"/>
            <a:r>
              <a:rPr lang="en-GB" i="0" dirty="0"/>
              <a:t>Static Exposure</a:t>
            </a:r>
          </a:p>
          <a:p>
            <a:pPr lvl="2"/>
            <a:r>
              <a:rPr lang="en-GB" i="0" dirty="0"/>
              <a:t>NeXus Scan Rules </a:t>
            </a:r>
          </a:p>
          <a:p>
            <a:pPr lvl="2"/>
            <a:r>
              <a:rPr lang="en-GB" i="0" dirty="0"/>
              <a:t>Multiple Dimensions</a:t>
            </a:r>
          </a:p>
          <a:p>
            <a:pPr lvl="2"/>
            <a:r>
              <a:rPr lang="en-GB" i="0" dirty="0"/>
              <a:t>Time Stamp Everything</a:t>
            </a:r>
          </a:p>
          <a:p>
            <a:pPr lvl="2"/>
            <a:endParaRPr lang="en-GB" i="0" dirty="0"/>
          </a:p>
          <a:p>
            <a:pPr lvl="2"/>
            <a:endParaRPr lang="en-GB" i="0" dirty="0"/>
          </a:p>
          <a:p>
            <a:pPr marL="21814"/>
            <a:r>
              <a:rPr lang="en-GB" i="0" dirty="0"/>
              <a:t>Caveat:</a:t>
            </a:r>
            <a:br>
              <a:rPr lang="en-GB" i="0" dirty="0"/>
            </a:br>
            <a:r>
              <a:rPr lang="en-GB" i="0" dirty="0"/>
              <a:t>Not all required and helpful structure is shown in the examples on the slides!</a:t>
            </a:r>
          </a:p>
        </p:txBody>
      </p:sp>
    </p:spTree>
    <p:extLst>
      <p:ext uri="{BB962C8B-B14F-4D97-AF65-F5344CB8AC3E}">
        <p14:creationId xmlns:p14="http://schemas.microsoft.com/office/powerpoint/2010/main" val="2619165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01">
            <a:extLst>
              <a:ext uri="{FF2B5EF4-FFF2-40B4-BE49-F238E27FC236}">
                <a16:creationId xmlns:a16="http://schemas.microsoft.com/office/drawing/2014/main" id="{AC06A7C3-1F56-164A-9856-08382CABDEF2}"/>
              </a:ext>
            </a:extLst>
          </p:cNvPr>
          <p:cNvSpPr/>
          <p:nvPr/>
        </p:nvSpPr>
        <p:spPr>
          <a:xfrm>
            <a:off x="1774277" y="2232905"/>
            <a:ext cx="3351564" cy="3559465"/>
          </a:xfrm>
          <a:prstGeom prst="rect">
            <a:avLst/>
          </a:prstGeom>
          <a:solidFill>
            <a:schemeClr val="bg1">
              <a:lumMod val="9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30" hangingPunct="0"/>
            <a:endParaRPr lang="en-GB" sz="1547">
              <a:solidFill>
                <a:srgbClr val="FFFFFF"/>
              </a:solidFill>
              <a:sym typeface="Helvetica Neue Medium"/>
            </a:endParaRPr>
          </a:p>
        </p:txBody>
      </p:sp>
      <p:sp>
        <p:nvSpPr>
          <p:cNvPr id="201" name="Rectangle 200">
            <a:extLst>
              <a:ext uri="{FF2B5EF4-FFF2-40B4-BE49-F238E27FC236}">
                <a16:creationId xmlns:a16="http://schemas.microsoft.com/office/drawing/2014/main" id="{771CCADA-E06D-6044-A825-897FEC2335BC}"/>
              </a:ext>
            </a:extLst>
          </p:cNvPr>
          <p:cNvSpPr/>
          <p:nvPr/>
        </p:nvSpPr>
        <p:spPr>
          <a:xfrm>
            <a:off x="865017" y="1626526"/>
            <a:ext cx="730115" cy="4951141"/>
          </a:xfrm>
          <a:prstGeom prst="rect">
            <a:avLst/>
          </a:prstGeom>
          <a:solidFill>
            <a:schemeClr val="bg1">
              <a:lumMod val="9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30" hangingPunct="0"/>
            <a:endParaRPr lang="en-GB" sz="1547">
              <a:solidFill>
                <a:srgbClr val="FFFFFF"/>
              </a:solidFill>
              <a:sym typeface="Helvetica Neue Medium"/>
            </a:endParaRPr>
          </a:p>
        </p:txBody>
      </p:sp>
      <p:sp>
        <p:nvSpPr>
          <p:cNvPr id="2" name="Title 1">
            <a:extLst>
              <a:ext uri="{FF2B5EF4-FFF2-40B4-BE49-F238E27FC236}">
                <a16:creationId xmlns:a16="http://schemas.microsoft.com/office/drawing/2014/main" id="{1BE24192-D9E0-E043-B5FE-AD0B6B6DFE05}"/>
              </a:ext>
            </a:extLst>
          </p:cNvPr>
          <p:cNvSpPr>
            <a:spLocks noGrp="1"/>
          </p:cNvSpPr>
          <p:nvPr>
            <p:ph type="title"/>
          </p:nvPr>
        </p:nvSpPr>
        <p:spPr/>
        <p:txBody>
          <a:bodyPr>
            <a:normAutofit fontScale="90000"/>
          </a:bodyPr>
          <a:lstStyle/>
          <a:p>
            <a:r>
              <a:rPr lang="en-GB" sz="4267" dirty="0"/>
              <a:t>Multi dimensional scan data</a:t>
            </a:r>
          </a:p>
        </p:txBody>
      </p:sp>
      <p:sp>
        <p:nvSpPr>
          <p:cNvPr id="203" name="Text Placeholder 2">
            <a:extLst>
              <a:ext uri="{FF2B5EF4-FFF2-40B4-BE49-F238E27FC236}">
                <a16:creationId xmlns:a16="http://schemas.microsoft.com/office/drawing/2014/main" id="{064FF4C4-5A7B-3C49-B040-3B9121A99B9B}"/>
              </a:ext>
            </a:extLst>
          </p:cNvPr>
          <p:cNvSpPr>
            <a:spLocks noGrp="1"/>
          </p:cNvSpPr>
          <p:nvPr>
            <p:ph idx="1"/>
          </p:nvPr>
        </p:nvSpPr>
        <p:spPr>
          <a:xfrm>
            <a:off x="9154838" y="604539"/>
            <a:ext cx="2682978" cy="4604960"/>
          </a:xfrm>
        </p:spPr>
        <p:txBody>
          <a:bodyPr>
            <a:normAutofit/>
          </a:bodyPr>
          <a:lstStyle/>
          <a:p>
            <a:pPr algn="r"/>
            <a:r>
              <a:rPr lang="en-GB" sz="1800" dirty="0"/>
              <a:t>Not shown in the examples: </a:t>
            </a:r>
            <a:br>
              <a:rPr lang="en-GB" sz="1800" dirty="0"/>
            </a:br>
            <a:r>
              <a:rPr lang="en-GB" sz="1800" dirty="0"/>
              <a:t>Scheme for describing the correct alignment of indices.</a:t>
            </a:r>
          </a:p>
        </p:txBody>
      </p:sp>
      <p:graphicFrame>
        <p:nvGraphicFramePr>
          <p:cNvPr id="5" name="Table 4">
            <a:extLst>
              <a:ext uri="{FF2B5EF4-FFF2-40B4-BE49-F238E27FC236}">
                <a16:creationId xmlns:a16="http://schemas.microsoft.com/office/drawing/2014/main" id="{5526C97C-1820-B34E-951F-2A68787E854C}"/>
              </a:ext>
            </a:extLst>
          </p:cNvPr>
          <p:cNvGraphicFramePr>
            <a:graphicFrameLocks noGrp="1"/>
          </p:cNvGraphicFramePr>
          <p:nvPr>
            <p:extLst/>
          </p:nvPr>
        </p:nvGraphicFramePr>
        <p:xfrm>
          <a:off x="5506759" y="1838324"/>
          <a:ext cx="3852631" cy="2177573"/>
        </p:xfrm>
        <a:graphic>
          <a:graphicData uri="http://schemas.openxmlformats.org/drawingml/2006/table">
            <a:tbl>
              <a:tblPr/>
              <a:tblGrid>
                <a:gridCol w="3852631">
                  <a:extLst>
                    <a:ext uri="{9D8B030D-6E8A-4147-A177-3AD203B41FA5}">
                      <a16:colId xmlns:a16="http://schemas.microsoft.com/office/drawing/2014/main" val="1589996729"/>
                    </a:ext>
                  </a:extLst>
                </a:gridCol>
              </a:tblGrid>
              <a:tr h="2177573">
                <a:tc>
                  <a:txBody>
                    <a:bodyPr/>
                    <a:lstStyle/>
                    <a:p>
                      <a:pPr algn="l"/>
                      <a:r>
                        <a:rPr lang="en-GB" sz="1700" b="0" dirty="0" err="1">
                          <a:effectLst/>
                          <a:latin typeface="Courier" pitchFamily="2" charset="0"/>
                        </a:rPr>
                        <a:t>entry</a:t>
                      </a:r>
                      <a:r>
                        <a:rPr lang="en-GB" sz="1700" b="1" dirty="0" err="1">
                          <a:effectLst/>
                          <a:latin typeface="Courier" pitchFamily="2" charset="0"/>
                        </a:rPr>
                        <a:t>:NXentry</a:t>
                      </a:r>
                      <a:r>
                        <a:rPr lang="en-GB" sz="1700" b="1" dirty="0">
                          <a:effectLst/>
                          <a:latin typeface="Courier" pitchFamily="2" charset="0"/>
                        </a:rPr>
                        <a:t> </a:t>
                      </a:r>
                    </a:p>
                    <a:p>
                      <a:pPr algn="l"/>
                      <a:r>
                        <a:rPr lang="en-GB" sz="1700" b="0" dirty="0">
                          <a:effectLst/>
                          <a:latin typeface="Courier" pitchFamily="2" charset="0"/>
                        </a:rPr>
                        <a:t>  </a:t>
                      </a:r>
                      <a:r>
                        <a:rPr lang="en-GB" sz="1700" b="0" dirty="0" err="1">
                          <a:effectLst/>
                          <a:latin typeface="Courier" pitchFamily="2" charset="0"/>
                        </a:rPr>
                        <a:t>data</a:t>
                      </a:r>
                      <a:r>
                        <a:rPr lang="en-GB" sz="1700" b="1" dirty="0" err="1">
                          <a:effectLst/>
                          <a:latin typeface="Courier" pitchFamily="2" charset="0"/>
                        </a:rPr>
                        <a:t>:NXdata</a:t>
                      </a:r>
                      <a:r>
                        <a:rPr lang="en-GB" sz="1700" b="1" dirty="0">
                          <a:effectLst/>
                          <a:latin typeface="Courier" pitchFamily="2" charset="0"/>
                        </a:rPr>
                        <a:t> </a:t>
                      </a:r>
                    </a:p>
                    <a:p>
                      <a:pPr algn="l"/>
                      <a:r>
                        <a:rPr lang="en-GB" sz="1700" b="1" dirty="0">
                          <a:effectLst/>
                          <a:latin typeface="Courier" pitchFamily="2" charset="0"/>
                        </a:rPr>
                        <a:t>     </a:t>
                      </a:r>
                      <a:r>
                        <a:rPr lang="en-GB" sz="1700" b="0" dirty="0">
                          <a:effectLst/>
                          <a:latin typeface="Courier" pitchFamily="2" charset="0"/>
                        </a:rPr>
                        <a:t>data</a:t>
                      </a:r>
                      <a:r>
                        <a:rPr lang="en-GB" sz="1700" b="1" dirty="0">
                          <a:effectLst/>
                          <a:latin typeface="Courier" pitchFamily="2" charset="0"/>
                        </a:rPr>
                        <a:t>[11,1024,1024,512]</a:t>
                      </a:r>
                    </a:p>
                    <a:p>
                      <a:pPr algn="l"/>
                      <a:r>
                        <a:rPr lang="en-GB" sz="1700" b="1" dirty="0">
                          <a:effectLst/>
                          <a:latin typeface="Courier" pitchFamily="2" charset="0"/>
                        </a:rPr>
                        <a:t>     </a:t>
                      </a:r>
                      <a:r>
                        <a:rPr lang="en-GB" sz="1700" b="0" dirty="0" err="1">
                          <a:effectLst/>
                          <a:latin typeface="Courier" pitchFamily="2" charset="0"/>
                        </a:rPr>
                        <a:t>x_scan</a:t>
                      </a:r>
                      <a:r>
                        <a:rPr lang="en-GB" sz="1700" b="1" dirty="0">
                          <a:effectLst/>
                          <a:latin typeface="Courier" pitchFamily="2" charset="0"/>
                        </a:rPr>
                        <a:t>[1024] </a:t>
                      </a:r>
                    </a:p>
                    <a:p>
                      <a:pPr algn="l"/>
                      <a:r>
                        <a:rPr lang="en-GB" sz="1700" b="1" dirty="0">
                          <a:effectLst/>
                          <a:latin typeface="Courier" pitchFamily="2" charset="0"/>
                        </a:rPr>
                        <a:t>     </a:t>
                      </a:r>
                      <a:r>
                        <a:rPr lang="en-GB" sz="1700" b="0" dirty="0" err="1">
                          <a:effectLst/>
                          <a:latin typeface="Courier" pitchFamily="2" charset="0"/>
                        </a:rPr>
                        <a:t>y_scan</a:t>
                      </a:r>
                      <a:r>
                        <a:rPr lang="en-GB" sz="1700" b="1" dirty="0">
                          <a:effectLst/>
                          <a:latin typeface="Courier" pitchFamily="2" charset="0"/>
                        </a:rPr>
                        <a:t>[1024]</a:t>
                      </a:r>
                    </a:p>
                    <a:p>
                      <a:pPr algn="l"/>
                      <a:r>
                        <a:rPr lang="en-GB" sz="1700" b="1" dirty="0">
                          <a:effectLst/>
                          <a:latin typeface="Courier" pitchFamily="2" charset="0"/>
                        </a:rPr>
                        <a:t>     </a:t>
                      </a:r>
                      <a:r>
                        <a:rPr lang="en-GB" sz="1700" b="0" dirty="0">
                          <a:effectLst/>
                          <a:latin typeface="Courier" pitchFamily="2" charset="0"/>
                        </a:rPr>
                        <a:t>energy</a:t>
                      </a:r>
                      <a:r>
                        <a:rPr lang="en-GB" sz="1700" b="1" dirty="0">
                          <a:effectLst/>
                          <a:latin typeface="Courier" pitchFamily="2" charset="0"/>
                        </a:rPr>
                        <a:t>[1024,1024,512]</a:t>
                      </a:r>
                    </a:p>
                    <a:p>
                      <a:pPr algn="l"/>
                      <a:r>
                        <a:rPr lang="en-GB" sz="1700" b="1" dirty="0">
                          <a:effectLst/>
                          <a:latin typeface="Courier" pitchFamily="2" charset="0"/>
                        </a:rPr>
                        <a:t>     </a:t>
                      </a:r>
                      <a:r>
                        <a:rPr lang="en-GB" sz="1700" b="0" dirty="0">
                          <a:effectLst/>
                          <a:latin typeface="Courier" pitchFamily="2" charset="0"/>
                        </a:rPr>
                        <a:t>temperature</a:t>
                      </a:r>
                      <a:r>
                        <a:rPr lang="en-GB" sz="1700" b="1" dirty="0">
                          <a:effectLst/>
                          <a:latin typeface="Courier" pitchFamily="2" charset="0"/>
                        </a:rPr>
                        <a:t>[11] </a:t>
                      </a:r>
                    </a:p>
                    <a:p>
                      <a:pPr algn="l"/>
                      <a:r>
                        <a:rPr lang="en-GB" sz="1700" b="1" dirty="0">
                          <a:effectLst/>
                          <a:latin typeface="Courier" pitchFamily="2" charset="0"/>
                        </a:rPr>
                        <a:t>  </a:t>
                      </a:r>
                    </a:p>
                  </a:txBody>
                  <a:tcPr marL="64293" marR="64293" marT="32147" marB="32147" anchor="ctr">
                    <a:lnL>
                      <a:noFill/>
                    </a:lnL>
                    <a:lnR>
                      <a:noFill/>
                    </a:lnR>
                    <a:lnT>
                      <a:noFill/>
                    </a:lnT>
                    <a:lnB>
                      <a:noFill/>
                    </a:lnB>
                  </a:tcPr>
                </a:tc>
                <a:extLst>
                  <a:ext uri="{0D108BD9-81ED-4DB2-BD59-A6C34878D82A}">
                    <a16:rowId xmlns:a16="http://schemas.microsoft.com/office/drawing/2014/main" val="139688915"/>
                  </a:ext>
                </a:extLst>
              </a:tr>
            </a:tbl>
          </a:graphicData>
        </a:graphic>
      </p:graphicFrame>
      <p:graphicFrame>
        <p:nvGraphicFramePr>
          <p:cNvPr id="6" name="Table 5">
            <a:extLst>
              <a:ext uri="{FF2B5EF4-FFF2-40B4-BE49-F238E27FC236}">
                <a16:creationId xmlns:a16="http://schemas.microsoft.com/office/drawing/2014/main" id="{C272734B-B94B-D641-8488-3DCC8A7DCBC7}"/>
              </a:ext>
            </a:extLst>
          </p:cNvPr>
          <p:cNvGraphicFramePr>
            <a:graphicFrameLocks noGrp="1"/>
          </p:cNvGraphicFramePr>
          <p:nvPr>
            <p:extLst/>
          </p:nvPr>
        </p:nvGraphicFramePr>
        <p:xfrm>
          <a:off x="5711308" y="4297813"/>
          <a:ext cx="3443530" cy="1185226"/>
        </p:xfrm>
        <a:graphic>
          <a:graphicData uri="http://schemas.openxmlformats.org/drawingml/2006/table">
            <a:tbl>
              <a:tblPr firstRow="1" bandRow="1">
                <a:tableStyleId>{5940675A-B579-460E-94D1-54222C63F5DA}</a:tableStyleId>
              </a:tblPr>
              <a:tblGrid>
                <a:gridCol w="1721765">
                  <a:extLst>
                    <a:ext uri="{9D8B030D-6E8A-4147-A177-3AD203B41FA5}">
                      <a16:colId xmlns:a16="http://schemas.microsoft.com/office/drawing/2014/main" val="2866742666"/>
                    </a:ext>
                  </a:extLst>
                </a:gridCol>
                <a:gridCol w="1721765">
                  <a:extLst>
                    <a:ext uri="{9D8B030D-6E8A-4147-A177-3AD203B41FA5}">
                      <a16:colId xmlns:a16="http://schemas.microsoft.com/office/drawing/2014/main" val="2269181415"/>
                    </a:ext>
                  </a:extLst>
                </a:gridCol>
              </a:tblGrid>
              <a:tr h="328453">
                <a:tc>
                  <a:txBody>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700" b="1" i="0" u="none" strike="noStrike" cap="none" spc="0" normalizeH="0" baseline="0" dirty="0">
                          <a:ln>
                            <a:noFill/>
                          </a:ln>
                          <a:solidFill>
                            <a:srgbClr val="00B050"/>
                          </a:solidFill>
                          <a:effectLst/>
                          <a:uFillTx/>
                          <a:latin typeface="Helvetica Neue"/>
                          <a:ea typeface="Helvetica Neue"/>
                          <a:cs typeface="Helvetica Neue"/>
                          <a:sym typeface="Helvetica Neue"/>
                        </a:rPr>
                        <a:t>Pros</a:t>
                      </a:r>
                    </a:p>
                  </a:txBody>
                  <a:tcPr marL="64293" marR="64293" marT="32147" marB="32147"/>
                </a:tc>
                <a:tc>
                  <a:txBody>
                    <a:bodyPr/>
                    <a:lstStyle/>
                    <a:p>
                      <a:pPr algn="ctr"/>
                      <a:r>
                        <a:rPr lang="en-GB" sz="1700" dirty="0">
                          <a:solidFill>
                            <a:srgbClr val="FF0000"/>
                          </a:solidFill>
                        </a:rPr>
                        <a:t>Cons</a:t>
                      </a:r>
                      <a:endParaRPr lang="en-GB" sz="1700" dirty="0"/>
                    </a:p>
                  </a:txBody>
                  <a:tcPr marL="64293" marR="64293" marT="32147" marB="32147"/>
                </a:tc>
                <a:extLst>
                  <a:ext uri="{0D108BD9-81ED-4DB2-BD59-A6C34878D82A}">
                    <a16:rowId xmlns:a16="http://schemas.microsoft.com/office/drawing/2014/main" val="2502186965"/>
                  </a:ext>
                </a:extLst>
              </a:tr>
              <a:tr h="856773">
                <a:tc>
                  <a:txBody>
                    <a:bodyPr/>
                    <a:lstStyle/>
                    <a:p>
                      <a:pPr algn="ctr"/>
                      <a:r>
                        <a:rPr lang="en-GB" sz="1700" b="0" dirty="0"/>
                        <a:t>Easy slicing and plotting, captures scan intend</a:t>
                      </a:r>
                      <a:endParaRPr lang="en-GB" sz="1700" dirty="0"/>
                    </a:p>
                  </a:txBody>
                  <a:tcPr marL="64293" marR="64293" marT="32147" marB="32147"/>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GB" sz="1700" b="0" dirty="0"/>
                        <a:t>Limited to rectangular geometries</a:t>
                      </a:r>
                      <a:endParaRPr kumimoji="0" lang="en-GB" sz="1700" b="0" i="0" u="none" strike="noStrike" cap="none" spc="0" normalizeH="0" baseline="0" dirty="0">
                        <a:ln>
                          <a:noFill/>
                        </a:ln>
                        <a:solidFill>
                          <a:srgbClr val="000000"/>
                        </a:solidFill>
                        <a:effectLst/>
                        <a:uFillTx/>
                        <a:latin typeface="Helvetica Neue"/>
                        <a:ea typeface="Helvetica Neue"/>
                        <a:cs typeface="Helvetica Neue"/>
                        <a:sym typeface="Helvetica Neue"/>
                      </a:endParaRPr>
                    </a:p>
                  </a:txBody>
                  <a:tcPr marL="64293" marR="64293" marT="32147" marB="32147"/>
                </a:tc>
                <a:extLst>
                  <a:ext uri="{0D108BD9-81ED-4DB2-BD59-A6C34878D82A}">
                    <a16:rowId xmlns:a16="http://schemas.microsoft.com/office/drawing/2014/main" val="562118737"/>
                  </a:ext>
                </a:extLst>
              </a:tr>
            </a:tbl>
          </a:graphicData>
        </a:graphic>
      </p:graphicFrame>
      <p:sp>
        <p:nvSpPr>
          <p:cNvPr id="8" name="Frame 7">
            <a:extLst>
              <a:ext uri="{FF2B5EF4-FFF2-40B4-BE49-F238E27FC236}">
                <a16:creationId xmlns:a16="http://schemas.microsoft.com/office/drawing/2014/main" id="{40963275-8C80-BE46-AF6C-C4B2AB5F48D8}"/>
              </a:ext>
            </a:extLst>
          </p:cNvPr>
          <p:cNvSpPr/>
          <p:nvPr/>
        </p:nvSpPr>
        <p:spPr>
          <a:xfrm rot="21265477">
            <a:off x="1059775" y="1825779"/>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 name="Frame 8">
            <a:extLst>
              <a:ext uri="{FF2B5EF4-FFF2-40B4-BE49-F238E27FC236}">
                <a16:creationId xmlns:a16="http://schemas.microsoft.com/office/drawing/2014/main" id="{C63A8945-B498-9241-9873-D116AF4F01B5}"/>
              </a:ext>
            </a:extLst>
          </p:cNvPr>
          <p:cNvSpPr/>
          <p:nvPr/>
        </p:nvSpPr>
        <p:spPr>
          <a:xfrm rot="21265477">
            <a:off x="1059775" y="2248397"/>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 name="Frame 9">
            <a:extLst>
              <a:ext uri="{FF2B5EF4-FFF2-40B4-BE49-F238E27FC236}">
                <a16:creationId xmlns:a16="http://schemas.microsoft.com/office/drawing/2014/main" id="{1C2EC4BB-E925-5242-A210-4C87B03A9DBA}"/>
              </a:ext>
            </a:extLst>
          </p:cNvPr>
          <p:cNvSpPr/>
          <p:nvPr/>
        </p:nvSpPr>
        <p:spPr>
          <a:xfrm rot="21265477">
            <a:off x="1059775" y="2671016"/>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 name="Frame 10">
            <a:extLst>
              <a:ext uri="{FF2B5EF4-FFF2-40B4-BE49-F238E27FC236}">
                <a16:creationId xmlns:a16="http://schemas.microsoft.com/office/drawing/2014/main" id="{622FDC10-3CE8-4A4E-B350-F219D3CA885E}"/>
              </a:ext>
            </a:extLst>
          </p:cNvPr>
          <p:cNvSpPr/>
          <p:nvPr/>
        </p:nvSpPr>
        <p:spPr>
          <a:xfrm rot="21265477">
            <a:off x="1059775" y="3093633"/>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 name="Frame 11">
            <a:extLst>
              <a:ext uri="{FF2B5EF4-FFF2-40B4-BE49-F238E27FC236}">
                <a16:creationId xmlns:a16="http://schemas.microsoft.com/office/drawing/2014/main" id="{F873F9F1-5005-334E-897B-9355CB1F5C9C}"/>
              </a:ext>
            </a:extLst>
          </p:cNvPr>
          <p:cNvSpPr/>
          <p:nvPr/>
        </p:nvSpPr>
        <p:spPr>
          <a:xfrm rot="21265477">
            <a:off x="1059775" y="3516252"/>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 name="Frame 12">
            <a:extLst>
              <a:ext uri="{FF2B5EF4-FFF2-40B4-BE49-F238E27FC236}">
                <a16:creationId xmlns:a16="http://schemas.microsoft.com/office/drawing/2014/main" id="{AF2D262D-1C3B-B74E-B56D-A66C6710DBB6}"/>
              </a:ext>
            </a:extLst>
          </p:cNvPr>
          <p:cNvSpPr/>
          <p:nvPr/>
        </p:nvSpPr>
        <p:spPr>
          <a:xfrm rot="21265477">
            <a:off x="1059775" y="3938871"/>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 name="Frame 13">
            <a:extLst>
              <a:ext uri="{FF2B5EF4-FFF2-40B4-BE49-F238E27FC236}">
                <a16:creationId xmlns:a16="http://schemas.microsoft.com/office/drawing/2014/main" id="{3EF30938-082A-BC47-8E65-5410A3E1B1E5}"/>
              </a:ext>
            </a:extLst>
          </p:cNvPr>
          <p:cNvSpPr/>
          <p:nvPr/>
        </p:nvSpPr>
        <p:spPr>
          <a:xfrm rot="21265477">
            <a:off x="1059775" y="4361488"/>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 name="Frame 14">
            <a:extLst>
              <a:ext uri="{FF2B5EF4-FFF2-40B4-BE49-F238E27FC236}">
                <a16:creationId xmlns:a16="http://schemas.microsoft.com/office/drawing/2014/main" id="{49285942-73D7-9942-9796-4C4C7908D292}"/>
              </a:ext>
            </a:extLst>
          </p:cNvPr>
          <p:cNvSpPr/>
          <p:nvPr/>
        </p:nvSpPr>
        <p:spPr>
          <a:xfrm rot="21265477">
            <a:off x="1059775" y="4784107"/>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 name="Frame 15">
            <a:extLst>
              <a:ext uri="{FF2B5EF4-FFF2-40B4-BE49-F238E27FC236}">
                <a16:creationId xmlns:a16="http://schemas.microsoft.com/office/drawing/2014/main" id="{311685D9-EA65-EE4E-9260-5C3ADE61EC87}"/>
              </a:ext>
            </a:extLst>
          </p:cNvPr>
          <p:cNvSpPr/>
          <p:nvPr/>
        </p:nvSpPr>
        <p:spPr>
          <a:xfrm rot="21265477">
            <a:off x="1059775" y="5206725"/>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 name="Frame 16">
            <a:extLst>
              <a:ext uri="{FF2B5EF4-FFF2-40B4-BE49-F238E27FC236}">
                <a16:creationId xmlns:a16="http://schemas.microsoft.com/office/drawing/2014/main" id="{CE5DB880-3490-FC48-94D8-AEBA9A7D1169}"/>
              </a:ext>
            </a:extLst>
          </p:cNvPr>
          <p:cNvSpPr/>
          <p:nvPr/>
        </p:nvSpPr>
        <p:spPr>
          <a:xfrm rot="21265477">
            <a:off x="1059775" y="6051960"/>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 name="Frame 17">
            <a:extLst>
              <a:ext uri="{FF2B5EF4-FFF2-40B4-BE49-F238E27FC236}">
                <a16:creationId xmlns:a16="http://schemas.microsoft.com/office/drawing/2014/main" id="{8A30D59E-03BE-7948-AAA5-8D7D6FE08812}"/>
              </a:ext>
            </a:extLst>
          </p:cNvPr>
          <p:cNvSpPr/>
          <p:nvPr/>
        </p:nvSpPr>
        <p:spPr>
          <a:xfrm rot="21265477">
            <a:off x="1059775" y="5629343"/>
            <a:ext cx="338299" cy="394218"/>
          </a:xfrm>
          <a:prstGeom prst="fram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nvGrpSpPr>
          <p:cNvPr id="32" name="Group 31">
            <a:extLst>
              <a:ext uri="{FF2B5EF4-FFF2-40B4-BE49-F238E27FC236}">
                <a16:creationId xmlns:a16="http://schemas.microsoft.com/office/drawing/2014/main" id="{2A150830-1441-764C-9B1F-99F5F87A086C}"/>
              </a:ext>
            </a:extLst>
          </p:cNvPr>
          <p:cNvGrpSpPr/>
          <p:nvPr/>
        </p:nvGrpSpPr>
        <p:grpSpPr>
          <a:xfrm>
            <a:off x="1897718" y="2434328"/>
            <a:ext cx="3055743" cy="310214"/>
            <a:chOff x="1653813" y="4336838"/>
            <a:chExt cx="4345945" cy="441195"/>
          </a:xfrm>
        </p:grpSpPr>
        <p:sp>
          <p:nvSpPr>
            <p:cNvPr id="21" name="Rectangle 20">
              <a:extLst>
                <a:ext uri="{FF2B5EF4-FFF2-40B4-BE49-F238E27FC236}">
                  <a16:creationId xmlns:a16="http://schemas.microsoft.com/office/drawing/2014/main" id="{7374DAA7-3C24-4448-B446-6C121DB45C04}"/>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2" name="Rectangle 21">
              <a:extLst>
                <a:ext uri="{FF2B5EF4-FFF2-40B4-BE49-F238E27FC236}">
                  <a16:creationId xmlns:a16="http://schemas.microsoft.com/office/drawing/2014/main" id="{ECCB45F5-F10B-3040-9AE2-52929B854161}"/>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3" name="Rectangle 22">
              <a:extLst>
                <a:ext uri="{FF2B5EF4-FFF2-40B4-BE49-F238E27FC236}">
                  <a16:creationId xmlns:a16="http://schemas.microsoft.com/office/drawing/2014/main" id="{8F94E6DE-B7BD-D445-8B16-C904AB458771}"/>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4" name="Rectangle 23">
              <a:extLst>
                <a:ext uri="{FF2B5EF4-FFF2-40B4-BE49-F238E27FC236}">
                  <a16:creationId xmlns:a16="http://schemas.microsoft.com/office/drawing/2014/main" id="{4D9D512E-0878-3D4C-9636-71415362A689}"/>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5" name="Rectangle 24">
              <a:extLst>
                <a:ext uri="{FF2B5EF4-FFF2-40B4-BE49-F238E27FC236}">
                  <a16:creationId xmlns:a16="http://schemas.microsoft.com/office/drawing/2014/main" id="{E4B21AF0-3FED-3049-AF44-378B0D3BAEB0}"/>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6" name="Rectangle 25">
              <a:extLst>
                <a:ext uri="{FF2B5EF4-FFF2-40B4-BE49-F238E27FC236}">
                  <a16:creationId xmlns:a16="http://schemas.microsoft.com/office/drawing/2014/main" id="{9234E776-66F6-B848-8041-4F201BD29533}"/>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7" name="Rectangle 26">
              <a:extLst>
                <a:ext uri="{FF2B5EF4-FFF2-40B4-BE49-F238E27FC236}">
                  <a16:creationId xmlns:a16="http://schemas.microsoft.com/office/drawing/2014/main" id="{088C94C0-521C-ED44-9D40-61DC5BED97E3}"/>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8" name="Rectangle 27">
              <a:extLst>
                <a:ext uri="{FF2B5EF4-FFF2-40B4-BE49-F238E27FC236}">
                  <a16:creationId xmlns:a16="http://schemas.microsoft.com/office/drawing/2014/main" id="{D9791625-BB68-5E48-94C0-7504B16E6F75}"/>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9" name="Rectangle 28">
              <a:extLst>
                <a:ext uri="{FF2B5EF4-FFF2-40B4-BE49-F238E27FC236}">
                  <a16:creationId xmlns:a16="http://schemas.microsoft.com/office/drawing/2014/main" id="{9DC46311-75E3-5041-9423-C5E5BDBA6D27}"/>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0" name="Rectangle 29">
              <a:extLst>
                <a:ext uri="{FF2B5EF4-FFF2-40B4-BE49-F238E27FC236}">
                  <a16:creationId xmlns:a16="http://schemas.microsoft.com/office/drawing/2014/main" id="{1C3AE15C-743D-A244-86D7-BFCAD406B467}"/>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1" name="Rectangle 30">
              <a:extLst>
                <a:ext uri="{FF2B5EF4-FFF2-40B4-BE49-F238E27FC236}">
                  <a16:creationId xmlns:a16="http://schemas.microsoft.com/office/drawing/2014/main" id="{6D37329C-3C3C-BE4B-9C3D-4F0BC0D49875}"/>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33" name="Group 32">
            <a:extLst>
              <a:ext uri="{FF2B5EF4-FFF2-40B4-BE49-F238E27FC236}">
                <a16:creationId xmlns:a16="http://schemas.microsoft.com/office/drawing/2014/main" id="{56391A03-B517-2448-8D90-A795CB093E30}"/>
              </a:ext>
            </a:extLst>
          </p:cNvPr>
          <p:cNvGrpSpPr/>
          <p:nvPr/>
        </p:nvGrpSpPr>
        <p:grpSpPr>
          <a:xfrm>
            <a:off x="1897718" y="2641171"/>
            <a:ext cx="3055743" cy="310214"/>
            <a:chOff x="1653813" y="4336838"/>
            <a:chExt cx="4345945" cy="441195"/>
          </a:xfrm>
        </p:grpSpPr>
        <p:sp>
          <p:nvSpPr>
            <p:cNvPr id="34" name="Rectangle 33">
              <a:extLst>
                <a:ext uri="{FF2B5EF4-FFF2-40B4-BE49-F238E27FC236}">
                  <a16:creationId xmlns:a16="http://schemas.microsoft.com/office/drawing/2014/main" id="{D796DEC0-4CD7-C04D-9D7C-76BC0DB2AB74}"/>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5" name="Rectangle 34">
              <a:extLst>
                <a:ext uri="{FF2B5EF4-FFF2-40B4-BE49-F238E27FC236}">
                  <a16:creationId xmlns:a16="http://schemas.microsoft.com/office/drawing/2014/main" id="{CD7A6131-674A-7445-8F7E-EF79A1490969}"/>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6" name="Rectangle 35">
              <a:extLst>
                <a:ext uri="{FF2B5EF4-FFF2-40B4-BE49-F238E27FC236}">
                  <a16:creationId xmlns:a16="http://schemas.microsoft.com/office/drawing/2014/main" id="{8C421CE3-7049-D241-8C2A-C05E08067777}"/>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7" name="Rectangle 36">
              <a:extLst>
                <a:ext uri="{FF2B5EF4-FFF2-40B4-BE49-F238E27FC236}">
                  <a16:creationId xmlns:a16="http://schemas.microsoft.com/office/drawing/2014/main" id="{0C1E2ED4-827F-294F-BEC2-2766134886D4}"/>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8" name="Rectangle 37">
              <a:extLst>
                <a:ext uri="{FF2B5EF4-FFF2-40B4-BE49-F238E27FC236}">
                  <a16:creationId xmlns:a16="http://schemas.microsoft.com/office/drawing/2014/main" id="{B5EB97E1-C9A2-184F-A66B-9AB1F6F877CE}"/>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9" name="Rectangle 38">
              <a:extLst>
                <a:ext uri="{FF2B5EF4-FFF2-40B4-BE49-F238E27FC236}">
                  <a16:creationId xmlns:a16="http://schemas.microsoft.com/office/drawing/2014/main" id="{FD978683-38E0-3C47-B139-2F96E4BE364B}"/>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0" name="Rectangle 39">
              <a:extLst>
                <a:ext uri="{FF2B5EF4-FFF2-40B4-BE49-F238E27FC236}">
                  <a16:creationId xmlns:a16="http://schemas.microsoft.com/office/drawing/2014/main" id="{6622F894-EB1E-5A43-A263-105FACB9FDF2}"/>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1" name="Rectangle 40">
              <a:extLst>
                <a:ext uri="{FF2B5EF4-FFF2-40B4-BE49-F238E27FC236}">
                  <a16:creationId xmlns:a16="http://schemas.microsoft.com/office/drawing/2014/main" id="{3668C11A-5792-754A-BF93-FFF7A5321C28}"/>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2" name="Rectangle 41">
              <a:extLst>
                <a:ext uri="{FF2B5EF4-FFF2-40B4-BE49-F238E27FC236}">
                  <a16:creationId xmlns:a16="http://schemas.microsoft.com/office/drawing/2014/main" id="{3735D8B1-C78E-9548-9CD5-6B9FBA6DFB0B}"/>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3" name="Rectangle 42">
              <a:extLst>
                <a:ext uri="{FF2B5EF4-FFF2-40B4-BE49-F238E27FC236}">
                  <a16:creationId xmlns:a16="http://schemas.microsoft.com/office/drawing/2014/main" id="{5D03AC98-A3F4-2045-8987-F556420265B0}"/>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4" name="Rectangle 43">
              <a:extLst>
                <a:ext uri="{FF2B5EF4-FFF2-40B4-BE49-F238E27FC236}">
                  <a16:creationId xmlns:a16="http://schemas.microsoft.com/office/drawing/2014/main" id="{0D77018C-6B95-7144-84F3-144DC0705ACB}"/>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45" name="Group 44">
            <a:extLst>
              <a:ext uri="{FF2B5EF4-FFF2-40B4-BE49-F238E27FC236}">
                <a16:creationId xmlns:a16="http://schemas.microsoft.com/office/drawing/2014/main" id="{AFB662FF-1855-A247-8F46-57C24C4FFAFC}"/>
              </a:ext>
            </a:extLst>
          </p:cNvPr>
          <p:cNvGrpSpPr/>
          <p:nvPr/>
        </p:nvGrpSpPr>
        <p:grpSpPr>
          <a:xfrm>
            <a:off x="1897718" y="2848015"/>
            <a:ext cx="3055743" cy="310214"/>
            <a:chOff x="1653813" y="4336838"/>
            <a:chExt cx="4345945" cy="441195"/>
          </a:xfrm>
        </p:grpSpPr>
        <p:sp>
          <p:nvSpPr>
            <p:cNvPr id="46" name="Rectangle 45">
              <a:extLst>
                <a:ext uri="{FF2B5EF4-FFF2-40B4-BE49-F238E27FC236}">
                  <a16:creationId xmlns:a16="http://schemas.microsoft.com/office/drawing/2014/main" id="{2B40624F-7FA6-DB47-823B-DD841F6DC896}"/>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7" name="Rectangle 46">
              <a:extLst>
                <a:ext uri="{FF2B5EF4-FFF2-40B4-BE49-F238E27FC236}">
                  <a16:creationId xmlns:a16="http://schemas.microsoft.com/office/drawing/2014/main" id="{A814F7A2-99E3-CF4A-800E-6F2798580FB0}"/>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8" name="Rectangle 47">
              <a:extLst>
                <a:ext uri="{FF2B5EF4-FFF2-40B4-BE49-F238E27FC236}">
                  <a16:creationId xmlns:a16="http://schemas.microsoft.com/office/drawing/2014/main" id="{A4A95560-0EBA-0744-A770-AD360306465B}"/>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9" name="Rectangle 48">
              <a:extLst>
                <a:ext uri="{FF2B5EF4-FFF2-40B4-BE49-F238E27FC236}">
                  <a16:creationId xmlns:a16="http://schemas.microsoft.com/office/drawing/2014/main" id="{5E2D7D77-49A3-5A44-A13E-059DFA3D86C4}"/>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0" name="Rectangle 49">
              <a:extLst>
                <a:ext uri="{FF2B5EF4-FFF2-40B4-BE49-F238E27FC236}">
                  <a16:creationId xmlns:a16="http://schemas.microsoft.com/office/drawing/2014/main" id="{05E17D4D-6A0E-4649-B81E-6362F67FC5DC}"/>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1" name="Rectangle 50">
              <a:extLst>
                <a:ext uri="{FF2B5EF4-FFF2-40B4-BE49-F238E27FC236}">
                  <a16:creationId xmlns:a16="http://schemas.microsoft.com/office/drawing/2014/main" id="{CC9F2B19-4CBF-024B-8470-94F9640AFD97}"/>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2" name="Rectangle 51">
              <a:extLst>
                <a:ext uri="{FF2B5EF4-FFF2-40B4-BE49-F238E27FC236}">
                  <a16:creationId xmlns:a16="http://schemas.microsoft.com/office/drawing/2014/main" id="{23304441-3F07-174C-B470-7182F04BB263}"/>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3" name="Rectangle 52">
              <a:extLst>
                <a:ext uri="{FF2B5EF4-FFF2-40B4-BE49-F238E27FC236}">
                  <a16:creationId xmlns:a16="http://schemas.microsoft.com/office/drawing/2014/main" id="{DA53DA3D-56AB-D24A-A89A-7AD5BBA2C60C}"/>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4" name="Rectangle 53">
              <a:extLst>
                <a:ext uri="{FF2B5EF4-FFF2-40B4-BE49-F238E27FC236}">
                  <a16:creationId xmlns:a16="http://schemas.microsoft.com/office/drawing/2014/main" id="{AC641F4E-6F7D-3A4E-9CC6-AEAAE7492E89}"/>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5" name="Rectangle 54">
              <a:extLst>
                <a:ext uri="{FF2B5EF4-FFF2-40B4-BE49-F238E27FC236}">
                  <a16:creationId xmlns:a16="http://schemas.microsoft.com/office/drawing/2014/main" id="{17C58347-3E23-9E41-A5FC-C2AA8C5DC85F}"/>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6" name="Rectangle 55">
              <a:extLst>
                <a:ext uri="{FF2B5EF4-FFF2-40B4-BE49-F238E27FC236}">
                  <a16:creationId xmlns:a16="http://schemas.microsoft.com/office/drawing/2014/main" id="{667D72A4-416B-7E4E-8112-52A9F00DD933}"/>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57" name="Group 56">
            <a:extLst>
              <a:ext uri="{FF2B5EF4-FFF2-40B4-BE49-F238E27FC236}">
                <a16:creationId xmlns:a16="http://schemas.microsoft.com/office/drawing/2014/main" id="{8938955D-A049-EC4D-B306-6A56CC5F8E5A}"/>
              </a:ext>
            </a:extLst>
          </p:cNvPr>
          <p:cNvGrpSpPr/>
          <p:nvPr/>
        </p:nvGrpSpPr>
        <p:grpSpPr>
          <a:xfrm>
            <a:off x="1897718" y="3054858"/>
            <a:ext cx="3055743" cy="310214"/>
            <a:chOff x="1653813" y="4336838"/>
            <a:chExt cx="4345945" cy="441195"/>
          </a:xfrm>
        </p:grpSpPr>
        <p:sp>
          <p:nvSpPr>
            <p:cNvPr id="58" name="Rectangle 57">
              <a:extLst>
                <a:ext uri="{FF2B5EF4-FFF2-40B4-BE49-F238E27FC236}">
                  <a16:creationId xmlns:a16="http://schemas.microsoft.com/office/drawing/2014/main" id="{9A1C339B-11C1-0F48-BE4F-3A1EECEDC486}"/>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9" name="Rectangle 58">
              <a:extLst>
                <a:ext uri="{FF2B5EF4-FFF2-40B4-BE49-F238E27FC236}">
                  <a16:creationId xmlns:a16="http://schemas.microsoft.com/office/drawing/2014/main" id="{3E00881F-8765-D74C-8D01-C80CC0015B51}"/>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0" name="Rectangle 59">
              <a:extLst>
                <a:ext uri="{FF2B5EF4-FFF2-40B4-BE49-F238E27FC236}">
                  <a16:creationId xmlns:a16="http://schemas.microsoft.com/office/drawing/2014/main" id="{537D46B6-2892-5B45-BB20-C7DE48910ACC}"/>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1" name="Rectangle 60">
              <a:extLst>
                <a:ext uri="{FF2B5EF4-FFF2-40B4-BE49-F238E27FC236}">
                  <a16:creationId xmlns:a16="http://schemas.microsoft.com/office/drawing/2014/main" id="{6277D849-6A35-0D48-9959-066C6FE0BDA9}"/>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2" name="Rectangle 61">
              <a:extLst>
                <a:ext uri="{FF2B5EF4-FFF2-40B4-BE49-F238E27FC236}">
                  <a16:creationId xmlns:a16="http://schemas.microsoft.com/office/drawing/2014/main" id="{6AC69400-F413-B74E-A282-457F3B078F37}"/>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3" name="Rectangle 62">
              <a:extLst>
                <a:ext uri="{FF2B5EF4-FFF2-40B4-BE49-F238E27FC236}">
                  <a16:creationId xmlns:a16="http://schemas.microsoft.com/office/drawing/2014/main" id="{61F24CFE-902E-7A4E-B34F-F7D940F05CC7}"/>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4" name="Rectangle 63">
              <a:extLst>
                <a:ext uri="{FF2B5EF4-FFF2-40B4-BE49-F238E27FC236}">
                  <a16:creationId xmlns:a16="http://schemas.microsoft.com/office/drawing/2014/main" id="{8B37A85F-10F7-1149-86A6-17587470E3E2}"/>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5" name="Rectangle 64">
              <a:extLst>
                <a:ext uri="{FF2B5EF4-FFF2-40B4-BE49-F238E27FC236}">
                  <a16:creationId xmlns:a16="http://schemas.microsoft.com/office/drawing/2014/main" id="{77288C33-74EC-9045-AB9A-F49392FC91CF}"/>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6" name="Rectangle 65">
              <a:extLst>
                <a:ext uri="{FF2B5EF4-FFF2-40B4-BE49-F238E27FC236}">
                  <a16:creationId xmlns:a16="http://schemas.microsoft.com/office/drawing/2014/main" id="{72B60E43-88E8-F347-8326-87FFD3DE8D46}"/>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7" name="Rectangle 66">
              <a:extLst>
                <a:ext uri="{FF2B5EF4-FFF2-40B4-BE49-F238E27FC236}">
                  <a16:creationId xmlns:a16="http://schemas.microsoft.com/office/drawing/2014/main" id="{E7A3B5B1-32F6-5A4A-952E-8A513825F230}"/>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8" name="Rectangle 67">
              <a:extLst>
                <a:ext uri="{FF2B5EF4-FFF2-40B4-BE49-F238E27FC236}">
                  <a16:creationId xmlns:a16="http://schemas.microsoft.com/office/drawing/2014/main" id="{98F3C696-D628-EA40-BCFD-F4F9ACB3B9C6}"/>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69" name="Group 68">
            <a:extLst>
              <a:ext uri="{FF2B5EF4-FFF2-40B4-BE49-F238E27FC236}">
                <a16:creationId xmlns:a16="http://schemas.microsoft.com/office/drawing/2014/main" id="{41314794-67E3-C647-AFDE-8C44B601786C}"/>
              </a:ext>
            </a:extLst>
          </p:cNvPr>
          <p:cNvGrpSpPr/>
          <p:nvPr/>
        </p:nvGrpSpPr>
        <p:grpSpPr>
          <a:xfrm>
            <a:off x="1897718" y="3261702"/>
            <a:ext cx="3055743" cy="310214"/>
            <a:chOff x="1653813" y="4336838"/>
            <a:chExt cx="4345945" cy="441195"/>
          </a:xfrm>
        </p:grpSpPr>
        <p:sp>
          <p:nvSpPr>
            <p:cNvPr id="70" name="Rectangle 69">
              <a:extLst>
                <a:ext uri="{FF2B5EF4-FFF2-40B4-BE49-F238E27FC236}">
                  <a16:creationId xmlns:a16="http://schemas.microsoft.com/office/drawing/2014/main" id="{33996F7C-780E-EE4D-9AA3-5C9AB1BDE9CD}"/>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1" name="Rectangle 70">
              <a:extLst>
                <a:ext uri="{FF2B5EF4-FFF2-40B4-BE49-F238E27FC236}">
                  <a16:creationId xmlns:a16="http://schemas.microsoft.com/office/drawing/2014/main" id="{3AF10D16-63C7-BD40-ADFD-6E437F7EA677}"/>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2" name="Rectangle 71">
              <a:extLst>
                <a:ext uri="{FF2B5EF4-FFF2-40B4-BE49-F238E27FC236}">
                  <a16:creationId xmlns:a16="http://schemas.microsoft.com/office/drawing/2014/main" id="{56FE3F90-9F60-4C47-9EDC-463F41282D67}"/>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3" name="Rectangle 72">
              <a:extLst>
                <a:ext uri="{FF2B5EF4-FFF2-40B4-BE49-F238E27FC236}">
                  <a16:creationId xmlns:a16="http://schemas.microsoft.com/office/drawing/2014/main" id="{B2CBE7DF-2AB1-5F40-A065-74933F1519B9}"/>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4" name="Rectangle 73">
              <a:extLst>
                <a:ext uri="{FF2B5EF4-FFF2-40B4-BE49-F238E27FC236}">
                  <a16:creationId xmlns:a16="http://schemas.microsoft.com/office/drawing/2014/main" id="{C2233BC0-1703-9647-84B1-61433F7388D1}"/>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5" name="Rectangle 74">
              <a:extLst>
                <a:ext uri="{FF2B5EF4-FFF2-40B4-BE49-F238E27FC236}">
                  <a16:creationId xmlns:a16="http://schemas.microsoft.com/office/drawing/2014/main" id="{7F4F9B10-9277-8C40-8DF1-DC272402D818}"/>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6" name="Rectangle 75">
              <a:extLst>
                <a:ext uri="{FF2B5EF4-FFF2-40B4-BE49-F238E27FC236}">
                  <a16:creationId xmlns:a16="http://schemas.microsoft.com/office/drawing/2014/main" id="{EBB1286C-4642-4C4F-84DA-567A08EC3CE4}"/>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7" name="Rectangle 76">
              <a:extLst>
                <a:ext uri="{FF2B5EF4-FFF2-40B4-BE49-F238E27FC236}">
                  <a16:creationId xmlns:a16="http://schemas.microsoft.com/office/drawing/2014/main" id="{FDEF70DC-1786-9E45-B7B5-4FA8AB50067D}"/>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8" name="Rectangle 77">
              <a:extLst>
                <a:ext uri="{FF2B5EF4-FFF2-40B4-BE49-F238E27FC236}">
                  <a16:creationId xmlns:a16="http://schemas.microsoft.com/office/drawing/2014/main" id="{A9A4358E-20B5-0A42-B2BB-01D6125B787B}"/>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79" name="Rectangle 78">
              <a:extLst>
                <a:ext uri="{FF2B5EF4-FFF2-40B4-BE49-F238E27FC236}">
                  <a16:creationId xmlns:a16="http://schemas.microsoft.com/office/drawing/2014/main" id="{9DBED1B5-09E1-D14C-A160-A88D3C6A3A63}"/>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0" name="Rectangle 79">
              <a:extLst>
                <a:ext uri="{FF2B5EF4-FFF2-40B4-BE49-F238E27FC236}">
                  <a16:creationId xmlns:a16="http://schemas.microsoft.com/office/drawing/2014/main" id="{2A0424DA-8CAD-9346-B9BC-44DD1C25CF9A}"/>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81" name="Group 80">
            <a:extLst>
              <a:ext uri="{FF2B5EF4-FFF2-40B4-BE49-F238E27FC236}">
                <a16:creationId xmlns:a16="http://schemas.microsoft.com/office/drawing/2014/main" id="{8ACC6978-2FA6-BF45-9F79-660C13D37670}"/>
              </a:ext>
            </a:extLst>
          </p:cNvPr>
          <p:cNvGrpSpPr/>
          <p:nvPr/>
        </p:nvGrpSpPr>
        <p:grpSpPr>
          <a:xfrm>
            <a:off x="1897718" y="3468546"/>
            <a:ext cx="3055743" cy="310214"/>
            <a:chOff x="1653813" y="4336838"/>
            <a:chExt cx="4345945" cy="441195"/>
          </a:xfrm>
        </p:grpSpPr>
        <p:sp>
          <p:nvSpPr>
            <p:cNvPr id="82" name="Rectangle 81">
              <a:extLst>
                <a:ext uri="{FF2B5EF4-FFF2-40B4-BE49-F238E27FC236}">
                  <a16:creationId xmlns:a16="http://schemas.microsoft.com/office/drawing/2014/main" id="{A4A88523-53EC-2C45-910D-55957DCAAA29}"/>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3" name="Rectangle 82">
              <a:extLst>
                <a:ext uri="{FF2B5EF4-FFF2-40B4-BE49-F238E27FC236}">
                  <a16:creationId xmlns:a16="http://schemas.microsoft.com/office/drawing/2014/main" id="{485C38FD-6F42-D44D-B450-E00830F2AA5C}"/>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4" name="Rectangle 83">
              <a:extLst>
                <a:ext uri="{FF2B5EF4-FFF2-40B4-BE49-F238E27FC236}">
                  <a16:creationId xmlns:a16="http://schemas.microsoft.com/office/drawing/2014/main" id="{283F6FD5-05DE-C541-8A11-00DE52118B57}"/>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5" name="Rectangle 84">
              <a:extLst>
                <a:ext uri="{FF2B5EF4-FFF2-40B4-BE49-F238E27FC236}">
                  <a16:creationId xmlns:a16="http://schemas.microsoft.com/office/drawing/2014/main" id="{1F91D22C-9A17-F04B-936D-1FF33F7A90F8}"/>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6" name="Rectangle 85">
              <a:extLst>
                <a:ext uri="{FF2B5EF4-FFF2-40B4-BE49-F238E27FC236}">
                  <a16:creationId xmlns:a16="http://schemas.microsoft.com/office/drawing/2014/main" id="{9A4DC78D-57CA-0841-BD9F-7F05E83D6345}"/>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7" name="Rectangle 86">
              <a:extLst>
                <a:ext uri="{FF2B5EF4-FFF2-40B4-BE49-F238E27FC236}">
                  <a16:creationId xmlns:a16="http://schemas.microsoft.com/office/drawing/2014/main" id="{9067B40A-7CA9-EA42-ABF7-0684537FC84A}"/>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8" name="Rectangle 87">
              <a:extLst>
                <a:ext uri="{FF2B5EF4-FFF2-40B4-BE49-F238E27FC236}">
                  <a16:creationId xmlns:a16="http://schemas.microsoft.com/office/drawing/2014/main" id="{6251F7BD-E671-214F-9557-B1564D9F96E4}"/>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9" name="Rectangle 88">
              <a:extLst>
                <a:ext uri="{FF2B5EF4-FFF2-40B4-BE49-F238E27FC236}">
                  <a16:creationId xmlns:a16="http://schemas.microsoft.com/office/drawing/2014/main" id="{BD42AA7D-D5A2-4E42-90CB-E73BB9ADD1B9}"/>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0" name="Rectangle 89">
              <a:extLst>
                <a:ext uri="{FF2B5EF4-FFF2-40B4-BE49-F238E27FC236}">
                  <a16:creationId xmlns:a16="http://schemas.microsoft.com/office/drawing/2014/main" id="{694318B3-7619-A14B-BB1F-92AA0D43AAC4}"/>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1" name="Rectangle 90">
              <a:extLst>
                <a:ext uri="{FF2B5EF4-FFF2-40B4-BE49-F238E27FC236}">
                  <a16:creationId xmlns:a16="http://schemas.microsoft.com/office/drawing/2014/main" id="{FA7C7645-53EE-3649-BCE1-C72AB2E8AC78}"/>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2" name="Rectangle 91">
              <a:extLst>
                <a:ext uri="{FF2B5EF4-FFF2-40B4-BE49-F238E27FC236}">
                  <a16:creationId xmlns:a16="http://schemas.microsoft.com/office/drawing/2014/main" id="{A30099AC-1652-DF4F-BF7F-188EF0D2E31E}"/>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93" name="Group 92">
            <a:extLst>
              <a:ext uri="{FF2B5EF4-FFF2-40B4-BE49-F238E27FC236}">
                <a16:creationId xmlns:a16="http://schemas.microsoft.com/office/drawing/2014/main" id="{33925EC7-6681-5640-82C6-708900770AE4}"/>
              </a:ext>
            </a:extLst>
          </p:cNvPr>
          <p:cNvGrpSpPr/>
          <p:nvPr/>
        </p:nvGrpSpPr>
        <p:grpSpPr>
          <a:xfrm>
            <a:off x="1897718" y="3675388"/>
            <a:ext cx="3055743" cy="310214"/>
            <a:chOff x="1653813" y="4336838"/>
            <a:chExt cx="4345945" cy="441195"/>
          </a:xfrm>
        </p:grpSpPr>
        <p:sp>
          <p:nvSpPr>
            <p:cNvPr id="94" name="Rectangle 93">
              <a:extLst>
                <a:ext uri="{FF2B5EF4-FFF2-40B4-BE49-F238E27FC236}">
                  <a16:creationId xmlns:a16="http://schemas.microsoft.com/office/drawing/2014/main" id="{71D7DB9C-EA25-A942-9E13-A28412B6DBE5}"/>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5" name="Rectangle 94">
              <a:extLst>
                <a:ext uri="{FF2B5EF4-FFF2-40B4-BE49-F238E27FC236}">
                  <a16:creationId xmlns:a16="http://schemas.microsoft.com/office/drawing/2014/main" id="{130D7715-5D23-9943-B222-EB65638A958C}"/>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6" name="Rectangle 95">
              <a:extLst>
                <a:ext uri="{FF2B5EF4-FFF2-40B4-BE49-F238E27FC236}">
                  <a16:creationId xmlns:a16="http://schemas.microsoft.com/office/drawing/2014/main" id="{D14E179E-8969-1348-B9B7-2B31DEBBC5AD}"/>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7" name="Rectangle 96">
              <a:extLst>
                <a:ext uri="{FF2B5EF4-FFF2-40B4-BE49-F238E27FC236}">
                  <a16:creationId xmlns:a16="http://schemas.microsoft.com/office/drawing/2014/main" id="{3BC28CF3-7E63-0646-941F-3F2CA907CD31}"/>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8" name="Rectangle 97">
              <a:extLst>
                <a:ext uri="{FF2B5EF4-FFF2-40B4-BE49-F238E27FC236}">
                  <a16:creationId xmlns:a16="http://schemas.microsoft.com/office/drawing/2014/main" id="{27B41686-D5C4-F448-8D82-BA2FA8BFE34C}"/>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9" name="Rectangle 98">
              <a:extLst>
                <a:ext uri="{FF2B5EF4-FFF2-40B4-BE49-F238E27FC236}">
                  <a16:creationId xmlns:a16="http://schemas.microsoft.com/office/drawing/2014/main" id="{63650623-888B-AB4C-96EA-A1E9C5CBE423}"/>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0" name="Rectangle 99">
              <a:extLst>
                <a:ext uri="{FF2B5EF4-FFF2-40B4-BE49-F238E27FC236}">
                  <a16:creationId xmlns:a16="http://schemas.microsoft.com/office/drawing/2014/main" id="{8A6CE8CA-AD04-A843-95A7-CA284F27E476}"/>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1" name="Rectangle 100">
              <a:extLst>
                <a:ext uri="{FF2B5EF4-FFF2-40B4-BE49-F238E27FC236}">
                  <a16:creationId xmlns:a16="http://schemas.microsoft.com/office/drawing/2014/main" id="{FD069DBC-F939-F448-AB9D-E999DEA788A2}"/>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2" name="Rectangle 101">
              <a:extLst>
                <a:ext uri="{FF2B5EF4-FFF2-40B4-BE49-F238E27FC236}">
                  <a16:creationId xmlns:a16="http://schemas.microsoft.com/office/drawing/2014/main" id="{C541F289-5C8D-3544-8380-FDCA128C3A9E}"/>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3" name="Rectangle 102">
              <a:extLst>
                <a:ext uri="{FF2B5EF4-FFF2-40B4-BE49-F238E27FC236}">
                  <a16:creationId xmlns:a16="http://schemas.microsoft.com/office/drawing/2014/main" id="{42A1BB00-D7CC-3B4E-81BA-7DAF9AD44F14}"/>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4" name="Rectangle 103">
              <a:extLst>
                <a:ext uri="{FF2B5EF4-FFF2-40B4-BE49-F238E27FC236}">
                  <a16:creationId xmlns:a16="http://schemas.microsoft.com/office/drawing/2014/main" id="{ECF524E8-0D2A-A349-9612-0ABEF7630EF1}"/>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05" name="Group 104">
            <a:extLst>
              <a:ext uri="{FF2B5EF4-FFF2-40B4-BE49-F238E27FC236}">
                <a16:creationId xmlns:a16="http://schemas.microsoft.com/office/drawing/2014/main" id="{CC95C0D7-1FFF-9543-845D-9B583FBD8183}"/>
              </a:ext>
            </a:extLst>
          </p:cNvPr>
          <p:cNvGrpSpPr/>
          <p:nvPr/>
        </p:nvGrpSpPr>
        <p:grpSpPr>
          <a:xfrm>
            <a:off x="1897718" y="3882232"/>
            <a:ext cx="3055743" cy="310214"/>
            <a:chOff x="1653813" y="4336838"/>
            <a:chExt cx="4345945" cy="441195"/>
          </a:xfrm>
        </p:grpSpPr>
        <p:sp>
          <p:nvSpPr>
            <p:cNvPr id="106" name="Rectangle 105">
              <a:extLst>
                <a:ext uri="{FF2B5EF4-FFF2-40B4-BE49-F238E27FC236}">
                  <a16:creationId xmlns:a16="http://schemas.microsoft.com/office/drawing/2014/main" id="{1584AB70-2327-C842-85AE-E695D75019FD}"/>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7" name="Rectangle 106">
              <a:extLst>
                <a:ext uri="{FF2B5EF4-FFF2-40B4-BE49-F238E27FC236}">
                  <a16:creationId xmlns:a16="http://schemas.microsoft.com/office/drawing/2014/main" id="{F06B95C2-873D-7643-ABB2-2B1497F7615B}"/>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8" name="Rectangle 107">
              <a:extLst>
                <a:ext uri="{FF2B5EF4-FFF2-40B4-BE49-F238E27FC236}">
                  <a16:creationId xmlns:a16="http://schemas.microsoft.com/office/drawing/2014/main" id="{A68924CB-8AA6-234B-8ACE-419CF7460ADB}"/>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9" name="Rectangle 108">
              <a:extLst>
                <a:ext uri="{FF2B5EF4-FFF2-40B4-BE49-F238E27FC236}">
                  <a16:creationId xmlns:a16="http://schemas.microsoft.com/office/drawing/2014/main" id="{46A5FC01-0FCD-4844-B89A-FA87441A38C4}"/>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0" name="Rectangle 109">
              <a:extLst>
                <a:ext uri="{FF2B5EF4-FFF2-40B4-BE49-F238E27FC236}">
                  <a16:creationId xmlns:a16="http://schemas.microsoft.com/office/drawing/2014/main" id="{2E3E5DA2-76FD-6D41-9847-843DC1503AB4}"/>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1" name="Rectangle 110">
              <a:extLst>
                <a:ext uri="{FF2B5EF4-FFF2-40B4-BE49-F238E27FC236}">
                  <a16:creationId xmlns:a16="http://schemas.microsoft.com/office/drawing/2014/main" id="{971FE1D4-7D8D-B243-AE15-ADF267F8E5FB}"/>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2" name="Rectangle 111">
              <a:extLst>
                <a:ext uri="{FF2B5EF4-FFF2-40B4-BE49-F238E27FC236}">
                  <a16:creationId xmlns:a16="http://schemas.microsoft.com/office/drawing/2014/main" id="{DA6EEF0A-DFF0-1343-8A25-790A27DD568A}"/>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3" name="Rectangle 112">
              <a:extLst>
                <a:ext uri="{FF2B5EF4-FFF2-40B4-BE49-F238E27FC236}">
                  <a16:creationId xmlns:a16="http://schemas.microsoft.com/office/drawing/2014/main" id="{AD64FEBF-994B-7642-BD9F-CAE82CEA950A}"/>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4" name="Rectangle 113">
              <a:extLst>
                <a:ext uri="{FF2B5EF4-FFF2-40B4-BE49-F238E27FC236}">
                  <a16:creationId xmlns:a16="http://schemas.microsoft.com/office/drawing/2014/main" id="{6700C7D8-3D0D-E549-879F-63B50C725D67}"/>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5" name="Rectangle 114">
              <a:extLst>
                <a:ext uri="{FF2B5EF4-FFF2-40B4-BE49-F238E27FC236}">
                  <a16:creationId xmlns:a16="http://schemas.microsoft.com/office/drawing/2014/main" id="{F3D8FFE4-9FBB-EB4B-B71E-A7FFFAED0C5E}"/>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6" name="Rectangle 115">
              <a:extLst>
                <a:ext uri="{FF2B5EF4-FFF2-40B4-BE49-F238E27FC236}">
                  <a16:creationId xmlns:a16="http://schemas.microsoft.com/office/drawing/2014/main" id="{D15E19CC-8AD7-1944-8E77-51A82F499635}"/>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17" name="Group 116">
            <a:extLst>
              <a:ext uri="{FF2B5EF4-FFF2-40B4-BE49-F238E27FC236}">
                <a16:creationId xmlns:a16="http://schemas.microsoft.com/office/drawing/2014/main" id="{7D18B9EA-ECC3-C84E-BF50-6631A9170CC0}"/>
              </a:ext>
            </a:extLst>
          </p:cNvPr>
          <p:cNvGrpSpPr/>
          <p:nvPr/>
        </p:nvGrpSpPr>
        <p:grpSpPr>
          <a:xfrm>
            <a:off x="1897718" y="4089075"/>
            <a:ext cx="3055743" cy="310214"/>
            <a:chOff x="1653813" y="4336838"/>
            <a:chExt cx="4345945" cy="441195"/>
          </a:xfrm>
        </p:grpSpPr>
        <p:sp>
          <p:nvSpPr>
            <p:cNvPr id="118" name="Rectangle 117">
              <a:extLst>
                <a:ext uri="{FF2B5EF4-FFF2-40B4-BE49-F238E27FC236}">
                  <a16:creationId xmlns:a16="http://schemas.microsoft.com/office/drawing/2014/main" id="{D6A1B78B-283E-8845-B6D1-DB7A7EAD0C6B}"/>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9" name="Rectangle 118">
              <a:extLst>
                <a:ext uri="{FF2B5EF4-FFF2-40B4-BE49-F238E27FC236}">
                  <a16:creationId xmlns:a16="http://schemas.microsoft.com/office/drawing/2014/main" id="{3CBDF653-88D4-514F-B1A3-F0D9C99683A3}"/>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0" name="Rectangle 119">
              <a:extLst>
                <a:ext uri="{FF2B5EF4-FFF2-40B4-BE49-F238E27FC236}">
                  <a16:creationId xmlns:a16="http://schemas.microsoft.com/office/drawing/2014/main" id="{3E34304C-1523-C345-8B4C-22B6F974951D}"/>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1" name="Rectangle 120">
              <a:extLst>
                <a:ext uri="{FF2B5EF4-FFF2-40B4-BE49-F238E27FC236}">
                  <a16:creationId xmlns:a16="http://schemas.microsoft.com/office/drawing/2014/main" id="{22C9346F-3C89-174B-9FE3-F5B7F2536082}"/>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2" name="Rectangle 121">
              <a:extLst>
                <a:ext uri="{FF2B5EF4-FFF2-40B4-BE49-F238E27FC236}">
                  <a16:creationId xmlns:a16="http://schemas.microsoft.com/office/drawing/2014/main" id="{192985F3-A0AF-5E4E-B118-262A0CCDB1C2}"/>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3" name="Rectangle 122">
              <a:extLst>
                <a:ext uri="{FF2B5EF4-FFF2-40B4-BE49-F238E27FC236}">
                  <a16:creationId xmlns:a16="http://schemas.microsoft.com/office/drawing/2014/main" id="{D733F759-6B6D-4B44-8D9C-18F05B38EC1D}"/>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4" name="Rectangle 123">
              <a:extLst>
                <a:ext uri="{FF2B5EF4-FFF2-40B4-BE49-F238E27FC236}">
                  <a16:creationId xmlns:a16="http://schemas.microsoft.com/office/drawing/2014/main" id="{695ECAD5-DF2A-4F49-8D42-1B93AFEFC9A3}"/>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5" name="Rectangle 124">
              <a:extLst>
                <a:ext uri="{FF2B5EF4-FFF2-40B4-BE49-F238E27FC236}">
                  <a16:creationId xmlns:a16="http://schemas.microsoft.com/office/drawing/2014/main" id="{A5471227-B3A6-5B42-BBC2-D1A53D5D9397}"/>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6" name="Rectangle 125">
              <a:extLst>
                <a:ext uri="{FF2B5EF4-FFF2-40B4-BE49-F238E27FC236}">
                  <a16:creationId xmlns:a16="http://schemas.microsoft.com/office/drawing/2014/main" id="{AE50FF55-2531-994B-8A28-1451386F802F}"/>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7" name="Rectangle 126">
              <a:extLst>
                <a:ext uri="{FF2B5EF4-FFF2-40B4-BE49-F238E27FC236}">
                  <a16:creationId xmlns:a16="http://schemas.microsoft.com/office/drawing/2014/main" id="{CEC68125-A7B2-BF43-98C9-EAE25806C378}"/>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8" name="Rectangle 127">
              <a:extLst>
                <a:ext uri="{FF2B5EF4-FFF2-40B4-BE49-F238E27FC236}">
                  <a16:creationId xmlns:a16="http://schemas.microsoft.com/office/drawing/2014/main" id="{83A162F0-9F92-CD4C-885D-A906714A1AF4}"/>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29" name="Group 128">
            <a:extLst>
              <a:ext uri="{FF2B5EF4-FFF2-40B4-BE49-F238E27FC236}">
                <a16:creationId xmlns:a16="http://schemas.microsoft.com/office/drawing/2014/main" id="{34894552-6C4D-EE4A-A1C5-BBCF600CE0A1}"/>
              </a:ext>
            </a:extLst>
          </p:cNvPr>
          <p:cNvGrpSpPr/>
          <p:nvPr/>
        </p:nvGrpSpPr>
        <p:grpSpPr>
          <a:xfrm>
            <a:off x="1897718" y="4295918"/>
            <a:ext cx="3055743" cy="310214"/>
            <a:chOff x="1653813" y="4336838"/>
            <a:chExt cx="4345945" cy="441195"/>
          </a:xfrm>
        </p:grpSpPr>
        <p:sp>
          <p:nvSpPr>
            <p:cNvPr id="130" name="Rectangle 129">
              <a:extLst>
                <a:ext uri="{FF2B5EF4-FFF2-40B4-BE49-F238E27FC236}">
                  <a16:creationId xmlns:a16="http://schemas.microsoft.com/office/drawing/2014/main" id="{31EB3883-0D17-2F4F-9BB6-A52B6292C263}"/>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1" name="Rectangle 130">
              <a:extLst>
                <a:ext uri="{FF2B5EF4-FFF2-40B4-BE49-F238E27FC236}">
                  <a16:creationId xmlns:a16="http://schemas.microsoft.com/office/drawing/2014/main" id="{D43836DD-539D-C947-AC60-7BD9DC66495A}"/>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2" name="Rectangle 131">
              <a:extLst>
                <a:ext uri="{FF2B5EF4-FFF2-40B4-BE49-F238E27FC236}">
                  <a16:creationId xmlns:a16="http://schemas.microsoft.com/office/drawing/2014/main" id="{82F58052-09D0-1D48-945C-C569BAFCCCC3}"/>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3" name="Rectangle 132">
              <a:extLst>
                <a:ext uri="{FF2B5EF4-FFF2-40B4-BE49-F238E27FC236}">
                  <a16:creationId xmlns:a16="http://schemas.microsoft.com/office/drawing/2014/main" id="{9E8DC146-5209-3847-AF53-5124CDDE7339}"/>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4" name="Rectangle 133">
              <a:extLst>
                <a:ext uri="{FF2B5EF4-FFF2-40B4-BE49-F238E27FC236}">
                  <a16:creationId xmlns:a16="http://schemas.microsoft.com/office/drawing/2014/main" id="{89BF43BC-FE14-DC4C-B72F-E7E28AF32892}"/>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5" name="Rectangle 134">
              <a:extLst>
                <a:ext uri="{FF2B5EF4-FFF2-40B4-BE49-F238E27FC236}">
                  <a16:creationId xmlns:a16="http://schemas.microsoft.com/office/drawing/2014/main" id="{ABB4C3E1-E01B-6E4B-9B14-EA9D7C3FC6DE}"/>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6" name="Rectangle 135">
              <a:extLst>
                <a:ext uri="{FF2B5EF4-FFF2-40B4-BE49-F238E27FC236}">
                  <a16:creationId xmlns:a16="http://schemas.microsoft.com/office/drawing/2014/main" id="{395AB37E-8420-B74E-80E2-9A5D2726D591}"/>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7" name="Rectangle 136">
              <a:extLst>
                <a:ext uri="{FF2B5EF4-FFF2-40B4-BE49-F238E27FC236}">
                  <a16:creationId xmlns:a16="http://schemas.microsoft.com/office/drawing/2014/main" id="{880A6FEC-5BC2-2842-83F1-C224346E768E}"/>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8" name="Rectangle 137">
              <a:extLst>
                <a:ext uri="{FF2B5EF4-FFF2-40B4-BE49-F238E27FC236}">
                  <a16:creationId xmlns:a16="http://schemas.microsoft.com/office/drawing/2014/main" id="{84FB27FE-073F-3B40-8CC1-A7E0AF8B8782}"/>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9" name="Rectangle 138">
              <a:extLst>
                <a:ext uri="{FF2B5EF4-FFF2-40B4-BE49-F238E27FC236}">
                  <a16:creationId xmlns:a16="http://schemas.microsoft.com/office/drawing/2014/main" id="{A247B65F-BD96-C949-A3E8-62BED09CC5E2}"/>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0" name="Rectangle 139">
              <a:extLst>
                <a:ext uri="{FF2B5EF4-FFF2-40B4-BE49-F238E27FC236}">
                  <a16:creationId xmlns:a16="http://schemas.microsoft.com/office/drawing/2014/main" id="{73B8E969-B38F-7C45-86BB-27D9805E5463}"/>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41" name="Group 140">
            <a:extLst>
              <a:ext uri="{FF2B5EF4-FFF2-40B4-BE49-F238E27FC236}">
                <a16:creationId xmlns:a16="http://schemas.microsoft.com/office/drawing/2014/main" id="{CA910733-9266-CD47-A906-044CBA370C54}"/>
              </a:ext>
            </a:extLst>
          </p:cNvPr>
          <p:cNvGrpSpPr/>
          <p:nvPr/>
        </p:nvGrpSpPr>
        <p:grpSpPr>
          <a:xfrm>
            <a:off x="1897718" y="4502762"/>
            <a:ext cx="3055743" cy="310214"/>
            <a:chOff x="1653813" y="4336838"/>
            <a:chExt cx="4345945" cy="441195"/>
          </a:xfrm>
        </p:grpSpPr>
        <p:sp>
          <p:nvSpPr>
            <p:cNvPr id="142" name="Rectangle 141">
              <a:extLst>
                <a:ext uri="{FF2B5EF4-FFF2-40B4-BE49-F238E27FC236}">
                  <a16:creationId xmlns:a16="http://schemas.microsoft.com/office/drawing/2014/main" id="{AF0A3DF8-4F88-B840-A1EA-BE2D81FE7939}"/>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3" name="Rectangle 142">
              <a:extLst>
                <a:ext uri="{FF2B5EF4-FFF2-40B4-BE49-F238E27FC236}">
                  <a16:creationId xmlns:a16="http://schemas.microsoft.com/office/drawing/2014/main" id="{BD1645AF-345C-9E4E-BF2E-16269C2DEDF9}"/>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4" name="Rectangle 143">
              <a:extLst>
                <a:ext uri="{FF2B5EF4-FFF2-40B4-BE49-F238E27FC236}">
                  <a16:creationId xmlns:a16="http://schemas.microsoft.com/office/drawing/2014/main" id="{C510EC58-8AFD-3C40-9630-A3F5AFD1D416}"/>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5" name="Rectangle 144">
              <a:extLst>
                <a:ext uri="{FF2B5EF4-FFF2-40B4-BE49-F238E27FC236}">
                  <a16:creationId xmlns:a16="http://schemas.microsoft.com/office/drawing/2014/main" id="{035B3242-E1F7-A44C-9226-9FA7A4626A24}"/>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6" name="Rectangle 145">
              <a:extLst>
                <a:ext uri="{FF2B5EF4-FFF2-40B4-BE49-F238E27FC236}">
                  <a16:creationId xmlns:a16="http://schemas.microsoft.com/office/drawing/2014/main" id="{1DC07ED8-B3F2-3E4A-870E-D7B9B219E984}"/>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7" name="Rectangle 146">
              <a:extLst>
                <a:ext uri="{FF2B5EF4-FFF2-40B4-BE49-F238E27FC236}">
                  <a16:creationId xmlns:a16="http://schemas.microsoft.com/office/drawing/2014/main" id="{35C8CB2B-7D57-3A4C-91F8-8015C9D70513}"/>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8" name="Rectangle 147">
              <a:extLst>
                <a:ext uri="{FF2B5EF4-FFF2-40B4-BE49-F238E27FC236}">
                  <a16:creationId xmlns:a16="http://schemas.microsoft.com/office/drawing/2014/main" id="{07D55BA6-2AD1-9E4D-BB7E-5F22F726D541}"/>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9" name="Rectangle 148">
              <a:extLst>
                <a:ext uri="{FF2B5EF4-FFF2-40B4-BE49-F238E27FC236}">
                  <a16:creationId xmlns:a16="http://schemas.microsoft.com/office/drawing/2014/main" id="{9B0D151A-61CA-6D4D-AFF1-F3FEEFF896D2}"/>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0" name="Rectangle 149">
              <a:extLst>
                <a:ext uri="{FF2B5EF4-FFF2-40B4-BE49-F238E27FC236}">
                  <a16:creationId xmlns:a16="http://schemas.microsoft.com/office/drawing/2014/main" id="{F876D287-F8CA-AA41-A842-E8643AC97CB8}"/>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1" name="Rectangle 150">
              <a:extLst>
                <a:ext uri="{FF2B5EF4-FFF2-40B4-BE49-F238E27FC236}">
                  <a16:creationId xmlns:a16="http://schemas.microsoft.com/office/drawing/2014/main" id="{7B924B9D-9077-DE49-B64D-133979F4B91B}"/>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2" name="Rectangle 151">
              <a:extLst>
                <a:ext uri="{FF2B5EF4-FFF2-40B4-BE49-F238E27FC236}">
                  <a16:creationId xmlns:a16="http://schemas.microsoft.com/office/drawing/2014/main" id="{343C3413-B96A-3B4A-949B-1D636AEDB7A2}"/>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53" name="Group 152">
            <a:extLst>
              <a:ext uri="{FF2B5EF4-FFF2-40B4-BE49-F238E27FC236}">
                <a16:creationId xmlns:a16="http://schemas.microsoft.com/office/drawing/2014/main" id="{D02C4295-74C8-6942-B79F-0691A602E32D}"/>
              </a:ext>
            </a:extLst>
          </p:cNvPr>
          <p:cNvGrpSpPr/>
          <p:nvPr/>
        </p:nvGrpSpPr>
        <p:grpSpPr>
          <a:xfrm>
            <a:off x="1897718" y="4709604"/>
            <a:ext cx="3055743" cy="310214"/>
            <a:chOff x="1653813" y="4336838"/>
            <a:chExt cx="4345945" cy="441195"/>
          </a:xfrm>
        </p:grpSpPr>
        <p:sp>
          <p:nvSpPr>
            <p:cNvPr id="154" name="Rectangle 153">
              <a:extLst>
                <a:ext uri="{FF2B5EF4-FFF2-40B4-BE49-F238E27FC236}">
                  <a16:creationId xmlns:a16="http://schemas.microsoft.com/office/drawing/2014/main" id="{963FCFE4-8C64-2B42-9FD7-CFD5EAF8FCB7}"/>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5" name="Rectangle 154">
              <a:extLst>
                <a:ext uri="{FF2B5EF4-FFF2-40B4-BE49-F238E27FC236}">
                  <a16:creationId xmlns:a16="http://schemas.microsoft.com/office/drawing/2014/main" id="{0D0F428A-A555-634C-AD1D-B07B6FDCD3C7}"/>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6" name="Rectangle 155">
              <a:extLst>
                <a:ext uri="{FF2B5EF4-FFF2-40B4-BE49-F238E27FC236}">
                  <a16:creationId xmlns:a16="http://schemas.microsoft.com/office/drawing/2014/main" id="{06F7E073-BEAA-0F43-A46D-E7E9FF06B644}"/>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7" name="Rectangle 156">
              <a:extLst>
                <a:ext uri="{FF2B5EF4-FFF2-40B4-BE49-F238E27FC236}">
                  <a16:creationId xmlns:a16="http://schemas.microsoft.com/office/drawing/2014/main" id="{6CA2DD6D-F0A1-6849-95CB-DEAB9537FF61}"/>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8" name="Rectangle 157">
              <a:extLst>
                <a:ext uri="{FF2B5EF4-FFF2-40B4-BE49-F238E27FC236}">
                  <a16:creationId xmlns:a16="http://schemas.microsoft.com/office/drawing/2014/main" id="{DAE95A37-E6E6-DD45-A7EC-E10834031E20}"/>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9" name="Rectangle 158">
              <a:extLst>
                <a:ext uri="{FF2B5EF4-FFF2-40B4-BE49-F238E27FC236}">
                  <a16:creationId xmlns:a16="http://schemas.microsoft.com/office/drawing/2014/main" id="{EF527D51-D6FC-BD44-BA21-7317928E6CB0}"/>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0" name="Rectangle 159">
              <a:extLst>
                <a:ext uri="{FF2B5EF4-FFF2-40B4-BE49-F238E27FC236}">
                  <a16:creationId xmlns:a16="http://schemas.microsoft.com/office/drawing/2014/main" id="{AC1EAA37-93DF-FC41-987C-41EBC6B020DA}"/>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1" name="Rectangle 160">
              <a:extLst>
                <a:ext uri="{FF2B5EF4-FFF2-40B4-BE49-F238E27FC236}">
                  <a16:creationId xmlns:a16="http://schemas.microsoft.com/office/drawing/2014/main" id="{59DA71A3-BCD0-CA48-8A38-3B9EAE9B955B}"/>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2" name="Rectangle 161">
              <a:extLst>
                <a:ext uri="{FF2B5EF4-FFF2-40B4-BE49-F238E27FC236}">
                  <a16:creationId xmlns:a16="http://schemas.microsoft.com/office/drawing/2014/main" id="{06A8ABCE-100E-E349-BF5C-B20DB688D8D0}"/>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3" name="Rectangle 162">
              <a:extLst>
                <a:ext uri="{FF2B5EF4-FFF2-40B4-BE49-F238E27FC236}">
                  <a16:creationId xmlns:a16="http://schemas.microsoft.com/office/drawing/2014/main" id="{AE9EF6B4-3CB3-A84C-854D-6B03232C1334}"/>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4" name="Rectangle 163">
              <a:extLst>
                <a:ext uri="{FF2B5EF4-FFF2-40B4-BE49-F238E27FC236}">
                  <a16:creationId xmlns:a16="http://schemas.microsoft.com/office/drawing/2014/main" id="{B435E582-F765-2241-A7C9-FE529BB6B610}"/>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65" name="Group 164">
            <a:extLst>
              <a:ext uri="{FF2B5EF4-FFF2-40B4-BE49-F238E27FC236}">
                <a16:creationId xmlns:a16="http://schemas.microsoft.com/office/drawing/2014/main" id="{9FA92ED8-5EE8-D349-868F-9E9E8ED3C3DC}"/>
              </a:ext>
            </a:extLst>
          </p:cNvPr>
          <p:cNvGrpSpPr/>
          <p:nvPr/>
        </p:nvGrpSpPr>
        <p:grpSpPr>
          <a:xfrm>
            <a:off x="1897718" y="4916447"/>
            <a:ext cx="3055743" cy="310214"/>
            <a:chOff x="1653813" y="4336838"/>
            <a:chExt cx="4345945" cy="441195"/>
          </a:xfrm>
        </p:grpSpPr>
        <p:sp>
          <p:nvSpPr>
            <p:cNvPr id="166" name="Rectangle 165">
              <a:extLst>
                <a:ext uri="{FF2B5EF4-FFF2-40B4-BE49-F238E27FC236}">
                  <a16:creationId xmlns:a16="http://schemas.microsoft.com/office/drawing/2014/main" id="{8A3B0ADC-761B-3B40-9777-D530794C7D6E}"/>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7" name="Rectangle 166">
              <a:extLst>
                <a:ext uri="{FF2B5EF4-FFF2-40B4-BE49-F238E27FC236}">
                  <a16:creationId xmlns:a16="http://schemas.microsoft.com/office/drawing/2014/main" id="{17B21A20-D99A-A54A-ADD4-ACA023085709}"/>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8" name="Rectangle 167">
              <a:extLst>
                <a:ext uri="{FF2B5EF4-FFF2-40B4-BE49-F238E27FC236}">
                  <a16:creationId xmlns:a16="http://schemas.microsoft.com/office/drawing/2014/main" id="{82E0FABF-B961-B948-AC73-A30F5250C139}"/>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9" name="Rectangle 168">
              <a:extLst>
                <a:ext uri="{FF2B5EF4-FFF2-40B4-BE49-F238E27FC236}">
                  <a16:creationId xmlns:a16="http://schemas.microsoft.com/office/drawing/2014/main" id="{21365CF7-D87C-054B-80D1-DCA130EF7A96}"/>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0" name="Rectangle 169">
              <a:extLst>
                <a:ext uri="{FF2B5EF4-FFF2-40B4-BE49-F238E27FC236}">
                  <a16:creationId xmlns:a16="http://schemas.microsoft.com/office/drawing/2014/main" id="{F7A97645-137F-1F42-ACAC-8F9B2E4CCE5F}"/>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1" name="Rectangle 170">
              <a:extLst>
                <a:ext uri="{FF2B5EF4-FFF2-40B4-BE49-F238E27FC236}">
                  <a16:creationId xmlns:a16="http://schemas.microsoft.com/office/drawing/2014/main" id="{CBE356B1-8721-5F47-B4BD-54DBE54FF63B}"/>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2" name="Rectangle 171">
              <a:extLst>
                <a:ext uri="{FF2B5EF4-FFF2-40B4-BE49-F238E27FC236}">
                  <a16:creationId xmlns:a16="http://schemas.microsoft.com/office/drawing/2014/main" id="{A4F51853-9F28-D448-BA00-28AD49AAF86B}"/>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3" name="Rectangle 172">
              <a:extLst>
                <a:ext uri="{FF2B5EF4-FFF2-40B4-BE49-F238E27FC236}">
                  <a16:creationId xmlns:a16="http://schemas.microsoft.com/office/drawing/2014/main" id="{7E2D2151-0885-0C44-BCE2-DDD636F03501}"/>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4" name="Rectangle 173">
              <a:extLst>
                <a:ext uri="{FF2B5EF4-FFF2-40B4-BE49-F238E27FC236}">
                  <a16:creationId xmlns:a16="http://schemas.microsoft.com/office/drawing/2014/main" id="{2817F989-F82B-DC4A-838B-0D5FB6E336BB}"/>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5" name="Rectangle 174">
              <a:extLst>
                <a:ext uri="{FF2B5EF4-FFF2-40B4-BE49-F238E27FC236}">
                  <a16:creationId xmlns:a16="http://schemas.microsoft.com/office/drawing/2014/main" id="{F95BB8AB-31B6-5244-823A-A1515F51EF9B}"/>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6" name="Rectangle 175">
              <a:extLst>
                <a:ext uri="{FF2B5EF4-FFF2-40B4-BE49-F238E27FC236}">
                  <a16:creationId xmlns:a16="http://schemas.microsoft.com/office/drawing/2014/main" id="{EBB3D4E4-7EE7-8444-949F-676F83D57748}"/>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77" name="Group 176">
            <a:extLst>
              <a:ext uri="{FF2B5EF4-FFF2-40B4-BE49-F238E27FC236}">
                <a16:creationId xmlns:a16="http://schemas.microsoft.com/office/drawing/2014/main" id="{5F32E221-7BCB-D940-9FB9-C92DCF4172D0}"/>
              </a:ext>
            </a:extLst>
          </p:cNvPr>
          <p:cNvGrpSpPr/>
          <p:nvPr/>
        </p:nvGrpSpPr>
        <p:grpSpPr>
          <a:xfrm>
            <a:off x="1897718" y="5123291"/>
            <a:ext cx="3055743" cy="310214"/>
            <a:chOff x="1653813" y="4336838"/>
            <a:chExt cx="4345945" cy="441195"/>
          </a:xfrm>
        </p:grpSpPr>
        <p:sp>
          <p:nvSpPr>
            <p:cNvPr id="178" name="Rectangle 177">
              <a:extLst>
                <a:ext uri="{FF2B5EF4-FFF2-40B4-BE49-F238E27FC236}">
                  <a16:creationId xmlns:a16="http://schemas.microsoft.com/office/drawing/2014/main" id="{8AAD3F74-3873-3B46-BA8D-D29CC1BB7906}"/>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9" name="Rectangle 178">
              <a:extLst>
                <a:ext uri="{FF2B5EF4-FFF2-40B4-BE49-F238E27FC236}">
                  <a16:creationId xmlns:a16="http://schemas.microsoft.com/office/drawing/2014/main" id="{70DC6A0C-039C-9E4A-A4CA-72A1E05CB14C}"/>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0" name="Rectangle 179">
              <a:extLst>
                <a:ext uri="{FF2B5EF4-FFF2-40B4-BE49-F238E27FC236}">
                  <a16:creationId xmlns:a16="http://schemas.microsoft.com/office/drawing/2014/main" id="{F41017D1-2826-7542-8474-E1D547C67AA9}"/>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1" name="Rectangle 180">
              <a:extLst>
                <a:ext uri="{FF2B5EF4-FFF2-40B4-BE49-F238E27FC236}">
                  <a16:creationId xmlns:a16="http://schemas.microsoft.com/office/drawing/2014/main" id="{4AB4FB23-3116-8B4A-8ECD-B77CFF5F6849}"/>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2" name="Rectangle 181">
              <a:extLst>
                <a:ext uri="{FF2B5EF4-FFF2-40B4-BE49-F238E27FC236}">
                  <a16:creationId xmlns:a16="http://schemas.microsoft.com/office/drawing/2014/main" id="{536654D5-9923-7D4D-A916-62D261F54800}"/>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3" name="Rectangle 182">
              <a:extLst>
                <a:ext uri="{FF2B5EF4-FFF2-40B4-BE49-F238E27FC236}">
                  <a16:creationId xmlns:a16="http://schemas.microsoft.com/office/drawing/2014/main" id="{3E88CDD9-A15F-3443-84D6-FD8A48A04A8F}"/>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4" name="Rectangle 183">
              <a:extLst>
                <a:ext uri="{FF2B5EF4-FFF2-40B4-BE49-F238E27FC236}">
                  <a16:creationId xmlns:a16="http://schemas.microsoft.com/office/drawing/2014/main" id="{F428C2C2-441A-9749-8B04-A8B06E959001}"/>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5" name="Rectangle 184">
              <a:extLst>
                <a:ext uri="{FF2B5EF4-FFF2-40B4-BE49-F238E27FC236}">
                  <a16:creationId xmlns:a16="http://schemas.microsoft.com/office/drawing/2014/main" id="{B45019B6-5485-B04F-B6F5-6B633C372AC9}"/>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6" name="Rectangle 185">
              <a:extLst>
                <a:ext uri="{FF2B5EF4-FFF2-40B4-BE49-F238E27FC236}">
                  <a16:creationId xmlns:a16="http://schemas.microsoft.com/office/drawing/2014/main" id="{C9AFEF99-DF36-644D-B73D-6F616743C399}"/>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7" name="Rectangle 186">
              <a:extLst>
                <a:ext uri="{FF2B5EF4-FFF2-40B4-BE49-F238E27FC236}">
                  <a16:creationId xmlns:a16="http://schemas.microsoft.com/office/drawing/2014/main" id="{5F58A2ED-7FC7-EA42-A87F-8C521C8C6094}"/>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8" name="Rectangle 187">
              <a:extLst>
                <a:ext uri="{FF2B5EF4-FFF2-40B4-BE49-F238E27FC236}">
                  <a16:creationId xmlns:a16="http://schemas.microsoft.com/office/drawing/2014/main" id="{A9050F0F-9F53-AC4E-8902-0C94CA0F499C}"/>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grpSp>
        <p:nvGrpSpPr>
          <p:cNvPr id="189" name="Group 188">
            <a:extLst>
              <a:ext uri="{FF2B5EF4-FFF2-40B4-BE49-F238E27FC236}">
                <a16:creationId xmlns:a16="http://schemas.microsoft.com/office/drawing/2014/main" id="{375E67AA-DF54-3746-B078-F0975E0F9B27}"/>
              </a:ext>
            </a:extLst>
          </p:cNvPr>
          <p:cNvGrpSpPr/>
          <p:nvPr/>
        </p:nvGrpSpPr>
        <p:grpSpPr>
          <a:xfrm>
            <a:off x="1897718" y="5330138"/>
            <a:ext cx="3055743" cy="310214"/>
            <a:chOff x="1653813" y="4336838"/>
            <a:chExt cx="4345945" cy="441195"/>
          </a:xfrm>
        </p:grpSpPr>
        <p:sp>
          <p:nvSpPr>
            <p:cNvPr id="190" name="Rectangle 189">
              <a:extLst>
                <a:ext uri="{FF2B5EF4-FFF2-40B4-BE49-F238E27FC236}">
                  <a16:creationId xmlns:a16="http://schemas.microsoft.com/office/drawing/2014/main" id="{3F5ECF9A-B1EE-FA42-B2DA-B362B745E3AB}"/>
                </a:ext>
              </a:extLst>
            </p:cNvPr>
            <p:cNvSpPr/>
            <p:nvPr/>
          </p:nvSpPr>
          <p:spPr>
            <a:xfrm rot="20919159">
              <a:off x="165381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1" name="Rectangle 190">
              <a:extLst>
                <a:ext uri="{FF2B5EF4-FFF2-40B4-BE49-F238E27FC236}">
                  <a16:creationId xmlns:a16="http://schemas.microsoft.com/office/drawing/2014/main" id="{5B31E419-CB4A-C645-8179-8729F1DF8433}"/>
                </a:ext>
              </a:extLst>
            </p:cNvPr>
            <p:cNvSpPr/>
            <p:nvPr/>
          </p:nvSpPr>
          <p:spPr>
            <a:xfrm rot="20919159">
              <a:off x="205064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2" name="Rectangle 191">
              <a:extLst>
                <a:ext uri="{FF2B5EF4-FFF2-40B4-BE49-F238E27FC236}">
                  <a16:creationId xmlns:a16="http://schemas.microsoft.com/office/drawing/2014/main" id="{6BA38C2F-7523-AE45-BD26-E1001508F6D1}"/>
                </a:ext>
              </a:extLst>
            </p:cNvPr>
            <p:cNvSpPr/>
            <p:nvPr/>
          </p:nvSpPr>
          <p:spPr>
            <a:xfrm rot="20919159">
              <a:off x="244747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3" name="Rectangle 192">
              <a:extLst>
                <a:ext uri="{FF2B5EF4-FFF2-40B4-BE49-F238E27FC236}">
                  <a16:creationId xmlns:a16="http://schemas.microsoft.com/office/drawing/2014/main" id="{D2C99EDB-BC25-F04A-AD38-D64B4D79917C}"/>
                </a:ext>
              </a:extLst>
            </p:cNvPr>
            <p:cNvSpPr/>
            <p:nvPr/>
          </p:nvSpPr>
          <p:spPr>
            <a:xfrm rot="20919159">
              <a:off x="284430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4" name="Rectangle 193">
              <a:extLst>
                <a:ext uri="{FF2B5EF4-FFF2-40B4-BE49-F238E27FC236}">
                  <a16:creationId xmlns:a16="http://schemas.microsoft.com/office/drawing/2014/main" id="{CA33017A-DCEB-AC4C-BBFE-3C80E4E65E31}"/>
                </a:ext>
              </a:extLst>
            </p:cNvPr>
            <p:cNvSpPr/>
            <p:nvPr/>
          </p:nvSpPr>
          <p:spPr>
            <a:xfrm rot="20919159">
              <a:off x="3241132"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5" name="Rectangle 194">
              <a:extLst>
                <a:ext uri="{FF2B5EF4-FFF2-40B4-BE49-F238E27FC236}">
                  <a16:creationId xmlns:a16="http://schemas.microsoft.com/office/drawing/2014/main" id="{57D9981C-66C4-9842-981F-A9AE032595C5}"/>
                </a:ext>
              </a:extLst>
            </p:cNvPr>
            <p:cNvSpPr/>
            <p:nvPr/>
          </p:nvSpPr>
          <p:spPr>
            <a:xfrm rot="20919159">
              <a:off x="363796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6" name="Rectangle 195">
              <a:extLst>
                <a:ext uri="{FF2B5EF4-FFF2-40B4-BE49-F238E27FC236}">
                  <a16:creationId xmlns:a16="http://schemas.microsoft.com/office/drawing/2014/main" id="{965FE876-AC81-9A43-8E0D-8A67A41C5BD4}"/>
                </a:ext>
              </a:extLst>
            </p:cNvPr>
            <p:cNvSpPr/>
            <p:nvPr/>
          </p:nvSpPr>
          <p:spPr>
            <a:xfrm rot="20919159">
              <a:off x="4034790"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7" name="Rectangle 196">
              <a:extLst>
                <a:ext uri="{FF2B5EF4-FFF2-40B4-BE49-F238E27FC236}">
                  <a16:creationId xmlns:a16="http://schemas.microsoft.com/office/drawing/2014/main" id="{A68F8B91-6ED4-7D4D-8A27-1932CBC6881E}"/>
                </a:ext>
              </a:extLst>
            </p:cNvPr>
            <p:cNvSpPr/>
            <p:nvPr/>
          </p:nvSpPr>
          <p:spPr>
            <a:xfrm rot="20919159">
              <a:off x="4431623"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8" name="Rectangle 197">
              <a:extLst>
                <a:ext uri="{FF2B5EF4-FFF2-40B4-BE49-F238E27FC236}">
                  <a16:creationId xmlns:a16="http://schemas.microsoft.com/office/drawing/2014/main" id="{D364AAAD-5996-1245-91AC-151EB7DD09D1}"/>
                </a:ext>
              </a:extLst>
            </p:cNvPr>
            <p:cNvSpPr/>
            <p:nvPr/>
          </p:nvSpPr>
          <p:spPr>
            <a:xfrm rot="20919159">
              <a:off x="482845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99" name="Rectangle 198">
              <a:extLst>
                <a:ext uri="{FF2B5EF4-FFF2-40B4-BE49-F238E27FC236}">
                  <a16:creationId xmlns:a16="http://schemas.microsoft.com/office/drawing/2014/main" id="{93A6E689-3C38-C740-B7DA-9AB9C6EB2F56}"/>
                </a:ext>
              </a:extLst>
            </p:cNvPr>
            <p:cNvSpPr/>
            <p:nvPr/>
          </p:nvSpPr>
          <p:spPr>
            <a:xfrm rot="20919159">
              <a:off x="5225281"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00" name="Rectangle 199">
              <a:extLst>
                <a:ext uri="{FF2B5EF4-FFF2-40B4-BE49-F238E27FC236}">
                  <a16:creationId xmlns:a16="http://schemas.microsoft.com/office/drawing/2014/main" id="{6564C6D3-E30D-1A46-A407-34BBD79FBFC0}"/>
                </a:ext>
              </a:extLst>
            </p:cNvPr>
            <p:cNvSpPr/>
            <p:nvPr/>
          </p:nvSpPr>
          <p:spPr>
            <a:xfrm rot="20919159">
              <a:off x="5622114" y="4336838"/>
              <a:ext cx="377644" cy="441195"/>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grpSp>
      <p:cxnSp>
        <p:nvCxnSpPr>
          <p:cNvPr id="204" name="Straight Connector 203">
            <a:extLst>
              <a:ext uri="{FF2B5EF4-FFF2-40B4-BE49-F238E27FC236}">
                <a16:creationId xmlns:a16="http://schemas.microsoft.com/office/drawing/2014/main" id="{CB106487-B36F-F14B-9B70-99231B2F8439}"/>
              </a:ext>
            </a:extLst>
          </p:cNvPr>
          <p:cNvCxnSpPr/>
          <p:nvPr/>
        </p:nvCxnSpPr>
        <p:spPr>
          <a:xfrm>
            <a:off x="3970732" y="1860383"/>
            <a:ext cx="0" cy="422618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05" name="TextBox 204">
            <a:extLst>
              <a:ext uri="{FF2B5EF4-FFF2-40B4-BE49-F238E27FC236}">
                <a16:creationId xmlns:a16="http://schemas.microsoft.com/office/drawing/2014/main" id="{5C4103BB-5819-6B4B-809E-7D1F81329BA8}"/>
              </a:ext>
            </a:extLst>
          </p:cNvPr>
          <p:cNvSpPr txBox="1"/>
          <p:nvPr/>
        </p:nvSpPr>
        <p:spPr>
          <a:xfrm>
            <a:off x="3207926" y="5792362"/>
            <a:ext cx="42499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7" b="1" dirty="0">
                <a:solidFill>
                  <a:srgbClr val="000000"/>
                </a:solidFill>
                <a:latin typeface="Helvetica Neue"/>
                <a:ea typeface="Helvetica Neue"/>
                <a:cs typeface="Helvetica Neue"/>
                <a:sym typeface="Helvetica Neue"/>
              </a:rPr>
              <a:t>x</a:t>
            </a:r>
          </a:p>
        </p:txBody>
      </p:sp>
      <p:sp>
        <p:nvSpPr>
          <p:cNvPr id="206" name="TextBox 205">
            <a:extLst>
              <a:ext uri="{FF2B5EF4-FFF2-40B4-BE49-F238E27FC236}">
                <a16:creationId xmlns:a16="http://schemas.microsoft.com/office/drawing/2014/main" id="{6C85D20F-8A34-F140-B155-BF51039593D2}"/>
              </a:ext>
            </a:extLst>
          </p:cNvPr>
          <p:cNvSpPr txBox="1"/>
          <p:nvPr/>
        </p:nvSpPr>
        <p:spPr>
          <a:xfrm>
            <a:off x="5125841" y="3742942"/>
            <a:ext cx="337815"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7" b="1" dirty="0">
                <a:solidFill>
                  <a:srgbClr val="000000"/>
                </a:solidFill>
                <a:latin typeface="Helvetica Neue"/>
                <a:ea typeface="Helvetica Neue"/>
                <a:cs typeface="Helvetica Neue"/>
                <a:sym typeface="Helvetica Neue"/>
              </a:rPr>
              <a:t>y</a:t>
            </a:r>
          </a:p>
        </p:txBody>
      </p:sp>
      <p:sp>
        <p:nvSpPr>
          <p:cNvPr id="207" name="TextBox 206">
            <a:extLst>
              <a:ext uri="{FF2B5EF4-FFF2-40B4-BE49-F238E27FC236}">
                <a16:creationId xmlns:a16="http://schemas.microsoft.com/office/drawing/2014/main" id="{964346FF-CDD4-6B47-930D-F49885648F62}"/>
              </a:ext>
            </a:extLst>
          </p:cNvPr>
          <p:cNvSpPr txBox="1"/>
          <p:nvPr/>
        </p:nvSpPr>
        <p:spPr>
          <a:xfrm rot="5400000">
            <a:off x="12639" y="3938403"/>
            <a:ext cx="1525615"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7" b="1" dirty="0">
                <a:solidFill>
                  <a:srgbClr val="000000"/>
                </a:solidFill>
                <a:latin typeface="Helvetica Neue"/>
                <a:ea typeface="Helvetica Neue"/>
                <a:cs typeface="Helvetica Neue"/>
                <a:sym typeface="Helvetica Neue"/>
              </a:rPr>
              <a:t>temperature</a:t>
            </a:r>
          </a:p>
        </p:txBody>
      </p:sp>
    </p:spTree>
    <p:extLst>
      <p:ext uri="{BB962C8B-B14F-4D97-AF65-F5344CB8AC3E}">
        <p14:creationId xmlns:p14="http://schemas.microsoft.com/office/powerpoint/2010/main" val="298461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0686E-2D9E-0445-A168-1B05E6E59BE1}"/>
              </a:ext>
            </a:extLst>
          </p:cNvPr>
          <p:cNvSpPr/>
          <p:nvPr/>
        </p:nvSpPr>
        <p:spPr>
          <a:xfrm rot="20919159">
            <a:off x="9545497" y="1832532"/>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 name="Rectangle 14">
            <a:extLst>
              <a:ext uri="{FF2B5EF4-FFF2-40B4-BE49-F238E27FC236}">
                <a16:creationId xmlns:a16="http://schemas.microsoft.com/office/drawing/2014/main" id="{493EB84C-374D-7548-B81F-C17E20315DD2}"/>
              </a:ext>
            </a:extLst>
          </p:cNvPr>
          <p:cNvSpPr/>
          <p:nvPr/>
        </p:nvSpPr>
        <p:spPr>
          <a:xfrm rot="20919159">
            <a:off x="11086881" y="1685282"/>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1" name="Rectangle 20">
            <a:extLst>
              <a:ext uri="{FF2B5EF4-FFF2-40B4-BE49-F238E27FC236}">
                <a16:creationId xmlns:a16="http://schemas.microsoft.com/office/drawing/2014/main" id="{B21454AA-E78D-CE4A-92B3-E54F76CA351C}"/>
              </a:ext>
            </a:extLst>
          </p:cNvPr>
          <p:cNvSpPr/>
          <p:nvPr/>
        </p:nvSpPr>
        <p:spPr>
          <a:xfrm rot="20919159">
            <a:off x="9545497" y="2039375"/>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24" name="Rectangle 23">
            <a:extLst>
              <a:ext uri="{FF2B5EF4-FFF2-40B4-BE49-F238E27FC236}">
                <a16:creationId xmlns:a16="http://schemas.microsoft.com/office/drawing/2014/main" id="{36D06C91-E3DA-604F-9645-4ACDFF6D6538}"/>
              </a:ext>
            </a:extLst>
          </p:cNvPr>
          <p:cNvSpPr/>
          <p:nvPr/>
        </p:nvSpPr>
        <p:spPr>
          <a:xfrm rot="20919159">
            <a:off x="10256747" y="1892126"/>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33" name="Rectangle 32">
            <a:extLst>
              <a:ext uri="{FF2B5EF4-FFF2-40B4-BE49-F238E27FC236}">
                <a16:creationId xmlns:a16="http://schemas.microsoft.com/office/drawing/2014/main" id="{88640583-6012-2B43-83BF-998FCC865C0C}"/>
              </a:ext>
            </a:extLst>
          </p:cNvPr>
          <p:cNvSpPr/>
          <p:nvPr/>
        </p:nvSpPr>
        <p:spPr>
          <a:xfrm rot="20919159">
            <a:off x="9545497" y="2246219"/>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5" name="Rectangle 44">
            <a:extLst>
              <a:ext uri="{FF2B5EF4-FFF2-40B4-BE49-F238E27FC236}">
                <a16:creationId xmlns:a16="http://schemas.microsoft.com/office/drawing/2014/main" id="{454B4A99-AF01-6B48-B835-E46EE95781C5}"/>
              </a:ext>
            </a:extLst>
          </p:cNvPr>
          <p:cNvSpPr/>
          <p:nvPr/>
        </p:nvSpPr>
        <p:spPr>
          <a:xfrm rot="20919159">
            <a:off x="9545497" y="2453062"/>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8" name="Rectangle 47">
            <a:extLst>
              <a:ext uri="{FF2B5EF4-FFF2-40B4-BE49-F238E27FC236}">
                <a16:creationId xmlns:a16="http://schemas.microsoft.com/office/drawing/2014/main" id="{52F9B7FD-079A-4E4D-89E8-F99AA0E896A4}"/>
              </a:ext>
            </a:extLst>
          </p:cNvPr>
          <p:cNvSpPr/>
          <p:nvPr/>
        </p:nvSpPr>
        <p:spPr>
          <a:xfrm rot="20919159">
            <a:off x="10256747" y="2305811"/>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1" name="Rectangle 50">
            <a:extLst>
              <a:ext uri="{FF2B5EF4-FFF2-40B4-BE49-F238E27FC236}">
                <a16:creationId xmlns:a16="http://schemas.microsoft.com/office/drawing/2014/main" id="{30460F3D-CC5A-DB49-A042-A193304109B3}"/>
              </a:ext>
            </a:extLst>
          </p:cNvPr>
          <p:cNvSpPr/>
          <p:nvPr/>
        </p:nvSpPr>
        <p:spPr>
          <a:xfrm rot="20919159">
            <a:off x="11086881" y="2305811"/>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57" name="Rectangle 56">
            <a:extLst>
              <a:ext uri="{FF2B5EF4-FFF2-40B4-BE49-F238E27FC236}">
                <a16:creationId xmlns:a16="http://schemas.microsoft.com/office/drawing/2014/main" id="{84225986-F950-C846-BEAE-E2F4585F1A8A}"/>
              </a:ext>
            </a:extLst>
          </p:cNvPr>
          <p:cNvSpPr/>
          <p:nvPr/>
        </p:nvSpPr>
        <p:spPr>
          <a:xfrm rot="20919159">
            <a:off x="9545497" y="265990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0" name="Rectangle 59">
            <a:extLst>
              <a:ext uri="{FF2B5EF4-FFF2-40B4-BE49-F238E27FC236}">
                <a16:creationId xmlns:a16="http://schemas.microsoft.com/office/drawing/2014/main" id="{065058AB-3F83-DB4D-B0AD-2B752B4DEB7C}"/>
              </a:ext>
            </a:extLst>
          </p:cNvPr>
          <p:cNvSpPr/>
          <p:nvPr/>
        </p:nvSpPr>
        <p:spPr>
          <a:xfrm rot="20919159">
            <a:off x="10256747" y="2512655"/>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69" name="Rectangle 68">
            <a:extLst>
              <a:ext uri="{FF2B5EF4-FFF2-40B4-BE49-F238E27FC236}">
                <a16:creationId xmlns:a16="http://schemas.microsoft.com/office/drawing/2014/main" id="{B8DA2986-771D-8044-8D90-107CB7DB25BA}"/>
              </a:ext>
            </a:extLst>
          </p:cNvPr>
          <p:cNvSpPr/>
          <p:nvPr/>
        </p:nvSpPr>
        <p:spPr>
          <a:xfrm rot="20919159">
            <a:off x="9545497" y="2866748"/>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84" name="Rectangle 83">
            <a:extLst>
              <a:ext uri="{FF2B5EF4-FFF2-40B4-BE49-F238E27FC236}">
                <a16:creationId xmlns:a16="http://schemas.microsoft.com/office/drawing/2014/main" id="{123B9AD2-7B89-8041-B5D1-F22861A4320F}"/>
              </a:ext>
            </a:extLst>
          </p:cNvPr>
          <p:cNvSpPr/>
          <p:nvPr/>
        </p:nvSpPr>
        <p:spPr>
          <a:xfrm rot="20919159">
            <a:off x="10256747" y="2926340"/>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93" name="Rectangle 92">
            <a:extLst>
              <a:ext uri="{FF2B5EF4-FFF2-40B4-BE49-F238E27FC236}">
                <a16:creationId xmlns:a16="http://schemas.microsoft.com/office/drawing/2014/main" id="{53BDFFEB-BE83-7340-BB64-66CB02345C37}"/>
              </a:ext>
            </a:extLst>
          </p:cNvPr>
          <p:cNvSpPr/>
          <p:nvPr/>
        </p:nvSpPr>
        <p:spPr>
          <a:xfrm rot="20919159">
            <a:off x="9545497" y="328043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5" name="Rectangle 104">
            <a:extLst>
              <a:ext uri="{FF2B5EF4-FFF2-40B4-BE49-F238E27FC236}">
                <a16:creationId xmlns:a16="http://schemas.microsoft.com/office/drawing/2014/main" id="{D62CEDCC-47EB-E641-90FD-D67164347F64}"/>
              </a:ext>
            </a:extLst>
          </p:cNvPr>
          <p:cNvSpPr/>
          <p:nvPr/>
        </p:nvSpPr>
        <p:spPr>
          <a:xfrm rot="20919159">
            <a:off x="9545497" y="3487278"/>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08" name="Rectangle 107">
            <a:extLst>
              <a:ext uri="{FF2B5EF4-FFF2-40B4-BE49-F238E27FC236}">
                <a16:creationId xmlns:a16="http://schemas.microsoft.com/office/drawing/2014/main" id="{82AF15C8-11B0-FD49-8FA0-49ACC936462C}"/>
              </a:ext>
            </a:extLst>
          </p:cNvPr>
          <p:cNvSpPr/>
          <p:nvPr/>
        </p:nvSpPr>
        <p:spPr>
          <a:xfrm rot="20919159">
            <a:off x="10256747" y="4668742"/>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11" name="Rectangle 110">
            <a:extLst>
              <a:ext uri="{FF2B5EF4-FFF2-40B4-BE49-F238E27FC236}">
                <a16:creationId xmlns:a16="http://schemas.microsoft.com/office/drawing/2014/main" id="{B5E71DD8-8C8E-5745-BE8D-5376E4500F35}"/>
              </a:ext>
            </a:extLst>
          </p:cNvPr>
          <p:cNvSpPr/>
          <p:nvPr/>
        </p:nvSpPr>
        <p:spPr>
          <a:xfrm rot="20919159">
            <a:off x="11086881" y="3340027"/>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3" name="Rectangle 122">
            <a:extLst>
              <a:ext uri="{FF2B5EF4-FFF2-40B4-BE49-F238E27FC236}">
                <a16:creationId xmlns:a16="http://schemas.microsoft.com/office/drawing/2014/main" id="{C86D939C-5FC9-534B-99BD-7B8255C00E80}"/>
              </a:ext>
            </a:extLst>
          </p:cNvPr>
          <p:cNvSpPr/>
          <p:nvPr/>
        </p:nvSpPr>
        <p:spPr>
          <a:xfrm rot="20919159">
            <a:off x="11086881" y="485273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29" name="Rectangle 128">
            <a:extLst>
              <a:ext uri="{FF2B5EF4-FFF2-40B4-BE49-F238E27FC236}">
                <a16:creationId xmlns:a16="http://schemas.microsoft.com/office/drawing/2014/main" id="{10F579E0-69EB-8543-8D0A-6ED8CE3D162C}"/>
              </a:ext>
            </a:extLst>
          </p:cNvPr>
          <p:cNvSpPr/>
          <p:nvPr/>
        </p:nvSpPr>
        <p:spPr>
          <a:xfrm rot="20919159">
            <a:off x="9545497" y="390096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32" name="Rectangle 131">
            <a:extLst>
              <a:ext uri="{FF2B5EF4-FFF2-40B4-BE49-F238E27FC236}">
                <a16:creationId xmlns:a16="http://schemas.microsoft.com/office/drawing/2014/main" id="{CC0C4968-CF8D-054E-9445-0B42AB06CECB}"/>
              </a:ext>
            </a:extLst>
          </p:cNvPr>
          <p:cNvSpPr/>
          <p:nvPr/>
        </p:nvSpPr>
        <p:spPr>
          <a:xfrm rot="20919159">
            <a:off x="10256747" y="375371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41" name="Rectangle 140">
            <a:extLst>
              <a:ext uri="{FF2B5EF4-FFF2-40B4-BE49-F238E27FC236}">
                <a16:creationId xmlns:a16="http://schemas.microsoft.com/office/drawing/2014/main" id="{23547090-2279-4B41-A2A0-28B0F368A348}"/>
              </a:ext>
            </a:extLst>
          </p:cNvPr>
          <p:cNvSpPr/>
          <p:nvPr/>
        </p:nvSpPr>
        <p:spPr>
          <a:xfrm rot="20919159">
            <a:off x="9545497" y="4107808"/>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3" name="Rectangle 152">
            <a:extLst>
              <a:ext uri="{FF2B5EF4-FFF2-40B4-BE49-F238E27FC236}">
                <a16:creationId xmlns:a16="http://schemas.microsoft.com/office/drawing/2014/main" id="{965224F2-9E8B-6E46-BF6A-1F5C0FCDB803}"/>
              </a:ext>
            </a:extLst>
          </p:cNvPr>
          <p:cNvSpPr/>
          <p:nvPr/>
        </p:nvSpPr>
        <p:spPr>
          <a:xfrm rot="20919159">
            <a:off x="9545497" y="4358480"/>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56" name="Rectangle 155">
            <a:extLst>
              <a:ext uri="{FF2B5EF4-FFF2-40B4-BE49-F238E27FC236}">
                <a16:creationId xmlns:a16="http://schemas.microsoft.com/office/drawing/2014/main" id="{E2D968F9-6B77-0A41-97D9-A6A73436ECA9}"/>
              </a:ext>
            </a:extLst>
          </p:cNvPr>
          <p:cNvSpPr/>
          <p:nvPr/>
        </p:nvSpPr>
        <p:spPr>
          <a:xfrm rot="20919159">
            <a:off x="10256747" y="4305003"/>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5" name="Rectangle 164">
            <a:extLst>
              <a:ext uri="{FF2B5EF4-FFF2-40B4-BE49-F238E27FC236}">
                <a16:creationId xmlns:a16="http://schemas.microsoft.com/office/drawing/2014/main" id="{C152B4BA-97DA-AD42-A9B8-56954A92EE02}"/>
              </a:ext>
            </a:extLst>
          </p:cNvPr>
          <p:cNvSpPr/>
          <p:nvPr/>
        </p:nvSpPr>
        <p:spPr>
          <a:xfrm rot="20919159">
            <a:off x="9545497" y="452149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68" name="Rectangle 167">
            <a:extLst>
              <a:ext uri="{FF2B5EF4-FFF2-40B4-BE49-F238E27FC236}">
                <a16:creationId xmlns:a16="http://schemas.microsoft.com/office/drawing/2014/main" id="{9A247015-C6A4-A54A-8449-457A8A0CE245}"/>
              </a:ext>
            </a:extLst>
          </p:cNvPr>
          <p:cNvSpPr/>
          <p:nvPr/>
        </p:nvSpPr>
        <p:spPr>
          <a:xfrm rot="20919159">
            <a:off x="9545497" y="5280100"/>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1" name="Rectangle 170">
            <a:extLst>
              <a:ext uri="{FF2B5EF4-FFF2-40B4-BE49-F238E27FC236}">
                <a16:creationId xmlns:a16="http://schemas.microsoft.com/office/drawing/2014/main" id="{8ECD5B9F-404C-BB4E-B70D-08C2DFB4649E}"/>
              </a:ext>
            </a:extLst>
          </p:cNvPr>
          <p:cNvSpPr/>
          <p:nvPr/>
        </p:nvSpPr>
        <p:spPr>
          <a:xfrm rot="20919159">
            <a:off x="11086881" y="4374244"/>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77" name="Rectangle 176">
            <a:extLst>
              <a:ext uri="{FF2B5EF4-FFF2-40B4-BE49-F238E27FC236}">
                <a16:creationId xmlns:a16="http://schemas.microsoft.com/office/drawing/2014/main" id="{C802E034-B4A3-2744-9E67-47C6ED7FA926}"/>
              </a:ext>
            </a:extLst>
          </p:cNvPr>
          <p:cNvSpPr/>
          <p:nvPr/>
        </p:nvSpPr>
        <p:spPr>
          <a:xfrm rot="20919159">
            <a:off x="9545497" y="4728342"/>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189" name="TextBox 188">
            <a:extLst>
              <a:ext uri="{FF2B5EF4-FFF2-40B4-BE49-F238E27FC236}">
                <a16:creationId xmlns:a16="http://schemas.microsoft.com/office/drawing/2014/main" id="{14B3919B-E600-8846-84EE-A55F0F1CA765}"/>
              </a:ext>
            </a:extLst>
          </p:cNvPr>
          <p:cNvSpPr txBox="1"/>
          <p:nvPr/>
        </p:nvSpPr>
        <p:spPr>
          <a:xfrm rot="18904585">
            <a:off x="9191979" y="858132"/>
            <a:ext cx="1953672" cy="330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0" dirty="0" err="1">
                <a:latin typeface="Courier" pitchFamily="2" charset="0"/>
              </a:rPr>
              <a:t>rotation_angle</a:t>
            </a:r>
            <a:endParaRPr lang="en-GB" sz="1680" b="1" dirty="0">
              <a:solidFill>
                <a:srgbClr val="000000"/>
              </a:solidFill>
              <a:latin typeface="Courier" pitchFamily="2" charset="0"/>
              <a:ea typeface="Helvetica Neue"/>
              <a:cs typeface="Helvetica Neue"/>
              <a:sym typeface="Helvetica Neue"/>
            </a:endParaRPr>
          </a:p>
        </p:txBody>
      </p:sp>
      <p:sp>
        <p:nvSpPr>
          <p:cNvPr id="190" name="TextBox 189">
            <a:extLst>
              <a:ext uri="{FF2B5EF4-FFF2-40B4-BE49-F238E27FC236}">
                <a16:creationId xmlns:a16="http://schemas.microsoft.com/office/drawing/2014/main" id="{DA3B1A2D-4F51-7E4D-B9C0-4F2F4D5AE822}"/>
              </a:ext>
            </a:extLst>
          </p:cNvPr>
          <p:cNvSpPr txBox="1"/>
          <p:nvPr/>
        </p:nvSpPr>
        <p:spPr>
          <a:xfrm rot="18904585">
            <a:off x="10792733" y="867820"/>
            <a:ext cx="1536512" cy="330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0" dirty="0">
                <a:latin typeface="Courier" pitchFamily="2" charset="0"/>
              </a:rPr>
              <a:t>temperature</a:t>
            </a:r>
            <a:endParaRPr lang="en-GB" sz="1680" b="1" dirty="0">
              <a:solidFill>
                <a:srgbClr val="000000"/>
              </a:solidFill>
              <a:latin typeface="Courier" pitchFamily="2" charset="0"/>
              <a:ea typeface="Helvetica Neue"/>
              <a:cs typeface="Helvetica Neue"/>
              <a:sym typeface="Helvetica Neue"/>
            </a:endParaRPr>
          </a:p>
        </p:txBody>
      </p:sp>
      <p:sp>
        <p:nvSpPr>
          <p:cNvPr id="191" name="TextBox 190">
            <a:extLst>
              <a:ext uri="{FF2B5EF4-FFF2-40B4-BE49-F238E27FC236}">
                <a16:creationId xmlns:a16="http://schemas.microsoft.com/office/drawing/2014/main" id="{4A3E5C7F-4ADB-B94A-A4B6-5EEC4C87E39E}"/>
              </a:ext>
            </a:extLst>
          </p:cNvPr>
          <p:cNvSpPr txBox="1"/>
          <p:nvPr/>
        </p:nvSpPr>
        <p:spPr>
          <a:xfrm rot="18904585">
            <a:off x="9945631" y="829771"/>
            <a:ext cx="1792556" cy="330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0" dirty="0">
                <a:latin typeface="Courier" pitchFamily="2" charset="0"/>
              </a:rPr>
              <a:t>polarisation</a:t>
            </a:r>
            <a:endParaRPr lang="en-GB" sz="1680" b="1" dirty="0">
              <a:solidFill>
                <a:srgbClr val="000000"/>
              </a:solidFill>
              <a:latin typeface="Courier" pitchFamily="2" charset="0"/>
              <a:ea typeface="Helvetica Neue"/>
              <a:cs typeface="Helvetica Neue"/>
              <a:sym typeface="Helvetica Neue"/>
            </a:endParaRPr>
          </a:p>
        </p:txBody>
      </p:sp>
      <p:sp>
        <p:nvSpPr>
          <p:cNvPr id="192" name="TextBox 191">
            <a:extLst>
              <a:ext uri="{FF2B5EF4-FFF2-40B4-BE49-F238E27FC236}">
                <a16:creationId xmlns:a16="http://schemas.microsoft.com/office/drawing/2014/main" id="{64BA35EC-4706-2B49-8AAB-AF8F708ED86B}"/>
              </a:ext>
            </a:extLst>
          </p:cNvPr>
          <p:cNvSpPr txBox="1"/>
          <p:nvPr/>
        </p:nvSpPr>
        <p:spPr>
          <a:xfrm rot="16200000">
            <a:off x="8167761" y="1614987"/>
            <a:ext cx="1536512" cy="330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r>
              <a:rPr lang="en-GB" sz="1680" dirty="0">
                <a:latin typeface="Courier" pitchFamily="2" charset="0"/>
              </a:rPr>
              <a:t>time</a:t>
            </a:r>
            <a:endParaRPr lang="en-GB" sz="1680" b="1" dirty="0">
              <a:solidFill>
                <a:srgbClr val="000000"/>
              </a:solidFill>
              <a:latin typeface="Courier" pitchFamily="2" charset="0"/>
              <a:ea typeface="Helvetica Neue"/>
              <a:cs typeface="Helvetica Neue"/>
              <a:sym typeface="Helvetica Neue"/>
            </a:endParaRPr>
          </a:p>
        </p:txBody>
      </p:sp>
      <p:cxnSp>
        <p:nvCxnSpPr>
          <p:cNvPr id="194" name="Straight Arrow Connector 193">
            <a:extLst>
              <a:ext uri="{FF2B5EF4-FFF2-40B4-BE49-F238E27FC236}">
                <a16:creationId xmlns:a16="http://schemas.microsoft.com/office/drawing/2014/main" id="{15333209-1659-A944-A782-31C12325CA8C}"/>
              </a:ext>
            </a:extLst>
          </p:cNvPr>
          <p:cNvCxnSpPr/>
          <p:nvPr/>
        </p:nvCxnSpPr>
        <p:spPr>
          <a:xfrm>
            <a:off x="8933692" y="2102489"/>
            <a:ext cx="0" cy="296060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0" name="Rectangle 119">
            <a:extLst>
              <a:ext uri="{FF2B5EF4-FFF2-40B4-BE49-F238E27FC236}">
                <a16:creationId xmlns:a16="http://schemas.microsoft.com/office/drawing/2014/main" id="{5A484BF4-8A26-A244-981F-7D5AB54A4FE4}"/>
              </a:ext>
            </a:extLst>
          </p:cNvPr>
          <p:cNvSpPr/>
          <p:nvPr/>
        </p:nvSpPr>
        <p:spPr>
          <a:xfrm rot="20919159">
            <a:off x="9545497" y="5427350"/>
            <a:ext cx="265531" cy="310214"/>
          </a:xfrm>
          <a:prstGeom prst="rect">
            <a:avLst/>
          </a:prstGeom>
          <a:solidFill>
            <a:schemeClr val="bg1">
              <a:lumMod val="95000"/>
            </a:schemeClr>
          </a:solidFill>
          <a:ln w="762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30" hangingPunct="0"/>
            <a:endParaRPr lang="en-GB" sz="1547">
              <a:solidFill>
                <a:srgbClr val="FFFFFF"/>
              </a:solidFill>
              <a:sym typeface="Helvetica Neue Medium"/>
            </a:endParaRPr>
          </a:p>
        </p:txBody>
      </p:sp>
      <p:sp>
        <p:nvSpPr>
          <p:cNvPr id="42" name="Title 1">
            <a:extLst>
              <a:ext uri="{FF2B5EF4-FFF2-40B4-BE49-F238E27FC236}">
                <a16:creationId xmlns:a16="http://schemas.microsoft.com/office/drawing/2014/main" id="{32ACBEA0-C0AA-A648-B04D-3062D29F0B02}"/>
              </a:ext>
            </a:extLst>
          </p:cNvPr>
          <p:cNvSpPr>
            <a:spLocks noGrp="1"/>
          </p:cNvSpPr>
          <p:nvPr>
            <p:ph type="title"/>
          </p:nvPr>
        </p:nvSpPr>
        <p:spPr/>
        <p:txBody>
          <a:bodyPr>
            <a:normAutofit fontScale="90000"/>
          </a:bodyPr>
          <a:lstStyle/>
          <a:p>
            <a:r>
              <a:rPr lang="en-GB" sz="4320" dirty="0"/>
              <a:t>Asynchronous Scan Recording</a:t>
            </a:r>
          </a:p>
        </p:txBody>
      </p:sp>
      <p:sp>
        <p:nvSpPr>
          <p:cNvPr id="43" name="Text Placeholder 2">
            <a:extLst>
              <a:ext uri="{FF2B5EF4-FFF2-40B4-BE49-F238E27FC236}">
                <a16:creationId xmlns:a16="http://schemas.microsoft.com/office/drawing/2014/main" id="{39236F5E-6D1F-F046-BC94-8BFDB1CC8BD8}"/>
              </a:ext>
            </a:extLst>
          </p:cNvPr>
          <p:cNvSpPr>
            <a:spLocks noGrp="1"/>
          </p:cNvSpPr>
          <p:nvPr>
            <p:ph idx="1"/>
          </p:nvPr>
        </p:nvSpPr>
        <p:spPr>
          <a:xfrm>
            <a:off x="465766" y="1518103"/>
            <a:ext cx="8186795" cy="4604960"/>
          </a:xfrm>
        </p:spPr>
        <p:txBody>
          <a:bodyPr>
            <a:normAutofit/>
          </a:bodyPr>
          <a:lstStyle/>
          <a:p>
            <a:r>
              <a:rPr lang="en-GB" dirty="0" err="1"/>
              <a:t>NXlog</a:t>
            </a:r>
            <a:r>
              <a:rPr lang="en-GB" dirty="0"/>
              <a:t> Group for asynchronous time stamped data can replace any dataset in a base class or application definition.</a:t>
            </a:r>
          </a:p>
          <a:p>
            <a:r>
              <a:rPr lang="en-GB" dirty="0"/>
              <a:t>Fits well with neutron event recording, data only updated on change.</a:t>
            </a:r>
          </a:p>
        </p:txBody>
      </p:sp>
      <p:graphicFrame>
        <p:nvGraphicFramePr>
          <p:cNvPr id="44" name="Table 43">
            <a:extLst>
              <a:ext uri="{FF2B5EF4-FFF2-40B4-BE49-F238E27FC236}">
                <a16:creationId xmlns:a16="http://schemas.microsoft.com/office/drawing/2014/main" id="{F363B754-BB66-F94B-93F2-1A8CDF1FA57F}"/>
              </a:ext>
            </a:extLst>
          </p:cNvPr>
          <p:cNvGraphicFramePr>
            <a:graphicFrameLocks noGrp="1"/>
          </p:cNvGraphicFramePr>
          <p:nvPr>
            <p:extLst/>
          </p:nvPr>
        </p:nvGraphicFramePr>
        <p:xfrm>
          <a:off x="4728749" y="3257343"/>
          <a:ext cx="3852631" cy="1882000"/>
        </p:xfrm>
        <a:graphic>
          <a:graphicData uri="http://schemas.openxmlformats.org/drawingml/2006/table">
            <a:tbl>
              <a:tblPr/>
              <a:tblGrid>
                <a:gridCol w="3852631">
                  <a:extLst>
                    <a:ext uri="{9D8B030D-6E8A-4147-A177-3AD203B41FA5}">
                      <a16:colId xmlns:a16="http://schemas.microsoft.com/office/drawing/2014/main" val="1589996729"/>
                    </a:ext>
                  </a:extLst>
                </a:gridCol>
              </a:tblGrid>
              <a:tr h="1882000">
                <a:tc>
                  <a:txBody>
                    <a:bodyPr/>
                    <a:lstStyle/>
                    <a:p>
                      <a:pPr algn="l"/>
                      <a:r>
                        <a:rPr lang="en-GB" sz="1700" b="0" dirty="0" err="1">
                          <a:effectLst/>
                          <a:latin typeface="Courier" pitchFamily="2" charset="0"/>
                        </a:rPr>
                        <a:t>entry</a:t>
                      </a:r>
                      <a:r>
                        <a:rPr lang="en-GB" sz="1700" b="1" dirty="0" err="1">
                          <a:effectLst/>
                          <a:latin typeface="Courier" pitchFamily="2" charset="0"/>
                        </a:rPr>
                        <a:t>:NXentry</a:t>
                      </a:r>
                      <a:r>
                        <a:rPr lang="en-GB" sz="1700" b="1" dirty="0">
                          <a:effectLst/>
                          <a:latin typeface="Courier" pitchFamily="2" charset="0"/>
                        </a:rPr>
                        <a:t> </a:t>
                      </a:r>
                    </a:p>
                    <a:p>
                      <a:pPr algn="l"/>
                      <a:r>
                        <a:rPr lang="en-GB" sz="1700" b="0" dirty="0">
                          <a:effectLst/>
                          <a:latin typeface="Courier" pitchFamily="2" charset="0"/>
                        </a:rPr>
                        <a:t>  </a:t>
                      </a:r>
                      <a:r>
                        <a:rPr lang="en-GB" sz="1700" b="0" dirty="0" err="1">
                          <a:effectLst/>
                          <a:latin typeface="Courier" pitchFamily="2" charset="0"/>
                        </a:rPr>
                        <a:t>data</a:t>
                      </a:r>
                      <a:r>
                        <a:rPr lang="en-GB" sz="1700" b="1" dirty="0" err="1">
                          <a:effectLst/>
                          <a:latin typeface="Courier" pitchFamily="2" charset="0"/>
                        </a:rPr>
                        <a:t>:NXdata</a:t>
                      </a:r>
                      <a:r>
                        <a:rPr lang="en-GB" sz="1700" b="1" dirty="0">
                          <a:effectLst/>
                          <a:latin typeface="Courier" pitchFamily="2" charset="0"/>
                        </a:rPr>
                        <a:t> </a:t>
                      </a:r>
                    </a:p>
                    <a:p>
                      <a:pPr algn="l"/>
                      <a:r>
                        <a:rPr lang="en-GB" sz="1700" b="1" dirty="0">
                          <a:effectLst/>
                          <a:latin typeface="Courier" pitchFamily="2" charset="0"/>
                        </a:rPr>
                        <a:t>     </a:t>
                      </a:r>
                      <a:r>
                        <a:rPr lang="en-GB" sz="1700" b="0" dirty="0" err="1">
                          <a:effectLst/>
                          <a:latin typeface="Courier" pitchFamily="2" charset="0"/>
                        </a:rPr>
                        <a:t>data</a:t>
                      </a:r>
                      <a:r>
                        <a:rPr lang="en-GB" sz="1700" b="1" dirty="0" err="1">
                          <a:effectLst/>
                          <a:latin typeface="Courier" pitchFamily="2" charset="0"/>
                        </a:rPr>
                        <a:t>:NXlog</a:t>
                      </a:r>
                      <a:endParaRPr lang="en-GB" sz="1700" b="1" dirty="0">
                        <a:effectLst/>
                        <a:latin typeface="Courier" pitchFamily="2" charset="0"/>
                      </a:endParaRPr>
                    </a:p>
                    <a:p>
                      <a:pPr algn="l"/>
                      <a:r>
                        <a:rPr lang="en-GB" sz="1700" b="1" dirty="0">
                          <a:effectLst/>
                          <a:latin typeface="Courier" pitchFamily="2" charset="0"/>
                        </a:rPr>
                        <a:t>     </a:t>
                      </a:r>
                      <a:r>
                        <a:rPr lang="en-GB" sz="1700" b="0" dirty="0" err="1">
                          <a:effectLst/>
                          <a:latin typeface="Courier" pitchFamily="2" charset="0"/>
                        </a:rPr>
                        <a:t>polarisation</a:t>
                      </a:r>
                      <a:r>
                        <a:rPr lang="en-GB" sz="1700" b="1" dirty="0" err="1">
                          <a:effectLst/>
                          <a:latin typeface="Courier" pitchFamily="2" charset="0"/>
                        </a:rPr>
                        <a:t>:NXlog</a:t>
                      </a:r>
                      <a:endParaRPr lang="en-GB" sz="1700" b="1" dirty="0">
                        <a:effectLst/>
                        <a:latin typeface="Courier" pitchFamily="2" charset="0"/>
                      </a:endParaRPr>
                    </a:p>
                    <a:p>
                      <a:pPr algn="l"/>
                      <a:r>
                        <a:rPr lang="en-GB" sz="1700" b="1" dirty="0">
                          <a:effectLst/>
                          <a:latin typeface="Courier" pitchFamily="2" charset="0"/>
                        </a:rPr>
                        <a:t>     </a:t>
                      </a:r>
                      <a:r>
                        <a:rPr lang="en-GB" sz="1700" b="0" dirty="0" err="1">
                          <a:effectLst/>
                          <a:latin typeface="Courier" pitchFamily="2" charset="0"/>
                        </a:rPr>
                        <a:t>temperature</a:t>
                      </a:r>
                      <a:r>
                        <a:rPr lang="en-GB" sz="1700" b="1" dirty="0" err="1">
                          <a:effectLst/>
                          <a:latin typeface="Courier" pitchFamily="2" charset="0"/>
                        </a:rPr>
                        <a:t>:NXlog</a:t>
                      </a:r>
                      <a:endParaRPr lang="en-GB" sz="1700" b="1" dirty="0">
                        <a:effectLst/>
                        <a:latin typeface="Courier" pitchFamily="2" charset="0"/>
                      </a:endParaRPr>
                    </a:p>
                    <a:p>
                      <a:pPr algn="l"/>
                      <a:r>
                        <a:rPr lang="en-GB" sz="1700" b="1" dirty="0">
                          <a:effectLst/>
                          <a:latin typeface="Courier" pitchFamily="2" charset="0"/>
                        </a:rPr>
                        <a:t>     </a:t>
                      </a:r>
                      <a:r>
                        <a:rPr lang="en-GB" sz="1700" b="0" dirty="0" err="1">
                          <a:effectLst/>
                          <a:latin typeface="Courier" pitchFamily="2" charset="0"/>
                        </a:rPr>
                        <a:t>rotation_angle</a:t>
                      </a:r>
                      <a:r>
                        <a:rPr lang="en-GB" sz="1700" b="1" dirty="0" err="1">
                          <a:effectLst/>
                          <a:latin typeface="Courier" pitchFamily="2" charset="0"/>
                        </a:rPr>
                        <a:t>:NXlog</a:t>
                      </a:r>
                      <a:endParaRPr lang="en-GB" sz="1700" b="1" dirty="0">
                        <a:effectLst/>
                        <a:latin typeface="Courier" pitchFamily="2" charset="0"/>
                      </a:endParaRPr>
                    </a:p>
                  </a:txBody>
                  <a:tcPr marL="64293" marR="64293" marT="32147" marB="32147" anchor="ctr">
                    <a:lnL>
                      <a:noFill/>
                    </a:lnL>
                    <a:lnR>
                      <a:noFill/>
                    </a:lnR>
                    <a:lnT>
                      <a:noFill/>
                    </a:lnT>
                    <a:lnB>
                      <a:noFill/>
                    </a:lnB>
                  </a:tcPr>
                </a:tc>
                <a:extLst>
                  <a:ext uri="{0D108BD9-81ED-4DB2-BD59-A6C34878D82A}">
                    <a16:rowId xmlns:a16="http://schemas.microsoft.com/office/drawing/2014/main" val="139688915"/>
                  </a:ext>
                </a:extLst>
              </a:tr>
            </a:tbl>
          </a:graphicData>
        </a:graphic>
      </p:graphicFrame>
      <p:graphicFrame>
        <p:nvGraphicFramePr>
          <p:cNvPr id="46" name="Table 45">
            <a:extLst>
              <a:ext uri="{FF2B5EF4-FFF2-40B4-BE49-F238E27FC236}">
                <a16:creationId xmlns:a16="http://schemas.microsoft.com/office/drawing/2014/main" id="{6176CD0D-F203-3D41-B357-45C4A3FD5C8B}"/>
              </a:ext>
            </a:extLst>
          </p:cNvPr>
          <p:cNvGraphicFramePr>
            <a:graphicFrameLocks noGrp="1"/>
          </p:cNvGraphicFramePr>
          <p:nvPr>
            <p:extLst/>
          </p:nvPr>
        </p:nvGraphicFramePr>
        <p:xfrm>
          <a:off x="462541" y="4365000"/>
          <a:ext cx="4096623" cy="1548686"/>
        </p:xfrm>
        <a:graphic>
          <a:graphicData uri="http://schemas.openxmlformats.org/drawingml/2006/table">
            <a:tbl>
              <a:tblPr firstRow="1" bandRow="1">
                <a:tableStyleId>{5940675A-B579-460E-94D1-54222C63F5DA}</a:tableStyleId>
              </a:tblPr>
              <a:tblGrid>
                <a:gridCol w="2320363">
                  <a:extLst>
                    <a:ext uri="{9D8B030D-6E8A-4147-A177-3AD203B41FA5}">
                      <a16:colId xmlns:a16="http://schemas.microsoft.com/office/drawing/2014/main" val="2866742666"/>
                    </a:ext>
                  </a:extLst>
                </a:gridCol>
                <a:gridCol w="1776260">
                  <a:extLst>
                    <a:ext uri="{9D8B030D-6E8A-4147-A177-3AD203B41FA5}">
                      <a16:colId xmlns:a16="http://schemas.microsoft.com/office/drawing/2014/main" val="2269181415"/>
                    </a:ext>
                  </a:extLst>
                </a:gridCol>
              </a:tblGrid>
              <a:tr h="328453">
                <a:tc>
                  <a:txBody>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700" b="1" i="0" u="none" strike="noStrike" cap="none" spc="0" normalizeH="0" baseline="0" dirty="0">
                          <a:ln>
                            <a:noFill/>
                          </a:ln>
                          <a:solidFill>
                            <a:srgbClr val="00B050"/>
                          </a:solidFill>
                          <a:effectLst/>
                          <a:uFillTx/>
                          <a:latin typeface="+mj-lt"/>
                          <a:ea typeface="Helvetica Neue"/>
                          <a:cs typeface="Helvetica Neue"/>
                          <a:sym typeface="Helvetica Neue"/>
                        </a:rPr>
                        <a:t>Pros</a:t>
                      </a:r>
                    </a:p>
                  </a:txBody>
                  <a:tcPr marL="64293" marR="64293" marT="32147" marB="32147"/>
                </a:tc>
                <a:tc>
                  <a:txBody>
                    <a:bodyPr/>
                    <a:lstStyle/>
                    <a:p>
                      <a:pPr algn="ctr"/>
                      <a:r>
                        <a:rPr lang="en-GB" sz="1700" dirty="0">
                          <a:solidFill>
                            <a:srgbClr val="FF0000"/>
                          </a:solidFill>
                          <a:latin typeface="+mj-lt"/>
                        </a:rPr>
                        <a:t>Cons</a:t>
                      </a:r>
                      <a:endParaRPr lang="en-GB" sz="1700" dirty="0">
                        <a:latin typeface="+mj-lt"/>
                      </a:endParaRPr>
                    </a:p>
                  </a:txBody>
                  <a:tcPr marL="64293" marR="64293" marT="32147" marB="32147"/>
                </a:tc>
                <a:extLst>
                  <a:ext uri="{0D108BD9-81ED-4DB2-BD59-A6C34878D82A}">
                    <a16:rowId xmlns:a16="http://schemas.microsoft.com/office/drawing/2014/main" val="2502186965"/>
                  </a:ext>
                </a:extLst>
              </a:tr>
              <a:tr h="1220233">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GB" sz="1700" b="0" dirty="0">
                          <a:latin typeface="+mj-lt"/>
                        </a:rPr>
                        <a:t>very flexible, efficient storage, </a:t>
                      </a:r>
                      <a:r>
                        <a:rPr lang="en-GB" sz="1700" b="0" i="0" u="none" strike="noStrike" cap="none" spc="0" baseline="0" dirty="0">
                          <a:ln>
                            <a:noFill/>
                          </a:ln>
                          <a:solidFill>
                            <a:schemeClr val="tx1"/>
                          </a:solidFill>
                          <a:uFillTx/>
                          <a:latin typeface="+mn-lt"/>
                          <a:ea typeface="+mn-ea"/>
                          <a:cs typeface="+mn-cs"/>
                          <a:sym typeface="Helvetica Neue Light"/>
                        </a:rPr>
                        <a:t>little DAQ hardware support needed</a:t>
                      </a:r>
                    </a:p>
                  </a:txBody>
                  <a:tcPr marL="64293" marR="64293" marT="32147" marB="32147"/>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GB" sz="1700" b="0" i="0" u="none" strike="noStrike" cap="none" spc="0" normalizeH="0" baseline="0" dirty="0">
                          <a:ln>
                            <a:noFill/>
                          </a:ln>
                          <a:solidFill>
                            <a:srgbClr val="000000"/>
                          </a:solidFill>
                          <a:effectLst/>
                          <a:uFillTx/>
                          <a:latin typeface="+mj-lt"/>
                          <a:ea typeface="Helvetica Neue"/>
                          <a:cs typeface="Helvetica Neue"/>
                          <a:sym typeface="Helvetica Neue"/>
                        </a:rPr>
                        <a:t>No default plot, requires post processing</a:t>
                      </a:r>
                    </a:p>
                  </a:txBody>
                  <a:tcPr marL="64293" marR="64293" marT="32147" marB="32147"/>
                </a:tc>
                <a:extLst>
                  <a:ext uri="{0D108BD9-81ED-4DB2-BD59-A6C34878D82A}">
                    <a16:rowId xmlns:a16="http://schemas.microsoft.com/office/drawing/2014/main" val="562118737"/>
                  </a:ext>
                </a:extLst>
              </a:tr>
            </a:tbl>
          </a:graphicData>
        </a:graphic>
      </p:graphicFrame>
    </p:spTree>
    <p:extLst>
      <p:ext uri="{BB962C8B-B14F-4D97-AF65-F5344CB8AC3E}">
        <p14:creationId xmlns:p14="http://schemas.microsoft.com/office/powerpoint/2010/main" val="274660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4192-D9E0-E043-B5FE-AD0B6B6DFE05}"/>
              </a:ext>
            </a:extLst>
          </p:cNvPr>
          <p:cNvSpPr>
            <a:spLocks noGrp="1"/>
          </p:cNvSpPr>
          <p:nvPr>
            <p:ph type="title"/>
          </p:nvPr>
        </p:nvSpPr>
        <p:spPr/>
        <p:txBody>
          <a:bodyPr>
            <a:normAutofit/>
          </a:bodyPr>
          <a:lstStyle/>
          <a:p>
            <a:r>
              <a:rPr lang="en-GB" dirty="0"/>
              <a:t>In an ideal world…</a:t>
            </a:r>
          </a:p>
        </p:txBody>
      </p:sp>
      <p:sp>
        <p:nvSpPr>
          <p:cNvPr id="3" name="Text Placeholder 2">
            <a:extLst>
              <a:ext uri="{FF2B5EF4-FFF2-40B4-BE49-F238E27FC236}">
                <a16:creationId xmlns:a16="http://schemas.microsoft.com/office/drawing/2014/main" id="{84C7D425-4DA4-2941-AC50-01494333FE9D}"/>
              </a:ext>
            </a:extLst>
          </p:cNvPr>
          <p:cNvSpPr>
            <a:spLocks noGrp="1"/>
          </p:cNvSpPr>
          <p:nvPr>
            <p:ph idx="1"/>
          </p:nvPr>
        </p:nvSpPr>
        <p:spPr/>
        <p:txBody>
          <a:bodyPr>
            <a:noAutofit/>
          </a:bodyPr>
          <a:lstStyle/>
          <a:p>
            <a:r>
              <a:rPr lang="en-GB" dirty="0"/>
              <a:t>In an ideal scenario the consumer would be able to use the data in functionally the same way, regardless in which of the officially ways the experiment was carried out:</a:t>
            </a:r>
          </a:p>
          <a:p>
            <a:pPr marL="2388811"/>
            <a:r>
              <a:rPr lang="en-GB" dirty="0"/>
              <a:t>Static Exposure</a:t>
            </a:r>
          </a:p>
          <a:p>
            <a:pPr marL="2388811"/>
            <a:r>
              <a:rPr lang="en-GB" dirty="0"/>
              <a:t>NeXus Scan Rules (1D)</a:t>
            </a:r>
          </a:p>
          <a:p>
            <a:pPr marL="2388811"/>
            <a:r>
              <a:rPr lang="en-GB" dirty="0"/>
              <a:t>Multiple Scan Dimensions</a:t>
            </a:r>
          </a:p>
          <a:p>
            <a:pPr marL="2388811"/>
            <a:r>
              <a:rPr lang="en-GB" dirty="0"/>
              <a:t>Time Stamp Everything</a:t>
            </a:r>
          </a:p>
          <a:p>
            <a:pPr marL="2388811"/>
            <a:endParaRPr lang="en-GB" dirty="0"/>
          </a:p>
          <a:p>
            <a:pPr marL="479001"/>
            <a:r>
              <a:rPr lang="en-GB" dirty="0"/>
              <a:t>However: Trying to bury that functionality in a library and attempting to transform the data transparently will be prohibitive in most cases.</a:t>
            </a:r>
          </a:p>
          <a:p>
            <a:pPr marL="21813"/>
            <a:endParaRPr lang="en-GB" dirty="0"/>
          </a:p>
        </p:txBody>
      </p:sp>
    </p:spTree>
    <p:extLst>
      <p:ext uri="{BB962C8B-B14F-4D97-AF65-F5344CB8AC3E}">
        <p14:creationId xmlns:p14="http://schemas.microsoft.com/office/powerpoint/2010/main" val="2699228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C721-4BEA-4F49-BD40-083352D7DF94}"/>
              </a:ext>
            </a:extLst>
          </p:cNvPr>
          <p:cNvSpPr>
            <a:spLocks noGrp="1"/>
          </p:cNvSpPr>
          <p:nvPr>
            <p:ph type="title"/>
          </p:nvPr>
        </p:nvSpPr>
        <p:spPr/>
        <p:txBody>
          <a:bodyPr>
            <a:normAutofit/>
          </a:bodyPr>
          <a:lstStyle/>
          <a:p>
            <a:r>
              <a:rPr lang="en-GB" dirty="0"/>
              <a:t>Locations and Orientations</a:t>
            </a:r>
          </a:p>
        </p:txBody>
      </p:sp>
      <p:sp>
        <p:nvSpPr>
          <p:cNvPr id="3" name="Text Placeholder 2">
            <a:extLst>
              <a:ext uri="{FF2B5EF4-FFF2-40B4-BE49-F238E27FC236}">
                <a16:creationId xmlns:a16="http://schemas.microsoft.com/office/drawing/2014/main" id="{BF7C4DBD-E0F2-C046-9319-00E9F7474C20}"/>
              </a:ext>
            </a:extLst>
          </p:cNvPr>
          <p:cNvSpPr>
            <a:spLocks noGrp="1"/>
          </p:cNvSpPr>
          <p:nvPr>
            <p:ph idx="1"/>
          </p:nvPr>
        </p:nvSpPr>
        <p:spPr>
          <a:xfrm>
            <a:off x="609600" y="1286744"/>
            <a:ext cx="6408616" cy="4604960"/>
          </a:xfrm>
        </p:spPr>
        <p:txBody>
          <a:bodyPr>
            <a:noAutofit/>
          </a:bodyPr>
          <a:lstStyle/>
          <a:p>
            <a:r>
              <a:rPr lang="en-GB" sz="2200" dirty="0" err="1">
                <a:latin typeface="Courier" pitchFamily="2" charset="0"/>
              </a:rPr>
              <a:t>depends_on</a:t>
            </a:r>
            <a:br>
              <a:rPr lang="en-GB" sz="2200" dirty="0">
                <a:latin typeface="Courier" pitchFamily="2" charset="0"/>
              </a:rPr>
            </a:br>
            <a:r>
              <a:rPr lang="en-GB" sz="2200" dirty="0"/>
              <a:t>locates and orients components and is used to chain transformations corresponding to their physical setup</a:t>
            </a:r>
            <a:br>
              <a:rPr lang="en-GB" sz="2200" dirty="0"/>
            </a:br>
            <a:endParaRPr lang="en-GB" sz="2200" dirty="0"/>
          </a:p>
          <a:p>
            <a:r>
              <a:rPr lang="en-GB" sz="2200" dirty="0">
                <a:latin typeface="Courier" pitchFamily="2" charset="0"/>
              </a:rPr>
              <a:t>Transformations</a:t>
            </a:r>
            <a:br>
              <a:rPr lang="en-GB" sz="2200" dirty="0">
                <a:latin typeface="Courier" pitchFamily="2" charset="0"/>
              </a:rPr>
            </a:br>
            <a:r>
              <a:rPr lang="en-GB" sz="2200" dirty="0"/>
              <a:t>describe the dynamic or static placement of components with </a:t>
            </a:r>
            <a:r>
              <a:rPr lang="en-GB" sz="2200" dirty="0">
                <a:latin typeface="Courier" pitchFamily="2" charset="0"/>
              </a:rPr>
              <a:t>@</a:t>
            </a:r>
            <a:r>
              <a:rPr lang="en-GB" sz="2200" dirty="0" err="1">
                <a:latin typeface="Courier" pitchFamily="2" charset="0"/>
              </a:rPr>
              <a:t>transformation_type</a:t>
            </a:r>
            <a:r>
              <a:rPr lang="en-GB" sz="2200" dirty="0">
                <a:latin typeface="Courier" pitchFamily="2" charset="0"/>
              </a:rPr>
              <a:t>, @vector, @</a:t>
            </a:r>
            <a:r>
              <a:rPr lang="en-GB" sz="2200" dirty="0" err="1">
                <a:latin typeface="Courier" pitchFamily="2" charset="0"/>
              </a:rPr>
              <a:t>depends_on</a:t>
            </a:r>
            <a:r>
              <a:rPr lang="en-GB" sz="2200" dirty="0">
                <a:latin typeface="Courier" pitchFamily="2" charset="0"/>
              </a:rPr>
              <a:t>, @units, @offset, </a:t>
            </a:r>
            <a:r>
              <a:rPr lang="en-GB" sz="2200" dirty="0"/>
              <a:t>etc</a:t>
            </a:r>
          </a:p>
          <a:p>
            <a:br>
              <a:rPr lang="en-GB" sz="2200" dirty="0">
                <a:latin typeface="Courier" pitchFamily="2" charset="0"/>
              </a:rPr>
            </a:br>
            <a:r>
              <a:rPr lang="en-GB" sz="2200" dirty="0" err="1">
                <a:latin typeface="Courier" pitchFamily="2" charset="0"/>
              </a:rPr>
              <a:t>NXtransformations</a:t>
            </a:r>
            <a:br>
              <a:rPr lang="en-GB" sz="2200" dirty="0">
                <a:latin typeface="Courier" pitchFamily="2" charset="0"/>
              </a:rPr>
            </a:br>
            <a:r>
              <a:rPr lang="en-GB" sz="2200" dirty="0"/>
              <a:t>used to group transformations, for example to have axes on one diffractometer together</a:t>
            </a:r>
          </a:p>
        </p:txBody>
      </p:sp>
      <p:graphicFrame>
        <p:nvGraphicFramePr>
          <p:cNvPr id="4" name="Table 3">
            <a:extLst>
              <a:ext uri="{FF2B5EF4-FFF2-40B4-BE49-F238E27FC236}">
                <a16:creationId xmlns:a16="http://schemas.microsoft.com/office/drawing/2014/main" id="{DF6A1C9A-6034-054D-B205-5C7278D45FE4}"/>
              </a:ext>
            </a:extLst>
          </p:cNvPr>
          <p:cNvGraphicFramePr>
            <a:graphicFrameLocks noGrp="1"/>
          </p:cNvGraphicFramePr>
          <p:nvPr>
            <p:extLst>
              <p:ext uri="{D42A27DB-BD31-4B8C-83A1-F6EECF244321}">
                <p14:modId xmlns:p14="http://schemas.microsoft.com/office/powerpoint/2010/main" val="3794979567"/>
              </p:ext>
            </p:extLst>
          </p:nvPr>
        </p:nvGraphicFramePr>
        <p:xfrm>
          <a:off x="6858000" y="527964"/>
          <a:ext cx="5747672" cy="5611653"/>
        </p:xfrm>
        <a:graphic>
          <a:graphicData uri="http://schemas.openxmlformats.org/drawingml/2006/table">
            <a:tbl>
              <a:tblPr/>
              <a:tblGrid>
                <a:gridCol w="5747672">
                  <a:extLst>
                    <a:ext uri="{9D8B030D-6E8A-4147-A177-3AD203B41FA5}">
                      <a16:colId xmlns:a16="http://schemas.microsoft.com/office/drawing/2014/main" val="1589996729"/>
                    </a:ext>
                  </a:extLst>
                </a:gridCol>
              </a:tblGrid>
              <a:tr h="5611653">
                <a:tc>
                  <a:txBody>
                    <a:bodyPr/>
                    <a:lstStyle/>
                    <a:p>
                      <a:pPr algn="l"/>
                      <a:r>
                        <a:rPr lang="en-GB" sz="1700" b="0" i="0" dirty="0" err="1">
                          <a:effectLst/>
                          <a:latin typeface="Courier" pitchFamily="2" charset="0"/>
                        </a:rPr>
                        <a:t>entry</a:t>
                      </a:r>
                      <a:r>
                        <a:rPr lang="en-GB" sz="1700" b="1" i="0" dirty="0" err="1">
                          <a:effectLst/>
                          <a:latin typeface="Courier" pitchFamily="2" charset="0"/>
                        </a:rPr>
                        <a:t>:NXentry</a:t>
                      </a:r>
                      <a:r>
                        <a:rPr lang="en-GB" sz="1700" b="1" i="0" dirty="0">
                          <a:effectLst/>
                          <a:latin typeface="Courier" pitchFamily="2" charset="0"/>
                        </a:rPr>
                        <a:t> </a:t>
                      </a:r>
                    </a:p>
                    <a:p>
                      <a:pPr algn="l"/>
                      <a:r>
                        <a:rPr lang="en-GB" sz="1700" b="0" i="0" dirty="0">
                          <a:effectLst/>
                          <a:latin typeface="Courier" pitchFamily="2" charset="0"/>
                        </a:rPr>
                        <a:t>  </a:t>
                      </a:r>
                      <a:r>
                        <a:rPr lang="en-GB" sz="1700" b="0" i="0" dirty="0" err="1">
                          <a:effectLst/>
                          <a:latin typeface="Courier" pitchFamily="2" charset="0"/>
                        </a:rPr>
                        <a:t>data</a:t>
                      </a:r>
                      <a:r>
                        <a:rPr lang="en-GB" sz="1700" b="1" i="0" dirty="0" err="1">
                          <a:effectLst/>
                          <a:latin typeface="Courier" pitchFamily="2" charset="0"/>
                        </a:rPr>
                        <a:t>:NXdata</a:t>
                      </a:r>
                      <a:r>
                        <a:rPr lang="en-GB" sz="1700" b="1" i="0" dirty="0">
                          <a:effectLst/>
                          <a:latin typeface="Courier" pitchFamily="2" charset="0"/>
                        </a:rPr>
                        <a:t> </a:t>
                      </a:r>
                    </a:p>
                    <a:p>
                      <a:pPr algn="l"/>
                      <a:r>
                        <a:rPr lang="en-GB" sz="1700" b="1" i="0" dirty="0">
                          <a:effectLst/>
                          <a:latin typeface="Courier" pitchFamily="2" charset="0"/>
                        </a:rPr>
                        <a:t>     …</a:t>
                      </a:r>
                    </a:p>
                    <a:p>
                      <a:pPr algn="l"/>
                      <a:r>
                        <a:rPr lang="en-GB" sz="1700" b="0" i="0" dirty="0">
                          <a:effectLst/>
                          <a:latin typeface="Courier" pitchFamily="2" charset="0"/>
                        </a:rPr>
                        <a:t>  </a:t>
                      </a:r>
                      <a:r>
                        <a:rPr lang="en-GB" sz="1700" b="0" i="0" dirty="0" err="1">
                          <a:effectLst/>
                          <a:latin typeface="Courier" pitchFamily="2" charset="0"/>
                        </a:rPr>
                        <a:t>instrument</a:t>
                      </a:r>
                      <a:r>
                        <a:rPr lang="en-GB" sz="1700" b="1" i="0" dirty="0" err="1">
                          <a:effectLst/>
                          <a:latin typeface="Courier" pitchFamily="2" charset="0"/>
                        </a:rPr>
                        <a:t>:NXinstrument</a:t>
                      </a:r>
                      <a:r>
                        <a:rPr lang="en-GB" sz="1700" b="1" i="0" dirty="0">
                          <a:effectLst/>
                          <a:latin typeface="Courier" pitchFamily="2" charset="0"/>
                        </a:rPr>
                        <a:t> </a:t>
                      </a:r>
                    </a:p>
                    <a:p>
                      <a:pPr algn="l"/>
                      <a:r>
                        <a:rPr lang="en-GB" sz="1700" b="0" i="0" dirty="0">
                          <a:effectLst/>
                          <a:latin typeface="Courier" pitchFamily="2" charset="0"/>
                        </a:rPr>
                        <a:t>    </a:t>
                      </a:r>
                      <a:r>
                        <a:rPr lang="en-GB" sz="1700" b="0" i="0" dirty="0" err="1">
                          <a:effectLst/>
                          <a:latin typeface="Courier" pitchFamily="2" charset="0"/>
                        </a:rPr>
                        <a:t>detetctor</a:t>
                      </a:r>
                      <a:r>
                        <a:rPr lang="en-GB" sz="1700" b="1" i="0" dirty="0" err="1">
                          <a:effectLst/>
                          <a:latin typeface="Courier" pitchFamily="2" charset="0"/>
                        </a:rPr>
                        <a:t>:NXdetector</a:t>
                      </a:r>
                      <a:r>
                        <a:rPr lang="en-GB" sz="1700" b="1" i="0" dirty="0">
                          <a:effectLst/>
                          <a:latin typeface="Courier" pitchFamily="2" charset="0"/>
                        </a:rPr>
                        <a:t> </a:t>
                      </a:r>
                    </a:p>
                    <a:p>
                      <a:pPr algn="l"/>
                      <a:r>
                        <a:rPr lang="en-GB" sz="1700" b="1" i="0" dirty="0">
                          <a:effectLst/>
                          <a:latin typeface="Courier" pitchFamily="2" charset="0"/>
                        </a:rPr>
                        <a:t>        …</a:t>
                      </a:r>
                    </a:p>
                    <a:p>
                      <a:pPr algn="l"/>
                      <a:r>
                        <a:rPr lang="en-GB" sz="1700" b="0" i="0" dirty="0">
                          <a:effectLst/>
                          <a:latin typeface="Courier" pitchFamily="2" charset="0"/>
                        </a:rPr>
                        <a:t>  </a:t>
                      </a:r>
                      <a:r>
                        <a:rPr lang="en-GB" sz="1700" b="0" i="0" dirty="0" err="1">
                          <a:effectLst/>
                          <a:latin typeface="Courier" pitchFamily="2" charset="0"/>
                        </a:rPr>
                        <a:t>sample</a:t>
                      </a:r>
                      <a:r>
                        <a:rPr lang="en-GB" sz="1700" b="1" i="0" dirty="0" err="1">
                          <a:effectLst/>
                          <a:latin typeface="Courier" pitchFamily="2" charset="0"/>
                        </a:rPr>
                        <a:t>:NXsample</a:t>
                      </a:r>
                      <a:endParaRPr lang="en-GB" sz="1700" b="1" i="0" dirty="0">
                        <a:latin typeface="Courier" pitchFamily="2" charset="0"/>
                      </a:endParaRPr>
                    </a:p>
                    <a:p>
                      <a:pPr marL="0" marR="0" lvl="0" indent="0" algn="l" defTabSz="584200" rtl="0" eaLnBrk="1" fontAlgn="auto" latinLnBrk="0" hangingPunct="1">
                        <a:lnSpc>
                          <a:spcPct val="100000"/>
                        </a:lnSpc>
                        <a:spcBef>
                          <a:spcPts val="0"/>
                        </a:spcBef>
                        <a:spcAft>
                          <a:spcPts val="0"/>
                        </a:spcAft>
                        <a:buClrTx/>
                        <a:buSzTx/>
                        <a:buFontTx/>
                        <a:buNone/>
                        <a:tabLst/>
                        <a:defRPr/>
                      </a:pPr>
                      <a:r>
                        <a:rPr lang="en-GB" sz="1700" b="1" i="0" dirty="0">
                          <a:latin typeface="Courier" pitchFamily="2" charset="0"/>
                        </a:rPr>
                        <a:t>    </a:t>
                      </a:r>
                      <a:r>
                        <a:rPr lang="en-GB" sz="1700" b="1" i="0" dirty="0" err="1">
                          <a:latin typeface="Courier" pitchFamily="2" charset="0"/>
                        </a:rPr>
                        <a:t>depends_on</a:t>
                      </a:r>
                      <a:r>
                        <a:rPr lang="en-GB" sz="1700" b="1" i="0" dirty="0">
                          <a:latin typeface="Courier" pitchFamily="2" charset="0"/>
                        </a:rPr>
                        <a:t>=</a:t>
                      </a:r>
                      <a:r>
                        <a:rPr lang="en-GB" sz="1700" b="0" i="0" dirty="0" err="1">
                          <a:latin typeface="Courier" pitchFamily="2" charset="0"/>
                        </a:rPr>
                        <a:t>diffr</a:t>
                      </a:r>
                      <a:r>
                        <a:rPr lang="en-GB" sz="1700" b="0" i="0" dirty="0">
                          <a:latin typeface="Courier" pitchFamily="2" charset="0"/>
                        </a:rPr>
                        <a:t>/phi</a:t>
                      </a:r>
                    </a:p>
                    <a:p>
                      <a:pPr marL="0" marR="0" lvl="0" indent="0" algn="l" defTabSz="584200" rtl="0" eaLnBrk="1" fontAlgn="auto" latinLnBrk="0" hangingPunct="1">
                        <a:lnSpc>
                          <a:spcPct val="100000"/>
                        </a:lnSpc>
                        <a:spcBef>
                          <a:spcPts val="0"/>
                        </a:spcBef>
                        <a:spcAft>
                          <a:spcPts val="0"/>
                        </a:spcAft>
                        <a:buClrTx/>
                        <a:buSzTx/>
                        <a:buFontTx/>
                        <a:buNone/>
                        <a:tabLst/>
                        <a:defRPr/>
                      </a:pPr>
                      <a:r>
                        <a:rPr lang="en-GB" sz="1700" b="0" i="0" dirty="0">
                          <a:latin typeface="Courier" pitchFamily="2" charset="0"/>
                        </a:rPr>
                        <a:t>    </a:t>
                      </a:r>
                      <a:r>
                        <a:rPr lang="en-GB" sz="1700" b="0" i="0" dirty="0" err="1">
                          <a:latin typeface="Courier" pitchFamily="2" charset="0"/>
                        </a:rPr>
                        <a:t>diffr</a:t>
                      </a:r>
                      <a:r>
                        <a:rPr lang="en-GB" sz="1700" b="1" i="0" dirty="0" err="1">
                          <a:latin typeface="Courier" pitchFamily="2" charset="0"/>
                        </a:rPr>
                        <a:t>:NXtransformations</a:t>
                      </a:r>
                      <a:endParaRPr lang="en-GB" sz="1700" b="1" i="0" dirty="0">
                        <a:latin typeface="Courier" pitchFamily="2" charset="0"/>
                      </a:endParaRPr>
                    </a:p>
                    <a:p>
                      <a:pPr algn="l"/>
                      <a:r>
                        <a:rPr lang="en-GB" sz="1700" b="1" i="0" dirty="0">
                          <a:latin typeface="Courier" pitchFamily="2" charset="0"/>
                        </a:rPr>
                        <a:t>       </a:t>
                      </a:r>
                      <a:r>
                        <a:rPr lang="en-GB" sz="1700" b="0" i="0" dirty="0">
                          <a:latin typeface="Courier" pitchFamily="2" charset="0"/>
                        </a:rPr>
                        <a:t>phi</a:t>
                      </a:r>
                      <a:r>
                        <a:rPr lang="en-GB" sz="1700" b="1" i="0" dirty="0">
                          <a:latin typeface="Courier" pitchFamily="2" charset="0"/>
                        </a:rPr>
                        <a:t>[…]</a:t>
                      </a:r>
                    </a:p>
                    <a:p>
                      <a:pPr algn="l"/>
                      <a:r>
                        <a:rPr lang="en-GB" sz="1700" b="1" i="0" dirty="0">
                          <a:latin typeface="Courier" pitchFamily="2" charset="0"/>
                        </a:rPr>
                        <a:t>          @</a:t>
                      </a:r>
                      <a:r>
                        <a:rPr lang="en-GB" sz="1700" b="1" i="0" dirty="0" err="1">
                          <a:latin typeface="Courier" pitchFamily="2" charset="0"/>
                        </a:rPr>
                        <a:t>transformation_type</a:t>
                      </a:r>
                      <a:r>
                        <a:rPr lang="en-GB" sz="1700" b="1" i="0" dirty="0">
                          <a:latin typeface="Courier" pitchFamily="2" charset="0"/>
                        </a:rPr>
                        <a:t>=</a:t>
                      </a:r>
                      <a:r>
                        <a:rPr lang="en-GB" sz="1700" b="0" i="0" dirty="0">
                          <a:latin typeface="Courier" pitchFamily="2" charset="0"/>
                        </a:rPr>
                        <a:t>rotation</a:t>
                      </a:r>
                    </a:p>
                    <a:p>
                      <a:pPr algn="l"/>
                      <a:r>
                        <a:rPr lang="en-GB" sz="1700" b="1" i="0" dirty="0">
                          <a:latin typeface="Courier" pitchFamily="2" charset="0"/>
                        </a:rPr>
                        <a:t>          @vector=</a:t>
                      </a:r>
                      <a:r>
                        <a:rPr lang="en-GB" sz="1700" b="0" i="0" dirty="0">
                          <a:latin typeface="Courier" pitchFamily="2" charset="0"/>
                        </a:rPr>
                        <a:t>0,1,0</a:t>
                      </a:r>
                    </a:p>
                    <a:p>
                      <a:pPr algn="l"/>
                      <a:r>
                        <a:rPr lang="en-GB" sz="1700" b="1" i="0" dirty="0">
                          <a:latin typeface="Courier" pitchFamily="2" charset="0"/>
                        </a:rPr>
                        <a:t>          @</a:t>
                      </a:r>
                      <a:r>
                        <a:rPr lang="en-GB" sz="1700" b="1" i="0" dirty="0" err="1">
                          <a:latin typeface="Courier" pitchFamily="2" charset="0"/>
                        </a:rPr>
                        <a:t>depends_on</a:t>
                      </a:r>
                      <a:r>
                        <a:rPr lang="en-GB" sz="1700" b="1" i="0" dirty="0">
                          <a:latin typeface="Courier" pitchFamily="2" charset="0"/>
                        </a:rPr>
                        <a:t>=</a:t>
                      </a:r>
                      <a:r>
                        <a:rPr lang="en-GB" sz="1700" b="0" i="0" dirty="0">
                          <a:latin typeface="Courier" pitchFamily="2" charset="0"/>
                        </a:rPr>
                        <a:t>chi</a:t>
                      </a:r>
                    </a:p>
                    <a:p>
                      <a:pPr algn="l"/>
                      <a:r>
                        <a:rPr lang="en-GB" sz="1700" b="1" i="0" dirty="0">
                          <a:latin typeface="Courier" pitchFamily="2" charset="0"/>
                        </a:rPr>
                        <a:t>       </a:t>
                      </a:r>
                      <a:r>
                        <a:rPr lang="en-GB" sz="1700" b="0" i="0" dirty="0">
                          <a:latin typeface="Courier" pitchFamily="2" charset="0"/>
                        </a:rPr>
                        <a:t>chi</a:t>
                      </a:r>
                      <a:r>
                        <a:rPr lang="en-GB" sz="1700" b="1" i="0" dirty="0">
                          <a:latin typeface="Courier" pitchFamily="2" charset="0"/>
                        </a:rPr>
                        <a:t>[…]</a:t>
                      </a:r>
                      <a:endParaRPr lang="en-GB" sz="1700" b="0" i="0" dirty="0">
                        <a:latin typeface="Courier" pitchFamily="2" charset="0"/>
                      </a:endParaRPr>
                    </a:p>
                    <a:p>
                      <a:pPr algn="l"/>
                      <a:r>
                        <a:rPr lang="en-GB" sz="1700" b="1" i="0" dirty="0">
                          <a:latin typeface="Courier" pitchFamily="2" charset="0"/>
                        </a:rPr>
                        <a:t>          @</a:t>
                      </a:r>
                      <a:r>
                        <a:rPr lang="en-GB" sz="1700" b="1" i="0" dirty="0" err="1">
                          <a:latin typeface="Courier" pitchFamily="2" charset="0"/>
                        </a:rPr>
                        <a:t>transformation_type</a:t>
                      </a:r>
                      <a:r>
                        <a:rPr lang="en-GB" sz="1700" b="1" i="0" dirty="0">
                          <a:latin typeface="Courier" pitchFamily="2" charset="0"/>
                        </a:rPr>
                        <a:t>=</a:t>
                      </a:r>
                      <a:r>
                        <a:rPr lang="en-GB" sz="1700" b="0" i="0" dirty="0">
                          <a:latin typeface="Courier" pitchFamily="2" charset="0"/>
                        </a:rPr>
                        <a:t>rotation</a:t>
                      </a:r>
                    </a:p>
                    <a:p>
                      <a:pPr algn="l"/>
                      <a:r>
                        <a:rPr lang="en-GB" sz="1700" b="1" i="0" dirty="0">
                          <a:latin typeface="Courier" pitchFamily="2" charset="0"/>
                        </a:rPr>
                        <a:t>          @vector=</a:t>
                      </a:r>
                      <a:r>
                        <a:rPr lang="en-GB" sz="1700" b="0" i="0" dirty="0">
                          <a:latin typeface="Courier" pitchFamily="2" charset="0"/>
                        </a:rPr>
                        <a:t>0,0,1</a:t>
                      </a:r>
                    </a:p>
                    <a:p>
                      <a:pPr algn="l"/>
                      <a:r>
                        <a:rPr lang="en-GB" sz="1700" b="1" i="0" dirty="0">
                          <a:latin typeface="Courier" pitchFamily="2" charset="0"/>
                        </a:rPr>
                        <a:t>          @</a:t>
                      </a:r>
                      <a:r>
                        <a:rPr lang="en-GB" sz="1700" b="1" i="0" dirty="0" err="1">
                          <a:latin typeface="Courier" pitchFamily="2" charset="0"/>
                        </a:rPr>
                        <a:t>depends_on</a:t>
                      </a:r>
                      <a:r>
                        <a:rPr lang="en-GB" sz="1700" b="1" i="0" dirty="0">
                          <a:latin typeface="Courier" pitchFamily="2" charset="0"/>
                        </a:rPr>
                        <a:t>=</a:t>
                      </a:r>
                      <a:r>
                        <a:rPr lang="en-GB" sz="1700" b="0" i="0" dirty="0" err="1">
                          <a:latin typeface="Courier" pitchFamily="2" charset="0"/>
                        </a:rPr>
                        <a:t>rotation_angle</a:t>
                      </a:r>
                      <a:r>
                        <a:rPr lang="en-GB" sz="1700" b="0" i="0" dirty="0">
                          <a:latin typeface="Courier" pitchFamily="2" charset="0"/>
                        </a:rPr>
                        <a:t>         </a:t>
                      </a:r>
                    </a:p>
                    <a:p>
                      <a:pPr algn="l"/>
                      <a:r>
                        <a:rPr lang="en-GB" sz="1700" b="0" i="0" dirty="0">
                          <a:latin typeface="Courier" pitchFamily="2" charset="0"/>
                        </a:rPr>
                        <a:t>       </a:t>
                      </a:r>
                      <a:r>
                        <a:rPr lang="en-GB" sz="1700" b="0" i="0" dirty="0" err="1">
                          <a:latin typeface="Courier" pitchFamily="2" charset="0"/>
                        </a:rPr>
                        <a:t>rotation_angle</a:t>
                      </a:r>
                      <a:r>
                        <a:rPr lang="en-GB" sz="1700" b="1" i="0" dirty="0">
                          <a:latin typeface="Courier" pitchFamily="2" charset="0"/>
                        </a:rPr>
                        <a:t>[…]</a:t>
                      </a:r>
                      <a:endParaRPr lang="en-GB" sz="1700" b="0" i="0" dirty="0">
                        <a:latin typeface="Courier" pitchFamily="2" charset="0"/>
                      </a:endParaRPr>
                    </a:p>
                    <a:p>
                      <a:pPr algn="l"/>
                      <a:r>
                        <a:rPr lang="en-GB" sz="1700" b="1" i="0" dirty="0">
                          <a:latin typeface="Courier" pitchFamily="2" charset="0"/>
                        </a:rPr>
                        <a:t>          @</a:t>
                      </a:r>
                      <a:r>
                        <a:rPr lang="en-GB" sz="1700" b="1" i="0" dirty="0" err="1">
                          <a:latin typeface="Courier" pitchFamily="2" charset="0"/>
                        </a:rPr>
                        <a:t>transformation_type</a:t>
                      </a:r>
                      <a:r>
                        <a:rPr lang="en-GB" sz="1700" b="1" i="0" dirty="0">
                          <a:latin typeface="Courier" pitchFamily="2" charset="0"/>
                        </a:rPr>
                        <a:t>=</a:t>
                      </a:r>
                      <a:r>
                        <a:rPr lang="en-GB" sz="1700" b="0" i="0" dirty="0">
                          <a:latin typeface="Courier" pitchFamily="2" charset="0"/>
                        </a:rPr>
                        <a:t>rotation</a:t>
                      </a:r>
                    </a:p>
                    <a:p>
                      <a:pPr algn="l"/>
                      <a:r>
                        <a:rPr lang="en-GB" sz="1700" b="1" i="0" dirty="0">
                          <a:latin typeface="Courier" pitchFamily="2" charset="0"/>
                        </a:rPr>
                        <a:t>          @vector=</a:t>
                      </a:r>
                      <a:r>
                        <a:rPr lang="en-GB" sz="1700" b="0" i="0" dirty="0">
                          <a:latin typeface="Courier" pitchFamily="2" charset="0"/>
                        </a:rPr>
                        <a:t>0,1,0</a:t>
                      </a:r>
                    </a:p>
                    <a:p>
                      <a:pPr algn="l"/>
                      <a:endParaRPr lang="en-GB" sz="1700" b="1" i="0" dirty="0">
                        <a:effectLst/>
                        <a:latin typeface="Courier" pitchFamily="2" charset="0"/>
                      </a:endParaRPr>
                    </a:p>
                  </a:txBody>
                  <a:tcPr marL="64293" marR="64293" marT="32147" marB="32147" anchor="ctr">
                    <a:lnL>
                      <a:noFill/>
                    </a:lnL>
                    <a:lnR>
                      <a:noFill/>
                    </a:lnR>
                    <a:lnT>
                      <a:noFill/>
                    </a:lnT>
                    <a:lnB>
                      <a:noFill/>
                    </a:lnB>
                  </a:tcPr>
                </a:tc>
                <a:extLst>
                  <a:ext uri="{0D108BD9-81ED-4DB2-BD59-A6C34878D82A}">
                    <a16:rowId xmlns:a16="http://schemas.microsoft.com/office/drawing/2014/main" val="139688915"/>
                  </a:ext>
                </a:extLst>
              </a:tr>
            </a:tbl>
          </a:graphicData>
        </a:graphic>
      </p:graphicFrame>
    </p:spTree>
    <p:extLst>
      <p:ext uri="{BB962C8B-B14F-4D97-AF65-F5344CB8AC3E}">
        <p14:creationId xmlns:p14="http://schemas.microsoft.com/office/powerpoint/2010/main" val="82969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261025"/>
            <a:ext cx="7139137" cy="670610"/>
          </a:xfrm>
          <a:prstGeom prst="rect">
            <a:avLst/>
          </a:prstGeom>
        </p:spPr>
        <p:txBody>
          <a:bodyPr vert="horz" wrap="square" lIns="0" tIns="13820" rIns="0" bIns="0" rtlCol="0" anchor="ctr">
            <a:spAutoFit/>
          </a:bodyPr>
          <a:lstStyle/>
          <a:p>
            <a:pPr marL="11516">
              <a:spcBef>
                <a:spcPts val="109"/>
              </a:spcBef>
            </a:pPr>
            <a:r>
              <a:rPr lang="en-US" sz="4267" spc="-104" dirty="0"/>
              <a:t>Shapes in NeXus</a:t>
            </a:r>
            <a:endParaRPr sz="4267" dirty="0"/>
          </a:p>
        </p:txBody>
      </p:sp>
      <p:sp>
        <p:nvSpPr>
          <p:cNvPr id="5" name="Text Placeholder 4">
            <a:extLst>
              <a:ext uri="{FF2B5EF4-FFF2-40B4-BE49-F238E27FC236}">
                <a16:creationId xmlns:a16="http://schemas.microsoft.com/office/drawing/2014/main" id="{04BAA1B2-D58B-8A4F-99F2-7199F0BD8752}"/>
              </a:ext>
            </a:extLst>
          </p:cNvPr>
          <p:cNvSpPr>
            <a:spLocks noGrp="1"/>
          </p:cNvSpPr>
          <p:nvPr>
            <p:ph type="body" idx="1"/>
          </p:nvPr>
        </p:nvSpPr>
        <p:spPr>
          <a:xfrm>
            <a:off x="1981199" y="1600201"/>
            <a:ext cx="5939484" cy="4883663"/>
          </a:xfrm>
        </p:spPr>
        <p:txBody>
          <a:bodyPr>
            <a:normAutofit/>
          </a:bodyPr>
          <a:lstStyle/>
          <a:p>
            <a:pPr marL="11516" marR="4607">
              <a:lnSpc>
                <a:spcPts val="4452"/>
              </a:lnSpc>
              <a:spcBef>
                <a:spcPts val="399"/>
              </a:spcBef>
              <a:buSzPct val="44705"/>
              <a:tabLst>
                <a:tab pos="304582" algn="l"/>
                <a:tab pos="305158" algn="l"/>
              </a:tabLst>
            </a:pPr>
            <a:r>
              <a:rPr lang="en-GB" dirty="0"/>
              <a:t>Based on Object File Format (OFF)</a:t>
            </a:r>
          </a:p>
          <a:p>
            <a:pPr marL="696680" lvl="1" indent="-293642">
              <a:spcBef>
                <a:spcPts val="1143"/>
              </a:spcBef>
              <a:buSzPct val="75675"/>
              <a:tabLst>
                <a:tab pos="696680" algn="l"/>
              </a:tabLst>
            </a:pPr>
            <a:r>
              <a:rPr lang="en-GB" dirty="0"/>
              <a:t>Mesh based</a:t>
            </a:r>
          </a:p>
          <a:p>
            <a:pPr marL="696680" marR="523950" lvl="1" indent="-293642">
              <a:lnSpc>
                <a:spcPts val="3891"/>
              </a:lnSpc>
              <a:spcBef>
                <a:spcPts val="1483"/>
              </a:spcBef>
              <a:buSzPct val="75675"/>
              <a:tabLst>
                <a:tab pos="696680" algn="l"/>
              </a:tabLst>
            </a:pPr>
            <a:r>
              <a:rPr lang="en-GB" dirty="0"/>
              <a:t>Supported by CAD software</a:t>
            </a:r>
          </a:p>
          <a:p>
            <a:pPr marL="696680" lvl="1" indent="-293642">
              <a:spcBef>
                <a:spcPts val="1139"/>
              </a:spcBef>
              <a:buSzPct val="75675"/>
              <a:tabLst>
                <a:tab pos="696680" algn="l"/>
              </a:tabLst>
            </a:pPr>
            <a:r>
              <a:rPr lang="en-GB" dirty="0"/>
              <a:t>Supported by </a:t>
            </a:r>
            <a:r>
              <a:rPr lang="en-GB" dirty="0" err="1"/>
              <a:t>McStas</a:t>
            </a:r>
            <a:endParaRPr lang="en-GB" dirty="0"/>
          </a:p>
          <a:p>
            <a:pPr marL="696680" lvl="1" indent="-293642">
              <a:spcBef>
                <a:spcPts val="1139"/>
              </a:spcBef>
              <a:buSzPct val="75675"/>
              <a:tabLst>
                <a:tab pos="696680" algn="l"/>
              </a:tabLst>
            </a:pPr>
            <a:r>
              <a:rPr lang="en-GB" dirty="0"/>
              <a:t>Supported by Mantid</a:t>
            </a:r>
          </a:p>
          <a:p>
            <a:endParaRPr lang="en-GB" dirty="0"/>
          </a:p>
          <a:p>
            <a:r>
              <a:rPr lang="en-GB" dirty="0"/>
              <a:t>Location and Orientation are defined by existing NeXus descriptions </a:t>
            </a:r>
            <a:br>
              <a:rPr lang="en-GB" dirty="0"/>
            </a:br>
            <a:r>
              <a:rPr lang="en-GB" dirty="0"/>
              <a:t>(stemming from the CIF conversion).</a:t>
            </a:r>
          </a:p>
        </p:txBody>
      </p:sp>
      <p:sp>
        <p:nvSpPr>
          <p:cNvPr id="4" name="object 4"/>
          <p:cNvSpPr/>
          <p:nvPr/>
        </p:nvSpPr>
        <p:spPr>
          <a:xfrm>
            <a:off x="8327041" y="2400685"/>
            <a:ext cx="2742048" cy="2515176"/>
          </a:xfrm>
          <a:prstGeom prst="rect">
            <a:avLst/>
          </a:prstGeom>
          <a:blipFill>
            <a:blip r:embed="rId2" cstate="print"/>
            <a:stretch>
              <a:fillRect/>
            </a:stretch>
          </a:blipFill>
        </p:spPr>
        <p:txBody>
          <a:bodyPr wrap="square" lIns="0" tIns="0" rIns="0" bIns="0" rtlCol="0"/>
          <a:lstStyle/>
          <a:p>
            <a:endParaRPr sz="2176"/>
          </a:p>
        </p:txBody>
      </p:sp>
      <p:sp>
        <p:nvSpPr>
          <p:cNvPr id="6" name="object 4">
            <a:extLst>
              <a:ext uri="{FF2B5EF4-FFF2-40B4-BE49-F238E27FC236}">
                <a16:creationId xmlns:a16="http://schemas.microsoft.com/office/drawing/2014/main" id="{72AAB563-F95E-4240-BE49-6AF1F49DEFDA}"/>
              </a:ext>
            </a:extLst>
          </p:cNvPr>
          <p:cNvSpPr/>
          <p:nvPr/>
        </p:nvSpPr>
        <p:spPr>
          <a:xfrm>
            <a:off x="4648200" y="3505200"/>
            <a:ext cx="1381965" cy="760649"/>
          </a:xfrm>
          <a:prstGeom prst="rect">
            <a:avLst/>
          </a:prstGeom>
          <a:blipFill>
            <a:blip r:embed="rId3" cstate="print"/>
            <a:stretch>
              <a:fillRect/>
            </a:stretch>
          </a:blipFill>
        </p:spPr>
        <p:txBody>
          <a:bodyPr wrap="square" lIns="0" tIns="0" rIns="0" bIns="0" rtlCol="0"/>
          <a:lstStyle/>
          <a:p>
            <a:endParaRPr sz="2176"/>
          </a:p>
        </p:txBody>
      </p:sp>
    </p:spTree>
    <p:extLst>
      <p:ext uri="{BB962C8B-B14F-4D97-AF65-F5344CB8AC3E}">
        <p14:creationId xmlns:p14="http://schemas.microsoft.com/office/powerpoint/2010/main" val="261825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What does NeXus aim for?"/>
          <p:cNvSpPr txBox="1">
            <a:spLocks noGrp="1"/>
          </p:cNvSpPr>
          <p:nvPr>
            <p:ph type="title"/>
          </p:nvPr>
        </p:nvSpPr>
        <p:spPr>
          <a:xfrm>
            <a:off x="462776" y="527964"/>
            <a:ext cx="7310043" cy="492443"/>
          </a:xfrm>
          <a:prstGeom prst="rect">
            <a:avLst/>
          </a:prstGeom>
        </p:spPr>
        <p:txBody>
          <a:bodyPr/>
          <a:lstStyle>
            <a:lvl1pPr defTabSz="554990">
              <a:defRPr sz="6650"/>
            </a:lvl1pPr>
          </a:lstStyle>
          <a:p>
            <a:r>
              <a:rPr lang="en-US" sz="3200" dirty="0"/>
              <a:t>NeXus</a:t>
            </a:r>
            <a:endParaRPr sz="3200" dirty="0"/>
          </a:p>
        </p:txBody>
      </p:sp>
      <p:sp>
        <p:nvSpPr>
          <p:cNvPr id="209" name="NeXus aims to provide a format that can hold (all optional):…"/>
          <p:cNvSpPr txBox="1">
            <a:spLocks noGrp="1"/>
          </p:cNvSpPr>
          <p:nvPr>
            <p:ph type="body" idx="1"/>
          </p:nvPr>
        </p:nvSpPr>
        <p:spPr>
          <a:xfrm>
            <a:off x="462776" y="1447800"/>
            <a:ext cx="11043424" cy="369332"/>
          </a:xfrm>
          <a:prstGeom prst="rect">
            <a:avLst/>
          </a:prstGeom>
        </p:spPr>
        <p:txBody>
          <a:bodyPr numCol="2" spcCol="496274" anchor="t">
            <a:noAutofit/>
          </a:bodyPr>
          <a:lstStyle/>
          <a:p>
            <a:pPr defTabSz="328591">
              <a:spcBef>
                <a:spcPts val="984"/>
              </a:spcBef>
              <a:defRPr sz="2880"/>
            </a:pPr>
            <a:r>
              <a:rPr sz="2000" dirty="0"/>
              <a:t>NeXus aims to provide a format that can hold:</a:t>
            </a:r>
            <a:endParaRPr lang="en-US" sz="2000" dirty="0"/>
          </a:p>
          <a:p>
            <a:pPr defTabSz="328591">
              <a:spcBef>
                <a:spcPts val="984"/>
              </a:spcBef>
              <a:defRPr sz="2880"/>
            </a:pPr>
            <a:endParaRPr sz="2000" dirty="0"/>
          </a:p>
          <a:p>
            <a:pPr marL="250015" indent="-250015" defTabSz="328591">
              <a:spcBef>
                <a:spcPts val="984"/>
              </a:spcBef>
              <a:buSzPct val="45000"/>
              <a:buBlip>
                <a:blip r:embed="rId2"/>
              </a:buBlip>
              <a:defRPr sz="2880"/>
            </a:pPr>
            <a:r>
              <a:rPr lang="en-US" sz="2000" dirty="0"/>
              <a:t>raw experimental data</a:t>
            </a:r>
            <a:br>
              <a:rPr lang="en-US" sz="2000" dirty="0"/>
            </a:br>
            <a:r>
              <a:rPr lang="en-US" sz="2000" dirty="0"/>
              <a:t>(with </a:t>
            </a:r>
            <a:r>
              <a:rPr sz="2000" dirty="0"/>
              <a:t>all information </a:t>
            </a:r>
            <a:r>
              <a:rPr lang="en-US" sz="2000" dirty="0"/>
              <a:t>required </a:t>
            </a:r>
            <a:r>
              <a:rPr sz="2000" dirty="0"/>
              <a:t>for processing</a:t>
            </a:r>
            <a:r>
              <a:rPr lang="en-US" sz="2000" dirty="0"/>
              <a:t>)</a:t>
            </a:r>
          </a:p>
          <a:p>
            <a:pPr marL="250015" indent="-250015" defTabSz="328591">
              <a:spcBef>
                <a:spcPts val="984"/>
              </a:spcBef>
              <a:buSzPct val="45000"/>
              <a:buBlip>
                <a:blip r:embed="rId2"/>
              </a:buBlip>
              <a:defRPr sz="2880"/>
            </a:pPr>
            <a:r>
              <a:rPr sz="2000" dirty="0"/>
              <a:t>all data needed for diagnostics</a:t>
            </a:r>
          </a:p>
          <a:p>
            <a:pPr marL="250015" indent="-250015" defTabSz="328591">
              <a:spcBef>
                <a:spcPts val="984"/>
              </a:spcBef>
              <a:buSzPct val="45000"/>
              <a:buBlip>
                <a:blip r:embed="rId2"/>
              </a:buBlip>
              <a:defRPr sz="2880"/>
            </a:pPr>
            <a:r>
              <a:rPr sz="2000" dirty="0"/>
              <a:t>metadata</a:t>
            </a:r>
          </a:p>
          <a:p>
            <a:pPr marL="250015" indent="-250015" defTabSz="328591">
              <a:spcBef>
                <a:spcPts val="984"/>
              </a:spcBef>
              <a:buSzPct val="45000"/>
              <a:buBlip>
                <a:blip r:embed="rId2"/>
              </a:buBlip>
              <a:defRPr sz="2880"/>
            </a:pPr>
            <a:r>
              <a:rPr sz="2000" dirty="0"/>
              <a:t>processed data</a:t>
            </a:r>
            <a:endParaRPr lang="en-US" sz="2000" dirty="0"/>
          </a:p>
          <a:p>
            <a:pPr defTabSz="328591">
              <a:spcBef>
                <a:spcPts val="984"/>
              </a:spcBef>
              <a:buSzPct val="45000"/>
              <a:defRPr sz="2880"/>
            </a:pPr>
            <a:endParaRPr lang="en-GB" sz="2000" dirty="0"/>
          </a:p>
          <a:p>
            <a:pPr defTabSz="328591">
              <a:spcBef>
                <a:spcPts val="984"/>
              </a:spcBef>
              <a:buSzPct val="45000"/>
              <a:defRPr sz="2880"/>
            </a:pPr>
            <a:r>
              <a:rPr lang="en-US" sz="2000" dirty="0"/>
              <a:t>All of the above are optional.</a:t>
            </a:r>
          </a:p>
          <a:p>
            <a:pPr defTabSz="328591">
              <a:spcBef>
                <a:spcPts val="984"/>
              </a:spcBef>
              <a:defRPr sz="2880"/>
            </a:pPr>
            <a:endParaRPr lang="en-US" sz="2000" dirty="0"/>
          </a:p>
          <a:p>
            <a:pPr defTabSz="328591">
              <a:spcBef>
                <a:spcPts val="984"/>
              </a:spcBef>
              <a:defRPr sz="2880"/>
            </a:pPr>
            <a:r>
              <a:rPr sz="2000" dirty="0"/>
              <a:t>For all techniques at </a:t>
            </a:r>
          </a:p>
          <a:p>
            <a:pPr marL="500030" lvl="1" indent="-250015" defTabSz="328591">
              <a:spcBef>
                <a:spcPts val="984"/>
              </a:spcBef>
              <a:buSzPct val="45000"/>
              <a:buBlip>
                <a:blip r:embed="rId2"/>
              </a:buBlip>
              <a:defRPr sz="2880"/>
            </a:pPr>
            <a:r>
              <a:rPr sz="2000" b="1" dirty="0">
                <a:solidFill>
                  <a:srgbClr val="4C4D4F"/>
                </a:solidFill>
                <a:latin typeface="Muli" pitchFamily="2" charset="77"/>
                <a:cs typeface="Arial"/>
              </a:rPr>
              <a:t>neutron</a:t>
            </a:r>
          </a:p>
          <a:p>
            <a:pPr marL="500030" lvl="1" indent="-250015" defTabSz="328591">
              <a:spcBef>
                <a:spcPts val="984"/>
              </a:spcBef>
              <a:buSzPct val="45000"/>
              <a:buBlip>
                <a:blip r:embed="rId2"/>
              </a:buBlip>
              <a:defRPr sz="2880"/>
            </a:pPr>
            <a:r>
              <a:rPr sz="2000" b="1" dirty="0">
                <a:solidFill>
                  <a:srgbClr val="4C4D4F"/>
                </a:solidFill>
                <a:latin typeface="Muli" pitchFamily="2" charset="77"/>
                <a:cs typeface="Arial"/>
              </a:rPr>
              <a:t>muon</a:t>
            </a:r>
          </a:p>
          <a:p>
            <a:pPr marL="500030" lvl="1" indent="-250015" defTabSz="328591">
              <a:spcBef>
                <a:spcPts val="984"/>
              </a:spcBef>
              <a:buSzPct val="45000"/>
              <a:buBlip>
                <a:blip r:embed="rId2"/>
              </a:buBlip>
              <a:defRPr sz="2880"/>
            </a:pPr>
            <a:r>
              <a:rPr sz="2000" b="1" dirty="0">
                <a:solidFill>
                  <a:srgbClr val="4C4D4F"/>
                </a:solidFill>
                <a:latin typeface="Muli" pitchFamily="2" charset="77"/>
                <a:cs typeface="Arial"/>
              </a:rPr>
              <a:t>X-ray</a:t>
            </a:r>
          </a:p>
          <a:p>
            <a:pPr marL="500030" lvl="1" indent="-250015" defTabSz="328591">
              <a:spcBef>
                <a:spcPts val="984"/>
              </a:spcBef>
              <a:buSzPct val="45000"/>
              <a:buBlip>
                <a:blip r:embed="rId2"/>
              </a:buBlip>
              <a:defRPr sz="2880"/>
            </a:pPr>
            <a:r>
              <a:rPr sz="2000" b="1" dirty="0">
                <a:solidFill>
                  <a:srgbClr val="4C4D4F"/>
                </a:solidFill>
                <a:latin typeface="Muli" pitchFamily="2" charset="77"/>
                <a:cs typeface="Arial"/>
              </a:rPr>
              <a:t>soft X-ray</a:t>
            </a:r>
          </a:p>
          <a:p>
            <a:pPr marL="500030" lvl="1" indent="-250015" defTabSz="328591">
              <a:spcBef>
                <a:spcPts val="984"/>
              </a:spcBef>
              <a:buSzPct val="45000"/>
              <a:buBlip>
                <a:blip r:embed="rId2"/>
              </a:buBlip>
              <a:defRPr sz="2880"/>
            </a:pPr>
            <a:r>
              <a:rPr sz="2000" b="1" dirty="0">
                <a:solidFill>
                  <a:srgbClr val="4C4D4F"/>
                </a:solidFill>
                <a:latin typeface="Muli" pitchFamily="2" charset="77"/>
                <a:cs typeface="Arial"/>
              </a:rPr>
              <a:t>VUV </a:t>
            </a:r>
          </a:p>
          <a:p>
            <a:pPr defTabSz="328591">
              <a:spcBef>
                <a:spcPts val="984"/>
              </a:spcBef>
              <a:defRPr sz="2880"/>
            </a:pPr>
            <a:r>
              <a:rPr sz="2000" dirty="0"/>
              <a:t>research facilities.</a:t>
            </a:r>
            <a:endParaRPr lang="en-US" sz="2000" dirty="0"/>
          </a:p>
          <a:p>
            <a:pPr defTabSz="328591">
              <a:spcBef>
                <a:spcPts val="984"/>
              </a:spcBef>
              <a:defRPr sz="2880"/>
            </a:pPr>
            <a:endParaRPr sz="900" dirty="0"/>
          </a:p>
          <a:p>
            <a:pPr defTabSz="328591">
              <a:spcBef>
                <a:spcPts val="984"/>
              </a:spcBef>
              <a:defRPr sz="2880"/>
            </a:pPr>
            <a:r>
              <a:rPr lang="en-US" sz="2000" dirty="0"/>
              <a:t>Goal</a:t>
            </a:r>
            <a:r>
              <a:rPr sz="2000" dirty="0"/>
              <a:t> is to replace any formats that require implicit knowledge about the experiment.</a:t>
            </a:r>
          </a:p>
        </p:txBody>
      </p:sp>
    </p:spTree>
    <p:extLst>
      <p:ext uri="{BB962C8B-B14F-4D97-AF65-F5344CB8AC3E}">
        <p14:creationId xmlns:p14="http://schemas.microsoft.com/office/powerpoint/2010/main" val="2927879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742776" y="5690858"/>
            <a:ext cx="4898449" cy="1167143"/>
          </a:xfrm>
          <a:prstGeom prst="rect">
            <a:avLst/>
          </a:prstGeom>
          <a:blipFill>
            <a:blip r:embed="rId2" cstate="print"/>
            <a:stretch>
              <a:fillRect/>
            </a:stretch>
          </a:blipFill>
        </p:spPr>
        <p:txBody>
          <a:bodyPr wrap="square" lIns="0" tIns="0" rIns="0" bIns="0" rtlCol="0"/>
          <a:lstStyle/>
          <a:p>
            <a:endParaRPr sz="2176"/>
          </a:p>
        </p:txBody>
      </p:sp>
      <p:sp>
        <p:nvSpPr>
          <p:cNvPr id="5" name="object 5"/>
          <p:cNvSpPr/>
          <p:nvPr/>
        </p:nvSpPr>
        <p:spPr>
          <a:xfrm>
            <a:off x="172280" y="426941"/>
            <a:ext cx="9139393" cy="6268361"/>
          </a:xfrm>
          <a:prstGeom prst="rect">
            <a:avLst/>
          </a:prstGeom>
          <a:blipFill>
            <a:blip r:embed="rId3" cstate="print"/>
            <a:stretch>
              <a:fillRect/>
            </a:stretch>
          </a:blipFill>
        </p:spPr>
        <p:txBody>
          <a:bodyPr wrap="square" lIns="0" tIns="0" rIns="0" bIns="0" rtlCol="0"/>
          <a:lstStyle/>
          <a:p>
            <a:endParaRPr sz="2176"/>
          </a:p>
        </p:txBody>
      </p:sp>
      <p:sp>
        <p:nvSpPr>
          <p:cNvPr id="4" name="Site view 2014">
            <a:extLst>
              <a:ext uri="{FF2B5EF4-FFF2-40B4-BE49-F238E27FC236}">
                <a16:creationId xmlns:a16="http://schemas.microsoft.com/office/drawing/2014/main" id="{7A76B149-3A6E-9548-8C9C-F3465AA50879}"/>
              </a:ext>
            </a:extLst>
          </p:cNvPr>
          <p:cNvSpPr txBox="1">
            <a:spLocks/>
          </p:cNvSpPr>
          <p:nvPr/>
        </p:nvSpPr>
        <p:spPr>
          <a:xfrm rot="5400000">
            <a:off x="8606933" y="2861311"/>
            <a:ext cx="5425156" cy="1135379"/>
          </a:xfrm>
          <a:prstGeom prst="rect">
            <a:avLst/>
          </a:prstGeom>
        </p:spPr>
        <p:txBody>
          <a:bodyPr/>
          <a:lstStyle>
            <a:lvl1pPr algn="ctr" defTabSz="457200" rtl="0" eaLnBrk="1" latinLnBrk="0" hangingPunct="1">
              <a:spcBef>
                <a:spcPct val="0"/>
              </a:spcBef>
              <a:buNone/>
              <a:defRPr sz="3600" b="1" kern="1200">
                <a:solidFill>
                  <a:schemeClr val="bg1">
                    <a:lumMod val="50000"/>
                  </a:schemeClr>
                </a:solidFill>
                <a:latin typeface="+mj-lt"/>
                <a:ea typeface="+mj-ea"/>
                <a:cs typeface="+mj-cs"/>
              </a:defRPr>
            </a:lvl1pPr>
          </a:lstStyle>
          <a:p>
            <a:r>
              <a:rPr lang="en-US" sz="4800" dirty="0"/>
              <a:t>Display in Mantid</a:t>
            </a:r>
          </a:p>
        </p:txBody>
      </p:sp>
    </p:spTree>
    <p:extLst>
      <p:ext uri="{BB962C8B-B14F-4D97-AF65-F5344CB8AC3E}">
        <p14:creationId xmlns:p14="http://schemas.microsoft.com/office/powerpoint/2010/main" val="11812002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E07DB-A2B1-E242-95B7-4F539BE3FE90}"/>
              </a:ext>
            </a:extLst>
          </p:cNvPr>
          <p:cNvSpPr>
            <a:spLocks noGrp="1"/>
          </p:cNvSpPr>
          <p:nvPr>
            <p:ph type="title"/>
          </p:nvPr>
        </p:nvSpPr>
        <p:spPr/>
        <p:txBody>
          <a:bodyPr>
            <a:noAutofit/>
          </a:bodyPr>
          <a:lstStyle/>
          <a:p>
            <a:r>
              <a:rPr lang="en-GB" sz="3200" dirty="0"/>
              <a:t>Life Cycle of NeXus</a:t>
            </a:r>
          </a:p>
        </p:txBody>
      </p:sp>
      <p:sp>
        <p:nvSpPr>
          <p:cNvPr id="3" name="Text Placeholder 2">
            <a:extLst>
              <a:ext uri="{FF2B5EF4-FFF2-40B4-BE49-F238E27FC236}">
                <a16:creationId xmlns:a16="http://schemas.microsoft.com/office/drawing/2014/main" id="{B137A65B-83BA-DC40-A88E-4DA0AA2BCC13}"/>
              </a:ext>
            </a:extLst>
          </p:cNvPr>
          <p:cNvSpPr>
            <a:spLocks noGrp="1"/>
          </p:cNvSpPr>
          <p:nvPr>
            <p:ph idx="1"/>
          </p:nvPr>
        </p:nvSpPr>
        <p:spPr/>
        <p:txBody>
          <a:bodyPr>
            <a:noAutofit/>
          </a:bodyPr>
          <a:lstStyle/>
          <a:p>
            <a:r>
              <a:rPr lang="en-GB" dirty="0"/>
              <a:t>Techniques develop</a:t>
            </a:r>
          </a:p>
          <a:p>
            <a:r>
              <a:rPr lang="en-GB" dirty="0"/>
              <a:t>Software becomes more specialised</a:t>
            </a:r>
          </a:p>
          <a:p>
            <a:r>
              <a:rPr lang="en-GB" dirty="0"/>
              <a:t>Demands for storing a more accurate and complete experiment description increase</a:t>
            </a:r>
          </a:p>
          <a:p>
            <a:endParaRPr lang="en-GB" dirty="0"/>
          </a:p>
          <a:p>
            <a:r>
              <a:rPr lang="en-GB" dirty="0"/>
              <a:t>Hence:</a:t>
            </a:r>
          </a:p>
          <a:p>
            <a:pPr lvl="1"/>
            <a:r>
              <a:rPr lang="en-GB" sz="2400" dirty="0"/>
              <a:t>New Structures, Terms, or Rules get added to NeXus</a:t>
            </a:r>
          </a:p>
          <a:p>
            <a:pPr lvl="1"/>
            <a:r>
              <a:rPr lang="en-GB" sz="2400" dirty="0"/>
              <a:t>Others go out of fashion and may be removed</a:t>
            </a:r>
          </a:p>
          <a:p>
            <a:pPr lvl="1"/>
            <a:r>
              <a:rPr lang="en-GB" sz="2400" dirty="0"/>
              <a:t>Like software NeXus is not something that will be “finished”</a:t>
            </a:r>
          </a:p>
        </p:txBody>
      </p:sp>
    </p:spTree>
    <p:extLst>
      <p:ext uri="{BB962C8B-B14F-4D97-AF65-F5344CB8AC3E}">
        <p14:creationId xmlns:p14="http://schemas.microsoft.com/office/powerpoint/2010/main" val="68533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085" r="988"/>
          <a:stretch/>
        </p:blipFill>
        <p:spPr>
          <a:xfrm>
            <a:off x="6705600" y="236389"/>
            <a:ext cx="6002157" cy="2201825"/>
          </a:xfrm>
          <a:prstGeom prst="rect">
            <a:avLst/>
          </a:prstGeom>
        </p:spPr>
      </p:pic>
      <p:sp>
        <p:nvSpPr>
          <p:cNvPr id="2" name="Title 1"/>
          <p:cNvSpPr>
            <a:spLocks noGrp="1"/>
          </p:cNvSpPr>
          <p:nvPr>
            <p:ph type="title"/>
          </p:nvPr>
        </p:nvSpPr>
        <p:spPr/>
        <p:txBody>
          <a:bodyPr>
            <a:normAutofit/>
          </a:bodyPr>
          <a:lstStyle/>
          <a:p>
            <a:r>
              <a:rPr lang="en-US" dirty="0"/>
              <a:t>NeXus Versions and Validation</a:t>
            </a:r>
          </a:p>
        </p:txBody>
      </p:sp>
      <p:sp>
        <p:nvSpPr>
          <p:cNvPr id="3" name="Content Placeholder 2"/>
          <p:cNvSpPr>
            <a:spLocks noGrp="1"/>
          </p:cNvSpPr>
          <p:nvPr>
            <p:ph idx="1"/>
          </p:nvPr>
        </p:nvSpPr>
        <p:spPr>
          <a:xfrm>
            <a:off x="390769" y="1630620"/>
            <a:ext cx="10972800" cy="4604960"/>
          </a:xfrm>
        </p:spPr>
        <p:txBody>
          <a:bodyPr>
            <a:normAutofit/>
          </a:bodyPr>
          <a:lstStyle/>
          <a:p>
            <a:r>
              <a:rPr lang="en-US" b="1" dirty="0"/>
              <a:t>Version Control</a:t>
            </a:r>
          </a:p>
          <a:p>
            <a:pPr lvl="1"/>
            <a:r>
              <a:rPr lang="en-US" dirty="0"/>
              <a:t>NeXus definitions always had that 		</a:t>
            </a:r>
            <a:r>
              <a:rPr lang="en-US" dirty="0">
                <a:solidFill>
                  <a:srgbClr val="008000"/>
                </a:solidFill>
                <a:latin typeface="Zapf Dingbats"/>
                <a:ea typeface="Zapf Dingbats"/>
                <a:cs typeface="Zapf Dingbats"/>
                <a:sym typeface="Zapf Dingbats"/>
              </a:rPr>
              <a:t>✓</a:t>
            </a:r>
            <a:endParaRPr lang="en-US" dirty="0">
              <a:solidFill>
                <a:srgbClr val="008000"/>
              </a:solidFill>
            </a:endParaRPr>
          </a:p>
          <a:p>
            <a:pPr lvl="1"/>
            <a:r>
              <a:rPr lang="en-US" dirty="0"/>
              <a:t>Granularity has moved to </a:t>
            </a:r>
            <a:br>
              <a:rPr lang="en-US" dirty="0"/>
            </a:br>
            <a:r>
              <a:rPr lang="en-US" dirty="0"/>
              <a:t>repository-wide, not per definition,</a:t>
            </a:r>
            <a:br>
              <a:rPr lang="en-US" dirty="0"/>
            </a:br>
            <a:r>
              <a:rPr lang="en-US" dirty="0"/>
              <a:t>allows retrieving specific versions</a:t>
            </a:r>
            <a:br>
              <a:rPr lang="en-US" dirty="0"/>
            </a:br>
            <a:r>
              <a:rPr lang="en-US" dirty="0"/>
              <a:t>and the documentation for it 			</a:t>
            </a:r>
            <a:r>
              <a:rPr lang="en-US" dirty="0">
                <a:solidFill>
                  <a:srgbClr val="008000"/>
                </a:solidFill>
                <a:latin typeface="Zapf Dingbats"/>
                <a:ea typeface="Zapf Dingbats"/>
                <a:cs typeface="Zapf Dingbats"/>
                <a:sym typeface="Zapf Dingbats"/>
              </a:rPr>
              <a:t>✓</a:t>
            </a:r>
            <a:endParaRPr lang="en-US" dirty="0"/>
          </a:p>
          <a:p>
            <a:endParaRPr lang="en-US" b="1" dirty="0"/>
          </a:p>
          <a:p>
            <a:r>
              <a:rPr lang="en-US" b="1" dirty="0"/>
              <a:t>Validation – </a:t>
            </a:r>
            <a:r>
              <a:rPr lang="en-US" b="1" dirty="0" err="1"/>
              <a:t>cnxvalidate</a:t>
            </a:r>
            <a:r>
              <a:rPr lang="en-US" b="1" dirty="0"/>
              <a:t> </a:t>
            </a:r>
          </a:p>
          <a:p>
            <a:pPr lvl="1">
              <a:lnSpc>
                <a:spcPct val="110000"/>
              </a:lnSpc>
            </a:pPr>
            <a:r>
              <a:rPr lang="en-US" dirty="0"/>
              <a:t>Better than just black/white, yes/no – </a:t>
            </a:r>
            <a:br>
              <a:rPr lang="en-US" dirty="0"/>
            </a:br>
            <a:r>
              <a:rPr lang="en-US" dirty="0"/>
              <a:t>	provides helpful info messages and warnings</a:t>
            </a:r>
            <a:r>
              <a:rPr lang="en-US" dirty="0">
                <a:solidFill>
                  <a:srgbClr val="008000"/>
                </a:solidFill>
                <a:latin typeface="Zapf Dingbats"/>
                <a:ea typeface="Zapf Dingbats"/>
                <a:cs typeface="Zapf Dingbats"/>
                <a:sym typeface="Zapf Dingbats"/>
              </a:rPr>
              <a:t> 		✓</a:t>
            </a:r>
            <a:endParaRPr lang="en-US" dirty="0"/>
          </a:p>
          <a:p>
            <a:pPr lvl="1">
              <a:lnSpc>
                <a:spcPct val="110000"/>
              </a:lnSpc>
            </a:pPr>
            <a:r>
              <a:rPr lang="en-US" dirty="0"/>
              <a:t>Still in progress: </a:t>
            </a:r>
            <a:br>
              <a:rPr lang="en-US" dirty="0"/>
            </a:br>
            <a:r>
              <a:rPr lang="en-US" dirty="0"/>
              <a:t>	(soft) validation of base classes, support for versions</a:t>
            </a:r>
          </a:p>
        </p:txBody>
      </p:sp>
    </p:spTree>
    <p:extLst>
      <p:ext uri="{BB962C8B-B14F-4D97-AF65-F5344CB8AC3E}">
        <p14:creationId xmlns:p14="http://schemas.microsoft.com/office/powerpoint/2010/main" val="2197732971"/>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xmlns:p14="http://schemas.microsoft.com/office/powerpoint/2010/main" spd="slow" advTm="4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0B15-DD26-CE46-A20B-5B69F5829D69}"/>
              </a:ext>
            </a:extLst>
          </p:cNvPr>
          <p:cNvSpPr>
            <a:spLocks noGrp="1"/>
          </p:cNvSpPr>
          <p:nvPr>
            <p:ph type="title"/>
          </p:nvPr>
        </p:nvSpPr>
        <p:spPr/>
        <p:txBody>
          <a:bodyPr>
            <a:normAutofit/>
          </a:bodyPr>
          <a:lstStyle/>
          <a:p>
            <a:r>
              <a:rPr lang="en-GB" dirty="0"/>
              <a:t>Get street creds with NeXus!</a:t>
            </a:r>
          </a:p>
        </p:txBody>
      </p:sp>
      <p:sp>
        <p:nvSpPr>
          <p:cNvPr id="3" name="Text Placeholder 2">
            <a:extLst>
              <a:ext uri="{FF2B5EF4-FFF2-40B4-BE49-F238E27FC236}">
                <a16:creationId xmlns:a16="http://schemas.microsoft.com/office/drawing/2014/main" id="{1CA4F9E7-8AD1-3944-A890-27FAD269C880}"/>
              </a:ext>
            </a:extLst>
          </p:cNvPr>
          <p:cNvSpPr>
            <a:spLocks noGrp="1"/>
          </p:cNvSpPr>
          <p:nvPr>
            <p:ph idx="1"/>
          </p:nvPr>
        </p:nvSpPr>
        <p:spPr>
          <a:xfrm>
            <a:off x="462777" y="1194560"/>
            <a:ext cx="5328423" cy="4825240"/>
          </a:xfrm>
        </p:spPr>
        <p:txBody>
          <a:bodyPr>
            <a:noAutofit/>
          </a:bodyPr>
          <a:lstStyle/>
          <a:p>
            <a:r>
              <a:rPr lang="en-GB" sz="2000" i="0" dirty="0"/>
              <a:t>NXcite informs the consumer of the file when using the data to cite the specified reference items like:</a:t>
            </a:r>
          </a:p>
          <a:p>
            <a:endParaRPr lang="en-GB" sz="2000" i="0" dirty="0"/>
          </a:p>
          <a:p>
            <a:pPr marL="342900" lvl="1" indent="-342900">
              <a:buFont typeface="Arial" panose="020B0604020202020204" pitchFamily="34" charset="0"/>
              <a:buChar char="•"/>
            </a:pPr>
            <a:r>
              <a:rPr lang="en-GB" sz="2000" i="0" dirty="0"/>
              <a:t>instrument used</a:t>
            </a:r>
          </a:p>
          <a:p>
            <a:pPr marL="342900" lvl="1" indent="-342900">
              <a:buFont typeface="Arial" panose="020B0604020202020204" pitchFamily="34" charset="0"/>
              <a:buChar char="•"/>
            </a:pPr>
            <a:r>
              <a:rPr lang="en-GB" sz="2000" dirty="0"/>
              <a:t>detector</a:t>
            </a:r>
          </a:p>
          <a:p>
            <a:pPr marL="342900" lvl="1" indent="-342900">
              <a:buFont typeface="Arial" panose="020B0604020202020204" pitchFamily="34" charset="0"/>
              <a:buChar char="•"/>
            </a:pPr>
            <a:r>
              <a:rPr lang="en-GB" sz="2000" dirty="0"/>
              <a:t>special hardware</a:t>
            </a:r>
            <a:endParaRPr lang="en-GB" sz="2000" i="0" dirty="0"/>
          </a:p>
          <a:p>
            <a:pPr marL="342900" lvl="1" indent="-342900">
              <a:buFont typeface="Arial" panose="020B0604020202020204" pitchFamily="34" charset="0"/>
              <a:buChar char="•"/>
            </a:pPr>
            <a:r>
              <a:rPr lang="en-GB" sz="2000" i="0" dirty="0"/>
              <a:t>DAQ application or readout chain</a:t>
            </a:r>
          </a:p>
          <a:p>
            <a:pPr marL="342900" lvl="1" indent="-342900">
              <a:buFont typeface="Arial" panose="020B0604020202020204" pitchFamily="34" charset="0"/>
              <a:buChar char="•"/>
            </a:pPr>
            <a:r>
              <a:rPr lang="en-GB" sz="2000" i="0" dirty="0"/>
              <a:t>processing algorithms</a:t>
            </a:r>
          </a:p>
          <a:p>
            <a:pPr marL="342900" lvl="1" indent="-342900">
              <a:buFont typeface="Arial" panose="020B0604020202020204" pitchFamily="34" charset="0"/>
              <a:buChar char="•"/>
            </a:pPr>
            <a:r>
              <a:rPr lang="en-GB" sz="2000" i="0" dirty="0"/>
              <a:t>calibration methods </a:t>
            </a:r>
          </a:p>
          <a:p>
            <a:pPr marL="342900" lvl="1" indent="-342900">
              <a:buFont typeface="Arial" panose="020B0604020202020204" pitchFamily="34" charset="0"/>
              <a:buChar char="•"/>
            </a:pPr>
            <a:r>
              <a:rPr lang="en-GB" sz="2000" i="0" dirty="0"/>
              <a:t>…</a:t>
            </a:r>
          </a:p>
          <a:p>
            <a:pPr marL="342900" lvl="1" indent="-342900">
              <a:buFont typeface="Arial" panose="020B0604020202020204" pitchFamily="34" charset="0"/>
              <a:buChar char="•"/>
            </a:pPr>
            <a:endParaRPr lang="en-GB" sz="2000" dirty="0"/>
          </a:p>
          <a:p>
            <a:pPr marL="0" lvl="1"/>
            <a:r>
              <a:rPr lang="en-GB" sz="2000" i="0" dirty="0"/>
              <a:t>Can be used for provenance and relationships.</a:t>
            </a:r>
          </a:p>
          <a:p>
            <a:pPr marL="0" lvl="1"/>
            <a:endParaRPr lang="en-GB" sz="2000" i="0" dirty="0"/>
          </a:p>
          <a:p>
            <a:r>
              <a:rPr lang="en-GB" sz="2000" dirty="0"/>
              <a:t>NXcite </a:t>
            </a:r>
            <a:r>
              <a:rPr lang="en-GB" sz="2000" i="0" dirty="0"/>
              <a:t>should be found in every file.</a:t>
            </a:r>
          </a:p>
          <a:p>
            <a:endParaRPr lang="en-GB" sz="2000" i="0" dirty="0"/>
          </a:p>
        </p:txBody>
      </p:sp>
      <p:pic>
        <p:nvPicPr>
          <p:cNvPr id="5" name="Picture 4">
            <a:extLst>
              <a:ext uri="{FF2B5EF4-FFF2-40B4-BE49-F238E27FC236}">
                <a16:creationId xmlns:a16="http://schemas.microsoft.com/office/drawing/2014/main" id="{D5A44709-5074-7E45-B7FC-31894C5489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22663" y="1632928"/>
            <a:ext cx="4679156" cy="3830836"/>
          </a:xfrm>
          <a:prstGeom prst="rect">
            <a:avLst/>
          </a:prstGeom>
        </p:spPr>
      </p:pic>
      <p:sp>
        <p:nvSpPr>
          <p:cNvPr id="6" name="Title 1">
            <a:extLst>
              <a:ext uri="{FF2B5EF4-FFF2-40B4-BE49-F238E27FC236}">
                <a16:creationId xmlns:a16="http://schemas.microsoft.com/office/drawing/2014/main" id="{E3A3D230-91CC-2C49-95F9-BC3450AA212D}"/>
              </a:ext>
            </a:extLst>
          </p:cNvPr>
          <p:cNvSpPr txBox="1">
            <a:spLocks/>
          </p:cNvSpPr>
          <p:nvPr/>
        </p:nvSpPr>
        <p:spPr>
          <a:xfrm>
            <a:off x="7772819" y="493328"/>
            <a:ext cx="8374630" cy="1518047"/>
          </a:xfrm>
          <a:prstGeom prst="rect">
            <a:avLst/>
          </a:prstGeom>
        </p:spPr>
        <p:txBody>
          <a:bodyPr vert="horz" lIns="109728" tIns="54864" rIns="109728" bIns="54864" rtlCol="0" anchor="ctr">
            <a:normAutofit fontScale="97500"/>
          </a:bodyPr>
          <a:lstStyle>
            <a:lvl1pPr algn="l" defTabSz="457200" rtl="0" eaLnBrk="1" latinLnBrk="0" hangingPunct="1">
              <a:spcBef>
                <a:spcPct val="0"/>
              </a:spcBef>
              <a:buNone/>
              <a:defRPr sz="4400" b="1" kern="1200">
                <a:solidFill>
                  <a:schemeClr val="tx1"/>
                </a:solidFill>
                <a:latin typeface="Courier"/>
                <a:ea typeface="Courier"/>
                <a:cs typeface="Courier"/>
                <a:sym typeface="Courier"/>
              </a:defRPr>
            </a:lvl1pPr>
          </a:lstStyle>
          <a:p>
            <a:r>
              <a:rPr lang="en-GB" sz="2800" dirty="0"/>
              <a:t>NXcite</a:t>
            </a:r>
          </a:p>
        </p:txBody>
      </p:sp>
    </p:spTree>
    <p:extLst>
      <p:ext uri="{BB962C8B-B14F-4D97-AF65-F5344CB8AC3E}">
        <p14:creationId xmlns:p14="http://schemas.microsoft.com/office/powerpoint/2010/main" val="2734653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3.5: Meta Ontology for Catalogues</a:t>
            </a:r>
            <a:endParaRPr lang="en-GB" dirty="0"/>
          </a:p>
        </p:txBody>
      </p:sp>
      <p:sp>
        <p:nvSpPr>
          <p:cNvPr id="5" name="TextBox 4"/>
          <p:cNvSpPr txBox="1"/>
          <p:nvPr/>
        </p:nvSpPr>
        <p:spPr>
          <a:xfrm>
            <a:off x="824871" y="836711"/>
            <a:ext cx="10642252" cy="3416320"/>
          </a:xfrm>
          <a:prstGeom prst="rect">
            <a:avLst/>
          </a:prstGeom>
          <a:noFill/>
        </p:spPr>
        <p:txBody>
          <a:bodyPr wrap="square" rtlCol="0">
            <a:spAutoFit/>
          </a:bodyPr>
          <a:lstStyle/>
          <a:p>
            <a:r>
              <a:rPr lang="en-US" sz="2160" dirty="0"/>
              <a:t>M1-M42</a:t>
            </a:r>
          </a:p>
          <a:p>
            <a:endParaRPr lang="en-US" sz="2160" dirty="0"/>
          </a:p>
          <a:p>
            <a:r>
              <a:rPr lang="en-US" sz="2160" dirty="0"/>
              <a:t>Extend NeXus metadata standards to enhance interoperability. For large parts of the </a:t>
            </a:r>
            <a:r>
              <a:rPr lang="en-US" sz="2160" dirty="0" err="1"/>
              <a:t>PaN</a:t>
            </a:r>
            <a:r>
              <a:rPr lang="en-US" sz="2160" dirty="0"/>
              <a:t> communities NeXus is the most commonly used file format. To explore relevant foreign datasets in the public domain, searches on the scientific metadata need to yield the correct results. Building search terms and keywords from the NeXus dictionary, would make use of the community buy in and expertise that went into this standard. </a:t>
            </a:r>
          </a:p>
          <a:p>
            <a:r>
              <a:rPr lang="en-US" sz="2160" dirty="0"/>
              <a:t>In this task we can add missing raw data definitions for raw data, as well as some for processed derived data. Working towards an Ontology will help harmonize processing codes between facilities.</a:t>
            </a:r>
          </a:p>
        </p:txBody>
      </p:sp>
      <p:sp>
        <p:nvSpPr>
          <p:cNvPr id="12" name="Footer Placeholder 5">
            <a:extLst>
              <a:ext uri="{FF2B5EF4-FFF2-40B4-BE49-F238E27FC236}">
                <a16:creationId xmlns:a16="http://schemas.microsoft.com/office/drawing/2014/main" id="{4D713D27-09E2-E746-8543-C06B0BB29314}"/>
              </a:ext>
            </a:extLst>
          </p:cNvPr>
          <p:cNvSpPr>
            <a:spLocks noGrp="1"/>
          </p:cNvSpPr>
          <p:nvPr>
            <p:ph type="ftr" sz="quarter" idx="3"/>
          </p:nvPr>
        </p:nvSpPr>
        <p:spPr>
          <a:xfrm>
            <a:off x="7997011" y="6280517"/>
            <a:ext cx="2726938" cy="495448"/>
          </a:xfrm>
          <a:prstGeom prst="rect">
            <a:avLst/>
          </a:prstGeom>
          <a:solidFill>
            <a:schemeClr val="bg1"/>
          </a:solidFill>
          <a:ln>
            <a:miter lim="800000"/>
            <a:headEnd/>
            <a:tailEnd/>
          </a:ln>
        </p:spPr>
        <p:txBody>
          <a:bodyPr wrap="square" numCol="1" compatLnSpc="1">
            <a:prstTxWarp prst="textNoShape">
              <a:avLst/>
            </a:prstTxWarp>
          </a:bodyPr>
          <a:lstStyle/>
          <a:p>
            <a:pPr fontAlgn="base">
              <a:spcBef>
                <a:spcPct val="0"/>
              </a:spcBef>
              <a:spcAft>
                <a:spcPct val="0"/>
              </a:spcAft>
              <a:defRPr/>
            </a:pPr>
            <a:r>
              <a:rPr lang="en-US" sz="840" dirty="0"/>
              <a:t>This project has received funding from the European Union's Horizon 2020 research and innovation programme under grant agreement No 823852</a:t>
            </a:r>
            <a:endParaRPr lang="fr-FR" sz="840" dirty="0"/>
          </a:p>
        </p:txBody>
      </p:sp>
      <p:pic>
        <p:nvPicPr>
          <p:cNvPr id="13" name="Picture 12">
            <a:extLst>
              <a:ext uri="{FF2B5EF4-FFF2-40B4-BE49-F238E27FC236}">
                <a16:creationId xmlns:a16="http://schemas.microsoft.com/office/drawing/2014/main" id="{F12C6A86-B5BA-1C46-9114-42E9ECA9FE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484" t="84084" r="-38644" b="7125"/>
          <a:stretch/>
        </p:blipFill>
        <p:spPr>
          <a:xfrm>
            <a:off x="8610600" y="382060"/>
            <a:ext cx="3813432" cy="738084"/>
          </a:xfrm>
          <a:custGeom>
            <a:avLst/>
            <a:gdLst/>
            <a:ahLst/>
            <a:cxnLst/>
            <a:rect l="l" t="t" r="r" b="b"/>
            <a:pathLst>
              <a:path w="1601321" h="7148348">
                <a:moveTo>
                  <a:pt x="249515" y="0"/>
                </a:moveTo>
                <a:lnTo>
                  <a:pt x="1601321" y="0"/>
                </a:lnTo>
                <a:lnTo>
                  <a:pt x="1601321" y="1413916"/>
                </a:lnTo>
                <a:lnTo>
                  <a:pt x="1601321" y="4914721"/>
                </a:lnTo>
                <a:lnTo>
                  <a:pt x="1601321" y="6328636"/>
                </a:lnTo>
                <a:lnTo>
                  <a:pt x="1521497" y="6328636"/>
                </a:lnTo>
                <a:lnTo>
                  <a:pt x="1351806" y="6328636"/>
                </a:lnTo>
                <a:lnTo>
                  <a:pt x="1351806" y="7148348"/>
                </a:lnTo>
                <a:lnTo>
                  <a:pt x="0" y="7148348"/>
                </a:lnTo>
                <a:lnTo>
                  <a:pt x="0" y="2233627"/>
                </a:lnTo>
                <a:lnTo>
                  <a:pt x="169691" y="2233627"/>
                </a:lnTo>
                <a:lnTo>
                  <a:pt x="169691" y="238338"/>
                </a:lnTo>
                <a:lnTo>
                  <a:pt x="249515" y="238338"/>
                </a:lnTo>
                <a:close/>
              </a:path>
            </a:pathLst>
          </a:custGeom>
        </p:spPr>
      </p:pic>
    </p:spTree>
    <p:extLst>
      <p:ext uri="{BB962C8B-B14F-4D97-AF65-F5344CB8AC3E}">
        <p14:creationId xmlns:p14="http://schemas.microsoft.com/office/powerpoint/2010/main" val="7368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BE18-4103-0544-ACAD-8B310002FC3A}"/>
              </a:ext>
            </a:extLst>
          </p:cNvPr>
          <p:cNvSpPr>
            <a:spLocks noGrp="1"/>
          </p:cNvSpPr>
          <p:nvPr>
            <p:ph type="title"/>
          </p:nvPr>
        </p:nvSpPr>
        <p:spPr/>
        <p:txBody>
          <a:bodyPr/>
          <a:lstStyle/>
          <a:p>
            <a:r>
              <a:rPr lang="en-GB" dirty="0"/>
              <a:t>Ontologies</a:t>
            </a:r>
          </a:p>
        </p:txBody>
      </p:sp>
      <p:sp>
        <p:nvSpPr>
          <p:cNvPr id="3" name="Text Placeholder 2">
            <a:extLst>
              <a:ext uri="{FF2B5EF4-FFF2-40B4-BE49-F238E27FC236}">
                <a16:creationId xmlns:a16="http://schemas.microsoft.com/office/drawing/2014/main" id="{5D5437B3-FBE9-3C4E-9329-15637AE47E14}"/>
              </a:ext>
            </a:extLst>
          </p:cNvPr>
          <p:cNvSpPr>
            <a:spLocks noGrp="1"/>
          </p:cNvSpPr>
          <p:nvPr>
            <p:ph type="body" idx="1"/>
          </p:nvPr>
        </p:nvSpPr>
        <p:spPr>
          <a:xfrm>
            <a:off x="462776" y="1194561"/>
            <a:ext cx="10130713" cy="2954655"/>
          </a:xfrm>
        </p:spPr>
        <p:txBody>
          <a:bodyPr/>
          <a:lstStyle/>
          <a:p>
            <a:endParaRPr lang="en-GB" dirty="0"/>
          </a:p>
          <a:p>
            <a:endParaRPr lang="en-GB" dirty="0"/>
          </a:p>
          <a:p>
            <a:r>
              <a:rPr lang="en-GB" dirty="0"/>
              <a:t>What is an ontology? </a:t>
            </a:r>
          </a:p>
          <a:p>
            <a:endParaRPr lang="en-GB" dirty="0"/>
          </a:p>
          <a:p>
            <a:r>
              <a:rPr lang="en-GB" dirty="0"/>
              <a:t>How would we set one up?</a:t>
            </a:r>
          </a:p>
          <a:p>
            <a:endParaRPr lang="en-GB" dirty="0"/>
          </a:p>
          <a:p>
            <a:r>
              <a:rPr lang="en-GB" dirty="0"/>
              <a:t>What is it you would want to search for? </a:t>
            </a:r>
          </a:p>
          <a:p>
            <a:endParaRPr lang="en-GB" dirty="0"/>
          </a:p>
        </p:txBody>
      </p:sp>
    </p:spTree>
    <p:extLst>
      <p:ext uri="{BB962C8B-B14F-4D97-AF65-F5344CB8AC3E}">
        <p14:creationId xmlns:p14="http://schemas.microsoft.com/office/powerpoint/2010/main" val="146935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http://www.nexusformat.org documentation - “wiki”…"/>
          <p:cNvSpPr txBox="1">
            <a:spLocks noGrp="1"/>
          </p:cNvSpPr>
          <p:nvPr>
            <p:ph type="body" idx="1"/>
          </p:nvPr>
        </p:nvSpPr>
        <p:spPr>
          <a:xfrm>
            <a:off x="3413187" y="1997045"/>
            <a:ext cx="6978858" cy="4420196"/>
          </a:xfrm>
          <a:prstGeom prst="rect">
            <a:avLst/>
          </a:prstGeom>
        </p:spPr>
        <p:txBody>
          <a:bodyPr>
            <a:normAutofit fontScale="70000" lnSpcReduction="20000"/>
          </a:bodyPr>
          <a:lstStyle/>
          <a:p>
            <a:pPr marL="309403" indent="-309403" defTabSz="406644">
              <a:spcBef>
                <a:spcPts val="1195"/>
              </a:spcBef>
              <a:defRPr sz="3564"/>
            </a:pPr>
            <a:endParaRPr lang="en-US" dirty="0">
              <a:solidFill>
                <a:srgbClr val="002060"/>
              </a:solidFill>
            </a:endParaRPr>
          </a:p>
          <a:p>
            <a:pPr marL="309403" indent="-309403" defTabSz="406644">
              <a:spcBef>
                <a:spcPts val="1195"/>
              </a:spcBef>
              <a:defRPr sz="3564"/>
            </a:pPr>
            <a:r>
              <a:rPr dirty="0">
                <a:solidFill>
                  <a:srgbClr val="002060"/>
                </a:solidFill>
              </a:rPr>
              <a:t>http://</a:t>
            </a:r>
            <a:r>
              <a:rPr dirty="0">
                <a:solidFill>
                  <a:srgbClr val="002060"/>
                </a:solidFill>
                <a:hlinkClick r:id="rId2"/>
              </a:rPr>
              <a:t>www.nexusformat.org</a:t>
            </a:r>
            <a:br>
              <a:rPr dirty="0">
                <a:solidFill>
                  <a:srgbClr val="002060"/>
                </a:solidFill>
              </a:rPr>
            </a:br>
            <a:r>
              <a:rPr dirty="0">
                <a:solidFill>
                  <a:srgbClr val="002060"/>
                </a:solidFill>
              </a:rPr>
              <a:t>documentation - “wiki”</a:t>
            </a:r>
          </a:p>
          <a:p>
            <a:pPr marL="309403" indent="-309403" defTabSz="406644">
              <a:spcBef>
                <a:spcPts val="1195"/>
              </a:spcBef>
              <a:defRPr sz="3564"/>
            </a:pPr>
            <a:endParaRPr dirty="0">
              <a:solidFill>
                <a:srgbClr val="002060"/>
              </a:solidFill>
            </a:endParaRPr>
          </a:p>
          <a:p>
            <a:pPr marL="309403" indent="-309403" defTabSz="406644">
              <a:spcBef>
                <a:spcPts val="1195"/>
              </a:spcBef>
              <a:defRPr sz="3564"/>
            </a:pPr>
            <a:r>
              <a:rPr dirty="0">
                <a:solidFill>
                  <a:srgbClr val="002060"/>
                </a:solidFill>
              </a:rPr>
              <a:t>join the open Google Hangout </a:t>
            </a:r>
            <a:br>
              <a:rPr dirty="0">
                <a:solidFill>
                  <a:srgbClr val="002060"/>
                </a:solidFill>
              </a:rPr>
            </a:br>
            <a:r>
              <a:rPr dirty="0">
                <a:solidFill>
                  <a:srgbClr val="002060"/>
                </a:solidFill>
              </a:rPr>
              <a:t>session twice a month</a:t>
            </a:r>
          </a:p>
          <a:p>
            <a:pPr marL="309403" indent="-309403" defTabSz="406644">
              <a:spcBef>
                <a:spcPts val="1195"/>
              </a:spcBef>
              <a:defRPr sz="3564"/>
            </a:pPr>
            <a:endParaRPr dirty="0">
              <a:solidFill>
                <a:srgbClr val="002060"/>
              </a:solidFill>
            </a:endParaRPr>
          </a:p>
          <a:p>
            <a:pPr marL="309403" indent="-309403" defTabSz="406644">
              <a:spcBef>
                <a:spcPts val="1195"/>
              </a:spcBef>
              <a:defRPr sz="3564"/>
            </a:pPr>
            <a:r>
              <a:rPr dirty="0">
                <a:solidFill>
                  <a:srgbClr val="002060"/>
                </a:solidFill>
              </a:rPr>
              <a:t>subscribe to the mailing list</a:t>
            </a:r>
          </a:p>
          <a:p>
            <a:pPr marL="309403" indent="-309403" defTabSz="406644">
              <a:spcBef>
                <a:spcPts val="1195"/>
              </a:spcBef>
              <a:defRPr sz="3564"/>
            </a:pPr>
            <a:endParaRPr dirty="0">
              <a:solidFill>
                <a:srgbClr val="002060"/>
              </a:solidFill>
            </a:endParaRPr>
          </a:p>
          <a:p>
            <a:pPr marL="309403" indent="-309403" defTabSz="406644">
              <a:spcBef>
                <a:spcPts val="1195"/>
              </a:spcBef>
              <a:defRPr sz="3564">
                <a:solidFill>
                  <a:schemeClr val="accent1">
                    <a:hueOff val="47394"/>
                    <a:satOff val="-25753"/>
                    <a:lumOff val="-7544"/>
                  </a:schemeClr>
                </a:solidFill>
              </a:defRPr>
            </a:pPr>
            <a:r>
              <a:rPr dirty="0">
                <a:solidFill>
                  <a:srgbClr val="002060"/>
                </a:solidFill>
                <a:hlinkClick r:id="rId3"/>
              </a:rPr>
              <a:t>https://github.com/nexusformat</a:t>
            </a:r>
          </a:p>
        </p:txBody>
      </p:sp>
      <p:pic>
        <p:nvPicPr>
          <p:cNvPr id="215" name="pasted-image.png" descr="pasted-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83630" y="3591073"/>
            <a:ext cx="634129" cy="634130"/>
          </a:xfrm>
          <a:prstGeom prst="rect">
            <a:avLst/>
          </a:prstGeom>
          <a:ln w="12700">
            <a:miter lim="400000"/>
          </a:ln>
        </p:spPr>
      </p:pic>
      <p:sp>
        <p:nvSpPr>
          <p:cNvPr id="216" name="Get involved"/>
          <p:cNvSpPr txBox="1">
            <a:spLocks noGrp="1"/>
          </p:cNvSpPr>
          <p:nvPr>
            <p:ph type="title"/>
          </p:nvPr>
        </p:nvSpPr>
        <p:spPr>
          <a:xfrm>
            <a:off x="2518916" y="312539"/>
            <a:ext cx="9305144" cy="677108"/>
          </a:xfrm>
          <a:prstGeom prst="rect">
            <a:avLst/>
          </a:prstGeom>
        </p:spPr>
        <p:txBody>
          <a:bodyPr/>
          <a:lstStyle/>
          <a:p>
            <a:r>
              <a:rPr sz="4400" dirty="0"/>
              <a:t>Get involved</a:t>
            </a:r>
            <a:r>
              <a:rPr lang="en-US" sz="4400" dirty="0"/>
              <a:t>!</a:t>
            </a:r>
            <a:endParaRPr sz="4400" dirty="0"/>
          </a:p>
        </p:txBody>
      </p:sp>
      <p:pic>
        <p:nvPicPr>
          <p:cNvPr id="217" name="pasted-image.png" descr="pasted-image.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72136" y="4743746"/>
            <a:ext cx="645623" cy="442858"/>
          </a:xfrm>
          <a:prstGeom prst="rect">
            <a:avLst/>
          </a:prstGeom>
          <a:ln w="12700">
            <a:miter lim="400000"/>
          </a:ln>
        </p:spPr>
      </p:pic>
      <p:pic>
        <p:nvPicPr>
          <p:cNvPr id="218" name="pasted-image.png" descr="pasted-imag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34400" y="2438400"/>
            <a:ext cx="625212" cy="634130"/>
          </a:xfrm>
          <a:prstGeom prst="rect">
            <a:avLst/>
          </a:prstGeom>
          <a:ln w="12700">
            <a:miter lim="400000"/>
          </a:ln>
        </p:spPr>
      </p:pic>
      <p:pic>
        <p:nvPicPr>
          <p:cNvPr id="219" name="pasted-image.png" descr="pasted-imag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34400" y="5629004"/>
            <a:ext cx="822928" cy="684058"/>
          </a:xfrm>
          <a:prstGeom prst="rect">
            <a:avLst/>
          </a:prstGeom>
          <a:ln w="12700">
            <a:miter lim="400000"/>
          </a:ln>
        </p:spPr>
      </p:pic>
    </p:spTree>
    <p:extLst>
      <p:ext uri="{BB962C8B-B14F-4D97-AF65-F5344CB8AC3E}">
        <p14:creationId xmlns:p14="http://schemas.microsoft.com/office/powerpoint/2010/main" val="839532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315F-D809-474B-A726-DDD59B6078D2}"/>
              </a:ext>
            </a:extLst>
          </p:cNvPr>
          <p:cNvSpPr>
            <a:spLocks noGrp="1"/>
          </p:cNvSpPr>
          <p:nvPr>
            <p:ph type="title"/>
          </p:nvPr>
        </p:nvSpPr>
        <p:spPr/>
        <p:txBody>
          <a:bodyPr/>
          <a:lstStyle/>
          <a:p>
            <a:r>
              <a:rPr lang="en-GB" dirty="0"/>
              <a:t>NeXus</a:t>
            </a:r>
          </a:p>
        </p:txBody>
      </p:sp>
      <p:sp>
        <p:nvSpPr>
          <p:cNvPr id="3" name="Text Placeholder 2">
            <a:extLst>
              <a:ext uri="{FF2B5EF4-FFF2-40B4-BE49-F238E27FC236}">
                <a16:creationId xmlns:a16="http://schemas.microsoft.com/office/drawing/2014/main" id="{F9EFD12D-CDCB-F247-9EE8-5923DB031050}"/>
              </a:ext>
            </a:extLst>
          </p:cNvPr>
          <p:cNvSpPr>
            <a:spLocks noGrp="1"/>
          </p:cNvSpPr>
          <p:nvPr>
            <p:ph type="body" idx="1"/>
          </p:nvPr>
        </p:nvSpPr>
        <p:spPr>
          <a:xfrm>
            <a:off x="462776" y="1194561"/>
            <a:ext cx="10130713" cy="1477328"/>
          </a:xfrm>
        </p:spPr>
        <p:txBody>
          <a:bodyPr/>
          <a:lstStyle/>
          <a:p>
            <a:endParaRPr lang="en-GB" dirty="0"/>
          </a:p>
          <a:p>
            <a:r>
              <a:rPr lang="en-GB" dirty="0"/>
              <a:t>What is missing? For new facilities?</a:t>
            </a:r>
          </a:p>
          <a:p>
            <a:endParaRPr lang="en-GB" dirty="0"/>
          </a:p>
          <a:p>
            <a:r>
              <a:rPr lang="en-GB" dirty="0"/>
              <a:t>How can we make NeXus better?</a:t>
            </a:r>
          </a:p>
        </p:txBody>
      </p:sp>
    </p:spTree>
    <p:extLst>
      <p:ext uri="{BB962C8B-B14F-4D97-AF65-F5344CB8AC3E}">
        <p14:creationId xmlns:p14="http://schemas.microsoft.com/office/powerpoint/2010/main" val="2571098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6E65-D23B-ED44-A6BF-C318E30A4606}"/>
              </a:ext>
            </a:extLst>
          </p:cNvPr>
          <p:cNvSpPr>
            <a:spLocks noGrp="1"/>
          </p:cNvSpPr>
          <p:nvPr>
            <p:ph type="title"/>
          </p:nvPr>
        </p:nvSpPr>
        <p:spPr/>
        <p:txBody>
          <a:bodyPr/>
          <a:lstStyle/>
          <a:p>
            <a:r>
              <a:rPr lang="en-GB" dirty="0"/>
              <a:t>NeXus example file collection</a:t>
            </a:r>
          </a:p>
        </p:txBody>
      </p:sp>
      <p:sp>
        <p:nvSpPr>
          <p:cNvPr id="3" name="Text Placeholder 2">
            <a:extLst>
              <a:ext uri="{FF2B5EF4-FFF2-40B4-BE49-F238E27FC236}">
                <a16:creationId xmlns:a16="http://schemas.microsoft.com/office/drawing/2014/main" id="{959681A7-85AB-ED4E-A925-50ABE284342F}"/>
              </a:ext>
            </a:extLst>
          </p:cNvPr>
          <p:cNvSpPr>
            <a:spLocks noGrp="1"/>
          </p:cNvSpPr>
          <p:nvPr>
            <p:ph type="body" idx="1"/>
          </p:nvPr>
        </p:nvSpPr>
        <p:spPr>
          <a:xfrm>
            <a:off x="462776" y="1194561"/>
            <a:ext cx="10130713" cy="1107996"/>
          </a:xfrm>
        </p:spPr>
        <p:txBody>
          <a:bodyPr/>
          <a:lstStyle/>
          <a:p>
            <a:endParaRPr lang="en-GB" dirty="0"/>
          </a:p>
          <a:p>
            <a:r>
              <a:rPr lang="en-GB" dirty="0"/>
              <a:t>NeXus has one on </a:t>
            </a:r>
            <a:r>
              <a:rPr lang="en-GB" dirty="0" err="1"/>
              <a:t>Github</a:t>
            </a:r>
            <a:r>
              <a:rPr lang="en-GB" dirty="0"/>
              <a:t>. </a:t>
            </a:r>
            <a:br>
              <a:rPr lang="en-GB" dirty="0"/>
            </a:br>
            <a:r>
              <a:rPr lang="en-GB" dirty="0"/>
              <a:t>It would help everyone to have a few more examples to look at.</a:t>
            </a:r>
          </a:p>
        </p:txBody>
      </p:sp>
    </p:spTree>
    <p:extLst>
      <p:ext uri="{BB962C8B-B14F-4D97-AF65-F5344CB8AC3E}">
        <p14:creationId xmlns:p14="http://schemas.microsoft.com/office/powerpoint/2010/main" val="2964674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635C3-F4D3-A649-8427-99E55F1CEE48}"/>
              </a:ext>
            </a:extLst>
          </p:cNvPr>
          <p:cNvSpPr>
            <a:spLocks noGrp="1"/>
          </p:cNvSpPr>
          <p:nvPr>
            <p:ph idx="4294967295"/>
          </p:nvPr>
        </p:nvSpPr>
        <p:spPr>
          <a:xfrm>
            <a:off x="0" y="1193800"/>
            <a:ext cx="10129838" cy="2277547"/>
          </a:xfrm>
        </p:spPr>
        <p:txBody>
          <a:bodyPr/>
          <a:lstStyle/>
          <a:p>
            <a:endParaRPr lang="en-GB" dirty="0"/>
          </a:p>
          <a:p>
            <a:endParaRPr lang="en-GB" dirty="0"/>
          </a:p>
          <a:p>
            <a:endParaRPr lang="en-GB" dirty="0"/>
          </a:p>
          <a:p>
            <a:endParaRPr lang="en-GB" dirty="0"/>
          </a:p>
          <a:p>
            <a:endParaRPr lang="en-GB" dirty="0"/>
          </a:p>
          <a:p>
            <a:r>
              <a:rPr lang="en-GB" sz="2800" dirty="0"/>
              <a:t>		Thank you.</a:t>
            </a:r>
          </a:p>
        </p:txBody>
      </p:sp>
      <p:sp>
        <p:nvSpPr>
          <p:cNvPr id="4" name="Footer Placeholder 3">
            <a:extLst>
              <a:ext uri="{FF2B5EF4-FFF2-40B4-BE49-F238E27FC236}">
                <a16:creationId xmlns:a16="http://schemas.microsoft.com/office/drawing/2014/main" id="{0A591195-5B2C-6D4D-8648-7E529430FE7C}"/>
              </a:ext>
            </a:extLst>
          </p:cNvPr>
          <p:cNvSpPr>
            <a:spLocks noGrp="1"/>
          </p:cNvSpPr>
          <p:nvPr>
            <p:ph type="ftr" sz="quarter" idx="3"/>
          </p:nvPr>
        </p:nvSpPr>
        <p:spPr/>
        <p:txBody>
          <a:bodyPr/>
          <a:lstStyle/>
          <a:p>
            <a:pPr fontAlgn="base">
              <a:spcBef>
                <a:spcPct val="0"/>
              </a:spcBef>
              <a:spcAft>
                <a:spcPct val="0"/>
              </a:spcAft>
              <a:defRPr/>
            </a:pPr>
            <a:endParaRPr lang="fr-FR" sz="840" dirty="0"/>
          </a:p>
        </p:txBody>
      </p:sp>
    </p:spTree>
    <p:extLst>
      <p:ext uri="{BB962C8B-B14F-4D97-AF65-F5344CB8AC3E}">
        <p14:creationId xmlns:p14="http://schemas.microsoft.com/office/powerpoint/2010/main" val="250926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48651FC-FCE8-D244-AFAC-3F7349C35E55}"/>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3590" b="3590"/>
          <a:stretch>
            <a:fillRect/>
          </a:stretch>
        </p:blipFill>
        <p:spPr>
          <a:xfrm>
            <a:off x="0" y="0"/>
            <a:ext cx="11125200" cy="6257925"/>
          </a:xfrm>
        </p:spPr>
      </p:pic>
    </p:spTree>
    <p:extLst>
      <p:ext uri="{BB962C8B-B14F-4D97-AF65-F5344CB8AC3E}">
        <p14:creationId xmlns:p14="http://schemas.microsoft.com/office/powerpoint/2010/main" val="374662810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29B5-D474-DA45-BBF7-B68548A6B53D}"/>
              </a:ext>
            </a:extLst>
          </p:cNvPr>
          <p:cNvSpPr>
            <a:spLocks noGrp="1"/>
          </p:cNvSpPr>
          <p:nvPr>
            <p:ph type="title"/>
          </p:nvPr>
        </p:nvSpPr>
        <p:spPr/>
        <p:txBody>
          <a:bodyPr/>
          <a:lstStyle/>
          <a:p>
            <a:r>
              <a:rPr lang="en-GB" dirty="0"/>
              <a:t>Upcoming</a:t>
            </a:r>
          </a:p>
        </p:txBody>
      </p:sp>
      <p:sp>
        <p:nvSpPr>
          <p:cNvPr id="3" name="Text Placeholder 2">
            <a:extLst>
              <a:ext uri="{FF2B5EF4-FFF2-40B4-BE49-F238E27FC236}">
                <a16:creationId xmlns:a16="http://schemas.microsoft.com/office/drawing/2014/main" id="{20155907-3FAF-CB46-BB1B-0132C092C714}"/>
              </a:ext>
            </a:extLst>
          </p:cNvPr>
          <p:cNvSpPr>
            <a:spLocks noGrp="1"/>
          </p:cNvSpPr>
          <p:nvPr>
            <p:ph type="body" idx="1"/>
          </p:nvPr>
        </p:nvSpPr>
        <p:spPr>
          <a:xfrm>
            <a:off x="462776" y="1194561"/>
            <a:ext cx="10130713" cy="1477328"/>
          </a:xfrm>
        </p:spPr>
        <p:txBody>
          <a:bodyPr/>
          <a:lstStyle/>
          <a:p>
            <a:r>
              <a:rPr lang="en-GB" dirty="0"/>
              <a:t>Meeting in October close to the GA</a:t>
            </a:r>
          </a:p>
          <a:p>
            <a:r>
              <a:rPr lang="en-GB" dirty="0"/>
              <a:t>At Elettra</a:t>
            </a:r>
          </a:p>
          <a:p>
            <a:endParaRPr lang="en-GB" dirty="0"/>
          </a:p>
          <a:p>
            <a:r>
              <a:rPr lang="en-GB" dirty="0"/>
              <a:t>Conflicts with RDA in Helsinki</a:t>
            </a:r>
          </a:p>
        </p:txBody>
      </p:sp>
    </p:spTree>
    <p:extLst>
      <p:ext uri="{BB962C8B-B14F-4D97-AF65-F5344CB8AC3E}">
        <p14:creationId xmlns:p14="http://schemas.microsoft.com/office/powerpoint/2010/main" val="2001560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5F7F-AA27-E847-8722-1BE11BCE6AF2}"/>
              </a:ext>
            </a:extLst>
          </p:cNvPr>
          <p:cNvSpPr>
            <a:spLocks noGrp="1"/>
          </p:cNvSpPr>
          <p:nvPr>
            <p:ph type="title"/>
          </p:nvPr>
        </p:nvSpPr>
        <p:spPr>
          <a:xfrm rot="16200000">
            <a:off x="-3186898" y="1603084"/>
            <a:ext cx="7310043" cy="446276"/>
          </a:xfrm>
        </p:spPr>
        <p:txBody>
          <a:bodyPr/>
          <a:lstStyle/>
          <a:p>
            <a:r>
              <a:rPr lang="en-GB" dirty="0"/>
              <a:t>Deliverables   Tasks   Milestones</a:t>
            </a:r>
          </a:p>
        </p:txBody>
      </p:sp>
      <p:pic>
        <p:nvPicPr>
          <p:cNvPr id="5" name="Picture 4">
            <a:extLst>
              <a:ext uri="{FF2B5EF4-FFF2-40B4-BE49-F238E27FC236}">
                <a16:creationId xmlns:a16="http://schemas.microsoft.com/office/drawing/2014/main" id="{F03C8C90-BF19-7545-B914-5E4F61D7BC7A}"/>
              </a:ext>
            </a:extLst>
          </p:cNvPr>
          <p:cNvPicPr>
            <a:picLocks noChangeAspect="1"/>
          </p:cNvPicPr>
          <p:nvPr/>
        </p:nvPicPr>
        <p:blipFill>
          <a:blip r:embed="rId2"/>
          <a:stretch>
            <a:fillRect/>
          </a:stretch>
        </p:blipFill>
        <p:spPr>
          <a:xfrm>
            <a:off x="1219200" y="0"/>
            <a:ext cx="9264661" cy="4151798"/>
          </a:xfrm>
          <a:prstGeom prst="rect">
            <a:avLst/>
          </a:prstGeom>
        </p:spPr>
      </p:pic>
      <p:pic>
        <p:nvPicPr>
          <p:cNvPr id="4" name="Picture 3">
            <a:extLst>
              <a:ext uri="{FF2B5EF4-FFF2-40B4-BE49-F238E27FC236}">
                <a16:creationId xmlns:a16="http://schemas.microsoft.com/office/drawing/2014/main" id="{C6E35001-545A-C148-8BBC-2559CE65E82E}"/>
              </a:ext>
            </a:extLst>
          </p:cNvPr>
          <p:cNvPicPr>
            <a:picLocks noChangeAspect="1"/>
          </p:cNvPicPr>
          <p:nvPr/>
        </p:nvPicPr>
        <p:blipFill>
          <a:blip r:embed="rId3"/>
          <a:stretch>
            <a:fillRect/>
          </a:stretch>
        </p:blipFill>
        <p:spPr>
          <a:xfrm>
            <a:off x="609600" y="3962400"/>
            <a:ext cx="10972800" cy="2013625"/>
          </a:xfrm>
          <a:prstGeom prst="rect">
            <a:avLst/>
          </a:prstGeom>
        </p:spPr>
      </p:pic>
    </p:spTree>
    <p:extLst>
      <p:ext uri="{BB962C8B-B14F-4D97-AF65-F5344CB8AC3E}">
        <p14:creationId xmlns:p14="http://schemas.microsoft.com/office/powerpoint/2010/main" val="308528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8" name="No software needed?"/>
          <p:cNvSpPr txBox="1">
            <a:spLocks noGrp="1"/>
          </p:cNvSpPr>
          <p:nvPr>
            <p:ph type="title"/>
          </p:nvPr>
        </p:nvSpPr>
        <p:spPr>
          <a:xfrm>
            <a:off x="462776" y="527964"/>
            <a:ext cx="7310043" cy="492443"/>
          </a:xfrm>
          <a:prstGeom prst="rect">
            <a:avLst/>
          </a:prstGeom>
        </p:spPr>
        <p:txBody>
          <a:bodyPr/>
          <a:lstStyle>
            <a:lvl1pPr defTabSz="560831">
              <a:defRPr sz="6719"/>
            </a:lvl1pPr>
          </a:lstStyle>
          <a:p>
            <a:r>
              <a:rPr sz="3200" dirty="0"/>
              <a:t>No software needed?</a:t>
            </a:r>
          </a:p>
        </p:txBody>
      </p:sp>
      <p:sp>
        <p:nvSpPr>
          <p:cNvPr id="249" name="There is need for a reference implementation and some generic tools, validation, ……"/>
          <p:cNvSpPr txBox="1">
            <a:spLocks noGrp="1"/>
          </p:cNvSpPr>
          <p:nvPr>
            <p:ph type="body" idx="1"/>
          </p:nvPr>
        </p:nvSpPr>
        <p:spPr>
          <a:xfrm>
            <a:off x="462776" y="1194561"/>
            <a:ext cx="10130713" cy="4796698"/>
          </a:xfrm>
          <a:prstGeom prst="rect">
            <a:avLst/>
          </a:prstGeom>
        </p:spPr>
        <p:txBody>
          <a:bodyPr/>
          <a:lstStyle/>
          <a:p>
            <a:pPr>
              <a:lnSpc>
                <a:spcPct val="150000"/>
              </a:lnSpc>
            </a:pPr>
            <a:r>
              <a:rPr dirty="0"/>
              <a:t>There is need for a reference implementation and some generic tools, validation, …</a:t>
            </a:r>
            <a:endParaRPr lang="en-US" dirty="0"/>
          </a:p>
          <a:p>
            <a:pPr>
              <a:lnSpc>
                <a:spcPct val="150000"/>
              </a:lnSpc>
            </a:pPr>
            <a:endParaRPr dirty="0"/>
          </a:p>
          <a:p>
            <a:pPr>
              <a:lnSpc>
                <a:spcPct val="150000"/>
              </a:lnSpc>
            </a:pPr>
            <a:r>
              <a:rPr lang="en-US" dirty="0"/>
              <a:t>NeXus</a:t>
            </a:r>
            <a:r>
              <a:rPr dirty="0"/>
              <a:t> ha</a:t>
            </a:r>
            <a:r>
              <a:rPr lang="en-US" dirty="0"/>
              <a:t>s</a:t>
            </a:r>
            <a:r>
              <a:rPr dirty="0"/>
              <a:t> a </a:t>
            </a:r>
            <a:r>
              <a:rPr lang="en-US" dirty="0"/>
              <a:t>”new” </a:t>
            </a:r>
            <a:r>
              <a:rPr dirty="0"/>
              <a:t>validation tool based on libhdf5.</a:t>
            </a:r>
          </a:p>
          <a:p>
            <a:pPr>
              <a:lnSpc>
                <a:spcPct val="150000"/>
              </a:lnSpc>
            </a:pPr>
            <a:endParaRPr lang="en-US" dirty="0"/>
          </a:p>
          <a:p>
            <a:pPr>
              <a:lnSpc>
                <a:spcPct val="150000"/>
              </a:lnSpc>
            </a:pPr>
            <a:r>
              <a:rPr lang="en-US" dirty="0"/>
              <a:t>They</a:t>
            </a:r>
            <a:r>
              <a:rPr dirty="0"/>
              <a:t> main to maintain a repository for HDF5 compression filters.</a:t>
            </a:r>
            <a:br>
              <a:rPr dirty="0"/>
            </a:br>
            <a:r>
              <a:rPr sz="1828" dirty="0"/>
              <a:t>https://</a:t>
            </a:r>
            <a:r>
              <a:rPr sz="1828" dirty="0" err="1"/>
              <a:t>github.com</a:t>
            </a:r>
            <a:r>
              <a:rPr sz="1828" dirty="0"/>
              <a:t>/</a:t>
            </a:r>
            <a:r>
              <a:rPr sz="1828" dirty="0" err="1"/>
              <a:t>nexusformat</a:t>
            </a:r>
            <a:r>
              <a:rPr sz="1828" dirty="0"/>
              <a:t>/HDF5-External-Filter-Plugins</a:t>
            </a:r>
          </a:p>
          <a:p>
            <a:pPr>
              <a:lnSpc>
                <a:spcPct val="150000"/>
              </a:lnSpc>
            </a:pPr>
            <a:endParaRPr lang="en-US" dirty="0"/>
          </a:p>
          <a:p>
            <a:pPr>
              <a:lnSpc>
                <a:spcPct val="150000"/>
              </a:lnSpc>
            </a:pPr>
            <a:r>
              <a:rPr lang="en-US" dirty="0"/>
              <a:t>Infrastructure for </a:t>
            </a:r>
            <a:r>
              <a:rPr dirty="0"/>
              <a:t>versioning of NeXus definitions</a:t>
            </a:r>
            <a:r>
              <a:rPr lang="en-US" dirty="0"/>
              <a:t> and building documentation.</a:t>
            </a:r>
            <a:endParaRPr dirty="0"/>
          </a:p>
        </p:txBody>
      </p:sp>
      <p:pic>
        <p:nvPicPr>
          <p:cNvPr id="250" name="Image" descr="Image"/>
          <p:cNvPicPr>
            <a:picLocks noChangeAspect="1"/>
          </p:cNvPicPr>
          <p:nvPr/>
        </p:nvPicPr>
        <p:blipFill>
          <a:blip r:embed="rId2">
            <a:extLst/>
          </a:blip>
          <a:stretch>
            <a:fillRect/>
          </a:stretch>
        </p:blipFill>
        <p:spPr>
          <a:xfrm>
            <a:off x="10593489" y="3250881"/>
            <a:ext cx="822928" cy="684058"/>
          </a:xfrm>
          <a:prstGeom prst="rect">
            <a:avLst/>
          </a:prstGeom>
          <a:ln w="12700">
            <a:miter lim="400000"/>
          </a:ln>
        </p:spPr>
      </p:pic>
    </p:spTree>
    <p:extLst>
      <p:ext uri="{BB962C8B-B14F-4D97-AF65-F5344CB8AC3E}">
        <p14:creationId xmlns:p14="http://schemas.microsoft.com/office/powerpoint/2010/main" val="154460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 name="Project: Define Modular Content"/>
          <p:cNvSpPr txBox="1">
            <a:spLocks noGrp="1"/>
          </p:cNvSpPr>
          <p:nvPr>
            <p:ph type="title"/>
          </p:nvPr>
        </p:nvSpPr>
        <p:spPr>
          <a:xfrm>
            <a:off x="462776" y="527964"/>
            <a:ext cx="7310043" cy="492443"/>
          </a:xfrm>
          <a:prstGeom prst="rect">
            <a:avLst/>
          </a:prstGeom>
        </p:spPr>
        <p:txBody>
          <a:bodyPr/>
          <a:lstStyle>
            <a:lvl1pPr defTabSz="554990">
              <a:defRPr sz="6650"/>
            </a:lvl1pPr>
          </a:lstStyle>
          <a:p>
            <a:r>
              <a:rPr sz="3200" strike="sngStrike" dirty="0"/>
              <a:t>Project</a:t>
            </a:r>
            <a:r>
              <a:rPr sz="3200" dirty="0"/>
              <a:t>: Define Modular Content</a:t>
            </a:r>
          </a:p>
        </p:txBody>
      </p:sp>
      <p:sp>
        <p:nvSpPr>
          <p:cNvPr id="253" name="Goal: finer granularity control for how information is stored in the file…"/>
          <p:cNvSpPr txBox="1">
            <a:spLocks noGrp="1"/>
          </p:cNvSpPr>
          <p:nvPr>
            <p:ph type="body" idx="1"/>
          </p:nvPr>
        </p:nvSpPr>
        <p:spPr>
          <a:xfrm>
            <a:off x="462776" y="1194561"/>
            <a:ext cx="10130713" cy="2851230"/>
          </a:xfrm>
          <a:prstGeom prst="rect">
            <a:avLst/>
          </a:prstGeom>
        </p:spPr>
        <p:txBody>
          <a:bodyPr/>
          <a:lstStyle/>
          <a:p>
            <a:pPr>
              <a:lnSpc>
                <a:spcPct val="150000"/>
              </a:lnSpc>
            </a:pPr>
            <a:r>
              <a:rPr dirty="0"/>
              <a:t>Goal: finer granularity control for how information is stored in the file</a:t>
            </a:r>
          </a:p>
          <a:p>
            <a:pPr>
              <a:lnSpc>
                <a:spcPct val="150000"/>
              </a:lnSpc>
            </a:pPr>
            <a:r>
              <a:rPr dirty="0"/>
              <a:t>Example: Incident wavelength spectrum on the sample could be encoded: </a:t>
            </a:r>
          </a:p>
          <a:p>
            <a:pPr lvl="1">
              <a:lnSpc>
                <a:spcPct val="150000"/>
              </a:lnSpc>
            </a:pPr>
            <a:r>
              <a:rPr dirty="0"/>
              <a:t>as parameter of the source</a:t>
            </a:r>
          </a:p>
          <a:p>
            <a:pPr lvl="1">
              <a:lnSpc>
                <a:spcPct val="150000"/>
              </a:lnSpc>
            </a:pPr>
            <a:r>
              <a:rPr dirty="0"/>
              <a:t>as parameter of the monochromator (if one exists)</a:t>
            </a:r>
          </a:p>
          <a:p>
            <a:pPr lvl="1">
              <a:lnSpc>
                <a:spcPct val="150000"/>
              </a:lnSpc>
            </a:pPr>
            <a:r>
              <a:rPr dirty="0"/>
              <a:t>as property of incident beam on sample</a:t>
            </a:r>
          </a:p>
          <a:p>
            <a:pPr>
              <a:lnSpc>
                <a:spcPct val="150000"/>
              </a:lnSpc>
            </a:pPr>
            <a:r>
              <a:rPr dirty="0"/>
              <a:t>This works a bit like a unit test for data.</a:t>
            </a:r>
          </a:p>
        </p:txBody>
      </p:sp>
    </p:spTree>
    <p:extLst>
      <p:ext uri="{BB962C8B-B14F-4D97-AF65-F5344CB8AC3E}">
        <p14:creationId xmlns:p14="http://schemas.microsoft.com/office/powerpoint/2010/main" val="374902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48651FC-FCE8-D244-AFAC-3F7349C35E55}"/>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tretch>
            <a:fillRect/>
          </a:stretch>
        </p:blipFill>
        <p:spPr>
          <a:xfrm>
            <a:off x="152400" y="-228600"/>
            <a:ext cx="11065051" cy="6705600"/>
          </a:xfrm>
        </p:spPr>
      </p:pic>
    </p:spTree>
    <p:extLst>
      <p:ext uri="{BB962C8B-B14F-4D97-AF65-F5344CB8AC3E}">
        <p14:creationId xmlns:p14="http://schemas.microsoft.com/office/powerpoint/2010/main" val="2245588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eXus International Advisory Committee NIAC"/>
          <p:cNvSpPr txBox="1">
            <a:spLocks noGrp="1"/>
          </p:cNvSpPr>
          <p:nvPr>
            <p:ph type="title"/>
          </p:nvPr>
        </p:nvSpPr>
        <p:spPr>
          <a:prstGeom prst="rect">
            <a:avLst/>
          </a:prstGeom>
        </p:spPr>
        <p:txBody>
          <a:bodyPr>
            <a:normAutofit/>
          </a:bodyPr>
          <a:lstStyle>
            <a:lvl1pPr defTabSz="467359">
              <a:defRPr sz="5600"/>
            </a:lvl1pPr>
          </a:lstStyle>
          <a:p>
            <a:r>
              <a:rPr sz="2400" dirty="0"/>
              <a:t>NeXus International Advisory Committee NIAC</a:t>
            </a:r>
          </a:p>
        </p:txBody>
      </p:sp>
      <p:sp>
        <p:nvSpPr>
          <p:cNvPr id="212" name="Mark Basham, Diamond Light Source, UK…"/>
          <p:cNvSpPr txBox="1">
            <a:spLocks noGrp="1"/>
          </p:cNvSpPr>
          <p:nvPr>
            <p:ph type="body" idx="1"/>
          </p:nvPr>
        </p:nvSpPr>
        <p:spPr>
          <a:xfrm>
            <a:off x="1752600" y="1295401"/>
            <a:ext cx="9448800" cy="4495800"/>
          </a:xfrm>
          <a:prstGeom prst="rect">
            <a:avLst/>
          </a:prstGeom>
        </p:spPr>
        <p:txBody>
          <a:bodyPr numCol="2" spcCol="479969" anchor="t">
            <a:noAutofit/>
          </a:bodyPr>
          <a:lstStyle/>
          <a:p>
            <a:pPr marL="192869" indent="-192869" defTabSz="197154">
              <a:spcBef>
                <a:spcPts val="563"/>
              </a:spcBef>
              <a:buSzPct val="110000"/>
              <a:defRPr sz="1727"/>
            </a:pPr>
            <a:r>
              <a:rPr sz="1406" dirty="0"/>
              <a:t>Mark Basham, </a:t>
            </a:r>
            <a:br>
              <a:rPr lang="en-US" sz="1406" dirty="0"/>
            </a:br>
            <a:r>
              <a:rPr sz="1406" dirty="0"/>
              <a:t>Diamond Light Source, UK</a:t>
            </a:r>
            <a:br>
              <a:rPr lang="en-US" sz="1406" dirty="0"/>
            </a:br>
            <a:r>
              <a:rPr lang="en-GB" sz="1406" dirty="0"/>
              <a:t>(Executive Secretary)</a:t>
            </a:r>
            <a:endParaRPr sz="1406" dirty="0"/>
          </a:p>
          <a:p>
            <a:pPr marL="192869" indent="-192869" defTabSz="197154">
              <a:spcBef>
                <a:spcPts val="563"/>
              </a:spcBef>
              <a:buSzPct val="110000"/>
              <a:defRPr sz="1727"/>
            </a:pPr>
            <a:r>
              <a:rPr sz="1406" dirty="0"/>
              <a:t>Herbert Bernstein, </a:t>
            </a:r>
            <a:br>
              <a:rPr lang="en-US" sz="1406" dirty="0"/>
            </a:br>
            <a:r>
              <a:rPr sz="1406" dirty="0"/>
              <a:t>CIF (non-facility member)</a:t>
            </a:r>
          </a:p>
          <a:p>
            <a:pPr marL="192869" indent="-192869" defTabSz="197154">
              <a:spcBef>
                <a:spcPts val="563"/>
              </a:spcBef>
              <a:buSzPct val="110000"/>
              <a:defRPr sz="1727"/>
            </a:pPr>
            <a:r>
              <a:rPr sz="1406" dirty="0"/>
              <a:t>Aaron Brewster, </a:t>
            </a:r>
            <a:br>
              <a:rPr lang="en-US" sz="1406" dirty="0"/>
            </a:br>
            <a:r>
              <a:rPr sz="1406" dirty="0"/>
              <a:t>Lawrence Berkeley Laboratory, USA</a:t>
            </a:r>
          </a:p>
          <a:p>
            <a:pPr marL="192869" indent="-192869" defTabSz="197154">
              <a:spcBef>
                <a:spcPts val="563"/>
              </a:spcBef>
              <a:buSzPct val="110000"/>
              <a:defRPr sz="1727"/>
            </a:pPr>
            <a:r>
              <a:rPr sz="1406" dirty="0"/>
              <a:t>Stuart Campbell, </a:t>
            </a:r>
            <a:br>
              <a:rPr lang="en-US" sz="1406" dirty="0"/>
            </a:br>
            <a:r>
              <a:rPr sz="1406" dirty="0"/>
              <a:t>Brookhaven National Laboratory, USA</a:t>
            </a:r>
            <a:br>
              <a:rPr lang="en-US" sz="1406" dirty="0"/>
            </a:br>
            <a:r>
              <a:rPr lang="en-US" sz="1406" dirty="0"/>
              <a:t>(Technical Manager)</a:t>
            </a:r>
            <a:endParaRPr sz="1406" dirty="0"/>
          </a:p>
          <a:p>
            <a:pPr marL="192869" indent="-192869" defTabSz="197154">
              <a:spcBef>
                <a:spcPts val="563"/>
              </a:spcBef>
              <a:buSzPct val="110000"/>
              <a:defRPr sz="1727"/>
            </a:pPr>
            <a:r>
              <a:rPr sz="1406" dirty="0"/>
              <a:t>Bjorn Clausen, </a:t>
            </a:r>
            <a:br>
              <a:rPr lang="en-US" sz="1406" dirty="0"/>
            </a:br>
            <a:r>
              <a:rPr sz="1406" dirty="0"/>
              <a:t>Los Alamos National Laboratory, USA</a:t>
            </a:r>
          </a:p>
          <a:p>
            <a:pPr marL="192869" indent="-192869" defTabSz="197154">
              <a:spcBef>
                <a:spcPts val="563"/>
              </a:spcBef>
              <a:buSzPct val="110000"/>
              <a:defRPr sz="1727"/>
            </a:pPr>
            <a:r>
              <a:rPr sz="1406" dirty="0"/>
              <a:t>Stephen Cottrell, </a:t>
            </a:r>
            <a:br>
              <a:rPr lang="en-US" sz="1406" dirty="0"/>
            </a:br>
            <a:r>
              <a:rPr sz="1406" dirty="0"/>
              <a:t>Rutherford Appleton Laboratory, UK </a:t>
            </a:r>
            <a:endParaRPr lang="en-US" sz="1406" dirty="0"/>
          </a:p>
          <a:p>
            <a:pPr marL="192869" indent="-192869" defTabSz="197154">
              <a:spcBef>
                <a:spcPts val="563"/>
              </a:spcBef>
              <a:buSzPct val="110000"/>
              <a:defRPr sz="1727"/>
            </a:pPr>
            <a:r>
              <a:rPr sz="1406" dirty="0"/>
              <a:t>Ricardo </a:t>
            </a:r>
            <a:r>
              <a:rPr sz="1406" dirty="0" err="1"/>
              <a:t>Ferraz</a:t>
            </a:r>
            <a:r>
              <a:rPr sz="1406" dirty="0"/>
              <a:t>-Leal, </a:t>
            </a:r>
            <a:br>
              <a:rPr lang="en-US" sz="1406" dirty="0"/>
            </a:br>
            <a:r>
              <a:rPr sz="1406" dirty="0"/>
              <a:t>SNS and HFIR at ORNL, US</a:t>
            </a:r>
            <a:r>
              <a:rPr lang="en-US" sz="1406" dirty="0"/>
              <a:t>A</a:t>
            </a:r>
            <a:endParaRPr lang="en-GB" sz="1406" dirty="0"/>
          </a:p>
          <a:p>
            <a:pPr marL="192869" indent="-192869" defTabSz="197154">
              <a:spcBef>
                <a:spcPts val="563"/>
              </a:spcBef>
              <a:buSzPct val="110000"/>
              <a:defRPr sz="1727"/>
            </a:pPr>
            <a:r>
              <a:rPr sz="1406" dirty="0"/>
              <a:t>Jens-Uwe Hoffmann, </a:t>
            </a:r>
            <a:br>
              <a:rPr lang="en-US" sz="1406" dirty="0"/>
            </a:br>
            <a:r>
              <a:rPr sz="1406" dirty="0"/>
              <a:t>Helmholtz </a:t>
            </a:r>
            <a:r>
              <a:rPr sz="1406" dirty="0" err="1"/>
              <a:t>Zentrum</a:t>
            </a:r>
            <a:r>
              <a:rPr sz="1406" dirty="0"/>
              <a:t> Berlin, Germany</a:t>
            </a:r>
          </a:p>
          <a:p>
            <a:pPr marL="192869" indent="-192869" defTabSz="197154">
              <a:spcBef>
                <a:spcPts val="563"/>
              </a:spcBef>
              <a:buSzPct val="110000"/>
              <a:defRPr sz="1727"/>
            </a:pPr>
            <a:r>
              <a:rPr sz="1406" dirty="0"/>
              <a:t>Pete </a:t>
            </a:r>
            <a:r>
              <a:rPr sz="1406" dirty="0" err="1"/>
              <a:t>Jemian</a:t>
            </a:r>
            <a:r>
              <a:rPr sz="1406" dirty="0"/>
              <a:t>, </a:t>
            </a:r>
            <a:br>
              <a:rPr lang="en-US" sz="1406" dirty="0"/>
            </a:br>
            <a:r>
              <a:rPr sz="1406" dirty="0"/>
              <a:t>Advanced Photon Source, USA </a:t>
            </a:r>
            <a:br>
              <a:rPr lang="en-US" sz="1406" dirty="0"/>
            </a:br>
            <a:r>
              <a:rPr sz="1406" dirty="0"/>
              <a:t>(Documentation Release Manager)</a:t>
            </a:r>
            <a:endParaRPr lang="en-US" sz="1406" dirty="0"/>
          </a:p>
          <a:p>
            <a:pPr marL="192869" indent="-192869" defTabSz="197154">
              <a:spcBef>
                <a:spcPts val="563"/>
              </a:spcBef>
              <a:buSzPct val="110000"/>
              <a:defRPr sz="1727"/>
            </a:pPr>
            <a:r>
              <a:rPr sz="1406" dirty="0"/>
              <a:t>Mark Könnecke, </a:t>
            </a:r>
            <a:br>
              <a:rPr lang="en-US" sz="1406" dirty="0"/>
            </a:br>
            <a:r>
              <a:rPr sz="1406" dirty="0"/>
              <a:t>Paul Scherrer Institut</a:t>
            </a:r>
            <a:r>
              <a:rPr lang="en-US" sz="1406" dirty="0"/>
              <a:t>e</a:t>
            </a:r>
            <a:r>
              <a:rPr sz="1406" dirty="0"/>
              <a:t>, Switzerland </a:t>
            </a:r>
            <a:endParaRPr lang="en-US" sz="1406" dirty="0"/>
          </a:p>
          <a:p>
            <a:pPr marL="192869" indent="-192869" defTabSz="197154">
              <a:spcBef>
                <a:spcPts val="563"/>
              </a:spcBef>
              <a:buSzPct val="110000"/>
              <a:defRPr sz="1727"/>
            </a:pPr>
            <a:r>
              <a:rPr sz="1406" dirty="0"/>
              <a:t>Raymond Osborn, </a:t>
            </a:r>
            <a:br>
              <a:rPr lang="en-US" sz="1406" dirty="0"/>
            </a:br>
            <a:r>
              <a:rPr sz="1406" dirty="0"/>
              <a:t>Argonne National Laboratory, USA </a:t>
            </a:r>
            <a:br>
              <a:rPr lang="en-US" sz="1406" dirty="0"/>
            </a:br>
            <a:r>
              <a:rPr sz="1406" dirty="0"/>
              <a:t>(non-facility member)</a:t>
            </a:r>
          </a:p>
          <a:p>
            <a:pPr marL="192869" indent="-192869" defTabSz="197154">
              <a:spcBef>
                <a:spcPts val="563"/>
              </a:spcBef>
              <a:buSzPct val="110000"/>
              <a:defRPr sz="1727"/>
            </a:pPr>
            <a:r>
              <a:rPr sz="1406" dirty="0"/>
              <a:t>Tobias Richter, </a:t>
            </a:r>
            <a:br>
              <a:rPr lang="en-US" sz="1406" dirty="0"/>
            </a:br>
            <a:r>
              <a:rPr sz="1406" dirty="0"/>
              <a:t>European Spallation Source, </a:t>
            </a:r>
            <a:r>
              <a:rPr lang="en-US" sz="1406" dirty="0"/>
              <a:t>Sweden </a:t>
            </a:r>
          </a:p>
          <a:p>
            <a:pPr marL="192869" indent="-192869" defTabSz="197154">
              <a:spcBef>
                <a:spcPts val="563"/>
              </a:spcBef>
              <a:buSzPct val="110000"/>
              <a:defRPr sz="1727"/>
            </a:pPr>
            <a:r>
              <a:rPr sz="1406" dirty="0"/>
              <a:t>Armando Sole, </a:t>
            </a:r>
            <a:br>
              <a:rPr lang="en-US" sz="1406" dirty="0"/>
            </a:br>
            <a:r>
              <a:rPr sz="1406" dirty="0"/>
              <a:t>European Synchrotron Radiation Facility, France</a:t>
            </a:r>
          </a:p>
          <a:p>
            <a:pPr marL="192869" indent="-192869" defTabSz="197154">
              <a:spcBef>
                <a:spcPts val="563"/>
              </a:spcBef>
              <a:buSzPct val="110000"/>
              <a:defRPr sz="1727"/>
            </a:pPr>
            <a:r>
              <a:rPr sz="1406" dirty="0"/>
              <a:t>Jiro Suzuki, </a:t>
            </a:r>
            <a:br>
              <a:rPr lang="en-US" sz="1406" dirty="0"/>
            </a:br>
            <a:r>
              <a:rPr sz="1406" dirty="0"/>
              <a:t>KEK, Japan</a:t>
            </a:r>
          </a:p>
          <a:p>
            <a:pPr marL="192869" indent="-192869" defTabSz="197154">
              <a:spcBef>
                <a:spcPts val="563"/>
              </a:spcBef>
              <a:buSzPct val="110000"/>
              <a:defRPr sz="1727"/>
            </a:pPr>
            <a:r>
              <a:rPr sz="1406" dirty="0"/>
              <a:t>Benjamin Watts, </a:t>
            </a:r>
            <a:br>
              <a:rPr lang="en-US" sz="1406" dirty="0"/>
            </a:br>
            <a:r>
              <a:rPr sz="1406" dirty="0"/>
              <a:t>Swiss Light Source, Switzerland</a:t>
            </a:r>
            <a:r>
              <a:rPr lang="en-US" sz="1406" dirty="0"/>
              <a:t> </a:t>
            </a:r>
            <a:r>
              <a:rPr lang="en-GB" sz="1406" dirty="0"/>
              <a:t>(Chair)</a:t>
            </a:r>
          </a:p>
          <a:p>
            <a:pPr marL="192869" indent="-192869" defTabSz="197154">
              <a:spcBef>
                <a:spcPts val="563"/>
              </a:spcBef>
              <a:buSzPct val="110000"/>
              <a:defRPr sz="1727"/>
            </a:pPr>
            <a:endParaRPr sz="1406" dirty="0"/>
          </a:p>
        </p:txBody>
      </p:sp>
      <p:sp>
        <p:nvSpPr>
          <p:cNvPr id="4" name="Footer Placeholder 5">
            <a:extLst>
              <a:ext uri="{FF2B5EF4-FFF2-40B4-BE49-F238E27FC236}">
                <a16:creationId xmlns:a16="http://schemas.microsoft.com/office/drawing/2014/main" id="{296C38D8-10F0-A44A-A4BF-8A4E18A9B2C1}"/>
              </a:ext>
            </a:extLst>
          </p:cNvPr>
          <p:cNvSpPr>
            <a:spLocks noGrp="1"/>
          </p:cNvSpPr>
          <p:nvPr>
            <p:ph type="ftr" sz="quarter" idx="3"/>
          </p:nvPr>
        </p:nvSpPr>
        <p:spPr>
          <a:xfrm>
            <a:off x="7997011" y="6280517"/>
            <a:ext cx="2726938" cy="495448"/>
          </a:xfrm>
          <a:prstGeom prst="rect">
            <a:avLst/>
          </a:prstGeom>
          <a:solidFill>
            <a:schemeClr val="bg1"/>
          </a:solidFill>
          <a:ln>
            <a:miter lim="800000"/>
            <a:headEnd/>
            <a:tailEnd/>
          </a:ln>
        </p:spPr>
        <p:txBody>
          <a:bodyPr wrap="square" numCol="1" compatLnSpc="1">
            <a:prstTxWarp prst="textNoShape">
              <a:avLst/>
            </a:prstTxWarp>
          </a:bodyPr>
          <a:lstStyle/>
          <a:p>
            <a:pPr fontAlgn="base">
              <a:spcBef>
                <a:spcPct val="0"/>
              </a:spcBef>
              <a:spcAft>
                <a:spcPct val="0"/>
              </a:spcAft>
              <a:defRPr/>
            </a:pPr>
            <a:r>
              <a:rPr lang="en-US" sz="840" dirty="0"/>
              <a:t>This project has received funding from the European Union's Horizon 2020 research and innovation programme under grant agreement No 823852</a:t>
            </a:r>
            <a:endParaRPr lang="fr-FR" sz="840" dirty="0"/>
          </a:p>
        </p:txBody>
      </p:sp>
    </p:spTree>
    <p:extLst>
      <p:ext uri="{BB962C8B-B14F-4D97-AF65-F5344CB8AC3E}">
        <p14:creationId xmlns:p14="http://schemas.microsoft.com/office/powerpoint/2010/main" val="147993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hey guarantee the presence of groups (base classes) and specific fields expected for one type of experiment or measurement…"/>
          <p:cNvSpPr txBox="1">
            <a:spLocks noGrp="1"/>
          </p:cNvSpPr>
          <p:nvPr>
            <p:ph type="body" idx="1"/>
          </p:nvPr>
        </p:nvSpPr>
        <p:spPr>
          <a:xfrm>
            <a:off x="1066276" y="1238674"/>
            <a:ext cx="10059449" cy="5420033"/>
          </a:xfrm>
          <a:prstGeom prst="rect">
            <a:avLst/>
          </a:prstGeom>
        </p:spPr>
        <p:txBody>
          <a:bodyPr>
            <a:normAutofit/>
          </a:bodyPr>
          <a:lstStyle/>
          <a:p>
            <a:pPr marL="250008" lvl="1" defTabSz="328582">
              <a:spcBef>
                <a:spcPts val="984"/>
              </a:spcBef>
              <a:defRPr sz="2880"/>
            </a:pPr>
            <a:r>
              <a:rPr lang="en-GB" sz="2667" dirty="0"/>
              <a:t>At a formal level:</a:t>
            </a:r>
          </a:p>
          <a:p>
            <a:pPr marL="798635" lvl="1" indent="-548626" defTabSz="328582">
              <a:spcBef>
                <a:spcPts val="984"/>
              </a:spcBef>
              <a:buFont typeface="+mj-lt"/>
              <a:buAutoNum type="arabicPeriod"/>
              <a:defRPr sz="2880"/>
            </a:pPr>
            <a:r>
              <a:rPr lang="en-GB" sz="2667" dirty="0"/>
              <a:t>Data stored in HDF5 container</a:t>
            </a:r>
          </a:p>
          <a:p>
            <a:pPr marL="798635" lvl="1" indent="-548626" defTabSz="328582">
              <a:spcBef>
                <a:spcPts val="984"/>
              </a:spcBef>
              <a:buFont typeface="+mj-lt"/>
              <a:buAutoNum type="arabicPeriod"/>
              <a:defRPr sz="2880"/>
            </a:pPr>
            <a:r>
              <a:rPr lang="en-GB" sz="2667" dirty="0"/>
              <a:t>NeXus base classes followed (use of dictionary terms)</a:t>
            </a:r>
          </a:p>
          <a:p>
            <a:pPr marL="859593" lvl="1" indent="-609585" defTabSz="328582">
              <a:spcBef>
                <a:spcPts val="984"/>
              </a:spcBef>
              <a:buFont typeface="+mj-lt"/>
              <a:buAutoNum type="arabicPeriod"/>
              <a:defRPr sz="2880"/>
            </a:pPr>
            <a:r>
              <a:rPr lang="en-GB" sz="2667" dirty="0"/>
              <a:t>Making guarantees about the file contents</a:t>
            </a:r>
            <a:br>
              <a:rPr lang="en-GB" sz="2667" dirty="0"/>
            </a:br>
            <a:r>
              <a:rPr lang="en-GB" sz="2667" dirty="0"/>
              <a:t>* Following application definitions</a:t>
            </a:r>
            <a:br>
              <a:rPr lang="en-GB" sz="2667" dirty="0"/>
            </a:br>
            <a:r>
              <a:rPr lang="en-GB" sz="2667" dirty="0"/>
              <a:t>* Advertising recipes for data extraction (“features”)</a:t>
            </a:r>
          </a:p>
          <a:p>
            <a:pPr marL="859593" lvl="1" indent="-609585" defTabSz="328582">
              <a:spcBef>
                <a:spcPts val="984"/>
              </a:spcBef>
              <a:buFont typeface="+mj-lt"/>
              <a:buAutoNum type="arabicPeriod"/>
              <a:defRPr sz="2880"/>
            </a:pPr>
            <a:endParaRPr lang="en-GB" sz="2667" dirty="0"/>
          </a:p>
          <a:p>
            <a:pPr marL="250008" lvl="1" defTabSz="328582">
              <a:spcBef>
                <a:spcPts val="984"/>
              </a:spcBef>
              <a:defRPr sz="2880"/>
            </a:pPr>
            <a:r>
              <a:rPr lang="en-GB" sz="2667" dirty="0"/>
              <a:t>In addition the amount and quality of the information that goes into the file is hard to measure sensibly.</a:t>
            </a:r>
          </a:p>
          <a:p>
            <a:pPr marL="250008" lvl="1" defTabSz="328582">
              <a:spcBef>
                <a:spcPts val="984"/>
              </a:spcBef>
              <a:defRPr sz="2880"/>
            </a:pPr>
            <a:endParaRPr lang="en-GB" sz="2667" dirty="0"/>
          </a:p>
          <a:p>
            <a:pPr marL="250008" lvl="1" defTabSz="328582">
              <a:spcBef>
                <a:spcPts val="984"/>
              </a:spcBef>
              <a:defRPr sz="2880"/>
            </a:pPr>
            <a:endParaRPr lang="en-GB" sz="2667" dirty="0"/>
          </a:p>
        </p:txBody>
      </p:sp>
      <p:sp>
        <p:nvSpPr>
          <p:cNvPr id="2" name="Title 1">
            <a:extLst>
              <a:ext uri="{FF2B5EF4-FFF2-40B4-BE49-F238E27FC236}">
                <a16:creationId xmlns:a16="http://schemas.microsoft.com/office/drawing/2014/main" id="{71D55D36-F7FB-0E41-9951-F55736FC1DAE}"/>
              </a:ext>
            </a:extLst>
          </p:cNvPr>
          <p:cNvSpPr>
            <a:spLocks noGrp="1"/>
          </p:cNvSpPr>
          <p:nvPr>
            <p:ph type="title"/>
          </p:nvPr>
        </p:nvSpPr>
        <p:spPr/>
        <p:txBody>
          <a:bodyPr/>
          <a:lstStyle/>
          <a:p>
            <a:r>
              <a:rPr lang="en-GB" dirty="0"/>
              <a:t>Levels of NeXus adoption</a:t>
            </a:r>
          </a:p>
        </p:txBody>
      </p:sp>
    </p:spTree>
    <p:extLst>
      <p:ext uri="{BB962C8B-B14F-4D97-AF65-F5344CB8AC3E}">
        <p14:creationId xmlns:p14="http://schemas.microsoft.com/office/powerpoint/2010/main" val="353959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What does HDF5 do for you?"/>
          <p:cNvSpPr txBox="1">
            <a:spLocks noGrp="1"/>
          </p:cNvSpPr>
          <p:nvPr>
            <p:ph type="title"/>
          </p:nvPr>
        </p:nvSpPr>
        <p:spPr>
          <a:xfrm>
            <a:off x="462776" y="527964"/>
            <a:ext cx="7310043" cy="492443"/>
          </a:xfrm>
          <a:prstGeom prst="rect">
            <a:avLst/>
          </a:prstGeom>
        </p:spPr>
        <p:txBody>
          <a:bodyPr/>
          <a:lstStyle>
            <a:lvl1pPr defTabSz="554990">
              <a:defRPr sz="6650"/>
            </a:lvl1pPr>
          </a:lstStyle>
          <a:p>
            <a:r>
              <a:rPr sz="3200" dirty="0"/>
              <a:t>What does HDF5 do for you?</a:t>
            </a:r>
          </a:p>
        </p:txBody>
      </p:sp>
      <p:sp>
        <p:nvSpPr>
          <p:cNvPr id="234" name="HDF5 is well and widely supported  (h5py, MATLAB, IgorPro, …)…"/>
          <p:cNvSpPr txBox="1">
            <a:spLocks noGrp="1"/>
          </p:cNvSpPr>
          <p:nvPr>
            <p:ph type="body" idx="1"/>
          </p:nvPr>
        </p:nvSpPr>
        <p:spPr>
          <a:xfrm>
            <a:off x="462776" y="1194561"/>
            <a:ext cx="10891024" cy="4750018"/>
          </a:xfrm>
          <a:prstGeom prst="rect">
            <a:avLst/>
          </a:prstGeom>
        </p:spPr>
        <p:txBody>
          <a:bodyPr/>
          <a:lstStyle/>
          <a:p>
            <a:pPr marL="243771" indent="-243771" defTabSz="320385">
              <a:spcBef>
                <a:spcPts val="984"/>
              </a:spcBef>
              <a:defRPr sz="2807"/>
            </a:pPr>
            <a:r>
              <a:rPr lang="en-US" sz="2200" dirty="0"/>
              <a:t>Offers a useful structured (hierarchical) storage container supporting many datatypes.</a:t>
            </a:r>
          </a:p>
          <a:p>
            <a:pPr marL="243771" indent="-243771" defTabSz="320385">
              <a:spcBef>
                <a:spcPts val="984"/>
              </a:spcBef>
              <a:defRPr sz="2807"/>
            </a:pPr>
            <a:r>
              <a:rPr sz="2200" dirty="0"/>
              <a:t>Saves a lot of work accessing data randomly in many dimensions (less then 32)</a:t>
            </a:r>
          </a:p>
          <a:p>
            <a:pPr marL="243771" indent="-243771" defTabSz="320385">
              <a:spcBef>
                <a:spcPts val="984"/>
              </a:spcBef>
              <a:defRPr sz="2807"/>
            </a:pPr>
            <a:r>
              <a:rPr sz="2200" dirty="0"/>
              <a:t>Has lots of clever features that make </a:t>
            </a:r>
            <a:r>
              <a:rPr sz="2200" dirty="0" err="1"/>
              <a:t>organising</a:t>
            </a:r>
            <a:r>
              <a:rPr sz="2200" dirty="0"/>
              <a:t> and writing data fast, efficient and flexible.</a:t>
            </a:r>
          </a:p>
          <a:p>
            <a:pPr marL="487543" lvl="1" indent="-243771" defTabSz="320385">
              <a:spcBef>
                <a:spcPts val="984"/>
              </a:spcBef>
              <a:defRPr sz="2807"/>
            </a:pPr>
            <a:r>
              <a:rPr sz="2200" dirty="0"/>
              <a:t>Custom compression filters</a:t>
            </a:r>
          </a:p>
          <a:p>
            <a:pPr marL="487543" lvl="1" indent="-243771" defTabSz="320385">
              <a:spcBef>
                <a:spcPts val="984"/>
              </a:spcBef>
              <a:defRPr sz="2807"/>
            </a:pPr>
            <a:r>
              <a:rPr sz="2200" dirty="0"/>
              <a:t>SWMR</a:t>
            </a:r>
          </a:p>
          <a:p>
            <a:pPr marL="487543" lvl="1" indent="-243771" defTabSz="320385">
              <a:spcBef>
                <a:spcPts val="984"/>
              </a:spcBef>
              <a:defRPr sz="2807"/>
            </a:pPr>
            <a:r>
              <a:rPr sz="2200" dirty="0"/>
              <a:t>Virtual Dataset</a:t>
            </a:r>
          </a:p>
          <a:p>
            <a:pPr marL="243771" indent="-243771" defTabSz="320385">
              <a:spcBef>
                <a:spcPts val="984"/>
              </a:spcBef>
              <a:defRPr sz="2807"/>
            </a:pPr>
            <a:r>
              <a:rPr lang="en-GB" sz="2200" dirty="0"/>
              <a:t>HDF5 is well and widely supported </a:t>
            </a:r>
            <a:br>
              <a:rPr lang="en-GB" sz="2200" dirty="0"/>
            </a:br>
            <a:r>
              <a:rPr lang="en-GB" sz="2200" dirty="0"/>
              <a:t>(h5py, MATLAB, </a:t>
            </a:r>
            <a:r>
              <a:rPr lang="en-GB" sz="2200" dirty="0" err="1"/>
              <a:t>IgorPro</a:t>
            </a:r>
            <a:r>
              <a:rPr lang="en-GB" sz="2200" dirty="0"/>
              <a:t>, …)</a:t>
            </a:r>
          </a:p>
          <a:p>
            <a:pPr marL="243771" indent="-243771" defTabSz="320385">
              <a:spcBef>
                <a:spcPts val="984"/>
              </a:spcBef>
              <a:defRPr sz="2807"/>
            </a:pPr>
            <a:endParaRPr lang="en-US" sz="2200" dirty="0"/>
          </a:p>
          <a:p>
            <a:pPr marL="243771" indent="-243771" defTabSz="320385">
              <a:spcBef>
                <a:spcPts val="984"/>
              </a:spcBef>
              <a:defRPr sz="2807"/>
            </a:pPr>
            <a:r>
              <a:rPr sz="2200" dirty="0"/>
              <a:t>As a rule: </a:t>
            </a:r>
            <a:br>
              <a:rPr sz="2200" dirty="0"/>
            </a:br>
            <a:r>
              <a:rPr sz="2200" dirty="0"/>
              <a:t>Don’t solve problems that HDF5 has already solved for you.</a:t>
            </a:r>
          </a:p>
        </p:txBody>
      </p:sp>
    </p:spTree>
    <p:extLst>
      <p:ext uri="{BB962C8B-B14F-4D97-AF65-F5344CB8AC3E}">
        <p14:creationId xmlns:p14="http://schemas.microsoft.com/office/powerpoint/2010/main" val="111207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What is/was NAPI?"/>
          <p:cNvSpPr txBox="1">
            <a:spLocks noGrp="1"/>
          </p:cNvSpPr>
          <p:nvPr>
            <p:ph type="title"/>
          </p:nvPr>
        </p:nvSpPr>
        <p:spPr>
          <a:xfrm>
            <a:off x="462776" y="527964"/>
            <a:ext cx="7310043" cy="492443"/>
          </a:xfrm>
          <a:prstGeom prst="rect">
            <a:avLst/>
          </a:prstGeom>
        </p:spPr>
        <p:txBody>
          <a:bodyPr/>
          <a:lstStyle/>
          <a:p>
            <a:r>
              <a:rPr sz="3200" dirty="0"/>
              <a:t>What is/was NAPI?</a:t>
            </a:r>
          </a:p>
        </p:txBody>
      </p:sp>
      <p:sp>
        <p:nvSpPr>
          <p:cNvPr id="2" name="Rectangle 1">
            <a:extLst>
              <a:ext uri="{FF2B5EF4-FFF2-40B4-BE49-F238E27FC236}">
                <a16:creationId xmlns:a16="http://schemas.microsoft.com/office/drawing/2014/main" id="{C3F393A0-D84B-9E43-8C1F-4EA2902A60E0}"/>
              </a:ext>
            </a:extLst>
          </p:cNvPr>
          <p:cNvSpPr/>
          <p:nvPr/>
        </p:nvSpPr>
        <p:spPr>
          <a:xfrm>
            <a:off x="3733800" y="1447800"/>
            <a:ext cx="38100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6" name="Back in the day you could  ”Download &amp; Install NeXus”…"/>
          <p:cNvSpPr txBox="1">
            <a:spLocks noGrp="1"/>
          </p:cNvSpPr>
          <p:nvPr>
            <p:ph type="body" idx="1"/>
          </p:nvPr>
        </p:nvSpPr>
        <p:spPr>
          <a:xfrm>
            <a:off x="462776" y="1600200"/>
            <a:ext cx="9748024" cy="4570482"/>
          </a:xfrm>
          <a:prstGeom prst="rect">
            <a:avLst/>
          </a:prstGeom>
        </p:spPr>
        <p:txBody>
          <a:bodyPr/>
          <a:lstStyle/>
          <a:p>
            <a:pPr marL="290650" indent="-290650" defTabSz="381998">
              <a:spcBef>
                <a:spcPts val="1125"/>
              </a:spcBef>
              <a:defRPr sz="3348"/>
            </a:pPr>
            <a:r>
              <a:rPr sz="2200" dirty="0"/>
              <a:t>Back in the day you could </a:t>
            </a:r>
            <a:r>
              <a:rPr lang="en-US" sz="2200" dirty="0"/>
              <a:t>      </a:t>
            </a:r>
            <a:r>
              <a:rPr sz="2200" dirty="0">
                <a:latin typeface="Lucida Blackletter"/>
                <a:ea typeface="Lucida Blackletter"/>
                <a:cs typeface="Lucida Blackletter"/>
                <a:sym typeface="Lucida Blackletter"/>
              </a:rPr>
              <a:t>”Download &amp; Install NeXus”</a:t>
            </a:r>
            <a:endParaRPr lang="en-US" sz="2200" dirty="0">
              <a:latin typeface="Lucida Blackletter"/>
              <a:ea typeface="Lucida Blackletter"/>
              <a:cs typeface="Lucida Blackletter"/>
              <a:sym typeface="Lucida Blackletter"/>
            </a:endParaRPr>
          </a:p>
          <a:p>
            <a:pPr marL="290650" indent="-290650" defTabSz="381998">
              <a:spcBef>
                <a:spcPts val="1125"/>
              </a:spcBef>
              <a:defRPr sz="3348"/>
            </a:pPr>
            <a:endParaRPr sz="2200" dirty="0">
              <a:latin typeface="Lucida Blackletter"/>
              <a:ea typeface="Lucida Blackletter"/>
              <a:cs typeface="Lucida Blackletter"/>
              <a:sym typeface="Lucida Blackletter"/>
            </a:endParaRPr>
          </a:p>
          <a:p>
            <a:pPr defTabSz="381998">
              <a:defRPr sz="3348"/>
            </a:pPr>
            <a:r>
              <a:rPr sz="2200" dirty="0"/>
              <a:t>That provided a</a:t>
            </a:r>
            <a:r>
              <a:rPr lang="en-US" sz="2200" dirty="0"/>
              <a:t> common</a:t>
            </a:r>
            <a:r>
              <a:rPr sz="2200" dirty="0"/>
              <a:t> interface abstracting the backends HDF5, HDF4 and XML</a:t>
            </a:r>
            <a:r>
              <a:rPr lang="en-US" sz="2200" dirty="0"/>
              <a:t> a</a:t>
            </a:r>
            <a:r>
              <a:rPr sz="2200" dirty="0"/>
              <a:t>nd some </a:t>
            </a:r>
            <a:r>
              <a:rPr lang="en-US" sz="2200" dirty="0"/>
              <a:t>more or less useful </a:t>
            </a:r>
            <a:r>
              <a:rPr sz="2200" dirty="0"/>
              <a:t>tools.</a:t>
            </a:r>
          </a:p>
          <a:p>
            <a:pPr marL="633551" lvl="1" indent="-342900" defTabSz="381998">
              <a:spcBef>
                <a:spcPts val="1125"/>
              </a:spcBef>
              <a:buFont typeface="Arial" panose="020B0604020202020204" pitchFamily="34" charset="0"/>
              <a:buChar char="•"/>
              <a:defRPr sz="3348"/>
            </a:pPr>
            <a:r>
              <a:rPr sz="2200" b="1" dirty="0">
                <a:solidFill>
                  <a:srgbClr val="4C4D4F"/>
                </a:solidFill>
                <a:latin typeface="Muli" pitchFamily="2" charset="77"/>
                <a:cs typeface="Arial"/>
              </a:rPr>
              <a:t>most modern HDF5 </a:t>
            </a:r>
            <a:r>
              <a:rPr lang="en-US" sz="2200" b="1" dirty="0">
                <a:solidFill>
                  <a:srgbClr val="4C4D4F"/>
                </a:solidFill>
                <a:latin typeface="Muli" pitchFamily="2" charset="77"/>
                <a:cs typeface="Arial"/>
              </a:rPr>
              <a:t>features </a:t>
            </a:r>
            <a:r>
              <a:rPr sz="2200" b="1" dirty="0">
                <a:solidFill>
                  <a:srgbClr val="4C4D4F"/>
                </a:solidFill>
                <a:latin typeface="Muli" pitchFamily="2" charset="77"/>
                <a:cs typeface="Arial"/>
              </a:rPr>
              <a:t>are not available in NAPI</a:t>
            </a:r>
            <a:br>
              <a:rPr sz="2200" b="1" dirty="0">
                <a:solidFill>
                  <a:srgbClr val="4C4D4F"/>
                </a:solidFill>
                <a:latin typeface="Muli" pitchFamily="2" charset="77"/>
                <a:cs typeface="Arial"/>
              </a:rPr>
            </a:br>
            <a:r>
              <a:rPr sz="2200" b="1" dirty="0">
                <a:solidFill>
                  <a:srgbClr val="4C4D4F"/>
                </a:solidFill>
                <a:latin typeface="Muli" pitchFamily="2" charset="77"/>
                <a:cs typeface="Arial"/>
              </a:rPr>
              <a:t>yet using HDF4 and XML is deprecated</a:t>
            </a:r>
          </a:p>
          <a:p>
            <a:pPr marL="633551" lvl="1" indent="-342900" defTabSz="381998">
              <a:spcBef>
                <a:spcPts val="1125"/>
              </a:spcBef>
              <a:buFont typeface="Arial" panose="020B0604020202020204" pitchFamily="34" charset="0"/>
              <a:buChar char="•"/>
              <a:defRPr sz="3348"/>
            </a:pPr>
            <a:r>
              <a:rPr sz="2200" b="1" dirty="0">
                <a:solidFill>
                  <a:srgbClr val="4C4D4F"/>
                </a:solidFill>
                <a:latin typeface="Muli" pitchFamily="2" charset="77"/>
                <a:cs typeface="Arial"/>
              </a:rPr>
              <a:t>not </a:t>
            </a:r>
            <a:r>
              <a:rPr lang="en-US" sz="2200" b="1" dirty="0">
                <a:solidFill>
                  <a:srgbClr val="4C4D4F"/>
                </a:solidFill>
                <a:latin typeface="Muli" pitchFamily="2" charset="77"/>
                <a:cs typeface="Arial"/>
              </a:rPr>
              <a:t>using </a:t>
            </a:r>
            <a:r>
              <a:rPr sz="2200" b="1" dirty="0">
                <a:solidFill>
                  <a:srgbClr val="4C4D4F"/>
                </a:solidFill>
                <a:latin typeface="Muli" pitchFamily="2" charset="77"/>
                <a:cs typeface="Arial"/>
              </a:rPr>
              <a:t>a programming model </a:t>
            </a:r>
            <a:r>
              <a:rPr lang="en-GB" sz="2200" b="1" dirty="0">
                <a:solidFill>
                  <a:srgbClr val="4C4D4F"/>
                </a:solidFill>
                <a:latin typeface="Muli" pitchFamily="2" charset="77"/>
                <a:cs typeface="Arial"/>
              </a:rPr>
              <a:t>popular </a:t>
            </a:r>
            <a:r>
              <a:rPr sz="2200" b="1" dirty="0">
                <a:solidFill>
                  <a:srgbClr val="4C4D4F"/>
                </a:solidFill>
                <a:latin typeface="Muli" pitchFamily="2" charset="77"/>
                <a:cs typeface="Arial"/>
              </a:rPr>
              <a:t>in 201</a:t>
            </a:r>
            <a:r>
              <a:rPr lang="en-US" sz="2200" b="1" dirty="0">
                <a:solidFill>
                  <a:srgbClr val="4C4D4F"/>
                </a:solidFill>
                <a:latin typeface="Muli" pitchFamily="2" charset="77"/>
                <a:cs typeface="Arial"/>
              </a:rPr>
              <a:t>9</a:t>
            </a:r>
            <a:endParaRPr sz="2200" b="1" dirty="0">
              <a:solidFill>
                <a:srgbClr val="4C4D4F"/>
              </a:solidFill>
              <a:latin typeface="Muli" pitchFamily="2" charset="77"/>
              <a:cs typeface="Arial"/>
            </a:endParaRPr>
          </a:p>
          <a:p>
            <a:pPr marL="633551" lvl="1" indent="-342900" defTabSz="381998">
              <a:spcBef>
                <a:spcPts val="1125"/>
              </a:spcBef>
              <a:buFont typeface="Arial" panose="020B0604020202020204" pitchFamily="34" charset="0"/>
              <a:buChar char="•"/>
              <a:defRPr sz="3348"/>
            </a:pPr>
            <a:r>
              <a:rPr sz="2200" b="1" dirty="0">
                <a:solidFill>
                  <a:srgbClr val="4C4D4F"/>
                </a:solidFill>
                <a:latin typeface="Muli" pitchFamily="2" charset="77"/>
                <a:cs typeface="Arial"/>
              </a:rPr>
              <a:t>relatively low adoption</a:t>
            </a:r>
            <a:r>
              <a:rPr lang="en-US" sz="2200" b="1" dirty="0">
                <a:solidFill>
                  <a:srgbClr val="4C4D4F"/>
                </a:solidFill>
                <a:latin typeface="Muli" pitchFamily="2" charset="77"/>
                <a:cs typeface="Arial"/>
              </a:rPr>
              <a:t> with facilities</a:t>
            </a:r>
            <a:endParaRPr sz="2200" b="1" dirty="0">
              <a:solidFill>
                <a:srgbClr val="4C4D4F"/>
              </a:solidFill>
              <a:latin typeface="Muli" pitchFamily="2" charset="77"/>
              <a:cs typeface="Arial"/>
            </a:endParaRPr>
          </a:p>
          <a:p>
            <a:pPr marL="633551" lvl="1" indent="-342900" defTabSz="381998">
              <a:spcBef>
                <a:spcPts val="1125"/>
              </a:spcBef>
              <a:buFont typeface="Arial" panose="020B0604020202020204" pitchFamily="34" charset="0"/>
              <a:buChar char="•"/>
              <a:defRPr sz="3348"/>
            </a:pPr>
            <a:r>
              <a:rPr sz="2200" b="1" dirty="0">
                <a:solidFill>
                  <a:srgbClr val="4C4D4F"/>
                </a:solidFill>
                <a:latin typeface="Muli" pitchFamily="2" charset="77"/>
                <a:cs typeface="Arial"/>
              </a:rPr>
              <a:t>in maintenance mode</a:t>
            </a:r>
            <a:br>
              <a:rPr lang="en-US" sz="2200" b="1" dirty="0">
                <a:solidFill>
                  <a:srgbClr val="4C4D4F"/>
                </a:solidFill>
                <a:latin typeface="Muli" pitchFamily="2" charset="77"/>
                <a:cs typeface="Arial"/>
              </a:rPr>
            </a:br>
            <a:endParaRPr lang="en-GB" sz="2200" b="1" dirty="0">
              <a:solidFill>
                <a:srgbClr val="4C4D4F"/>
              </a:solidFill>
              <a:latin typeface="Muli" pitchFamily="2" charset="77"/>
              <a:cs typeface="Arial"/>
            </a:endParaRPr>
          </a:p>
          <a:p>
            <a:pPr indent="-166549" defTabSz="381998">
              <a:spcBef>
                <a:spcPts val="1125"/>
              </a:spcBef>
              <a:defRPr sz="3348"/>
            </a:pPr>
            <a:r>
              <a:rPr lang="en-GB" sz="2200" dirty="0"/>
              <a:t>Recommendation now: Use your preferred HDF5 binding directly.</a:t>
            </a:r>
            <a:endParaRPr lang="en-GB" sz="2200" b="1" dirty="0">
              <a:solidFill>
                <a:srgbClr val="4C4D4F"/>
              </a:solidFill>
              <a:latin typeface="Muli" pitchFamily="2" charset="77"/>
              <a:cs typeface="Arial"/>
            </a:endParaRPr>
          </a:p>
        </p:txBody>
      </p:sp>
    </p:spTree>
    <p:extLst>
      <p:ext uri="{BB962C8B-B14F-4D97-AF65-F5344CB8AC3E}">
        <p14:creationId xmlns:p14="http://schemas.microsoft.com/office/powerpoint/2010/main" val="155060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Base Classes"/>
          <p:cNvSpPr txBox="1">
            <a:spLocks noGrp="1"/>
          </p:cNvSpPr>
          <p:nvPr>
            <p:ph type="title"/>
          </p:nvPr>
        </p:nvSpPr>
        <p:spPr>
          <a:prstGeom prst="rect">
            <a:avLst/>
          </a:prstGeom>
        </p:spPr>
        <p:txBody>
          <a:bodyPr/>
          <a:lstStyle/>
          <a:p>
            <a:r>
              <a:t>Base Classes</a:t>
            </a:r>
          </a:p>
        </p:txBody>
      </p:sp>
      <p:sp>
        <p:nvSpPr>
          <p:cNvPr id="222" name="Contain parameters common for particulars type of equipment or sample, user, etc."/>
          <p:cNvSpPr txBox="1">
            <a:spLocks noGrp="1"/>
          </p:cNvSpPr>
          <p:nvPr>
            <p:ph type="body" idx="1"/>
          </p:nvPr>
        </p:nvSpPr>
        <p:spPr>
          <a:xfrm>
            <a:off x="462777" y="1194560"/>
            <a:ext cx="6395224" cy="710439"/>
          </a:xfrm>
          <a:prstGeom prst="rect">
            <a:avLst/>
          </a:prstGeom>
        </p:spPr>
        <p:txBody>
          <a:bodyPr anchor="t"/>
          <a:lstStyle>
            <a:lvl1pPr marL="0" indent="0">
              <a:buSzTx/>
              <a:buNone/>
            </a:lvl1pPr>
          </a:lstStyle>
          <a:p>
            <a:r>
              <a:rPr dirty="0"/>
              <a:t>Contain parameters common for particulars type of equipment or sample, user, etc.</a:t>
            </a:r>
          </a:p>
        </p:txBody>
      </p:sp>
      <p:pic>
        <p:nvPicPr>
          <p:cNvPr id="223" name="pasted-image.png" descr="pasted-image.png"/>
          <p:cNvPicPr>
            <a:picLocks noChangeAspect="1"/>
          </p:cNvPicPr>
          <p:nvPr/>
        </p:nvPicPr>
        <p:blipFill>
          <a:blip r:embed="rId3">
            <a:extLst/>
          </a:blip>
          <a:stretch>
            <a:fillRect/>
          </a:stretch>
        </p:blipFill>
        <p:spPr>
          <a:xfrm>
            <a:off x="462776" y="1981200"/>
            <a:ext cx="11195680" cy="3084746"/>
          </a:xfrm>
          <a:prstGeom prst="rect">
            <a:avLst/>
          </a:prstGeom>
          <a:ln w="12700">
            <a:miter lim="400000"/>
          </a:ln>
        </p:spPr>
      </p:pic>
      <p:sp>
        <p:nvSpPr>
          <p:cNvPr id="224" name="With those you can build up a fairly complete description of an experiment."/>
          <p:cNvSpPr txBox="1"/>
          <p:nvPr/>
        </p:nvSpPr>
        <p:spPr>
          <a:xfrm>
            <a:off x="462776" y="5142147"/>
            <a:ext cx="7157224" cy="14754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rmAutofit/>
          </a:bodyPr>
          <a:lstStyle>
            <a:lvl1pPr algn="l">
              <a:spcBef>
                <a:spcPts val="4200"/>
              </a:spcBef>
            </a:lvl1pPr>
          </a:lstStyle>
          <a:p>
            <a:r>
              <a:rPr sz="2400" b="1" dirty="0">
                <a:solidFill>
                  <a:srgbClr val="4C4D4F"/>
                </a:solidFill>
                <a:latin typeface="Muli" pitchFamily="2" charset="77"/>
                <a:cs typeface="Arial"/>
              </a:rPr>
              <a:t>With those you can build up a </a:t>
            </a:r>
            <a:r>
              <a:rPr lang="en-US" sz="2400" b="1" dirty="0">
                <a:solidFill>
                  <a:srgbClr val="4C4D4F"/>
                </a:solidFill>
                <a:latin typeface="Muli" pitchFamily="2" charset="77"/>
                <a:cs typeface="Arial"/>
              </a:rPr>
              <a:t>hierarchy describing a </a:t>
            </a:r>
            <a:r>
              <a:rPr sz="2400" b="1" dirty="0">
                <a:solidFill>
                  <a:srgbClr val="4C4D4F"/>
                </a:solidFill>
                <a:latin typeface="Muli" pitchFamily="2" charset="77"/>
                <a:cs typeface="Arial"/>
              </a:rPr>
              <a:t>fairly complete description of an experiment. </a:t>
            </a:r>
          </a:p>
        </p:txBody>
      </p:sp>
    </p:spTree>
    <p:extLst>
      <p:ext uri="{BB962C8B-B14F-4D97-AF65-F5344CB8AC3E}">
        <p14:creationId xmlns:p14="http://schemas.microsoft.com/office/powerpoint/2010/main" val="1892213568"/>
      </p:ext>
    </p:extLst>
  </p:cSld>
  <p:clrMapOvr>
    <a:masterClrMapping/>
  </p:clrMapOvr>
</p:sld>
</file>

<file path=ppt/theme/theme1.xml><?xml version="1.0" encoding="utf-8"?>
<a:theme xmlns:a="http://schemas.openxmlformats.org/drawingml/2006/main" name="Office Theme">
  <a:themeElements>
    <a:clrScheme name="Personalizzati 5">
      <a:dk1>
        <a:srgbClr val="404140"/>
      </a:dk1>
      <a:lt1>
        <a:srgbClr val="FFFFFF"/>
      </a:lt1>
      <a:dk2>
        <a:srgbClr val="1F497D"/>
      </a:dk2>
      <a:lt2>
        <a:srgbClr val="D6D7D6"/>
      </a:lt2>
      <a:accent1>
        <a:srgbClr val="666EAE"/>
      </a:accent1>
      <a:accent2>
        <a:srgbClr val="A34773"/>
      </a:accent2>
      <a:accent3>
        <a:srgbClr val="9BBB59"/>
      </a:accent3>
      <a:accent4>
        <a:srgbClr val="8064A2"/>
      </a:accent4>
      <a:accent5>
        <a:srgbClr val="95B8E3"/>
      </a:accent5>
      <a:accent6>
        <a:srgbClr val="F79646"/>
      </a:accent6>
      <a:hlink>
        <a:srgbClr val="0000FF"/>
      </a:hlink>
      <a:folHlink>
        <a:srgbClr val="A347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12683</TotalTime>
  <Words>1294</Words>
  <Application>Microsoft Macintosh PowerPoint</Application>
  <PresentationFormat>Widescreen</PresentationFormat>
  <Paragraphs>284</Paragraphs>
  <Slides>33</Slides>
  <Notes>8</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Calibri</vt:lpstr>
      <vt:lpstr>Courier</vt:lpstr>
      <vt:lpstr>Helvetica Neue</vt:lpstr>
      <vt:lpstr>Helvetica Neue Light</vt:lpstr>
      <vt:lpstr>Helvetica Neue Medium</vt:lpstr>
      <vt:lpstr>Lucida Blackletter</vt:lpstr>
      <vt:lpstr>Muli</vt:lpstr>
      <vt:lpstr>Phosphate Inline</vt:lpstr>
      <vt:lpstr>Zapf Dingbats</vt:lpstr>
      <vt:lpstr>Office Theme</vt:lpstr>
      <vt:lpstr>WP3 Kick Off Meeting – NeXus </vt:lpstr>
      <vt:lpstr>NeXus</vt:lpstr>
      <vt:lpstr>PowerPoint Presentation</vt:lpstr>
      <vt:lpstr>PowerPoint Presentation</vt:lpstr>
      <vt:lpstr>NeXus International Advisory Committee NIAC</vt:lpstr>
      <vt:lpstr>Levels of NeXus adoption</vt:lpstr>
      <vt:lpstr>What does HDF5 do for you?</vt:lpstr>
      <vt:lpstr>What is/was NAPI?</vt:lpstr>
      <vt:lpstr>Base Classes</vt:lpstr>
      <vt:lpstr>Application Definitions</vt:lpstr>
      <vt:lpstr>Modularise the contract about the file contents?</vt:lpstr>
      <vt:lpstr>Example Feature / Recipe</vt:lpstr>
      <vt:lpstr>Considerations</vt:lpstr>
      <vt:lpstr>Metadata for Scans</vt:lpstr>
      <vt:lpstr>Multi dimensional scan data</vt:lpstr>
      <vt:lpstr>Asynchronous Scan Recording</vt:lpstr>
      <vt:lpstr>In an ideal world…</vt:lpstr>
      <vt:lpstr>Locations and Orientations</vt:lpstr>
      <vt:lpstr>Shapes in NeXus</vt:lpstr>
      <vt:lpstr>PowerPoint Presentation</vt:lpstr>
      <vt:lpstr>Life Cycle of NeXus</vt:lpstr>
      <vt:lpstr>NeXus Versions and Validation</vt:lpstr>
      <vt:lpstr>Get street creds with NeXus!</vt:lpstr>
      <vt:lpstr>Task 3.5: Meta Ontology for Catalogues</vt:lpstr>
      <vt:lpstr>Ontologies</vt:lpstr>
      <vt:lpstr>Get involved!</vt:lpstr>
      <vt:lpstr>NeXus</vt:lpstr>
      <vt:lpstr>NeXus example file collection</vt:lpstr>
      <vt:lpstr>PowerPoint Presentation</vt:lpstr>
      <vt:lpstr>Upcoming</vt:lpstr>
      <vt:lpstr>Deliverables   Tasks   Milestones</vt:lpstr>
      <vt:lpstr>No software needed?</vt:lpstr>
      <vt:lpstr>Project: Define Modular Content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on one or more lines</dc:title>
  <dc:creator>GOETZ Andrew</dc:creator>
  <cp:lastModifiedBy>Tobias Richter</cp:lastModifiedBy>
  <cp:revision>58</cp:revision>
  <dcterms:created xsi:type="dcterms:W3CDTF">2019-04-23T08:59:57Z</dcterms:created>
  <dcterms:modified xsi:type="dcterms:W3CDTF">2019-05-24T06:32:18Z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2019-04-19T00:00:00Z</vt:filetime>
  </property>
  <property fmtid="{D5CDD505-2E9C-101B-9397-08002B2CF9AE}" pid="3" name="Creator">
    <vt:lpwstr>Adobe InDesign CC 14.0 (Macintosh)</vt:lpwstr>
  </property>
  <property fmtid="{D5CDD505-2E9C-101B-9397-08002B2CF9AE}" pid="4" name="LastSaved">
    <vt:filetime>2019-04-23T00:00:00Z</vt:filetime>
  </property>
</Properties>
</file>