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2" r:id="rId4"/>
    <p:sldId id="261" r:id="rId5"/>
    <p:sldId id="263" r:id="rId6"/>
    <p:sldId id="266" r:id="rId7"/>
    <p:sldId id="264" r:id="rId8"/>
    <p:sldId id="265" r:id="rId9"/>
    <p:sldId id="267" r:id="rId10"/>
    <p:sldId id="268" r:id="rId11"/>
    <p:sldId id="269" r:id="rId12"/>
    <p:sldId id="271" r:id="rId13"/>
    <p:sldId id="270" r:id="rId14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528" userDrawn="1">
          <p15:clr>
            <a:srgbClr val="A4A3A4"/>
          </p15:clr>
        </p15:guide>
        <p15:guide id="4" orient="horz" pos="1008" userDrawn="1">
          <p15:clr>
            <a:srgbClr val="A4A3A4"/>
          </p15:clr>
        </p15:guide>
        <p15:guide id="5" pos="288" userDrawn="1">
          <p15:clr>
            <a:srgbClr val="A4A3A4"/>
          </p15:clr>
        </p15:guide>
        <p15:guide id="6" pos="1056" userDrawn="1">
          <p15:clr>
            <a:srgbClr val="A4A3A4"/>
          </p15:clr>
        </p15:guide>
        <p15:guide id="7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4692"/>
  </p:normalViewPr>
  <p:slideViewPr>
    <p:cSldViewPr>
      <p:cViewPr varScale="1">
        <p:scale>
          <a:sx n="143" d="100"/>
          <a:sy n="143" d="100"/>
        </p:scale>
        <p:origin x="208" y="256"/>
      </p:cViewPr>
      <p:guideLst>
        <p:guide orient="horz" pos="2880"/>
        <p:guide pos="2160"/>
        <p:guide pos="528"/>
        <p:guide orient="horz" pos="1008"/>
        <p:guide pos="288"/>
        <p:guide pos="105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39749-5F7E-5648-9CD6-00744CE904A7}" type="datetimeFigureOut">
              <a:rPr lang="en-US"/>
              <a:t>5/21/19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A7EEF-0713-214A-8A97-49F34C15B593}" type="slidenum">
              <a:r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70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5" name="Segnaposto data 3">
            <a:extLst>
              <a:ext uri="{FF2B5EF4-FFF2-40B4-BE49-F238E27FC236}">
                <a16:creationId xmlns:a16="http://schemas.microsoft.com/office/drawing/2014/main" id="{B0B3840B-4F8F-5D4A-BE4D-515BFFFA0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D1CB468B-6234-D04B-A2D7-7545AE22986B}" type="datetime1">
              <a:rPr lang="en-US"/>
              <a:t>5/21/19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rPr lang="en-US"/>
              <a:t>5/21/19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C758A41A-99D0-E84B-8FE2-857A4FBEC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38BED5E8-9089-174C-BF11-B7DF163EB547}" type="datetime1">
              <a:rPr lang="en-US"/>
              <a:t>5/21/19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2E85EB29-7773-EA41-86EF-AB27DEA49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9831E0E-B4B9-804C-B32F-14C6EC15B13E}" type="datetime1">
              <a:rPr lang="en-US"/>
              <a:t>5/21/19</a:t>
            </a:fld>
            <a:endParaRPr lang="it-IT"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5" name="Segnaposto data 3">
            <a:extLst>
              <a:ext uri="{FF2B5EF4-FFF2-40B4-BE49-F238E27FC236}">
                <a16:creationId xmlns:a16="http://schemas.microsoft.com/office/drawing/2014/main" id="{471999AC-979D-ED49-902A-8F01B0F4E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2805CA99-DB71-1E43-AE65-640926A8E210}" type="datetime1">
              <a:rPr lang="en-US"/>
              <a:t>5/21/19</a:t>
            </a:fld>
            <a:endParaRPr lang="it-IT"/>
          </a:p>
        </p:txBody>
      </p:sp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6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data 3">
            <a:extLst>
              <a:ext uri="{FF2B5EF4-FFF2-40B4-BE49-F238E27FC236}">
                <a16:creationId xmlns:a16="http://schemas.microsoft.com/office/drawing/2014/main" id="{380D4A8A-2D9C-8E40-8A5E-CE0E53191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B5162847-88AC-BC49-B42C-068C475CD287}" type="datetime1">
              <a:rPr lang="en-US"/>
              <a:t>5/21/19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3DA76E71-90F4-594C-8F95-9C1B8B8402A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867400"/>
            <a:ext cx="12179300" cy="990600"/>
          </a:xfrm>
          <a:prstGeom prst="rect">
            <a:avLst/>
          </a:prstGeom>
        </p:spPr>
      </p:pic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D5072787-58E8-A44E-8753-E474F5E48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C50C29C9-981D-204A-8B2E-A989B168FDE9}" type="datetime1">
              <a:rPr lang="en-US"/>
              <a:t>5/21/19</a:t>
            </a:fld>
            <a:endParaRPr lang="it-IT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4635" y="527964"/>
            <a:ext cx="7310043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4C4D4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4635" y="1194561"/>
            <a:ext cx="1013071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C4D4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3" name="Segnaposto numero diapositiva 16">
            <a:extLst>
              <a:ext uri="{FF2B5EF4-FFF2-40B4-BE49-F238E27FC236}">
                <a16:creationId xmlns:a16="http://schemas.microsoft.com/office/drawing/2014/main" id="{AB7B06D6-260D-8048-8C9A-352F4826FF65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5" r:id="rId6"/>
  </p:sldLayoutIdLst>
  <p:hf sldNum="0" hdr="0" ftr="0" dt="0"/>
  <p:txStyles>
    <p:titleStyle>
      <a:lvl1pPr eaLnBrk="1" hangingPunct="1">
        <a:defRPr>
          <a:latin typeface="Muli" pitchFamily="2" charset="77"/>
          <a:ea typeface="+mj-ea"/>
          <a:cs typeface="+mj-cs"/>
        </a:defRPr>
      </a:lvl1pPr>
    </p:titleStyle>
    <p:bodyStyle>
      <a:lvl1pPr marL="0" eaLnBrk="1" hangingPunct="1">
        <a:defRPr>
          <a:latin typeface="Muli" pitchFamily="2" charset="77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magine 48">
            <a:extLst>
              <a:ext uri="{FF2B5EF4-FFF2-40B4-BE49-F238E27FC236}">
                <a16:creationId xmlns:a16="http://schemas.microsoft.com/office/drawing/2014/main" id="{1EB0BE17-4406-2547-BD41-BBF8482A0E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858000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715096" y="2875508"/>
            <a:ext cx="7200304" cy="8585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299"/>
              </a:lnSpc>
            </a:pPr>
            <a:r>
              <a:rPr lang="fr-FR" sz="2000" kern="1200" spc="90" dirty="0" err="1">
                <a:latin typeface="Muli" pitchFamily="2" charset="77"/>
              </a:rPr>
              <a:t>PaNOSC</a:t>
            </a:r>
            <a:r>
              <a:rPr lang="fr-FR" sz="2000" kern="1200" spc="90">
                <a:latin typeface="Muli" pitchFamily="2" charset="77"/>
              </a:rPr>
              <a:t> WP3 Kick off</a:t>
            </a:r>
            <a:br>
              <a:rPr lang="fr-FR" sz="3500" kern="1200" spc="90">
                <a:latin typeface="Muli" pitchFamily="2" charset="77"/>
              </a:rPr>
            </a:br>
            <a:r>
              <a:rPr lang="fr-FR" sz="3500" kern="1200" spc="90">
                <a:latin typeface="Muli" pitchFamily="2" charset="77"/>
              </a:rPr>
              <a:t>Use cases for FAIR data API</a:t>
            </a:r>
            <a:endParaRPr sz="3500" kern="1200">
              <a:latin typeface="Muli" pitchFamily="2" charset="77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15096" y="4219478"/>
            <a:ext cx="6320155" cy="780983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90"/>
              </a:spcBef>
            </a:pPr>
            <a:r>
              <a:rPr lang="fr-FR" sz="2000" b="1" spc="50" dirty="0">
                <a:solidFill>
                  <a:srgbClr val="4C4D4F"/>
                </a:solidFill>
                <a:latin typeface="Muli" pitchFamily="2" charset="77"/>
                <a:cs typeface="Arial"/>
              </a:rPr>
              <a:t>23rd</a:t>
            </a:r>
            <a:r>
              <a:rPr sz="2000" b="1" spc="75" dirty="0">
                <a:solidFill>
                  <a:srgbClr val="4C4D4F"/>
                </a:solidFill>
                <a:latin typeface="Muli" pitchFamily="2" charset="77"/>
                <a:cs typeface="Arial"/>
              </a:rPr>
              <a:t> </a:t>
            </a:r>
            <a:r>
              <a:rPr lang="fr-FR" sz="2000" b="1" spc="10" dirty="0">
                <a:solidFill>
                  <a:srgbClr val="4C4D4F"/>
                </a:solidFill>
                <a:latin typeface="Muli" pitchFamily="2" charset="77"/>
                <a:cs typeface="Arial"/>
              </a:rPr>
              <a:t>May</a:t>
            </a:r>
            <a:r>
              <a:rPr sz="2000" b="1" spc="10" dirty="0">
                <a:solidFill>
                  <a:srgbClr val="4C4D4F"/>
                </a:solidFill>
                <a:latin typeface="Muli" pitchFamily="2" charset="77"/>
                <a:cs typeface="Arial"/>
              </a:rPr>
              <a:t>,</a:t>
            </a:r>
            <a:r>
              <a:rPr sz="2000" b="1" spc="-60" dirty="0">
                <a:solidFill>
                  <a:srgbClr val="4C4D4F"/>
                </a:solidFill>
                <a:latin typeface="Muli" pitchFamily="2" charset="77"/>
                <a:cs typeface="Arial"/>
              </a:rPr>
              <a:t> </a:t>
            </a:r>
            <a:r>
              <a:rPr sz="2000" b="1" spc="90" dirty="0">
                <a:solidFill>
                  <a:srgbClr val="4C4D4F"/>
                </a:solidFill>
                <a:latin typeface="Muli" pitchFamily="2" charset="77"/>
                <a:cs typeface="Arial"/>
              </a:rPr>
              <a:t>2019</a:t>
            </a:r>
            <a:endParaRPr sz="2000" dirty="0">
              <a:latin typeface="Muli" pitchFamily="2" charset="77"/>
              <a:cs typeface="Arial"/>
            </a:endParaRPr>
          </a:p>
          <a:p>
            <a:pPr>
              <a:lnSpc>
                <a:spcPct val="100000"/>
              </a:lnSpc>
              <a:spcBef>
                <a:spcPts val="590"/>
              </a:spcBef>
            </a:pPr>
            <a:r>
              <a:rPr lang="fr-FR" sz="2000" b="1" spc="-5" dirty="0">
                <a:solidFill>
                  <a:srgbClr val="4C4D4F"/>
                </a:solidFill>
                <a:latin typeface="Muli" pitchFamily="2" charset="77"/>
                <a:cs typeface="Arial"/>
              </a:rPr>
              <a:t>Stuart Caunt / ILL</a:t>
            </a:r>
            <a:endParaRPr sz="2000" dirty="0">
              <a:latin typeface="Muli" pitchFamily="2" charset="77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32113" y="6340712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>
                <a:solidFill>
                  <a:srgbClr val="FFFFFF"/>
                </a:solidFill>
                <a:latin typeface="Muli" pitchFamily="2" charset="77"/>
                <a:cs typeface="Arial"/>
              </a:rPr>
              <a:t>This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>
                <a:solidFill>
                  <a:srgbClr val="FFFFFF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>
                <a:solidFill>
                  <a:srgbClr val="FFFFFF"/>
                </a:solidFill>
                <a:latin typeface="Muli" pitchFamily="2" charset="77"/>
                <a:cs typeface="Arial"/>
              </a:rPr>
              <a:t>has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>
                <a:solidFill>
                  <a:srgbClr val="FFFFFF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>
                <a:solidFill>
                  <a:srgbClr val="FFFFFF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>
                <a:solidFill>
                  <a:srgbClr val="FFFFFF"/>
                </a:solidFill>
                <a:latin typeface="Muli" pitchFamily="2" charset="77"/>
                <a:cs typeface="Arial"/>
              </a:rPr>
              <a:t>from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>
                <a:solidFill>
                  <a:srgbClr val="FFFFFF"/>
                </a:solidFill>
                <a:latin typeface="Muli" pitchFamily="2" charset="77"/>
                <a:cs typeface="Arial"/>
              </a:rPr>
              <a:t>the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>
                <a:solidFill>
                  <a:srgbClr val="FFFFFF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>
                <a:solidFill>
                  <a:srgbClr val="FFFFFF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>
                <a:solidFill>
                  <a:srgbClr val="FFFFFF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>
                <a:solidFill>
                  <a:srgbClr val="FFFFFF"/>
                </a:solidFill>
                <a:latin typeface="Muli" pitchFamily="2" charset="77"/>
                <a:cs typeface="Arial"/>
              </a:rPr>
              <a:t>2020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>
                <a:solidFill>
                  <a:srgbClr val="FFFFFF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>
                <a:solidFill>
                  <a:srgbClr val="FFFFFF"/>
                </a:solidFill>
                <a:latin typeface="Muli" pitchFamily="2" charset="77"/>
                <a:cs typeface="Arial"/>
              </a:rPr>
              <a:t>and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>
                <a:solidFill>
                  <a:srgbClr val="FFFFFF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>
                <a:solidFill>
                  <a:srgbClr val="FFFFFF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>
                <a:solidFill>
                  <a:srgbClr val="FFFFFF"/>
                </a:solidFill>
                <a:latin typeface="Muli" pitchFamily="2" charset="77"/>
                <a:cs typeface="Arial"/>
              </a:rPr>
              <a:t>under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>
                <a:solidFill>
                  <a:srgbClr val="FFFFFF"/>
                </a:solidFill>
                <a:latin typeface="Muli" pitchFamily="2" charset="77"/>
                <a:cs typeface="Arial"/>
              </a:rPr>
              <a:t>grant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>
                <a:solidFill>
                  <a:srgbClr val="FFFFFF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>
                <a:solidFill>
                  <a:srgbClr val="FFFFFF"/>
                </a:solidFill>
                <a:latin typeface="Muli" pitchFamily="2" charset="77"/>
                <a:cs typeface="Arial"/>
              </a:rPr>
              <a:t> No. </a:t>
            </a:r>
            <a:r>
              <a:rPr sz="750" spc="30">
                <a:solidFill>
                  <a:srgbClr val="FFFFFF"/>
                </a:solidFill>
                <a:latin typeface="Muli" pitchFamily="2" charset="77"/>
                <a:cs typeface="Arial"/>
              </a:rPr>
              <a:t>823852</a:t>
            </a:r>
            <a:endParaRPr sz="750">
              <a:latin typeface="Muli" pitchFamily="2" charset="77"/>
              <a:cs typeface="Arial"/>
            </a:endParaRPr>
          </a:p>
        </p:txBody>
      </p: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/>
        </p:nvGrpSpPr>
        <p:grpSpPr>
          <a:xfrm>
            <a:off x="1681163" y="6228257"/>
            <a:ext cx="486409" cy="345440"/>
            <a:chOff x="995362" y="6228257"/>
            <a:chExt cx="486409" cy="345440"/>
          </a:xfrm>
        </p:grpSpPr>
        <p:sp>
          <p:nvSpPr>
            <p:cNvPr id="18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59ED750F-C77A-F24E-8961-FB46DDD5A1B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00"/>
            <a:ext cx="2743200" cy="13037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Facility Management Use Cases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3877985"/>
          </a:xfrm>
        </p:spPr>
        <p:txBody>
          <a:bodyPr/>
          <a:lstStyle/>
          <a:p>
            <a:r>
              <a:rPr lang="en-GB" dirty="0"/>
              <a:t>What about Institute Management or </a:t>
            </a:r>
            <a:r>
              <a:rPr lang="en-GB" dirty="0" err="1"/>
              <a:t>PaNOSC</a:t>
            </a:r>
            <a:r>
              <a:rPr lang="en-GB" dirty="0"/>
              <a:t> stakeholders?</a:t>
            </a:r>
          </a:p>
          <a:p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Statistics on searches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How many and by whom in a given period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Statistics on data access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Requests for restricted data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dirty="0"/>
              <a:t>How much… who?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Number of data files accessed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dirty="0"/>
              <a:t>Amount downloaded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What are the KPIs for WP3?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336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</a:rPr>
              <a:t>Links to other Work Packages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495520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WP4 (data analysis services)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Needs data to be findable and accessible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Simple/practical API =&gt; JSON/RESTful API preferable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Requires access to embargoed data: main goals aimed at facility users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How does a user find/access their own data?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Small data sets can be transferred through simple HTTPS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How to handle large datasets? (WP6)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Uploading analysis results is also part of the WP4 proposal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800" i="1" dirty="0"/>
          </a:p>
          <a:p>
            <a:r>
              <a:rPr lang="en-GB" sz="1800" b="0" i="1" dirty="0">
                <a:solidFill>
                  <a:schemeClr val="tx2"/>
                </a:solidFill>
              </a:rPr>
              <a:t>Task 4.4: “We need to extend mechanisms that allow to upload and download data … making use of the data </a:t>
            </a:r>
            <a:r>
              <a:rPr lang="en-GB" sz="1800" b="0" i="1" dirty="0" err="1">
                <a:solidFill>
                  <a:schemeClr val="tx2"/>
                </a:solidFill>
              </a:rPr>
              <a:t>catalog</a:t>
            </a:r>
            <a:r>
              <a:rPr lang="en-GB" sz="1800" b="0" i="1" dirty="0">
                <a:solidFill>
                  <a:schemeClr val="tx2"/>
                </a:solidFill>
              </a:rPr>
              <a:t> and its API developed in WP3”</a:t>
            </a:r>
          </a:p>
          <a:p>
            <a:pPr lvl="2"/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WP6 (EOSC integration)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Can help us with identification/authentication mechanisms (UmbrellaID/GEANT)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OAuth / OpenID Connect (OIDC), proxy authentication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Are identifying solutions to transfer data (work in progress)</a:t>
            </a:r>
          </a:p>
        </p:txBody>
      </p:sp>
    </p:spTree>
    <p:extLst>
      <p:ext uri="{BB962C8B-B14F-4D97-AF65-F5344CB8AC3E}">
        <p14:creationId xmlns:p14="http://schemas.microsoft.com/office/powerpoint/2010/main" val="358640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</a:rPr>
              <a:t>Summary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52014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Need to define search criteria and responses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Metadata definition: what is valid/possible for each institute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Data access and authentication needs to be addressed (WP6 help)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WP3 objectives include accessing open and restricted data as well as metadata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Identifying users is necessary also for accessing open data (refer to current data policies)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WP4 is dependent on WP3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JSON API preferential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Uploading analysed data?</a:t>
            </a:r>
          </a:p>
          <a:p>
            <a:pPr lvl="1"/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Metrics, usage data and KPIs need to be discussed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Useful for facility managers but also for </a:t>
            </a:r>
            <a:r>
              <a:rPr lang="en-GB" dirty="0" err="1"/>
              <a:t>PaNOSC</a:t>
            </a:r>
            <a:r>
              <a:rPr lang="en-GB" dirty="0"/>
              <a:t> stakeholders</a:t>
            </a:r>
          </a:p>
          <a:p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Milestone 3.1 to define API (M12)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Requirements (including data access/authentication) need to be fixed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implementation not required before M40 but WP4 will need it sooner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Use cases provide basis for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7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</a:rPr>
              <a:t>Questions and discussion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3693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11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Overview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33239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PaNOSC</a:t>
            </a:r>
            <a:r>
              <a:rPr lang="en-GB" dirty="0"/>
              <a:t> FAIR data 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Scientific use cases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Administrative use cases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Links to other Work Packages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 err="1">
                <a:solidFill>
                  <a:schemeClr val="accent1"/>
                </a:solidFill>
                <a:latin typeface="Muli" pitchFamily="2" charset="77"/>
              </a:rPr>
              <a:t>PaNOSC</a:t>
            </a: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 WP3 FAIR data objectives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3693319"/>
          </a:xfrm>
        </p:spPr>
        <p:txBody>
          <a:bodyPr/>
          <a:lstStyle/>
          <a:p>
            <a:r>
              <a:rPr lang="en-GB" sz="1800" b="0" i="1" dirty="0">
                <a:solidFill>
                  <a:schemeClr val="tx2"/>
                </a:solidFill>
              </a:rPr>
              <a:t>“The overall goal of the work package is to provide an EOSC service </a:t>
            </a:r>
            <a:r>
              <a:rPr lang="en-GB" sz="1800" b="0" i="1">
                <a:solidFill>
                  <a:schemeClr val="tx2"/>
                </a:solidFill>
              </a:rPr>
              <a:t>that allows </a:t>
            </a:r>
            <a:r>
              <a:rPr lang="en-GB" sz="1800" b="0" i="1" dirty="0">
                <a:solidFill>
                  <a:schemeClr val="tx2"/>
                </a:solidFill>
              </a:rPr>
              <a:t>users to seamlessly and easily </a:t>
            </a:r>
            <a:r>
              <a:rPr lang="en-GB" sz="1800" i="1" dirty="0">
                <a:solidFill>
                  <a:schemeClr val="tx2"/>
                </a:solidFill>
              </a:rPr>
              <a:t>access</a:t>
            </a:r>
            <a:r>
              <a:rPr lang="en-GB" sz="1800" b="0" i="1" dirty="0">
                <a:solidFill>
                  <a:schemeClr val="tx2"/>
                </a:solidFill>
              </a:rPr>
              <a:t> data from the diverse set of </a:t>
            </a:r>
            <a:r>
              <a:rPr lang="en-GB" sz="1800" b="0" i="1" dirty="0" err="1">
                <a:solidFill>
                  <a:schemeClr val="tx2"/>
                </a:solidFill>
              </a:rPr>
              <a:t>catalogs</a:t>
            </a:r>
            <a:r>
              <a:rPr lang="en-GB" sz="1800" b="0" i="1" dirty="0">
                <a:solidFill>
                  <a:schemeClr val="tx2"/>
                </a:solidFill>
              </a:rPr>
              <a:t> at the existing facilities.”</a:t>
            </a:r>
            <a:endParaRPr lang="en-GB" sz="1800" b="0" dirty="0">
              <a:solidFill>
                <a:schemeClr val="tx2"/>
              </a:solidFill>
            </a:endParaRPr>
          </a:p>
          <a:p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FAIR</a:t>
            </a:r>
            <a:r>
              <a:rPr lang="en-GB" i="1" dirty="0"/>
              <a:t>: Findability, Accessibility, Interoperability, Reusability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WP3: Findability… and Accessibility?</a:t>
            </a:r>
          </a:p>
          <a:p>
            <a:endParaRPr lang="en-GB" dirty="0"/>
          </a:p>
          <a:p>
            <a:r>
              <a:rPr lang="en-GB" sz="1800" b="0" i="1" dirty="0">
                <a:solidFill>
                  <a:schemeClr val="tx2"/>
                </a:solidFill>
              </a:rPr>
              <a:t>“Datasets in the public domain shall be findable to the interested public … During the embargo period for a dataset access may be </a:t>
            </a:r>
            <a:r>
              <a:rPr lang="en-GB" sz="1800" i="1" dirty="0">
                <a:solidFill>
                  <a:schemeClr val="tx2"/>
                </a:solidFill>
              </a:rPr>
              <a:t>restricted</a:t>
            </a:r>
            <a:r>
              <a:rPr lang="en-GB" sz="1800" b="0" i="1" dirty="0">
                <a:solidFill>
                  <a:schemeClr val="tx2"/>
                </a:solidFill>
              </a:rPr>
              <a:t> to the original proposer or facility.”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Initially search for public, open data (no authentication)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Need to aim for access to restricted data</a:t>
            </a:r>
          </a:p>
        </p:txBody>
      </p:sp>
    </p:spTree>
    <p:extLst>
      <p:ext uri="{BB962C8B-B14F-4D97-AF65-F5344CB8AC3E}">
        <p14:creationId xmlns:p14="http://schemas.microsoft.com/office/powerpoint/2010/main" val="4153394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Actors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48936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Scientific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Open Access User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Search for datasets : Expose available metadata (restrict metadata if not open)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Access open data</a:t>
            </a:r>
            <a:br>
              <a:rPr lang="en-GB" i="1" dirty="0">
                <a:solidFill>
                  <a:schemeClr val="tx2"/>
                </a:solidFill>
              </a:rPr>
            </a:br>
            <a:endParaRPr lang="en-GB" i="1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Proposal Team Member (authenticated access)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Search for specific experimental data : Expose restricted metadata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Access restricted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Administrative Users </a:t>
            </a:r>
            <a:r>
              <a:rPr lang="en-GB" b="0" i="1" dirty="0">
                <a:solidFill>
                  <a:schemeClr val="tx2"/>
                </a:solidFill>
              </a:rPr>
              <a:t>(IT staff at each institute)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Access all data, monitor usage, identify users (in case of restricted data access)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800" i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Management </a:t>
            </a:r>
            <a:r>
              <a:rPr lang="en-GB" b="0" i="1" dirty="0">
                <a:solidFill>
                  <a:schemeClr val="tx2"/>
                </a:solidFill>
              </a:rPr>
              <a:t>(Institute Management, </a:t>
            </a:r>
            <a:r>
              <a:rPr lang="en-GB" b="0" i="1" dirty="0" err="1">
                <a:solidFill>
                  <a:schemeClr val="tx2"/>
                </a:solidFill>
              </a:rPr>
              <a:t>PaNOSC</a:t>
            </a:r>
            <a:r>
              <a:rPr lang="en-GB" b="0" i="1" dirty="0">
                <a:solidFill>
                  <a:schemeClr val="tx2"/>
                </a:solidFill>
              </a:rPr>
              <a:t> stakeholders)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Require metrics, usage, KPI…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800" i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WP4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Use API to search and access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2"/>
                </a:solidFill>
              </a:rPr>
              <a:t>Upload results to facility </a:t>
            </a:r>
            <a:r>
              <a:rPr lang="en-GB" i="1" dirty="0" err="1">
                <a:solidFill>
                  <a:schemeClr val="tx2"/>
                </a:solidFill>
              </a:rPr>
              <a:t>catalogs</a:t>
            </a:r>
            <a:endParaRPr lang="en-GB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9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Scientific Use Cases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4893647"/>
          </a:xfrm>
        </p:spPr>
        <p:txBody>
          <a:bodyPr/>
          <a:lstStyle/>
          <a:p>
            <a:r>
              <a:rPr lang="en-GB" dirty="0"/>
              <a:t>Search requirements (1/2)</a:t>
            </a:r>
          </a:p>
          <a:p>
            <a:r>
              <a:rPr lang="en-GB" sz="1800" b="0" i="1" dirty="0">
                <a:solidFill>
                  <a:schemeClr val="tx2"/>
                </a:solidFill>
              </a:rPr>
              <a:t>“The API will… enable search and facilitate access of researchers across scientific disciplines.”</a:t>
            </a:r>
          </a:p>
          <a:p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All available metadata from an experiment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Sample formula, scientific technique, sample type, detector type…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General search term (</a:t>
            </a:r>
            <a:r>
              <a:rPr lang="en-GB" b="1" dirty="0" err="1"/>
              <a:t>eg</a:t>
            </a:r>
            <a:r>
              <a:rPr lang="en-GB" b="1" dirty="0"/>
              <a:t> water)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Experiment details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Id, sample…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Proposal details: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Id, abstract, team, formula…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Date ranges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Search for my own data</a:t>
            </a:r>
          </a:p>
        </p:txBody>
      </p:sp>
    </p:spTree>
    <p:extLst>
      <p:ext uri="{BB962C8B-B14F-4D97-AF65-F5344CB8AC3E}">
        <p14:creationId xmlns:p14="http://schemas.microsoft.com/office/powerpoint/2010/main" val="152596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Scientific Use Cases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3139321"/>
          </a:xfrm>
        </p:spPr>
        <p:txBody>
          <a:bodyPr/>
          <a:lstStyle/>
          <a:p>
            <a:r>
              <a:rPr lang="en-GB" dirty="0"/>
              <a:t>Search requirements (2/2)</a:t>
            </a:r>
          </a:p>
          <a:p>
            <a:r>
              <a:rPr lang="en-GB" sz="1800" b="0" i="1" dirty="0">
                <a:solidFill>
                  <a:schemeClr val="tx2"/>
                </a:solidFill>
              </a:rPr>
              <a:t>“The API will enable domain specific search extensions aware of metadata definitions…”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CAS (Chemical Abstracts Service) reference to a molecule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Take into account synonyms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Small Angle Diffraction =&gt; SANS &amp; SAXS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SDS =&gt; </a:t>
            </a:r>
            <a:r>
              <a:rPr lang="en-GB" dirty="0" err="1"/>
              <a:t>SodiumDodeclySulfate</a:t>
            </a:r>
            <a:endParaRPr lang="en-GB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Q-ranges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ultra small angle, very small angle, wide angle…</a:t>
            </a:r>
          </a:p>
        </p:txBody>
      </p:sp>
    </p:spTree>
    <p:extLst>
      <p:ext uri="{BB962C8B-B14F-4D97-AF65-F5344CB8AC3E}">
        <p14:creationId xmlns:p14="http://schemas.microsoft.com/office/powerpoint/2010/main" val="3816867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Scientific Use Cases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5078313"/>
          </a:xfrm>
        </p:spPr>
        <p:txBody>
          <a:bodyPr/>
          <a:lstStyle/>
          <a:p>
            <a:r>
              <a:rPr lang="en-GB" dirty="0"/>
              <a:t>Exposure requirements: results from a search</a:t>
            </a:r>
          </a:p>
          <a:p>
            <a:r>
              <a:rPr lang="en-GB" sz="1800" b="0" i="1" dirty="0">
                <a:solidFill>
                  <a:schemeClr val="tx2"/>
                </a:solidFill>
              </a:rPr>
              <a:t>“The API will allow federation and exposure of metadata relevant for the area…”</a:t>
            </a:r>
          </a:p>
          <a:p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All available metadata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Machine state during an experiment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Type of analysis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Instrument setup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Proposal details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Experimental team</a:t>
            </a:r>
          </a:p>
          <a:p>
            <a:endParaRPr lang="en-GB" dirty="0"/>
          </a:p>
          <a:p>
            <a:r>
              <a:rPr lang="en-GB" b="1" dirty="0"/>
              <a:t>Restrict content of results for embargoed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74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Scientific Use Cases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5170646"/>
          </a:xfrm>
        </p:spPr>
        <p:txBody>
          <a:bodyPr/>
          <a:lstStyle/>
          <a:p>
            <a:r>
              <a:rPr lang="en-GB" dirty="0"/>
              <a:t>Data access requirements</a:t>
            </a:r>
          </a:p>
          <a:p>
            <a:r>
              <a:rPr lang="en-GB" sz="1800" b="0" i="1" dirty="0">
                <a:solidFill>
                  <a:schemeClr val="tx2"/>
                </a:solidFill>
              </a:rPr>
              <a:t>“… easily access data from a diverse set of </a:t>
            </a:r>
            <a:r>
              <a:rPr lang="en-GB" sz="1800" b="0" i="1" dirty="0" err="1">
                <a:solidFill>
                  <a:schemeClr val="tx2"/>
                </a:solidFill>
              </a:rPr>
              <a:t>catalogs</a:t>
            </a:r>
            <a:r>
              <a:rPr lang="en-GB" sz="1800" b="0" i="1" dirty="0">
                <a:solidFill>
                  <a:schemeClr val="tx2"/>
                </a:solidFill>
              </a:rPr>
              <a:t>…”</a:t>
            </a:r>
          </a:p>
          <a:p>
            <a:r>
              <a:rPr lang="en-GB" sz="1800" b="0" i="1" dirty="0">
                <a:solidFill>
                  <a:schemeClr val="tx2"/>
                </a:solidFill>
              </a:rPr>
              <a:t>“Define an API… that will allow for F</a:t>
            </a:r>
            <a:r>
              <a:rPr lang="en-GB" sz="1800" i="1" dirty="0">
                <a:solidFill>
                  <a:schemeClr val="tx2"/>
                </a:solidFill>
              </a:rPr>
              <a:t>A</a:t>
            </a:r>
            <a:r>
              <a:rPr lang="en-GB" sz="1800" b="0" i="1" dirty="0">
                <a:solidFill>
                  <a:schemeClr val="tx2"/>
                </a:solidFill>
              </a:rPr>
              <a:t>IR exposure of the data…”</a:t>
            </a:r>
          </a:p>
          <a:p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Datasets (all data files from a particular experiment)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Raw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Reduced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Analysed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Log books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Restricted data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Access my own embargoed data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Request access to restricted datasets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Statistics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Know who has accessed (my)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92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61087" y="527964"/>
            <a:ext cx="7310043" cy="4462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60" dirty="0">
                <a:solidFill>
                  <a:schemeClr val="accent1"/>
                </a:solidFill>
                <a:latin typeface="Muli" pitchFamily="2" charset="77"/>
              </a:rPr>
              <a:t>Administrative Use Cases</a:t>
            </a:r>
            <a:endParaRPr lang="en-GB" sz="2800" spc="125" dirty="0">
              <a:solidFill>
                <a:schemeClr val="accent1"/>
              </a:solidFill>
              <a:latin typeface="Muli" pitchFamily="2" charset="77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5A658AEC-DA69-884C-B224-AF4E758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87" y="1194561"/>
            <a:ext cx="10130713" cy="2400657"/>
          </a:xfrm>
        </p:spPr>
        <p:txBody>
          <a:bodyPr/>
          <a:lstStyle/>
          <a:p>
            <a:r>
              <a:rPr lang="en-GB" dirty="0"/>
              <a:t>What requirements do facility IT staff have?</a:t>
            </a:r>
          </a:p>
          <a:p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Access all data for a facility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Development and debugging of API: verify that the results are coherent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Identify user accessing the API to authorize access when necessary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Required in the case of obtaining restricted metadata/data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14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zati 5">
      <a:dk1>
        <a:srgbClr val="404140"/>
      </a:dk1>
      <a:lt1>
        <a:srgbClr val="FFFFFF"/>
      </a:lt1>
      <a:dk2>
        <a:srgbClr val="1F497D"/>
      </a:dk2>
      <a:lt2>
        <a:srgbClr val="D6D7D6"/>
      </a:lt2>
      <a:accent1>
        <a:srgbClr val="666EAE"/>
      </a:accent1>
      <a:accent2>
        <a:srgbClr val="A34773"/>
      </a:accent2>
      <a:accent3>
        <a:srgbClr val="9BBB59"/>
      </a:accent3>
      <a:accent4>
        <a:srgbClr val="8064A2"/>
      </a:accent4>
      <a:accent5>
        <a:srgbClr val="95B8E3"/>
      </a:accent5>
      <a:accent6>
        <a:srgbClr val="F79646"/>
      </a:accent6>
      <a:hlink>
        <a:srgbClr val="0000FF"/>
      </a:hlink>
      <a:folHlink>
        <a:srgbClr val="A347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OSC_ppt_template" id="{3D6497D1-F78B-BD4A-AD3B-BE4F342D4219}" vid="{6439142A-AE74-7C43-9AA7-E3849C96681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5997</TotalTime>
  <Words>805</Words>
  <Application>Microsoft Macintosh PowerPoint</Application>
  <PresentationFormat>Widescreen</PresentationFormat>
  <Paragraphs>168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Muli</vt:lpstr>
      <vt:lpstr>Office Theme</vt:lpstr>
      <vt:lpstr>PaNOSC WP3 Kick off Use cases for FAIR data API</vt:lpstr>
      <vt:lpstr>Overview</vt:lpstr>
      <vt:lpstr>PaNOSC WP3 FAIR data objectives</vt:lpstr>
      <vt:lpstr>Actors</vt:lpstr>
      <vt:lpstr>Scientific Use Cases</vt:lpstr>
      <vt:lpstr>Scientific Use Cases</vt:lpstr>
      <vt:lpstr>Scientific Use Cases</vt:lpstr>
      <vt:lpstr>Scientific Use Cases</vt:lpstr>
      <vt:lpstr>Administrative Use Cases</vt:lpstr>
      <vt:lpstr>Facility Management Use Cases</vt:lpstr>
      <vt:lpstr>Links to other Work Packages</vt:lpstr>
      <vt:lpstr>Summary</vt:lpstr>
      <vt:lpstr>Questions and discussion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PaNOSC WP3 Kick off Use cases for FAIR data API</dc:title>
  <dc:creator>Stuart Caunt</dc:creator>
  <cp:lastModifiedBy>Stuart Caunt</cp:lastModifiedBy>
  <cp:revision>46</cp:revision>
  <dcterms:created xsi:type="dcterms:W3CDTF">2019-05-15T07:18:02Z</dcterms:created>
  <dcterms:modified xsi:type="dcterms:W3CDTF">2019-05-21T06:52:18Z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2019-04-19T00:00:00Z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2019-04-23T00:00:00Z</vt:filetime>
  </property>
</Properties>
</file>