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55" r:id="rId3"/>
    <p:sldId id="348" r:id="rId4"/>
    <p:sldId id="349" r:id="rId5"/>
    <p:sldId id="350" r:id="rId6"/>
    <p:sldId id="351" r:id="rId7"/>
    <p:sldId id="352" r:id="rId8"/>
  </p:sldIdLst>
  <p:sldSz cx="9144000" cy="6858000" type="screen4x3"/>
  <p:notesSz cx="7010400" cy="9296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2019-04-08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307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08/04/2019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08/04/2019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08/04/2019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08/04/2019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08/04/2019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hyperlink" Target="https://www.google.se/url?sa=i&amp;rct=j&amp;q=&amp;esrc=s&amp;source=images&amp;cd=&amp;cad=rja&amp;uact=8&amp;ved=2ahUKEwi36oWa9ovfAhUKXCwKHRtqASAQjRx6BAgBEAU&amp;url=https://www.shutterstock.com/search/indicator%2Bpanel&amp;psig=AOvVaw1WxdzIGnq8-cIsIsd0sVYJ&amp;ust=154421039539737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Recapture of CDR1</a:t>
            </a:r>
            <a:br>
              <a:rPr lang="en-GB" sz="4000" dirty="0" smtClean="0"/>
            </a:br>
            <a:r>
              <a:rPr lang="en-GB" sz="4000" dirty="0" smtClean="0"/>
              <a:t>- TSS requirements</a:t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2200" dirty="0" smtClean="0"/>
              <a:t>- TSS CDR2</a:t>
            </a:r>
            <a:endParaRPr lang="en-GB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Mikael Olsson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Control Engineer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8 April, 2019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1" name="Straight Arrow Connector 35"/>
          <p:cNvCxnSpPr>
            <a:stCxn id="54" idx="3"/>
            <a:endCxn id="320" idx="2"/>
          </p:cNvCxnSpPr>
          <p:nvPr/>
        </p:nvCxnSpPr>
        <p:spPr>
          <a:xfrm flipV="1">
            <a:off x="4548554" y="2428267"/>
            <a:ext cx="526071" cy="1506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  <a:stCxn id="6" idx="2"/>
            <a:endCxn id="41" idx="0"/>
          </p:cNvCxnSpPr>
          <p:nvPr/>
        </p:nvCxnSpPr>
        <p:spPr>
          <a:xfrm flipH="1">
            <a:off x="427043" y="4373752"/>
            <a:ext cx="901319" cy="148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Flowchart: Document 8"/>
          <p:cNvSpPr/>
          <p:nvPr/>
        </p:nvSpPr>
        <p:spPr>
          <a:xfrm>
            <a:off x="5652120" y="3701582"/>
            <a:ext cx="792088" cy="66352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Software test specification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35"/>
          <p:cNvCxnSpPr>
            <a:stCxn id="54" idx="3"/>
            <a:endCxn id="58" idx="0"/>
          </p:cNvCxnSpPr>
          <p:nvPr/>
        </p:nvCxnSpPr>
        <p:spPr>
          <a:xfrm>
            <a:off x="4548554" y="3934742"/>
            <a:ext cx="538455" cy="12224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>
            <a:stCxn id="9" idx="2"/>
            <a:endCxn id="57" idx="0"/>
          </p:cNvCxnSpPr>
          <p:nvPr/>
        </p:nvCxnSpPr>
        <p:spPr>
          <a:xfrm>
            <a:off x="3220419" y="4373752"/>
            <a:ext cx="935789" cy="729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Document 38"/>
          <p:cNvSpPr/>
          <p:nvPr/>
        </p:nvSpPr>
        <p:spPr>
          <a:xfrm>
            <a:off x="971601" y="4599286"/>
            <a:ext cx="792088" cy="1008112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2915816" y="4671294"/>
            <a:ext cx="792088" cy="1944216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2843808" y="4599286"/>
            <a:ext cx="828092" cy="1944216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documentation </a:t>
            </a:r>
            <a:r>
              <a:rPr lang="en-US" dirty="0" smtClean="0"/>
              <a:t>map</a:t>
            </a:r>
            <a:br>
              <a:rPr lang="en-US" dirty="0" smtClean="0"/>
            </a:br>
            <a:r>
              <a:rPr lang="en-US" dirty="0" smtClean="0"/>
              <a:t>- CDR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z="1000" smtClean="0"/>
              <a:t>2</a:t>
            </a:fld>
            <a:endParaRPr lang="sv-SE" sz="1000" dirty="0"/>
          </a:p>
        </p:txBody>
      </p:sp>
      <p:sp>
        <p:nvSpPr>
          <p:cNvPr id="5" name="Flowchart: Document 4"/>
          <p:cNvSpPr/>
          <p:nvPr/>
        </p:nvSpPr>
        <p:spPr>
          <a:xfrm>
            <a:off x="35496" y="3432287"/>
            <a:ext cx="783091" cy="1008112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Concept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ESS-0037596</a:t>
            </a:r>
          </a:p>
        </p:txBody>
      </p:sp>
      <p:sp>
        <p:nvSpPr>
          <p:cNvPr id="6" name="Flowchart: Document 5"/>
          <p:cNvSpPr/>
          <p:nvPr/>
        </p:nvSpPr>
        <p:spPr>
          <a:xfrm>
            <a:off x="935596" y="3432287"/>
            <a:ext cx="785531" cy="1008112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Hazard analysis overview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ESS-0050077</a:t>
            </a:r>
          </a:p>
        </p:txBody>
      </p:sp>
      <p:sp>
        <p:nvSpPr>
          <p:cNvPr id="7" name="Flowchart: Document 6"/>
          <p:cNvSpPr/>
          <p:nvPr/>
        </p:nvSpPr>
        <p:spPr>
          <a:xfrm>
            <a:off x="1835697" y="3432287"/>
            <a:ext cx="864095" cy="1008112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System requirements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ESS-0002776</a:t>
            </a:r>
          </a:p>
        </p:txBody>
      </p:sp>
      <p:sp>
        <p:nvSpPr>
          <p:cNvPr id="8" name="Flowchart: Document 7"/>
          <p:cNvSpPr/>
          <p:nvPr/>
        </p:nvSpPr>
        <p:spPr>
          <a:xfrm>
            <a:off x="4665914" y="3429000"/>
            <a:ext cx="842190" cy="79208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Safety PLC </a:t>
            </a:r>
            <a:r>
              <a:rPr lang="en-US" sz="900" dirty="0" smtClean="0">
                <a:solidFill>
                  <a:schemeClr val="tx1"/>
                </a:solidFill>
              </a:rPr>
              <a:t>function specification</a:t>
            </a:r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ESS-0043617</a:t>
            </a:r>
          </a:p>
        </p:txBody>
      </p:sp>
      <p:sp>
        <p:nvSpPr>
          <p:cNvPr id="10" name="Flowchart: Document 9"/>
          <p:cNvSpPr/>
          <p:nvPr/>
        </p:nvSpPr>
        <p:spPr>
          <a:xfrm>
            <a:off x="2804942" y="4527278"/>
            <a:ext cx="830954" cy="1947816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ICD-R:s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ESS-0016380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ESS-0022915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ESS-0030063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ESS-0030068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ESS-0042356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ESS-0048755</a:t>
            </a:r>
            <a:br>
              <a:rPr lang="en-US" sz="90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chemeClr val="tx1"/>
                </a:solidFill>
              </a:rPr>
              <a:t>ESS-0032009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ESS-0198545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ESS-0288103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endCxn id="16" idx="1"/>
          </p:cNvCxnSpPr>
          <p:nvPr/>
        </p:nvCxnSpPr>
        <p:spPr>
          <a:xfrm>
            <a:off x="107504" y="1539225"/>
            <a:ext cx="754813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55635" y="1423809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Life-cycle process</a:t>
            </a:r>
          </a:p>
        </p:txBody>
      </p:sp>
      <p:cxnSp>
        <p:nvCxnSpPr>
          <p:cNvPr id="17" name="Straight Arrow Connector 16"/>
          <p:cNvCxnSpPr>
            <a:stCxn id="5" idx="3"/>
            <a:endCxn id="6" idx="1"/>
          </p:cNvCxnSpPr>
          <p:nvPr/>
        </p:nvCxnSpPr>
        <p:spPr>
          <a:xfrm>
            <a:off x="818587" y="3936343"/>
            <a:ext cx="11700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7" idx="1"/>
          </p:cNvCxnSpPr>
          <p:nvPr/>
        </p:nvCxnSpPr>
        <p:spPr>
          <a:xfrm>
            <a:off x="1721127" y="3936343"/>
            <a:ext cx="11457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3"/>
            <a:endCxn id="9" idx="1"/>
          </p:cNvCxnSpPr>
          <p:nvPr/>
        </p:nvCxnSpPr>
        <p:spPr>
          <a:xfrm>
            <a:off x="2699792" y="3936343"/>
            <a:ext cx="1051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</p:cNvCxnSpPr>
          <p:nvPr/>
        </p:nvCxnSpPr>
        <p:spPr>
          <a:xfrm>
            <a:off x="5508104" y="3825044"/>
            <a:ext cx="108012" cy="137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Document 29"/>
          <p:cNvSpPr/>
          <p:nvPr/>
        </p:nvSpPr>
        <p:spPr>
          <a:xfrm>
            <a:off x="4665914" y="4293096"/>
            <a:ext cx="842190" cy="77285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Gateway PLC function specification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ESS-0464719</a:t>
            </a:r>
          </a:p>
        </p:txBody>
      </p:sp>
      <p:cxnSp>
        <p:nvCxnSpPr>
          <p:cNvPr id="31" name="Straight Arrow Connector 30"/>
          <p:cNvCxnSpPr>
            <a:stCxn id="9" idx="3"/>
            <a:endCxn id="54" idx="1"/>
          </p:cNvCxnSpPr>
          <p:nvPr/>
        </p:nvCxnSpPr>
        <p:spPr>
          <a:xfrm flipV="1">
            <a:off x="3635896" y="3934742"/>
            <a:ext cx="127965" cy="16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0" idx="0"/>
          </p:cNvCxnSpPr>
          <p:nvPr/>
        </p:nvCxnSpPr>
        <p:spPr>
          <a:xfrm>
            <a:off x="3220419" y="4373752"/>
            <a:ext cx="0" cy="1535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Document 31"/>
          <p:cNvSpPr/>
          <p:nvPr/>
        </p:nvSpPr>
        <p:spPr>
          <a:xfrm>
            <a:off x="1835697" y="4509120"/>
            <a:ext cx="864095" cy="1026270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TSS trip limits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ESS-0287373</a:t>
            </a:r>
          </a:p>
        </p:txBody>
      </p:sp>
      <p:cxnSp>
        <p:nvCxnSpPr>
          <p:cNvPr id="33" name="Straight Arrow Connector 32"/>
          <p:cNvCxnSpPr>
            <a:cxnSpLocks/>
            <a:stCxn id="34" idx="3"/>
            <a:endCxn id="32" idx="1"/>
          </p:cNvCxnSpPr>
          <p:nvPr/>
        </p:nvCxnSpPr>
        <p:spPr>
          <a:xfrm>
            <a:off x="1721127" y="5021955"/>
            <a:ext cx="114570" cy="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ocument 47"/>
          <p:cNvSpPr/>
          <p:nvPr/>
        </p:nvSpPr>
        <p:spPr>
          <a:xfrm>
            <a:off x="5652119" y="5229200"/>
            <a:ext cx="2003515" cy="472553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V&amp;V plan</a:t>
            </a:r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ESS-0048372</a:t>
            </a:r>
          </a:p>
        </p:txBody>
      </p:sp>
      <p:cxnSp>
        <p:nvCxnSpPr>
          <p:cNvPr id="49" name="Straight Arrow Connector 48"/>
          <p:cNvCxnSpPr>
            <a:stCxn id="30" idx="3"/>
          </p:cNvCxnSpPr>
          <p:nvPr/>
        </p:nvCxnSpPr>
        <p:spPr>
          <a:xfrm flipV="1">
            <a:off x="5508104" y="4581128"/>
            <a:ext cx="144016" cy="983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9" idx="2"/>
            <a:endCxn id="72" idx="0"/>
          </p:cNvCxnSpPr>
          <p:nvPr/>
        </p:nvCxnSpPr>
        <p:spPr>
          <a:xfrm>
            <a:off x="3220419" y="4373752"/>
            <a:ext cx="935789" cy="1535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ocument 8"/>
          <p:cNvSpPr/>
          <p:nvPr/>
        </p:nvSpPr>
        <p:spPr>
          <a:xfrm>
            <a:off x="2804942" y="3432287"/>
            <a:ext cx="830954" cy="1008112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Architecture </a:t>
            </a:r>
            <a:r>
              <a:rPr lang="en-US" sz="900" dirty="0" smtClean="0">
                <a:solidFill>
                  <a:schemeClr val="tx1"/>
                </a:solidFill>
              </a:rPr>
              <a:t>ESS-0045067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Flowchart: Document 34"/>
          <p:cNvSpPr/>
          <p:nvPr/>
        </p:nvSpPr>
        <p:spPr>
          <a:xfrm>
            <a:off x="35497" y="1916832"/>
            <a:ext cx="783090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Hazard analysis process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ESS-0041755</a:t>
            </a:r>
          </a:p>
        </p:txBody>
      </p:sp>
      <p:cxnSp>
        <p:nvCxnSpPr>
          <p:cNvPr id="38" name="Straight Arrow Connector 37"/>
          <p:cNvCxnSpPr>
            <a:stCxn id="35" idx="2"/>
            <a:endCxn id="6" idx="0"/>
          </p:cNvCxnSpPr>
          <p:nvPr/>
        </p:nvCxnSpPr>
        <p:spPr>
          <a:xfrm>
            <a:off x="427042" y="2858297"/>
            <a:ext cx="901320" cy="5739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Document 40"/>
          <p:cNvSpPr/>
          <p:nvPr/>
        </p:nvSpPr>
        <p:spPr>
          <a:xfrm>
            <a:off x="35498" y="4521869"/>
            <a:ext cx="783090" cy="922458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Target Station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RSFs &amp; </a:t>
            </a:r>
            <a:r>
              <a:rPr lang="en-US" sz="900" dirty="0" err="1">
                <a:solidFill>
                  <a:schemeClr val="tx1"/>
                </a:solidFill>
              </a:rPr>
              <a:t>DiD</a:t>
            </a:r>
            <a:r>
              <a:rPr lang="en-US" sz="900" dirty="0">
                <a:solidFill>
                  <a:schemeClr val="tx1"/>
                </a:solidFill>
              </a:rPr>
              <a:t/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ESS-0050185</a:t>
            </a:r>
          </a:p>
        </p:txBody>
      </p:sp>
      <p:sp>
        <p:nvSpPr>
          <p:cNvPr id="34" name="Flowchart: Document 33"/>
          <p:cNvSpPr/>
          <p:nvPr/>
        </p:nvSpPr>
        <p:spPr>
          <a:xfrm>
            <a:off x="935596" y="4509120"/>
            <a:ext cx="785531" cy="1025670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Accidents reports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ESS-0040075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ESS-0044348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ESS-0050081</a:t>
            </a:r>
          </a:p>
        </p:txBody>
      </p:sp>
      <p:cxnSp>
        <p:nvCxnSpPr>
          <p:cNvPr id="37" name="Straight Arrow Connector 36"/>
          <p:cNvCxnSpPr>
            <a:stCxn id="6" idx="2"/>
            <a:endCxn id="34" idx="0"/>
          </p:cNvCxnSpPr>
          <p:nvPr/>
        </p:nvCxnSpPr>
        <p:spPr>
          <a:xfrm>
            <a:off x="1328362" y="4373752"/>
            <a:ext cx="0" cy="1353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/>
          <p:cNvSpPr/>
          <p:nvPr/>
        </p:nvSpPr>
        <p:spPr>
          <a:xfrm>
            <a:off x="899592" y="1916832"/>
            <a:ext cx="821535" cy="687381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ESS classification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ESS-0016468</a:t>
            </a:r>
          </a:p>
        </p:txBody>
      </p:sp>
      <p:sp>
        <p:nvSpPr>
          <p:cNvPr id="45" name="Flowchart: Document 42">
            <a:extLst>
              <a:ext uri="{FF2B5EF4-FFF2-40B4-BE49-F238E27FC236}">
                <a16:creationId xmlns="" xmlns:a16="http://schemas.microsoft.com/office/drawing/2014/main" id="{3B4CBA34-E996-E444-A821-210BE6C4B2FD}"/>
              </a:ext>
            </a:extLst>
          </p:cNvPr>
          <p:cNvSpPr/>
          <p:nvPr/>
        </p:nvSpPr>
        <p:spPr>
          <a:xfrm>
            <a:off x="1835697" y="1916832"/>
            <a:ext cx="864095" cy="723367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Categorization Monolith Events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ESS-0454232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BA07112D-1561-4040-8757-EED6E5F3635D}"/>
              </a:ext>
            </a:extLst>
          </p:cNvPr>
          <p:cNvCxnSpPr>
            <a:cxnSpLocks/>
            <a:stCxn id="7" idx="2"/>
            <a:endCxn id="32" idx="0"/>
          </p:cNvCxnSpPr>
          <p:nvPr/>
        </p:nvCxnSpPr>
        <p:spPr>
          <a:xfrm>
            <a:off x="2267745" y="4373752"/>
            <a:ext cx="0" cy="13536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Document 42">
            <a:extLst>
              <a:ext uri="{FF2B5EF4-FFF2-40B4-BE49-F238E27FC236}">
                <a16:creationId xmlns="" xmlns:a16="http://schemas.microsoft.com/office/drawing/2014/main" id="{2AA61DA7-C985-0C46-AAE5-23E552EFDC4D}"/>
              </a:ext>
            </a:extLst>
          </p:cNvPr>
          <p:cNvSpPr/>
          <p:nvPr/>
        </p:nvSpPr>
        <p:spPr>
          <a:xfrm>
            <a:off x="935596" y="5823423"/>
            <a:ext cx="900100" cy="720080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Categorization Monolith Events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ESS-0454232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="" xmlns:a16="http://schemas.microsoft.com/office/drawing/2014/main" id="{6B4E9C7B-C70C-9646-8E27-3477255ADB32}"/>
              </a:ext>
            </a:extLst>
          </p:cNvPr>
          <p:cNvCxnSpPr>
            <a:cxnSpLocks/>
            <a:stCxn id="34" idx="2"/>
            <a:endCxn id="52" idx="0"/>
          </p:cNvCxnSpPr>
          <p:nvPr/>
        </p:nvCxnSpPr>
        <p:spPr>
          <a:xfrm>
            <a:off x="1328362" y="5466982"/>
            <a:ext cx="57284" cy="3564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owchart: Document 42">
            <a:extLst>
              <a:ext uri="{FF2B5EF4-FFF2-40B4-BE49-F238E27FC236}">
                <a16:creationId xmlns="" xmlns:a16="http://schemas.microsoft.com/office/drawing/2014/main" id="{41B3EF8F-3C63-C048-A87A-0D97AB223D91}"/>
              </a:ext>
            </a:extLst>
          </p:cNvPr>
          <p:cNvSpPr/>
          <p:nvPr/>
        </p:nvSpPr>
        <p:spPr>
          <a:xfrm>
            <a:off x="2771801" y="1916832"/>
            <a:ext cx="1152127" cy="641937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ESS rules for I&amp;C classification &amp; design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ESS-0054158</a:t>
            </a:r>
          </a:p>
        </p:txBody>
      </p:sp>
      <p:sp>
        <p:nvSpPr>
          <p:cNvPr id="65" name="Flowchart: Document 42">
            <a:extLst>
              <a:ext uri="{FF2B5EF4-FFF2-40B4-BE49-F238E27FC236}">
                <a16:creationId xmlns="" xmlns:a16="http://schemas.microsoft.com/office/drawing/2014/main" id="{48274774-EE74-5A40-9F3B-1F75A4E48A13}"/>
              </a:ext>
            </a:extLst>
          </p:cNvPr>
          <p:cNvSpPr/>
          <p:nvPr/>
        </p:nvSpPr>
        <p:spPr>
          <a:xfrm>
            <a:off x="1835697" y="2755595"/>
            <a:ext cx="864095" cy="529389"/>
          </a:xfrm>
          <a:prstGeom prst="flowChartDocumen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TSS classification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ESS-0218018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CEE95EA5-F660-8444-A1E9-6BE448CDEE62}"/>
              </a:ext>
            </a:extLst>
          </p:cNvPr>
          <p:cNvCxnSpPr>
            <a:cxnSpLocks/>
            <a:stCxn id="43" idx="2"/>
            <a:endCxn id="65" idx="0"/>
          </p:cNvCxnSpPr>
          <p:nvPr/>
        </p:nvCxnSpPr>
        <p:spPr>
          <a:xfrm>
            <a:off x="1310360" y="2558769"/>
            <a:ext cx="957385" cy="1968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A8650CBC-E37C-A84E-BBD7-0E9DE35200CA}"/>
              </a:ext>
            </a:extLst>
          </p:cNvPr>
          <p:cNvCxnSpPr>
            <a:cxnSpLocks/>
            <a:stCxn id="45" idx="2"/>
            <a:endCxn id="65" idx="0"/>
          </p:cNvCxnSpPr>
          <p:nvPr/>
        </p:nvCxnSpPr>
        <p:spPr>
          <a:xfrm>
            <a:off x="2267745" y="2592376"/>
            <a:ext cx="0" cy="1632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="" xmlns:a16="http://schemas.microsoft.com/office/drawing/2014/main" id="{9B25D858-7D7D-304E-8281-33A40611459B}"/>
              </a:ext>
            </a:extLst>
          </p:cNvPr>
          <p:cNvCxnSpPr>
            <a:cxnSpLocks/>
            <a:stCxn id="43" idx="3"/>
            <a:endCxn id="45" idx="1"/>
          </p:cNvCxnSpPr>
          <p:nvPr/>
        </p:nvCxnSpPr>
        <p:spPr>
          <a:xfrm>
            <a:off x="1721127" y="2260523"/>
            <a:ext cx="114570" cy="179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F573DE88-FEF2-5446-9FA4-0B4F01BE412D}"/>
              </a:ext>
            </a:extLst>
          </p:cNvPr>
          <p:cNvCxnSpPr>
            <a:cxnSpLocks/>
            <a:stCxn id="64" idx="2"/>
            <a:endCxn id="65" idx="0"/>
          </p:cNvCxnSpPr>
          <p:nvPr/>
        </p:nvCxnSpPr>
        <p:spPr>
          <a:xfrm flipH="1">
            <a:off x="2267745" y="2516330"/>
            <a:ext cx="1080120" cy="2392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="" xmlns:a16="http://schemas.microsoft.com/office/drawing/2014/main" id="{815B7194-285C-6A4B-A5ED-F0423271C0C3}"/>
              </a:ext>
            </a:extLst>
          </p:cNvPr>
          <p:cNvCxnSpPr>
            <a:cxnSpLocks/>
            <a:stCxn id="65" idx="2"/>
            <a:endCxn id="7" idx="0"/>
          </p:cNvCxnSpPr>
          <p:nvPr/>
        </p:nvCxnSpPr>
        <p:spPr>
          <a:xfrm>
            <a:off x="2267745" y="3249986"/>
            <a:ext cx="0" cy="182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Document 8"/>
          <p:cNvSpPr/>
          <p:nvPr/>
        </p:nvSpPr>
        <p:spPr>
          <a:xfrm>
            <a:off x="3763861" y="3429000"/>
            <a:ext cx="784693" cy="1011484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System design </a:t>
            </a:r>
            <a:br>
              <a:rPr lang="en-US" sz="90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chemeClr val="tx1"/>
                </a:solidFill>
              </a:rPr>
              <a:t>ESS-0321310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Flowchart: Document 8"/>
          <p:cNvSpPr/>
          <p:nvPr/>
        </p:nvSpPr>
        <p:spPr>
          <a:xfrm>
            <a:off x="4665914" y="5157192"/>
            <a:ext cx="842190" cy="60697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Electrical design (</a:t>
            </a:r>
            <a:r>
              <a:rPr lang="en-US" sz="900" dirty="0" err="1" smtClean="0">
                <a:solidFill>
                  <a:schemeClr val="tx1"/>
                </a:solidFill>
              </a:rPr>
              <a:t>ePLAN</a:t>
            </a:r>
            <a:r>
              <a:rPr lang="en-US" sz="900" dirty="0" smtClean="0">
                <a:solidFill>
                  <a:schemeClr val="tx1"/>
                </a:solidFill>
              </a:rPr>
              <a:t>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35"/>
          <p:cNvCxnSpPr>
            <a:stCxn id="54" idx="3"/>
            <a:endCxn id="30" idx="1"/>
          </p:cNvCxnSpPr>
          <p:nvPr/>
        </p:nvCxnSpPr>
        <p:spPr>
          <a:xfrm>
            <a:off x="4548554" y="3934742"/>
            <a:ext cx="117360" cy="744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35"/>
          <p:cNvCxnSpPr>
            <a:stCxn id="54" idx="3"/>
            <a:endCxn id="8" idx="1"/>
          </p:cNvCxnSpPr>
          <p:nvPr/>
        </p:nvCxnSpPr>
        <p:spPr>
          <a:xfrm flipV="1">
            <a:off x="4548554" y="3825044"/>
            <a:ext cx="117360" cy="1096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26"/>
          <p:cNvCxnSpPr>
            <a:stCxn id="58" idx="3"/>
          </p:cNvCxnSpPr>
          <p:nvPr/>
        </p:nvCxnSpPr>
        <p:spPr>
          <a:xfrm flipV="1">
            <a:off x="5508104" y="5065948"/>
            <a:ext cx="216024" cy="3947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2" idx="1"/>
          </p:cNvCxnSpPr>
          <p:nvPr/>
        </p:nvCxnSpPr>
        <p:spPr>
          <a:xfrm rot="10800000">
            <a:off x="665598" y="5702155"/>
            <a:ext cx="269999" cy="48130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Document 56"/>
          <p:cNvSpPr/>
          <p:nvPr/>
        </p:nvSpPr>
        <p:spPr>
          <a:xfrm>
            <a:off x="3763861" y="5103342"/>
            <a:ext cx="784693" cy="504056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Prob. analysis</a:t>
            </a:r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ESS-0052608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28" name="Flowchart: Document 8"/>
          <p:cNvSpPr/>
          <p:nvPr/>
        </p:nvSpPr>
        <p:spPr>
          <a:xfrm>
            <a:off x="5724128" y="4019690"/>
            <a:ext cx="792087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FAT specification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1" name="Flowchart: Document 8"/>
          <p:cNvSpPr/>
          <p:nvPr/>
        </p:nvSpPr>
        <p:spPr>
          <a:xfrm>
            <a:off x="5800480" y="4204320"/>
            <a:ext cx="787743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FIT specification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2" name="Flowchart: Document 8"/>
          <p:cNvSpPr/>
          <p:nvPr/>
        </p:nvSpPr>
        <p:spPr>
          <a:xfrm>
            <a:off x="5868143" y="4428728"/>
            <a:ext cx="792395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SAT specification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3" name="Flowchart: Document 8"/>
          <p:cNvSpPr/>
          <p:nvPr/>
        </p:nvSpPr>
        <p:spPr>
          <a:xfrm>
            <a:off x="5940152" y="4653136"/>
            <a:ext cx="792087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SIT specification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8" name="Flowchart: Document 8"/>
          <p:cNvSpPr/>
          <p:nvPr/>
        </p:nvSpPr>
        <p:spPr>
          <a:xfrm>
            <a:off x="4663052" y="2750014"/>
            <a:ext cx="845052" cy="606978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Concept of operation</a:t>
            </a:r>
            <a:br>
              <a:rPr lang="en-US" sz="90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chemeClr val="tx1"/>
                </a:solidFill>
              </a:rPr>
              <a:t>ESS-0485264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9" name="Straight Arrow Connector 35"/>
          <p:cNvCxnSpPr>
            <a:stCxn id="54" idx="3"/>
            <a:endCxn id="78" idx="1"/>
          </p:cNvCxnSpPr>
          <p:nvPr/>
        </p:nvCxnSpPr>
        <p:spPr>
          <a:xfrm flipV="1">
            <a:off x="4548554" y="3053503"/>
            <a:ext cx="114498" cy="881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>
            <a:stCxn id="78" idx="3"/>
          </p:cNvCxnSpPr>
          <p:nvPr/>
        </p:nvCxnSpPr>
        <p:spPr>
          <a:xfrm>
            <a:off x="5508104" y="3053503"/>
            <a:ext cx="360039" cy="5756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Flowchart: Document 8"/>
          <p:cNvSpPr/>
          <p:nvPr/>
        </p:nvSpPr>
        <p:spPr>
          <a:xfrm>
            <a:off x="6660233" y="3701582"/>
            <a:ext cx="648071" cy="66352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Software test report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8" name="Flowchart: Document 8"/>
          <p:cNvSpPr/>
          <p:nvPr/>
        </p:nvSpPr>
        <p:spPr>
          <a:xfrm>
            <a:off x="6732241" y="4019690"/>
            <a:ext cx="504055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FAT report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9" name="Flowchart: Document 8"/>
          <p:cNvSpPr/>
          <p:nvPr/>
        </p:nvSpPr>
        <p:spPr>
          <a:xfrm>
            <a:off x="6808593" y="4204320"/>
            <a:ext cx="499711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FIT report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0" name="Flowchart: Document 8"/>
          <p:cNvSpPr/>
          <p:nvPr/>
        </p:nvSpPr>
        <p:spPr>
          <a:xfrm>
            <a:off x="6876256" y="4428728"/>
            <a:ext cx="504056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SAT report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1" name="Flowchart: Document 8"/>
          <p:cNvSpPr/>
          <p:nvPr/>
        </p:nvSpPr>
        <p:spPr>
          <a:xfrm>
            <a:off x="6948264" y="4653136"/>
            <a:ext cx="504056" cy="50405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SIT report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2" name="Flowchart: Document 8"/>
          <p:cNvSpPr/>
          <p:nvPr/>
        </p:nvSpPr>
        <p:spPr>
          <a:xfrm>
            <a:off x="3763861" y="2464472"/>
            <a:ext cx="784693" cy="25580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KFM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3" name="Flowchart: Document 8"/>
          <p:cNvSpPr/>
          <p:nvPr/>
        </p:nvSpPr>
        <p:spPr>
          <a:xfrm>
            <a:off x="3763861" y="2909600"/>
            <a:ext cx="784693" cy="28740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P&amp;ID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04" name="Straight Arrow Connector 303"/>
          <p:cNvCxnSpPr>
            <a:stCxn id="54" idx="2"/>
            <a:endCxn id="72" idx="0"/>
          </p:cNvCxnSpPr>
          <p:nvPr/>
        </p:nvCxnSpPr>
        <p:spPr>
          <a:xfrm>
            <a:off x="4156208" y="4373614"/>
            <a:ext cx="0" cy="1536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/>
          <p:nvPr/>
        </p:nvCxnSpPr>
        <p:spPr>
          <a:xfrm>
            <a:off x="4355976" y="4293096"/>
            <a:ext cx="0" cy="8017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Document 71"/>
          <p:cNvSpPr/>
          <p:nvPr/>
        </p:nvSpPr>
        <p:spPr>
          <a:xfrm>
            <a:off x="3763861" y="4527278"/>
            <a:ext cx="784693" cy="494977"/>
          </a:xfrm>
          <a:prstGeom prst="flowChartDocumen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FMEA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ESS-0047128</a:t>
            </a:r>
          </a:p>
        </p:txBody>
      </p:sp>
      <p:sp>
        <p:nvSpPr>
          <p:cNvPr id="320" name="Flowchart: Document 8"/>
          <p:cNvSpPr/>
          <p:nvPr/>
        </p:nvSpPr>
        <p:spPr>
          <a:xfrm>
            <a:off x="4663052" y="1916832"/>
            <a:ext cx="823146" cy="54764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Classification list</a:t>
            </a:r>
            <a:r>
              <a:rPr lang="en-US" sz="900" dirty="0">
                <a:solidFill>
                  <a:schemeClr val="tx1"/>
                </a:solidFill>
              </a:rPr>
              <a:t/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chemeClr val="tx1"/>
                </a:solidFill>
              </a:rPr>
              <a:t>ESS-0191808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1" name="Flowchart: Document 320"/>
          <p:cNvSpPr/>
          <p:nvPr/>
        </p:nvSpPr>
        <p:spPr>
          <a:xfrm>
            <a:off x="6863547" y="5805264"/>
            <a:ext cx="804797" cy="44960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Qualification report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23" name="Elbow Connector 322"/>
          <p:cNvCxnSpPr>
            <a:endCxn id="45" idx="0"/>
          </p:cNvCxnSpPr>
          <p:nvPr/>
        </p:nvCxnSpPr>
        <p:spPr>
          <a:xfrm>
            <a:off x="1721127" y="1755249"/>
            <a:ext cx="546618" cy="16158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Flowchart: Document 337"/>
          <p:cNvSpPr/>
          <p:nvPr/>
        </p:nvSpPr>
        <p:spPr>
          <a:xfrm>
            <a:off x="5652119" y="5805264"/>
            <a:ext cx="1008114" cy="449606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Instrumentation technical specification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9" name="Flowchart: Document 338"/>
          <p:cNvSpPr/>
          <p:nvPr/>
        </p:nvSpPr>
        <p:spPr>
          <a:xfrm>
            <a:off x="4499990" y="6093296"/>
            <a:ext cx="1008114" cy="7320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Normal environmental conditions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ESS-0085658</a:t>
            </a:r>
          </a:p>
        </p:txBody>
      </p:sp>
      <p:cxnSp>
        <p:nvCxnSpPr>
          <p:cNvPr id="340" name="Straight Arrow Connector 35"/>
          <p:cNvCxnSpPr>
            <a:stCxn id="58" idx="2"/>
            <a:endCxn id="338" idx="1"/>
          </p:cNvCxnSpPr>
          <p:nvPr/>
        </p:nvCxnSpPr>
        <p:spPr>
          <a:xfrm>
            <a:off x="5087009" y="5724042"/>
            <a:ext cx="565110" cy="306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5"/>
          <p:cNvCxnSpPr>
            <a:stCxn id="338" idx="3"/>
            <a:endCxn id="321" idx="1"/>
          </p:cNvCxnSpPr>
          <p:nvPr/>
        </p:nvCxnSpPr>
        <p:spPr>
          <a:xfrm>
            <a:off x="6660233" y="6030067"/>
            <a:ext cx="203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Arrow Connector 26"/>
          <p:cNvCxnSpPr>
            <a:stCxn id="339" idx="3"/>
            <a:endCxn id="338" idx="2"/>
          </p:cNvCxnSpPr>
          <p:nvPr/>
        </p:nvCxnSpPr>
        <p:spPr>
          <a:xfrm flipV="1">
            <a:off x="5508104" y="6225146"/>
            <a:ext cx="648072" cy="23415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Flowchart: Document 233"/>
          <p:cNvSpPr/>
          <p:nvPr/>
        </p:nvSpPr>
        <p:spPr>
          <a:xfrm>
            <a:off x="5652120" y="3164402"/>
            <a:ext cx="2016224" cy="408614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Installation plan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52" name="Straight Arrow Connector 351"/>
          <p:cNvCxnSpPr>
            <a:stCxn id="54" idx="0"/>
            <a:endCxn id="303" idx="2"/>
          </p:cNvCxnSpPr>
          <p:nvPr/>
        </p:nvCxnSpPr>
        <p:spPr>
          <a:xfrm flipV="1">
            <a:off x="4156208" y="3178005"/>
            <a:ext cx="0" cy="250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Arrow Connector 353"/>
          <p:cNvCxnSpPr>
            <a:stCxn id="303" idx="0"/>
            <a:endCxn id="302" idx="2"/>
          </p:cNvCxnSpPr>
          <p:nvPr/>
        </p:nvCxnSpPr>
        <p:spPr>
          <a:xfrm flipV="1">
            <a:off x="4156208" y="2703368"/>
            <a:ext cx="0" cy="206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31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From CDR1</a:t>
            </a:r>
            <a:br>
              <a:rPr lang="en-GB" dirty="0"/>
            </a:br>
            <a:r>
              <a:rPr lang="en-GB" dirty="0"/>
              <a:t>- TSS functions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317"/>
              </p:ext>
            </p:extLst>
          </p:nvPr>
        </p:nvGraphicFramePr>
        <p:xfrm>
          <a:off x="107504" y="2636912"/>
          <a:ext cx="8928992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792088"/>
                <a:gridCol w="3672408"/>
                <a:gridCol w="79208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Radiation safety functions, identified in AAs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Class</a:t>
                      </a:r>
                      <a:endParaRPr lang="en-GB" dirty="0"/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Functions,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not identified in AAs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Class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RSF-68: Target wheel rotational speed too slow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EICPA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Static permit beam (bypass)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EICPA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RSF-69: He pressure too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EICPA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Manual operational (start/stop)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EIC0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RSF-70: Monolith vessel pressure too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EICPA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Manual safety stop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EICPB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RSF-71: He inlet temperature too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EICPA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Operational monitoring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EIC0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RSF-72: He mass flow too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EICPA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Safety monitoring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EIC0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4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CDR1</a:t>
            </a:r>
            <a:br>
              <a:rPr lang="en-US" dirty="0" smtClean="0"/>
            </a:br>
            <a:r>
              <a:rPr lang="en-US" dirty="0" smtClean="0"/>
              <a:t>- TSS radiation safety functions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583162"/>
            <a:ext cx="5626968" cy="1543001"/>
          </a:xfrm>
        </p:spPr>
        <p:txBody>
          <a:bodyPr>
            <a:normAutofit/>
          </a:bodyPr>
          <a:lstStyle/>
          <a:p>
            <a:pPr marL="571500" indent="-457200"/>
            <a:endParaRPr lang="en-US" sz="200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5702722"/>
                  </p:ext>
                </p:extLst>
              </p:nvPr>
            </p:nvGraphicFramePr>
            <p:xfrm>
              <a:off x="107505" y="2269976"/>
              <a:ext cx="5328590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564"/>
                    <a:gridCol w="2967952"/>
                    <a:gridCol w="1107238"/>
                    <a:gridCol w="96883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#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Function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Trip level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Trip time [s]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Prevent beam from hitting Target if…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Target wheel rotational speed is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9 rpm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8 bar(a)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Monolith vessel 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&gt; 0.5 bar(a)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inlet temperature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&gt; 70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mass flow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1.75 kg/s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5702722"/>
                  </p:ext>
                </p:extLst>
              </p:nvPr>
            </p:nvGraphicFramePr>
            <p:xfrm>
              <a:off x="107505" y="2269976"/>
              <a:ext cx="5328590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564"/>
                    <a:gridCol w="2967952"/>
                    <a:gridCol w="1107238"/>
                    <a:gridCol w="968836"/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#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Function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Trip level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Trip time [s]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Prevent beam from hitting Target if…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Target wheel rotational speed is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9 rpm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8 bar(a)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Monolith vessel 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&gt; 0.5 bar(a)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inlet temperature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93407" t="-539344" r="-87363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mass flow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1.75 kg/s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7" y="1508175"/>
            <a:ext cx="3240360" cy="458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6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CDR1</a:t>
            </a:r>
            <a:br>
              <a:rPr lang="en-US" dirty="0" smtClean="0"/>
            </a:br>
            <a:r>
              <a:rPr lang="en-US" dirty="0" smtClean="0"/>
              <a:t>- TSS functions not identified in AAs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1640" y="1417638"/>
            <a:ext cx="7776864" cy="544036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Static permit beam (</a:t>
            </a:r>
            <a:r>
              <a:rPr lang="en-US" dirty="0" smtClean="0"/>
              <a:t>bypass of Radiation safety functions)</a:t>
            </a:r>
          </a:p>
          <a:p>
            <a:pPr lvl="1"/>
            <a:r>
              <a:rPr lang="en-GB" i="1" dirty="0" smtClean="0"/>
              <a:t>static </a:t>
            </a:r>
            <a:r>
              <a:rPr lang="en-GB" i="1" dirty="0"/>
              <a:t>permit for beam production independent of the target </a:t>
            </a:r>
            <a:r>
              <a:rPr lang="en-GB" i="1" dirty="0" smtClean="0"/>
              <a:t>mode, requires that beam is direct to dump</a:t>
            </a:r>
          </a:p>
          <a:p>
            <a:pPr lvl="1"/>
            <a:r>
              <a:rPr lang="en-US" i="1" u="sng" dirty="0" smtClean="0"/>
              <a:t>Accelerator Division requires </a:t>
            </a:r>
            <a:r>
              <a:rPr lang="en-GB" i="1" dirty="0"/>
              <a:t>beam production for maintenance purposes </a:t>
            </a:r>
            <a:r>
              <a:rPr lang="en-GB" i="1" dirty="0" smtClean="0"/>
              <a:t>even when </a:t>
            </a:r>
            <a:r>
              <a:rPr lang="en-GB" i="1" dirty="0"/>
              <a:t>the target is not ready for beam </a:t>
            </a:r>
            <a:endParaRPr lang="en-GB" i="1" dirty="0" smtClean="0"/>
          </a:p>
          <a:p>
            <a:pPr lvl="1"/>
            <a:endParaRPr lang="en-US" i="1" dirty="0"/>
          </a:p>
          <a:p>
            <a:r>
              <a:rPr lang="en-US" dirty="0"/>
              <a:t>Manual </a:t>
            </a:r>
            <a:r>
              <a:rPr lang="en-US" dirty="0" smtClean="0"/>
              <a:t>operational start/stop</a:t>
            </a:r>
          </a:p>
          <a:p>
            <a:pPr lvl="1"/>
            <a:r>
              <a:rPr lang="en-US" i="1" dirty="0" smtClean="0"/>
              <a:t>Start = </a:t>
            </a:r>
            <a:r>
              <a:rPr lang="en-GB" i="1" dirty="0"/>
              <a:t>intentional permit of beam </a:t>
            </a:r>
            <a:r>
              <a:rPr lang="en-GB" i="1" dirty="0" smtClean="0"/>
              <a:t>production</a:t>
            </a:r>
          </a:p>
          <a:p>
            <a:pPr lvl="1"/>
            <a:r>
              <a:rPr lang="en-GB" i="1" dirty="0" smtClean="0"/>
              <a:t>Stop = set in safe state, for maintenance of TSS, periodic testing of TSS, planned downtime, </a:t>
            </a:r>
            <a:r>
              <a:rPr lang="en-GB" i="1" dirty="0" err="1" smtClean="0"/>
              <a:t>etc</a:t>
            </a:r>
            <a:endParaRPr lang="en-GB" i="1" dirty="0" smtClean="0"/>
          </a:p>
          <a:p>
            <a:pPr lvl="1"/>
            <a:r>
              <a:rPr lang="en-GB" i="1" dirty="0"/>
              <a:t>It is assumed that this function is used as part of a sequence of actions defined for operation of the </a:t>
            </a:r>
            <a:r>
              <a:rPr lang="en-GB" i="1" dirty="0" smtClean="0"/>
              <a:t>facility</a:t>
            </a:r>
          </a:p>
          <a:p>
            <a:pPr lvl="1"/>
            <a:r>
              <a:rPr lang="en-GB" i="1" u="sng" dirty="0"/>
              <a:t>SSM condition </a:t>
            </a:r>
            <a:r>
              <a:rPr lang="en-GB" i="1" dirty="0" smtClean="0"/>
              <a:t>C25 and 29</a:t>
            </a:r>
          </a:p>
          <a:p>
            <a:pPr lvl="1"/>
            <a:endParaRPr lang="en-GB" i="1" dirty="0" smtClean="0"/>
          </a:p>
          <a:p>
            <a:r>
              <a:rPr lang="en-US" dirty="0" smtClean="0"/>
              <a:t>Manual </a:t>
            </a:r>
            <a:r>
              <a:rPr lang="en-US" dirty="0"/>
              <a:t>safety </a:t>
            </a:r>
            <a:r>
              <a:rPr lang="en-US" dirty="0" smtClean="0"/>
              <a:t>stop</a:t>
            </a:r>
          </a:p>
          <a:p>
            <a:pPr lvl="1"/>
            <a:r>
              <a:rPr lang="en-US" i="1" dirty="0" smtClean="0"/>
              <a:t>Emergency stop, in case of antagonistic event, loss of information in main control room, etc.</a:t>
            </a:r>
          </a:p>
          <a:p>
            <a:pPr lvl="1"/>
            <a:r>
              <a:rPr lang="en-GB" i="1" u="sng" dirty="0" smtClean="0"/>
              <a:t>SSM </a:t>
            </a:r>
            <a:r>
              <a:rPr lang="en-GB" i="1" u="sng" dirty="0"/>
              <a:t>deems </a:t>
            </a:r>
            <a:r>
              <a:rPr lang="en-GB" i="1" dirty="0"/>
              <a:t>that the operators shall be able to manually shut </a:t>
            </a:r>
            <a:r>
              <a:rPr lang="en-GB" i="1" dirty="0" smtClean="0"/>
              <a:t>down with a safety system</a:t>
            </a:r>
          </a:p>
          <a:p>
            <a:pPr lvl="1"/>
            <a:endParaRPr lang="en-US" dirty="0"/>
          </a:p>
          <a:p>
            <a:r>
              <a:rPr lang="en-US" dirty="0"/>
              <a:t>Operational </a:t>
            </a:r>
            <a:r>
              <a:rPr lang="en-US" dirty="0" smtClean="0"/>
              <a:t>monitoring</a:t>
            </a:r>
          </a:p>
          <a:p>
            <a:pPr lvl="1"/>
            <a:r>
              <a:rPr lang="en-GB" i="1" dirty="0" smtClean="0"/>
              <a:t>provide </a:t>
            </a:r>
            <a:r>
              <a:rPr lang="en-GB" i="1" dirty="0"/>
              <a:t>TSS status and status history to the operator in the main control </a:t>
            </a:r>
            <a:r>
              <a:rPr lang="en-GB" i="1" dirty="0" smtClean="0"/>
              <a:t>room</a:t>
            </a:r>
          </a:p>
          <a:p>
            <a:pPr lvl="1"/>
            <a:r>
              <a:rPr lang="en-GB" i="1" u="sng" dirty="0" smtClean="0"/>
              <a:t>SSM condition </a:t>
            </a:r>
            <a:r>
              <a:rPr lang="en-GB" i="1" dirty="0" smtClean="0"/>
              <a:t>C3 and C29</a:t>
            </a:r>
          </a:p>
          <a:p>
            <a:pPr lvl="1"/>
            <a:endParaRPr lang="en-US" i="1" dirty="0"/>
          </a:p>
          <a:p>
            <a:r>
              <a:rPr lang="en-US" dirty="0"/>
              <a:t>Safety monitoring</a:t>
            </a:r>
          </a:p>
          <a:p>
            <a:pPr lvl="1"/>
            <a:r>
              <a:rPr lang="en-US" dirty="0" smtClean="0"/>
              <a:t>Provide critical TSS status to the operator in the main control room, during defense in depth L3</a:t>
            </a:r>
          </a:p>
          <a:p>
            <a:pPr lvl="1"/>
            <a:r>
              <a:rPr lang="en-US" dirty="0" smtClean="0"/>
              <a:t>Monitored data may be a subset of “Operational monitoring”</a:t>
            </a:r>
          </a:p>
          <a:p>
            <a:pPr lvl="1"/>
            <a:r>
              <a:rPr lang="en-US" dirty="0" smtClean="0"/>
              <a:t>May be used to initiate manual actions in the future (not yet credited)</a:t>
            </a:r>
          </a:p>
          <a:p>
            <a:pPr lvl="1"/>
            <a:r>
              <a:rPr lang="en-GB" i="1" u="sng" dirty="0"/>
              <a:t>SSM condition </a:t>
            </a:r>
            <a:r>
              <a:rPr lang="en-GB" i="1" dirty="0"/>
              <a:t>C3 and C29</a:t>
            </a:r>
            <a:endParaRPr lang="en-US" i="1" dirty="0"/>
          </a:p>
          <a:p>
            <a:pPr lvl="1"/>
            <a:endParaRPr lang="en-US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3" y="4005064"/>
            <a:ext cx="576064" cy="57606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7" y="4869160"/>
            <a:ext cx="721677" cy="555290"/>
          </a:xfrm>
          <a:prstGeom prst="rect">
            <a:avLst/>
          </a:prstGeom>
        </p:spPr>
      </p:pic>
      <p:pic>
        <p:nvPicPr>
          <p:cNvPr id="1026" name="Picture 2" descr="Image result for indicator panel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" r="57881" b="50351"/>
          <a:stretch/>
        </p:blipFill>
        <p:spPr bwMode="auto">
          <a:xfrm>
            <a:off x="421152" y="5733256"/>
            <a:ext cx="766472" cy="78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21"/>
          <a:stretch/>
        </p:blipFill>
        <p:spPr>
          <a:xfrm>
            <a:off x="200429" y="2924944"/>
            <a:ext cx="1419243" cy="62587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96" y="1772816"/>
            <a:ext cx="1743022" cy="43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CDR1</a:t>
            </a:r>
            <a:br>
              <a:rPr lang="en-US" dirty="0" smtClean="0"/>
            </a:br>
            <a:r>
              <a:rPr lang="en-US" dirty="0" smtClean="0"/>
              <a:t>- subset of constraint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Redundancy, diversity, physical separation, functional separation</a:t>
            </a:r>
          </a:p>
          <a:p>
            <a:r>
              <a:rPr lang="en-US" dirty="0" smtClean="0"/>
              <a:t>Passive solutions, fail-safe concept</a:t>
            </a:r>
          </a:p>
          <a:p>
            <a:r>
              <a:rPr lang="en-US" dirty="0" smtClean="0"/>
              <a:t>Deterministic assessment of reliability</a:t>
            </a:r>
          </a:p>
          <a:p>
            <a:r>
              <a:rPr lang="en-US" dirty="0" smtClean="0"/>
              <a:t>Probabilistic assessment of reliability (PFD 10</a:t>
            </a:r>
            <a:r>
              <a:rPr lang="en-US" baseline="30000" dirty="0" smtClean="0"/>
              <a:t>-4</a:t>
            </a:r>
            <a:r>
              <a:rPr lang="en-US" dirty="0" smtClean="0"/>
              <a:t>)</a:t>
            </a:r>
          </a:p>
          <a:p>
            <a:r>
              <a:rPr lang="en-US" dirty="0" smtClean="0"/>
              <a:t>IEC 61226, 61513: system design</a:t>
            </a:r>
          </a:p>
          <a:p>
            <a:r>
              <a:rPr lang="en-US" dirty="0" smtClean="0"/>
              <a:t>IEC 61511: probabilistic assessment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0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CDR1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Conceptual TSS </a:t>
            </a:r>
            <a:r>
              <a:rPr lang="en-US" dirty="0" smtClean="0"/>
              <a:t>architecture, </a:t>
            </a:r>
            <a:r>
              <a:rPr lang="en-US" dirty="0"/>
              <a:t>basic </a:t>
            </a:r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514116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ESS-0037596, TSS concept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ritical </a:t>
            </a:r>
            <a:r>
              <a:rPr lang="en-US" dirty="0"/>
              <a:t>process values are monitored and </a:t>
            </a:r>
            <a:r>
              <a:rPr lang="en-US" dirty="0" smtClean="0"/>
              <a:t>evaluated continuously, from </a:t>
            </a:r>
            <a:r>
              <a:rPr lang="en-US" dirty="0"/>
              <a:t>the target station </a:t>
            </a:r>
            <a:r>
              <a:rPr lang="en-US" dirty="0" smtClean="0"/>
              <a:t>systems</a:t>
            </a:r>
          </a:p>
          <a:p>
            <a:endParaRPr lang="en-US" dirty="0" smtClean="0"/>
          </a:p>
          <a:p>
            <a:r>
              <a:rPr lang="en-US" dirty="0" smtClean="0"/>
              <a:t>Actuation at the Ion source and the RFQ in the Accelerator</a:t>
            </a:r>
          </a:p>
          <a:p>
            <a:endParaRPr lang="en-US" dirty="0" smtClean="0"/>
          </a:p>
          <a:p>
            <a:r>
              <a:rPr lang="en-US" dirty="0" smtClean="0"/>
              <a:t>Control and monitoring of beam direction to bypass TSS RSFs</a:t>
            </a:r>
          </a:p>
          <a:p>
            <a:endParaRPr lang="en-US" dirty="0" smtClean="0"/>
          </a:p>
          <a:p>
            <a:r>
              <a:rPr lang="en-US" dirty="0" smtClean="0"/>
              <a:t>Information of TSS status to operator in the Main control room</a:t>
            </a:r>
          </a:p>
          <a:p>
            <a:pPr lvl="1"/>
            <a:r>
              <a:rPr lang="en-US" dirty="0" smtClean="0"/>
              <a:t>Benefit ICS infrastructure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Fail-safe concept</a:t>
            </a:r>
          </a:p>
          <a:p>
            <a:pPr lvl="1"/>
            <a:r>
              <a:rPr lang="en-US" dirty="0" smtClean="0"/>
              <a:t>Loss of power or communication will lead to actuation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2636912"/>
            <a:ext cx="4095353" cy="2147078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6012160" y="3739098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Securing beam to dump</a:t>
            </a:r>
            <a:endParaRPr lang="en-US" sz="1000" dirty="0"/>
          </a:p>
        </p:txBody>
      </p:sp>
      <p:sp>
        <p:nvSpPr>
          <p:cNvPr id="7" name="textruta 6"/>
          <p:cNvSpPr txBox="1"/>
          <p:nvPr/>
        </p:nvSpPr>
        <p:spPr>
          <a:xfrm>
            <a:off x="6907708" y="4437112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, Main control room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4631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9325</TotalTime>
  <Words>617</Words>
  <Application>Microsoft Office PowerPoint</Application>
  <PresentationFormat>On-screen Show (4:3)</PresentationFormat>
  <Paragraphs>178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Recapture of CDR1 - TSS requirements  - TSS CDR2</vt:lpstr>
      <vt:lpstr>TSS documentation map - CDR 2</vt:lpstr>
      <vt:lpstr>From CDR1 - TSS functions</vt:lpstr>
      <vt:lpstr>From CDR1 - TSS radiation safety functions</vt:lpstr>
      <vt:lpstr>From CDR1 - TSS functions not identified in AAs</vt:lpstr>
      <vt:lpstr>From CDR1 - subset of constraint requirements</vt:lpstr>
      <vt:lpstr>From CDR1 - Conceptual TSS architecture, basic interfaces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Mikael Olsson</cp:lastModifiedBy>
  <cp:revision>778</cp:revision>
  <cp:lastPrinted>2018-06-28T06:45:37Z</cp:lastPrinted>
  <dcterms:created xsi:type="dcterms:W3CDTF">2013-10-29T16:05:10Z</dcterms:created>
  <dcterms:modified xsi:type="dcterms:W3CDTF">2019-04-08T05:58:52Z</dcterms:modified>
</cp:coreProperties>
</file>