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72" r:id="rId3"/>
    <p:sldId id="353" r:id="rId4"/>
    <p:sldId id="333" r:id="rId5"/>
    <p:sldId id="339" r:id="rId6"/>
    <p:sldId id="325" r:id="rId7"/>
    <p:sldId id="326" r:id="rId8"/>
    <p:sldId id="330" r:id="rId9"/>
    <p:sldId id="355" r:id="rId10"/>
    <p:sldId id="329" r:id="rId11"/>
    <p:sldId id="331" r:id="rId12"/>
    <p:sldId id="354" r:id="rId13"/>
    <p:sldId id="328" r:id="rId14"/>
    <p:sldId id="334" r:id="rId15"/>
    <p:sldId id="327" r:id="rId16"/>
    <p:sldId id="356" r:id="rId17"/>
    <p:sldId id="341" r:id="rId18"/>
    <p:sldId id="336" r:id="rId19"/>
    <p:sldId id="344" r:id="rId20"/>
    <p:sldId id="337" r:id="rId21"/>
    <p:sldId id="345" r:id="rId22"/>
    <p:sldId id="346" r:id="rId23"/>
    <p:sldId id="342" r:id="rId24"/>
    <p:sldId id="338" r:id="rId25"/>
    <p:sldId id="322" r:id="rId26"/>
  </p:sldIdLst>
  <p:sldSz cx="9144000" cy="6858000" type="screen4x3"/>
  <p:notesSz cx="7010400" cy="9296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2019-04-08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08/04/2019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08/04/2019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08/04/2019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08/04/2019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08/04/2019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www.google.se/url?sa=i&amp;rct=j&amp;q=&amp;esrc=s&amp;source=images&amp;cd=&amp;cad=rja&amp;uact=8&amp;ved=2ahUKEwir6JK3tuLbAhUK36QKHVXDBeoQjRx6BAgBEAU&amp;url=https://www.shutterstock.com/search/circuit%2Bbreaker&amp;psig=AOvVaw3hHml3hikRFxY5_ig3Nwp2&amp;ust=152959037439884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e/url?sa=i&amp;rct=j&amp;q=&amp;esrc=s&amp;source=images&amp;cd=&amp;cad=rja&amp;uact=8&amp;ved=2ahUKEwir6JK3tuLbAhUK36QKHVXDBeoQjRx6BAgBEAU&amp;url=https://www.shutterstock.com/search/circuit%2Bbreaker&amp;psig=AOvVaw3hHml3hikRFxY5_ig3Nwp2&amp;ust=152959037439884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TSS System Architecture</a:t>
            </a:r>
            <a:br>
              <a:rPr lang="en-GB" sz="4000" dirty="0" smtClean="0"/>
            </a:br>
            <a:r>
              <a:rPr lang="en-GB" sz="4000" dirty="0" smtClean="0"/>
              <a:t>ESS-0045067</a:t>
            </a:r>
            <a:br>
              <a:rPr lang="en-GB" sz="4000" dirty="0" smtClean="0"/>
            </a:br>
            <a:r>
              <a:rPr lang="en-GB" sz="2200" dirty="0" smtClean="0"/>
              <a:t>- TSS CDR2</a:t>
            </a:r>
            <a:endParaRPr lang="en-GB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Mikael Olsson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Control Engineer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8 April, 2019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architecture</a:t>
            </a:r>
            <a:br>
              <a:rPr lang="en-GB" dirty="0" smtClean="0"/>
            </a:br>
            <a:r>
              <a:rPr lang="en-GB" dirty="0" smtClean="0"/>
              <a:t>- manual stop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950377" y="2276872"/>
            <a:ext cx="4421822" cy="3062677"/>
            <a:chOff x="4723557" y="1302237"/>
            <a:chExt cx="3393964" cy="2350755"/>
          </a:xfrm>
        </p:grpSpPr>
        <p:sp>
          <p:nvSpPr>
            <p:cNvPr id="27" name="Rectangle 26"/>
            <p:cNvSpPr/>
            <p:nvPr/>
          </p:nvSpPr>
          <p:spPr>
            <a:xfrm>
              <a:off x="5689342" y="2304395"/>
              <a:ext cx="1046438" cy="405765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200" dirty="0" smtClean="0">
                  <a:solidFill>
                    <a:srgbClr val="000000"/>
                  </a:solidFill>
                  <a:effectLst/>
                  <a:ea typeface="Calibri"/>
                </a:rPr>
                <a:t>– </a:t>
              </a:r>
              <a:r>
                <a:rPr lang="en-US" sz="1200" dirty="0">
                  <a:solidFill>
                    <a:srgbClr val="000000"/>
                  </a:solidFill>
                  <a:effectLst/>
                  <a:ea typeface="Calibri"/>
                </a:rPr>
                <a:t>hardware 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ea typeface="Calibri"/>
                </a:rPr>
                <a:t>based train</a:t>
              </a:r>
              <a:endParaRPr lang="en-US" sz="2800" dirty="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23920" y="2304395"/>
              <a:ext cx="993601" cy="405765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200" dirty="0" smtClean="0">
                  <a:solidFill>
                    <a:srgbClr val="000000"/>
                  </a:solidFill>
                  <a:effectLst/>
                  <a:ea typeface="Calibri"/>
                </a:rPr>
                <a:t>– </a:t>
              </a:r>
              <a:r>
                <a:rPr lang="en-US" sz="1200" dirty="0">
                  <a:solidFill>
                    <a:srgbClr val="000000"/>
                  </a:solidFill>
                  <a:effectLst/>
                  <a:ea typeface="Calibri"/>
                </a:rPr>
                <a:t>software </a:t>
              </a:r>
              <a:r>
                <a:rPr lang="en-US" sz="1200" dirty="0" smtClean="0">
                  <a:solidFill>
                    <a:srgbClr val="000000"/>
                  </a:solidFill>
                  <a:effectLst/>
                  <a:ea typeface="Calibri"/>
                </a:rPr>
                <a:t>based train</a:t>
              </a:r>
              <a:endParaRPr lang="en-US" sz="2800" dirty="0">
                <a:effectLst/>
                <a:latin typeface="Times New Roman"/>
                <a:ea typeface="MS Mincho"/>
              </a:endParaRPr>
            </a:p>
          </p:txBody>
        </p:sp>
        <p:cxnSp>
          <p:nvCxnSpPr>
            <p:cNvPr id="29" name="Elbow Connector 19"/>
            <p:cNvCxnSpPr>
              <a:stCxn id="42" idx="1"/>
              <a:endCxn id="27" idx="0"/>
            </p:cNvCxnSpPr>
            <p:nvPr/>
          </p:nvCxnSpPr>
          <p:spPr>
            <a:xfrm rot="10800000" flipV="1">
              <a:off x="6212561" y="1864829"/>
              <a:ext cx="578489" cy="43956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65"/>
            <p:cNvCxnSpPr>
              <a:stCxn id="42" idx="3"/>
              <a:endCxn id="28" idx="0"/>
            </p:cNvCxnSpPr>
            <p:nvPr/>
          </p:nvCxnSpPr>
          <p:spPr>
            <a:xfrm>
              <a:off x="7057229" y="1864829"/>
              <a:ext cx="563491" cy="439565"/>
            </a:xfrm>
            <a:prstGeom prst="bentConnector2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5942723" y="2710160"/>
              <a:ext cx="1" cy="4977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345526" y="2710160"/>
              <a:ext cx="0" cy="501708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323"/>
            <p:cNvSpPr txBox="1"/>
            <p:nvPr/>
          </p:nvSpPr>
          <p:spPr>
            <a:xfrm>
              <a:off x="4736605" y="1628800"/>
              <a:ext cx="829310" cy="4308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 dirty="0" smtClean="0">
                  <a:effectLst/>
                  <a:ea typeface="Calibri"/>
                </a:rPr>
                <a:t>Manual stop control</a:t>
              </a:r>
              <a:endParaRPr lang="en-US" sz="2800" dirty="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34" name="Text Box 323"/>
            <p:cNvSpPr txBox="1"/>
            <p:nvPr/>
          </p:nvSpPr>
          <p:spPr>
            <a:xfrm>
              <a:off x="4723557" y="2329104"/>
              <a:ext cx="1238448" cy="41014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sv-SE"/>
              </a:defPPr>
              <a:lvl1pPr>
                <a:lnSpc>
                  <a:spcPts val="1400"/>
                </a:lnSpc>
                <a:spcAft>
                  <a:spcPts val="1200"/>
                </a:spcAft>
                <a:defRPr sz="700">
                  <a:effectLst/>
                  <a:ea typeface="Calibri"/>
                </a:defRPr>
              </a:lvl1pPr>
            </a:lstStyle>
            <a:p>
              <a:r>
                <a:rPr lang="en-US" sz="1200" dirty="0" smtClean="0"/>
                <a:t>Monitoring and communication</a:t>
              </a:r>
              <a:endParaRPr lang="en-US" sz="1200" dirty="0"/>
            </a:p>
          </p:txBody>
        </p:sp>
        <p:sp>
          <p:nvSpPr>
            <p:cNvPr id="35" name="Text Box 29"/>
            <p:cNvSpPr txBox="1"/>
            <p:nvPr/>
          </p:nvSpPr>
          <p:spPr>
            <a:xfrm>
              <a:off x="4736605" y="3231172"/>
              <a:ext cx="829310" cy="4218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 dirty="0" smtClean="0">
                  <a:effectLst/>
                  <a:ea typeface="Calibri"/>
                </a:rPr>
                <a:t>Actuation</a:t>
              </a:r>
              <a:br>
                <a:rPr lang="en-US" sz="1200" dirty="0" smtClean="0">
                  <a:effectLst/>
                  <a:ea typeface="Calibri"/>
                </a:rPr>
              </a:br>
              <a:r>
                <a:rPr lang="en-US" sz="1200" dirty="0" smtClean="0">
                  <a:effectLst/>
                  <a:ea typeface="Calibri"/>
                </a:rPr>
                <a:t>(trip)</a:t>
              </a:r>
              <a:endParaRPr lang="en-US" sz="2800" dirty="0">
                <a:effectLst/>
                <a:latin typeface="Times New Roman"/>
                <a:ea typeface="MS Mincho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6408069" y="2704914"/>
              <a:ext cx="1353" cy="3425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5689343" y="3265409"/>
              <a:ext cx="436734" cy="339605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200" dirty="0" smtClean="0">
                  <a:solidFill>
                    <a:srgbClr val="000000"/>
                  </a:solidFill>
                  <a:effectLst/>
                  <a:ea typeface="Calibri"/>
                </a:rPr>
                <a:t>A1</a:t>
              </a:r>
              <a:r>
                <a:rPr lang="en-US" sz="2800" dirty="0">
                  <a:latin typeface="Times New Roman"/>
                  <a:ea typeface="Calibri"/>
                </a:rPr>
                <a:t/>
              </a:r>
              <a:br>
                <a:rPr lang="en-US" sz="2800" dirty="0">
                  <a:latin typeface="Times New Roman"/>
                  <a:ea typeface="Calibri"/>
                </a:rPr>
              </a:br>
              <a:r>
                <a:rPr lang="en-US" sz="1200" dirty="0">
                  <a:solidFill>
                    <a:srgbClr val="000000"/>
                  </a:solidFill>
                  <a:ea typeface="Calibri"/>
                </a:rPr>
                <a:t>(</a:t>
              </a:r>
              <a:r>
                <a:rPr lang="en-US" sz="1200" dirty="0" smtClean="0">
                  <a:solidFill>
                    <a:srgbClr val="000000"/>
                  </a:solidFill>
                  <a:ea typeface="Calibri"/>
                </a:rPr>
                <a:t>ion)</a:t>
              </a:r>
              <a:endParaRPr lang="en-US" sz="1200" dirty="0">
                <a:solidFill>
                  <a:srgbClr val="000000"/>
                </a:solidFill>
                <a:ea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53596" y="3085389"/>
              <a:ext cx="464493" cy="339605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200" dirty="0" smtClean="0">
                  <a:solidFill>
                    <a:srgbClr val="000000"/>
                  </a:solidFill>
                  <a:effectLst/>
                  <a:ea typeface="Calibri"/>
                </a:rPr>
                <a:t>A3</a:t>
              </a:r>
              <a:r>
                <a:rPr lang="en-US" sz="2800" dirty="0">
                  <a:latin typeface="Times New Roman"/>
                  <a:ea typeface="Calibri"/>
                </a:rPr>
                <a:t/>
              </a:r>
              <a:br>
                <a:rPr lang="en-US" sz="2800" dirty="0">
                  <a:latin typeface="Times New Roman"/>
                  <a:ea typeface="Calibri"/>
                </a:rPr>
              </a:br>
              <a:r>
                <a:rPr lang="en-US" sz="1200" dirty="0" smtClean="0">
                  <a:solidFill>
                    <a:srgbClr val="000000"/>
                  </a:solidFill>
                  <a:ea typeface="Calibri"/>
                </a:rPr>
                <a:t>(RFQ)</a:t>
              </a:r>
              <a:endParaRPr lang="en-US" sz="1200" dirty="0">
                <a:solidFill>
                  <a:srgbClr val="000000"/>
                </a:solidFill>
                <a:ea typeface="Calibr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93499" y="3265409"/>
              <a:ext cx="436734" cy="339605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200" dirty="0" smtClean="0">
                  <a:solidFill>
                    <a:srgbClr val="000000"/>
                  </a:solidFill>
                  <a:effectLst/>
                  <a:ea typeface="Calibri"/>
                </a:rPr>
                <a:t>A2</a:t>
              </a:r>
              <a:r>
                <a:rPr lang="en-US" sz="2800" dirty="0">
                  <a:latin typeface="Times New Roman"/>
                  <a:ea typeface="Calibri"/>
                </a:rPr>
                <a:t/>
              </a:r>
              <a:br>
                <a:rPr lang="en-US" sz="2800" dirty="0">
                  <a:latin typeface="Times New Roman"/>
                  <a:ea typeface="Calibri"/>
                </a:rPr>
              </a:br>
              <a:r>
                <a:rPr lang="en-US" sz="1200" dirty="0">
                  <a:solidFill>
                    <a:srgbClr val="000000"/>
                  </a:solidFill>
                  <a:ea typeface="Calibri"/>
                </a:rPr>
                <a:t>(</a:t>
              </a:r>
              <a:r>
                <a:rPr lang="en-US" sz="1200" dirty="0" smtClean="0">
                  <a:solidFill>
                    <a:srgbClr val="000000"/>
                  </a:solidFill>
                  <a:ea typeface="Calibri"/>
                </a:rPr>
                <a:t>ion)</a:t>
              </a:r>
              <a:endParaRPr lang="en-US" sz="1200" dirty="0">
                <a:solidFill>
                  <a:srgbClr val="000000"/>
                </a:solidFill>
                <a:ea typeface="Calibri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57752" y="3085389"/>
              <a:ext cx="459769" cy="339605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200" dirty="0" smtClean="0">
                  <a:solidFill>
                    <a:srgbClr val="000000"/>
                  </a:solidFill>
                  <a:effectLst/>
                  <a:ea typeface="Calibri"/>
                </a:rPr>
                <a:t>A4</a:t>
              </a:r>
              <a:r>
                <a:rPr lang="en-US" sz="2800" dirty="0">
                  <a:latin typeface="Times New Roman"/>
                  <a:ea typeface="Calibri"/>
                </a:rPr>
                <a:t/>
              </a:r>
              <a:br>
                <a:rPr lang="en-US" sz="2800" dirty="0">
                  <a:latin typeface="Times New Roman"/>
                  <a:ea typeface="Calibri"/>
                </a:rPr>
              </a:br>
              <a:r>
                <a:rPr lang="en-US" sz="1200" dirty="0" smtClean="0">
                  <a:solidFill>
                    <a:srgbClr val="000000"/>
                  </a:solidFill>
                  <a:ea typeface="Calibri"/>
                </a:rPr>
                <a:t>(RFQ)</a:t>
              </a:r>
              <a:endParaRPr lang="en-US" sz="1200" dirty="0">
                <a:solidFill>
                  <a:srgbClr val="000000"/>
                </a:solidFill>
                <a:ea typeface="Calibri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7812224" y="2704914"/>
              <a:ext cx="1354" cy="35655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6791050" y="1776822"/>
              <a:ext cx="266179" cy="176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93623" y="1302237"/>
              <a:ext cx="1463833" cy="387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Manual stop</a:t>
              </a:r>
              <a:endParaRPr lang="en-GB" sz="240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95536" y="5805264"/>
            <a:ext cx="6296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Note, both ‘manual safety stop’ and ‘manual operational stop’ are designed this way</a:t>
            </a:r>
            <a:endParaRPr lang="en-GB" sz="1400" i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308304" y="3645024"/>
            <a:ext cx="115212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08304" y="3998790"/>
            <a:ext cx="115212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36296" y="367225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Diverse equipment</a:t>
            </a:r>
            <a:endParaRPr lang="en-GB" sz="1200" dirty="0"/>
          </a:p>
        </p:txBody>
      </p:sp>
      <p:cxnSp>
        <p:nvCxnSpPr>
          <p:cNvPr id="6" name="Straight Connector 5"/>
          <p:cNvCxnSpPr>
            <a:stCxn id="42" idx="3"/>
          </p:cNvCxnSpPr>
          <p:nvPr/>
        </p:nvCxnSpPr>
        <p:spPr>
          <a:xfrm>
            <a:off x="4990799" y="3009844"/>
            <a:ext cx="4452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1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architecture</a:t>
            </a:r>
            <a:br>
              <a:rPr lang="en-GB" dirty="0" smtClean="0"/>
            </a:br>
            <a:r>
              <a:rPr lang="en-GB" dirty="0" smtClean="0"/>
              <a:t>- manual stop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34" name="TextBox 33"/>
          <p:cNvSpPr txBox="1"/>
          <p:nvPr/>
        </p:nvSpPr>
        <p:spPr>
          <a:xfrm>
            <a:off x="4164458" y="2980689"/>
            <a:ext cx="480003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IEC 61513 ‘NPP general </a:t>
            </a:r>
            <a:r>
              <a:rPr lang="en-GB" sz="1100" dirty="0" smtClean="0"/>
              <a:t>requirements’, </a:t>
            </a:r>
            <a:r>
              <a:rPr lang="en-GB" sz="1100" dirty="0"/>
              <a:t>Annex C, Example </a:t>
            </a:r>
            <a:r>
              <a:rPr lang="en-GB" sz="1100" dirty="0" smtClean="0"/>
              <a:t>3</a:t>
            </a:r>
            <a:endParaRPr lang="en-GB" sz="1100" dirty="0"/>
          </a:p>
          <a:p>
            <a:pPr marL="285750" indent="-285750">
              <a:buFontTx/>
              <a:buChar char="-"/>
            </a:pPr>
            <a:r>
              <a:rPr lang="en-GB" sz="1100" i="1" dirty="0"/>
              <a:t>“typical situations” </a:t>
            </a:r>
            <a:r>
              <a:rPr lang="en-GB" sz="1100" dirty="0"/>
              <a:t>which has </a:t>
            </a:r>
            <a:r>
              <a:rPr lang="en-GB" sz="1100" i="1" dirty="0"/>
              <a:t>“low potential causes of CCF”. </a:t>
            </a:r>
          </a:p>
          <a:p>
            <a:endParaRPr lang="en-GB" sz="1100" i="1" dirty="0" smtClean="0"/>
          </a:p>
          <a:p>
            <a:pPr marL="171450" indent="-171450">
              <a:buFontTx/>
              <a:buChar char="-"/>
            </a:pPr>
            <a:r>
              <a:rPr lang="en-GB" sz="1100" dirty="0" smtClean="0"/>
              <a:t>Manual control:</a:t>
            </a:r>
          </a:p>
          <a:p>
            <a:pPr marL="628650" lvl="1" indent="-171450">
              <a:buFontTx/>
              <a:buChar char="-"/>
            </a:pPr>
            <a:r>
              <a:rPr lang="en-GB" sz="1100" i="1" dirty="0" smtClean="0"/>
              <a:t>“manual control acting downstream of voter”</a:t>
            </a:r>
            <a:r>
              <a:rPr lang="en-GB" sz="1100" dirty="0" smtClean="0"/>
              <a:t> as defence against </a:t>
            </a:r>
            <a:r>
              <a:rPr lang="en-GB" sz="1100" i="1" dirty="0"/>
              <a:t>“A failure in the two out of three voting”</a:t>
            </a:r>
            <a:endParaRPr lang="en-GB" sz="1100" i="1" dirty="0" smtClean="0"/>
          </a:p>
          <a:p>
            <a:pPr marL="628650" lvl="1" indent="-171450">
              <a:buFontTx/>
              <a:buChar char="-"/>
            </a:pPr>
            <a:r>
              <a:rPr lang="en-GB" sz="1100" i="1" dirty="0"/>
              <a:t>“same protection action</a:t>
            </a:r>
            <a:r>
              <a:rPr lang="en-GB" sz="1100" i="1" dirty="0" smtClean="0"/>
              <a:t>”</a:t>
            </a:r>
            <a:endParaRPr lang="en-GB" sz="1100" i="1" dirty="0"/>
          </a:p>
        </p:txBody>
      </p:sp>
      <p:pic>
        <p:nvPicPr>
          <p:cNvPr id="3074" name="Picture 2" descr="E:\20190328 TSS CDR2\manstop_ar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913" y="188640"/>
            <a:ext cx="1588203" cy="106259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5" y="2492896"/>
            <a:ext cx="415399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Rak pil 74"/>
          <p:cNvCxnSpPr/>
          <p:nvPr/>
        </p:nvCxnSpPr>
        <p:spPr>
          <a:xfrm>
            <a:off x="641755" y="6597352"/>
            <a:ext cx="429028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pil 74"/>
          <p:cNvCxnSpPr/>
          <p:nvPr/>
        </p:nvCxnSpPr>
        <p:spPr>
          <a:xfrm>
            <a:off x="641229" y="6021288"/>
            <a:ext cx="429028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architecture</a:t>
            </a:r>
            <a:br>
              <a:rPr lang="en-GB" dirty="0" smtClean="0"/>
            </a:br>
            <a:r>
              <a:rPr lang="en-GB" dirty="0" smtClean="0"/>
              <a:t>- bypass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29" y="161671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Bypassing five radiation safety functions </a:t>
            </a:r>
            <a:r>
              <a:rPr lang="en-US" sz="2000" dirty="0"/>
              <a:t>that monitor target system </a:t>
            </a:r>
            <a:r>
              <a:rPr lang="en-US" sz="2000" dirty="0" smtClean="0"/>
              <a:t>parameters, </a:t>
            </a:r>
            <a:r>
              <a:rPr lang="en-US" sz="2000" dirty="0"/>
              <a:t>and </a:t>
            </a:r>
            <a:r>
              <a:rPr lang="en-US" sz="2000" dirty="0" smtClean="0"/>
              <a:t>replacing them </a:t>
            </a:r>
            <a:r>
              <a:rPr lang="en-US" sz="2000" dirty="0"/>
              <a:t>with </a:t>
            </a:r>
            <a:r>
              <a:rPr lang="en-US" sz="2000" dirty="0" smtClean="0"/>
              <a:t>a new radiation safety function that prevents </a:t>
            </a:r>
            <a:r>
              <a:rPr lang="en-US" sz="2000" dirty="0"/>
              <a:t>the beam from going to the target.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cxnSp>
        <p:nvCxnSpPr>
          <p:cNvPr id="5" name="Rak pil 74"/>
          <p:cNvCxnSpPr/>
          <p:nvPr/>
        </p:nvCxnSpPr>
        <p:spPr>
          <a:xfrm>
            <a:off x="488829" y="6299036"/>
            <a:ext cx="44432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latshållare för innehåll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17913" r="22249" b="15553"/>
          <a:stretch/>
        </p:blipFill>
        <p:spPr>
          <a:xfrm>
            <a:off x="5620624" y="3678336"/>
            <a:ext cx="607559" cy="564163"/>
          </a:xfrm>
          <a:prstGeom prst="rect">
            <a:avLst/>
          </a:prstGeom>
        </p:spPr>
      </p:pic>
      <p:pic>
        <p:nvPicPr>
          <p:cNvPr id="8" name="Platshållare för innehåll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17913" r="22249" b="15553"/>
          <a:stretch/>
        </p:blipFill>
        <p:spPr>
          <a:xfrm>
            <a:off x="4183398" y="3678336"/>
            <a:ext cx="604626" cy="561439"/>
          </a:xfrm>
          <a:prstGeom prst="rect">
            <a:avLst/>
          </a:prstGeom>
        </p:spPr>
      </p:pic>
      <p:pic>
        <p:nvPicPr>
          <p:cNvPr id="9" name="Picture 2" descr="Image result for person at electrical switch icon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 bwMode="auto">
          <a:xfrm>
            <a:off x="702076" y="3634846"/>
            <a:ext cx="596986" cy="59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person at electrical switch icon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 bwMode="auto">
          <a:xfrm>
            <a:off x="2627784" y="3678336"/>
            <a:ext cx="553656" cy="55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ruta 2"/>
          <p:cNvSpPr txBox="1"/>
          <p:nvPr/>
        </p:nvSpPr>
        <p:spPr>
          <a:xfrm>
            <a:off x="251520" y="3081154"/>
            <a:ext cx="1713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- Disconnect dipole magnet electrical supply</a:t>
            </a:r>
            <a:endParaRPr lang="en-US" sz="1100" dirty="0"/>
          </a:p>
        </p:txBody>
      </p:sp>
      <p:sp>
        <p:nvSpPr>
          <p:cNvPr id="12" name="textruta 8"/>
          <p:cNvSpPr txBox="1"/>
          <p:nvPr/>
        </p:nvSpPr>
        <p:spPr>
          <a:xfrm>
            <a:off x="2247872" y="3081154"/>
            <a:ext cx="1604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- Disconnect dipole </a:t>
            </a:r>
            <a:r>
              <a:rPr lang="en-US" sz="1100" dirty="0"/>
              <a:t>magnet </a:t>
            </a:r>
            <a:r>
              <a:rPr lang="en-US" sz="1100" dirty="0" smtClean="0"/>
              <a:t>electrical </a:t>
            </a:r>
            <a:r>
              <a:rPr lang="en-US" sz="1100" dirty="0"/>
              <a:t>supply</a:t>
            </a:r>
          </a:p>
        </p:txBody>
      </p:sp>
      <p:sp>
        <p:nvSpPr>
          <p:cNvPr id="13" name="textruta 9"/>
          <p:cNvSpPr txBox="1"/>
          <p:nvPr/>
        </p:nvSpPr>
        <p:spPr>
          <a:xfrm>
            <a:off x="4010235" y="3239398"/>
            <a:ext cx="1713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- Switch at ion source</a:t>
            </a:r>
            <a:endParaRPr lang="en-US" sz="1100" dirty="0"/>
          </a:p>
        </p:txBody>
      </p:sp>
      <p:sp>
        <p:nvSpPr>
          <p:cNvPr id="14" name="Text Box 10"/>
          <p:cNvSpPr txBox="1"/>
          <p:nvPr/>
        </p:nvSpPr>
        <p:spPr>
          <a:xfrm>
            <a:off x="3923928" y="5477154"/>
            <a:ext cx="865150" cy="46796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>
                <a:effectLst/>
                <a:ea typeface="Calibri"/>
              </a:rPr>
              <a:t>Monolith </a:t>
            </a:r>
            <a:r>
              <a:rPr lang="en-US" sz="1100" dirty="0" smtClean="0">
                <a:effectLst/>
                <a:ea typeface="Calibri"/>
              </a:rPr>
              <a:t>pressure 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15" name="Text Box 10"/>
          <p:cNvSpPr txBox="1"/>
          <p:nvPr/>
        </p:nvSpPr>
        <p:spPr>
          <a:xfrm>
            <a:off x="2051720" y="5477154"/>
            <a:ext cx="934435" cy="46028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ffectLst/>
                <a:ea typeface="Calibri"/>
              </a:rPr>
              <a:t>Helium </a:t>
            </a:r>
            <a:r>
              <a:rPr lang="en-US" sz="1100" dirty="0">
                <a:effectLst/>
                <a:ea typeface="Calibri"/>
              </a:rPr>
              <a:t>temperature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16" name="Text Box 10"/>
          <p:cNvSpPr txBox="1"/>
          <p:nvPr/>
        </p:nvSpPr>
        <p:spPr>
          <a:xfrm>
            <a:off x="1187624" y="5477154"/>
            <a:ext cx="771252" cy="41531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ffectLst/>
                <a:ea typeface="Calibri"/>
              </a:rPr>
              <a:t>Helium </a:t>
            </a:r>
            <a:r>
              <a:rPr lang="en-US" sz="1100" dirty="0">
                <a:effectLst/>
                <a:ea typeface="Calibri"/>
              </a:rPr>
              <a:t>pressure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17" name="Text Box 10"/>
          <p:cNvSpPr txBox="1"/>
          <p:nvPr/>
        </p:nvSpPr>
        <p:spPr>
          <a:xfrm>
            <a:off x="251521" y="5474664"/>
            <a:ext cx="830578" cy="47461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ffectLst/>
                <a:ea typeface="Calibri"/>
              </a:rPr>
              <a:t>Helium </a:t>
            </a:r>
            <a:r>
              <a:rPr lang="en-US" sz="1100" dirty="0" err="1" smtClean="0">
                <a:effectLst/>
                <a:ea typeface="Calibri"/>
              </a:rPr>
              <a:t>massflow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18" name="Text Box 10"/>
          <p:cNvSpPr txBox="1"/>
          <p:nvPr/>
        </p:nvSpPr>
        <p:spPr>
          <a:xfrm>
            <a:off x="3203848" y="5474664"/>
            <a:ext cx="652598" cy="46277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ffectLst/>
                <a:ea typeface="Calibri"/>
              </a:rPr>
              <a:t>Wheel speed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22" name="Beslut 79"/>
          <p:cNvSpPr/>
          <p:nvPr/>
        </p:nvSpPr>
        <p:spPr>
          <a:xfrm>
            <a:off x="6302875" y="4510470"/>
            <a:ext cx="1077439" cy="705016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textruta 80"/>
          <p:cNvSpPr txBox="1"/>
          <p:nvPr/>
        </p:nvSpPr>
        <p:spPr>
          <a:xfrm>
            <a:off x="6129671" y="4503563"/>
            <a:ext cx="1423847" cy="608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All </a:t>
            </a:r>
            <a:br>
              <a:rPr lang="en-US" sz="1100" dirty="0" smtClean="0"/>
            </a:br>
            <a:r>
              <a:rPr lang="en-US" sz="1100" dirty="0" smtClean="0"/>
              <a:t>conditions </a:t>
            </a:r>
            <a:br>
              <a:rPr lang="en-US" sz="1100" dirty="0" smtClean="0"/>
            </a:br>
            <a:r>
              <a:rPr lang="en-US" sz="1100" dirty="0" smtClean="0"/>
              <a:t>fulfilled?</a:t>
            </a:r>
            <a:endParaRPr lang="en-US" sz="1100" dirty="0"/>
          </a:p>
        </p:txBody>
      </p:sp>
      <p:cxnSp>
        <p:nvCxnSpPr>
          <p:cNvPr id="24" name="Rak pil 83"/>
          <p:cNvCxnSpPr>
            <a:stCxn id="22" idx="2"/>
          </p:cNvCxnSpPr>
          <p:nvPr/>
        </p:nvCxnSpPr>
        <p:spPr>
          <a:xfrm>
            <a:off x="6841595" y="5215486"/>
            <a:ext cx="0" cy="105535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ruta 85"/>
          <p:cNvSpPr txBox="1"/>
          <p:nvPr/>
        </p:nvSpPr>
        <p:spPr>
          <a:xfrm>
            <a:off x="5812449" y="5340700"/>
            <a:ext cx="1207823" cy="608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If YES:</a:t>
            </a:r>
            <a:br>
              <a:rPr lang="en-US" sz="1100" dirty="0" smtClean="0"/>
            </a:br>
            <a:r>
              <a:rPr lang="en-US" sz="1100" dirty="0" smtClean="0"/>
              <a:t>override with beam permit</a:t>
            </a:r>
            <a:endParaRPr lang="en-US" sz="1100" dirty="0"/>
          </a:p>
        </p:txBody>
      </p:sp>
      <p:sp>
        <p:nvSpPr>
          <p:cNvPr id="32" name="Höger klammerparentes 5"/>
          <p:cNvSpPr/>
          <p:nvPr/>
        </p:nvSpPr>
        <p:spPr>
          <a:xfrm rot="5400000">
            <a:off x="1870073" y="3098512"/>
            <a:ext cx="116781" cy="25059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textruta 7"/>
          <p:cNvSpPr txBox="1"/>
          <p:nvPr/>
        </p:nvSpPr>
        <p:spPr>
          <a:xfrm>
            <a:off x="539552" y="4350552"/>
            <a:ext cx="26821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Redundant means to direct beam to dump</a:t>
            </a:r>
            <a:endParaRPr lang="en-US" sz="1100" dirty="0"/>
          </a:p>
        </p:txBody>
      </p:sp>
      <p:sp>
        <p:nvSpPr>
          <p:cNvPr id="34" name="textruta 33"/>
          <p:cNvSpPr txBox="1"/>
          <p:nvPr/>
        </p:nvSpPr>
        <p:spPr>
          <a:xfrm>
            <a:off x="4283968" y="4350552"/>
            <a:ext cx="18902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Diverse setting (confirmation)</a:t>
            </a:r>
            <a:endParaRPr lang="en-US" sz="1100" dirty="0"/>
          </a:p>
        </p:txBody>
      </p:sp>
      <p:sp>
        <p:nvSpPr>
          <p:cNvPr id="43" name="textruta 9"/>
          <p:cNvSpPr txBox="1"/>
          <p:nvPr/>
        </p:nvSpPr>
        <p:spPr>
          <a:xfrm>
            <a:off x="5522403" y="3239398"/>
            <a:ext cx="1713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- Switch at RFQ</a:t>
            </a:r>
            <a:endParaRPr lang="en-US" sz="1100" dirty="0"/>
          </a:p>
        </p:txBody>
      </p:sp>
      <p:cxnSp>
        <p:nvCxnSpPr>
          <p:cNvPr id="56" name="Elbow Connector 55"/>
          <p:cNvCxnSpPr/>
          <p:nvPr/>
        </p:nvCxnSpPr>
        <p:spPr>
          <a:xfrm>
            <a:off x="6588225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732240" y="3857264"/>
            <a:ext cx="0" cy="579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884640" y="3861048"/>
            <a:ext cx="0" cy="579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037040" y="3861048"/>
            <a:ext cx="0" cy="579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ruta 9"/>
          <p:cNvSpPr txBox="1"/>
          <p:nvPr/>
        </p:nvSpPr>
        <p:spPr>
          <a:xfrm>
            <a:off x="7092280" y="4031486"/>
            <a:ext cx="1713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Position feedback</a:t>
            </a:r>
            <a:endParaRPr lang="en-US" sz="1100" dirty="0"/>
          </a:p>
        </p:txBody>
      </p:sp>
      <p:sp>
        <p:nvSpPr>
          <p:cNvPr id="41" name="Text Box 10"/>
          <p:cNvSpPr txBox="1"/>
          <p:nvPr/>
        </p:nvSpPr>
        <p:spPr>
          <a:xfrm>
            <a:off x="488828" y="5877272"/>
            <a:ext cx="373323" cy="26540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ffectLst/>
                <a:ea typeface="Calibri"/>
              </a:rPr>
              <a:t>A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42" name="Text Box 10"/>
          <p:cNvSpPr txBox="1"/>
          <p:nvPr/>
        </p:nvSpPr>
        <p:spPr>
          <a:xfrm>
            <a:off x="1400380" y="5877272"/>
            <a:ext cx="373323" cy="26540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ffectLst/>
                <a:ea typeface="Calibri"/>
              </a:rPr>
              <a:t>A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44" name="Text Box 10"/>
          <p:cNvSpPr txBox="1"/>
          <p:nvPr/>
        </p:nvSpPr>
        <p:spPr>
          <a:xfrm>
            <a:off x="2321238" y="5877272"/>
            <a:ext cx="373323" cy="26540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ffectLst/>
                <a:ea typeface="Calibri"/>
              </a:rPr>
              <a:t>A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45" name="Text Box 10"/>
          <p:cNvSpPr txBox="1"/>
          <p:nvPr/>
        </p:nvSpPr>
        <p:spPr>
          <a:xfrm>
            <a:off x="3322418" y="5877272"/>
            <a:ext cx="373323" cy="26540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ffectLst/>
                <a:ea typeface="Calibri"/>
              </a:rPr>
              <a:t>A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46" name="Text Box 10"/>
          <p:cNvSpPr txBox="1"/>
          <p:nvPr/>
        </p:nvSpPr>
        <p:spPr>
          <a:xfrm>
            <a:off x="4198677" y="5877272"/>
            <a:ext cx="373323" cy="26540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ffectLst/>
                <a:ea typeface="Calibri"/>
              </a:rPr>
              <a:t>A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47" name="Text Box 10"/>
          <p:cNvSpPr txBox="1"/>
          <p:nvPr/>
        </p:nvSpPr>
        <p:spPr>
          <a:xfrm>
            <a:off x="487775" y="6165304"/>
            <a:ext cx="373323" cy="26540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ffectLst/>
                <a:ea typeface="Calibri"/>
              </a:rPr>
              <a:t>B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49" name="Text Box 10"/>
          <p:cNvSpPr txBox="1"/>
          <p:nvPr/>
        </p:nvSpPr>
        <p:spPr>
          <a:xfrm>
            <a:off x="1399327" y="6165304"/>
            <a:ext cx="373323" cy="26540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ffectLst/>
                <a:ea typeface="Calibri"/>
              </a:rPr>
              <a:t>B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51" name="Text Box 10"/>
          <p:cNvSpPr txBox="1"/>
          <p:nvPr/>
        </p:nvSpPr>
        <p:spPr>
          <a:xfrm>
            <a:off x="2320185" y="6165304"/>
            <a:ext cx="373323" cy="26540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ffectLst/>
                <a:ea typeface="Calibri"/>
              </a:rPr>
              <a:t>B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52" name="Text Box 10"/>
          <p:cNvSpPr txBox="1"/>
          <p:nvPr/>
        </p:nvSpPr>
        <p:spPr>
          <a:xfrm>
            <a:off x="3321365" y="6165304"/>
            <a:ext cx="373323" cy="26540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ffectLst/>
                <a:ea typeface="Calibri"/>
              </a:rPr>
              <a:t>B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53" name="Text Box 10"/>
          <p:cNvSpPr txBox="1"/>
          <p:nvPr/>
        </p:nvSpPr>
        <p:spPr>
          <a:xfrm>
            <a:off x="4198677" y="6165304"/>
            <a:ext cx="373323" cy="26540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ffectLst/>
                <a:ea typeface="Calibri"/>
              </a:rPr>
              <a:t>B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55" name="Text Box 10"/>
          <p:cNvSpPr txBox="1"/>
          <p:nvPr/>
        </p:nvSpPr>
        <p:spPr>
          <a:xfrm>
            <a:off x="487775" y="6475964"/>
            <a:ext cx="373323" cy="26540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ffectLst/>
                <a:ea typeface="Calibri"/>
              </a:rPr>
              <a:t>C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57" name="Text Box 10"/>
          <p:cNvSpPr txBox="1"/>
          <p:nvPr/>
        </p:nvSpPr>
        <p:spPr>
          <a:xfrm>
            <a:off x="1399327" y="6475964"/>
            <a:ext cx="373323" cy="26540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ffectLst/>
                <a:ea typeface="Calibri"/>
              </a:rPr>
              <a:t>C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58" name="Text Box 10"/>
          <p:cNvSpPr txBox="1"/>
          <p:nvPr/>
        </p:nvSpPr>
        <p:spPr>
          <a:xfrm>
            <a:off x="2320185" y="6475964"/>
            <a:ext cx="373323" cy="26540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>
                <a:ea typeface="MS Mincho"/>
              </a:rPr>
              <a:t>C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59" name="Text Box 10"/>
          <p:cNvSpPr txBox="1"/>
          <p:nvPr/>
        </p:nvSpPr>
        <p:spPr>
          <a:xfrm>
            <a:off x="3321365" y="6475964"/>
            <a:ext cx="373323" cy="26540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ffectLst/>
                <a:ea typeface="Calibri"/>
              </a:rPr>
              <a:t>C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sp>
        <p:nvSpPr>
          <p:cNvPr id="60" name="Text Box 10"/>
          <p:cNvSpPr txBox="1"/>
          <p:nvPr/>
        </p:nvSpPr>
        <p:spPr>
          <a:xfrm>
            <a:off x="4198677" y="6475964"/>
            <a:ext cx="373323" cy="26540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ffectLst/>
                <a:ea typeface="Calibri"/>
              </a:rPr>
              <a:t>C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cxnSp>
        <p:nvCxnSpPr>
          <p:cNvPr id="66" name="Rak pil 74"/>
          <p:cNvCxnSpPr>
            <a:stCxn id="68" idx="3"/>
          </p:cNvCxnSpPr>
          <p:nvPr/>
        </p:nvCxnSpPr>
        <p:spPr>
          <a:xfrm>
            <a:off x="5538892" y="6270842"/>
            <a:ext cx="30019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10"/>
          <p:cNvSpPr txBox="1"/>
          <p:nvPr/>
        </p:nvSpPr>
        <p:spPr>
          <a:xfrm>
            <a:off x="4932040" y="5872324"/>
            <a:ext cx="606852" cy="7970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100" dirty="0" smtClean="0">
                <a:ea typeface="MS Mincho"/>
              </a:rPr>
              <a:t>2oo3</a:t>
            </a:r>
            <a:endParaRPr lang="en-US" sz="2400" dirty="0">
              <a:effectLst/>
              <a:latin typeface="Times New Roman"/>
              <a:ea typeface="MS Mincho"/>
            </a:endParaRPr>
          </a:p>
        </p:txBody>
      </p:sp>
      <p:pic>
        <p:nvPicPr>
          <p:cNvPr id="26" name="Bildobjekt 9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46" y="5937715"/>
            <a:ext cx="587630" cy="587629"/>
          </a:xfrm>
          <a:prstGeom prst="rect">
            <a:avLst/>
          </a:prstGeom>
        </p:spPr>
      </p:pic>
      <p:sp>
        <p:nvSpPr>
          <p:cNvPr id="69" name="Höger klammerparentes 5"/>
          <p:cNvSpPr/>
          <p:nvPr/>
        </p:nvSpPr>
        <p:spPr>
          <a:xfrm rot="5400000">
            <a:off x="5179668" y="3253379"/>
            <a:ext cx="116785" cy="21962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0" name="textruta 2"/>
          <p:cNvSpPr txBox="1"/>
          <p:nvPr/>
        </p:nvSpPr>
        <p:spPr>
          <a:xfrm>
            <a:off x="453924" y="3501008"/>
            <a:ext cx="301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71" name="textruta 2"/>
          <p:cNvSpPr txBox="1"/>
          <p:nvPr/>
        </p:nvSpPr>
        <p:spPr>
          <a:xfrm>
            <a:off x="2398140" y="3512041"/>
            <a:ext cx="301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72" name="textruta 2"/>
          <p:cNvSpPr txBox="1"/>
          <p:nvPr/>
        </p:nvSpPr>
        <p:spPr>
          <a:xfrm>
            <a:off x="4198340" y="3512041"/>
            <a:ext cx="301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73" name="textruta 2"/>
          <p:cNvSpPr txBox="1"/>
          <p:nvPr/>
        </p:nvSpPr>
        <p:spPr>
          <a:xfrm>
            <a:off x="5638500" y="3509392"/>
            <a:ext cx="301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74" name="textruta 2"/>
          <p:cNvSpPr txBox="1"/>
          <p:nvPr/>
        </p:nvSpPr>
        <p:spPr>
          <a:xfrm>
            <a:off x="6444208" y="3635623"/>
            <a:ext cx="301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75" name="textruta 2"/>
          <p:cNvSpPr txBox="1"/>
          <p:nvPr/>
        </p:nvSpPr>
        <p:spPr>
          <a:xfrm>
            <a:off x="6595034" y="3634972"/>
            <a:ext cx="301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76" name="textruta 2"/>
          <p:cNvSpPr txBox="1"/>
          <p:nvPr/>
        </p:nvSpPr>
        <p:spPr>
          <a:xfrm>
            <a:off x="6751734" y="3634848"/>
            <a:ext cx="301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82" name="textruta 2"/>
          <p:cNvSpPr txBox="1"/>
          <p:nvPr/>
        </p:nvSpPr>
        <p:spPr>
          <a:xfrm>
            <a:off x="6896686" y="3634847"/>
            <a:ext cx="301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35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architecture</a:t>
            </a:r>
            <a:br>
              <a:rPr lang="en-GB" dirty="0" smtClean="0"/>
            </a:br>
            <a:r>
              <a:rPr lang="en-GB" dirty="0" smtClean="0"/>
              <a:t>- bypass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sp>
        <p:nvSpPr>
          <p:cNvPr id="86" name="TextBox 85"/>
          <p:cNvSpPr txBox="1"/>
          <p:nvPr/>
        </p:nvSpPr>
        <p:spPr>
          <a:xfrm>
            <a:off x="5220072" y="2476634"/>
            <a:ext cx="410445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No real support in standards how to organise/arrange bypass elements</a:t>
            </a:r>
          </a:p>
          <a:p>
            <a:endParaRPr lang="en-GB" sz="1100" dirty="0"/>
          </a:p>
          <a:p>
            <a:r>
              <a:rPr lang="en-GB" sz="1100" dirty="0" smtClean="0"/>
              <a:t>IEC 61226, 7.3.2.1</a:t>
            </a:r>
          </a:p>
          <a:p>
            <a:pPr marL="285750" indent="-285750">
              <a:buFontTx/>
              <a:buChar char="-"/>
            </a:pPr>
            <a:r>
              <a:rPr lang="en-GB" sz="1100" i="1" dirty="0" smtClean="0"/>
              <a:t>“</a:t>
            </a:r>
            <a:r>
              <a:rPr lang="en-GB" sz="1100" i="1" u="sng" dirty="0" smtClean="0"/>
              <a:t>Testing </a:t>
            </a:r>
            <a:r>
              <a:rPr lang="en-GB" sz="1100" i="1" u="sng" dirty="0"/>
              <a:t>may require </a:t>
            </a:r>
            <a:r>
              <a:rPr lang="en-GB" sz="1100" i="1" dirty="0"/>
              <a:t>suppression of output signals, or the provision of bypass </a:t>
            </a:r>
            <a:r>
              <a:rPr lang="en-GB" sz="1100" i="1" dirty="0" smtClean="0"/>
              <a:t>facilities”</a:t>
            </a:r>
            <a:r>
              <a:rPr lang="en-GB" sz="1100" dirty="0" smtClean="0"/>
              <a:t>.</a:t>
            </a:r>
          </a:p>
          <a:p>
            <a:pPr marL="285750" indent="-285750">
              <a:buFontTx/>
              <a:buChar char="-"/>
            </a:pPr>
            <a:endParaRPr lang="en-GB" sz="1100" dirty="0" smtClean="0"/>
          </a:p>
          <a:p>
            <a:r>
              <a:rPr lang="en-GB" sz="1100" dirty="0" smtClean="0"/>
              <a:t>IEC 61511, 11.7.1.2</a:t>
            </a:r>
          </a:p>
          <a:p>
            <a:pPr marL="285750" indent="-285750">
              <a:buFontTx/>
              <a:buChar char="-"/>
            </a:pPr>
            <a:r>
              <a:rPr lang="en-GB" sz="1100" dirty="0" smtClean="0"/>
              <a:t>“</a:t>
            </a:r>
            <a:r>
              <a:rPr lang="en-GB" sz="1100" i="1" dirty="0" smtClean="0"/>
              <a:t>… minimize … the </a:t>
            </a:r>
            <a:r>
              <a:rPr lang="en-GB" sz="1100" i="1" dirty="0"/>
              <a:t>need to bypass the system while the unit is </a:t>
            </a:r>
            <a:r>
              <a:rPr lang="en-GB" sz="1100" i="1" dirty="0" smtClean="0"/>
              <a:t>running”. </a:t>
            </a:r>
          </a:p>
          <a:p>
            <a:pPr marL="285750" indent="-285750">
              <a:buFontTx/>
              <a:buChar char="-"/>
            </a:pPr>
            <a:r>
              <a:rPr lang="en-GB" sz="1100" i="1" dirty="0" smtClean="0"/>
              <a:t>“… facilities for protection </a:t>
            </a:r>
            <a:r>
              <a:rPr lang="en-GB" sz="1100" i="1" dirty="0"/>
              <a:t>against operator </a:t>
            </a:r>
            <a:r>
              <a:rPr lang="en-GB" sz="1100" i="1" dirty="0" smtClean="0"/>
              <a:t>error</a:t>
            </a:r>
            <a:r>
              <a:rPr lang="en-GB" sz="1100" dirty="0" smtClean="0"/>
              <a:t>”.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076056" y="1628800"/>
            <a:ext cx="115212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076056" y="1982566"/>
            <a:ext cx="115212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004048" y="165602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Diverse equipment</a:t>
            </a:r>
            <a:endParaRPr lang="en-GB" sz="1200" dirty="0"/>
          </a:p>
        </p:txBody>
      </p:sp>
      <p:sp>
        <p:nvSpPr>
          <p:cNvPr id="45" name="Rectangle 44"/>
          <p:cNvSpPr/>
          <p:nvPr/>
        </p:nvSpPr>
        <p:spPr>
          <a:xfrm>
            <a:off x="1606113" y="3501968"/>
            <a:ext cx="1425875" cy="50799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– hardware based train</a:t>
            </a:r>
            <a:endParaRPr lang="en-US" sz="1200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334139" y="3501968"/>
            <a:ext cx="1453885" cy="507991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– </a:t>
            </a:r>
            <a:r>
              <a:rPr lang="en-US" sz="1200" dirty="0">
                <a:solidFill>
                  <a:srgbClr val="000000"/>
                </a:solidFill>
                <a:effectLst/>
                <a:ea typeface="Calibri"/>
              </a:rPr>
              <a:t>software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based train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cxnSp>
        <p:nvCxnSpPr>
          <p:cNvPr id="47" name="Elbow Connector 19"/>
          <p:cNvCxnSpPr/>
          <p:nvPr/>
        </p:nvCxnSpPr>
        <p:spPr>
          <a:xfrm>
            <a:off x="1965945" y="2651151"/>
            <a:ext cx="0" cy="850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003036" y="4009959"/>
            <a:ext cx="1" cy="623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759254" y="4009959"/>
            <a:ext cx="0" cy="62309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23"/>
          <p:cNvSpPr txBox="1"/>
          <p:nvPr/>
        </p:nvSpPr>
        <p:spPr>
          <a:xfrm>
            <a:off x="269708" y="2353930"/>
            <a:ext cx="1022567" cy="5394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Bypass control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51" name="Text Box 323"/>
          <p:cNvSpPr txBox="1"/>
          <p:nvPr/>
        </p:nvSpPr>
        <p:spPr>
          <a:xfrm>
            <a:off x="246570" y="3429000"/>
            <a:ext cx="1550457" cy="54244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>
              <a:lnSpc>
                <a:spcPts val="1400"/>
              </a:lnSpc>
              <a:spcAft>
                <a:spcPts val="1200"/>
              </a:spcAft>
              <a:defRPr sz="700">
                <a:effectLst/>
                <a:ea typeface="Calibri"/>
              </a:defRPr>
            </a:lvl1pPr>
          </a:lstStyle>
          <a:p>
            <a:r>
              <a:rPr lang="en-US" sz="1200" dirty="0" smtClean="0"/>
              <a:t>Monitoring, 4oo4 evaluation and communication</a:t>
            </a:r>
            <a:endParaRPr lang="en-US" sz="1200" dirty="0"/>
          </a:p>
        </p:txBody>
      </p:sp>
      <p:sp>
        <p:nvSpPr>
          <p:cNvPr id="52" name="Text Box 29"/>
          <p:cNvSpPr txBox="1"/>
          <p:nvPr/>
        </p:nvSpPr>
        <p:spPr>
          <a:xfrm>
            <a:off x="249678" y="4369004"/>
            <a:ext cx="1038242" cy="5280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Actuation</a:t>
            </a:r>
            <a:br>
              <a:rPr lang="en-US" sz="1200" dirty="0" smtClean="0">
                <a:effectLst/>
                <a:ea typeface="Calibri"/>
              </a:rPr>
            </a:br>
            <a:r>
              <a:rPr lang="en-US" sz="1200" dirty="0" smtClean="0">
                <a:effectLst/>
                <a:ea typeface="Calibri"/>
              </a:rPr>
              <a:t>(bypass)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2585618" y="4003392"/>
            <a:ext cx="1693" cy="428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685821" y="4660020"/>
            <a:ext cx="546763" cy="42516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A1</a:t>
            </a:r>
            <a:r>
              <a:rPr lang="en-US" sz="2800" dirty="0">
                <a:latin typeface="Times New Roman"/>
                <a:ea typeface="Calibri"/>
              </a:rPr>
              <a:t/>
            </a:r>
            <a:br>
              <a:rPr lang="en-US" sz="2800" dirty="0">
                <a:latin typeface="Times New Roman"/>
                <a:ea typeface="Calibri"/>
              </a:rPr>
            </a:br>
            <a:r>
              <a:rPr lang="en-US" sz="1200" dirty="0">
                <a:solidFill>
                  <a:srgbClr val="000000"/>
                </a:solidFill>
                <a:ea typeface="Calibri"/>
              </a:rPr>
              <a:t>(</a:t>
            </a:r>
            <a:r>
              <a:rPr lang="en-US" sz="1200" dirty="0" smtClean="0">
                <a:solidFill>
                  <a:srgbClr val="000000"/>
                </a:solidFill>
                <a:ea typeface="Calibri"/>
              </a:rPr>
              <a:t>ion)</a:t>
            </a:r>
            <a:endParaRPr lang="en-US" sz="1200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92228" y="4479722"/>
            <a:ext cx="554794" cy="425164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A3</a:t>
            </a:r>
            <a:r>
              <a:rPr lang="en-US" sz="2800" dirty="0">
                <a:latin typeface="Times New Roman"/>
                <a:ea typeface="Calibri"/>
              </a:rPr>
              <a:t/>
            </a:r>
            <a:br>
              <a:rPr lang="en-US" sz="2800" dirty="0">
                <a:latin typeface="Times New Roman"/>
                <a:ea typeface="Calibri"/>
              </a:rPr>
            </a:br>
            <a:r>
              <a:rPr lang="en-US" sz="1200" dirty="0" smtClean="0">
                <a:solidFill>
                  <a:srgbClr val="000000"/>
                </a:solidFill>
                <a:ea typeface="Calibri"/>
              </a:rPr>
              <a:t>(RFQ)</a:t>
            </a:r>
            <a:endParaRPr lang="en-US" sz="1200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443733" y="4660020"/>
            <a:ext cx="546763" cy="42516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A2</a:t>
            </a:r>
            <a:r>
              <a:rPr lang="en-US" sz="2800" dirty="0">
                <a:latin typeface="Times New Roman"/>
                <a:ea typeface="Calibri"/>
              </a:rPr>
              <a:t/>
            </a:r>
            <a:br>
              <a:rPr lang="en-US" sz="2800" dirty="0">
                <a:latin typeface="Times New Roman"/>
                <a:ea typeface="Calibri"/>
              </a:rPr>
            </a:br>
            <a:r>
              <a:rPr lang="en-US" sz="1200" dirty="0">
                <a:solidFill>
                  <a:srgbClr val="000000"/>
                </a:solidFill>
                <a:ea typeface="Calibri"/>
              </a:rPr>
              <a:t>(</a:t>
            </a:r>
            <a:r>
              <a:rPr lang="en-US" sz="1200" dirty="0" smtClean="0">
                <a:solidFill>
                  <a:srgbClr val="000000"/>
                </a:solidFill>
                <a:ea typeface="Calibri"/>
              </a:rPr>
              <a:t>ion)</a:t>
            </a:r>
            <a:endParaRPr lang="en-US" sz="1200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50141" y="4479722"/>
            <a:ext cx="574245" cy="425164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A4</a:t>
            </a:r>
            <a:r>
              <a:rPr lang="en-US" sz="2800" dirty="0">
                <a:latin typeface="Times New Roman"/>
                <a:ea typeface="Calibri"/>
              </a:rPr>
              <a:t/>
            </a:r>
            <a:br>
              <a:rPr lang="en-US" sz="2800" dirty="0">
                <a:latin typeface="Times New Roman"/>
                <a:ea typeface="Calibri"/>
              </a:rPr>
            </a:br>
            <a:r>
              <a:rPr lang="en-US" sz="1200" dirty="0" smtClean="0">
                <a:solidFill>
                  <a:srgbClr val="000000"/>
                </a:solidFill>
                <a:ea typeface="Calibri"/>
              </a:rPr>
              <a:t>(RFQ)</a:t>
            </a:r>
            <a:endParaRPr lang="en-US" sz="1200" dirty="0">
              <a:solidFill>
                <a:srgbClr val="000000"/>
              </a:solidFill>
              <a:ea typeface="Calibri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4343530" y="4003392"/>
            <a:ext cx="1695" cy="44637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573465" y="1772816"/>
            <a:ext cx="917046" cy="408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Bypass</a:t>
            </a:r>
            <a:endParaRPr lang="en-GB" sz="2000" dirty="0"/>
          </a:p>
        </p:txBody>
      </p:sp>
      <p:sp>
        <p:nvSpPr>
          <p:cNvPr id="62" name="Trapezoid 61"/>
          <p:cNvSpPr/>
          <p:nvPr/>
        </p:nvSpPr>
        <p:spPr>
          <a:xfrm>
            <a:off x="3334139" y="2380704"/>
            <a:ext cx="382975" cy="270448"/>
          </a:xfrm>
          <a:prstGeom prst="trapezoid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/>
          </a:p>
        </p:txBody>
      </p:sp>
      <p:sp>
        <p:nvSpPr>
          <p:cNvPr id="63" name="Trapezoid 62"/>
          <p:cNvSpPr/>
          <p:nvPr/>
        </p:nvSpPr>
        <p:spPr>
          <a:xfrm>
            <a:off x="3952730" y="2380704"/>
            <a:ext cx="390799" cy="270448"/>
          </a:xfrm>
          <a:prstGeom prst="trapezoid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/>
          </a:p>
        </p:txBody>
      </p:sp>
      <p:cxnSp>
        <p:nvCxnSpPr>
          <p:cNvPr id="64" name="Elbow Connector 19"/>
          <p:cNvCxnSpPr/>
          <p:nvPr/>
        </p:nvCxnSpPr>
        <p:spPr>
          <a:xfrm>
            <a:off x="2162198" y="3151989"/>
            <a:ext cx="0" cy="349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19"/>
          <p:cNvCxnSpPr/>
          <p:nvPr/>
        </p:nvCxnSpPr>
        <p:spPr>
          <a:xfrm>
            <a:off x="2429306" y="3242137"/>
            <a:ext cx="0" cy="259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19"/>
          <p:cNvCxnSpPr/>
          <p:nvPr/>
        </p:nvCxnSpPr>
        <p:spPr>
          <a:xfrm>
            <a:off x="2658020" y="3330285"/>
            <a:ext cx="0" cy="169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58020" y="2651151"/>
            <a:ext cx="0" cy="50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27"/>
          <p:cNvCxnSpPr/>
          <p:nvPr/>
        </p:nvCxnSpPr>
        <p:spPr>
          <a:xfrm>
            <a:off x="3491880" y="2651151"/>
            <a:ext cx="0" cy="59098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162198" y="3151989"/>
            <a:ext cx="495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429306" y="3242137"/>
            <a:ext cx="1062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658018" y="3332287"/>
            <a:ext cx="1409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19"/>
          <p:cNvCxnSpPr/>
          <p:nvPr/>
        </p:nvCxnSpPr>
        <p:spPr>
          <a:xfrm>
            <a:off x="4325782" y="2651151"/>
            <a:ext cx="0" cy="84881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19"/>
          <p:cNvCxnSpPr/>
          <p:nvPr/>
        </p:nvCxnSpPr>
        <p:spPr>
          <a:xfrm>
            <a:off x="3635896" y="3056824"/>
            <a:ext cx="0" cy="44314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27"/>
          <p:cNvCxnSpPr/>
          <p:nvPr/>
        </p:nvCxnSpPr>
        <p:spPr>
          <a:xfrm>
            <a:off x="4067944" y="2646136"/>
            <a:ext cx="0" cy="68615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27"/>
          <p:cNvCxnSpPr/>
          <p:nvPr/>
        </p:nvCxnSpPr>
        <p:spPr>
          <a:xfrm>
            <a:off x="2296594" y="2651151"/>
            <a:ext cx="0" cy="411431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96594" y="3056824"/>
            <a:ext cx="133930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19"/>
          <p:cNvCxnSpPr/>
          <p:nvPr/>
        </p:nvCxnSpPr>
        <p:spPr>
          <a:xfrm>
            <a:off x="3779912" y="2946644"/>
            <a:ext cx="0" cy="55332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27"/>
          <p:cNvCxnSpPr/>
          <p:nvPr/>
        </p:nvCxnSpPr>
        <p:spPr>
          <a:xfrm>
            <a:off x="3002577" y="2651151"/>
            <a:ext cx="0" cy="287904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002577" y="2955836"/>
            <a:ext cx="7773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19"/>
          <p:cNvCxnSpPr/>
          <p:nvPr/>
        </p:nvCxnSpPr>
        <p:spPr>
          <a:xfrm>
            <a:off x="4211960" y="2831451"/>
            <a:ext cx="0" cy="67771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717114" y="2831451"/>
            <a:ext cx="49484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27"/>
          <p:cNvCxnSpPr/>
          <p:nvPr/>
        </p:nvCxnSpPr>
        <p:spPr>
          <a:xfrm>
            <a:off x="3712333" y="2651151"/>
            <a:ext cx="0" cy="180298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rapezoid 87"/>
          <p:cNvSpPr/>
          <p:nvPr/>
        </p:nvSpPr>
        <p:spPr>
          <a:xfrm>
            <a:off x="1936076" y="2367933"/>
            <a:ext cx="382975" cy="27044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/>
          </a:p>
        </p:txBody>
      </p:sp>
      <p:sp>
        <p:nvSpPr>
          <p:cNvPr id="89" name="Trapezoid 88"/>
          <p:cNvSpPr/>
          <p:nvPr/>
        </p:nvSpPr>
        <p:spPr>
          <a:xfrm>
            <a:off x="2627243" y="2373862"/>
            <a:ext cx="382975" cy="27044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/>
          </a:p>
        </p:txBody>
      </p:sp>
      <p:pic>
        <p:nvPicPr>
          <p:cNvPr id="90" name="Platshållare för innehåll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17913" r="22249" b="15553"/>
          <a:stretch/>
        </p:blipFill>
        <p:spPr>
          <a:xfrm>
            <a:off x="3326032" y="2257118"/>
            <a:ext cx="453880" cy="421459"/>
          </a:xfrm>
          <a:prstGeom prst="rect">
            <a:avLst/>
          </a:prstGeom>
        </p:spPr>
      </p:pic>
      <p:pic>
        <p:nvPicPr>
          <p:cNvPr id="91" name="Picture 2" descr="Image result for person at electrical switch ico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 bwMode="auto">
          <a:xfrm>
            <a:off x="1936076" y="2252827"/>
            <a:ext cx="404672" cy="40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Image result for person at electrical switch ico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 bwMode="auto">
          <a:xfrm>
            <a:off x="2627243" y="2227075"/>
            <a:ext cx="432589" cy="43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latshållare för innehåll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17913" r="22249" b="15553"/>
          <a:stretch/>
        </p:blipFill>
        <p:spPr>
          <a:xfrm>
            <a:off x="3902096" y="2276872"/>
            <a:ext cx="453880" cy="4214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296594" y="2644310"/>
            <a:ext cx="0" cy="30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02577" y="2638381"/>
            <a:ext cx="0" cy="254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07904" y="2651152"/>
            <a:ext cx="0" cy="180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25782" y="2661258"/>
            <a:ext cx="0" cy="277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5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architecture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5" name="Text Box 79"/>
          <p:cNvSpPr txBox="1"/>
          <p:nvPr/>
        </p:nvSpPr>
        <p:spPr>
          <a:xfrm>
            <a:off x="3275776" y="3717924"/>
            <a:ext cx="1457881" cy="913424"/>
          </a:xfrm>
          <a:prstGeom prst="rect">
            <a:avLst/>
          </a:prstGeom>
          <a:solidFill>
            <a:schemeClr val="lt1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Safety PLC train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6" name="Straight Arrow Connector 129"/>
          <p:cNvCxnSpPr>
            <a:stCxn id="200" idx="3"/>
          </p:cNvCxnSpPr>
          <p:nvPr/>
        </p:nvCxnSpPr>
        <p:spPr>
          <a:xfrm flipV="1">
            <a:off x="3707904" y="3926735"/>
            <a:ext cx="902622" cy="407982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96"/>
          <p:cNvCxnSpPr>
            <a:endCxn id="60" idx="1"/>
          </p:cNvCxnSpPr>
          <p:nvPr/>
        </p:nvCxnSpPr>
        <p:spPr>
          <a:xfrm>
            <a:off x="5976156" y="2621226"/>
            <a:ext cx="1044116" cy="0"/>
          </a:xfrm>
          <a:prstGeom prst="straightConnector1">
            <a:avLst/>
          </a:prstGeom>
          <a:ln w="12700">
            <a:solidFill>
              <a:srgbClr val="FFC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139"/>
          <p:cNvCxnSpPr>
            <a:endCxn id="59" idx="1"/>
          </p:cNvCxnSpPr>
          <p:nvPr/>
        </p:nvCxnSpPr>
        <p:spPr>
          <a:xfrm>
            <a:off x="3785264" y="4313096"/>
            <a:ext cx="3235008" cy="0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125"/>
          <p:cNvSpPr/>
          <p:nvPr/>
        </p:nvSpPr>
        <p:spPr>
          <a:xfrm>
            <a:off x="1511660" y="1697060"/>
            <a:ext cx="6228692" cy="3040055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 Box 79"/>
          <p:cNvSpPr txBox="1"/>
          <p:nvPr/>
        </p:nvSpPr>
        <p:spPr>
          <a:xfrm>
            <a:off x="7058660" y="1196752"/>
            <a:ext cx="568325" cy="4601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11" name="Text Box 79"/>
          <p:cNvSpPr txBox="1"/>
          <p:nvPr/>
        </p:nvSpPr>
        <p:spPr>
          <a:xfrm>
            <a:off x="6248973" y="1196752"/>
            <a:ext cx="568325" cy="4601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12" name="Text Box 10"/>
          <p:cNvSpPr txBox="1"/>
          <p:nvPr/>
        </p:nvSpPr>
        <p:spPr>
          <a:xfrm>
            <a:off x="3347864" y="1944477"/>
            <a:ext cx="612068" cy="3245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700" dirty="0">
                <a:effectLst/>
                <a:ea typeface="Calibri"/>
              </a:rPr>
              <a:t>Monolith </a:t>
            </a:r>
            <a:r>
              <a:rPr lang="en-US" sz="700" dirty="0" smtClean="0">
                <a:effectLst/>
                <a:ea typeface="Calibri"/>
              </a:rPr>
              <a:t>pressure 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13" name="Text Box 79"/>
          <p:cNvSpPr txBox="1"/>
          <p:nvPr/>
        </p:nvSpPr>
        <p:spPr>
          <a:xfrm>
            <a:off x="3842089" y="4776755"/>
            <a:ext cx="1269971" cy="9925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Dipole magnet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14" name="Straight Arrow Connector 90"/>
          <p:cNvCxnSpPr/>
          <p:nvPr/>
        </p:nvCxnSpPr>
        <p:spPr>
          <a:xfrm flipH="1">
            <a:off x="4932040" y="5547010"/>
            <a:ext cx="2232668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79"/>
          <p:cNvSpPr txBox="1"/>
          <p:nvPr/>
        </p:nvSpPr>
        <p:spPr>
          <a:xfrm>
            <a:off x="4097178" y="2353082"/>
            <a:ext cx="636478" cy="906428"/>
          </a:xfrm>
          <a:prstGeom prst="rect">
            <a:avLst/>
          </a:prstGeom>
          <a:solidFill>
            <a:schemeClr val="lt1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Relay train</a:t>
            </a:r>
          </a:p>
          <a:p>
            <a:pPr algn="ctr">
              <a:spcAft>
                <a:spcPts val="0"/>
              </a:spcAft>
            </a:pPr>
            <a:endParaRPr lang="en-US" sz="700" dirty="0">
              <a:solidFill>
                <a:srgbClr val="000000"/>
              </a:solidFill>
              <a:latin typeface="Tahoma"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n-US" sz="700" kern="1200" dirty="0" smtClean="0">
              <a:solidFill>
                <a:srgbClr val="000000"/>
              </a:solidFill>
              <a:effectLst/>
              <a:latin typeface="Tahoma"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2oo3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16" name="Straight Arrow Connector 24"/>
          <p:cNvCxnSpPr/>
          <p:nvPr/>
        </p:nvCxnSpPr>
        <p:spPr>
          <a:xfrm>
            <a:off x="3707904" y="2821953"/>
            <a:ext cx="396044" cy="0"/>
          </a:xfrm>
          <a:prstGeom prst="straightConnector1">
            <a:avLst/>
          </a:prstGeom>
          <a:ln w="63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79"/>
          <p:cNvSpPr txBox="1"/>
          <p:nvPr/>
        </p:nvSpPr>
        <p:spPr>
          <a:xfrm>
            <a:off x="7094334" y="5301900"/>
            <a:ext cx="502002" cy="46101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Ion source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  <p:sp>
        <p:nvSpPr>
          <p:cNvPr id="18" name="Text Box 79"/>
          <p:cNvSpPr txBox="1"/>
          <p:nvPr/>
        </p:nvSpPr>
        <p:spPr>
          <a:xfrm>
            <a:off x="1692910" y="5324125"/>
            <a:ext cx="1223645" cy="44513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Beam dump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  <p:sp>
        <p:nvSpPr>
          <p:cNvPr id="19" name="Text Box 79"/>
          <p:cNvSpPr txBox="1"/>
          <p:nvPr/>
        </p:nvSpPr>
        <p:spPr>
          <a:xfrm>
            <a:off x="1403648" y="1682158"/>
            <a:ext cx="715010" cy="223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900" kern="1200" dirty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TSS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20" name="Straight Arrow Connector 130"/>
          <p:cNvCxnSpPr/>
          <p:nvPr/>
        </p:nvCxnSpPr>
        <p:spPr>
          <a:xfrm flipH="1">
            <a:off x="2916557" y="5547010"/>
            <a:ext cx="1058632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79"/>
          <p:cNvSpPr txBox="1"/>
          <p:nvPr/>
        </p:nvSpPr>
        <p:spPr>
          <a:xfrm>
            <a:off x="6288628" y="5302535"/>
            <a:ext cx="515620" cy="46037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RFQ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  <p:cxnSp>
        <p:nvCxnSpPr>
          <p:cNvPr id="22" name="Straight Arrow Connector 565"/>
          <p:cNvCxnSpPr>
            <a:endCxn id="61" idx="1"/>
          </p:cNvCxnSpPr>
          <p:nvPr/>
        </p:nvCxnSpPr>
        <p:spPr>
          <a:xfrm>
            <a:off x="5976156" y="3016952"/>
            <a:ext cx="216025" cy="0"/>
          </a:xfrm>
          <a:prstGeom prst="straightConnector1">
            <a:avLst/>
          </a:prstGeom>
          <a:ln w="12700">
            <a:solidFill>
              <a:srgbClr val="FFC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Box 79"/>
          <p:cNvSpPr txBox="1"/>
          <p:nvPr/>
        </p:nvSpPr>
        <p:spPr>
          <a:xfrm>
            <a:off x="1651000" y="6453904"/>
            <a:ext cx="5975985" cy="25146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Basic process control </a:t>
            </a: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system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24" name="Straight Arrow Connector 149"/>
          <p:cNvCxnSpPr/>
          <p:nvPr/>
        </p:nvCxnSpPr>
        <p:spPr>
          <a:xfrm>
            <a:off x="1886585" y="5817007"/>
            <a:ext cx="0" cy="239395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50"/>
          <p:cNvCxnSpPr/>
          <p:nvPr/>
        </p:nvCxnSpPr>
        <p:spPr>
          <a:xfrm>
            <a:off x="2038985" y="5818912"/>
            <a:ext cx="0" cy="634992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51"/>
          <p:cNvCxnSpPr/>
          <p:nvPr/>
        </p:nvCxnSpPr>
        <p:spPr>
          <a:xfrm>
            <a:off x="2560955" y="5817007"/>
            <a:ext cx="0" cy="243840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52"/>
          <p:cNvCxnSpPr/>
          <p:nvPr/>
        </p:nvCxnSpPr>
        <p:spPr>
          <a:xfrm>
            <a:off x="2713355" y="5818912"/>
            <a:ext cx="0" cy="634992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53"/>
          <p:cNvCxnSpPr/>
          <p:nvPr/>
        </p:nvCxnSpPr>
        <p:spPr>
          <a:xfrm>
            <a:off x="4248785" y="5797957"/>
            <a:ext cx="0" cy="262890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154"/>
          <p:cNvCxnSpPr/>
          <p:nvPr/>
        </p:nvCxnSpPr>
        <p:spPr>
          <a:xfrm>
            <a:off x="4464685" y="5797957"/>
            <a:ext cx="0" cy="655947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55"/>
          <p:cNvCxnSpPr/>
          <p:nvPr/>
        </p:nvCxnSpPr>
        <p:spPr>
          <a:xfrm>
            <a:off x="6444208" y="5817007"/>
            <a:ext cx="0" cy="239395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56"/>
          <p:cNvCxnSpPr/>
          <p:nvPr/>
        </p:nvCxnSpPr>
        <p:spPr>
          <a:xfrm>
            <a:off x="6604228" y="5817007"/>
            <a:ext cx="0" cy="636897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57"/>
          <p:cNvCxnSpPr/>
          <p:nvPr/>
        </p:nvCxnSpPr>
        <p:spPr>
          <a:xfrm>
            <a:off x="7300595" y="5817007"/>
            <a:ext cx="0" cy="239395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158"/>
          <p:cNvCxnSpPr/>
          <p:nvPr/>
        </p:nvCxnSpPr>
        <p:spPr>
          <a:xfrm>
            <a:off x="7452995" y="5817007"/>
            <a:ext cx="0" cy="636897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"/>
          <p:cNvSpPr txBox="1"/>
          <p:nvPr/>
        </p:nvSpPr>
        <p:spPr>
          <a:xfrm>
            <a:off x="5328084" y="5337460"/>
            <a:ext cx="816992" cy="214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i="1" kern="1200" dirty="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Proton beam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35" name="Text Box 79"/>
          <p:cNvSpPr txBox="1"/>
          <p:nvPr/>
        </p:nvSpPr>
        <p:spPr>
          <a:xfrm>
            <a:off x="1837055" y="4895500"/>
            <a:ext cx="849630" cy="2260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Target wheel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  <p:cxnSp>
        <p:nvCxnSpPr>
          <p:cNvPr id="36" name="Straight Arrow Connector 162"/>
          <p:cNvCxnSpPr/>
          <p:nvPr/>
        </p:nvCxnSpPr>
        <p:spPr>
          <a:xfrm flipH="1">
            <a:off x="2916557" y="5003450"/>
            <a:ext cx="1058632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163"/>
          <p:cNvCxnSpPr/>
          <p:nvPr/>
        </p:nvCxnSpPr>
        <p:spPr>
          <a:xfrm flipH="1" flipV="1">
            <a:off x="3972128" y="5003450"/>
            <a:ext cx="931017" cy="54356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164"/>
          <p:cNvCxnSpPr/>
          <p:nvPr/>
        </p:nvCxnSpPr>
        <p:spPr>
          <a:xfrm flipH="1">
            <a:off x="3972128" y="5547010"/>
            <a:ext cx="947527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165"/>
          <p:cNvCxnSpPr/>
          <p:nvPr/>
        </p:nvCxnSpPr>
        <p:spPr>
          <a:xfrm>
            <a:off x="3312795" y="5804942"/>
            <a:ext cx="0" cy="262890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166"/>
          <p:cNvCxnSpPr/>
          <p:nvPr/>
        </p:nvCxnSpPr>
        <p:spPr>
          <a:xfrm>
            <a:off x="3528695" y="5804942"/>
            <a:ext cx="0" cy="648962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67"/>
          <p:cNvCxnSpPr/>
          <p:nvPr/>
        </p:nvCxnSpPr>
        <p:spPr>
          <a:xfrm>
            <a:off x="5112060" y="5801767"/>
            <a:ext cx="0" cy="262890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168"/>
          <p:cNvCxnSpPr/>
          <p:nvPr/>
        </p:nvCxnSpPr>
        <p:spPr>
          <a:xfrm>
            <a:off x="5327960" y="5801767"/>
            <a:ext cx="0" cy="652137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n 169"/>
          <p:cNvSpPr/>
          <p:nvPr/>
        </p:nvSpPr>
        <p:spPr>
          <a:xfrm>
            <a:off x="1690370" y="4865020"/>
            <a:ext cx="1226185" cy="257175"/>
          </a:xfrm>
          <a:prstGeom prst="can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44" name="Straight Arrow Connector 83"/>
          <p:cNvCxnSpPr/>
          <p:nvPr/>
        </p:nvCxnSpPr>
        <p:spPr>
          <a:xfrm>
            <a:off x="3743908" y="2420888"/>
            <a:ext cx="353270" cy="0"/>
          </a:xfrm>
          <a:prstGeom prst="straightConnector1">
            <a:avLst/>
          </a:prstGeom>
          <a:ln w="635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171"/>
          <p:cNvCxnSpPr/>
          <p:nvPr/>
        </p:nvCxnSpPr>
        <p:spPr>
          <a:xfrm>
            <a:off x="3743908" y="3212976"/>
            <a:ext cx="353270" cy="0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131"/>
          <p:cNvSpPr txBox="1"/>
          <p:nvPr/>
        </p:nvSpPr>
        <p:spPr>
          <a:xfrm>
            <a:off x="1583668" y="2324048"/>
            <a:ext cx="274320" cy="276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A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47" name="TextBox 132"/>
          <p:cNvSpPr txBox="1"/>
          <p:nvPr/>
        </p:nvSpPr>
        <p:spPr>
          <a:xfrm>
            <a:off x="1583668" y="2720092"/>
            <a:ext cx="265430" cy="276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B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48" name="TextBox 133"/>
          <p:cNvSpPr txBox="1"/>
          <p:nvPr/>
        </p:nvSpPr>
        <p:spPr>
          <a:xfrm>
            <a:off x="1583668" y="3116136"/>
            <a:ext cx="263525" cy="276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C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49" name="Text Box 10"/>
          <p:cNvSpPr txBox="1"/>
          <p:nvPr/>
        </p:nvSpPr>
        <p:spPr>
          <a:xfrm>
            <a:off x="2653286" y="1949804"/>
            <a:ext cx="672286" cy="31922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700" dirty="0" smtClean="0">
                <a:effectLst/>
                <a:ea typeface="Calibri"/>
              </a:rPr>
              <a:t>Helium </a:t>
            </a:r>
            <a:r>
              <a:rPr lang="en-US" sz="700" dirty="0">
                <a:effectLst/>
                <a:ea typeface="Calibri"/>
              </a:rPr>
              <a:t>temperature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50" name="Text Box 10"/>
          <p:cNvSpPr txBox="1"/>
          <p:nvPr/>
        </p:nvSpPr>
        <p:spPr>
          <a:xfrm>
            <a:off x="2318941" y="1736007"/>
            <a:ext cx="560871" cy="3399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700" dirty="0" smtClean="0">
                <a:effectLst/>
                <a:ea typeface="Calibri"/>
              </a:rPr>
              <a:t>Helium </a:t>
            </a:r>
            <a:r>
              <a:rPr lang="en-US" sz="700" dirty="0">
                <a:effectLst/>
                <a:ea typeface="Calibri"/>
              </a:rPr>
              <a:t>pressure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51" name="Text Box 10"/>
          <p:cNvSpPr txBox="1"/>
          <p:nvPr/>
        </p:nvSpPr>
        <p:spPr>
          <a:xfrm>
            <a:off x="1944585" y="1945372"/>
            <a:ext cx="611191" cy="3291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700" dirty="0" smtClean="0">
                <a:effectLst/>
                <a:ea typeface="Calibri"/>
              </a:rPr>
              <a:t>Helium mass flow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52" name="Text Box 79"/>
          <p:cNvSpPr txBox="1"/>
          <p:nvPr/>
        </p:nvSpPr>
        <p:spPr>
          <a:xfrm>
            <a:off x="1651000" y="6057037"/>
            <a:ext cx="5975985" cy="2514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Machine </a:t>
            </a: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protection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53" name="Straight Arrow Connector 129"/>
          <p:cNvCxnSpPr>
            <a:endCxn id="58" idx="1"/>
          </p:cNvCxnSpPr>
          <p:nvPr/>
        </p:nvCxnSpPr>
        <p:spPr>
          <a:xfrm>
            <a:off x="4680436" y="3927969"/>
            <a:ext cx="1511744" cy="0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 Box 79"/>
          <p:cNvSpPr txBox="1"/>
          <p:nvPr/>
        </p:nvSpPr>
        <p:spPr>
          <a:xfrm>
            <a:off x="6288629" y="1268760"/>
            <a:ext cx="515619" cy="41339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RFQ power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55" name="Text Box 79"/>
          <p:cNvSpPr txBox="1"/>
          <p:nvPr/>
        </p:nvSpPr>
        <p:spPr>
          <a:xfrm>
            <a:off x="7094334" y="1268760"/>
            <a:ext cx="502002" cy="41339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Ion source power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56" name="Straight Arrow Connector 15"/>
          <p:cNvCxnSpPr>
            <a:stCxn id="54" idx="2"/>
            <a:endCxn id="21" idx="0"/>
          </p:cNvCxnSpPr>
          <p:nvPr/>
        </p:nvCxnSpPr>
        <p:spPr>
          <a:xfrm flipH="1">
            <a:off x="6546438" y="1682158"/>
            <a:ext cx="1" cy="362037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33"/>
          <p:cNvCxnSpPr>
            <a:stCxn id="55" idx="2"/>
            <a:endCxn id="17" idx="0"/>
          </p:cNvCxnSpPr>
          <p:nvPr/>
        </p:nvCxnSpPr>
        <p:spPr>
          <a:xfrm>
            <a:off x="7345335" y="1682158"/>
            <a:ext cx="0" cy="361974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79"/>
          <p:cNvSpPr txBox="1"/>
          <p:nvPr/>
        </p:nvSpPr>
        <p:spPr>
          <a:xfrm>
            <a:off x="6192180" y="3767631"/>
            <a:ext cx="684076" cy="320675"/>
          </a:xfrm>
          <a:prstGeom prst="rect">
            <a:avLst/>
          </a:prstGeom>
          <a:solidFill>
            <a:schemeClr val="lt1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Actuator</a:t>
            </a:r>
            <a:b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</a:b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4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59" name="Text Box 79"/>
          <p:cNvSpPr txBox="1"/>
          <p:nvPr/>
        </p:nvSpPr>
        <p:spPr>
          <a:xfrm>
            <a:off x="7020272" y="4153076"/>
            <a:ext cx="684076" cy="320040"/>
          </a:xfrm>
          <a:prstGeom prst="rect">
            <a:avLst/>
          </a:prstGeom>
          <a:solidFill>
            <a:schemeClr val="lt1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Actuator</a:t>
            </a:r>
            <a:b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</a:b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2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60" name="Text Box 79"/>
          <p:cNvSpPr txBox="1"/>
          <p:nvPr/>
        </p:nvSpPr>
        <p:spPr>
          <a:xfrm>
            <a:off x="7020272" y="2460888"/>
            <a:ext cx="684075" cy="320675"/>
          </a:xfrm>
          <a:prstGeom prst="rect">
            <a:avLst/>
          </a:prstGeom>
          <a:solidFill>
            <a:schemeClr val="lt1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Actuator</a:t>
            </a:r>
            <a:b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</a:b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1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61" name="Text Box 79"/>
          <p:cNvSpPr txBox="1"/>
          <p:nvPr/>
        </p:nvSpPr>
        <p:spPr>
          <a:xfrm>
            <a:off x="6192181" y="2856932"/>
            <a:ext cx="720079" cy="320040"/>
          </a:xfrm>
          <a:prstGeom prst="rect">
            <a:avLst/>
          </a:prstGeom>
          <a:solidFill>
            <a:schemeClr val="lt1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  <a:t>Actuator</a:t>
            </a:r>
            <a:b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</a:b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  <a:t>3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62" name="Straight Arrow Connector 83"/>
          <p:cNvCxnSpPr/>
          <p:nvPr/>
        </p:nvCxnSpPr>
        <p:spPr>
          <a:xfrm>
            <a:off x="2087724" y="2420888"/>
            <a:ext cx="114379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83"/>
          <p:cNvCxnSpPr/>
          <p:nvPr/>
        </p:nvCxnSpPr>
        <p:spPr>
          <a:xfrm flipV="1">
            <a:off x="2202103" y="2353082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83"/>
          <p:cNvCxnSpPr/>
          <p:nvPr/>
        </p:nvCxnSpPr>
        <p:spPr>
          <a:xfrm>
            <a:off x="2303748" y="2416686"/>
            <a:ext cx="24566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83"/>
          <p:cNvCxnSpPr/>
          <p:nvPr/>
        </p:nvCxnSpPr>
        <p:spPr>
          <a:xfrm flipV="1">
            <a:off x="2549409" y="2348880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83"/>
          <p:cNvCxnSpPr/>
          <p:nvPr/>
        </p:nvCxnSpPr>
        <p:spPr>
          <a:xfrm>
            <a:off x="2651054" y="2416686"/>
            <a:ext cx="271129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83"/>
          <p:cNvCxnSpPr/>
          <p:nvPr/>
        </p:nvCxnSpPr>
        <p:spPr>
          <a:xfrm flipV="1">
            <a:off x="2922183" y="2348880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83"/>
          <p:cNvCxnSpPr/>
          <p:nvPr/>
        </p:nvCxnSpPr>
        <p:spPr>
          <a:xfrm>
            <a:off x="3059832" y="2416686"/>
            <a:ext cx="216024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83"/>
          <p:cNvCxnSpPr/>
          <p:nvPr/>
        </p:nvCxnSpPr>
        <p:spPr>
          <a:xfrm flipV="1">
            <a:off x="3282223" y="2348880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83"/>
          <p:cNvCxnSpPr/>
          <p:nvPr/>
        </p:nvCxnSpPr>
        <p:spPr>
          <a:xfrm>
            <a:off x="3394322" y="2416686"/>
            <a:ext cx="205570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83"/>
          <p:cNvCxnSpPr/>
          <p:nvPr/>
        </p:nvCxnSpPr>
        <p:spPr>
          <a:xfrm flipV="1">
            <a:off x="3606259" y="2348880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83"/>
          <p:cNvCxnSpPr/>
          <p:nvPr/>
        </p:nvCxnSpPr>
        <p:spPr>
          <a:xfrm>
            <a:off x="2087724" y="2816931"/>
            <a:ext cx="114379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83"/>
          <p:cNvCxnSpPr/>
          <p:nvPr/>
        </p:nvCxnSpPr>
        <p:spPr>
          <a:xfrm flipV="1">
            <a:off x="2202103" y="2749125"/>
            <a:ext cx="101645" cy="67807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83"/>
          <p:cNvCxnSpPr/>
          <p:nvPr/>
        </p:nvCxnSpPr>
        <p:spPr>
          <a:xfrm>
            <a:off x="2303748" y="2812729"/>
            <a:ext cx="252028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83"/>
          <p:cNvCxnSpPr/>
          <p:nvPr/>
        </p:nvCxnSpPr>
        <p:spPr>
          <a:xfrm flipV="1">
            <a:off x="2555776" y="2744923"/>
            <a:ext cx="101645" cy="67807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83"/>
          <p:cNvCxnSpPr/>
          <p:nvPr/>
        </p:nvCxnSpPr>
        <p:spPr>
          <a:xfrm>
            <a:off x="2665783" y="2812729"/>
            <a:ext cx="256400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83"/>
          <p:cNvCxnSpPr/>
          <p:nvPr/>
        </p:nvCxnSpPr>
        <p:spPr>
          <a:xfrm flipV="1">
            <a:off x="2922183" y="2744923"/>
            <a:ext cx="101645" cy="67807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83"/>
          <p:cNvCxnSpPr/>
          <p:nvPr/>
        </p:nvCxnSpPr>
        <p:spPr>
          <a:xfrm>
            <a:off x="3030195" y="2812729"/>
            <a:ext cx="262482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83"/>
          <p:cNvCxnSpPr/>
          <p:nvPr/>
        </p:nvCxnSpPr>
        <p:spPr>
          <a:xfrm flipV="1">
            <a:off x="3275856" y="2744923"/>
            <a:ext cx="101645" cy="67807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83"/>
          <p:cNvCxnSpPr/>
          <p:nvPr/>
        </p:nvCxnSpPr>
        <p:spPr>
          <a:xfrm>
            <a:off x="3383788" y="2812729"/>
            <a:ext cx="216184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3"/>
          <p:cNvCxnSpPr/>
          <p:nvPr/>
        </p:nvCxnSpPr>
        <p:spPr>
          <a:xfrm flipV="1">
            <a:off x="3603873" y="2744923"/>
            <a:ext cx="101645" cy="67807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3"/>
          <p:cNvCxnSpPr/>
          <p:nvPr/>
        </p:nvCxnSpPr>
        <p:spPr>
          <a:xfrm>
            <a:off x="2087724" y="3212975"/>
            <a:ext cx="114379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3"/>
          <p:cNvCxnSpPr/>
          <p:nvPr/>
        </p:nvCxnSpPr>
        <p:spPr>
          <a:xfrm flipV="1">
            <a:off x="2195736" y="3145169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303748" y="3208773"/>
            <a:ext cx="252028" cy="0"/>
          </a:xfrm>
          <a:prstGeom prst="straightConnector1">
            <a:avLst/>
          </a:prstGeom>
          <a:ln w="6350" cmpd="dbl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3"/>
          <p:cNvCxnSpPr/>
          <p:nvPr/>
        </p:nvCxnSpPr>
        <p:spPr>
          <a:xfrm flipV="1">
            <a:off x="2549409" y="3140967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3"/>
          <p:cNvCxnSpPr/>
          <p:nvPr/>
        </p:nvCxnSpPr>
        <p:spPr>
          <a:xfrm>
            <a:off x="2651054" y="3208773"/>
            <a:ext cx="271129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3"/>
          <p:cNvCxnSpPr/>
          <p:nvPr/>
        </p:nvCxnSpPr>
        <p:spPr>
          <a:xfrm flipV="1">
            <a:off x="2915816" y="3140967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3"/>
          <p:cNvCxnSpPr/>
          <p:nvPr/>
        </p:nvCxnSpPr>
        <p:spPr>
          <a:xfrm>
            <a:off x="3023828" y="3208773"/>
            <a:ext cx="251948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3"/>
          <p:cNvCxnSpPr/>
          <p:nvPr/>
        </p:nvCxnSpPr>
        <p:spPr>
          <a:xfrm flipV="1">
            <a:off x="3275856" y="3140967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3"/>
          <p:cNvCxnSpPr/>
          <p:nvPr/>
        </p:nvCxnSpPr>
        <p:spPr>
          <a:xfrm>
            <a:off x="3383868" y="3208773"/>
            <a:ext cx="216024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83"/>
          <p:cNvCxnSpPr/>
          <p:nvPr/>
        </p:nvCxnSpPr>
        <p:spPr>
          <a:xfrm flipV="1">
            <a:off x="3599892" y="3140967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8"/>
          <p:cNvCxnSpPr/>
          <p:nvPr/>
        </p:nvCxnSpPr>
        <p:spPr>
          <a:xfrm>
            <a:off x="2346119" y="2524698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0"/>
          <p:cNvSpPr txBox="1"/>
          <p:nvPr/>
        </p:nvSpPr>
        <p:spPr>
          <a:xfrm>
            <a:off x="3057289" y="1733789"/>
            <a:ext cx="578607" cy="3630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700" dirty="0" smtClean="0">
                <a:effectLst/>
                <a:ea typeface="Calibri"/>
              </a:rPr>
              <a:t>Wheel speed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94" name="Text Box 10"/>
          <p:cNvSpPr txBox="1"/>
          <p:nvPr/>
        </p:nvSpPr>
        <p:spPr>
          <a:xfrm>
            <a:off x="5652120" y="2106914"/>
            <a:ext cx="612068" cy="39375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700" dirty="0" smtClean="0">
                <a:effectLst/>
                <a:ea typeface="Calibri"/>
              </a:rPr>
              <a:t>Manual operational</a:t>
            </a:r>
            <a:br>
              <a:rPr lang="en-US" sz="700" dirty="0" smtClean="0">
                <a:effectLst/>
                <a:ea typeface="Calibri"/>
              </a:rPr>
            </a:br>
            <a:r>
              <a:rPr lang="en-US" sz="700" dirty="0" smtClean="0">
                <a:effectLst/>
                <a:ea typeface="Calibri"/>
              </a:rPr>
              <a:t>stop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95" name="Straight Arrow Connector 83"/>
          <p:cNvCxnSpPr/>
          <p:nvPr/>
        </p:nvCxnSpPr>
        <p:spPr>
          <a:xfrm>
            <a:off x="2159732" y="2524698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83"/>
          <p:cNvCxnSpPr/>
          <p:nvPr/>
        </p:nvCxnSpPr>
        <p:spPr>
          <a:xfrm flipV="1">
            <a:off x="2202103" y="2456892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83"/>
          <p:cNvCxnSpPr/>
          <p:nvPr/>
        </p:nvCxnSpPr>
        <p:spPr>
          <a:xfrm>
            <a:off x="2303748" y="2524698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18"/>
          <p:cNvCxnSpPr/>
          <p:nvPr/>
        </p:nvCxnSpPr>
        <p:spPr>
          <a:xfrm>
            <a:off x="2267744" y="2374937"/>
            <a:ext cx="0" cy="117959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18"/>
          <p:cNvCxnSpPr/>
          <p:nvPr/>
        </p:nvCxnSpPr>
        <p:spPr>
          <a:xfrm>
            <a:off x="2621417" y="2374937"/>
            <a:ext cx="0" cy="117959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18"/>
          <p:cNvCxnSpPr/>
          <p:nvPr/>
        </p:nvCxnSpPr>
        <p:spPr>
          <a:xfrm>
            <a:off x="2159732" y="2524698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8"/>
          <p:cNvCxnSpPr/>
          <p:nvPr/>
        </p:nvCxnSpPr>
        <p:spPr>
          <a:xfrm>
            <a:off x="2693425" y="2524698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83"/>
          <p:cNvCxnSpPr/>
          <p:nvPr/>
        </p:nvCxnSpPr>
        <p:spPr>
          <a:xfrm>
            <a:off x="2507038" y="2524698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83"/>
          <p:cNvCxnSpPr/>
          <p:nvPr/>
        </p:nvCxnSpPr>
        <p:spPr>
          <a:xfrm flipV="1">
            <a:off x="2549409" y="2456892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83"/>
          <p:cNvCxnSpPr/>
          <p:nvPr/>
        </p:nvCxnSpPr>
        <p:spPr>
          <a:xfrm>
            <a:off x="2651054" y="2524698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8"/>
          <p:cNvCxnSpPr/>
          <p:nvPr/>
        </p:nvCxnSpPr>
        <p:spPr>
          <a:xfrm>
            <a:off x="2507038" y="2524698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8"/>
          <p:cNvCxnSpPr/>
          <p:nvPr/>
        </p:nvCxnSpPr>
        <p:spPr>
          <a:xfrm>
            <a:off x="2346119" y="2930219"/>
            <a:ext cx="0" cy="102737"/>
          </a:xfrm>
          <a:prstGeom prst="line">
            <a:avLst/>
          </a:prstGeom>
          <a:ln w="6350">
            <a:solidFill>
              <a:srgbClr val="0070C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83"/>
          <p:cNvCxnSpPr/>
          <p:nvPr/>
        </p:nvCxnSpPr>
        <p:spPr>
          <a:xfrm>
            <a:off x="2159732" y="2930219"/>
            <a:ext cx="42371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83"/>
          <p:cNvCxnSpPr/>
          <p:nvPr/>
        </p:nvCxnSpPr>
        <p:spPr>
          <a:xfrm flipV="1">
            <a:off x="2202103" y="2862413"/>
            <a:ext cx="101645" cy="67807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83"/>
          <p:cNvCxnSpPr/>
          <p:nvPr/>
        </p:nvCxnSpPr>
        <p:spPr>
          <a:xfrm>
            <a:off x="2303748" y="2930219"/>
            <a:ext cx="42371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8"/>
          <p:cNvCxnSpPr/>
          <p:nvPr/>
        </p:nvCxnSpPr>
        <p:spPr>
          <a:xfrm>
            <a:off x="2159732" y="2930219"/>
            <a:ext cx="0" cy="102737"/>
          </a:xfrm>
          <a:prstGeom prst="line">
            <a:avLst/>
          </a:prstGeom>
          <a:ln w="63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8"/>
          <p:cNvCxnSpPr/>
          <p:nvPr/>
        </p:nvCxnSpPr>
        <p:spPr>
          <a:xfrm>
            <a:off x="2699792" y="2930219"/>
            <a:ext cx="0" cy="102737"/>
          </a:xfrm>
          <a:prstGeom prst="line">
            <a:avLst/>
          </a:prstGeom>
          <a:ln w="6350">
            <a:solidFill>
              <a:srgbClr val="0070C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83"/>
          <p:cNvCxnSpPr/>
          <p:nvPr/>
        </p:nvCxnSpPr>
        <p:spPr>
          <a:xfrm>
            <a:off x="2513405" y="2930219"/>
            <a:ext cx="42371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83"/>
          <p:cNvCxnSpPr/>
          <p:nvPr/>
        </p:nvCxnSpPr>
        <p:spPr>
          <a:xfrm flipV="1">
            <a:off x="2555776" y="2862413"/>
            <a:ext cx="101645" cy="67807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83"/>
          <p:cNvCxnSpPr/>
          <p:nvPr/>
        </p:nvCxnSpPr>
        <p:spPr>
          <a:xfrm>
            <a:off x="2657421" y="2930219"/>
            <a:ext cx="42371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8"/>
          <p:cNvCxnSpPr/>
          <p:nvPr/>
        </p:nvCxnSpPr>
        <p:spPr>
          <a:xfrm>
            <a:off x="2513405" y="2930219"/>
            <a:ext cx="0" cy="102737"/>
          </a:xfrm>
          <a:prstGeom prst="line">
            <a:avLst/>
          </a:prstGeom>
          <a:ln w="63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8"/>
          <p:cNvCxnSpPr/>
          <p:nvPr/>
        </p:nvCxnSpPr>
        <p:spPr>
          <a:xfrm>
            <a:off x="2621417" y="2770981"/>
            <a:ext cx="0" cy="117959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8"/>
          <p:cNvCxnSpPr/>
          <p:nvPr/>
        </p:nvCxnSpPr>
        <p:spPr>
          <a:xfrm>
            <a:off x="2267744" y="2780928"/>
            <a:ext cx="0" cy="117959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8"/>
          <p:cNvCxnSpPr/>
          <p:nvPr/>
        </p:nvCxnSpPr>
        <p:spPr>
          <a:xfrm>
            <a:off x="2346119" y="3336210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83"/>
          <p:cNvCxnSpPr/>
          <p:nvPr/>
        </p:nvCxnSpPr>
        <p:spPr>
          <a:xfrm>
            <a:off x="2159732" y="3336210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83"/>
          <p:cNvCxnSpPr/>
          <p:nvPr/>
        </p:nvCxnSpPr>
        <p:spPr>
          <a:xfrm flipV="1">
            <a:off x="2202103" y="3268404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83"/>
          <p:cNvCxnSpPr/>
          <p:nvPr/>
        </p:nvCxnSpPr>
        <p:spPr>
          <a:xfrm>
            <a:off x="2303748" y="3336210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8"/>
          <p:cNvCxnSpPr/>
          <p:nvPr/>
        </p:nvCxnSpPr>
        <p:spPr>
          <a:xfrm>
            <a:off x="2159732" y="3336210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8"/>
          <p:cNvCxnSpPr/>
          <p:nvPr/>
        </p:nvCxnSpPr>
        <p:spPr>
          <a:xfrm>
            <a:off x="2699792" y="3336210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83"/>
          <p:cNvCxnSpPr/>
          <p:nvPr/>
        </p:nvCxnSpPr>
        <p:spPr>
          <a:xfrm>
            <a:off x="2513405" y="3336210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83"/>
          <p:cNvCxnSpPr/>
          <p:nvPr/>
        </p:nvCxnSpPr>
        <p:spPr>
          <a:xfrm flipV="1">
            <a:off x="2555776" y="3268404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83"/>
          <p:cNvCxnSpPr/>
          <p:nvPr/>
        </p:nvCxnSpPr>
        <p:spPr>
          <a:xfrm>
            <a:off x="2657421" y="3336210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8"/>
          <p:cNvCxnSpPr/>
          <p:nvPr/>
        </p:nvCxnSpPr>
        <p:spPr>
          <a:xfrm>
            <a:off x="2513405" y="3336210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8"/>
          <p:cNvCxnSpPr/>
          <p:nvPr/>
        </p:nvCxnSpPr>
        <p:spPr>
          <a:xfrm>
            <a:off x="2621417" y="3176972"/>
            <a:ext cx="0" cy="117959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8"/>
          <p:cNvCxnSpPr/>
          <p:nvPr/>
        </p:nvCxnSpPr>
        <p:spPr>
          <a:xfrm>
            <a:off x="2267744" y="3186919"/>
            <a:ext cx="0" cy="117959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ktangel 28"/>
          <p:cNvSpPr/>
          <p:nvPr/>
        </p:nvSpPr>
        <p:spPr>
          <a:xfrm>
            <a:off x="2121344" y="2306453"/>
            <a:ext cx="267146" cy="25771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ktangel 190"/>
          <p:cNvSpPr/>
          <p:nvPr/>
        </p:nvSpPr>
        <p:spPr>
          <a:xfrm>
            <a:off x="2123728" y="2708920"/>
            <a:ext cx="267146" cy="25771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ktangel 191"/>
          <p:cNvSpPr/>
          <p:nvPr/>
        </p:nvSpPr>
        <p:spPr>
          <a:xfrm>
            <a:off x="2123728" y="3104964"/>
            <a:ext cx="267146" cy="25771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8"/>
          <p:cNvCxnSpPr/>
          <p:nvPr/>
        </p:nvCxnSpPr>
        <p:spPr>
          <a:xfrm>
            <a:off x="3059832" y="3336210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83"/>
          <p:cNvCxnSpPr/>
          <p:nvPr/>
        </p:nvCxnSpPr>
        <p:spPr>
          <a:xfrm>
            <a:off x="2873445" y="3336210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83"/>
          <p:cNvCxnSpPr/>
          <p:nvPr/>
        </p:nvCxnSpPr>
        <p:spPr>
          <a:xfrm flipV="1">
            <a:off x="2915816" y="3268404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83"/>
          <p:cNvCxnSpPr/>
          <p:nvPr/>
        </p:nvCxnSpPr>
        <p:spPr>
          <a:xfrm>
            <a:off x="3017461" y="3336210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8"/>
          <p:cNvCxnSpPr/>
          <p:nvPr/>
        </p:nvCxnSpPr>
        <p:spPr>
          <a:xfrm>
            <a:off x="2873445" y="3336210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8"/>
          <p:cNvCxnSpPr/>
          <p:nvPr/>
        </p:nvCxnSpPr>
        <p:spPr>
          <a:xfrm>
            <a:off x="3426239" y="3336210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83"/>
          <p:cNvCxnSpPr/>
          <p:nvPr/>
        </p:nvCxnSpPr>
        <p:spPr>
          <a:xfrm>
            <a:off x="3239852" y="3336210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83"/>
          <p:cNvCxnSpPr/>
          <p:nvPr/>
        </p:nvCxnSpPr>
        <p:spPr>
          <a:xfrm flipV="1">
            <a:off x="3282223" y="3268404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83"/>
          <p:cNvCxnSpPr/>
          <p:nvPr/>
        </p:nvCxnSpPr>
        <p:spPr>
          <a:xfrm>
            <a:off x="3383868" y="3336210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8"/>
          <p:cNvCxnSpPr/>
          <p:nvPr/>
        </p:nvCxnSpPr>
        <p:spPr>
          <a:xfrm>
            <a:off x="3239852" y="3336210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8"/>
          <p:cNvCxnSpPr/>
          <p:nvPr/>
        </p:nvCxnSpPr>
        <p:spPr>
          <a:xfrm>
            <a:off x="3347864" y="3176972"/>
            <a:ext cx="0" cy="117959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8"/>
          <p:cNvCxnSpPr/>
          <p:nvPr/>
        </p:nvCxnSpPr>
        <p:spPr>
          <a:xfrm>
            <a:off x="2981457" y="3176972"/>
            <a:ext cx="0" cy="117959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8"/>
          <p:cNvCxnSpPr/>
          <p:nvPr/>
        </p:nvCxnSpPr>
        <p:spPr>
          <a:xfrm>
            <a:off x="3743908" y="3336210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83"/>
          <p:cNvCxnSpPr/>
          <p:nvPr/>
        </p:nvCxnSpPr>
        <p:spPr>
          <a:xfrm>
            <a:off x="3557521" y="3336210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83"/>
          <p:cNvCxnSpPr/>
          <p:nvPr/>
        </p:nvCxnSpPr>
        <p:spPr>
          <a:xfrm flipV="1">
            <a:off x="3599892" y="3268404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83"/>
          <p:cNvCxnSpPr/>
          <p:nvPr/>
        </p:nvCxnSpPr>
        <p:spPr>
          <a:xfrm>
            <a:off x="3701537" y="3336210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8"/>
          <p:cNvCxnSpPr/>
          <p:nvPr/>
        </p:nvCxnSpPr>
        <p:spPr>
          <a:xfrm>
            <a:off x="3557521" y="3336210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8"/>
          <p:cNvCxnSpPr/>
          <p:nvPr/>
        </p:nvCxnSpPr>
        <p:spPr>
          <a:xfrm>
            <a:off x="3665533" y="3176972"/>
            <a:ext cx="0" cy="117959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8"/>
          <p:cNvCxnSpPr/>
          <p:nvPr/>
        </p:nvCxnSpPr>
        <p:spPr>
          <a:xfrm>
            <a:off x="3059832" y="2930219"/>
            <a:ext cx="0" cy="102737"/>
          </a:xfrm>
          <a:prstGeom prst="line">
            <a:avLst/>
          </a:prstGeom>
          <a:ln w="6350">
            <a:solidFill>
              <a:srgbClr val="0070C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83"/>
          <p:cNvCxnSpPr/>
          <p:nvPr/>
        </p:nvCxnSpPr>
        <p:spPr>
          <a:xfrm>
            <a:off x="2873445" y="2930219"/>
            <a:ext cx="42371" cy="0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83"/>
          <p:cNvCxnSpPr/>
          <p:nvPr/>
        </p:nvCxnSpPr>
        <p:spPr>
          <a:xfrm flipV="1">
            <a:off x="2915816" y="2862413"/>
            <a:ext cx="101645" cy="67807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83"/>
          <p:cNvCxnSpPr/>
          <p:nvPr/>
        </p:nvCxnSpPr>
        <p:spPr>
          <a:xfrm>
            <a:off x="3017461" y="2930219"/>
            <a:ext cx="42371" cy="0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8"/>
          <p:cNvCxnSpPr/>
          <p:nvPr/>
        </p:nvCxnSpPr>
        <p:spPr>
          <a:xfrm>
            <a:off x="2873445" y="2930219"/>
            <a:ext cx="0" cy="102737"/>
          </a:xfrm>
          <a:prstGeom prst="line">
            <a:avLst/>
          </a:prstGeom>
          <a:ln w="63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8"/>
          <p:cNvCxnSpPr/>
          <p:nvPr/>
        </p:nvCxnSpPr>
        <p:spPr>
          <a:xfrm>
            <a:off x="3426239" y="2930219"/>
            <a:ext cx="0" cy="102737"/>
          </a:xfrm>
          <a:prstGeom prst="line">
            <a:avLst/>
          </a:prstGeom>
          <a:ln w="6350">
            <a:solidFill>
              <a:srgbClr val="0070C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83"/>
          <p:cNvCxnSpPr/>
          <p:nvPr/>
        </p:nvCxnSpPr>
        <p:spPr>
          <a:xfrm>
            <a:off x="3239852" y="2930219"/>
            <a:ext cx="42371" cy="0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83"/>
          <p:cNvCxnSpPr/>
          <p:nvPr/>
        </p:nvCxnSpPr>
        <p:spPr>
          <a:xfrm flipV="1">
            <a:off x="3282223" y="2862413"/>
            <a:ext cx="101645" cy="67807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83"/>
          <p:cNvCxnSpPr/>
          <p:nvPr/>
        </p:nvCxnSpPr>
        <p:spPr>
          <a:xfrm>
            <a:off x="3383868" y="2930219"/>
            <a:ext cx="42371" cy="0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8"/>
          <p:cNvCxnSpPr/>
          <p:nvPr/>
        </p:nvCxnSpPr>
        <p:spPr>
          <a:xfrm>
            <a:off x="3239852" y="2930219"/>
            <a:ext cx="0" cy="102737"/>
          </a:xfrm>
          <a:prstGeom prst="line">
            <a:avLst/>
          </a:prstGeom>
          <a:ln w="63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8"/>
          <p:cNvCxnSpPr/>
          <p:nvPr/>
        </p:nvCxnSpPr>
        <p:spPr>
          <a:xfrm>
            <a:off x="3347864" y="2770981"/>
            <a:ext cx="0" cy="117959"/>
          </a:xfrm>
          <a:prstGeom prst="line">
            <a:avLst/>
          </a:prstGeom>
          <a:ln w="63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8"/>
          <p:cNvCxnSpPr/>
          <p:nvPr/>
        </p:nvCxnSpPr>
        <p:spPr>
          <a:xfrm>
            <a:off x="2981457" y="2770981"/>
            <a:ext cx="0" cy="117959"/>
          </a:xfrm>
          <a:prstGeom prst="line">
            <a:avLst/>
          </a:prstGeom>
          <a:ln w="63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8"/>
          <p:cNvCxnSpPr/>
          <p:nvPr/>
        </p:nvCxnSpPr>
        <p:spPr>
          <a:xfrm>
            <a:off x="3743908" y="2930219"/>
            <a:ext cx="0" cy="102737"/>
          </a:xfrm>
          <a:prstGeom prst="line">
            <a:avLst/>
          </a:prstGeom>
          <a:ln w="6350">
            <a:solidFill>
              <a:srgbClr val="0070C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83"/>
          <p:cNvCxnSpPr/>
          <p:nvPr/>
        </p:nvCxnSpPr>
        <p:spPr>
          <a:xfrm>
            <a:off x="3557521" y="2930219"/>
            <a:ext cx="42371" cy="0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83"/>
          <p:cNvCxnSpPr/>
          <p:nvPr/>
        </p:nvCxnSpPr>
        <p:spPr>
          <a:xfrm flipV="1">
            <a:off x="3599892" y="2862413"/>
            <a:ext cx="101645" cy="67807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83"/>
          <p:cNvCxnSpPr/>
          <p:nvPr/>
        </p:nvCxnSpPr>
        <p:spPr>
          <a:xfrm>
            <a:off x="3701537" y="2930219"/>
            <a:ext cx="42371" cy="0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8"/>
          <p:cNvCxnSpPr/>
          <p:nvPr/>
        </p:nvCxnSpPr>
        <p:spPr>
          <a:xfrm>
            <a:off x="3557521" y="2930219"/>
            <a:ext cx="0" cy="102737"/>
          </a:xfrm>
          <a:prstGeom prst="line">
            <a:avLst/>
          </a:prstGeom>
          <a:ln w="63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8"/>
          <p:cNvCxnSpPr/>
          <p:nvPr/>
        </p:nvCxnSpPr>
        <p:spPr>
          <a:xfrm>
            <a:off x="3665533" y="2770981"/>
            <a:ext cx="0" cy="117959"/>
          </a:xfrm>
          <a:prstGeom prst="line">
            <a:avLst/>
          </a:prstGeom>
          <a:ln w="63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8"/>
          <p:cNvCxnSpPr/>
          <p:nvPr/>
        </p:nvCxnSpPr>
        <p:spPr>
          <a:xfrm>
            <a:off x="3059832" y="2534175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83"/>
          <p:cNvCxnSpPr/>
          <p:nvPr/>
        </p:nvCxnSpPr>
        <p:spPr>
          <a:xfrm>
            <a:off x="2873445" y="2534175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83"/>
          <p:cNvCxnSpPr/>
          <p:nvPr/>
        </p:nvCxnSpPr>
        <p:spPr>
          <a:xfrm flipV="1">
            <a:off x="2915816" y="2466369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83"/>
          <p:cNvCxnSpPr/>
          <p:nvPr/>
        </p:nvCxnSpPr>
        <p:spPr>
          <a:xfrm>
            <a:off x="3017461" y="2534175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8"/>
          <p:cNvCxnSpPr/>
          <p:nvPr/>
        </p:nvCxnSpPr>
        <p:spPr>
          <a:xfrm>
            <a:off x="2873445" y="2534175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8"/>
          <p:cNvCxnSpPr/>
          <p:nvPr/>
        </p:nvCxnSpPr>
        <p:spPr>
          <a:xfrm>
            <a:off x="3426239" y="2534175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83"/>
          <p:cNvCxnSpPr/>
          <p:nvPr/>
        </p:nvCxnSpPr>
        <p:spPr>
          <a:xfrm>
            <a:off x="3239852" y="2534175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83"/>
          <p:cNvCxnSpPr/>
          <p:nvPr/>
        </p:nvCxnSpPr>
        <p:spPr>
          <a:xfrm flipV="1">
            <a:off x="3282223" y="2466369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83"/>
          <p:cNvCxnSpPr/>
          <p:nvPr/>
        </p:nvCxnSpPr>
        <p:spPr>
          <a:xfrm>
            <a:off x="3383868" y="2534175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8"/>
          <p:cNvCxnSpPr/>
          <p:nvPr/>
        </p:nvCxnSpPr>
        <p:spPr>
          <a:xfrm>
            <a:off x="3239852" y="2534175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8"/>
          <p:cNvCxnSpPr/>
          <p:nvPr/>
        </p:nvCxnSpPr>
        <p:spPr>
          <a:xfrm>
            <a:off x="3347864" y="2374937"/>
            <a:ext cx="0" cy="117959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8"/>
          <p:cNvCxnSpPr/>
          <p:nvPr/>
        </p:nvCxnSpPr>
        <p:spPr>
          <a:xfrm>
            <a:off x="2981457" y="2374937"/>
            <a:ext cx="0" cy="117959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"/>
          <p:cNvCxnSpPr/>
          <p:nvPr/>
        </p:nvCxnSpPr>
        <p:spPr>
          <a:xfrm>
            <a:off x="3743908" y="2534175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83"/>
          <p:cNvCxnSpPr/>
          <p:nvPr/>
        </p:nvCxnSpPr>
        <p:spPr>
          <a:xfrm>
            <a:off x="3557521" y="2534175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83"/>
          <p:cNvCxnSpPr/>
          <p:nvPr/>
        </p:nvCxnSpPr>
        <p:spPr>
          <a:xfrm flipV="1">
            <a:off x="3599892" y="2466369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83"/>
          <p:cNvCxnSpPr/>
          <p:nvPr/>
        </p:nvCxnSpPr>
        <p:spPr>
          <a:xfrm>
            <a:off x="3701537" y="2534175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"/>
          <p:cNvCxnSpPr/>
          <p:nvPr/>
        </p:nvCxnSpPr>
        <p:spPr>
          <a:xfrm>
            <a:off x="3557521" y="2534175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"/>
          <p:cNvCxnSpPr/>
          <p:nvPr/>
        </p:nvCxnSpPr>
        <p:spPr>
          <a:xfrm>
            <a:off x="3665533" y="2374937"/>
            <a:ext cx="0" cy="117959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85"/>
          <p:cNvCxnSpPr/>
          <p:nvPr/>
        </p:nvCxnSpPr>
        <p:spPr>
          <a:xfrm>
            <a:off x="2682055" y="4508450"/>
            <a:ext cx="593801" cy="0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Text Box 10"/>
          <p:cNvSpPr txBox="1"/>
          <p:nvPr/>
        </p:nvSpPr>
        <p:spPr>
          <a:xfrm>
            <a:off x="1763688" y="2312876"/>
            <a:ext cx="392413" cy="3183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500" dirty="0" smtClean="0">
                <a:effectLst/>
                <a:ea typeface="Calibri"/>
              </a:rPr>
              <a:t>Relay</a:t>
            </a:r>
            <a:br>
              <a:rPr lang="en-US" sz="500" dirty="0" smtClean="0">
                <a:effectLst/>
                <a:ea typeface="Calibri"/>
              </a:rPr>
            </a:br>
            <a:r>
              <a:rPr lang="en-US" sz="500" dirty="0" smtClean="0">
                <a:effectLst/>
                <a:ea typeface="Calibri"/>
              </a:rPr>
              <a:t>PLC</a:t>
            </a:r>
          </a:p>
        </p:txBody>
      </p:sp>
      <p:sp>
        <p:nvSpPr>
          <p:cNvPr id="189" name="Text Box 10"/>
          <p:cNvSpPr txBox="1"/>
          <p:nvPr/>
        </p:nvSpPr>
        <p:spPr>
          <a:xfrm>
            <a:off x="1763688" y="2679887"/>
            <a:ext cx="392413" cy="33115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500" dirty="0" smtClean="0">
                <a:effectLst/>
                <a:ea typeface="Calibri"/>
              </a:rPr>
              <a:t>Relay</a:t>
            </a:r>
            <a:br>
              <a:rPr lang="en-US" sz="500" dirty="0" smtClean="0">
                <a:effectLst/>
                <a:ea typeface="Calibri"/>
              </a:rPr>
            </a:br>
            <a:r>
              <a:rPr lang="en-US" sz="500" dirty="0" smtClean="0">
                <a:effectLst/>
                <a:ea typeface="Calibri"/>
              </a:rPr>
              <a:t>PLC</a:t>
            </a:r>
          </a:p>
        </p:txBody>
      </p:sp>
      <p:sp>
        <p:nvSpPr>
          <p:cNvPr id="190" name="Text Box 10"/>
          <p:cNvSpPr txBox="1"/>
          <p:nvPr/>
        </p:nvSpPr>
        <p:spPr>
          <a:xfrm>
            <a:off x="1766718" y="3101216"/>
            <a:ext cx="392413" cy="3377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500" dirty="0" smtClean="0">
                <a:effectLst/>
                <a:ea typeface="Calibri"/>
              </a:rPr>
              <a:t>Relay</a:t>
            </a:r>
            <a:br>
              <a:rPr lang="en-US" sz="500" dirty="0" smtClean="0">
                <a:effectLst/>
                <a:ea typeface="Calibri"/>
              </a:rPr>
            </a:br>
            <a:r>
              <a:rPr lang="en-US" sz="500" dirty="0" smtClean="0">
                <a:effectLst/>
                <a:ea typeface="Calibri"/>
              </a:rPr>
              <a:t>PLC</a:t>
            </a:r>
          </a:p>
        </p:txBody>
      </p:sp>
      <p:cxnSp>
        <p:nvCxnSpPr>
          <p:cNvPr id="191" name="Straight Arrow Connector 85"/>
          <p:cNvCxnSpPr/>
          <p:nvPr/>
        </p:nvCxnSpPr>
        <p:spPr>
          <a:xfrm>
            <a:off x="2682055" y="4328430"/>
            <a:ext cx="593801" cy="0"/>
          </a:xfrm>
          <a:prstGeom prst="straightConnector1">
            <a:avLst/>
          </a:prstGeom>
          <a:ln w="63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85"/>
          <p:cNvCxnSpPr/>
          <p:nvPr/>
        </p:nvCxnSpPr>
        <p:spPr>
          <a:xfrm>
            <a:off x="2682055" y="4148410"/>
            <a:ext cx="593801" cy="0"/>
          </a:xfrm>
          <a:prstGeom prst="straightConnector1">
            <a:avLst/>
          </a:prstGeom>
          <a:ln w="6350" cmpd="sng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Rak 5"/>
          <p:cNvCxnSpPr/>
          <p:nvPr/>
        </p:nvCxnSpPr>
        <p:spPr>
          <a:xfrm flipH="1">
            <a:off x="2790067" y="4112984"/>
            <a:ext cx="114860" cy="900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85"/>
          <p:cNvCxnSpPr/>
          <p:nvPr/>
        </p:nvCxnSpPr>
        <p:spPr>
          <a:xfrm>
            <a:off x="2807804" y="3897052"/>
            <a:ext cx="464159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Rak 231"/>
          <p:cNvCxnSpPr/>
          <p:nvPr/>
        </p:nvCxnSpPr>
        <p:spPr>
          <a:xfrm flipH="1">
            <a:off x="2790067" y="4293004"/>
            <a:ext cx="114860" cy="900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ak 240"/>
          <p:cNvCxnSpPr/>
          <p:nvPr/>
        </p:nvCxnSpPr>
        <p:spPr>
          <a:xfrm flipH="1">
            <a:off x="2790067" y="4455068"/>
            <a:ext cx="114860" cy="90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ruta 8"/>
          <p:cNvSpPr txBox="1"/>
          <p:nvPr/>
        </p:nvSpPr>
        <p:spPr>
          <a:xfrm>
            <a:off x="2735796" y="3968968"/>
            <a:ext cx="2295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00B050"/>
                </a:solidFill>
              </a:rPr>
              <a:t>5</a:t>
            </a:r>
            <a:endParaRPr lang="en-US" sz="700" dirty="0">
              <a:solidFill>
                <a:srgbClr val="00B050"/>
              </a:solidFill>
            </a:endParaRPr>
          </a:p>
        </p:txBody>
      </p:sp>
      <p:sp>
        <p:nvSpPr>
          <p:cNvPr id="198" name="textruta 269"/>
          <p:cNvSpPr txBox="1"/>
          <p:nvPr/>
        </p:nvSpPr>
        <p:spPr>
          <a:xfrm>
            <a:off x="2740537" y="4147001"/>
            <a:ext cx="2295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0070C0"/>
                </a:solidFill>
              </a:rPr>
              <a:t>5</a:t>
            </a:r>
            <a:endParaRPr lang="en-US" sz="700" dirty="0">
              <a:solidFill>
                <a:srgbClr val="0070C0"/>
              </a:solidFill>
            </a:endParaRPr>
          </a:p>
        </p:txBody>
      </p:sp>
      <p:sp>
        <p:nvSpPr>
          <p:cNvPr id="199" name="textruta 270"/>
          <p:cNvSpPr txBox="1"/>
          <p:nvPr/>
        </p:nvSpPr>
        <p:spPr>
          <a:xfrm>
            <a:off x="2740537" y="4327021"/>
            <a:ext cx="2295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FF0000"/>
                </a:solidFill>
              </a:rPr>
              <a:t>5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200" name="textruta 9"/>
          <p:cNvSpPr txBox="1"/>
          <p:nvPr/>
        </p:nvSpPr>
        <p:spPr>
          <a:xfrm>
            <a:off x="3342512" y="4088306"/>
            <a:ext cx="365392" cy="4928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sz="700" dirty="0" smtClean="0"/>
              <a:t>2oo3</a:t>
            </a:r>
            <a:endParaRPr lang="en-US" sz="700" dirty="0"/>
          </a:p>
        </p:txBody>
      </p:sp>
      <p:cxnSp>
        <p:nvCxnSpPr>
          <p:cNvPr id="201" name="Straight Arrow Connector 96"/>
          <p:cNvCxnSpPr/>
          <p:nvPr/>
        </p:nvCxnSpPr>
        <p:spPr>
          <a:xfrm>
            <a:off x="4732906" y="2621226"/>
            <a:ext cx="638291" cy="0"/>
          </a:xfrm>
          <a:prstGeom prst="straightConnector1">
            <a:avLst/>
          </a:prstGeom>
          <a:ln w="12700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96"/>
          <p:cNvCxnSpPr/>
          <p:nvPr/>
        </p:nvCxnSpPr>
        <p:spPr>
          <a:xfrm flipV="1">
            <a:off x="5868144" y="2534176"/>
            <a:ext cx="108012" cy="87019"/>
          </a:xfrm>
          <a:prstGeom prst="straightConnector1">
            <a:avLst/>
          </a:prstGeom>
          <a:ln w="12700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96"/>
          <p:cNvCxnSpPr/>
          <p:nvPr/>
        </p:nvCxnSpPr>
        <p:spPr>
          <a:xfrm>
            <a:off x="4732906" y="3016165"/>
            <a:ext cx="631182" cy="0"/>
          </a:xfrm>
          <a:prstGeom prst="straightConnector1">
            <a:avLst/>
          </a:prstGeom>
          <a:ln w="12700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96"/>
          <p:cNvCxnSpPr/>
          <p:nvPr/>
        </p:nvCxnSpPr>
        <p:spPr>
          <a:xfrm flipV="1">
            <a:off x="5868144" y="2929615"/>
            <a:ext cx="108012" cy="87019"/>
          </a:xfrm>
          <a:prstGeom prst="straightConnector1">
            <a:avLst/>
          </a:prstGeom>
          <a:ln w="12700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96"/>
          <p:cNvCxnSpPr/>
          <p:nvPr/>
        </p:nvCxnSpPr>
        <p:spPr>
          <a:xfrm flipV="1">
            <a:off x="5367316" y="2535123"/>
            <a:ext cx="108012" cy="87019"/>
          </a:xfrm>
          <a:prstGeom prst="straightConnector1">
            <a:avLst/>
          </a:prstGeom>
          <a:ln w="12700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96"/>
          <p:cNvCxnSpPr/>
          <p:nvPr/>
        </p:nvCxnSpPr>
        <p:spPr>
          <a:xfrm flipV="1">
            <a:off x="5364088" y="2928101"/>
            <a:ext cx="108012" cy="87019"/>
          </a:xfrm>
          <a:prstGeom prst="straightConnector1">
            <a:avLst/>
          </a:prstGeom>
          <a:ln w="12700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Text Box 10"/>
          <p:cNvSpPr txBox="1"/>
          <p:nvPr/>
        </p:nvSpPr>
        <p:spPr>
          <a:xfrm>
            <a:off x="5112060" y="2102817"/>
            <a:ext cx="656237" cy="39007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700" dirty="0" smtClean="0">
                <a:effectLst/>
                <a:ea typeface="Calibri"/>
              </a:rPr>
              <a:t>Manual safety </a:t>
            </a:r>
            <a:br>
              <a:rPr lang="en-US" sz="700" dirty="0" smtClean="0">
                <a:effectLst/>
                <a:ea typeface="Calibri"/>
              </a:rPr>
            </a:br>
            <a:r>
              <a:rPr lang="en-US" sz="700" dirty="0" smtClean="0">
                <a:effectLst/>
                <a:ea typeface="Calibri"/>
              </a:rPr>
              <a:t>stop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208" name="Straight Arrow Connector 96"/>
          <p:cNvCxnSpPr/>
          <p:nvPr/>
        </p:nvCxnSpPr>
        <p:spPr>
          <a:xfrm>
            <a:off x="5472100" y="2624682"/>
            <a:ext cx="396044" cy="0"/>
          </a:xfrm>
          <a:prstGeom prst="straightConnector1">
            <a:avLst/>
          </a:prstGeom>
          <a:ln w="12700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96"/>
          <p:cNvCxnSpPr/>
          <p:nvPr/>
        </p:nvCxnSpPr>
        <p:spPr>
          <a:xfrm>
            <a:off x="5472100" y="3015907"/>
            <a:ext cx="396044" cy="0"/>
          </a:xfrm>
          <a:prstGeom prst="straightConnector1">
            <a:avLst/>
          </a:prstGeom>
          <a:ln w="12700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18"/>
          <p:cNvCxnSpPr/>
          <p:nvPr/>
        </p:nvCxnSpPr>
        <p:spPr>
          <a:xfrm>
            <a:off x="3992875" y="4631348"/>
            <a:ext cx="0" cy="145407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ruta 395"/>
          <p:cNvSpPr txBox="1"/>
          <p:nvPr/>
        </p:nvSpPr>
        <p:spPr>
          <a:xfrm>
            <a:off x="4716016" y="3212976"/>
            <a:ext cx="517596" cy="2407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700" dirty="0" smtClean="0"/>
              <a:t>Bypass</a:t>
            </a:r>
          </a:p>
        </p:txBody>
      </p:sp>
      <p:cxnSp>
        <p:nvCxnSpPr>
          <p:cNvPr id="212" name="Straight Connector 18"/>
          <p:cNvCxnSpPr/>
          <p:nvPr/>
        </p:nvCxnSpPr>
        <p:spPr>
          <a:xfrm>
            <a:off x="4968044" y="4437112"/>
            <a:ext cx="0" cy="328252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96"/>
          <p:cNvCxnSpPr/>
          <p:nvPr/>
        </p:nvCxnSpPr>
        <p:spPr>
          <a:xfrm>
            <a:off x="4945580" y="2621195"/>
            <a:ext cx="0" cy="587578"/>
          </a:xfrm>
          <a:prstGeom prst="straightConnector1">
            <a:avLst/>
          </a:prstGeom>
          <a:ln w="12700">
            <a:solidFill>
              <a:srgbClr val="FFC000"/>
            </a:solidFill>
            <a:prstDash val="solid"/>
            <a:headEnd type="oval" w="sm" len="sm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96"/>
          <p:cNvCxnSpPr/>
          <p:nvPr/>
        </p:nvCxnSpPr>
        <p:spPr>
          <a:xfrm>
            <a:off x="5017588" y="3011045"/>
            <a:ext cx="0" cy="197728"/>
          </a:xfrm>
          <a:prstGeom prst="straightConnector1">
            <a:avLst/>
          </a:prstGeom>
          <a:ln w="12700">
            <a:solidFill>
              <a:srgbClr val="FFC000"/>
            </a:solidFill>
            <a:prstDash val="solid"/>
            <a:headEnd type="oval" w="sm" len="sm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85"/>
          <p:cNvCxnSpPr/>
          <p:nvPr/>
        </p:nvCxnSpPr>
        <p:spPr>
          <a:xfrm>
            <a:off x="2807804" y="4005064"/>
            <a:ext cx="464159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Text Box 10"/>
          <p:cNvSpPr txBox="1"/>
          <p:nvPr/>
        </p:nvSpPr>
        <p:spPr>
          <a:xfrm>
            <a:off x="1727684" y="3789040"/>
            <a:ext cx="1124150" cy="2067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</a:pPr>
            <a:r>
              <a:rPr lang="en-US" sz="700" dirty="0" smtClean="0">
                <a:effectLst/>
                <a:ea typeface="Calibri"/>
              </a:rPr>
              <a:t>Manual operational stop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17" name="Text Box 10"/>
          <p:cNvSpPr txBox="1"/>
          <p:nvPr/>
        </p:nvSpPr>
        <p:spPr>
          <a:xfrm>
            <a:off x="1727684" y="3899491"/>
            <a:ext cx="1158495" cy="20152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</a:pPr>
            <a:r>
              <a:rPr lang="en-US" sz="700" dirty="0" smtClean="0">
                <a:effectLst/>
                <a:ea typeface="Calibri"/>
              </a:rPr>
              <a:t>Manual safety stop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18" name="textruta 395"/>
          <p:cNvSpPr txBox="1"/>
          <p:nvPr/>
        </p:nvSpPr>
        <p:spPr>
          <a:xfrm rot="16200000">
            <a:off x="3579475" y="4200010"/>
            <a:ext cx="575404" cy="1855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700" dirty="0" smtClean="0"/>
              <a:t>Bypass</a:t>
            </a:r>
          </a:p>
        </p:txBody>
      </p:sp>
      <p:sp>
        <p:nvSpPr>
          <p:cNvPr id="219" name="textruta 395"/>
          <p:cNvSpPr txBox="1"/>
          <p:nvPr/>
        </p:nvSpPr>
        <p:spPr>
          <a:xfrm rot="16200000">
            <a:off x="4205678" y="4106793"/>
            <a:ext cx="684076" cy="2645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700" dirty="0" smtClean="0"/>
              <a:t>Manual safety  stop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4859548" y="2522579"/>
            <a:ext cx="256768" cy="74582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1" name="Rectangle 220"/>
          <p:cNvSpPr/>
          <p:nvPr/>
        </p:nvSpPr>
        <p:spPr>
          <a:xfrm>
            <a:off x="5314078" y="2517981"/>
            <a:ext cx="256768" cy="750424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2" name="Rectangle 221"/>
          <p:cNvSpPr/>
          <p:nvPr/>
        </p:nvSpPr>
        <p:spPr>
          <a:xfrm>
            <a:off x="5812185" y="2515569"/>
            <a:ext cx="256768" cy="75283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3" name="textruta 395"/>
          <p:cNvSpPr txBox="1"/>
          <p:nvPr/>
        </p:nvSpPr>
        <p:spPr>
          <a:xfrm rot="16200000">
            <a:off x="3833507" y="4094664"/>
            <a:ext cx="684076" cy="288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700" dirty="0" smtClean="0"/>
              <a:t>Manual operational stop</a:t>
            </a:r>
          </a:p>
        </p:txBody>
      </p:sp>
      <p:sp>
        <p:nvSpPr>
          <p:cNvPr id="224" name="Text Box 10"/>
          <p:cNvSpPr txBox="1"/>
          <p:nvPr/>
        </p:nvSpPr>
        <p:spPr>
          <a:xfrm rot="16200000">
            <a:off x="1308825" y="2758113"/>
            <a:ext cx="611191" cy="22652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700" dirty="0" smtClean="0">
                <a:effectLst/>
                <a:ea typeface="Calibri"/>
              </a:rPr>
              <a:t>Channel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0347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8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architecture</a:t>
            </a:r>
            <a:br>
              <a:rPr lang="en-GB" dirty="0" smtClean="0"/>
            </a:br>
            <a:r>
              <a:rPr lang="en-GB" dirty="0" smtClean="0"/>
              <a:t>- operational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Monitors status </a:t>
            </a:r>
            <a:r>
              <a:rPr lang="en-GB" dirty="0"/>
              <a:t>of components in the radiation safety </a:t>
            </a:r>
            <a:r>
              <a:rPr lang="en-GB" dirty="0" smtClean="0"/>
              <a:t>system</a:t>
            </a:r>
          </a:p>
          <a:p>
            <a:r>
              <a:rPr lang="en-GB" dirty="0" smtClean="0"/>
              <a:t>GUI, alarm handling, manual start, communication to other systems</a:t>
            </a:r>
          </a:p>
          <a:p>
            <a:endParaRPr lang="en-GB" dirty="0" smtClean="0"/>
          </a:p>
          <a:p>
            <a:r>
              <a:rPr lang="en-GB" dirty="0"/>
              <a:t>Software based (PLC system with distributed I/O:s</a:t>
            </a:r>
            <a:r>
              <a:rPr lang="en-GB" dirty="0" smtClean="0"/>
              <a:t>)</a:t>
            </a:r>
          </a:p>
          <a:p>
            <a:r>
              <a:rPr lang="en-GB" dirty="0" smtClean="0"/>
              <a:t>Separate cables and control components</a:t>
            </a:r>
          </a:p>
          <a:p>
            <a:r>
              <a:rPr lang="en-GB" dirty="0"/>
              <a:t>Does not include redundancy or diversity</a:t>
            </a:r>
          </a:p>
          <a:p>
            <a:r>
              <a:rPr lang="en-GB" dirty="0" smtClean="0"/>
              <a:t>Electrically isolated from the radiation safety system</a:t>
            </a:r>
          </a:p>
          <a:p>
            <a:endParaRPr lang="en-GB" dirty="0" smtClean="0"/>
          </a:p>
          <a:p>
            <a:r>
              <a:rPr lang="en-GB" dirty="0" smtClean="0"/>
              <a:t>No impact on the radiation safety system</a:t>
            </a:r>
          </a:p>
          <a:p>
            <a:pPr lvl="1"/>
            <a:r>
              <a:rPr lang="en-GB" dirty="0" smtClean="0"/>
              <a:t>Cannot prevent radiation safety functions</a:t>
            </a:r>
          </a:p>
          <a:p>
            <a:pPr lvl="1"/>
            <a:r>
              <a:rPr lang="en-GB" dirty="0" smtClean="0"/>
              <a:t>Cannot prevent manual stop</a:t>
            </a:r>
          </a:p>
          <a:p>
            <a:pPr lvl="1"/>
            <a:r>
              <a:rPr lang="en-GB" dirty="0" smtClean="0"/>
              <a:t>Cannot affect bypass</a:t>
            </a:r>
          </a:p>
          <a:p>
            <a:pPr lvl="1"/>
            <a:r>
              <a:rPr lang="en-GB" dirty="0" smtClean="0"/>
              <a:t>Cannot generate a spurious trip</a:t>
            </a:r>
          </a:p>
          <a:p>
            <a:pPr lvl="1"/>
            <a:endParaRPr lang="en-GB" dirty="0"/>
          </a:p>
          <a:p>
            <a:r>
              <a:rPr lang="en-GB" i="1" dirty="0"/>
              <a:t>Note, ‘manual operational stop’ is performed by the radiation safety system, due to </a:t>
            </a:r>
            <a:r>
              <a:rPr lang="en-GB" i="1" dirty="0" smtClean="0"/>
              <a:t>availability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169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architecture</a:t>
            </a:r>
            <a:br>
              <a:rPr lang="en-GB" dirty="0" smtClean="0"/>
            </a:br>
            <a:r>
              <a:rPr lang="en-GB" dirty="0" smtClean="0"/>
              <a:t>- basic state machine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sp>
        <p:nvSpPr>
          <p:cNvPr id="6" name="Rectangle 5"/>
          <p:cNvSpPr/>
          <p:nvPr/>
        </p:nvSpPr>
        <p:spPr>
          <a:xfrm>
            <a:off x="1432024" y="2068346"/>
            <a:ext cx="6236320" cy="3592380"/>
          </a:xfrm>
          <a:prstGeom prst="rect">
            <a:avLst/>
          </a:prstGeom>
        </p:spPr>
      </p:sp>
      <p:sp>
        <p:nvSpPr>
          <p:cNvPr id="7" name="Rounded Rectangle 6"/>
          <p:cNvSpPr/>
          <p:nvPr/>
        </p:nvSpPr>
        <p:spPr>
          <a:xfrm>
            <a:off x="2084654" y="2712709"/>
            <a:ext cx="1377785" cy="29485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en-GB" sz="1200">
                <a:solidFill>
                  <a:srgbClr val="000000"/>
                </a:solidFill>
                <a:effectLst/>
                <a:ea typeface="Calibri"/>
                <a:cs typeface="Times New Roman"/>
              </a:rPr>
              <a:t>Beam production prevented by TSS</a:t>
            </a:r>
            <a:endParaRPr lang="en-GB" sz="120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85287" y="2712710"/>
            <a:ext cx="2622638" cy="29485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en-GB" sz="1200">
                <a:solidFill>
                  <a:srgbClr val="000000"/>
                </a:solidFill>
                <a:effectLst/>
                <a:ea typeface="Calibri"/>
                <a:cs typeface="Times New Roman"/>
              </a:rPr>
              <a:t>Beam production allowed by TSS</a:t>
            </a:r>
            <a:endParaRPr lang="en-GB" sz="1200">
              <a:effectLst/>
              <a:ea typeface="Calibri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58790" y="3425773"/>
            <a:ext cx="1136074" cy="5809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en-GB" sz="1200">
                <a:solidFill>
                  <a:srgbClr val="000000"/>
                </a:solidFill>
                <a:effectLst/>
                <a:ea typeface="Calibri"/>
              </a:rPr>
              <a:t>Bypass</a:t>
            </a:r>
            <a:endParaRPr lang="en-GB" sz="1200">
              <a:effectLst/>
              <a:latin typeface="Times New Roman"/>
              <a:ea typeface="MS Mincho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58792" y="4960693"/>
            <a:ext cx="1136073" cy="5803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en-US" sz="1200">
                <a:solidFill>
                  <a:srgbClr val="000000"/>
                </a:solidFill>
                <a:effectLst/>
                <a:ea typeface="Calibri"/>
              </a:rPr>
              <a:t>No Bypass</a:t>
            </a:r>
            <a:endParaRPr lang="en-GB" sz="1200">
              <a:effectLst/>
              <a:latin typeface="Times New Roman"/>
              <a:ea typeface="MS Mincho"/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3462439" y="5250855"/>
            <a:ext cx="2296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  <a:endCxn id="7" idx="3"/>
          </p:cNvCxnSpPr>
          <p:nvPr/>
        </p:nvCxnSpPr>
        <p:spPr>
          <a:xfrm flipH="1" flipV="1">
            <a:off x="3462439" y="4186978"/>
            <a:ext cx="15228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33445" y="4006753"/>
            <a:ext cx="0" cy="953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508107" y="4006753"/>
            <a:ext cx="0" cy="953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5"/>
          <p:cNvSpPr txBox="1"/>
          <p:nvPr/>
        </p:nvSpPr>
        <p:spPr>
          <a:xfrm>
            <a:off x="5284470" y="4126548"/>
            <a:ext cx="1087730" cy="6899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GB" sz="1000">
                <a:effectLst/>
                <a:ea typeface="Calibri"/>
                <a:cs typeface="Times New Roman"/>
              </a:rPr>
              <a:t>Any bypass condition not fulfilled</a:t>
            </a:r>
            <a:endParaRPr lang="en-GB" sz="1200">
              <a:effectLst/>
              <a:ea typeface="Calibri"/>
              <a:cs typeface="Times New Roman"/>
            </a:endParaRPr>
          </a:p>
        </p:txBody>
      </p:sp>
      <p:sp>
        <p:nvSpPr>
          <p:cNvPr id="16" name="Text Box 35"/>
          <p:cNvSpPr txBox="1"/>
          <p:nvPr/>
        </p:nvSpPr>
        <p:spPr>
          <a:xfrm>
            <a:off x="6520193" y="4138633"/>
            <a:ext cx="1087025" cy="6893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000">
                <a:effectLst/>
                <a:ea typeface="Calibri"/>
              </a:rPr>
              <a:t>All bypass conditions fulfilled</a:t>
            </a:r>
            <a:endParaRPr lang="en-GB" sz="1200">
              <a:effectLst/>
              <a:latin typeface="Times New Roman"/>
              <a:ea typeface="MS Mincho"/>
            </a:endParaRPr>
          </a:p>
        </p:txBody>
      </p:sp>
      <p:sp>
        <p:nvSpPr>
          <p:cNvPr id="17" name="Text Box 35"/>
          <p:cNvSpPr txBox="1"/>
          <p:nvPr/>
        </p:nvSpPr>
        <p:spPr>
          <a:xfrm>
            <a:off x="3528031" y="3933056"/>
            <a:ext cx="1692041" cy="32717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GB" sz="1000" dirty="0">
                <a:effectLst/>
                <a:ea typeface="Calibri"/>
              </a:rPr>
              <a:t>Manual </a:t>
            </a:r>
            <a:r>
              <a:rPr lang="en-GB" sz="1000" dirty="0" smtClean="0">
                <a:effectLst/>
                <a:ea typeface="Calibri"/>
              </a:rPr>
              <a:t>operational stop</a:t>
            </a:r>
            <a:endParaRPr lang="en-GB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62439" y="3342035"/>
            <a:ext cx="15228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5"/>
          <p:cNvSpPr txBox="1"/>
          <p:nvPr/>
        </p:nvSpPr>
        <p:spPr>
          <a:xfrm>
            <a:off x="3739582" y="3102026"/>
            <a:ext cx="1087025" cy="3269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GB" sz="1000" dirty="0">
                <a:effectLst/>
                <a:ea typeface="Calibri"/>
              </a:rPr>
              <a:t>Manual start</a:t>
            </a:r>
            <a:endParaRPr lang="en-GB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0" name="Text Box 35"/>
          <p:cNvSpPr txBox="1"/>
          <p:nvPr/>
        </p:nvSpPr>
        <p:spPr>
          <a:xfrm>
            <a:off x="3709488" y="5013176"/>
            <a:ext cx="1366568" cy="3269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GB" sz="1000" dirty="0">
                <a:effectLst/>
                <a:ea typeface="Calibri"/>
              </a:rPr>
              <a:t>2oo3 channels trip</a:t>
            </a:r>
            <a:endParaRPr lang="en-GB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16625" y="2109274"/>
            <a:ext cx="265889" cy="2529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22" name="Straight Arrow Connector 21"/>
          <p:cNvCxnSpPr>
            <a:stCxn id="21" idx="5"/>
          </p:cNvCxnSpPr>
          <p:nvPr/>
        </p:nvCxnSpPr>
        <p:spPr>
          <a:xfrm>
            <a:off x="1743576" y="2325176"/>
            <a:ext cx="425687" cy="460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35186" y="2276872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beam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580112" y="2276872"/>
            <a:ext cx="151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 allowed</a:t>
            </a: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462439" y="4509120"/>
            <a:ext cx="154160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35"/>
          <p:cNvSpPr txBox="1"/>
          <p:nvPr/>
        </p:nvSpPr>
        <p:spPr>
          <a:xfrm>
            <a:off x="3528031" y="4253956"/>
            <a:ext cx="1692041" cy="32717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GB" sz="1000" dirty="0">
                <a:effectLst/>
                <a:ea typeface="Calibri"/>
              </a:rPr>
              <a:t>Manual </a:t>
            </a:r>
            <a:r>
              <a:rPr lang="en-GB" sz="1000" dirty="0" smtClean="0">
                <a:effectLst/>
                <a:ea typeface="Calibri"/>
              </a:rPr>
              <a:t>safety stop</a:t>
            </a:r>
            <a:endParaRPr lang="en-GB" sz="1200" dirty="0">
              <a:effectLst/>
              <a:latin typeface="Times New Roman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1693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Layout and physical separation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355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layout</a:t>
            </a:r>
            <a:br>
              <a:rPr lang="en-GB" dirty="0" smtClean="0"/>
            </a:br>
            <a:r>
              <a:rPr lang="en-GB" dirty="0" smtClean="0"/>
              <a:t>- Target utility area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>
          <a:xfrm>
            <a:off x="55880" y="1493475"/>
            <a:ext cx="9032240" cy="5175885"/>
          </a:xfrm>
          <a:prstGeom prst="rect">
            <a:avLst/>
          </a:prstGeom>
        </p:spPr>
      </p:sp>
      <p:pic>
        <p:nvPicPr>
          <p:cNvPr id="6" name="Picture 5"/>
          <p:cNvPicPr/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1" r="24915" b="2717"/>
          <a:stretch/>
        </p:blipFill>
        <p:spPr>
          <a:xfrm>
            <a:off x="148419" y="1673475"/>
            <a:ext cx="8784590" cy="4003675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4468959" y="4154420"/>
            <a:ext cx="143510" cy="251460"/>
          </a:xfrm>
          <a:prstGeom prst="cub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8" name="Cube 7"/>
          <p:cNvSpPr/>
          <p:nvPr/>
        </p:nvSpPr>
        <p:spPr>
          <a:xfrm>
            <a:off x="4468959" y="4586220"/>
            <a:ext cx="143510" cy="251460"/>
          </a:xfrm>
          <a:prstGeom prst="cub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9" name="Cube 8"/>
          <p:cNvSpPr/>
          <p:nvPr/>
        </p:nvSpPr>
        <p:spPr>
          <a:xfrm>
            <a:off x="4468959" y="4982460"/>
            <a:ext cx="143510" cy="25146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388689" y="3794375"/>
            <a:ext cx="143510" cy="14351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541089" y="3866130"/>
            <a:ext cx="143510" cy="14351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693489" y="3938520"/>
            <a:ext cx="143510" cy="14351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324304" y="3974080"/>
            <a:ext cx="143510" cy="14351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476704" y="4038215"/>
            <a:ext cx="143510" cy="14351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629104" y="4118225"/>
            <a:ext cx="143510" cy="14351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620849" y="3938520"/>
            <a:ext cx="1919605" cy="172085"/>
          </a:xfrm>
          <a:prstGeom prst="line">
            <a:avLst/>
          </a:prstGeom>
          <a:ln w="3810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468449" y="3866130"/>
            <a:ext cx="1919605" cy="179705"/>
          </a:xfrm>
          <a:prstGeom prst="line">
            <a:avLst/>
          </a:prstGeom>
          <a:ln w="3810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73249" y="4010275"/>
            <a:ext cx="1919605" cy="179705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1"/>
          <p:cNvCxnSpPr/>
          <p:nvPr/>
        </p:nvCxnSpPr>
        <p:spPr>
          <a:xfrm rot="5400000">
            <a:off x="4933144" y="3798185"/>
            <a:ext cx="143510" cy="783590"/>
          </a:xfrm>
          <a:prstGeom prst="bentConnector2">
            <a:avLst/>
          </a:prstGeom>
          <a:ln w="3810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5400000">
            <a:off x="4825194" y="3970270"/>
            <a:ext cx="511810" cy="935990"/>
          </a:xfrm>
          <a:prstGeom prst="bentConnector2">
            <a:avLst/>
          </a:prstGeom>
          <a:ln w="3810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5400000">
            <a:off x="4707084" y="4132195"/>
            <a:ext cx="863600" cy="1123950"/>
          </a:xfrm>
          <a:prstGeom prst="bentConnector2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 flipV="1">
            <a:off x="4396569" y="5126605"/>
            <a:ext cx="71755" cy="1223645"/>
          </a:xfrm>
          <a:prstGeom prst="bentConnector2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0800000" flipV="1">
            <a:off x="4288619" y="4730365"/>
            <a:ext cx="179705" cy="1508760"/>
          </a:xfrm>
          <a:prstGeom prst="bentConnector2">
            <a:avLst/>
          </a:prstGeom>
          <a:ln w="3810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 flipV="1">
            <a:off x="4180669" y="4298565"/>
            <a:ext cx="287655" cy="1835785"/>
          </a:xfrm>
          <a:prstGeom prst="bentConnector2">
            <a:avLst/>
          </a:prstGeom>
          <a:ln w="3810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164544" y="6039735"/>
            <a:ext cx="1151890" cy="3956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>
                <a:solidFill>
                  <a:srgbClr val="000000"/>
                </a:solidFill>
                <a:effectLst/>
                <a:ea typeface="MS Mincho"/>
                <a:cs typeface="Times New Roman"/>
              </a:rPr>
              <a:t>TSS room #1</a:t>
            </a:r>
            <a:endParaRPr lang="en-GB" sz="1200">
              <a:effectLst/>
              <a:latin typeface="Times New Roman"/>
              <a:ea typeface="MS Mincho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685234" y="5479030"/>
            <a:ext cx="1151890" cy="8712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>
                <a:solidFill>
                  <a:srgbClr val="000000"/>
                </a:solidFill>
                <a:effectLst/>
                <a:ea typeface="MS Mincho"/>
                <a:cs typeface="Times New Roman"/>
              </a:rPr>
              <a:t>Ion source</a:t>
            </a:r>
            <a:br>
              <a:rPr lang="en-US" sz="1400" kern="1200">
                <a:solidFill>
                  <a:srgbClr val="000000"/>
                </a:solidFill>
                <a:effectLst/>
                <a:ea typeface="MS Mincho"/>
                <a:cs typeface="Times New Roman"/>
              </a:rPr>
            </a:br>
            <a:r>
              <a:rPr lang="en-US" sz="1400" kern="1200">
                <a:solidFill>
                  <a:srgbClr val="000000"/>
                </a:solidFill>
                <a:effectLst/>
                <a:ea typeface="MS Mincho"/>
                <a:cs typeface="Times New Roman"/>
              </a:rPr>
              <a:t>and</a:t>
            </a:r>
            <a:br>
              <a:rPr lang="en-US" sz="1400" kern="1200">
                <a:solidFill>
                  <a:srgbClr val="000000"/>
                </a:solidFill>
                <a:effectLst/>
                <a:ea typeface="MS Mincho"/>
                <a:cs typeface="Times New Roman"/>
              </a:rPr>
            </a:br>
            <a:r>
              <a:rPr lang="en-US" sz="1400" kern="1200">
                <a:solidFill>
                  <a:srgbClr val="000000"/>
                </a:solidFill>
                <a:effectLst/>
                <a:ea typeface="MS Mincho"/>
                <a:cs typeface="Times New Roman"/>
              </a:rPr>
              <a:t>RFQ</a:t>
            </a:r>
            <a:endParaRPr lang="en-GB" sz="1200">
              <a:effectLst/>
              <a:latin typeface="Times New Roman"/>
              <a:ea typeface="MS Mincho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323419" y="6134350"/>
            <a:ext cx="857250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323419" y="6239760"/>
            <a:ext cx="965200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323419" y="6350250"/>
            <a:ext cx="107315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180669" y="5677150"/>
            <a:ext cx="3503930" cy="4572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286079" y="5799705"/>
            <a:ext cx="3398520" cy="43815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396569" y="5905750"/>
            <a:ext cx="3288030" cy="444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96569" y="4038215"/>
            <a:ext cx="0" cy="1306195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42159" y="4298565"/>
            <a:ext cx="0" cy="863600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396569" y="5162165"/>
            <a:ext cx="1552575" cy="142875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451814" y="3650230"/>
            <a:ext cx="3653155" cy="359410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466419" y="4100445"/>
            <a:ext cx="3638550" cy="337820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396569" y="4730365"/>
            <a:ext cx="1551305" cy="146050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76929" y="3721985"/>
            <a:ext cx="0" cy="467995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141164" y="3650230"/>
            <a:ext cx="0" cy="467995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n 40"/>
          <p:cNvSpPr/>
          <p:nvPr/>
        </p:nvSpPr>
        <p:spPr>
          <a:xfrm rot="4908796">
            <a:off x="4996216" y="5694693"/>
            <a:ext cx="146340" cy="588645"/>
          </a:xfrm>
          <a:prstGeom prst="ca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2" name="Can 41"/>
          <p:cNvSpPr/>
          <p:nvPr/>
        </p:nvSpPr>
        <p:spPr>
          <a:xfrm rot="4908796">
            <a:off x="5486864" y="5783830"/>
            <a:ext cx="102235" cy="588645"/>
          </a:xfrm>
          <a:prstGeom prst="ca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3" name="Can 42"/>
          <p:cNvSpPr/>
          <p:nvPr/>
        </p:nvSpPr>
        <p:spPr>
          <a:xfrm rot="4908796">
            <a:off x="6027249" y="5824470"/>
            <a:ext cx="102235" cy="588645"/>
          </a:xfrm>
          <a:prstGeom prst="ca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4" name="Can 43"/>
          <p:cNvSpPr/>
          <p:nvPr/>
        </p:nvSpPr>
        <p:spPr>
          <a:xfrm rot="5400000">
            <a:off x="3719024" y="6056245"/>
            <a:ext cx="71755" cy="588645"/>
          </a:xfrm>
          <a:prstGeom prst="ca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5" name="Can 44"/>
          <p:cNvSpPr/>
          <p:nvPr/>
        </p:nvSpPr>
        <p:spPr>
          <a:xfrm rot="5400000">
            <a:off x="3719024" y="5948295"/>
            <a:ext cx="71755" cy="588645"/>
          </a:xfrm>
          <a:prstGeom prst="ca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6" name="Can 45"/>
          <p:cNvSpPr/>
          <p:nvPr/>
        </p:nvSpPr>
        <p:spPr>
          <a:xfrm rot="5400000">
            <a:off x="3689813" y="5810500"/>
            <a:ext cx="130175" cy="588645"/>
          </a:xfrm>
          <a:prstGeom prst="ca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7" name="TextBox 43"/>
          <p:cNvSpPr txBox="1"/>
          <p:nvPr/>
        </p:nvSpPr>
        <p:spPr>
          <a:xfrm>
            <a:off x="2313659" y="5738405"/>
            <a:ext cx="1002616" cy="308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kern="120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PLC 2oo3</a:t>
            </a:r>
            <a:endParaRPr lang="en-GB" sz="1200">
              <a:effectLst/>
              <a:latin typeface="Times New Roman"/>
              <a:ea typeface="MS Mincho"/>
            </a:endParaRPr>
          </a:p>
        </p:txBody>
      </p:sp>
      <p:sp>
        <p:nvSpPr>
          <p:cNvPr id="48" name="TextBox 82"/>
          <p:cNvSpPr txBox="1"/>
          <p:nvPr/>
        </p:nvSpPr>
        <p:spPr>
          <a:xfrm>
            <a:off x="7781118" y="4959176"/>
            <a:ext cx="975995" cy="525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kern="120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Relay 2oo3</a:t>
            </a:r>
            <a:endParaRPr lang="en-GB" sz="1200">
              <a:effectLst/>
              <a:latin typeface="Times New Roman"/>
              <a:ea typeface="MS Mincho"/>
            </a:endParaRPr>
          </a:p>
          <a:p>
            <a:pPr algn="ctr">
              <a:spcAft>
                <a:spcPts val="0"/>
              </a:spcAft>
            </a:pPr>
            <a:r>
              <a:rPr lang="en-US" sz="1400" kern="120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Actuators</a:t>
            </a:r>
            <a:endParaRPr lang="en-GB" sz="1200">
              <a:effectLst/>
              <a:latin typeface="Times New Roman"/>
              <a:ea typeface="MS Mincho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680518" y="4175036"/>
            <a:ext cx="143510" cy="14351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4680221" y="4617132"/>
            <a:ext cx="143510" cy="14351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4680221" y="5054850"/>
            <a:ext cx="143510" cy="14351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3316578" y="6075300"/>
            <a:ext cx="857250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173828" y="5607248"/>
            <a:ext cx="3510771" cy="47090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3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TSS layout</a:t>
            </a:r>
            <a:br>
              <a:rPr lang="en-US" dirty="0"/>
            </a:br>
            <a:r>
              <a:rPr lang="en-US" dirty="0"/>
              <a:t>- Target utility </a:t>
            </a:r>
            <a:r>
              <a:rPr lang="en-US" dirty="0" smtClean="0"/>
              <a:t>area – separation</a:t>
            </a:r>
            <a:endParaRPr lang="en-US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TSS separation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1263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Copper cables</a:t>
            </a:r>
          </a:p>
          <a:p>
            <a:r>
              <a:rPr lang="en-US" sz="2000" dirty="0" smtClean="0"/>
              <a:t>Redundant cables in separate metallic pipes</a:t>
            </a:r>
          </a:p>
          <a:p>
            <a:r>
              <a:rPr lang="en-US" sz="2000" dirty="0" smtClean="0"/>
              <a:t>Redundant control cabinets on separate levels (fire zones)</a:t>
            </a:r>
          </a:p>
          <a:p>
            <a:r>
              <a:rPr lang="en-US" sz="2000" dirty="0" smtClean="0"/>
              <a:t>Functions/sensors </a:t>
            </a:r>
            <a:r>
              <a:rPr lang="en-US" sz="2000" dirty="0" smtClean="0"/>
              <a:t>in separate areas (fire zones)</a:t>
            </a:r>
            <a:endParaRPr lang="en-US" sz="20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IEC 60709, IEEE 384: “Hazard area”</a:t>
            </a:r>
            <a:endParaRPr lang="en-US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9834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IEC 60709: 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/>
              <a:t>for plant failure and external failure events </a:t>
            </a:r>
            <a:r>
              <a:rPr lang="en-US" i="1" dirty="0" smtClean="0"/>
              <a:t>… greater </a:t>
            </a:r>
            <a:r>
              <a:rPr lang="en-US" i="1" dirty="0"/>
              <a:t>physical separation [than 30 cm horizontal, 80 cm vertical] </a:t>
            </a:r>
            <a:r>
              <a:rPr lang="en-US" i="1" dirty="0" smtClean="0"/>
              <a:t>including </a:t>
            </a:r>
            <a:r>
              <a:rPr lang="en-US" i="1" dirty="0"/>
              <a:t>barriers and/or safety structures shall </a:t>
            </a:r>
            <a:r>
              <a:rPr lang="en-US" i="1" dirty="0" smtClean="0"/>
              <a:t>be applied</a:t>
            </a:r>
            <a:r>
              <a:rPr lang="en-US" dirty="0"/>
              <a:t>.</a:t>
            </a:r>
            <a:r>
              <a:rPr lang="en-US" dirty="0" smtClean="0"/>
              <a:t>”</a:t>
            </a:r>
            <a:endParaRPr lang="en-US" i="1" dirty="0" smtClean="0"/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For </a:t>
            </a:r>
            <a:r>
              <a:rPr lang="en-US" i="1" dirty="0"/>
              <a:t>lesser separation </a:t>
            </a:r>
            <a:r>
              <a:rPr lang="en-US" i="1" dirty="0" smtClean="0"/>
              <a:t>distances [than 30 </a:t>
            </a:r>
            <a:r>
              <a:rPr lang="en-US" i="1" dirty="0"/>
              <a:t>cm horizontal, 80 cm vertical] </a:t>
            </a:r>
            <a:r>
              <a:rPr lang="en-US" i="1" dirty="0" smtClean="0"/>
              <a:t>in </a:t>
            </a:r>
            <a:r>
              <a:rPr lang="en-US" i="1" dirty="0"/>
              <a:t>hazardous areas, the degree of </a:t>
            </a:r>
            <a:r>
              <a:rPr lang="en-US" i="1" dirty="0" smtClean="0"/>
              <a:t>hazards (such </a:t>
            </a:r>
            <a:r>
              <a:rPr lang="en-US" i="1" dirty="0"/>
              <a:t>as size of the fire or pipe break) and mitigating measures (such as sprinklers) should </a:t>
            </a:r>
            <a:r>
              <a:rPr lang="en-US" i="1" dirty="0" smtClean="0"/>
              <a:t>be considered</a:t>
            </a:r>
            <a:r>
              <a:rPr lang="en-US" dirty="0" smtClean="0"/>
              <a:t>”.</a:t>
            </a:r>
          </a:p>
          <a:p>
            <a:endParaRPr lang="en-US" dirty="0" smtClean="0"/>
          </a:p>
          <a:p>
            <a:r>
              <a:rPr lang="en-US" dirty="0" smtClean="0"/>
              <a:t>IEEE 384: 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H</a:t>
            </a:r>
            <a:r>
              <a:rPr lang="en-US" dirty="0" smtClean="0"/>
              <a:t>azard area”: “</a:t>
            </a:r>
            <a:r>
              <a:rPr lang="en-US" i="1" dirty="0"/>
              <a:t>Protection </a:t>
            </a:r>
            <a:r>
              <a:rPr lang="en-US" i="1" dirty="0" smtClean="0"/>
              <a:t>… shall </a:t>
            </a:r>
            <a:r>
              <a:rPr lang="en-US" i="1" dirty="0"/>
              <a:t>be accomplished by the use </a:t>
            </a:r>
            <a:r>
              <a:rPr lang="en-US" i="1" dirty="0" smtClean="0"/>
              <a:t>of barriers</a:t>
            </a:r>
            <a:r>
              <a:rPr lang="en-US" i="1" dirty="0"/>
              <a:t>, restraints, separation distance, or appropriate combination thereof.</a:t>
            </a:r>
            <a:r>
              <a:rPr lang="en-US" i="1" dirty="0" smtClean="0"/>
              <a:t>”</a:t>
            </a:r>
            <a:endParaRPr lang="en-US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/>
          <a:srcRect b="52555"/>
          <a:stretch/>
        </p:blipFill>
        <p:spPr>
          <a:xfrm>
            <a:off x="1059260" y="5169173"/>
            <a:ext cx="6876256" cy="1187177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2"/>
          <a:srcRect t="63386" b="17468"/>
          <a:stretch/>
        </p:blipFill>
        <p:spPr>
          <a:xfrm>
            <a:off x="1059260" y="6309320"/>
            <a:ext cx="6876256" cy="47907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81" y="116632"/>
            <a:ext cx="2145399" cy="117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4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System Architecture</a:t>
            </a:r>
            <a:br>
              <a:rPr lang="en-US" dirty="0" smtClean="0"/>
            </a:br>
            <a:r>
              <a:rPr lang="en-US" dirty="0" smtClean="0"/>
              <a:t>- agenda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Scope and purpose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Architecture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Layout and physical separation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44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layout</a:t>
            </a:r>
            <a:br>
              <a:rPr lang="en-GB" dirty="0" smtClean="0"/>
            </a:br>
            <a:r>
              <a:rPr lang="en-GB" dirty="0" smtClean="0"/>
              <a:t>- ESS facility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pic>
        <p:nvPicPr>
          <p:cNvPr id="43" name="Picture 14"/>
          <p:cNvPicPr/>
          <p:nvPr/>
        </p:nvPicPr>
        <p:blipFill rotWithShape="1">
          <a:blip r:embed="rId2"/>
          <a:srcRect l="17543" t="13860" r="12"/>
          <a:stretch/>
        </p:blipFill>
        <p:spPr>
          <a:xfrm>
            <a:off x="775915" y="1942155"/>
            <a:ext cx="7756525" cy="4023380"/>
          </a:xfrm>
          <a:prstGeom prst="rect">
            <a:avLst/>
          </a:prstGeom>
        </p:spPr>
      </p:pic>
      <p:sp>
        <p:nvSpPr>
          <p:cNvPr id="44" name="Rounded Rectangle 86"/>
          <p:cNvSpPr/>
          <p:nvPr/>
        </p:nvSpPr>
        <p:spPr>
          <a:xfrm>
            <a:off x="3131840" y="5373216"/>
            <a:ext cx="2783701" cy="48949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6"/>
          <p:cNvSpPr/>
          <p:nvPr/>
        </p:nvSpPr>
        <p:spPr>
          <a:xfrm>
            <a:off x="1910660" y="3630005"/>
            <a:ext cx="307975" cy="274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Trapezoid 20"/>
          <p:cNvSpPr/>
          <p:nvPr/>
        </p:nvSpPr>
        <p:spPr>
          <a:xfrm rot="5400000">
            <a:off x="2145610" y="3692235"/>
            <a:ext cx="272415" cy="149225"/>
          </a:xfrm>
          <a:prstGeom prst="trapezoid">
            <a:avLst>
              <a:gd name="adj" fmla="val 602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7" name="Rectangle 21"/>
          <p:cNvSpPr/>
          <p:nvPr/>
        </p:nvSpPr>
        <p:spPr>
          <a:xfrm>
            <a:off x="1322650" y="3630005"/>
            <a:ext cx="147320" cy="2755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Rectangle 22"/>
          <p:cNvSpPr/>
          <p:nvPr/>
        </p:nvSpPr>
        <p:spPr>
          <a:xfrm>
            <a:off x="1322649" y="3320988"/>
            <a:ext cx="147321" cy="205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Rectangle 23"/>
          <p:cNvSpPr/>
          <p:nvPr/>
        </p:nvSpPr>
        <p:spPr>
          <a:xfrm>
            <a:off x="3563888" y="3609020"/>
            <a:ext cx="258445" cy="131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Rectangle 24"/>
          <p:cNvSpPr/>
          <p:nvPr/>
        </p:nvSpPr>
        <p:spPr>
          <a:xfrm>
            <a:off x="7452320" y="3456650"/>
            <a:ext cx="146050" cy="205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Rectangle 25"/>
          <p:cNvSpPr/>
          <p:nvPr/>
        </p:nvSpPr>
        <p:spPr>
          <a:xfrm>
            <a:off x="7809810" y="3456650"/>
            <a:ext cx="145415" cy="205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Text Box 15"/>
          <p:cNvSpPr txBox="1"/>
          <p:nvPr/>
        </p:nvSpPr>
        <p:spPr>
          <a:xfrm>
            <a:off x="1322650" y="5059975"/>
            <a:ext cx="995046" cy="47181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>
                <a:effectLst/>
                <a:ea typeface="Calibri"/>
                <a:cs typeface="Times New Roman"/>
              </a:rPr>
              <a:t>TSS #</a:t>
            </a:r>
            <a:r>
              <a:rPr lang="en-US" sz="1200" dirty="0" smtClean="0">
                <a:effectLst/>
                <a:ea typeface="Calibri"/>
                <a:cs typeface="Times New Roman"/>
              </a:rPr>
              <a:t>1</a:t>
            </a:r>
            <a:br>
              <a:rPr lang="en-US" sz="1200" dirty="0" smtClean="0">
                <a:effectLst/>
                <a:ea typeface="Calibri"/>
                <a:cs typeface="Times New Roman"/>
              </a:rPr>
            </a:br>
            <a:r>
              <a:rPr lang="en-US" sz="1200" dirty="0" smtClean="0">
                <a:ea typeface="Calibri"/>
                <a:cs typeface="Times New Roman"/>
              </a:rPr>
              <a:t>- PLC 2oo3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  <p:cxnSp>
        <p:nvCxnSpPr>
          <p:cNvPr id="53" name="Straight Arrow Connector 27"/>
          <p:cNvCxnSpPr>
            <a:stCxn id="52" idx="0"/>
            <a:endCxn id="47" idx="2"/>
          </p:cNvCxnSpPr>
          <p:nvPr/>
        </p:nvCxnSpPr>
        <p:spPr>
          <a:xfrm flipH="1" flipV="1">
            <a:off x="1396310" y="3905595"/>
            <a:ext cx="423863" cy="115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15"/>
          <p:cNvSpPr txBox="1"/>
          <p:nvPr/>
        </p:nvSpPr>
        <p:spPr>
          <a:xfrm>
            <a:off x="2386275" y="5051085"/>
            <a:ext cx="1402080" cy="27876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>
                <a:effectLst/>
                <a:ea typeface="Calibri"/>
              </a:rPr>
              <a:t>Target utility block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  <p:cxnSp>
        <p:nvCxnSpPr>
          <p:cNvPr id="55" name="Straight Arrow Connector 29"/>
          <p:cNvCxnSpPr>
            <a:stCxn id="54" idx="0"/>
          </p:cNvCxnSpPr>
          <p:nvPr/>
        </p:nvCxnSpPr>
        <p:spPr>
          <a:xfrm flipH="1" flipV="1">
            <a:off x="2064965" y="3905595"/>
            <a:ext cx="1022350" cy="11454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5"/>
          <p:cNvSpPr txBox="1"/>
          <p:nvPr/>
        </p:nvSpPr>
        <p:spPr>
          <a:xfrm>
            <a:off x="4765620" y="2059955"/>
            <a:ext cx="1584960" cy="2889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>
                <a:effectLst/>
                <a:ea typeface="Calibri"/>
              </a:rPr>
              <a:t>Klystron gallery (G02)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  <p:cxnSp>
        <p:nvCxnSpPr>
          <p:cNvPr id="57" name="Straight Arrow Connector 31"/>
          <p:cNvCxnSpPr>
            <a:stCxn id="56" idx="2"/>
          </p:cNvCxnSpPr>
          <p:nvPr/>
        </p:nvCxnSpPr>
        <p:spPr>
          <a:xfrm flipH="1">
            <a:off x="4005526" y="2348880"/>
            <a:ext cx="1552574" cy="945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32"/>
          <p:cNvCxnSpPr>
            <a:stCxn id="56" idx="2"/>
          </p:cNvCxnSpPr>
          <p:nvPr/>
        </p:nvCxnSpPr>
        <p:spPr>
          <a:xfrm>
            <a:off x="5558100" y="2348880"/>
            <a:ext cx="1802130" cy="985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15"/>
          <p:cNvSpPr txBox="1"/>
          <p:nvPr/>
        </p:nvSpPr>
        <p:spPr>
          <a:xfrm>
            <a:off x="3944565" y="5049180"/>
            <a:ext cx="1178560" cy="28067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>
                <a:effectLst/>
                <a:ea typeface="Calibri"/>
              </a:rPr>
              <a:t>Dipole magnet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  <p:cxnSp>
        <p:nvCxnSpPr>
          <p:cNvPr id="60" name="Straight Arrow Connector 34"/>
          <p:cNvCxnSpPr>
            <a:stCxn id="59" idx="0"/>
            <a:endCxn id="49" idx="2"/>
          </p:cNvCxnSpPr>
          <p:nvPr/>
        </p:nvCxnSpPr>
        <p:spPr>
          <a:xfrm flipH="1" flipV="1">
            <a:off x="3693111" y="3740465"/>
            <a:ext cx="840734" cy="13087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15"/>
          <p:cNvSpPr txBox="1"/>
          <p:nvPr/>
        </p:nvSpPr>
        <p:spPr>
          <a:xfrm>
            <a:off x="5980375" y="5057435"/>
            <a:ext cx="1045845" cy="43835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RFQ</a:t>
            </a:r>
            <a:br>
              <a:rPr lang="en-US" sz="1200" dirty="0" smtClean="0">
                <a:effectLst/>
                <a:ea typeface="Calibri"/>
              </a:rPr>
            </a:br>
            <a:r>
              <a:rPr lang="en-US" sz="1200" dirty="0" smtClean="0">
                <a:effectLst/>
                <a:ea typeface="Calibri"/>
              </a:rPr>
              <a:t>- Relay 2oo3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62" name="Straight Arrow Connector 36"/>
          <p:cNvCxnSpPr>
            <a:stCxn id="61" idx="0"/>
            <a:endCxn id="50" idx="2"/>
          </p:cNvCxnSpPr>
          <p:nvPr/>
        </p:nvCxnSpPr>
        <p:spPr>
          <a:xfrm flipV="1">
            <a:off x="6503298" y="3662390"/>
            <a:ext cx="1022047" cy="1395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15"/>
          <p:cNvSpPr txBox="1"/>
          <p:nvPr/>
        </p:nvSpPr>
        <p:spPr>
          <a:xfrm>
            <a:off x="7098610" y="5057435"/>
            <a:ext cx="1112520" cy="43835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>
                <a:effectLst/>
                <a:ea typeface="Calibri"/>
              </a:rPr>
              <a:t>Ion </a:t>
            </a:r>
            <a:r>
              <a:rPr lang="en-US" sz="1200" dirty="0" smtClean="0">
                <a:effectLst/>
                <a:ea typeface="Calibri"/>
              </a:rPr>
              <a:t>source</a:t>
            </a:r>
            <a:r>
              <a:rPr lang="en-US" sz="1200" dirty="0">
                <a:latin typeface="Times New Roman"/>
                <a:ea typeface="Calibri"/>
              </a:rPr>
              <a:t/>
            </a:r>
            <a:br>
              <a:rPr lang="en-US" sz="1200" dirty="0">
                <a:latin typeface="Times New Roman"/>
                <a:ea typeface="Calibri"/>
              </a:rPr>
            </a:br>
            <a:r>
              <a:rPr lang="en-US" sz="1200" dirty="0">
                <a:ea typeface="Calibri"/>
              </a:rPr>
              <a:t>- Relay 2oo3</a:t>
            </a:r>
          </a:p>
        </p:txBody>
      </p:sp>
      <p:cxnSp>
        <p:nvCxnSpPr>
          <p:cNvPr id="64" name="Straight Arrow Connector 38"/>
          <p:cNvCxnSpPr>
            <a:stCxn id="63" idx="0"/>
          </p:cNvCxnSpPr>
          <p:nvPr/>
        </p:nvCxnSpPr>
        <p:spPr>
          <a:xfrm flipV="1">
            <a:off x="7654870" y="3662391"/>
            <a:ext cx="227965" cy="1395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5"/>
          <p:cNvSpPr txBox="1"/>
          <p:nvPr/>
        </p:nvSpPr>
        <p:spPr>
          <a:xfrm>
            <a:off x="899592" y="2060848"/>
            <a:ext cx="1064725" cy="40599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MCR</a:t>
            </a:r>
            <a:br>
              <a:rPr lang="en-US" sz="1200" dirty="0" smtClean="0">
                <a:effectLst/>
                <a:ea typeface="Calibri"/>
              </a:rPr>
            </a:br>
            <a:r>
              <a:rPr lang="en-US" sz="1200" dirty="0" smtClean="0">
                <a:effectLst/>
                <a:ea typeface="Calibri"/>
              </a:rPr>
              <a:t>- manual stop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66" name="Straight Arrow Connector 1888"/>
          <p:cNvCxnSpPr>
            <a:stCxn id="65" idx="2"/>
            <a:endCxn id="48" idx="0"/>
          </p:cNvCxnSpPr>
          <p:nvPr/>
        </p:nvCxnSpPr>
        <p:spPr>
          <a:xfrm flipH="1">
            <a:off x="1396310" y="2466846"/>
            <a:ext cx="35645" cy="8541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41"/>
          <p:cNvCxnSpPr>
            <a:stCxn id="56" idx="2"/>
          </p:cNvCxnSpPr>
          <p:nvPr/>
        </p:nvCxnSpPr>
        <p:spPr>
          <a:xfrm flipH="1">
            <a:off x="5468566" y="2348880"/>
            <a:ext cx="89534" cy="818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15"/>
          <p:cNvSpPr txBox="1"/>
          <p:nvPr/>
        </p:nvSpPr>
        <p:spPr>
          <a:xfrm>
            <a:off x="6802065" y="2059955"/>
            <a:ext cx="1409065" cy="2889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>
                <a:effectLst/>
                <a:ea typeface="Calibri"/>
              </a:rPr>
              <a:t>Front end building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  <p:cxnSp>
        <p:nvCxnSpPr>
          <p:cNvPr id="69" name="Straight Arrow Connector 43"/>
          <p:cNvCxnSpPr>
            <a:stCxn id="68" idx="2"/>
          </p:cNvCxnSpPr>
          <p:nvPr/>
        </p:nvCxnSpPr>
        <p:spPr>
          <a:xfrm>
            <a:off x="7506598" y="2348880"/>
            <a:ext cx="387032" cy="10093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15"/>
          <p:cNvSpPr txBox="1"/>
          <p:nvPr/>
        </p:nvSpPr>
        <p:spPr>
          <a:xfrm>
            <a:off x="2032588" y="2059955"/>
            <a:ext cx="1351280" cy="2889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>
                <a:effectLst/>
                <a:ea typeface="Calibri"/>
              </a:rPr>
              <a:t>Target buidling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  <p:cxnSp>
        <p:nvCxnSpPr>
          <p:cNvPr id="71" name="Straight Arrow Connector 45"/>
          <p:cNvCxnSpPr>
            <a:stCxn id="70" idx="2"/>
          </p:cNvCxnSpPr>
          <p:nvPr/>
        </p:nvCxnSpPr>
        <p:spPr>
          <a:xfrm flipH="1">
            <a:off x="2281817" y="2348880"/>
            <a:ext cx="426411" cy="818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46"/>
          <p:cNvSpPr/>
          <p:nvPr/>
        </p:nvSpPr>
        <p:spPr>
          <a:xfrm>
            <a:off x="1051505" y="3294724"/>
            <a:ext cx="1839595" cy="125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3" name="Rectangle 47"/>
          <p:cNvSpPr/>
          <p:nvPr/>
        </p:nvSpPr>
        <p:spPr>
          <a:xfrm>
            <a:off x="3334965" y="3360130"/>
            <a:ext cx="4380230" cy="372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4" name="Rectangle 48"/>
          <p:cNvSpPr/>
          <p:nvPr/>
        </p:nvSpPr>
        <p:spPr>
          <a:xfrm>
            <a:off x="7748850" y="3358860"/>
            <a:ext cx="288925" cy="371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75" name="Straight Arrow Connector 53"/>
          <p:cNvCxnSpPr>
            <a:endCxn id="50" idx="1"/>
          </p:cNvCxnSpPr>
          <p:nvPr/>
        </p:nvCxnSpPr>
        <p:spPr>
          <a:xfrm>
            <a:off x="3693111" y="3559520"/>
            <a:ext cx="3759209" cy="0"/>
          </a:xfrm>
          <a:prstGeom prst="straightConnector1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137"/>
          <p:cNvCxnSpPr>
            <a:stCxn id="51" idx="1"/>
            <a:endCxn id="50" idx="3"/>
          </p:cNvCxnSpPr>
          <p:nvPr/>
        </p:nvCxnSpPr>
        <p:spPr>
          <a:xfrm flipH="1">
            <a:off x="7598370" y="3559520"/>
            <a:ext cx="211440" cy="0"/>
          </a:xfrm>
          <a:prstGeom prst="line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40"/>
          <p:cNvCxnSpPr/>
          <p:nvPr/>
        </p:nvCxnSpPr>
        <p:spPr>
          <a:xfrm flipH="1">
            <a:off x="1469970" y="3860731"/>
            <a:ext cx="440690" cy="317"/>
          </a:xfrm>
          <a:prstGeom prst="line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43"/>
          <p:cNvCxnSpPr>
            <a:stCxn id="47" idx="0"/>
            <a:endCxn id="48" idx="2"/>
          </p:cNvCxnSpPr>
          <p:nvPr/>
        </p:nvCxnSpPr>
        <p:spPr>
          <a:xfrm flipV="1">
            <a:off x="1396310" y="3526728"/>
            <a:ext cx="0" cy="103277"/>
          </a:xfrm>
          <a:prstGeom prst="line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53"/>
          <p:cNvCxnSpPr/>
          <p:nvPr/>
        </p:nvCxnSpPr>
        <p:spPr>
          <a:xfrm flipV="1">
            <a:off x="4283968" y="3094920"/>
            <a:ext cx="0" cy="431808"/>
          </a:xfrm>
          <a:prstGeom prst="straightConnector1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53"/>
          <p:cNvCxnSpPr/>
          <p:nvPr/>
        </p:nvCxnSpPr>
        <p:spPr>
          <a:xfrm>
            <a:off x="3087315" y="3104966"/>
            <a:ext cx="1196653" cy="0"/>
          </a:xfrm>
          <a:prstGeom prst="straightConnector1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53"/>
          <p:cNvCxnSpPr/>
          <p:nvPr/>
        </p:nvCxnSpPr>
        <p:spPr>
          <a:xfrm flipV="1">
            <a:off x="3087315" y="3094920"/>
            <a:ext cx="0" cy="464600"/>
          </a:xfrm>
          <a:prstGeom prst="straightConnector1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53"/>
          <p:cNvCxnSpPr/>
          <p:nvPr/>
        </p:nvCxnSpPr>
        <p:spPr>
          <a:xfrm flipH="1">
            <a:off x="1789637" y="3526728"/>
            <a:ext cx="1287622" cy="0"/>
          </a:xfrm>
          <a:prstGeom prst="straightConnector1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53"/>
          <p:cNvCxnSpPr/>
          <p:nvPr/>
        </p:nvCxnSpPr>
        <p:spPr>
          <a:xfrm flipV="1">
            <a:off x="1799694" y="3526729"/>
            <a:ext cx="0" cy="213736"/>
          </a:xfrm>
          <a:prstGeom prst="straightConnector1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4"/>
          <p:cNvCxnSpPr/>
          <p:nvPr/>
        </p:nvCxnSpPr>
        <p:spPr>
          <a:xfrm flipV="1">
            <a:off x="1727684" y="3456652"/>
            <a:ext cx="0" cy="317388"/>
          </a:xfrm>
          <a:prstGeom prst="straightConnector1">
            <a:avLst/>
          </a:prstGeom>
          <a:ln w="127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1727684" y="3465004"/>
            <a:ext cx="1296144" cy="0"/>
          </a:xfrm>
          <a:prstGeom prst="straightConnector1">
            <a:avLst/>
          </a:prstGeom>
          <a:ln w="127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56"/>
          <p:cNvCxnSpPr/>
          <p:nvPr/>
        </p:nvCxnSpPr>
        <p:spPr>
          <a:xfrm flipV="1">
            <a:off x="3023828" y="3032956"/>
            <a:ext cx="0" cy="432048"/>
          </a:xfrm>
          <a:prstGeom prst="straightConnector1">
            <a:avLst/>
          </a:prstGeom>
          <a:ln w="127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58"/>
          <p:cNvCxnSpPr/>
          <p:nvPr/>
        </p:nvCxnSpPr>
        <p:spPr>
          <a:xfrm flipH="1">
            <a:off x="3635896" y="3465004"/>
            <a:ext cx="3816425" cy="0"/>
          </a:xfrm>
          <a:prstGeom prst="straightConnector1">
            <a:avLst/>
          </a:prstGeom>
          <a:ln w="12700">
            <a:solidFill>
              <a:srgbClr val="FFC000"/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18"/>
          <p:cNvCxnSpPr/>
          <p:nvPr/>
        </p:nvCxnSpPr>
        <p:spPr>
          <a:xfrm>
            <a:off x="7596336" y="3456650"/>
            <a:ext cx="213474" cy="0"/>
          </a:xfrm>
          <a:prstGeom prst="straightConnector1">
            <a:avLst/>
          </a:prstGeom>
          <a:ln w="12700">
            <a:solidFill>
              <a:srgbClr val="FFC000"/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2"/>
          <p:cNvCxnSpPr/>
          <p:nvPr/>
        </p:nvCxnSpPr>
        <p:spPr>
          <a:xfrm flipH="1">
            <a:off x="1475658" y="3769749"/>
            <a:ext cx="252026" cy="0"/>
          </a:xfrm>
          <a:prstGeom prst="straightConnector1">
            <a:avLst/>
          </a:prstGeom>
          <a:ln w="127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5"/>
          <p:cNvSpPr/>
          <p:nvPr/>
        </p:nvSpPr>
        <p:spPr>
          <a:xfrm>
            <a:off x="3563889" y="5337212"/>
            <a:ext cx="1872208" cy="230585"/>
          </a:xfrm>
          <a:prstGeom prst="round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smtClean="0">
                <a:solidFill>
                  <a:schemeClr val="tx1"/>
                </a:solidFill>
              </a:rPr>
              <a:t>Relay system cables</a:t>
            </a:r>
          </a:p>
        </p:txBody>
      </p:sp>
      <p:cxnSp>
        <p:nvCxnSpPr>
          <p:cNvPr id="91" name="Straight Connector 88"/>
          <p:cNvCxnSpPr/>
          <p:nvPr/>
        </p:nvCxnSpPr>
        <p:spPr>
          <a:xfrm>
            <a:off x="3239853" y="5459785"/>
            <a:ext cx="324036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89"/>
          <p:cNvCxnSpPr/>
          <p:nvPr/>
        </p:nvCxnSpPr>
        <p:spPr>
          <a:xfrm>
            <a:off x="3239853" y="5495789"/>
            <a:ext cx="32403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0"/>
          <p:cNvCxnSpPr/>
          <p:nvPr/>
        </p:nvCxnSpPr>
        <p:spPr>
          <a:xfrm>
            <a:off x="3239853" y="5531793"/>
            <a:ext cx="32403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1"/>
          <p:cNvCxnSpPr/>
          <p:nvPr/>
        </p:nvCxnSpPr>
        <p:spPr>
          <a:xfrm>
            <a:off x="3239853" y="5639805"/>
            <a:ext cx="324036" cy="0"/>
          </a:xfrm>
          <a:prstGeom prst="line">
            <a:avLst/>
          </a:prstGeom>
          <a:ln w="12700"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2"/>
          <p:cNvCxnSpPr/>
          <p:nvPr/>
        </p:nvCxnSpPr>
        <p:spPr>
          <a:xfrm>
            <a:off x="3239853" y="5675809"/>
            <a:ext cx="324036" cy="0"/>
          </a:xfrm>
          <a:prstGeom prst="line">
            <a:avLst/>
          </a:prstGeom>
          <a:ln w="12700">
            <a:solidFill>
              <a:srgbClr val="0070C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3"/>
          <p:cNvCxnSpPr/>
          <p:nvPr/>
        </p:nvCxnSpPr>
        <p:spPr>
          <a:xfrm>
            <a:off x="3239853" y="5711813"/>
            <a:ext cx="324036" cy="0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4"/>
          <p:cNvCxnSpPr/>
          <p:nvPr/>
        </p:nvCxnSpPr>
        <p:spPr>
          <a:xfrm>
            <a:off x="3239853" y="5747817"/>
            <a:ext cx="324036" cy="0"/>
          </a:xfrm>
          <a:prstGeom prst="line">
            <a:avLst/>
          </a:prstGeom>
          <a:ln w="127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5"/>
          <p:cNvSpPr/>
          <p:nvPr/>
        </p:nvSpPr>
        <p:spPr>
          <a:xfrm>
            <a:off x="3563888" y="5521227"/>
            <a:ext cx="2105351" cy="288032"/>
          </a:xfrm>
          <a:prstGeom prst="round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smtClean="0">
                <a:solidFill>
                  <a:schemeClr val="tx1"/>
                </a:solidFill>
              </a:rPr>
              <a:t>Safety PLC system cables</a:t>
            </a:r>
          </a:p>
        </p:txBody>
      </p:sp>
      <p:cxnSp>
        <p:nvCxnSpPr>
          <p:cNvPr id="99" name="Straight Connector 97"/>
          <p:cNvCxnSpPr/>
          <p:nvPr/>
        </p:nvCxnSpPr>
        <p:spPr>
          <a:xfrm flipH="1">
            <a:off x="1469970" y="3860731"/>
            <a:ext cx="440690" cy="317"/>
          </a:xfrm>
          <a:prstGeom prst="line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70"/>
          <p:cNvCxnSpPr/>
          <p:nvPr/>
        </p:nvCxnSpPr>
        <p:spPr>
          <a:xfrm flipH="1">
            <a:off x="3023828" y="3032956"/>
            <a:ext cx="1317354" cy="0"/>
          </a:xfrm>
          <a:prstGeom prst="straightConnector1">
            <a:avLst/>
          </a:prstGeom>
          <a:ln w="127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72"/>
          <p:cNvCxnSpPr/>
          <p:nvPr/>
        </p:nvCxnSpPr>
        <p:spPr>
          <a:xfrm flipV="1">
            <a:off x="4341182" y="3032957"/>
            <a:ext cx="0" cy="432047"/>
          </a:xfrm>
          <a:prstGeom prst="straightConnector1">
            <a:avLst/>
          </a:prstGeom>
          <a:ln w="127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2"/>
          <p:cNvSpPr/>
          <p:nvPr/>
        </p:nvSpPr>
        <p:spPr>
          <a:xfrm>
            <a:off x="2356430" y="3645024"/>
            <a:ext cx="271354" cy="25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3635896" y="3456651"/>
            <a:ext cx="0" cy="116365"/>
          </a:xfrm>
          <a:prstGeom prst="straightConnector1">
            <a:avLst/>
          </a:prstGeom>
          <a:ln w="127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4"/>
          <p:cNvCxnSpPr/>
          <p:nvPr/>
        </p:nvCxnSpPr>
        <p:spPr>
          <a:xfrm flipV="1">
            <a:off x="1331640" y="3528660"/>
            <a:ext cx="0" cy="80360"/>
          </a:xfrm>
          <a:prstGeom prst="straightConnector1">
            <a:avLst/>
          </a:prstGeom>
          <a:ln w="127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40"/>
          <p:cNvCxnSpPr>
            <a:stCxn id="45" idx="1"/>
          </p:cNvCxnSpPr>
          <p:nvPr/>
        </p:nvCxnSpPr>
        <p:spPr>
          <a:xfrm flipH="1" flipV="1">
            <a:off x="1769690" y="3766848"/>
            <a:ext cx="140970" cy="635"/>
          </a:xfrm>
          <a:prstGeom prst="line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56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TSS layout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smtClean="0"/>
              <a:t>outside Target utility area - separation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TSS separation</a:t>
            </a:r>
            <a:endParaRPr lang="en-US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Fiber cables</a:t>
            </a:r>
          </a:p>
          <a:p>
            <a:r>
              <a:rPr lang="en-US" sz="2000" dirty="0" smtClean="0"/>
              <a:t>Redundant cables in separate metallic pipes</a:t>
            </a:r>
          </a:p>
          <a:p>
            <a:r>
              <a:rPr lang="en-US" sz="2000" dirty="0" smtClean="0"/>
              <a:t>&gt;0.1 m between metallic pipes</a:t>
            </a:r>
          </a:p>
          <a:p>
            <a:r>
              <a:rPr lang="en-US" sz="2000" dirty="0" smtClean="0"/>
              <a:t>Routed in same area (fire zone)</a:t>
            </a:r>
            <a:endParaRPr lang="en-US" sz="20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IEC 60709, IEEE 384: “</a:t>
            </a:r>
            <a:r>
              <a:rPr lang="en-US" dirty="0" err="1" smtClean="0"/>
              <a:t>Nonhazard</a:t>
            </a:r>
            <a:r>
              <a:rPr lang="en-US" dirty="0" smtClean="0"/>
              <a:t> area”</a:t>
            </a:r>
            <a:endParaRPr lang="en-US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IEC 60709: </a:t>
            </a:r>
          </a:p>
          <a:p>
            <a:pPr lvl="1"/>
            <a:r>
              <a:rPr lang="en-US" sz="1600" dirty="0" smtClean="0"/>
              <a:t>“</a:t>
            </a:r>
            <a:r>
              <a:rPr lang="en-US" sz="1600" i="1" dirty="0" smtClean="0"/>
              <a:t>redundant groups … separate cable routes</a:t>
            </a:r>
            <a:r>
              <a:rPr lang="en-US" sz="1600" dirty="0" smtClean="0"/>
              <a:t>”</a:t>
            </a:r>
          </a:p>
          <a:p>
            <a:pPr lvl="1"/>
            <a:r>
              <a:rPr lang="en-US" sz="1600" dirty="0"/>
              <a:t>If </a:t>
            </a:r>
            <a:r>
              <a:rPr lang="en-US" sz="1600" dirty="0" smtClean="0"/>
              <a:t>less </a:t>
            </a:r>
            <a:r>
              <a:rPr lang="en-US" sz="1600" dirty="0"/>
              <a:t>separation than 30 cm (horizontal) and 80 cm (vertical</a:t>
            </a:r>
            <a:r>
              <a:rPr lang="en-US" sz="1600" dirty="0" smtClean="0"/>
              <a:t>), then “</a:t>
            </a:r>
            <a:r>
              <a:rPr lang="en-US" sz="1600" i="1" dirty="0" smtClean="0"/>
              <a:t>enclosed raceways </a:t>
            </a:r>
            <a:r>
              <a:rPr lang="en-US" sz="1600" i="1" dirty="0"/>
              <a:t>that qualify as barriers</a:t>
            </a:r>
            <a:r>
              <a:rPr lang="en-US" sz="1600" dirty="0" smtClean="0"/>
              <a:t>” shall be used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IEEE </a:t>
            </a:r>
            <a:r>
              <a:rPr lang="en-US" sz="1800" dirty="0" smtClean="0"/>
              <a:t>384: </a:t>
            </a:r>
            <a:endParaRPr lang="en-US" sz="1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229200"/>
            <a:ext cx="7271792" cy="113756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79" y="55302"/>
            <a:ext cx="2016959" cy="1060463"/>
          </a:xfrm>
          <a:prstGeom prst="rect">
            <a:avLst/>
          </a:prstGeom>
        </p:spPr>
      </p:pic>
      <p:sp>
        <p:nvSpPr>
          <p:cNvPr id="3" name="Rektangel med rundade hörn 2"/>
          <p:cNvSpPr/>
          <p:nvPr/>
        </p:nvSpPr>
        <p:spPr>
          <a:xfrm>
            <a:off x="971600" y="5634935"/>
            <a:ext cx="625871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layout</a:t>
            </a:r>
            <a:br>
              <a:rPr lang="en-US" dirty="0" smtClean="0"/>
            </a:br>
            <a:r>
              <a:rPr lang="en-US" dirty="0" smtClean="0"/>
              <a:t>- separation - conclusions</a:t>
            </a:r>
            <a:endParaRPr lang="en-US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Target utility area is considered as a “Hazard area”</a:t>
            </a:r>
          </a:p>
          <a:p>
            <a:pPr lvl="1"/>
            <a:r>
              <a:rPr lang="en-US" u="sng" dirty="0" smtClean="0"/>
              <a:t>Possible events </a:t>
            </a:r>
            <a:r>
              <a:rPr lang="en-US" dirty="0" smtClean="0"/>
              <a:t>that cause accidents, or are consequences of accidents, that demand TSS to work</a:t>
            </a:r>
          </a:p>
          <a:p>
            <a:pPr lvl="1"/>
            <a:r>
              <a:rPr lang="en-US" dirty="0" smtClean="0"/>
              <a:t>Strong physical separation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Areas outside Target utility area are considered as “</a:t>
            </a:r>
            <a:r>
              <a:rPr lang="en-US" dirty="0" err="1"/>
              <a:t>N</a:t>
            </a:r>
            <a:r>
              <a:rPr lang="en-US" dirty="0" err="1" smtClean="0"/>
              <a:t>onhazard</a:t>
            </a:r>
            <a:r>
              <a:rPr lang="en-US" dirty="0" smtClean="0"/>
              <a:t> areas”</a:t>
            </a:r>
          </a:p>
          <a:p>
            <a:pPr lvl="1"/>
            <a:r>
              <a:rPr lang="en-US" u="sng" dirty="0" smtClean="0"/>
              <a:t>No </a:t>
            </a:r>
            <a:r>
              <a:rPr lang="en-US" u="sng" dirty="0"/>
              <a:t>event </a:t>
            </a:r>
            <a:r>
              <a:rPr lang="en-US" dirty="0"/>
              <a:t>that </a:t>
            </a:r>
            <a:r>
              <a:rPr lang="en-US" dirty="0" smtClean="0"/>
              <a:t>causes </a:t>
            </a:r>
            <a:r>
              <a:rPr lang="en-US" dirty="0"/>
              <a:t>accidents, or </a:t>
            </a:r>
            <a:r>
              <a:rPr lang="en-US" dirty="0" smtClean="0"/>
              <a:t>is consequence </a:t>
            </a:r>
            <a:r>
              <a:rPr lang="en-US" dirty="0"/>
              <a:t>of accidents, that demand TSS to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Less physical </a:t>
            </a:r>
            <a:r>
              <a:rPr lang="en-US" dirty="0" smtClean="0"/>
              <a:t>separation</a:t>
            </a:r>
          </a:p>
          <a:p>
            <a:pPr lvl="1"/>
            <a:endParaRPr lang="en-US" dirty="0"/>
          </a:p>
          <a:p>
            <a:r>
              <a:rPr lang="en-US" dirty="0" smtClean="0"/>
              <a:t>According to standards</a:t>
            </a:r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241" y="4797153"/>
            <a:ext cx="2758167" cy="145017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83608"/>
            <a:ext cx="2736304" cy="149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7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300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architecture</a:t>
            </a:r>
            <a:br>
              <a:rPr lang="en-GB" dirty="0" smtClean="0"/>
            </a:br>
            <a:r>
              <a:rPr lang="en-GB" dirty="0" smtClean="0"/>
              <a:t>- RFPD consideration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Redundancy</a:t>
            </a:r>
          </a:p>
          <a:p>
            <a:pPr lvl="1"/>
            <a:r>
              <a:rPr lang="en-GB" dirty="0" smtClean="0"/>
              <a:t>2oo3 of sensors, two communication and voting systems (trains), four actuators, two actuation locations (ion source and RFQ)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Diversity</a:t>
            </a:r>
          </a:p>
          <a:p>
            <a:pPr lvl="1"/>
            <a:r>
              <a:rPr lang="en-GB" dirty="0" smtClean="0"/>
              <a:t>Different functions (</a:t>
            </a:r>
            <a:r>
              <a:rPr lang="en-GB" dirty="0" err="1" smtClean="0"/>
              <a:t>T</a:t>
            </a:r>
            <a:r>
              <a:rPr lang="en-GB" baseline="-25000" dirty="0" err="1" smtClean="0"/>
              <a:t>He</a:t>
            </a:r>
            <a:r>
              <a:rPr lang="en-GB" dirty="0" smtClean="0"/>
              <a:t>,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He</a:t>
            </a:r>
            <a:r>
              <a:rPr lang="en-GB" dirty="0" smtClean="0"/>
              <a:t>, P</a:t>
            </a:r>
            <a:r>
              <a:rPr lang="en-GB" baseline="-25000" dirty="0" smtClean="0"/>
              <a:t>M</a:t>
            </a:r>
            <a:r>
              <a:rPr lang="en-GB" dirty="0" smtClean="0"/>
              <a:t>, ṁ, </a:t>
            </a:r>
            <a:r>
              <a:rPr lang="el-GR" dirty="0"/>
              <a:t>ω</a:t>
            </a:r>
            <a:r>
              <a:rPr lang="en-GB" dirty="0" smtClean="0"/>
              <a:t>), different types of communication, different voting systems (hardware and software based), different types of actuators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Functional separation</a:t>
            </a:r>
          </a:p>
          <a:p>
            <a:pPr lvl="1"/>
            <a:r>
              <a:rPr lang="en-GB" dirty="0" smtClean="0"/>
              <a:t>Electrical isolation between radiation safety system and operational system</a:t>
            </a:r>
          </a:p>
          <a:p>
            <a:pPr lvl="1"/>
            <a:r>
              <a:rPr lang="en-GB" dirty="0" smtClean="0"/>
              <a:t>Electrical isolation between the trains </a:t>
            </a:r>
          </a:p>
          <a:p>
            <a:pPr lvl="1"/>
            <a:r>
              <a:rPr lang="en-GB" dirty="0" smtClean="0"/>
              <a:t>Electrical isolation between the channels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Physical separation</a:t>
            </a:r>
          </a:p>
          <a:p>
            <a:pPr lvl="1"/>
            <a:r>
              <a:rPr lang="en-GB" dirty="0" smtClean="0"/>
              <a:t>Channels in separate cable paths, even at separate levels inside Target utility area</a:t>
            </a:r>
          </a:p>
          <a:p>
            <a:endParaRPr lang="en-GB" dirty="0"/>
          </a:p>
          <a:p>
            <a:r>
              <a:rPr lang="en-GB" dirty="0" smtClean="0"/>
              <a:t>The level of RFPD to withstand independent failures and external events is assessed by the TSS FMEA. </a:t>
            </a:r>
          </a:p>
          <a:p>
            <a:r>
              <a:rPr lang="en-GB" dirty="0" smtClean="0"/>
              <a:t>We feel confident when entering the assessment phase…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81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system architecture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mtClean="0"/>
              <a:t>Thank you!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44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Scope and purpose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070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architecture</a:t>
            </a:r>
            <a:br>
              <a:rPr lang="en-GB" dirty="0" smtClean="0"/>
            </a:br>
            <a:r>
              <a:rPr lang="en-GB" dirty="0" smtClean="0"/>
              <a:t>- scope and purpose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Scope:</a:t>
            </a:r>
          </a:p>
          <a:p>
            <a:r>
              <a:rPr lang="en-GB" dirty="0" smtClean="0"/>
              <a:t>IEC 61513, 3.27: To define organisational structure of the system</a:t>
            </a:r>
          </a:p>
          <a:p>
            <a:pPr lvl="1"/>
            <a:r>
              <a:rPr lang="en-GB" dirty="0" smtClean="0"/>
              <a:t>main </a:t>
            </a:r>
            <a:r>
              <a:rPr lang="en-GB" dirty="0"/>
              <a:t>functions, </a:t>
            </a:r>
            <a:r>
              <a:rPr lang="en-GB" dirty="0" smtClean="0"/>
              <a:t>class, </a:t>
            </a:r>
            <a:r>
              <a:rPr lang="en-GB" dirty="0" smtClean="0"/>
              <a:t>subsystems, interconnections </a:t>
            </a:r>
            <a:r>
              <a:rPr lang="en-GB" dirty="0" smtClean="0"/>
              <a:t>between subsystems, independence between subsystems, priority, voting, HMI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Purpose:</a:t>
            </a:r>
            <a:endParaRPr lang="en-GB" dirty="0"/>
          </a:p>
          <a:p>
            <a:r>
              <a:rPr lang="en-GB" dirty="0" smtClean="0"/>
              <a:t>The purpose is to contribute to further detailed design, such as instrumentation, choice of components, electrical design, application software design,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850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646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architecture</a:t>
            </a:r>
            <a:br>
              <a:rPr lang="en-GB" dirty="0" smtClean="0"/>
            </a:br>
            <a:r>
              <a:rPr lang="en-GB" dirty="0" smtClean="0"/>
              <a:t>- overall architecture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grpSp>
        <p:nvGrpSpPr>
          <p:cNvPr id="6" name="Canvas 331"/>
          <p:cNvGrpSpPr>
            <a:grpSpLocks noChangeAspect="1"/>
          </p:cNvGrpSpPr>
          <p:nvPr/>
        </p:nvGrpSpPr>
        <p:grpSpPr>
          <a:xfrm>
            <a:off x="670703" y="1916832"/>
            <a:ext cx="8077761" cy="3600400"/>
            <a:chOff x="0" y="0"/>
            <a:chExt cx="5486400" cy="2445385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5486400" cy="2445385"/>
            </a:xfrm>
            <a:prstGeom prst="rect">
              <a:avLst/>
            </a:prstGeom>
          </p:spPr>
        </p:sp>
        <p:sp>
          <p:nvSpPr>
            <p:cNvPr id="8" name="Rectangle 7"/>
            <p:cNvSpPr/>
            <p:nvPr/>
          </p:nvSpPr>
          <p:spPr>
            <a:xfrm>
              <a:off x="1619479" y="1207567"/>
              <a:ext cx="882057" cy="44672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Safety logic</a:t>
              </a:r>
              <a:br>
                <a:rPr lang="en-US" sz="12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</a:br>
              <a:r>
                <a:rPr lang="en-US" sz="12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- hardware based</a:t>
              </a:r>
              <a:endParaRPr lang="en-GB" sz="28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23209" y="1891454"/>
              <a:ext cx="871795" cy="40612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Safety logic</a:t>
              </a:r>
              <a:br>
                <a:rPr lang="en-US" sz="120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</a:br>
              <a:r>
                <a:rPr lang="en-US" sz="120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– software based</a:t>
              </a:r>
              <a:endParaRPr lang="en-GB" sz="28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3690652" y="1197992"/>
              <a:ext cx="235889" cy="200502"/>
            </a:xfrm>
            <a:prstGeom prst="triangl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40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58091" y="510506"/>
              <a:ext cx="2188029" cy="31940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Operation &amp; monitoring</a:t>
              </a:r>
              <a:br>
                <a:rPr lang="en-US" sz="120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</a:br>
              <a:r>
                <a:rPr lang="en-US" sz="120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- software based</a:t>
              </a:r>
              <a:endParaRPr lang="en-GB" sz="28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2" name="Straight Arrow Connector 11"/>
            <p:cNvCxnSpPr>
              <a:stCxn id="14" idx="7"/>
              <a:endCxn id="8" idx="1"/>
            </p:cNvCxnSpPr>
            <p:nvPr/>
          </p:nvCxnSpPr>
          <p:spPr>
            <a:xfrm flipV="1">
              <a:off x="596858" y="1430932"/>
              <a:ext cx="1022621" cy="17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10" idx="1"/>
            </p:cNvCxnSpPr>
            <p:nvPr/>
          </p:nvCxnSpPr>
          <p:spPr>
            <a:xfrm>
              <a:off x="2503222" y="1298243"/>
              <a:ext cx="124640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469392" y="1410131"/>
              <a:ext cx="149336" cy="154192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4000"/>
            </a:p>
          </p:txBody>
        </p:sp>
        <p:sp>
          <p:nvSpPr>
            <p:cNvPr id="15" name="Oval 14"/>
            <p:cNvSpPr/>
            <p:nvPr/>
          </p:nvSpPr>
          <p:spPr>
            <a:xfrm>
              <a:off x="466512" y="1595512"/>
              <a:ext cx="149225" cy="153670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4000"/>
            </a:p>
          </p:txBody>
        </p:sp>
        <p:cxnSp>
          <p:nvCxnSpPr>
            <p:cNvPr id="16" name="Straight Arrow Connector 15"/>
            <p:cNvCxnSpPr>
              <a:stCxn id="15" idx="7"/>
            </p:cNvCxnSpPr>
            <p:nvPr/>
          </p:nvCxnSpPr>
          <p:spPr>
            <a:xfrm flipV="1">
              <a:off x="593884" y="1617552"/>
              <a:ext cx="1025595" cy="2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65491" y="1236241"/>
              <a:ext cx="149225" cy="153670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4000"/>
            </a:p>
          </p:txBody>
        </p:sp>
        <p:cxnSp>
          <p:nvCxnSpPr>
            <p:cNvPr id="18" name="Straight Arrow Connector 17"/>
            <p:cNvCxnSpPr>
              <a:stCxn id="17" idx="7"/>
            </p:cNvCxnSpPr>
            <p:nvPr/>
          </p:nvCxnSpPr>
          <p:spPr>
            <a:xfrm flipV="1">
              <a:off x="592863" y="1258375"/>
              <a:ext cx="1026616" cy="1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/>
            <p:cNvSpPr/>
            <p:nvPr/>
          </p:nvSpPr>
          <p:spPr>
            <a:xfrm>
              <a:off x="3692786" y="1422282"/>
              <a:ext cx="235585" cy="200025"/>
            </a:xfrm>
            <a:prstGeom prst="triangl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4000"/>
            </a:p>
          </p:txBody>
        </p:sp>
        <p:cxnSp>
          <p:nvCxnSpPr>
            <p:cNvPr id="20" name="Straight Arrow Connector 19"/>
            <p:cNvCxnSpPr>
              <a:endCxn id="19" idx="1"/>
            </p:cNvCxnSpPr>
            <p:nvPr/>
          </p:nvCxnSpPr>
          <p:spPr>
            <a:xfrm>
              <a:off x="2503653" y="1522295"/>
              <a:ext cx="12480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>
              <a:off x="3688205" y="1882587"/>
              <a:ext cx="235585" cy="200025"/>
            </a:xfrm>
            <a:prstGeom prst="triangl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400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500755" y="1982917"/>
              <a:ext cx="124587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Isosceles Triangle 22"/>
            <p:cNvSpPr/>
            <p:nvPr/>
          </p:nvSpPr>
          <p:spPr>
            <a:xfrm>
              <a:off x="3690110" y="2106742"/>
              <a:ext cx="235585" cy="200025"/>
            </a:xfrm>
            <a:prstGeom prst="triangl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400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500755" y="2207072"/>
              <a:ext cx="12477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6"/>
            <p:cNvCxnSpPr>
              <a:endCxn id="11" idx="1"/>
            </p:cNvCxnSpPr>
            <p:nvPr/>
          </p:nvCxnSpPr>
          <p:spPr>
            <a:xfrm flipV="1">
              <a:off x="530491" y="670209"/>
              <a:ext cx="527600" cy="390774"/>
            </a:xfrm>
            <a:prstGeom prst="bentConnector3">
              <a:avLst>
                <a:gd name="adj1" fmla="val -274"/>
              </a:avLst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475"/>
            <p:cNvCxnSpPr>
              <a:stCxn id="11" idx="3"/>
            </p:cNvCxnSpPr>
            <p:nvPr/>
          </p:nvCxnSpPr>
          <p:spPr>
            <a:xfrm>
              <a:off x="3246120" y="670209"/>
              <a:ext cx="572023" cy="425675"/>
            </a:xfrm>
            <a:prstGeom prst="bentConnector3">
              <a:avLst>
                <a:gd name="adj1" fmla="val 100031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0"/>
            </p:cNvCxnSpPr>
            <p:nvPr/>
          </p:nvCxnSpPr>
          <p:spPr>
            <a:xfrm flipV="1">
              <a:off x="2152106" y="233362"/>
              <a:ext cx="544" cy="2771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1" idx="2"/>
            </p:cNvCxnSpPr>
            <p:nvPr/>
          </p:nvCxnSpPr>
          <p:spPr>
            <a:xfrm>
              <a:off x="2152106" y="829911"/>
              <a:ext cx="544" cy="25593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323"/>
            <p:cNvSpPr txBox="1"/>
            <p:nvPr/>
          </p:nvSpPr>
          <p:spPr>
            <a:xfrm>
              <a:off x="326188" y="1809585"/>
              <a:ext cx="709612" cy="2857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 dirty="0">
                  <a:effectLst/>
                  <a:ea typeface="Calibri"/>
                  <a:cs typeface="Times New Roman"/>
                </a:rPr>
                <a:t>Safety sensors</a:t>
              </a:r>
              <a:endParaRPr lang="en-GB" sz="28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0" name="Text Box 29"/>
            <p:cNvSpPr txBox="1"/>
            <p:nvPr/>
          </p:nvSpPr>
          <p:spPr>
            <a:xfrm>
              <a:off x="3383369" y="1622285"/>
              <a:ext cx="829650" cy="2851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 dirty="0">
                  <a:effectLst/>
                  <a:ea typeface="Calibri"/>
                  <a:cs typeface="Times New Roman"/>
                </a:rPr>
                <a:t>Safety actuators</a:t>
              </a:r>
              <a:endParaRPr lang="en-GB" sz="2800" dirty="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31" name="Text Box 29"/>
            <p:cNvSpPr txBox="1"/>
            <p:nvPr/>
          </p:nvSpPr>
          <p:spPr>
            <a:xfrm>
              <a:off x="1782918" y="57239"/>
              <a:ext cx="915743" cy="2851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 dirty="0">
                  <a:effectLst/>
                  <a:ea typeface="Calibri"/>
                  <a:cs typeface="Times New Roman"/>
                </a:rPr>
                <a:t>Other systems</a:t>
              </a:r>
              <a:endParaRPr lang="en-GB" sz="2800" dirty="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32" name="Text Box 29"/>
            <p:cNvSpPr txBox="1"/>
            <p:nvPr/>
          </p:nvSpPr>
          <p:spPr>
            <a:xfrm>
              <a:off x="3237528" y="454183"/>
              <a:ext cx="720112" cy="2851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>
                  <a:effectLst/>
                  <a:ea typeface="Calibri"/>
                  <a:cs typeface="Times New Roman"/>
                </a:rPr>
                <a:t>Start</a:t>
              </a:r>
              <a:endParaRPr lang="en-GB" sz="2800">
                <a:effectLst/>
                <a:latin typeface="Times New Roman"/>
                <a:ea typeface="MS Mincho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65245" y="983914"/>
              <a:ext cx="499779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29"/>
            <p:cNvSpPr txBox="1"/>
            <p:nvPr/>
          </p:nvSpPr>
          <p:spPr>
            <a:xfrm>
              <a:off x="4153191" y="1036469"/>
              <a:ext cx="1263408" cy="33294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 dirty="0">
                  <a:effectLst/>
                  <a:ea typeface="Calibri"/>
                  <a:cs typeface="Times New Roman"/>
                </a:rPr>
                <a:t>Radiation safety </a:t>
              </a:r>
              <a:r>
                <a:rPr lang="en-US" sz="1200" dirty="0" smtClean="0">
                  <a:effectLst/>
                  <a:ea typeface="Calibri"/>
                  <a:cs typeface="Times New Roman"/>
                </a:rPr>
                <a:t>system</a:t>
              </a:r>
              <a:br>
                <a:rPr lang="en-US" sz="1200" dirty="0" smtClean="0">
                  <a:effectLst/>
                  <a:ea typeface="Calibri"/>
                  <a:cs typeface="Times New Roman"/>
                </a:rPr>
              </a:br>
              <a:r>
                <a:rPr lang="en-US" sz="1200" dirty="0" smtClean="0">
                  <a:effectLst/>
                  <a:ea typeface="Calibri"/>
                  <a:cs typeface="Times New Roman"/>
                </a:rPr>
                <a:t>- class EICPA or EICPB</a:t>
              </a:r>
              <a:endParaRPr lang="en-GB" sz="2800" dirty="0">
                <a:effectLst/>
                <a:latin typeface="Times New Roman"/>
                <a:ea typeface="MS Mincho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181111" y="237290"/>
              <a:ext cx="0" cy="208012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29"/>
            <p:cNvSpPr txBox="1"/>
            <p:nvPr/>
          </p:nvSpPr>
          <p:spPr>
            <a:xfrm>
              <a:off x="4165892" y="704487"/>
              <a:ext cx="1263015" cy="37148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 dirty="0">
                  <a:effectLst/>
                  <a:ea typeface="Calibri"/>
                  <a:cs typeface="Times New Roman"/>
                </a:rPr>
                <a:t>Operational </a:t>
              </a:r>
              <a:r>
                <a:rPr lang="en-US" sz="1200" dirty="0" smtClean="0">
                  <a:effectLst/>
                  <a:ea typeface="Calibri"/>
                  <a:cs typeface="Times New Roman"/>
                </a:rPr>
                <a:t>system</a:t>
              </a:r>
              <a:br>
                <a:rPr lang="en-US" sz="1200" dirty="0" smtClean="0">
                  <a:effectLst/>
                  <a:ea typeface="Calibri"/>
                  <a:cs typeface="Times New Roman"/>
                </a:rPr>
              </a:br>
              <a:r>
                <a:rPr lang="en-US" sz="1200" dirty="0">
                  <a:ea typeface="Calibri"/>
                  <a:cs typeface="Times New Roman"/>
                </a:rPr>
                <a:t>- class EIC0</a:t>
              </a:r>
              <a:endParaRPr lang="en-GB" sz="1200" dirty="0">
                <a:ea typeface="Calibri"/>
                <a:cs typeface="Times New Roman"/>
              </a:endParaRPr>
            </a:p>
          </p:txBody>
        </p:sp>
        <p:cxnSp>
          <p:nvCxnSpPr>
            <p:cNvPr id="37" name="Rak 12"/>
            <p:cNvCxnSpPr/>
            <p:nvPr/>
          </p:nvCxnSpPr>
          <p:spPr>
            <a:xfrm>
              <a:off x="596858" y="1729020"/>
              <a:ext cx="4612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ak 21"/>
            <p:cNvCxnSpPr/>
            <p:nvPr/>
          </p:nvCxnSpPr>
          <p:spPr>
            <a:xfrm>
              <a:off x="1058091" y="1728766"/>
              <a:ext cx="0" cy="5222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k pil 28"/>
            <p:cNvCxnSpPr/>
            <p:nvPr/>
          </p:nvCxnSpPr>
          <p:spPr>
            <a:xfrm>
              <a:off x="1058091" y="2250692"/>
              <a:ext cx="56207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k 765"/>
            <p:cNvCxnSpPr>
              <a:stCxn id="14" idx="5"/>
            </p:cNvCxnSpPr>
            <p:nvPr/>
          </p:nvCxnSpPr>
          <p:spPr>
            <a:xfrm flipV="1">
              <a:off x="596858" y="1541289"/>
              <a:ext cx="529762" cy="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k 29"/>
            <p:cNvCxnSpPr/>
            <p:nvPr/>
          </p:nvCxnSpPr>
          <p:spPr>
            <a:xfrm>
              <a:off x="1126620" y="1541063"/>
              <a:ext cx="0" cy="542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30"/>
            <p:cNvCxnSpPr/>
            <p:nvPr/>
          </p:nvCxnSpPr>
          <p:spPr>
            <a:xfrm>
              <a:off x="1126620" y="1636426"/>
              <a:ext cx="0" cy="456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pil 766"/>
            <p:cNvCxnSpPr>
              <a:endCxn id="9" idx="1"/>
            </p:cNvCxnSpPr>
            <p:nvPr/>
          </p:nvCxnSpPr>
          <p:spPr>
            <a:xfrm>
              <a:off x="1127454" y="2093903"/>
              <a:ext cx="495755" cy="3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ak 337"/>
            <p:cNvCxnSpPr>
              <a:stCxn id="17" idx="5"/>
            </p:cNvCxnSpPr>
            <p:nvPr/>
          </p:nvCxnSpPr>
          <p:spPr>
            <a:xfrm flipV="1">
              <a:off x="592863" y="1366603"/>
              <a:ext cx="591360" cy="6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340"/>
            <p:cNvCxnSpPr/>
            <p:nvPr/>
          </p:nvCxnSpPr>
          <p:spPr>
            <a:xfrm>
              <a:off x="1184223" y="1367005"/>
              <a:ext cx="0" cy="42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346"/>
            <p:cNvCxnSpPr/>
            <p:nvPr/>
          </p:nvCxnSpPr>
          <p:spPr>
            <a:xfrm>
              <a:off x="1184223" y="1454045"/>
              <a:ext cx="0" cy="141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347"/>
            <p:cNvCxnSpPr/>
            <p:nvPr/>
          </p:nvCxnSpPr>
          <p:spPr>
            <a:xfrm>
              <a:off x="1184223" y="1635946"/>
              <a:ext cx="0" cy="3072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pil 767"/>
            <p:cNvCxnSpPr/>
            <p:nvPr/>
          </p:nvCxnSpPr>
          <p:spPr>
            <a:xfrm>
              <a:off x="1184223" y="1943529"/>
              <a:ext cx="43898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00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architecture</a:t>
            </a:r>
            <a:br>
              <a:rPr lang="en-GB" dirty="0" smtClean="0"/>
            </a:br>
            <a:r>
              <a:rPr lang="en-GB" dirty="0" smtClean="0"/>
              <a:t>- radiation safety function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5" name="Oval 4"/>
          <p:cNvSpPr/>
          <p:nvPr/>
        </p:nvSpPr>
        <p:spPr>
          <a:xfrm>
            <a:off x="3761765" y="2809653"/>
            <a:ext cx="222653" cy="228338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4000"/>
          </a:p>
        </p:txBody>
      </p:sp>
      <p:sp>
        <p:nvSpPr>
          <p:cNvPr id="6" name="Oval 5"/>
          <p:cNvSpPr/>
          <p:nvPr/>
        </p:nvSpPr>
        <p:spPr>
          <a:xfrm>
            <a:off x="4452156" y="2805260"/>
            <a:ext cx="222653" cy="228338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4000"/>
          </a:p>
        </p:txBody>
      </p:sp>
      <p:sp>
        <p:nvSpPr>
          <p:cNvPr id="7" name="Oval 6"/>
          <p:cNvSpPr/>
          <p:nvPr/>
        </p:nvSpPr>
        <p:spPr>
          <a:xfrm>
            <a:off x="5131627" y="2803629"/>
            <a:ext cx="222653" cy="228338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4000"/>
          </a:p>
        </p:txBody>
      </p:sp>
      <p:sp>
        <p:nvSpPr>
          <p:cNvPr id="8" name="Rectangle 7"/>
          <p:cNvSpPr/>
          <p:nvPr/>
        </p:nvSpPr>
        <p:spPr>
          <a:xfrm>
            <a:off x="2910379" y="3720641"/>
            <a:ext cx="1299915" cy="60542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– </a:t>
            </a:r>
            <a:r>
              <a:rPr lang="en-US" sz="1200" dirty="0">
                <a:solidFill>
                  <a:srgbClr val="000000"/>
                </a:solidFill>
                <a:effectLst/>
                <a:ea typeface="Calibri"/>
              </a:rPr>
              <a:t>hardware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based train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2102" y="3720641"/>
            <a:ext cx="1299915" cy="605427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– </a:t>
            </a:r>
            <a:r>
              <a:rPr lang="en-US" sz="1200" dirty="0">
                <a:solidFill>
                  <a:srgbClr val="000000"/>
                </a:solidFill>
                <a:effectLst/>
                <a:ea typeface="Calibri"/>
              </a:rPr>
              <a:t>software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based train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cxnSp>
        <p:nvCxnSpPr>
          <p:cNvPr id="10" name="Elbow Connector 19"/>
          <p:cNvCxnSpPr>
            <a:stCxn id="5" idx="3"/>
          </p:cNvCxnSpPr>
          <p:nvPr/>
        </p:nvCxnSpPr>
        <p:spPr>
          <a:xfrm flipH="1">
            <a:off x="3152141" y="3004552"/>
            <a:ext cx="642230" cy="707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20"/>
          <p:cNvCxnSpPr>
            <a:stCxn id="6" idx="3"/>
            <a:endCxn id="8" idx="0"/>
          </p:cNvCxnSpPr>
          <p:nvPr/>
        </p:nvCxnSpPr>
        <p:spPr>
          <a:xfrm flipH="1">
            <a:off x="3560337" y="3000160"/>
            <a:ext cx="924426" cy="720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</p:cNvCxnSpPr>
          <p:nvPr/>
        </p:nvCxnSpPr>
        <p:spPr>
          <a:xfrm flipH="1">
            <a:off x="3974911" y="2998529"/>
            <a:ext cx="1189322" cy="713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5"/>
          </p:cNvCxnSpPr>
          <p:nvPr/>
        </p:nvCxnSpPr>
        <p:spPr>
          <a:xfrm>
            <a:off x="3951812" y="3004552"/>
            <a:ext cx="1210388" cy="71829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5"/>
            <a:endCxn id="9" idx="0"/>
          </p:cNvCxnSpPr>
          <p:nvPr/>
        </p:nvCxnSpPr>
        <p:spPr>
          <a:xfrm>
            <a:off x="4642203" y="3000160"/>
            <a:ext cx="969856" cy="72048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5"/>
          </p:cNvCxnSpPr>
          <p:nvPr/>
        </p:nvCxnSpPr>
        <p:spPr>
          <a:xfrm>
            <a:off x="5321674" y="2998529"/>
            <a:ext cx="694543" cy="71390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199681" y="4326068"/>
            <a:ext cx="1" cy="742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92752" y="4326068"/>
            <a:ext cx="0" cy="74260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323"/>
          <p:cNvSpPr txBox="1"/>
          <p:nvPr/>
        </p:nvSpPr>
        <p:spPr>
          <a:xfrm>
            <a:off x="1691680" y="2763820"/>
            <a:ext cx="1058313" cy="37714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Sensors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19" name="Text Box 323"/>
          <p:cNvSpPr txBox="1"/>
          <p:nvPr/>
        </p:nvSpPr>
        <p:spPr>
          <a:xfrm>
            <a:off x="1691680" y="3810756"/>
            <a:ext cx="1289286" cy="6983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>
              <a:lnSpc>
                <a:spcPts val="1400"/>
              </a:lnSpc>
              <a:spcAft>
                <a:spcPts val="1200"/>
              </a:spcAft>
              <a:defRPr sz="700">
                <a:effectLst/>
                <a:ea typeface="Calibri"/>
              </a:defRPr>
            </a:lvl1pPr>
          </a:lstStyle>
          <a:p>
            <a:r>
              <a:rPr lang="en-US" sz="1200" dirty="0" smtClean="0"/>
              <a:t>Communication and 2oo3 voting</a:t>
            </a:r>
            <a:endParaRPr lang="en-US" sz="1200" dirty="0"/>
          </a:p>
        </p:txBody>
      </p:sp>
      <p:sp>
        <p:nvSpPr>
          <p:cNvPr id="20" name="Text Box 29"/>
          <p:cNvSpPr txBox="1"/>
          <p:nvPr/>
        </p:nvSpPr>
        <p:spPr>
          <a:xfrm>
            <a:off x="1763688" y="4941167"/>
            <a:ext cx="1237383" cy="4752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Actuation</a:t>
            </a:r>
            <a:br>
              <a:rPr lang="en-US" sz="1200" dirty="0" smtClean="0">
                <a:effectLst/>
                <a:ea typeface="Calibri"/>
              </a:rPr>
            </a:br>
            <a:r>
              <a:rPr lang="en-US" sz="1200" dirty="0" smtClean="0">
                <a:effectLst/>
                <a:ea typeface="Calibri"/>
              </a:rPr>
              <a:t>(trip)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894007" y="4318241"/>
            <a:ext cx="2019" cy="511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21622" y="5154535"/>
            <a:ext cx="651635" cy="50671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A1</a:t>
            </a:r>
            <a:r>
              <a:rPr lang="en-US" sz="2800" dirty="0">
                <a:latin typeface="Times New Roman"/>
                <a:ea typeface="Calibri"/>
              </a:rPr>
              <a:t/>
            </a:r>
            <a:br>
              <a:rPr lang="en-US" sz="2800" dirty="0">
                <a:latin typeface="Times New Roman"/>
                <a:ea typeface="Calibri"/>
              </a:rPr>
            </a:br>
            <a:r>
              <a:rPr lang="en-US" sz="1200" dirty="0">
                <a:solidFill>
                  <a:srgbClr val="000000"/>
                </a:solidFill>
                <a:ea typeface="Calibri"/>
              </a:rPr>
              <a:t>(</a:t>
            </a:r>
            <a:r>
              <a:rPr lang="en-US" sz="1200" dirty="0" smtClean="0">
                <a:solidFill>
                  <a:srgbClr val="000000"/>
                </a:solidFill>
                <a:ea typeface="Calibri"/>
              </a:rPr>
              <a:t>ion)</a:t>
            </a:r>
            <a:endParaRPr lang="en-US" sz="1200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63523" y="4885934"/>
            <a:ext cx="608544" cy="506712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A3</a:t>
            </a:r>
            <a:r>
              <a:rPr lang="en-US" sz="2800" dirty="0">
                <a:latin typeface="Times New Roman"/>
                <a:ea typeface="Calibri"/>
              </a:rPr>
              <a:t/>
            </a:r>
            <a:br>
              <a:rPr lang="en-US" sz="2800" dirty="0">
                <a:latin typeface="Times New Roman"/>
                <a:ea typeface="Calibri"/>
              </a:rPr>
            </a:br>
            <a:r>
              <a:rPr lang="en-US" sz="1200" dirty="0" smtClean="0">
                <a:solidFill>
                  <a:srgbClr val="000000"/>
                </a:solidFill>
                <a:ea typeface="Calibri"/>
              </a:rPr>
              <a:t>(RFQ)</a:t>
            </a:r>
            <a:endParaRPr lang="en-US" sz="1200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16712" y="5154535"/>
            <a:ext cx="651635" cy="50671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A2</a:t>
            </a:r>
            <a:r>
              <a:rPr lang="en-US" sz="2800" dirty="0">
                <a:latin typeface="Times New Roman"/>
                <a:ea typeface="Calibri"/>
              </a:rPr>
              <a:t/>
            </a:r>
            <a:br>
              <a:rPr lang="en-US" sz="2800" dirty="0">
                <a:latin typeface="Times New Roman"/>
                <a:ea typeface="Calibri"/>
              </a:rPr>
            </a:br>
            <a:r>
              <a:rPr lang="en-US" sz="1200" dirty="0">
                <a:solidFill>
                  <a:srgbClr val="000000"/>
                </a:solidFill>
                <a:ea typeface="Calibri"/>
              </a:rPr>
              <a:t>(</a:t>
            </a:r>
            <a:r>
              <a:rPr lang="en-US" sz="1200" dirty="0" smtClean="0">
                <a:solidFill>
                  <a:srgbClr val="000000"/>
                </a:solidFill>
                <a:ea typeface="Calibri"/>
              </a:rPr>
              <a:t>ion)</a:t>
            </a:r>
            <a:endParaRPr lang="en-US" sz="1200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8613" y="4885934"/>
            <a:ext cx="608544" cy="506712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A4</a:t>
            </a:r>
            <a:r>
              <a:rPr lang="en-US" sz="2800" dirty="0">
                <a:latin typeface="Times New Roman"/>
                <a:ea typeface="Calibri"/>
              </a:rPr>
              <a:t/>
            </a:r>
            <a:br>
              <a:rPr lang="en-US" sz="2800" dirty="0">
                <a:latin typeface="Times New Roman"/>
                <a:ea typeface="Calibri"/>
              </a:rPr>
            </a:br>
            <a:r>
              <a:rPr lang="en-US" sz="1200" dirty="0" smtClean="0">
                <a:solidFill>
                  <a:srgbClr val="000000"/>
                </a:solidFill>
                <a:ea typeface="Calibri"/>
              </a:rPr>
              <a:t>(RFQ)</a:t>
            </a:r>
            <a:endParaRPr lang="en-US" sz="1200" dirty="0">
              <a:solidFill>
                <a:srgbClr val="000000"/>
              </a:solidFill>
              <a:ea typeface="Calibri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989095" y="4318241"/>
            <a:ext cx="2020" cy="53199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99792" y="1772816"/>
            <a:ext cx="394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One radiation safety function</a:t>
            </a:r>
            <a:endParaRPr lang="en-GB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308304" y="3645024"/>
            <a:ext cx="115212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08304" y="3998790"/>
            <a:ext cx="115212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36296" y="367225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Diverse equipment</a:t>
            </a:r>
            <a:endParaRPr lang="en-GB" sz="1200" dirty="0"/>
          </a:p>
        </p:txBody>
      </p:sp>
      <p:sp>
        <p:nvSpPr>
          <p:cNvPr id="31" name="Text Box 323"/>
          <p:cNvSpPr txBox="1"/>
          <p:nvPr/>
        </p:nvSpPr>
        <p:spPr>
          <a:xfrm>
            <a:off x="3718935" y="2475788"/>
            <a:ext cx="308312" cy="2880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A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32" name="Text Box 323"/>
          <p:cNvSpPr txBox="1"/>
          <p:nvPr/>
        </p:nvSpPr>
        <p:spPr>
          <a:xfrm>
            <a:off x="4415416" y="2475788"/>
            <a:ext cx="308312" cy="2880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B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33" name="Text Box 323"/>
          <p:cNvSpPr txBox="1"/>
          <p:nvPr/>
        </p:nvSpPr>
        <p:spPr>
          <a:xfrm>
            <a:off x="5088797" y="2475788"/>
            <a:ext cx="308312" cy="2880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C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cxnSp>
        <p:nvCxnSpPr>
          <p:cNvPr id="29" name="Straight Connector 28"/>
          <p:cNvCxnSpPr>
            <a:stCxn id="5" idx="5"/>
          </p:cNvCxnSpPr>
          <p:nvPr/>
        </p:nvCxnSpPr>
        <p:spPr>
          <a:xfrm>
            <a:off x="3951811" y="3004552"/>
            <a:ext cx="720893" cy="424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5"/>
          </p:cNvCxnSpPr>
          <p:nvPr/>
        </p:nvCxnSpPr>
        <p:spPr>
          <a:xfrm>
            <a:off x="4642202" y="3000159"/>
            <a:ext cx="484929" cy="355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5"/>
          </p:cNvCxnSpPr>
          <p:nvPr/>
        </p:nvCxnSpPr>
        <p:spPr>
          <a:xfrm>
            <a:off x="5321673" y="2998528"/>
            <a:ext cx="347272" cy="356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9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architecture</a:t>
            </a:r>
            <a:br>
              <a:rPr lang="en-GB" dirty="0" smtClean="0"/>
            </a:br>
            <a:r>
              <a:rPr lang="en-GB" dirty="0" smtClean="0"/>
              <a:t>- radiation safety function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88" name="Bildobjekt 418"/>
          <p:cNvPicPr>
            <a:picLocks noChangeAspect="1"/>
          </p:cNvPicPr>
          <p:nvPr/>
        </p:nvPicPr>
        <p:blipFill rotWithShape="1">
          <a:blip r:embed="rId2"/>
          <a:srcRect l="3687" t="-3" b="10"/>
          <a:stretch/>
        </p:blipFill>
        <p:spPr>
          <a:xfrm>
            <a:off x="107504" y="4509121"/>
            <a:ext cx="3435517" cy="22322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9"/>
          <a:stretch/>
        </p:blipFill>
        <p:spPr bwMode="auto">
          <a:xfrm>
            <a:off x="35496" y="1700808"/>
            <a:ext cx="326308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4164458" y="4617710"/>
            <a:ext cx="48000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IEC 61513 ‘NPP general requirements’, Annex C, Example 5</a:t>
            </a:r>
          </a:p>
          <a:p>
            <a:pPr marL="285750" indent="-285750">
              <a:buFontTx/>
              <a:buChar char="-"/>
            </a:pPr>
            <a:r>
              <a:rPr lang="en-GB" sz="1100" dirty="0" smtClean="0"/>
              <a:t>“</a:t>
            </a:r>
            <a:r>
              <a:rPr lang="en-GB" sz="1100" i="1" dirty="0"/>
              <a:t>typical situations” </a:t>
            </a:r>
            <a:r>
              <a:rPr lang="en-GB" sz="1100" dirty="0"/>
              <a:t>which </a:t>
            </a:r>
            <a:r>
              <a:rPr lang="en-GB" sz="1100" dirty="0" smtClean="0"/>
              <a:t>has </a:t>
            </a:r>
            <a:r>
              <a:rPr lang="en-GB" sz="1100" i="1" dirty="0" smtClean="0"/>
              <a:t>“</a:t>
            </a:r>
            <a:r>
              <a:rPr lang="en-GB" sz="1100" i="1" u="sng" dirty="0" smtClean="0"/>
              <a:t>low </a:t>
            </a:r>
            <a:r>
              <a:rPr lang="en-GB" sz="1100" i="1" u="sng" dirty="0"/>
              <a:t>potential causes of CCF</a:t>
            </a:r>
            <a:r>
              <a:rPr lang="en-GB" sz="1100" i="1" dirty="0"/>
              <a:t>”. </a:t>
            </a:r>
            <a:endParaRPr lang="en-GB" sz="1100" i="1" dirty="0" smtClean="0"/>
          </a:p>
          <a:p>
            <a:pPr marL="285750" indent="-285750">
              <a:buFontTx/>
              <a:buChar char="-"/>
            </a:pPr>
            <a:r>
              <a:rPr lang="en-GB" sz="1100" dirty="0" smtClean="0"/>
              <a:t>“</a:t>
            </a:r>
            <a:r>
              <a:rPr lang="en-GB" sz="1100" i="1" dirty="0" smtClean="0"/>
              <a:t>diverse protection functions</a:t>
            </a:r>
            <a:r>
              <a:rPr lang="en-GB" sz="1100" dirty="0" smtClean="0"/>
              <a:t>”</a:t>
            </a:r>
          </a:p>
          <a:p>
            <a:pPr marL="285750" indent="-285750">
              <a:buFontTx/>
              <a:buChar char="-"/>
            </a:pPr>
            <a:r>
              <a:rPr lang="en-GB" sz="1100" dirty="0" smtClean="0"/>
              <a:t>“</a:t>
            </a:r>
            <a:r>
              <a:rPr lang="en-GB" sz="1100" i="1" dirty="0"/>
              <a:t>two different systems</a:t>
            </a:r>
            <a:r>
              <a:rPr lang="en-GB" sz="1100" dirty="0" smtClean="0"/>
              <a:t>”</a:t>
            </a:r>
          </a:p>
          <a:p>
            <a:pPr marL="285750" indent="-285750">
              <a:buFontTx/>
              <a:buChar char="-"/>
            </a:pPr>
            <a:r>
              <a:rPr lang="en-GB" sz="1100" dirty="0" smtClean="0"/>
              <a:t>“</a:t>
            </a:r>
            <a:r>
              <a:rPr lang="en-GB" sz="1100" i="1" dirty="0" smtClean="0"/>
              <a:t>Different </a:t>
            </a:r>
            <a:r>
              <a:rPr lang="en-GB" sz="1100" i="1" dirty="0"/>
              <a:t>(diverse) actuation </a:t>
            </a:r>
            <a:r>
              <a:rPr lang="en-GB" sz="1100" i="1" dirty="0" smtClean="0"/>
              <a:t>systems</a:t>
            </a:r>
            <a:r>
              <a:rPr lang="en-GB" sz="1100" dirty="0" smtClean="0"/>
              <a:t>”</a:t>
            </a:r>
            <a:endParaRPr lang="en-GB" sz="1100" i="1" dirty="0" smtClean="0"/>
          </a:p>
          <a:p>
            <a:endParaRPr lang="en-GB" sz="1100" i="1" dirty="0"/>
          </a:p>
          <a:p>
            <a:r>
              <a:rPr lang="en-GB" sz="1100" dirty="0"/>
              <a:t>IEC </a:t>
            </a:r>
            <a:r>
              <a:rPr lang="en-GB" sz="1100" dirty="0" smtClean="0"/>
              <a:t>62340 ‘NPP </a:t>
            </a:r>
            <a:r>
              <a:rPr lang="en-GB" sz="1100" dirty="0"/>
              <a:t>coping with </a:t>
            </a:r>
            <a:r>
              <a:rPr lang="en-GB" sz="1100" dirty="0" smtClean="0"/>
              <a:t>CCF’, 5.2</a:t>
            </a:r>
          </a:p>
          <a:p>
            <a:pPr marL="171450" indent="-171450">
              <a:buFontTx/>
              <a:buChar char="-"/>
            </a:pPr>
            <a:r>
              <a:rPr lang="en-GB" sz="1100" i="1" dirty="0" smtClean="0"/>
              <a:t>“</a:t>
            </a:r>
            <a:r>
              <a:rPr lang="en-US" sz="1100" i="1" dirty="0" smtClean="0"/>
              <a:t>For </a:t>
            </a:r>
            <a:r>
              <a:rPr lang="en-US" sz="1100" i="1" dirty="0"/>
              <a:t>I&amp;C systems that perform category A functions the appropriate application of </a:t>
            </a:r>
            <a:r>
              <a:rPr lang="en-US" sz="1100" i="1" u="sng" dirty="0"/>
              <a:t>redundancy combined with voting mechanisms has been proven to meet the single failure criterion</a:t>
            </a:r>
            <a:r>
              <a:rPr lang="en-US" sz="1100" i="1" dirty="0"/>
              <a:t>. This design ensures that the likelihood of a failure of such I&amp;C systems is very low</a:t>
            </a:r>
            <a:r>
              <a:rPr lang="en-US" sz="1100" dirty="0" smtClean="0"/>
              <a:t>.”</a:t>
            </a:r>
          </a:p>
          <a:p>
            <a:pPr marL="171450" indent="-171450">
              <a:buFontTx/>
              <a:buChar char="-"/>
            </a:pPr>
            <a:endParaRPr lang="en-US" sz="1100" dirty="0"/>
          </a:p>
        </p:txBody>
      </p:sp>
      <p:pic>
        <p:nvPicPr>
          <p:cNvPr id="2050" name="Picture 2" descr="E:\20190328 TSS CDR2\rsf_ar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4" y="188640"/>
            <a:ext cx="1512168" cy="1116307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" name="TextBox 2"/>
          <p:cNvSpPr txBox="1"/>
          <p:nvPr/>
        </p:nvSpPr>
        <p:spPr>
          <a:xfrm>
            <a:off x="611560" y="41490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2oo3 voting, two trains</a:t>
            </a:r>
            <a:endParaRPr lang="en-GB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827584" y="14127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Sharing sensors</a:t>
            </a:r>
            <a:endParaRPr lang="en-GB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4164458" y="1737390"/>
            <a:ext cx="48000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IEEE 384 ‘</a:t>
            </a:r>
            <a:r>
              <a:rPr lang="en-GB" sz="1100" dirty="0" smtClean="0"/>
              <a:t>Independence of </a:t>
            </a:r>
            <a:r>
              <a:rPr lang="en-GB" sz="1100" dirty="0"/>
              <a:t>Class 1E</a:t>
            </a:r>
            <a:r>
              <a:rPr lang="en-GB" sz="1100" dirty="0" smtClean="0"/>
              <a:t>’,</a:t>
            </a:r>
          </a:p>
          <a:p>
            <a:pPr marL="285750" indent="-285750">
              <a:buFontTx/>
              <a:buChar char="-"/>
            </a:pPr>
            <a:r>
              <a:rPr lang="en-GB" sz="1100" i="1" dirty="0" smtClean="0"/>
              <a:t>7.2.1: “</a:t>
            </a:r>
            <a:r>
              <a:rPr lang="en-GB" sz="1100" i="1" u="sng" dirty="0" smtClean="0"/>
              <a:t>Electrical </a:t>
            </a:r>
            <a:r>
              <a:rPr lang="en-GB" sz="1100" i="1" u="sng" dirty="0"/>
              <a:t>isolation methods shall be used </a:t>
            </a:r>
            <a:r>
              <a:rPr lang="en-GB" sz="1100" i="1" dirty="0"/>
              <a:t>as required in instrumentation and control circuits to maintain </a:t>
            </a:r>
            <a:r>
              <a:rPr lang="en-GB" sz="1100" i="1" dirty="0" smtClean="0"/>
              <a:t>the </a:t>
            </a:r>
            <a:r>
              <a:rPr lang="en-GB" sz="1100" i="1" u="sng" dirty="0" smtClean="0"/>
              <a:t>independence </a:t>
            </a:r>
            <a:r>
              <a:rPr lang="en-GB" sz="1100" i="1" u="sng" dirty="0"/>
              <a:t>of redundant </a:t>
            </a:r>
            <a:r>
              <a:rPr lang="en-GB" sz="1100" i="1" u="sng" dirty="0" smtClean="0"/>
              <a:t>circuits</a:t>
            </a:r>
            <a:r>
              <a:rPr lang="en-GB" sz="1100" i="1" dirty="0" smtClean="0"/>
              <a:t>”</a:t>
            </a:r>
          </a:p>
          <a:p>
            <a:pPr marL="285750" indent="-285750">
              <a:buFontTx/>
              <a:buChar char="-"/>
            </a:pPr>
            <a:r>
              <a:rPr lang="en-GB" sz="1100" i="1" dirty="0" smtClean="0"/>
              <a:t>7.2.2: “acceptable isolation devices … relays, </a:t>
            </a:r>
            <a:r>
              <a:rPr lang="en-GB" sz="1100" i="1" dirty="0" err="1" smtClean="0"/>
              <a:t>fiber</a:t>
            </a:r>
            <a:r>
              <a:rPr lang="en-GB" sz="1100" i="1" dirty="0" smtClean="0"/>
              <a:t> optic, circuit breakers…”</a:t>
            </a:r>
          </a:p>
          <a:p>
            <a:endParaRPr lang="en-GB" sz="1100" i="1" dirty="0" smtClean="0"/>
          </a:p>
          <a:p>
            <a:r>
              <a:rPr lang="en-GB" sz="1100" dirty="0"/>
              <a:t>IEC 62340 ‘NPP coping with CCF’, 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7.1: </a:t>
            </a:r>
            <a:r>
              <a:rPr lang="en-GB" sz="1100" dirty="0" smtClean="0"/>
              <a:t>“</a:t>
            </a:r>
            <a:r>
              <a:rPr lang="en-GB" sz="1100" i="1" dirty="0" smtClean="0"/>
              <a:t>I&amp;C </a:t>
            </a:r>
            <a:r>
              <a:rPr lang="en-GB" sz="1100" i="1" dirty="0"/>
              <a:t>systems perform their safety functions </a:t>
            </a:r>
            <a:r>
              <a:rPr lang="en-GB" sz="1100" i="1" u="sng" dirty="0"/>
              <a:t>independently</a:t>
            </a:r>
            <a:r>
              <a:rPr lang="en-GB" sz="1100" i="1" dirty="0"/>
              <a:t> if a postulated failure of one of these I&amp;C systems </a:t>
            </a:r>
            <a:r>
              <a:rPr lang="en-GB" sz="1100" i="1" u="sng" dirty="0"/>
              <a:t>does not prevent the other systems from performing their functions</a:t>
            </a:r>
            <a:r>
              <a:rPr lang="en-GB" sz="1100" i="1" dirty="0"/>
              <a:t> as </a:t>
            </a:r>
            <a:r>
              <a:rPr lang="en-GB" sz="1100" i="1" dirty="0" smtClean="0"/>
              <a:t>intended</a:t>
            </a:r>
            <a:r>
              <a:rPr lang="en-GB" sz="1100" dirty="0" smtClean="0"/>
              <a:t>”</a:t>
            </a:r>
            <a:endParaRPr lang="en-GB" sz="11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20384" y="4149080"/>
            <a:ext cx="8916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0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TSS architecture</a:t>
            </a:r>
            <a:br>
              <a:rPr lang="en-GB" dirty="0" smtClean="0"/>
            </a:br>
            <a:r>
              <a:rPr lang="en-GB" dirty="0" smtClean="0"/>
              <a:t>- radiation safety function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8" name="Rectangle 7"/>
          <p:cNvSpPr/>
          <p:nvPr/>
        </p:nvSpPr>
        <p:spPr>
          <a:xfrm>
            <a:off x="2910379" y="4728755"/>
            <a:ext cx="1299915" cy="60542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– </a:t>
            </a:r>
            <a:r>
              <a:rPr lang="en-US" sz="1200" dirty="0">
                <a:solidFill>
                  <a:srgbClr val="000000"/>
                </a:solidFill>
                <a:effectLst/>
                <a:ea typeface="Calibri"/>
              </a:rPr>
              <a:t>hardware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based train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2102" y="4728755"/>
            <a:ext cx="1299915" cy="605427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– </a:t>
            </a:r>
            <a:r>
              <a:rPr lang="en-US" sz="1200" dirty="0">
                <a:solidFill>
                  <a:srgbClr val="000000"/>
                </a:solidFill>
                <a:effectLst/>
                <a:ea typeface="Calibri"/>
              </a:rPr>
              <a:t>software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based train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cxnSp>
        <p:nvCxnSpPr>
          <p:cNvPr id="10" name="Elbow Connector 19"/>
          <p:cNvCxnSpPr/>
          <p:nvPr/>
        </p:nvCxnSpPr>
        <p:spPr>
          <a:xfrm>
            <a:off x="2914846" y="3998790"/>
            <a:ext cx="0" cy="72175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20072" y="4149082"/>
            <a:ext cx="0" cy="581880"/>
          </a:xfrm>
          <a:prstGeom prst="straightConnector1">
            <a:avLst/>
          </a:prstGeom>
          <a:ln w="25400" cmpd="dbl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0"/>
          </p:cNvCxnSpPr>
          <p:nvPr/>
        </p:nvCxnSpPr>
        <p:spPr>
          <a:xfrm>
            <a:off x="5612060" y="4149082"/>
            <a:ext cx="0" cy="579673"/>
          </a:xfrm>
          <a:prstGeom prst="straightConnector1">
            <a:avLst/>
          </a:prstGeom>
          <a:ln w="25400" cmpd="dbl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12160" y="4149079"/>
            <a:ext cx="0" cy="571468"/>
          </a:xfrm>
          <a:prstGeom prst="straightConnector1">
            <a:avLst/>
          </a:prstGeom>
          <a:ln w="25400" cmpd="dbl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199681" y="5334182"/>
            <a:ext cx="1" cy="742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92752" y="5334182"/>
            <a:ext cx="0" cy="74260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323"/>
          <p:cNvSpPr txBox="1"/>
          <p:nvPr/>
        </p:nvSpPr>
        <p:spPr>
          <a:xfrm>
            <a:off x="323528" y="3051853"/>
            <a:ext cx="792088" cy="37714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Sensors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19" name="Text Box 323"/>
          <p:cNvSpPr txBox="1"/>
          <p:nvPr/>
        </p:nvSpPr>
        <p:spPr>
          <a:xfrm>
            <a:off x="1691680" y="4818870"/>
            <a:ext cx="1289286" cy="6983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>
              <a:lnSpc>
                <a:spcPts val="1400"/>
              </a:lnSpc>
              <a:spcAft>
                <a:spcPts val="1200"/>
              </a:spcAft>
              <a:defRPr sz="700">
                <a:effectLst/>
                <a:ea typeface="Calibri"/>
              </a:defRPr>
            </a:lvl1pPr>
          </a:lstStyle>
          <a:p>
            <a:r>
              <a:rPr lang="en-US" sz="1200" dirty="0" smtClean="0"/>
              <a:t>Communication and 2oo3 voting</a:t>
            </a:r>
            <a:endParaRPr lang="en-US" sz="1200" dirty="0"/>
          </a:p>
        </p:txBody>
      </p:sp>
      <p:sp>
        <p:nvSpPr>
          <p:cNvPr id="20" name="Text Box 29"/>
          <p:cNvSpPr txBox="1"/>
          <p:nvPr/>
        </p:nvSpPr>
        <p:spPr>
          <a:xfrm>
            <a:off x="1763688" y="5949280"/>
            <a:ext cx="1237383" cy="4752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Actuation</a:t>
            </a:r>
            <a:br>
              <a:rPr lang="en-US" sz="1200" dirty="0" smtClean="0">
                <a:effectLst/>
                <a:ea typeface="Calibri"/>
              </a:rPr>
            </a:br>
            <a:r>
              <a:rPr lang="en-US" sz="1200" dirty="0" smtClean="0">
                <a:effectLst/>
                <a:ea typeface="Calibri"/>
              </a:rPr>
              <a:t>(trip)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894007" y="5326355"/>
            <a:ext cx="2019" cy="511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21622" y="6162648"/>
            <a:ext cx="651635" cy="50671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A1</a:t>
            </a:r>
            <a:r>
              <a:rPr lang="en-US" sz="2800" dirty="0">
                <a:latin typeface="Times New Roman"/>
                <a:ea typeface="Calibri"/>
              </a:rPr>
              <a:t/>
            </a:r>
            <a:br>
              <a:rPr lang="en-US" sz="2800" dirty="0">
                <a:latin typeface="Times New Roman"/>
                <a:ea typeface="Calibri"/>
              </a:rPr>
            </a:br>
            <a:r>
              <a:rPr lang="en-US" sz="1200" dirty="0">
                <a:solidFill>
                  <a:srgbClr val="000000"/>
                </a:solidFill>
                <a:ea typeface="Calibri"/>
              </a:rPr>
              <a:t>(</a:t>
            </a:r>
            <a:r>
              <a:rPr lang="en-US" sz="1200" dirty="0" smtClean="0">
                <a:solidFill>
                  <a:srgbClr val="000000"/>
                </a:solidFill>
                <a:ea typeface="Calibri"/>
              </a:rPr>
              <a:t>ion)</a:t>
            </a:r>
            <a:endParaRPr lang="en-US" sz="1200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63523" y="5894047"/>
            <a:ext cx="608544" cy="506712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A3</a:t>
            </a:r>
            <a:r>
              <a:rPr lang="en-US" sz="2800" dirty="0">
                <a:latin typeface="Times New Roman"/>
                <a:ea typeface="Calibri"/>
              </a:rPr>
              <a:t/>
            </a:r>
            <a:br>
              <a:rPr lang="en-US" sz="2800" dirty="0">
                <a:latin typeface="Times New Roman"/>
                <a:ea typeface="Calibri"/>
              </a:rPr>
            </a:br>
            <a:r>
              <a:rPr lang="en-US" sz="1200" dirty="0" smtClean="0">
                <a:solidFill>
                  <a:srgbClr val="000000"/>
                </a:solidFill>
                <a:ea typeface="Calibri"/>
              </a:rPr>
              <a:t>(RFQ)</a:t>
            </a:r>
            <a:endParaRPr lang="en-US" sz="1200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16712" y="6162648"/>
            <a:ext cx="651635" cy="50671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A2</a:t>
            </a:r>
            <a:r>
              <a:rPr lang="en-US" sz="2800" dirty="0">
                <a:latin typeface="Times New Roman"/>
                <a:ea typeface="Calibri"/>
              </a:rPr>
              <a:t/>
            </a:r>
            <a:br>
              <a:rPr lang="en-US" sz="2800" dirty="0">
                <a:latin typeface="Times New Roman"/>
                <a:ea typeface="Calibri"/>
              </a:rPr>
            </a:br>
            <a:r>
              <a:rPr lang="en-US" sz="1200" dirty="0">
                <a:solidFill>
                  <a:srgbClr val="000000"/>
                </a:solidFill>
                <a:ea typeface="Calibri"/>
              </a:rPr>
              <a:t>(</a:t>
            </a:r>
            <a:r>
              <a:rPr lang="en-US" sz="1200" dirty="0" smtClean="0">
                <a:solidFill>
                  <a:srgbClr val="000000"/>
                </a:solidFill>
                <a:ea typeface="Calibri"/>
              </a:rPr>
              <a:t>ion)</a:t>
            </a:r>
            <a:endParaRPr lang="en-US" sz="1200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8613" y="5894047"/>
            <a:ext cx="608544" cy="506712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Calibri"/>
              </a:rPr>
              <a:t>A4</a:t>
            </a:r>
            <a:r>
              <a:rPr lang="en-US" sz="2800" dirty="0">
                <a:latin typeface="Times New Roman"/>
                <a:ea typeface="Calibri"/>
              </a:rPr>
              <a:t/>
            </a:r>
            <a:br>
              <a:rPr lang="en-US" sz="2800" dirty="0">
                <a:latin typeface="Times New Roman"/>
                <a:ea typeface="Calibri"/>
              </a:rPr>
            </a:br>
            <a:r>
              <a:rPr lang="en-US" sz="1200" dirty="0" smtClean="0">
                <a:solidFill>
                  <a:srgbClr val="000000"/>
                </a:solidFill>
                <a:ea typeface="Calibri"/>
              </a:rPr>
              <a:t>(RFQ)</a:t>
            </a:r>
            <a:endParaRPr lang="en-US" sz="1200" dirty="0">
              <a:solidFill>
                <a:srgbClr val="000000"/>
              </a:solidFill>
              <a:ea typeface="Calibri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989095" y="5326355"/>
            <a:ext cx="2020" cy="53199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11760" y="1412776"/>
            <a:ext cx="4329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Several radiation safety functions</a:t>
            </a:r>
            <a:endParaRPr lang="en-GB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308304" y="3645024"/>
            <a:ext cx="115212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08304" y="3998790"/>
            <a:ext cx="115212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36296" y="367225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Diverse equipment</a:t>
            </a:r>
            <a:endParaRPr lang="en-GB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2" t="27953" r="29470" b="47055"/>
          <a:stretch/>
        </p:blipFill>
        <p:spPr bwMode="auto">
          <a:xfrm rot="16200000" flipH="1">
            <a:off x="1970092" y="2919487"/>
            <a:ext cx="1959293" cy="49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Elbow Connector 19"/>
          <p:cNvCxnSpPr/>
          <p:nvPr/>
        </p:nvCxnSpPr>
        <p:spPr>
          <a:xfrm>
            <a:off x="3563888" y="4005064"/>
            <a:ext cx="0" cy="72175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19"/>
          <p:cNvCxnSpPr/>
          <p:nvPr/>
        </p:nvCxnSpPr>
        <p:spPr>
          <a:xfrm>
            <a:off x="4139952" y="4005064"/>
            <a:ext cx="0" cy="7217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2" t="50726" r="29439" b="25419"/>
          <a:stretch/>
        </p:blipFill>
        <p:spPr bwMode="auto">
          <a:xfrm rot="16200000" flipH="1">
            <a:off x="2606236" y="2930297"/>
            <a:ext cx="1960411" cy="47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2" t="74871" r="29439" b="985"/>
          <a:stretch/>
        </p:blipFill>
        <p:spPr bwMode="auto">
          <a:xfrm rot="16200000" flipH="1">
            <a:off x="3257202" y="2927403"/>
            <a:ext cx="1960412" cy="48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 Box 323"/>
          <p:cNvSpPr txBox="1"/>
          <p:nvPr/>
        </p:nvSpPr>
        <p:spPr>
          <a:xfrm>
            <a:off x="2771800" y="1844824"/>
            <a:ext cx="308312" cy="2880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A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59" name="Text Box 323"/>
          <p:cNvSpPr txBox="1"/>
          <p:nvPr/>
        </p:nvSpPr>
        <p:spPr>
          <a:xfrm>
            <a:off x="3396273" y="1844824"/>
            <a:ext cx="308312" cy="2880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B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60" name="Text Box 323"/>
          <p:cNvSpPr txBox="1"/>
          <p:nvPr/>
        </p:nvSpPr>
        <p:spPr>
          <a:xfrm>
            <a:off x="3995936" y="1844824"/>
            <a:ext cx="308312" cy="2880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C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61" name="Text Box 323"/>
          <p:cNvSpPr txBox="1"/>
          <p:nvPr/>
        </p:nvSpPr>
        <p:spPr>
          <a:xfrm>
            <a:off x="1187624" y="2276872"/>
            <a:ext cx="1944216" cy="37714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Target wheel rotation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62" name="Text Box 323"/>
          <p:cNvSpPr txBox="1"/>
          <p:nvPr/>
        </p:nvSpPr>
        <p:spPr>
          <a:xfrm>
            <a:off x="1187623" y="2691813"/>
            <a:ext cx="1944216" cy="37714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He pressure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63" name="Text Box 323"/>
          <p:cNvSpPr txBox="1"/>
          <p:nvPr/>
        </p:nvSpPr>
        <p:spPr>
          <a:xfrm>
            <a:off x="1187623" y="3051853"/>
            <a:ext cx="1944216" cy="37714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Monolith pressure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64" name="Text Box 323"/>
          <p:cNvSpPr txBox="1"/>
          <p:nvPr/>
        </p:nvSpPr>
        <p:spPr>
          <a:xfrm>
            <a:off x="1187623" y="3429000"/>
            <a:ext cx="1944216" cy="37714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He temperature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65" name="Text Box 323"/>
          <p:cNvSpPr txBox="1"/>
          <p:nvPr/>
        </p:nvSpPr>
        <p:spPr>
          <a:xfrm>
            <a:off x="1187623" y="3843941"/>
            <a:ext cx="1944216" cy="37714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He mass flow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5148064" y="4293096"/>
            <a:ext cx="144688" cy="14692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539716" y="4293096"/>
            <a:ext cx="144688" cy="14692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939480" y="4293096"/>
            <a:ext cx="144688" cy="1469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323"/>
          <p:cNvSpPr txBox="1"/>
          <p:nvPr/>
        </p:nvSpPr>
        <p:spPr>
          <a:xfrm>
            <a:off x="4932040" y="4222543"/>
            <a:ext cx="308312" cy="2880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solidFill>
                  <a:srgbClr val="00B050"/>
                </a:solidFill>
                <a:effectLst/>
                <a:ea typeface="Calibri"/>
              </a:rPr>
              <a:t>5</a:t>
            </a:r>
            <a:endParaRPr lang="en-US" sz="2800" dirty="0">
              <a:solidFill>
                <a:srgbClr val="00B050"/>
              </a:solidFill>
              <a:effectLst/>
              <a:latin typeface="Times New Roman"/>
              <a:ea typeface="MS Mincho"/>
            </a:endParaRPr>
          </a:p>
        </p:txBody>
      </p:sp>
      <p:sp>
        <p:nvSpPr>
          <p:cNvPr id="71" name="Text Box 323"/>
          <p:cNvSpPr txBox="1"/>
          <p:nvPr/>
        </p:nvSpPr>
        <p:spPr>
          <a:xfrm>
            <a:off x="5343808" y="4221088"/>
            <a:ext cx="308312" cy="2880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solidFill>
                  <a:srgbClr val="0070C0"/>
                </a:solidFill>
                <a:effectLst/>
                <a:ea typeface="Calibri"/>
              </a:rPr>
              <a:t>5</a:t>
            </a:r>
            <a:endParaRPr lang="en-US" sz="2800" dirty="0">
              <a:solidFill>
                <a:srgbClr val="0070C0"/>
              </a:solidFill>
              <a:effectLst/>
              <a:latin typeface="Times New Roman"/>
              <a:ea typeface="MS Mincho"/>
            </a:endParaRPr>
          </a:p>
        </p:txBody>
      </p:sp>
      <p:sp>
        <p:nvSpPr>
          <p:cNvPr id="72" name="Text Box 323"/>
          <p:cNvSpPr txBox="1"/>
          <p:nvPr/>
        </p:nvSpPr>
        <p:spPr>
          <a:xfrm>
            <a:off x="5775856" y="4221088"/>
            <a:ext cx="308312" cy="2880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solidFill>
                  <a:srgbClr val="FF0000"/>
                </a:solidFill>
                <a:effectLst/>
                <a:ea typeface="Calibri"/>
              </a:rPr>
              <a:t>5</a:t>
            </a:r>
            <a:endParaRPr lang="en-US" sz="2800" dirty="0">
              <a:solidFill>
                <a:srgbClr val="FF0000"/>
              </a:solidFill>
              <a:effectLst/>
              <a:latin typeface="Times New Roman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42057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9300</TotalTime>
  <Words>1369</Words>
  <Application>Microsoft Office PowerPoint</Application>
  <PresentationFormat>On-screen Show (4:3)</PresentationFormat>
  <Paragraphs>343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TSS System Architecture ESS-0045067 - TSS CDR2</vt:lpstr>
      <vt:lpstr>TSS System Architecture - agenda</vt:lpstr>
      <vt:lpstr> </vt:lpstr>
      <vt:lpstr>TSS architecture - scope and purpose</vt:lpstr>
      <vt:lpstr> </vt:lpstr>
      <vt:lpstr>TSS architecture - overall architecture</vt:lpstr>
      <vt:lpstr>TSS architecture - radiation safety function</vt:lpstr>
      <vt:lpstr>TSS architecture - radiation safety function</vt:lpstr>
      <vt:lpstr>TSS architecture - radiation safety function</vt:lpstr>
      <vt:lpstr>TSS architecture - manual stop</vt:lpstr>
      <vt:lpstr>TSS architecture - manual stop</vt:lpstr>
      <vt:lpstr>TSS architecture - bypass function</vt:lpstr>
      <vt:lpstr>TSS architecture - bypass</vt:lpstr>
      <vt:lpstr>TSS architecture</vt:lpstr>
      <vt:lpstr>TSS architecture - operational system</vt:lpstr>
      <vt:lpstr>TSS architecture - basic state machine</vt:lpstr>
      <vt:lpstr> </vt:lpstr>
      <vt:lpstr>TSS layout - Target utility area</vt:lpstr>
      <vt:lpstr>TSS layout - Target utility area – separation</vt:lpstr>
      <vt:lpstr>TSS layout - ESS facility</vt:lpstr>
      <vt:lpstr>TSS layout - outside Target utility area - separation</vt:lpstr>
      <vt:lpstr>TSS layout - separation - conclusions</vt:lpstr>
      <vt:lpstr> </vt:lpstr>
      <vt:lpstr>TSS architecture - RFPD consideration</vt:lpstr>
      <vt:lpstr>TSS system architecture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Mikael Olsson</cp:lastModifiedBy>
  <cp:revision>783</cp:revision>
  <cp:lastPrinted>2018-06-28T06:45:37Z</cp:lastPrinted>
  <dcterms:created xsi:type="dcterms:W3CDTF">2013-10-29T16:05:10Z</dcterms:created>
  <dcterms:modified xsi:type="dcterms:W3CDTF">2019-04-08T06:12:57Z</dcterms:modified>
</cp:coreProperties>
</file>