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328" r:id="rId4"/>
    <p:sldId id="329" r:id="rId5"/>
    <p:sldId id="335" r:id="rId6"/>
    <p:sldId id="337" r:id="rId7"/>
    <p:sldId id="331" r:id="rId8"/>
    <p:sldId id="340" r:id="rId9"/>
    <p:sldId id="324" r:id="rId10"/>
    <p:sldId id="325" r:id="rId11"/>
    <p:sldId id="341" r:id="rId12"/>
    <p:sldId id="343" r:id="rId13"/>
    <p:sldId id="327" r:id="rId14"/>
    <p:sldId id="322" r:id="rId15"/>
  </p:sldIdLst>
  <p:sldSz cx="9144000" cy="6858000" type="screen4x3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08/04/2019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08/04/2019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08/04/2019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08/04/2019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08/04/2019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TSS Failure Mode Effects Analysis (FMEA)</a:t>
            </a:r>
            <a:br>
              <a:rPr lang="en-GB" sz="4000" dirty="0" smtClean="0"/>
            </a:br>
            <a:r>
              <a:rPr lang="en-GB" sz="4000" dirty="0" smtClean="0"/>
              <a:t>ESS-0275671 and ESS-0047128</a:t>
            </a:r>
            <a:br>
              <a:rPr lang="en-GB" sz="4000" dirty="0" smtClean="0"/>
            </a:br>
            <a:r>
              <a:rPr lang="en-GB" sz="2200" dirty="0" smtClean="0"/>
              <a:t>- TSS CDR2</a:t>
            </a:r>
            <a:endParaRPr lang="en-GB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Mikael Olsson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Control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8 April, 2019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FMEA</a:t>
            </a:r>
            <a:br>
              <a:rPr lang="en-US" dirty="0" smtClean="0"/>
            </a:br>
            <a:r>
              <a:rPr lang="en-US" dirty="0" smtClean="0"/>
              <a:t>- details in Excel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2"/>
          <a:srcRect b="-299"/>
          <a:stretch/>
        </p:blipFill>
        <p:spPr>
          <a:xfrm>
            <a:off x="0" y="1844824"/>
            <a:ext cx="9144000" cy="158417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20" name="Bildobjekt 19"/>
          <p:cNvPicPr>
            <a:picLocks noChangeAspect="1"/>
          </p:cNvPicPr>
          <p:nvPr/>
        </p:nvPicPr>
        <p:blipFill rotWithShape="1">
          <a:blip r:embed="rId3"/>
          <a:srcRect r="16926" b="29201"/>
          <a:stretch/>
        </p:blipFill>
        <p:spPr>
          <a:xfrm>
            <a:off x="72008" y="3725441"/>
            <a:ext cx="9036496" cy="216911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843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TSS FMEA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conclusions (independent failure)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1324744"/>
          </a:xfrm>
        </p:spPr>
        <p:txBody>
          <a:bodyPr>
            <a:normAutofit/>
          </a:bodyPr>
          <a:lstStyle/>
          <a:p>
            <a:r>
              <a:rPr lang="en-GB" sz="2000" dirty="0"/>
              <a:t>In general the design of the system includes both redundancy, functional separation between redundant parts, and diversity to prevent loss of function due to </a:t>
            </a:r>
            <a:r>
              <a:rPr lang="en-GB" sz="2000" dirty="0" smtClean="0"/>
              <a:t>an independent failure.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5"/>
          <a:stretch/>
        </p:blipFill>
        <p:spPr bwMode="auto">
          <a:xfrm>
            <a:off x="5643221" y="2924944"/>
            <a:ext cx="348685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1864" y="2924944"/>
            <a:ext cx="5544616" cy="37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Redundant sensors and cable paths for each safety function</a:t>
            </a:r>
          </a:p>
          <a:p>
            <a:pPr lvl="2"/>
            <a:r>
              <a:rPr lang="en-GB" dirty="0" smtClean="0"/>
              <a:t>Resistance to SF of the sensors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Diverse safety functions (primary and secondary function)</a:t>
            </a:r>
          </a:p>
          <a:p>
            <a:pPr lvl="2"/>
            <a:r>
              <a:rPr lang="en-GB" dirty="0" smtClean="0"/>
              <a:t>Resistance to CCF of the sensors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Diverse 2oo3 voting system (different technology)</a:t>
            </a:r>
          </a:p>
          <a:p>
            <a:pPr lvl="2"/>
            <a:r>
              <a:rPr lang="en-GB" dirty="0" smtClean="0"/>
              <a:t>Resistance to SF and CCF of the voting, and the associated communication equipment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Diverse actuators (different technology)</a:t>
            </a:r>
          </a:p>
          <a:p>
            <a:pPr lvl="2"/>
            <a:r>
              <a:rPr lang="en-GB" dirty="0" smtClean="0"/>
              <a:t>Resistance to SF and CCF of the actuators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9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TSS FMEA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conclusions (independent failure </a:t>
            </a:r>
            <a:r>
              <a:rPr lang="en-US" dirty="0"/>
              <a:t>+ fire)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258816" cy="1671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Most severe </a:t>
            </a:r>
          </a:p>
          <a:p>
            <a:r>
              <a:rPr lang="en-US" sz="1500" dirty="0" smtClean="0"/>
              <a:t>Fire zone: Connection cell or Utility area level 115</a:t>
            </a:r>
          </a:p>
          <a:p>
            <a:r>
              <a:rPr lang="en-US" sz="1500" dirty="0" smtClean="0"/>
              <a:t>SF/CCF: Sensors </a:t>
            </a: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2" t="28365" b="20831"/>
          <a:stretch/>
        </p:blipFill>
        <p:spPr bwMode="auto">
          <a:xfrm>
            <a:off x="4655819" y="1484784"/>
            <a:ext cx="448818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44408" y="3212976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3272192"/>
            <a:ext cx="8424936" cy="3469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Demanded safety function due to the fire</a:t>
            </a:r>
          </a:p>
          <a:p>
            <a:r>
              <a:rPr lang="en-US" dirty="0" smtClean="0"/>
              <a:t>‘Target rotational speed’ (connection cell)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All channels eliminated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One diverse function is </a:t>
            </a:r>
            <a:r>
              <a:rPr lang="en-US" dirty="0" smtClean="0"/>
              <a:t>needed to </a:t>
            </a:r>
            <a:r>
              <a:rPr lang="en-US" dirty="0" smtClean="0"/>
              <a:t>withstand fire + SF</a:t>
            </a:r>
            <a:endParaRPr lang="en-GB" dirty="0" smtClean="0"/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Two diverse functions are needed to withstand fire + CCF</a:t>
            </a:r>
            <a:endParaRPr lang="en-GB" dirty="0" smtClean="0">
              <a:ea typeface="Calibri"/>
              <a:cs typeface="Times New Roman"/>
            </a:endParaRPr>
          </a:p>
          <a:p>
            <a:r>
              <a:rPr lang="en-US" dirty="0" smtClean="0"/>
              <a:t>‘He inlet temperature’ (utility area)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All channels eliminated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Two diverse functions are </a:t>
            </a:r>
            <a:r>
              <a:rPr lang="en-US" dirty="0" smtClean="0"/>
              <a:t>needed to </a:t>
            </a:r>
            <a:r>
              <a:rPr lang="en-US" dirty="0" smtClean="0"/>
              <a:t>withstand fire + SF/CCF</a:t>
            </a:r>
            <a:endParaRPr lang="en-GB" dirty="0" smtClean="0"/>
          </a:p>
          <a:p>
            <a:r>
              <a:rPr lang="en-US" dirty="0" smtClean="0"/>
              <a:t>‘He mass flow’ (utility area)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ea typeface="Calibri"/>
                <a:cs typeface="Times New Roman"/>
              </a:rPr>
              <a:t>One channel eliminated</a:t>
            </a:r>
            <a:endParaRPr lang="en-GB" dirty="0" smtClean="0">
              <a:ea typeface="Calibri"/>
              <a:cs typeface="Times New Roman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One diverse function is needed to withstand fire + SF/CCF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‘He inlet temperature’ must not be defined as the diverse function</a:t>
            </a:r>
            <a:endParaRPr lang="en-GB" dirty="0" smtClean="0"/>
          </a:p>
          <a:p>
            <a:r>
              <a:rPr lang="en-GB" dirty="0" smtClean="0">
                <a:ea typeface="Calibri"/>
                <a:cs typeface="Times New Roman"/>
              </a:rPr>
              <a:t>‘He pressure’, ‘Monolith pressure’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ea typeface="Calibri"/>
                <a:cs typeface="Times New Roman"/>
              </a:rPr>
              <a:t>Same as He mass flow</a:t>
            </a:r>
            <a:endParaRPr lang="en-GB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12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TSS FMEA</a:t>
            </a:r>
            <a:br>
              <a:rPr lang="en-US" dirty="0" smtClean="0"/>
            </a:br>
            <a:r>
              <a:rPr lang="en-US" dirty="0" smtClean="0"/>
              <a:t>- Diverse functions (draft)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5" name="Picture 4" descr="over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7"/>
            <a:ext cx="9144000" cy="5445224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18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744416" cy="276490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Methods of detection are identified to cover all event initiators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He Temperature    (T</a:t>
            </a:r>
            <a:r>
              <a:rPr lang="en-US" baseline="-25000" dirty="0">
                <a:solidFill>
                  <a:srgbClr val="000090"/>
                </a:solidFill>
              </a:rPr>
              <a:t>He</a:t>
            </a:r>
            <a:r>
              <a:rPr lang="en-US" dirty="0">
                <a:solidFill>
                  <a:srgbClr val="000090"/>
                </a:solidFill>
              </a:rPr>
              <a:t>) 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He Pressure     	  (P</a:t>
            </a:r>
            <a:r>
              <a:rPr lang="en-US" baseline="-25000" dirty="0">
                <a:solidFill>
                  <a:srgbClr val="000090"/>
                </a:solidFill>
              </a:rPr>
              <a:t>He</a:t>
            </a:r>
            <a:r>
              <a:rPr lang="en-US" dirty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He Flow 		  (F</a:t>
            </a:r>
            <a:r>
              <a:rPr lang="en-US" baseline="-25000" dirty="0">
                <a:solidFill>
                  <a:srgbClr val="000090"/>
                </a:solidFill>
              </a:rPr>
              <a:t>He</a:t>
            </a:r>
            <a:r>
              <a:rPr lang="en-US" dirty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Monolith Pressure (P</a:t>
            </a:r>
            <a:r>
              <a:rPr lang="en-US" baseline="-25000" dirty="0">
                <a:solidFill>
                  <a:srgbClr val="000090"/>
                </a:solidFill>
              </a:rPr>
              <a:t>M</a:t>
            </a:r>
            <a:r>
              <a:rPr lang="en-US" dirty="0">
                <a:solidFill>
                  <a:srgbClr val="000090"/>
                </a:solidFill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19" name="Content Placeholder 7"/>
          <p:cNvGraphicFramePr>
            <a:graphicFrameLocks/>
          </p:cNvGraphicFramePr>
          <p:nvPr>
            <p:extLst/>
          </p:nvPr>
        </p:nvGraphicFramePr>
        <p:xfrm>
          <a:off x="4067944" y="1412776"/>
          <a:ext cx="4971326" cy="509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6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8433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Postulated Initiating Event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Detection Parameter (C.20)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267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Helium compressor stop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</a:t>
                      </a:r>
                      <a:r>
                        <a:rPr lang="en-US" sz="1400" baseline="-25000" dirty="0"/>
                        <a:t>He</a:t>
                      </a:r>
                      <a:r>
                        <a:rPr lang="en-US" sz="1400" baseline="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P</a:t>
                      </a:r>
                      <a:r>
                        <a:rPr lang="en-US" sz="1400" baseline="-25000" dirty="0"/>
                        <a:t>He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n-US" sz="1400" baseline="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</a:t>
                      </a:r>
                      <a:r>
                        <a:rPr lang="en-US" sz="1400" baseline="-25000" dirty="0"/>
                        <a:t>M </a:t>
                      </a:r>
                      <a:r>
                        <a:rPr lang="en-US" sz="1400" baseline="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452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 exchanger malfunction</a:t>
                      </a:r>
                      <a:r>
                        <a:rPr lang="en-US" sz="1200" b="1" dirty="0">
                          <a:effectLst/>
                        </a:rPr>
                        <a:t> or loss of cooling by intermediate system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T</a:t>
                      </a:r>
                      <a:r>
                        <a:rPr lang="en-US" sz="1400" baseline="-25000" dirty="0"/>
                        <a:t>He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P</a:t>
                      </a:r>
                      <a:r>
                        <a:rPr lang="en-US" sz="1400" baseline="-25000" dirty="0"/>
                        <a:t>He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n-US" sz="1400" baseline="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</a:t>
                      </a:r>
                      <a:r>
                        <a:rPr lang="en-US" sz="1400" baseline="-25000" dirty="0"/>
                        <a:t>M </a:t>
                      </a:r>
                      <a:r>
                        <a:rPr lang="en-US" sz="1400" baseline="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8433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Helium pressure control malfunction, isolation of</a:t>
                      </a:r>
                      <a:r>
                        <a:rPr lang="en-GB" sz="12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cooling system by valve closing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267">
                <a:tc>
                  <a:txBody>
                    <a:bodyPr/>
                    <a:lstStyle/>
                    <a:p>
                      <a:r>
                        <a:rPr lang="en-US" sz="1200" b="1" dirty="0"/>
                        <a:t>Power</a:t>
                      </a:r>
                      <a:r>
                        <a:rPr lang="en-US" sz="1200" b="1" baseline="0" dirty="0"/>
                        <a:t> outage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lang="en-US" sz="1400" baseline="0" dirty="0"/>
                        <a:t>T</a:t>
                      </a:r>
                      <a:r>
                        <a:rPr lang="en-US" sz="1400" baseline="-25000" dirty="0"/>
                        <a:t>He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leakage – in</a:t>
                      </a:r>
                      <a:r>
                        <a:rPr lang="en-GB" sz="12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monolith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(AA4)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</a:t>
                      </a:r>
                      <a:r>
                        <a:rPr lang="en-US" sz="1400" baseline="-25000" dirty="0"/>
                        <a:t>He</a:t>
                      </a:r>
                      <a:r>
                        <a:rPr lang="en-US" sz="1400" baseline="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P</a:t>
                      </a:r>
                      <a:r>
                        <a:rPr lang="en-US" sz="1400" baseline="-25000" dirty="0"/>
                        <a:t>He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n-US" sz="1400" baseline="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</a:t>
                      </a:r>
                      <a:r>
                        <a:rPr lang="en-US" sz="1400" baseline="-25000" dirty="0"/>
                        <a:t>M </a:t>
                      </a:r>
                      <a:r>
                        <a:rPr lang="en-US" sz="1400" baseline="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7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Large</a:t>
                      </a:r>
                      <a:r>
                        <a:rPr lang="en-US" sz="1200" b="1" baseline="0" dirty="0"/>
                        <a:t> leakage – utility room (AA8)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P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Failure</a:t>
                      </a:r>
                      <a:r>
                        <a:rPr lang="en-US" sz="1200" b="1" baseline="0" dirty="0"/>
                        <a:t> in process control system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P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7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Operator</a:t>
                      </a:r>
                      <a:r>
                        <a:rPr lang="en-US" sz="1200" b="1" baseline="0" dirty="0"/>
                        <a:t> error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P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P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Leak</a:t>
                      </a:r>
                      <a:r>
                        <a:rPr lang="en-US" sz="1200" b="1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between helium and intermediate water system (AA7)</a:t>
                      </a:r>
                      <a:endParaRPr lang="en-US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</a:t>
                      </a:r>
                      <a:r>
                        <a:rPr lang="en-US" sz="1400" baseline="-25000" dirty="0"/>
                        <a:t>He</a:t>
                      </a:r>
                      <a:r>
                        <a:rPr lang="en-US" sz="1400" baseline="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P</a:t>
                      </a:r>
                      <a:r>
                        <a:rPr lang="en-US" sz="1400" baseline="-25000" dirty="0"/>
                        <a:t>He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n-US" sz="1400" baseline="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bypass in target wheel</a:t>
                      </a:r>
                      <a:r>
                        <a:rPr lang="en-US" sz="1200" b="1" dirty="0">
                          <a:effectLst/>
                        </a:rPr>
                        <a:t> (AA5)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Target </a:t>
                      </a:r>
                      <a:r>
                        <a:rPr lang="en-US" sz="1200" baseline="0" dirty="0"/>
                        <a:t>shroud remains intact – no release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732240" y="242088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FMEA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mtClean="0"/>
              <a:t>Thank you!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44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FMEA</a:t>
            </a:r>
            <a:br>
              <a:rPr lang="en-US" dirty="0" smtClean="0"/>
            </a:br>
            <a:r>
              <a:rPr lang="en-US" dirty="0" smtClean="0"/>
              <a:t>- agenda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Independent single failure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Fail-safe concept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Failure and Failure effect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Assumptions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4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TSS FMEA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Deterministic analysis </a:t>
            </a:r>
            <a:r>
              <a:rPr lang="en-US" dirty="0" smtClean="0"/>
              <a:t>of </a:t>
            </a:r>
            <a:r>
              <a:rPr lang="en-US" dirty="0" err="1" smtClean="0"/>
              <a:t>reliabilty</a:t>
            </a:r>
            <a:r>
              <a:rPr lang="en-US" dirty="0" smtClean="0"/>
              <a:t> (SSM</a:t>
            </a:r>
            <a:r>
              <a:rPr lang="en-US" dirty="0"/>
              <a:t>, </a:t>
            </a:r>
            <a:r>
              <a:rPr lang="en-US" dirty="0" smtClean="0"/>
              <a:t>D1</a:t>
            </a:r>
            <a:r>
              <a:rPr lang="en-US" dirty="0"/>
              <a:t>):</a:t>
            </a:r>
          </a:p>
          <a:p>
            <a:pPr lvl="1"/>
            <a:r>
              <a:rPr lang="en-US" sz="1600" dirty="0"/>
              <a:t>“</a:t>
            </a:r>
            <a:r>
              <a:rPr lang="en-US" sz="1600" i="1" dirty="0"/>
              <a:t>Deterministic … methods shall be used to </a:t>
            </a:r>
            <a:r>
              <a:rPr lang="en-US" sz="1600" i="1" dirty="0" err="1"/>
              <a:t>analyse</a:t>
            </a:r>
            <a:r>
              <a:rPr lang="en-US" sz="1600" i="1" dirty="0"/>
              <a:t> and evaluate the … facility’s ability to fulfil the fundamental safety functions</a:t>
            </a:r>
            <a:r>
              <a:rPr lang="en-US" sz="1600" dirty="0"/>
              <a:t>”.</a:t>
            </a:r>
          </a:p>
          <a:p>
            <a:r>
              <a:rPr lang="en-US" dirty="0"/>
              <a:t>Independent single failure </a:t>
            </a:r>
            <a:r>
              <a:rPr lang="en-US" dirty="0" smtClean="0"/>
              <a:t>(SSM, E10</a:t>
            </a:r>
            <a:r>
              <a:rPr lang="en-US" dirty="0"/>
              <a:t>)</a:t>
            </a:r>
          </a:p>
          <a:p>
            <a:pPr lvl="1"/>
            <a:r>
              <a:rPr lang="en-US" sz="1600" dirty="0"/>
              <a:t>“… </a:t>
            </a:r>
            <a:r>
              <a:rPr lang="en-US" sz="1600" i="1" dirty="0"/>
              <a:t>the most adverse single failure shall be applied in the safety group. A single failure in active structures, systems, and components shall be applied at the most adverse time.”</a:t>
            </a:r>
          </a:p>
          <a:p>
            <a:r>
              <a:rPr lang="en-US" dirty="0"/>
              <a:t>Independent common cause failure </a:t>
            </a:r>
            <a:r>
              <a:rPr lang="en-US" dirty="0" smtClean="0"/>
              <a:t>(SSM, E11</a:t>
            </a:r>
            <a:r>
              <a:rPr lang="en-US" dirty="0"/>
              <a:t>)</a:t>
            </a:r>
          </a:p>
          <a:p>
            <a:pPr lvl="1"/>
            <a:r>
              <a:rPr lang="en-US" sz="1500" dirty="0"/>
              <a:t>“… </a:t>
            </a:r>
            <a:r>
              <a:rPr lang="en-US" sz="1500" i="1" dirty="0"/>
              <a:t>common cause failures in a safety group shall be applied instead of a single failure, in the same way as in Condition E10 </a:t>
            </a:r>
            <a:r>
              <a:rPr lang="en-US" sz="1500" dirty="0" smtClean="0"/>
              <a:t>…”</a:t>
            </a:r>
          </a:p>
          <a:p>
            <a:endParaRPr lang="en-US" dirty="0" smtClean="0"/>
          </a:p>
          <a:p>
            <a:r>
              <a:rPr lang="en-US" dirty="0" smtClean="0"/>
              <a:t>IEC </a:t>
            </a:r>
            <a:r>
              <a:rPr lang="en-US" dirty="0"/>
              <a:t>61226 recommends FMEA to analyze Cat A </a:t>
            </a:r>
            <a:r>
              <a:rPr lang="en-US" dirty="0" smtClean="0"/>
              <a:t>systems</a:t>
            </a:r>
            <a:endParaRPr lang="en-US" dirty="0"/>
          </a:p>
          <a:p>
            <a:endParaRPr lang="en-GB" dirty="0" smtClean="0"/>
          </a:p>
          <a:p>
            <a:r>
              <a:rPr lang="en-US" dirty="0"/>
              <a:t>Independent failure in combination with external </a:t>
            </a:r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87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FMEA</a:t>
            </a:r>
            <a:br>
              <a:rPr lang="en-GB" dirty="0" smtClean="0"/>
            </a:br>
            <a:r>
              <a:rPr lang="en-GB" dirty="0" smtClean="0"/>
              <a:t>- independent single failure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00" dirty="0" smtClean="0"/>
              <a:t>SSM conditions (</a:t>
            </a:r>
            <a:r>
              <a:rPr lang="en-GB" sz="1100" dirty="0"/>
              <a:t>C22 ‘Intake state during failures’, </a:t>
            </a:r>
            <a:r>
              <a:rPr lang="en-GB" sz="1100" dirty="0" smtClean="0"/>
              <a:t>guiding support doc)</a:t>
            </a:r>
          </a:p>
          <a:p>
            <a:r>
              <a:rPr lang="en-GB" sz="1400" dirty="0" smtClean="0"/>
              <a:t>“</a:t>
            </a:r>
            <a:r>
              <a:rPr lang="en-GB" sz="1400" i="1" u="sng" dirty="0"/>
              <a:t>Absolute reliability </a:t>
            </a:r>
            <a:r>
              <a:rPr lang="en-GB" sz="1400" i="1" dirty="0"/>
              <a:t>of individual SSC important to safety </a:t>
            </a:r>
            <a:r>
              <a:rPr lang="en-GB" sz="1400" i="1" u="sng" dirty="0"/>
              <a:t>can never be obtained</a:t>
            </a:r>
            <a:r>
              <a:rPr lang="en-GB" sz="1400" dirty="0" smtClean="0"/>
              <a:t>” and “</a:t>
            </a:r>
            <a:r>
              <a:rPr lang="en-GB" sz="1400" i="1" dirty="0"/>
              <a:t>Failures will always be able to occur</a:t>
            </a:r>
            <a:r>
              <a:rPr lang="en-GB" sz="1400" dirty="0" smtClean="0"/>
              <a:t>”</a:t>
            </a:r>
          </a:p>
          <a:p>
            <a:endParaRPr lang="en-GB" sz="800" dirty="0"/>
          </a:p>
          <a:p>
            <a:pPr marL="0" indent="0">
              <a:buNone/>
            </a:pPr>
            <a:r>
              <a:rPr lang="en-GB" sz="1100" dirty="0" smtClean="0"/>
              <a:t>SSM </a:t>
            </a:r>
            <a:r>
              <a:rPr lang="en-GB" sz="1100" dirty="0"/>
              <a:t>conditions (C18 ‘Resistance to single failures’, guiding support doc)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i="1" dirty="0"/>
              <a:t>“The key words here are ‘</a:t>
            </a:r>
            <a:r>
              <a:rPr lang="en-US" sz="1400" i="1" u="sng" dirty="0"/>
              <a:t>independent/unforeseen</a:t>
            </a:r>
            <a:r>
              <a:rPr lang="en-US" sz="1400" i="1" dirty="0"/>
              <a:t>’, implying that the additional failure is </a:t>
            </a:r>
            <a:r>
              <a:rPr lang="en-US" sz="1400" i="1" u="sng" dirty="0"/>
              <a:t>not a direct result of the occurred event</a:t>
            </a:r>
            <a:r>
              <a:rPr lang="en-US" sz="1400" i="1" dirty="0"/>
              <a:t>, or alternatively a failure that has not been possible to anticipate, or has been missed</a:t>
            </a:r>
            <a:r>
              <a:rPr lang="en-US" sz="1200" i="1" dirty="0"/>
              <a:t>”</a:t>
            </a:r>
            <a:endParaRPr lang="en-GB" sz="1200" i="1" dirty="0"/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1100" dirty="0" smtClean="0"/>
              <a:t>IEC 61513 (single failure criterion, 3.20, 3.21, 3.49, 3.50)</a:t>
            </a:r>
          </a:p>
          <a:p>
            <a:r>
              <a:rPr lang="en-GB" sz="1400" dirty="0" smtClean="0"/>
              <a:t>Criterion = “</a:t>
            </a:r>
            <a:r>
              <a:rPr lang="en-GB" sz="1400" i="1" dirty="0" smtClean="0"/>
              <a:t>…must </a:t>
            </a:r>
            <a:r>
              <a:rPr lang="en-GB" sz="1400" i="1" dirty="0"/>
              <a:t>be capable of performing </a:t>
            </a:r>
            <a:r>
              <a:rPr lang="en-GB" sz="1400" i="1" dirty="0" smtClean="0"/>
              <a:t>its safety </a:t>
            </a:r>
            <a:r>
              <a:rPr lang="en-GB" sz="1400" i="1" dirty="0"/>
              <a:t>task in the presence of any single </a:t>
            </a:r>
            <a:r>
              <a:rPr lang="en-GB" sz="1400" i="1" dirty="0" smtClean="0"/>
              <a:t>failure</a:t>
            </a:r>
            <a:r>
              <a:rPr lang="en-GB" sz="1400" dirty="0" smtClean="0"/>
              <a:t>”</a:t>
            </a:r>
          </a:p>
          <a:p>
            <a:r>
              <a:rPr lang="en-GB" sz="1400" dirty="0" smtClean="0"/>
              <a:t>Single failure = “</a:t>
            </a:r>
            <a:r>
              <a:rPr lang="en-GB" sz="1400" i="1" dirty="0" smtClean="0"/>
              <a:t>…loss </a:t>
            </a:r>
            <a:r>
              <a:rPr lang="en-GB" sz="1400" i="1" dirty="0"/>
              <a:t>of capability of a component to perform its intended safety function</a:t>
            </a:r>
            <a:r>
              <a:rPr lang="en-GB" sz="1400" dirty="0" smtClean="0"/>
              <a:t>”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1100" dirty="0" smtClean="0"/>
              <a:t>IAEA NS-R-1 (‘Safety of NPP: design’)</a:t>
            </a:r>
          </a:p>
          <a:p>
            <a:r>
              <a:rPr lang="en-GB" sz="1400" i="1" u="sng" dirty="0" smtClean="0"/>
              <a:t>“At </a:t>
            </a:r>
            <a:r>
              <a:rPr lang="en-GB" sz="1400" i="1" u="sng" dirty="0"/>
              <a:t>no point </a:t>
            </a:r>
            <a:r>
              <a:rPr lang="en-GB" sz="1400" i="1" dirty="0"/>
              <a:t>in the single failure analysis is </a:t>
            </a:r>
            <a:r>
              <a:rPr lang="en-GB" sz="1400" i="1" u="sng" dirty="0"/>
              <a:t>more than one </a:t>
            </a:r>
            <a:r>
              <a:rPr lang="en-GB" sz="1400" i="1" dirty="0"/>
              <a:t>random failure assumed to occur</a:t>
            </a:r>
            <a:r>
              <a:rPr lang="en-GB" sz="1400" dirty="0" smtClean="0"/>
              <a:t>.”</a:t>
            </a:r>
          </a:p>
          <a:p>
            <a:r>
              <a:rPr lang="en-GB" sz="1400" dirty="0"/>
              <a:t>“</a:t>
            </a:r>
            <a:r>
              <a:rPr lang="en-GB" sz="1400" i="1" u="sng" dirty="0"/>
              <a:t>Spurious action </a:t>
            </a:r>
            <a:r>
              <a:rPr lang="en-GB" sz="1400" i="1" dirty="0"/>
              <a:t>shall be considered as </a:t>
            </a:r>
            <a:r>
              <a:rPr lang="en-GB" sz="1400" i="1" u="sng" dirty="0"/>
              <a:t>one mode of failure </a:t>
            </a:r>
            <a:r>
              <a:rPr lang="en-GB" sz="1400" i="1" dirty="0"/>
              <a:t>when applying the concept [single failure criteria] to a safety group or system</a:t>
            </a:r>
            <a:r>
              <a:rPr lang="en-GB" sz="1400" i="1" dirty="0" smtClean="0"/>
              <a:t>.”</a:t>
            </a:r>
          </a:p>
          <a:p>
            <a:endParaRPr lang="en-GB" sz="800" i="1" dirty="0"/>
          </a:p>
          <a:p>
            <a:pPr marL="0" indent="0">
              <a:buNone/>
            </a:pPr>
            <a:r>
              <a:rPr lang="en-GB" sz="1100" dirty="0" smtClean="0"/>
              <a:t>IEEE </a:t>
            </a:r>
            <a:r>
              <a:rPr lang="en-GB" sz="1100" dirty="0"/>
              <a:t>379 </a:t>
            </a:r>
            <a:r>
              <a:rPr lang="en-GB" sz="1100" dirty="0" smtClean="0"/>
              <a:t>(‘IEEE </a:t>
            </a:r>
            <a:r>
              <a:rPr lang="en-GB" sz="1100" dirty="0"/>
              <a:t>Standard Application of the Single-Failure Criterion to Nuclear Power Generating Station Safety </a:t>
            </a:r>
            <a:r>
              <a:rPr lang="en-GB" sz="1100" dirty="0" smtClean="0"/>
              <a:t>Systems’)</a:t>
            </a:r>
          </a:p>
          <a:p>
            <a:r>
              <a:rPr lang="en-US" sz="1400" i="1" dirty="0" smtClean="0"/>
              <a:t>“The safety systems shall perform all required safety functions for a design basis event in the presence of the following: […] a) Any single </a:t>
            </a:r>
            <a:r>
              <a:rPr lang="en-US" sz="1400" i="1" u="sng" dirty="0" smtClean="0"/>
              <a:t>detectable</a:t>
            </a:r>
            <a:r>
              <a:rPr lang="en-US" sz="1400" i="1" dirty="0" smtClean="0"/>
              <a:t> failure within the safety systems”</a:t>
            </a:r>
            <a:endParaRPr lang="en-GB" sz="1400" i="1" dirty="0" smtClean="0"/>
          </a:p>
          <a:p>
            <a:r>
              <a:rPr lang="en-GB" sz="1400" i="1" dirty="0" smtClean="0"/>
              <a:t>“</a:t>
            </a:r>
            <a:r>
              <a:rPr lang="en-GB" sz="1400" i="1" dirty="0"/>
              <a:t>detectable failures = Failures that can be identified through periodic testing or that can be revealed by alarm or anomalous indication</a:t>
            </a:r>
            <a:r>
              <a:rPr lang="en-GB" sz="1400" i="1" dirty="0" smtClean="0"/>
              <a:t>”</a:t>
            </a:r>
            <a:endParaRPr lang="en-GB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330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fail-safe 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/>
              <a:t>Each active component in </a:t>
            </a:r>
            <a:r>
              <a:rPr lang="en-GB" dirty="0"/>
              <a:t>the </a:t>
            </a:r>
            <a:r>
              <a:rPr lang="en-GB" dirty="0" smtClean="0"/>
              <a:t>TSS </a:t>
            </a:r>
            <a:r>
              <a:rPr lang="en-GB" dirty="0"/>
              <a:t>has a predefined </a:t>
            </a:r>
            <a:r>
              <a:rPr lang="en-GB" dirty="0" smtClean="0"/>
              <a:t>“acceptable </a:t>
            </a:r>
            <a:r>
              <a:rPr lang="en-GB" dirty="0"/>
              <a:t>mode for </a:t>
            </a:r>
            <a:r>
              <a:rPr lang="en-GB" dirty="0" smtClean="0"/>
              <a:t>safety” in case of failure, that actuates a trip of a channel or the complete system.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Sensors</a:t>
            </a:r>
          </a:p>
          <a:p>
            <a:pPr lvl="1"/>
            <a:r>
              <a:rPr lang="en-GB" dirty="0" smtClean="0"/>
              <a:t>Predefined safe mode in case of loss of power</a:t>
            </a:r>
          </a:p>
          <a:p>
            <a:pPr lvl="1"/>
            <a:r>
              <a:rPr lang="en-GB" dirty="0" smtClean="0"/>
              <a:t>Indicate trip = safe mode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Hardware based train (relay)</a:t>
            </a:r>
          </a:p>
          <a:p>
            <a:pPr lvl="1"/>
            <a:r>
              <a:rPr lang="en-GB" dirty="0" smtClean="0"/>
              <a:t>Relays: predefined safe mode in case of loss of control signal. </a:t>
            </a:r>
          </a:p>
          <a:p>
            <a:pPr lvl="1"/>
            <a:r>
              <a:rPr lang="en-GB" dirty="0" err="1" smtClean="0"/>
              <a:t>Fiber</a:t>
            </a:r>
            <a:r>
              <a:rPr lang="en-GB" dirty="0" smtClean="0"/>
              <a:t> communication modules: predefined safe mode of outputs to actuators in case of loss of power or loss of communication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Software based train (PLC)</a:t>
            </a:r>
          </a:p>
          <a:p>
            <a:pPr lvl="1"/>
            <a:r>
              <a:rPr lang="en-GB" dirty="0" smtClean="0"/>
              <a:t>Predefined safe mode of outputs to actuators in case of loss of power or loss of internal communication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Actuators</a:t>
            </a:r>
          </a:p>
          <a:p>
            <a:pPr lvl="1"/>
            <a:r>
              <a:rPr lang="en-GB" dirty="0" smtClean="0"/>
              <a:t>Predefined safe mode in case of loss of control signal</a:t>
            </a:r>
          </a:p>
          <a:p>
            <a:pPr lvl="1"/>
            <a:r>
              <a:rPr lang="en-GB" dirty="0" smtClean="0"/>
              <a:t>Must receive an active/continuous control signal in order to allow beam production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33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FMEA</a:t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smtClean="0"/>
              <a:t>failure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graphicFrame>
        <p:nvGraphicFramePr>
          <p:cNvPr id="5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34258"/>
              </p:ext>
            </p:extLst>
          </p:nvPr>
        </p:nvGraphicFramePr>
        <p:xfrm>
          <a:off x="107504" y="1772816"/>
          <a:ext cx="4248471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6157"/>
                <a:gridCol w="1416157"/>
                <a:gridCol w="14161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Sensor (pressure)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Process status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/>
                        <a:t>Sensor reply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Pressure OK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Pressure</a:t>
                      </a:r>
                      <a:r>
                        <a:rPr lang="en-US" sz="1400" b="0" baseline="0" dirty="0" smtClean="0"/>
                        <a:t> NOK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Pressure OK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Most severe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Pressure NOK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(safe mode)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Spurious trip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37749"/>
              </p:ext>
            </p:extLst>
          </p:nvPr>
        </p:nvGraphicFramePr>
        <p:xfrm>
          <a:off x="4644008" y="1772816"/>
          <a:ext cx="4248471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1466688"/>
                <a:gridCol w="13416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Actuator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Requested action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/>
                        <a:t>Performed action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Close power circuit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 power</a:t>
                      </a:r>
                      <a:r>
                        <a:rPr lang="en-US" sz="1400" baseline="0" dirty="0" smtClean="0"/>
                        <a:t> circuit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Close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Most severe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Open</a:t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(safe</a:t>
                      </a:r>
                      <a:r>
                        <a:rPr lang="en-US" sz="1400" b="0" baseline="0" dirty="0" smtClean="0"/>
                        <a:t> mode)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Spurious trip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93760"/>
              </p:ext>
            </p:extLst>
          </p:nvPr>
        </p:nvGraphicFramePr>
        <p:xfrm>
          <a:off x="2006554" y="4462616"/>
          <a:ext cx="4581670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7"/>
                <a:gridCol w="792088"/>
                <a:gridCol w="864096"/>
                <a:gridCol w="792088"/>
                <a:gridCol w="9092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2oo3 voting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Channel trip status (input)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/>
                        <a:t>Voting result (output)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0oo3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1oo3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2oo3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3oo3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trip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Trip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(safe mode)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8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FMEA</a:t>
            </a:r>
            <a:br>
              <a:rPr lang="en-GB" dirty="0" smtClean="0"/>
            </a:br>
            <a:r>
              <a:rPr lang="en-GB" dirty="0" smtClean="0"/>
              <a:t>- failure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Potential failure effects on the system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/>
          <a:stretch/>
        </p:blipFill>
        <p:spPr bwMode="auto">
          <a:xfrm>
            <a:off x="1128538" y="2564904"/>
            <a:ext cx="6742870" cy="34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3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FMEA</a:t>
            </a:r>
            <a:br>
              <a:rPr lang="en-GB" dirty="0" smtClean="0"/>
            </a:br>
            <a:r>
              <a:rPr lang="en-GB" dirty="0" smtClean="0"/>
              <a:t>-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5141168"/>
          </a:xfrm>
        </p:spPr>
        <p:txBody>
          <a:bodyPr>
            <a:normAutofit fontScale="55000" lnSpcReduction="20000"/>
          </a:bodyPr>
          <a:lstStyle/>
          <a:p>
            <a:pPr fontAlgn="t"/>
            <a:r>
              <a:rPr lang="en-GB" dirty="0"/>
              <a:t>The </a:t>
            </a:r>
            <a:r>
              <a:rPr lang="en-GB" u="sng" dirty="0" smtClean="0"/>
              <a:t>H3 fire </a:t>
            </a:r>
            <a:r>
              <a:rPr lang="en-GB" dirty="0"/>
              <a:t>is the facility internal event that demands the TSS. </a:t>
            </a:r>
            <a:endParaRPr lang="en-GB" dirty="0" smtClean="0"/>
          </a:p>
          <a:p>
            <a:pPr lvl="1" fontAlgn="t"/>
            <a:r>
              <a:rPr lang="en-GB" dirty="0" smtClean="0"/>
              <a:t>It </a:t>
            </a:r>
            <a:r>
              <a:rPr lang="en-GB" dirty="0"/>
              <a:t>is assumed that other facility internal events (e.g. missiles, pipe failures, as exemplified in IEEE 384) are covered by the H3 fire</a:t>
            </a:r>
            <a:r>
              <a:rPr lang="en-GB" dirty="0" smtClean="0"/>
              <a:t>.</a:t>
            </a:r>
          </a:p>
          <a:p>
            <a:pPr lvl="1" fontAlgn="t"/>
            <a:endParaRPr lang="en-GB" dirty="0"/>
          </a:p>
          <a:p>
            <a:pPr fontAlgn="t"/>
            <a:r>
              <a:rPr lang="en-GB" dirty="0"/>
              <a:t>The </a:t>
            </a:r>
            <a:r>
              <a:rPr lang="en-GB" dirty="0" smtClean="0"/>
              <a:t>fire </a:t>
            </a:r>
            <a:r>
              <a:rPr lang="en-GB" dirty="0"/>
              <a:t>takes place in </a:t>
            </a:r>
            <a:r>
              <a:rPr lang="en-GB" u="sng" dirty="0"/>
              <a:t>Target utility area</a:t>
            </a:r>
            <a:r>
              <a:rPr lang="en-GB" dirty="0"/>
              <a:t>, and leads to an accident that </a:t>
            </a:r>
            <a:r>
              <a:rPr lang="en-GB" u="sng" dirty="0"/>
              <a:t>demands the TSS</a:t>
            </a:r>
          </a:p>
          <a:p>
            <a:pPr lvl="1" fontAlgn="t"/>
            <a:r>
              <a:rPr lang="en-GB" dirty="0"/>
              <a:t>or the H3 fire is a consequence of such </a:t>
            </a:r>
            <a:r>
              <a:rPr lang="en-GB" dirty="0" smtClean="0"/>
              <a:t>accident</a:t>
            </a:r>
          </a:p>
          <a:p>
            <a:pPr lvl="1" fontAlgn="t"/>
            <a:endParaRPr lang="en-GB" dirty="0" smtClean="0"/>
          </a:p>
          <a:p>
            <a:pPr fontAlgn="t"/>
            <a:r>
              <a:rPr lang="en-GB" dirty="0" smtClean="0"/>
              <a:t>The fire </a:t>
            </a:r>
            <a:r>
              <a:rPr lang="en-GB" dirty="0"/>
              <a:t>affects only </a:t>
            </a:r>
            <a:r>
              <a:rPr lang="en-GB" u="sng" dirty="0"/>
              <a:t>one area </a:t>
            </a:r>
            <a:r>
              <a:rPr lang="en-GB" dirty="0"/>
              <a:t>(fire zone</a:t>
            </a:r>
            <a:r>
              <a:rPr lang="en-GB" dirty="0" smtClean="0"/>
              <a:t>).</a:t>
            </a:r>
          </a:p>
          <a:p>
            <a:pPr fontAlgn="t"/>
            <a:endParaRPr lang="en-GB" dirty="0"/>
          </a:p>
          <a:p>
            <a:pPr fontAlgn="t"/>
            <a:r>
              <a:rPr lang="en-GB" dirty="0"/>
              <a:t>The </a:t>
            </a:r>
            <a:r>
              <a:rPr lang="en-GB" u="sng" dirty="0" smtClean="0"/>
              <a:t>fire </a:t>
            </a:r>
            <a:r>
              <a:rPr lang="en-GB" u="sng" dirty="0"/>
              <a:t>eliminates all TSS components in the area </a:t>
            </a:r>
            <a:r>
              <a:rPr lang="en-GB" dirty="0"/>
              <a:t>(fire zone</a:t>
            </a:r>
            <a:r>
              <a:rPr lang="en-GB" dirty="0" smtClean="0"/>
              <a:t>)</a:t>
            </a:r>
          </a:p>
          <a:p>
            <a:pPr lvl="1" fontAlgn="t"/>
            <a:r>
              <a:rPr lang="en-GB" dirty="0" smtClean="0"/>
              <a:t>i.e</a:t>
            </a:r>
            <a:r>
              <a:rPr lang="en-GB" dirty="0"/>
              <a:t>. they cannot perform their safety function</a:t>
            </a:r>
            <a:r>
              <a:rPr lang="en-GB" dirty="0" smtClean="0"/>
              <a:t>.</a:t>
            </a:r>
          </a:p>
          <a:p>
            <a:pPr lvl="1" fontAlgn="t"/>
            <a:endParaRPr lang="en-GB" dirty="0"/>
          </a:p>
          <a:p>
            <a:pPr fontAlgn="t"/>
            <a:r>
              <a:rPr lang="en-GB" dirty="0" smtClean="0"/>
              <a:t>The fire </a:t>
            </a:r>
            <a:r>
              <a:rPr lang="en-GB" dirty="0"/>
              <a:t>does </a:t>
            </a:r>
            <a:r>
              <a:rPr lang="en-GB" u="sng" dirty="0"/>
              <a:t>not affect the TSS sensing lines</a:t>
            </a:r>
            <a:r>
              <a:rPr lang="en-GB" dirty="0"/>
              <a:t> in a negative way from safety point of view</a:t>
            </a:r>
            <a:r>
              <a:rPr lang="en-GB" dirty="0" smtClean="0"/>
              <a:t>.</a:t>
            </a:r>
          </a:p>
          <a:p>
            <a:pPr fontAlgn="t"/>
            <a:endParaRPr lang="en-GB" dirty="0" smtClean="0"/>
          </a:p>
          <a:p>
            <a:pPr fontAlgn="t"/>
            <a:r>
              <a:rPr lang="en-GB" dirty="0" smtClean="0"/>
              <a:t>A fire in </a:t>
            </a:r>
            <a:r>
              <a:rPr lang="en-GB" dirty="0"/>
              <a:t>any other area </a:t>
            </a:r>
            <a:r>
              <a:rPr lang="en-GB" dirty="0" smtClean="0"/>
              <a:t>(i.e. outside Target utility area) </a:t>
            </a:r>
            <a:r>
              <a:rPr lang="en-GB" dirty="0"/>
              <a:t>could affect TSS components in those areas, but does not demand the TSS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4" t="28366"/>
          <a:stretch/>
        </p:blipFill>
        <p:spPr bwMode="auto">
          <a:xfrm>
            <a:off x="5355977" y="2833884"/>
            <a:ext cx="3788023" cy="196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4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65" y="1268760"/>
            <a:ext cx="3864123" cy="341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FMEA</a:t>
            </a:r>
            <a:br>
              <a:rPr lang="en-US" dirty="0" smtClean="0"/>
            </a:br>
            <a:r>
              <a:rPr lang="en-US" dirty="0" smtClean="0"/>
              <a:t>- procedure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cxnSp>
        <p:nvCxnSpPr>
          <p:cNvPr id="11" name="Vinklad  10"/>
          <p:cNvCxnSpPr>
            <a:stCxn id="23" idx="3"/>
          </p:cNvCxnSpPr>
          <p:nvPr/>
        </p:nvCxnSpPr>
        <p:spPr>
          <a:xfrm>
            <a:off x="2267744" y="2337212"/>
            <a:ext cx="288032" cy="3457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inklad  14"/>
          <p:cNvCxnSpPr>
            <a:stCxn id="27" idx="3"/>
          </p:cNvCxnSpPr>
          <p:nvPr/>
        </p:nvCxnSpPr>
        <p:spPr>
          <a:xfrm>
            <a:off x="4211960" y="4735770"/>
            <a:ext cx="288032" cy="5665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inklad  16"/>
          <p:cNvCxnSpPr>
            <a:stCxn id="24" idx="3"/>
          </p:cNvCxnSpPr>
          <p:nvPr/>
        </p:nvCxnSpPr>
        <p:spPr>
          <a:xfrm>
            <a:off x="2987824" y="3108648"/>
            <a:ext cx="216024" cy="6635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med rundade hörn 21"/>
          <p:cNvSpPr/>
          <p:nvPr/>
        </p:nvSpPr>
        <p:spPr>
          <a:xfrm>
            <a:off x="35496" y="1484784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Identify critical components</a:t>
            </a:r>
            <a:endParaRPr lang="en-US" sz="1600" dirty="0"/>
          </a:p>
        </p:txBody>
      </p:sp>
      <p:sp>
        <p:nvSpPr>
          <p:cNvPr id="23" name="Rektangel med rundade hörn 22"/>
          <p:cNvSpPr/>
          <p:nvPr/>
        </p:nvSpPr>
        <p:spPr>
          <a:xfrm>
            <a:off x="395536" y="2204864"/>
            <a:ext cx="1872208" cy="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Identify </a:t>
            </a:r>
            <a:r>
              <a:rPr lang="en-US" sz="1600" dirty="0" smtClean="0"/>
              <a:t>failures</a:t>
            </a:r>
            <a:endParaRPr lang="en-US" sz="1600" dirty="0"/>
          </a:p>
        </p:txBody>
      </p:sp>
      <p:sp>
        <p:nvSpPr>
          <p:cNvPr id="24" name="Rektangel med rundade hörn 23"/>
          <p:cNvSpPr/>
          <p:nvPr/>
        </p:nvSpPr>
        <p:spPr>
          <a:xfrm>
            <a:off x="755576" y="2682999"/>
            <a:ext cx="2232248" cy="851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600" dirty="0" smtClean="0"/>
              <a:t>Analyze </a:t>
            </a:r>
            <a:r>
              <a:rPr lang="en-US" sz="1600" dirty="0"/>
              <a:t>e</a:t>
            </a:r>
            <a:r>
              <a:rPr lang="en-US" sz="1600" dirty="0" smtClean="0"/>
              <a:t>ffects </a:t>
            </a:r>
            <a:r>
              <a:rPr lang="en-US" sz="1600" dirty="0"/>
              <a:t>of </a:t>
            </a:r>
            <a:r>
              <a:rPr lang="en-US" sz="1600" dirty="0" smtClean="0"/>
              <a:t>independent failures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Apply independent SF/CCF</a:t>
            </a:r>
          </a:p>
        </p:txBody>
      </p:sp>
      <p:cxnSp>
        <p:nvCxnSpPr>
          <p:cNvPr id="26" name="Vinklad  25"/>
          <p:cNvCxnSpPr>
            <a:stCxn id="22" idx="3"/>
          </p:cNvCxnSpPr>
          <p:nvPr/>
        </p:nvCxnSpPr>
        <p:spPr>
          <a:xfrm>
            <a:off x="1763688" y="1736812"/>
            <a:ext cx="216024" cy="4680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med rundade hörn 26"/>
          <p:cNvSpPr/>
          <p:nvPr/>
        </p:nvSpPr>
        <p:spPr>
          <a:xfrm>
            <a:off x="1547664" y="4412277"/>
            <a:ext cx="2664296" cy="64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600" dirty="0"/>
              <a:t>Identify protection </a:t>
            </a:r>
            <a:r>
              <a:rPr lang="en-US" sz="1600" dirty="0" smtClean="0"/>
              <a:t>measure (if needed)</a:t>
            </a:r>
            <a:endParaRPr lang="en-US" sz="1600" dirty="0"/>
          </a:p>
        </p:txBody>
      </p:sp>
      <p:sp>
        <p:nvSpPr>
          <p:cNvPr id="28" name="Rektangel med rundade hörn 27"/>
          <p:cNvSpPr/>
          <p:nvPr/>
        </p:nvSpPr>
        <p:spPr>
          <a:xfrm>
            <a:off x="2123728" y="5302294"/>
            <a:ext cx="2664296" cy="64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600" dirty="0"/>
              <a:t>Analyze </a:t>
            </a:r>
            <a:r>
              <a:rPr lang="en-US" sz="1600" dirty="0" smtClean="0"/>
              <a:t>effects </a:t>
            </a:r>
            <a:r>
              <a:rPr lang="en-US" sz="1600" dirty="0"/>
              <a:t>after protection measure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6028780" y="5438501"/>
            <a:ext cx="1224136" cy="374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dirty="0"/>
              <a:t>Conclude</a:t>
            </a:r>
          </a:p>
        </p:txBody>
      </p:sp>
      <p:cxnSp>
        <p:nvCxnSpPr>
          <p:cNvPr id="39" name="Vinklad  38"/>
          <p:cNvCxnSpPr>
            <a:stCxn id="28" idx="3"/>
            <a:endCxn id="29" idx="1"/>
          </p:cNvCxnSpPr>
          <p:nvPr/>
        </p:nvCxnSpPr>
        <p:spPr>
          <a:xfrm>
            <a:off x="4788024" y="5625787"/>
            <a:ext cx="1240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37"/>
          <p:cNvGrpSpPr/>
          <p:nvPr/>
        </p:nvGrpSpPr>
        <p:grpSpPr>
          <a:xfrm>
            <a:off x="5458008" y="1988840"/>
            <a:ext cx="196640" cy="144016"/>
            <a:chOff x="6300192" y="2384884"/>
            <a:chExt cx="196640" cy="144016"/>
          </a:xfrm>
        </p:grpSpPr>
        <p:cxnSp>
          <p:nvCxnSpPr>
            <p:cNvPr id="19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7"/>
          <p:cNvGrpSpPr/>
          <p:nvPr/>
        </p:nvGrpSpPr>
        <p:grpSpPr>
          <a:xfrm>
            <a:off x="5455480" y="2229932"/>
            <a:ext cx="196640" cy="144016"/>
            <a:chOff x="6300192" y="2384884"/>
            <a:chExt cx="196640" cy="144016"/>
          </a:xfrm>
        </p:grpSpPr>
        <p:cxnSp>
          <p:nvCxnSpPr>
            <p:cNvPr id="25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7"/>
          <p:cNvGrpSpPr/>
          <p:nvPr/>
        </p:nvGrpSpPr>
        <p:grpSpPr>
          <a:xfrm>
            <a:off x="5455480" y="2469560"/>
            <a:ext cx="196640" cy="144016"/>
            <a:chOff x="6300192" y="2384884"/>
            <a:chExt cx="196640" cy="144016"/>
          </a:xfrm>
        </p:grpSpPr>
        <p:cxnSp>
          <p:nvCxnSpPr>
            <p:cNvPr id="32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7"/>
          <p:cNvGrpSpPr/>
          <p:nvPr/>
        </p:nvGrpSpPr>
        <p:grpSpPr>
          <a:xfrm>
            <a:off x="5887528" y="1988840"/>
            <a:ext cx="196640" cy="144016"/>
            <a:chOff x="6300192" y="2384884"/>
            <a:chExt cx="196640" cy="144016"/>
          </a:xfrm>
        </p:grpSpPr>
        <p:cxnSp>
          <p:nvCxnSpPr>
            <p:cNvPr id="35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7"/>
          <p:cNvGrpSpPr/>
          <p:nvPr/>
        </p:nvGrpSpPr>
        <p:grpSpPr>
          <a:xfrm>
            <a:off x="5887528" y="2221814"/>
            <a:ext cx="196640" cy="144016"/>
            <a:chOff x="6300192" y="2384884"/>
            <a:chExt cx="196640" cy="144016"/>
          </a:xfrm>
        </p:grpSpPr>
        <p:cxnSp>
          <p:nvCxnSpPr>
            <p:cNvPr id="38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37"/>
          <p:cNvGrpSpPr/>
          <p:nvPr/>
        </p:nvGrpSpPr>
        <p:grpSpPr>
          <a:xfrm>
            <a:off x="5887528" y="2452039"/>
            <a:ext cx="196640" cy="144016"/>
            <a:chOff x="6300192" y="2384884"/>
            <a:chExt cx="196640" cy="144016"/>
          </a:xfrm>
        </p:grpSpPr>
        <p:cxnSp>
          <p:nvCxnSpPr>
            <p:cNvPr id="42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37"/>
          <p:cNvGrpSpPr/>
          <p:nvPr/>
        </p:nvGrpSpPr>
        <p:grpSpPr>
          <a:xfrm>
            <a:off x="6804248" y="2204864"/>
            <a:ext cx="196640" cy="144016"/>
            <a:chOff x="6300192" y="2384884"/>
            <a:chExt cx="196640" cy="144016"/>
          </a:xfrm>
        </p:grpSpPr>
        <p:cxnSp>
          <p:nvCxnSpPr>
            <p:cNvPr id="45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37"/>
          <p:cNvGrpSpPr/>
          <p:nvPr/>
        </p:nvGrpSpPr>
        <p:grpSpPr>
          <a:xfrm>
            <a:off x="6247568" y="3187055"/>
            <a:ext cx="196640" cy="144016"/>
            <a:chOff x="6300192" y="2384884"/>
            <a:chExt cx="196640" cy="144016"/>
          </a:xfrm>
        </p:grpSpPr>
        <p:cxnSp>
          <p:nvCxnSpPr>
            <p:cNvPr id="48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37"/>
          <p:cNvGrpSpPr/>
          <p:nvPr/>
        </p:nvGrpSpPr>
        <p:grpSpPr>
          <a:xfrm>
            <a:off x="8559336" y="2060848"/>
            <a:ext cx="196640" cy="144016"/>
            <a:chOff x="6300192" y="2384884"/>
            <a:chExt cx="196640" cy="144016"/>
          </a:xfrm>
        </p:grpSpPr>
        <p:cxnSp>
          <p:nvCxnSpPr>
            <p:cNvPr id="51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37"/>
          <p:cNvGrpSpPr/>
          <p:nvPr/>
        </p:nvGrpSpPr>
        <p:grpSpPr>
          <a:xfrm>
            <a:off x="8097788" y="2313910"/>
            <a:ext cx="196640" cy="144016"/>
            <a:chOff x="6300192" y="2384884"/>
            <a:chExt cx="196640" cy="144016"/>
          </a:xfrm>
        </p:grpSpPr>
        <p:cxnSp>
          <p:nvCxnSpPr>
            <p:cNvPr id="54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37"/>
          <p:cNvGrpSpPr/>
          <p:nvPr/>
        </p:nvGrpSpPr>
        <p:grpSpPr>
          <a:xfrm>
            <a:off x="8097788" y="2863782"/>
            <a:ext cx="196640" cy="144016"/>
            <a:chOff x="6300192" y="2384884"/>
            <a:chExt cx="196640" cy="144016"/>
          </a:xfrm>
        </p:grpSpPr>
        <p:cxnSp>
          <p:nvCxnSpPr>
            <p:cNvPr id="57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37"/>
          <p:cNvGrpSpPr/>
          <p:nvPr/>
        </p:nvGrpSpPr>
        <p:grpSpPr>
          <a:xfrm>
            <a:off x="8559336" y="3140968"/>
            <a:ext cx="196640" cy="144016"/>
            <a:chOff x="6300192" y="2384884"/>
            <a:chExt cx="196640" cy="144016"/>
          </a:xfrm>
        </p:grpSpPr>
        <p:cxnSp>
          <p:nvCxnSpPr>
            <p:cNvPr id="60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37"/>
          <p:cNvGrpSpPr/>
          <p:nvPr/>
        </p:nvGrpSpPr>
        <p:grpSpPr>
          <a:xfrm>
            <a:off x="7164288" y="2221814"/>
            <a:ext cx="196640" cy="144016"/>
            <a:chOff x="6300192" y="2384884"/>
            <a:chExt cx="196640" cy="144016"/>
          </a:xfrm>
        </p:grpSpPr>
        <p:cxnSp>
          <p:nvCxnSpPr>
            <p:cNvPr id="63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37"/>
          <p:cNvGrpSpPr/>
          <p:nvPr/>
        </p:nvGrpSpPr>
        <p:grpSpPr>
          <a:xfrm>
            <a:off x="7709811" y="2216000"/>
            <a:ext cx="196640" cy="144016"/>
            <a:chOff x="6300192" y="2384884"/>
            <a:chExt cx="196640" cy="144016"/>
          </a:xfrm>
        </p:grpSpPr>
        <p:cxnSp>
          <p:nvCxnSpPr>
            <p:cNvPr id="66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37"/>
          <p:cNvGrpSpPr/>
          <p:nvPr/>
        </p:nvGrpSpPr>
        <p:grpSpPr>
          <a:xfrm>
            <a:off x="6444208" y="3148379"/>
            <a:ext cx="196640" cy="144016"/>
            <a:chOff x="6300192" y="2384884"/>
            <a:chExt cx="196640" cy="144016"/>
          </a:xfrm>
        </p:grpSpPr>
        <p:cxnSp>
          <p:nvCxnSpPr>
            <p:cNvPr id="69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37"/>
          <p:cNvGrpSpPr/>
          <p:nvPr/>
        </p:nvGrpSpPr>
        <p:grpSpPr>
          <a:xfrm>
            <a:off x="6877749" y="3126502"/>
            <a:ext cx="196640" cy="144016"/>
            <a:chOff x="6300192" y="2384884"/>
            <a:chExt cx="196640" cy="144016"/>
          </a:xfrm>
        </p:grpSpPr>
        <p:cxnSp>
          <p:nvCxnSpPr>
            <p:cNvPr id="72" name="Straight Connector 38"/>
            <p:cNvCxnSpPr/>
            <p:nvPr/>
          </p:nvCxnSpPr>
          <p:spPr>
            <a:xfrm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39"/>
            <p:cNvCxnSpPr/>
            <p:nvPr/>
          </p:nvCxnSpPr>
          <p:spPr>
            <a:xfrm flipH="1">
              <a:off x="6300192" y="2384884"/>
              <a:ext cx="196640" cy="14401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ktangel med rundade hörn 23"/>
          <p:cNvSpPr/>
          <p:nvPr/>
        </p:nvSpPr>
        <p:spPr>
          <a:xfrm>
            <a:off x="1187624" y="3772174"/>
            <a:ext cx="2160240" cy="374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600" dirty="0" smtClean="0"/>
              <a:t>Combine with H3 fire</a:t>
            </a:r>
            <a:endParaRPr lang="en-US" sz="1600" dirty="0"/>
          </a:p>
        </p:txBody>
      </p:sp>
      <p:cxnSp>
        <p:nvCxnSpPr>
          <p:cNvPr id="82" name="Elbow Connector 81"/>
          <p:cNvCxnSpPr>
            <a:stCxn id="74" idx="3"/>
          </p:cNvCxnSpPr>
          <p:nvPr/>
        </p:nvCxnSpPr>
        <p:spPr>
          <a:xfrm>
            <a:off x="3347864" y="3959460"/>
            <a:ext cx="288032" cy="452817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9524</TotalTime>
  <Words>1225</Words>
  <Application>Microsoft Office PowerPoint</Application>
  <PresentationFormat>On-screen Show (4:3)</PresentationFormat>
  <Paragraphs>191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TSS Failure Mode Effects Analysis (FMEA) ESS-0275671 and ESS-0047128 - TSS CDR2</vt:lpstr>
      <vt:lpstr>TSS FMEA - agenda</vt:lpstr>
      <vt:lpstr>TSS FMEA - purpose</vt:lpstr>
      <vt:lpstr>TSS FMEA - independent single failure criteria</vt:lpstr>
      <vt:lpstr>TSS architecture - fail-safe concept</vt:lpstr>
      <vt:lpstr>TSS FMEA - failure</vt:lpstr>
      <vt:lpstr>TSS FMEA - failure effect</vt:lpstr>
      <vt:lpstr>TSS FMEA - assumptions</vt:lpstr>
      <vt:lpstr>TSS FMEA - procedure</vt:lpstr>
      <vt:lpstr>TSS FMEA - details in Excel</vt:lpstr>
      <vt:lpstr>TSS FMEA - conclusions (independent failure)</vt:lpstr>
      <vt:lpstr>TSS FMEA - conclusions (independent failure + fire)</vt:lpstr>
      <vt:lpstr>TSS FMEA - Diverse functions (draft)</vt:lpstr>
      <vt:lpstr>TSS FMEA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Mikael Olsson</cp:lastModifiedBy>
  <cp:revision>780</cp:revision>
  <cp:lastPrinted>2018-06-28T06:45:37Z</cp:lastPrinted>
  <dcterms:created xsi:type="dcterms:W3CDTF">2013-10-29T16:05:10Z</dcterms:created>
  <dcterms:modified xsi:type="dcterms:W3CDTF">2019-04-08T06:22:25Z</dcterms:modified>
</cp:coreProperties>
</file>