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98" autoAdjust="0"/>
    <p:restoredTop sz="92911" autoAdjust="0"/>
  </p:normalViewPr>
  <p:slideViewPr>
    <p:cSldViewPr>
      <p:cViewPr varScale="1">
        <p:scale>
          <a:sx n="150" d="100"/>
          <a:sy n="150" d="100"/>
        </p:scale>
        <p:origin x="271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9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2019-04-05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05/04/2019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05/04/2019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05/04/2019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05/04/2019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05/04/2019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/>
              <a:t>Target Safety System Interfaces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Ola Ingemansson</a:t>
            </a:r>
          </a:p>
          <a:p>
            <a:r>
              <a:rPr lang="en-GB" sz="2000" dirty="0">
                <a:solidFill>
                  <a:schemeClr val="bg1"/>
                </a:solidFill>
              </a:rPr>
              <a:t>Electrical &amp; Instrumentation Engineer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5 April, 2019</a:t>
            </a:fld>
            <a:endParaRPr lang="en-GB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8BBEF-234F-7A42-8E4C-D170AAA8A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TSS &amp; Target Electrical system, ESS-0198545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E2382-A6C9-1B4B-B364-92395EF5D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Describes (TSS to Target electrical in target utility area)</a:t>
            </a:r>
          </a:p>
          <a:p>
            <a:pPr lvl="1"/>
            <a:r>
              <a:rPr lang="en-US" dirty="0"/>
              <a:t>Cable routing</a:t>
            </a:r>
          </a:p>
          <a:p>
            <a:pPr lvl="1"/>
            <a:r>
              <a:rPr lang="en-US" dirty="0"/>
              <a:t>Electrical Supply distribution</a:t>
            </a:r>
          </a:p>
          <a:p>
            <a:pPr lvl="1"/>
            <a:r>
              <a:rPr lang="en-US" dirty="0"/>
              <a:t>Grounding</a:t>
            </a:r>
          </a:p>
          <a:p>
            <a:pPr lvl="1"/>
            <a:r>
              <a:rPr lang="en-US" dirty="0"/>
              <a:t>Raceways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245437-CFE7-6449-89EE-95F169C7F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10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163424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5C51B-5E7D-1941-A7CA-028758E6C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TSS &amp; MP – at the moment not written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2045B-5FB6-1A4F-91F7-A9A736315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TSS believe that MP needs</a:t>
            </a:r>
          </a:p>
          <a:p>
            <a:pPr lvl="1"/>
            <a:r>
              <a:rPr lang="en-US" dirty="0"/>
              <a:t>To know if or when TSS trips</a:t>
            </a:r>
          </a:p>
          <a:p>
            <a:pPr lvl="1"/>
            <a:r>
              <a:rPr lang="en-US" dirty="0"/>
              <a:t>To know if TSS is ready to operate (closed contacts on actuators)</a:t>
            </a:r>
          </a:p>
          <a:p>
            <a:pPr lvl="1"/>
            <a:r>
              <a:rPr lang="en-US" dirty="0"/>
              <a:t>Is TSS in Bending magnet position?</a:t>
            </a:r>
          </a:p>
          <a:p>
            <a:pPr lvl="1"/>
            <a:r>
              <a:rPr lang="en-US" dirty="0"/>
              <a:t>And probably more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974A74-1B0D-CF41-956F-0CB07600E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11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94457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overview of TSS Interfaces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CA385B-28D9-4147-805E-2FC65D954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TSS &amp; Target wheel drive and shaft</a:t>
            </a:r>
          </a:p>
          <a:p>
            <a:r>
              <a:rPr lang="en-US" dirty="0"/>
              <a:t>TSS &amp; Helium cooling system</a:t>
            </a:r>
          </a:p>
          <a:p>
            <a:r>
              <a:rPr lang="en-US" dirty="0"/>
              <a:t>TSS &amp; Cover, penetrations and monolith vessel systems</a:t>
            </a:r>
          </a:p>
          <a:p>
            <a:r>
              <a:rPr lang="en-US" dirty="0"/>
              <a:t>TSS &amp; Accelerator</a:t>
            </a:r>
          </a:p>
          <a:p>
            <a:r>
              <a:rPr lang="en-US" dirty="0"/>
              <a:t>TSS &amp; TSS Monitoring system (ICS)</a:t>
            </a:r>
          </a:p>
          <a:p>
            <a:r>
              <a:rPr lang="en-US" dirty="0"/>
              <a:t>TSS &amp; Infrastructure</a:t>
            </a:r>
          </a:p>
          <a:p>
            <a:r>
              <a:rPr lang="en-US" dirty="0"/>
              <a:t>TSS &amp; Electrical system</a:t>
            </a:r>
          </a:p>
          <a:p>
            <a:r>
              <a:rPr lang="en-US" dirty="0"/>
              <a:t>TSS &amp; Machine Protection</a:t>
            </a:r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C9C48-7D87-2343-98EC-1FF9A9AE3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1FA7FB-120B-E049-87AF-07A8EA998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</a:t>
            </a:fld>
            <a:endParaRPr lang="en-GB" noProof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8AAB7F1-F235-AF4C-8D0B-DEC3BDAD8F5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78" y="1600200"/>
            <a:ext cx="7546044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304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10EEB-10B2-5A47-BC30-2C8AB475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995" y="198177"/>
            <a:ext cx="7139136" cy="1143000"/>
          </a:xfrm>
        </p:spPr>
        <p:txBody>
          <a:bodyPr>
            <a:normAutofit/>
          </a:bodyPr>
          <a:lstStyle/>
          <a:p>
            <a:r>
              <a:rPr lang="en-US" dirty="0"/>
              <a:t>TSS &amp; Target wheel drive and shaft (System number 1000), ESS-0022915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15A82-0163-9543-AAAA-44AFC8D89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Include the sensors </a:t>
            </a:r>
            <a:r>
              <a:rPr lang="en-US"/>
              <a:t>for detection</a:t>
            </a:r>
            <a:endParaRPr lang="en-US" dirty="0"/>
          </a:p>
          <a:p>
            <a:r>
              <a:rPr lang="en-US" dirty="0"/>
              <a:t>1 general requirement states the system borderlines</a:t>
            </a:r>
          </a:p>
          <a:p>
            <a:pPr lvl="1"/>
            <a:r>
              <a:rPr lang="en-US" dirty="0"/>
              <a:t>Mechanical structure belongs to S1000</a:t>
            </a:r>
          </a:p>
          <a:p>
            <a:pPr lvl="1"/>
            <a:r>
              <a:rPr lang="en-US" dirty="0"/>
              <a:t>Electrical components belong to TSS</a:t>
            </a:r>
          </a:p>
          <a:p>
            <a:r>
              <a:rPr lang="en-US" dirty="0"/>
              <a:t>8 requirements from TSS on S1000</a:t>
            </a:r>
          </a:p>
          <a:p>
            <a:pPr lvl="1"/>
            <a:r>
              <a:rPr lang="en-US" dirty="0"/>
              <a:t>Defines who is going to do what</a:t>
            </a:r>
          </a:p>
          <a:p>
            <a:pPr lvl="1"/>
            <a:r>
              <a:rPr lang="en-US" dirty="0"/>
              <a:t>Defines that we shall approve each others design &amp; choice of components</a:t>
            </a:r>
          </a:p>
          <a:p>
            <a:pPr lvl="1"/>
            <a:r>
              <a:rPr lang="en-US" dirty="0"/>
              <a:t>Defines tolerances and maintainability</a:t>
            </a:r>
          </a:p>
          <a:p>
            <a:r>
              <a:rPr lang="en-US" dirty="0"/>
              <a:t>4 requirements from S1000 on TSS</a:t>
            </a:r>
          </a:p>
          <a:p>
            <a:pPr lvl="1"/>
            <a:r>
              <a:rPr lang="en-US" dirty="0"/>
              <a:t>Easy access</a:t>
            </a:r>
          </a:p>
          <a:p>
            <a:pPr lvl="1"/>
            <a:r>
              <a:rPr lang="en-US" dirty="0"/>
              <a:t>Maintainability aspects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D591E1-2627-5441-AD52-7C39D8BFC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4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5668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BC823-B721-5D46-ABFF-154C6257F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TSS &amp; Helium cooling system (System number 1010), ESS-0016380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AE457-880E-294A-BD8E-9312EAD08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Covers </a:t>
            </a:r>
          </a:p>
          <a:p>
            <a:pPr lvl="1"/>
            <a:r>
              <a:rPr lang="en-US" dirty="0"/>
              <a:t>Mechanical borderlines</a:t>
            </a:r>
          </a:p>
          <a:p>
            <a:pPr lvl="1"/>
            <a:r>
              <a:rPr lang="en-US" dirty="0"/>
              <a:t>Summarizes the measuring points connecting the 2 systems</a:t>
            </a:r>
          </a:p>
          <a:p>
            <a:pPr lvl="1"/>
            <a:r>
              <a:rPr lang="en-US" dirty="0"/>
              <a:t>Defines where &amp; how the connections are located</a:t>
            </a:r>
          </a:p>
          <a:p>
            <a:pPr lvl="1"/>
            <a:r>
              <a:rPr lang="en-US" dirty="0"/>
              <a:t>Defines the process parameters</a:t>
            </a:r>
          </a:p>
          <a:p>
            <a:pPr lvl="1"/>
            <a:r>
              <a:rPr lang="en-US" dirty="0"/>
              <a:t>Cover system operation and maintenance aspects</a:t>
            </a:r>
          </a:p>
          <a:p>
            <a:pPr lvl="2"/>
            <a:r>
              <a:rPr lang="en-US" dirty="0"/>
              <a:t>i.e. decontamination possibilities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CB8A64-15D1-424D-98CC-C1714E7C5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54003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AB764-778F-C14F-BE6A-403BDBF93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TSS &amp; Covers, penetration and monolith vessel, (System number 1067), ESS-0032009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7F543-590D-304E-9924-601B05CEF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requirements from TSS to S1067</a:t>
            </a:r>
          </a:p>
          <a:p>
            <a:pPr lvl="1"/>
            <a:r>
              <a:rPr lang="en-US" dirty="0"/>
              <a:t>Provide penetrations &amp; connection points</a:t>
            </a:r>
          </a:p>
          <a:p>
            <a:pPr lvl="1"/>
            <a:r>
              <a:rPr lang="en-US" dirty="0"/>
              <a:t>Defines dimensions</a:t>
            </a:r>
          </a:p>
          <a:p>
            <a:r>
              <a:rPr lang="en-US" dirty="0"/>
              <a:t>2 requirements from S1067 to TSS</a:t>
            </a:r>
          </a:p>
          <a:p>
            <a:pPr lvl="1"/>
            <a:r>
              <a:rPr lang="en-US" dirty="0"/>
              <a:t>Defines dimensions on instrument piping</a:t>
            </a:r>
          </a:p>
          <a:p>
            <a:pPr lvl="1"/>
            <a:r>
              <a:rPr lang="en-US" dirty="0"/>
              <a:t>Combability to vacuum components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E5B23-6447-7140-BCD6-FF996DF8C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6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1407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0009F-3A72-5D46-9A50-D4769C957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TSS &amp; Accelerator, ESS-0030068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1EAAB-C6B9-3A40-97FD-35FB6B8BC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Requirements from TSS to accelerator</a:t>
            </a:r>
          </a:p>
          <a:p>
            <a:pPr lvl="1"/>
            <a:r>
              <a:rPr lang="en-US" dirty="0"/>
              <a:t>Ion source &amp; RFQ</a:t>
            </a:r>
          </a:p>
          <a:p>
            <a:pPr lvl="2"/>
            <a:r>
              <a:rPr lang="en-US" dirty="0"/>
              <a:t>Stop the beam</a:t>
            </a:r>
          </a:p>
          <a:p>
            <a:pPr lvl="2"/>
            <a:r>
              <a:rPr lang="en-US" dirty="0"/>
              <a:t>Response time</a:t>
            </a:r>
          </a:p>
          <a:p>
            <a:pPr lvl="2"/>
            <a:r>
              <a:rPr lang="en-US" dirty="0"/>
              <a:t>Space </a:t>
            </a:r>
          </a:p>
          <a:p>
            <a:pPr lvl="2"/>
            <a:r>
              <a:rPr lang="en-US" dirty="0"/>
              <a:t>Electrical supply</a:t>
            </a:r>
          </a:p>
          <a:p>
            <a:pPr lvl="2"/>
            <a:r>
              <a:rPr lang="en-US" dirty="0"/>
              <a:t>Cable paths</a:t>
            </a:r>
          </a:p>
          <a:p>
            <a:pPr lvl="1"/>
            <a:r>
              <a:rPr lang="en-US" dirty="0"/>
              <a:t>Bending Magnet</a:t>
            </a:r>
          </a:p>
          <a:p>
            <a:pPr lvl="2"/>
            <a:r>
              <a:rPr lang="en-US" dirty="0"/>
              <a:t>Space</a:t>
            </a:r>
          </a:p>
          <a:p>
            <a:pPr lvl="2"/>
            <a:r>
              <a:rPr lang="en-US" dirty="0"/>
              <a:t>Electrical supply</a:t>
            </a:r>
          </a:p>
          <a:p>
            <a:pPr lvl="2"/>
            <a:r>
              <a:rPr lang="en-US" dirty="0"/>
              <a:t>Direction of beam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Requirements from Accelerator to TSS</a:t>
            </a:r>
          </a:p>
          <a:p>
            <a:pPr lvl="1"/>
            <a:r>
              <a:rPr lang="en-US" dirty="0"/>
              <a:t>Defines that beam shall be possible to run without a target station ready for operation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3A04E0-F2B8-4D4D-89D4-524E3BE49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07372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40BF9-1CE6-D14D-BB66-9EECBDBF0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864" y="222240"/>
            <a:ext cx="7139136" cy="1143000"/>
          </a:xfrm>
        </p:spPr>
        <p:txBody>
          <a:bodyPr/>
          <a:lstStyle/>
          <a:p>
            <a:r>
              <a:rPr lang="en-US" dirty="0"/>
              <a:t>TSS &amp; TSS Monitoring system (ICS), ESS-0249257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E04E1-011B-AB43-BC4A-CFB91926C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Functional Requirements</a:t>
            </a:r>
          </a:p>
          <a:p>
            <a:pPr lvl="1"/>
            <a:r>
              <a:rPr lang="en-US" dirty="0"/>
              <a:t>Operator Interface (OPI)</a:t>
            </a:r>
          </a:p>
          <a:p>
            <a:pPr lvl="1"/>
            <a:r>
              <a:rPr lang="en-US" dirty="0"/>
              <a:t>Archiver</a:t>
            </a:r>
          </a:p>
          <a:p>
            <a:pPr lvl="1"/>
            <a:r>
              <a:rPr lang="en-US" dirty="0"/>
              <a:t>Monitor the communication</a:t>
            </a:r>
          </a:p>
          <a:p>
            <a:r>
              <a:rPr lang="en-US" dirty="0"/>
              <a:t>Constrain Requirements</a:t>
            </a:r>
          </a:p>
          <a:p>
            <a:pPr lvl="1"/>
            <a:r>
              <a:rPr lang="en-US" dirty="0"/>
              <a:t>TSS shall  not be impacted by the TSSMS</a:t>
            </a:r>
          </a:p>
          <a:p>
            <a:pPr lvl="1"/>
            <a:r>
              <a:rPr lang="en-US" dirty="0"/>
              <a:t>OPI shall not be used for alarm handling</a:t>
            </a:r>
          </a:p>
          <a:p>
            <a:pPr lvl="1"/>
            <a:r>
              <a:rPr lang="en-US"/>
              <a:t>Epics Input/output </a:t>
            </a:r>
            <a:r>
              <a:rPr lang="en-US" dirty="0"/>
              <a:t>controller (IOC) designed according to ICS standard</a:t>
            </a:r>
          </a:p>
          <a:p>
            <a:r>
              <a:rPr lang="en-US" dirty="0"/>
              <a:t>Radiation Safety Requirements</a:t>
            </a:r>
          </a:p>
          <a:p>
            <a:pPr lvl="1"/>
            <a:r>
              <a:rPr lang="en-US" dirty="0"/>
              <a:t>Classifies the TSSMS – An SSC important to radiation safety</a:t>
            </a:r>
          </a:p>
          <a:p>
            <a:r>
              <a:rPr lang="en-US" dirty="0"/>
              <a:t>Interface Requirements</a:t>
            </a:r>
          </a:p>
          <a:p>
            <a:pPr lvl="1"/>
            <a:r>
              <a:rPr lang="en-US" dirty="0"/>
              <a:t>Saying that there are no interface requirements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16E728-4D80-BB4A-95BC-963E77C8D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8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8478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4622E-5173-3F41-8CD4-840B3BF6B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TSS &amp; Site Infrastructure, ESS-0030063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AD938-5145-3847-A8AC-7F82D69F4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Describes </a:t>
            </a:r>
          </a:p>
          <a:p>
            <a:pPr lvl="1"/>
            <a:r>
              <a:rPr lang="en-US" dirty="0"/>
              <a:t>Rooms needed for TSS</a:t>
            </a:r>
          </a:p>
          <a:p>
            <a:pPr lvl="1"/>
            <a:r>
              <a:rPr lang="en-US" dirty="0"/>
              <a:t>Location of rooms</a:t>
            </a:r>
          </a:p>
          <a:p>
            <a:pPr lvl="1"/>
            <a:r>
              <a:rPr lang="en-US" dirty="0"/>
              <a:t>Level of fireproof (1 hour)</a:t>
            </a:r>
          </a:p>
          <a:p>
            <a:pPr lvl="1"/>
            <a:r>
              <a:rPr lang="en-US" dirty="0"/>
              <a:t>Electrical outlet requirements, 16A</a:t>
            </a:r>
          </a:p>
          <a:p>
            <a:pPr lvl="1"/>
            <a:r>
              <a:rPr lang="en-US" dirty="0"/>
              <a:t>Room environment requirements</a:t>
            </a:r>
          </a:p>
          <a:p>
            <a:pPr lvl="1"/>
            <a:r>
              <a:rPr lang="en-US" dirty="0"/>
              <a:t>Access rules (access control room)</a:t>
            </a:r>
          </a:p>
          <a:p>
            <a:pPr lvl="1"/>
            <a:r>
              <a:rPr lang="en-US" dirty="0"/>
              <a:t>Grounding bars needed</a:t>
            </a:r>
          </a:p>
          <a:p>
            <a:pPr lvl="1"/>
            <a:r>
              <a:rPr lang="en-US" dirty="0"/>
              <a:t>Occupation </a:t>
            </a:r>
          </a:p>
          <a:p>
            <a:pPr lvl="1"/>
            <a:r>
              <a:rPr lang="en-US" dirty="0"/>
              <a:t>LAN (Local Area Network)</a:t>
            </a:r>
          </a:p>
          <a:p>
            <a:r>
              <a:rPr lang="en-US" dirty="0"/>
              <a:t>Describes electrical</a:t>
            </a:r>
          </a:p>
          <a:p>
            <a:pPr lvl="1"/>
            <a:r>
              <a:rPr lang="en-US" dirty="0"/>
              <a:t>Surge protection</a:t>
            </a:r>
          </a:p>
          <a:p>
            <a:pPr lvl="1"/>
            <a:r>
              <a:rPr lang="en-US" dirty="0"/>
              <a:t>Independent underground raceways for TSS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0C82C-D443-344C-AC12-FF518EF86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9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36925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7352</TotalTime>
  <Words>492</Words>
  <Application>Microsoft Macintosh PowerPoint</Application>
  <PresentationFormat>On-screen Show (4:3)</PresentationFormat>
  <Paragraphs>107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Target Safety System Interfaces</vt:lpstr>
      <vt:lpstr>General overview of TSS Interfaces</vt:lpstr>
      <vt:lpstr>Overview of ESS</vt:lpstr>
      <vt:lpstr>TSS &amp; Target wheel drive and shaft (System number 1000), ESS-0022915</vt:lpstr>
      <vt:lpstr>TSS &amp; Helium cooling system (System number 1010), ESS-0016380</vt:lpstr>
      <vt:lpstr>TSS &amp; Covers, penetration and monolith vessel, (System number 1067), ESS-0032009</vt:lpstr>
      <vt:lpstr>TSS &amp; Accelerator, ESS-0030068</vt:lpstr>
      <vt:lpstr>TSS &amp; TSS Monitoring system (ICS), ESS-0249257</vt:lpstr>
      <vt:lpstr>TSS &amp; Site Infrastructure, ESS-0030063</vt:lpstr>
      <vt:lpstr>TSS &amp; Target Electrical system, ESS-0198545</vt:lpstr>
      <vt:lpstr>TSS &amp; MP – at the moment not written</vt:lpstr>
    </vt:vector>
  </TitlesOfParts>
  <Company>ESS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Microsoft Office User</cp:lastModifiedBy>
  <cp:revision>117</cp:revision>
  <dcterms:created xsi:type="dcterms:W3CDTF">2013-10-29T16:05:10Z</dcterms:created>
  <dcterms:modified xsi:type="dcterms:W3CDTF">2019-04-05T12:00:57Z</dcterms:modified>
</cp:coreProperties>
</file>