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9"/>
  </p:notesMasterIdLst>
  <p:sldIdLst>
    <p:sldId id="256" r:id="rId2"/>
    <p:sldId id="294" r:id="rId3"/>
    <p:sldId id="259" r:id="rId4"/>
    <p:sldId id="258" r:id="rId5"/>
    <p:sldId id="262" r:id="rId6"/>
    <p:sldId id="261" r:id="rId7"/>
    <p:sldId id="293" r:id="rId8"/>
    <p:sldId id="303" r:id="rId9"/>
    <p:sldId id="273" r:id="rId10"/>
    <p:sldId id="270" r:id="rId11"/>
    <p:sldId id="274" r:id="rId12"/>
    <p:sldId id="271" r:id="rId13"/>
    <p:sldId id="264" r:id="rId14"/>
    <p:sldId id="265" r:id="rId15"/>
    <p:sldId id="266" r:id="rId16"/>
    <p:sldId id="267" r:id="rId17"/>
    <p:sldId id="313" r:id="rId18"/>
    <p:sldId id="304" r:id="rId19"/>
    <p:sldId id="276" r:id="rId20"/>
    <p:sldId id="277" r:id="rId21"/>
    <p:sldId id="298" r:id="rId22"/>
    <p:sldId id="305" r:id="rId23"/>
    <p:sldId id="296" r:id="rId24"/>
    <p:sldId id="278" r:id="rId25"/>
    <p:sldId id="297" r:id="rId26"/>
    <p:sldId id="307" r:id="rId27"/>
    <p:sldId id="300" r:id="rId28"/>
    <p:sldId id="272" r:id="rId29"/>
    <p:sldId id="279" r:id="rId30"/>
    <p:sldId id="280" r:id="rId31"/>
    <p:sldId id="308" r:id="rId32"/>
    <p:sldId id="302" r:id="rId33"/>
    <p:sldId id="281" r:id="rId34"/>
    <p:sldId id="282" r:id="rId35"/>
    <p:sldId id="309" r:id="rId36"/>
    <p:sldId id="285" r:id="rId37"/>
    <p:sldId id="286" r:id="rId38"/>
    <p:sldId id="287" r:id="rId39"/>
    <p:sldId id="310" r:id="rId40"/>
    <p:sldId id="283" r:id="rId41"/>
    <p:sldId id="288" r:id="rId42"/>
    <p:sldId id="284" r:id="rId43"/>
    <p:sldId id="301" r:id="rId44"/>
    <p:sldId id="311" r:id="rId45"/>
    <p:sldId id="295" r:id="rId46"/>
    <p:sldId id="292" r:id="rId47"/>
    <p:sldId id="312" r:id="rId48"/>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600"/>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46" autoAdjust="0"/>
    <p:restoredTop sz="92911" autoAdjust="0"/>
  </p:normalViewPr>
  <p:slideViewPr>
    <p:cSldViewPr>
      <p:cViewPr varScale="1">
        <p:scale>
          <a:sx n="150" d="100"/>
          <a:sy n="150" d="100"/>
        </p:scale>
        <p:origin x="2712"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5" d="100"/>
          <a:sy n="155" d="100"/>
        </p:scale>
        <p:origin x="-672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2019-04-05</a:t>
            </a:fld>
            <a:endParaRPr lang="sv-S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1</a:t>
            </a:fld>
            <a:endParaRPr lang="sv-SE"/>
          </a:p>
        </p:txBody>
      </p:sp>
    </p:spTree>
    <p:extLst>
      <p:ext uri="{BB962C8B-B14F-4D97-AF65-F5344CB8AC3E}">
        <p14:creationId xmlns:p14="http://schemas.microsoft.com/office/powerpoint/2010/main" val="1041263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45</a:t>
            </a:fld>
            <a:endParaRPr lang="sv-SE"/>
          </a:p>
        </p:txBody>
      </p:sp>
    </p:spTree>
    <p:extLst>
      <p:ext uri="{BB962C8B-B14F-4D97-AF65-F5344CB8AC3E}">
        <p14:creationId xmlns:p14="http://schemas.microsoft.com/office/powerpoint/2010/main" val="3982232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4</a:t>
            </a:fld>
            <a:endParaRPr lang="sv-SE"/>
          </a:p>
        </p:txBody>
      </p:sp>
    </p:spTree>
    <p:extLst>
      <p:ext uri="{BB962C8B-B14F-4D97-AF65-F5344CB8AC3E}">
        <p14:creationId xmlns:p14="http://schemas.microsoft.com/office/powerpoint/2010/main" val="2625516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9</a:t>
            </a:fld>
            <a:endParaRPr lang="sv-SE"/>
          </a:p>
        </p:txBody>
      </p:sp>
    </p:spTree>
    <p:extLst>
      <p:ext uri="{BB962C8B-B14F-4D97-AF65-F5344CB8AC3E}">
        <p14:creationId xmlns:p14="http://schemas.microsoft.com/office/powerpoint/2010/main" val="1430618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19</a:t>
            </a:fld>
            <a:endParaRPr lang="sv-SE"/>
          </a:p>
        </p:txBody>
      </p:sp>
    </p:spTree>
    <p:extLst>
      <p:ext uri="{BB962C8B-B14F-4D97-AF65-F5344CB8AC3E}">
        <p14:creationId xmlns:p14="http://schemas.microsoft.com/office/powerpoint/2010/main" val="3700170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23</a:t>
            </a:fld>
            <a:endParaRPr lang="sv-SE"/>
          </a:p>
        </p:txBody>
      </p:sp>
    </p:spTree>
    <p:extLst>
      <p:ext uri="{BB962C8B-B14F-4D97-AF65-F5344CB8AC3E}">
        <p14:creationId xmlns:p14="http://schemas.microsoft.com/office/powerpoint/2010/main" val="400322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27</a:t>
            </a:fld>
            <a:endParaRPr lang="sv-SE"/>
          </a:p>
        </p:txBody>
      </p:sp>
    </p:spTree>
    <p:extLst>
      <p:ext uri="{BB962C8B-B14F-4D97-AF65-F5344CB8AC3E}">
        <p14:creationId xmlns:p14="http://schemas.microsoft.com/office/powerpoint/2010/main" val="1549145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32</a:t>
            </a:fld>
            <a:endParaRPr lang="sv-SE"/>
          </a:p>
        </p:txBody>
      </p:sp>
    </p:spTree>
    <p:extLst>
      <p:ext uri="{BB962C8B-B14F-4D97-AF65-F5344CB8AC3E}">
        <p14:creationId xmlns:p14="http://schemas.microsoft.com/office/powerpoint/2010/main" val="492652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36</a:t>
            </a:fld>
            <a:endParaRPr lang="sv-SE"/>
          </a:p>
        </p:txBody>
      </p:sp>
    </p:spTree>
    <p:extLst>
      <p:ext uri="{BB962C8B-B14F-4D97-AF65-F5344CB8AC3E}">
        <p14:creationId xmlns:p14="http://schemas.microsoft.com/office/powerpoint/2010/main" val="1724062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40</a:t>
            </a:fld>
            <a:endParaRPr lang="sv-SE"/>
          </a:p>
        </p:txBody>
      </p:sp>
    </p:spTree>
    <p:extLst>
      <p:ext uri="{BB962C8B-B14F-4D97-AF65-F5344CB8AC3E}">
        <p14:creationId xmlns:p14="http://schemas.microsoft.com/office/powerpoint/2010/main" val="32056948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noProof="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Click to edit Master subtitle style</a:t>
            </a:r>
          </a:p>
        </p:txBody>
      </p:sp>
      <p:sp>
        <p:nvSpPr>
          <p:cNvPr id="4" name="Date Placeholder 3"/>
          <p:cNvSpPr>
            <a:spLocks noGrp="1"/>
          </p:cNvSpPr>
          <p:nvPr>
            <p:ph type="dt" sz="half" idx="10"/>
          </p:nvPr>
        </p:nvSpPr>
        <p:spPr/>
        <p:txBody>
          <a:bodyPr/>
          <a:lstStyle/>
          <a:p>
            <a:fld id="{5ED7AC81-318B-4D49-A602-9E30227C87EC}" type="datetime1">
              <a:rPr lang="en-GB" noProof="0" smtClean="0"/>
              <a:t>05/04/2019</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
        <p:nvSpPr>
          <p:cNvPr id="2" name="Title 1"/>
          <p:cNvSpPr>
            <a:spLocks noGrp="1"/>
          </p:cNvSpPr>
          <p:nvPr>
            <p:ph type="title"/>
          </p:nvPr>
        </p:nvSpPr>
        <p:spPr/>
        <p:txBody>
          <a:bodyPr/>
          <a:lstStyle/>
          <a:p>
            <a:r>
              <a:rPr lang="en-GB" noProof="0"/>
              <a:t>Click to edit Master title style</a:t>
            </a:r>
          </a:p>
        </p:txBody>
      </p:sp>
      <p:sp>
        <p:nvSpPr>
          <p:cNvPr id="3" name="Content Placeholder 2"/>
          <p:cNvSpPr>
            <a:spLocks noGrp="1"/>
          </p:cNvSpPr>
          <p:nvPr>
            <p:ph idx="1"/>
          </p:nvPr>
        </p:nvSpPr>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p:cNvSpPr>
            <a:spLocks noGrp="1"/>
          </p:cNvSpPr>
          <p:nvPr>
            <p:ph type="dt" sz="half" idx="10"/>
          </p:nvPr>
        </p:nvSpPr>
        <p:spPr/>
        <p:txBody>
          <a:bodyPr/>
          <a:lstStyle/>
          <a:p>
            <a:fld id="{6EB99CB0-346B-43FA-9EE6-F90C3F3BC0BA}" type="datetime1">
              <a:rPr lang="en-GB" noProof="0" smtClean="0"/>
              <a:t>05/04/2019</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
        <p:nvSpPr>
          <p:cNvPr id="2" name="Title 1"/>
          <p:cNvSpPr>
            <a:spLocks noGrp="1"/>
          </p:cNvSpPr>
          <p:nvPr>
            <p:ph type="title"/>
          </p:nvPr>
        </p:nvSpPr>
        <p:spPr/>
        <p:txBody>
          <a:bodyPr/>
          <a:lstStyle/>
          <a:p>
            <a:r>
              <a:rPr lang="en-GB" noProof="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p:txBody>
      </p:sp>
      <p:sp>
        <p:nvSpPr>
          <p:cNvPr id="5" name="Date Placeholder 4"/>
          <p:cNvSpPr>
            <a:spLocks noGrp="1"/>
          </p:cNvSpPr>
          <p:nvPr>
            <p:ph type="dt" sz="half" idx="10"/>
          </p:nvPr>
        </p:nvSpPr>
        <p:spPr/>
        <p:txBody>
          <a:bodyPr/>
          <a:lstStyle/>
          <a:p>
            <a:fld id="{42E66B7F-8271-49DA-A25A-F4BB9F476347}" type="datetime1">
              <a:rPr lang="en-GB" noProof="0" smtClean="0"/>
              <a:t>05/04/2019</a:t>
            </a:fld>
            <a:endParaRPr lang="en-GB" noProof="0"/>
          </a:p>
        </p:txBody>
      </p:sp>
      <p:sp>
        <p:nvSpPr>
          <p:cNvPr id="6" name="Footer Placeholder 5"/>
          <p:cNvSpPr>
            <a:spLocks noGrp="1"/>
          </p:cNvSpPr>
          <p:nvPr>
            <p:ph type="ftr" sz="quarter" idx="11"/>
          </p:nvPr>
        </p:nvSpPr>
        <p:spPr/>
        <p:txBody>
          <a:bodyPr/>
          <a:lstStyle/>
          <a:p>
            <a:endParaRPr lang="en-GB" noProof="0"/>
          </a:p>
        </p:txBody>
      </p:sp>
      <p:sp>
        <p:nvSpPr>
          <p:cNvPr id="7" name="Slide Number Placeholder 6"/>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noProof="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6"/>
          <p:cNvSpPr>
            <a:spLocks noGrp="1"/>
          </p:cNvSpPr>
          <p:nvPr>
            <p:ph type="dt" sz="half" idx="10"/>
          </p:nvPr>
        </p:nvSpPr>
        <p:spPr/>
        <p:txBody>
          <a:bodyPr/>
          <a:lstStyle/>
          <a:p>
            <a:fld id="{3C7D23FA-05C4-4CC1-B281-2F815585BC1C}" type="datetime1">
              <a:rPr lang="en-GB" noProof="0" smtClean="0"/>
              <a:t>05/04/2019</a:t>
            </a:fld>
            <a:endParaRPr lang="en-GB" noProof="0"/>
          </a:p>
        </p:txBody>
      </p:sp>
      <p:sp>
        <p:nvSpPr>
          <p:cNvPr id="8" name="Footer Placeholder 7"/>
          <p:cNvSpPr>
            <a:spLocks noGrp="1"/>
          </p:cNvSpPr>
          <p:nvPr>
            <p:ph type="ftr" sz="quarter" idx="11"/>
          </p:nvPr>
        </p:nvSpPr>
        <p:spPr/>
        <p:txBody>
          <a:bodyPr/>
          <a:lstStyle/>
          <a:p>
            <a:endParaRPr lang="en-GB" noProof="0"/>
          </a:p>
        </p:txBody>
      </p:sp>
      <p:sp>
        <p:nvSpPr>
          <p:cNvPr id="9" name="Slide Number Placeholder 8"/>
          <p:cNvSpPr>
            <a:spLocks noGrp="1"/>
          </p:cNvSpPr>
          <p:nvPr>
            <p:ph type="sldNum" sz="quarter" idx="12"/>
          </p:nvPr>
        </p:nvSpPr>
        <p:spPr/>
        <p:txBody>
          <a:bodyPr/>
          <a:lstStyle/>
          <a:p>
            <a:fld id="{551115BC-487E-4422-894C-CB7CD3E79223}" type="slidenum">
              <a:rPr lang="en-GB" noProof="0" smtClean="0"/>
              <a:t>‹#›</a:t>
            </a:fld>
            <a:endParaRPr lang="en-GB" noProof="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GB" noProof="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en-GB" noProof="0" smtClean="0"/>
              <a:t>05/04/2019</a:t>
            </a:fld>
            <a:endParaRPr lang="en-GB" noProof="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noProof="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en-GB" noProof="0" smtClean="0"/>
              <a:t>‹#›</a:t>
            </a:fld>
            <a:endParaRPr lang="en-GB" noProof="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4000" dirty="0"/>
              <a:t>TSS Design</a:t>
            </a:r>
          </a:p>
        </p:txBody>
      </p:sp>
      <p:sp>
        <p:nvSpPr>
          <p:cNvPr id="3" name="Subtitle 2"/>
          <p:cNvSpPr>
            <a:spLocks noGrp="1"/>
          </p:cNvSpPr>
          <p:nvPr>
            <p:ph type="subTitle" idx="1"/>
          </p:nvPr>
        </p:nvSpPr>
        <p:spPr/>
        <p:txBody>
          <a:bodyPr>
            <a:noAutofit/>
          </a:bodyPr>
          <a:lstStyle/>
          <a:p>
            <a:r>
              <a:rPr lang="en-GB" sz="2000" dirty="0">
                <a:solidFill>
                  <a:schemeClr val="bg1"/>
                </a:solidFill>
              </a:rPr>
              <a:t>Ola Ingemansson</a:t>
            </a:r>
          </a:p>
          <a:p>
            <a:r>
              <a:rPr lang="en-GB" sz="2000" dirty="0">
                <a:solidFill>
                  <a:schemeClr val="bg1"/>
                </a:solidFill>
              </a:rPr>
              <a:t>Electrical &amp; Instrumentation Engineer</a:t>
            </a:r>
          </a:p>
        </p:txBody>
      </p:sp>
      <p:sp>
        <p:nvSpPr>
          <p:cNvPr id="4" name="Rectangle 3"/>
          <p:cNvSpPr/>
          <p:nvPr/>
        </p:nvSpPr>
        <p:spPr>
          <a:xfrm>
            <a:off x="2286000" y="5949280"/>
            <a:ext cx="4572000" cy="603242"/>
          </a:xfrm>
          <a:prstGeom prst="rect">
            <a:avLst/>
          </a:prstGeom>
        </p:spPr>
        <p:txBody>
          <a:bodyPr>
            <a:spAutoFit/>
          </a:bodyPr>
          <a:lstStyle/>
          <a:p>
            <a:pPr algn="ctr">
              <a:lnSpc>
                <a:spcPct val="120000"/>
              </a:lnSpc>
            </a:pPr>
            <a:r>
              <a:rPr lang="en-GB" sz="1600" dirty="0" err="1">
                <a:solidFill>
                  <a:srgbClr val="FFFFFF"/>
                </a:solidFill>
              </a:rPr>
              <a:t>www.europeanspallationsource.se</a:t>
            </a:r>
            <a:endParaRPr lang="en-GB" sz="1600">
              <a:solidFill>
                <a:srgbClr val="FFFFFF"/>
              </a:solidFill>
            </a:endParaRPr>
          </a:p>
          <a:p>
            <a:pPr algn="ctr"/>
            <a:fld id="{656E358F-28A8-D04A-99E6-206C49444CD4}" type="datetime3">
              <a:rPr lang="en-GB" sz="1400" smtClean="0">
                <a:solidFill>
                  <a:srgbClr val="FFFFFF"/>
                </a:solidFill>
              </a:rPr>
              <a:t>5 April, 2019</a:t>
            </a:fld>
            <a:endParaRPr lang="en-GB" sz="1400">
              <a:solidFill>
                <a:srgbClr val="FFFFFF"/>
              </a:solidFill>
            </a:endParaRPr>
          </a:p>
        </p:txBody>
      </p:sp>
    </p:spTree>
    <p:extLst>
      <p:ext uri="{BB962C8B-B14F-4D97-AF65-F5344CB8AC3E}">
        <p14:creationId xmlns:p14="http://schemas.microsoft.com/office/powerpoint/2010/main" val="1394613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88665-051B-4C4B-832B-CD0176E25292}"/>
              </a:ext>
            </a:extLst>
          </p:cNvPr>
          <p:cNvSpPr>
            <a:spLocks noGrp="1"/>
          </p:cNvSpPr>
          <p:nvPr>
            <p:ph type="title"/>
          </p:nvPr>
        </p:nvSpPr>
        <p:spPr/>
        <p:txBody>
          <a:bodyPr/>
          <a:lstStyle/>
          <a:p>
            <a:r>
              <a:rPr lang="en-US"/>
              <a:t>General requirements on field instruments - conditions</a:t>
            </a:r>
          </a:p>
        </p:txBody>
      </p:sp>
      <p:sp>
        <p:nvSpPr>
          <p:cNvPr id="3" name="Content Placeholder 2">
            <a:extLst>
              <a:ext uri="{FF2B5EF4-FFF2-40B4-BE49-F238E27FC236}">
                <a16:creationId xmlns:a16="http://schemas.microsoft.com/office/drawing/2014/main" id="{9395A577-FA22-3047-8286-107A36271A7C}"/>
              </a:ext>
            </a:extLst>
          </p:cNvPr>
          <p:cNvSpPr>
            <a:spLocks noGrp="1"/>
          </p:cNvSpPr>
          <p:nvPr>
            <p:ph idx="1"/>
          </p:nvPr>
        </p:nvSpPr>
        <p:spPr/>
        <p:txBody>
          <a:bodyPr/>
          <a:lstStyle/>
          <a:p>
            <a:r>
              <a:rPr lang="en-US" dirty="0"/>
              <a:t>Qualified for use in the environment that can occur</a:t>
            </a:r>
          </a:p>
          <a:p>
            <a:r>
              <a:rPr lang="en-US" dirty="0"/>
              <a:t>Components Of The Shelf - COTS</a:t>
            </a:r>
          </a:p>
          <a:p>
            <a:r>
              <a:rPr lang="en-US" dirty="0"/>
              <a:t>Proven design</a:t>
            </a:r>
          </a:p>
          <a:p>
            <a:r>
              <a:rPr lang="en-US" dirty="0"/>
              <a:t>Well known suppliers</a:t>
            </a:r>
          </a:p>
          <a:p>
            <a:r>
              <a:rPr lang="en-US" dirty="0"/>
              <a:t>Aiming for simplicity</a:t>
            </a:r>
          </a:p>
          <a:p>
            <a:r>
              <a:rPr lang="en-US" dirty="0"/>
              <a:t>The same sensing equipment provides both the trains with the process status</a:t>
            </a:r>
          </a:p>
          <a:p>
            <a:pPr marL="0" indent="0">
              <a:buNone/>
            </a:pPr>
            <a:endParaRPr lang="en-US" dirty="0"/>
          </a:p>
        </p:txBody>
      </p:sp>
      <p:sp>
        <p:nvSpPr>
          <p:cNvPr id="4" name="Slide Number Placeholder 3">
            <a:extLst>
              <a:ext uri="{FF2B5EF4-FFF2-40B4-BE49-F238E27FC236}">
                <a16:creationId xmlns:a16="http://schemas.microsoft.com/office/drawing/2014/main" id="{1F856829-FC23-A741-A4AB-A6E4430E4FB8}"/>
              </a:ext>
            </a:extLst>
          </p:cNvPr>
          <p:cNvSpPr>
            <a:spLocks noGrp="1"/>
          </p:cNvSpPr>
          <p:nvPr>
            <p:ph type="sldNum" sz="quarter" idx="12"/>
          </p:nvPr>
        </p:nvSpPr>
        <p:spPr/>
        <p:txBody>
          <a:bodyPr/>
          <a:lstStyle/>
          <a:p>
            <a:fld id="{551115BC-487E-4422-894C-CB7CD3E79223}" type="slidenum">
              <a:rPr lang="en-GB" noProof="0" smtClean="0"/>
              <a:t>10</a:t>
            </a:fld>
            <a:endParaRPr lang="en-GB" noProof="0"/>
          </a:p>
        </p:txBody>
      </p:sp>
    </p:spTree>
    <p:extLst>
      <p:ext uri="{BB962C8B-B14F-4D97-AF65-F5344CB8AC3E}">
        <p14:creationId xmlns:p14="http://schemas.microsoft.com/office/powerpoint/2010/main" val="161366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63FFF-9615-3149-A0FA-6BB10C426B2F}"/>
              </a:ext>
            </a:extLst>
          </p:cNvPr>
          <p:cNvSpPr>
            <a:spLocks noGrp="1"/>
          </p:cNvSpPr>
          <p:nvPr>
            <p:ph type="title"/>
          </p:nvPr>
        </p:nvSpPr>
        <p:spPr/>
        <p:txBody>
          <a:bodyPr/>
          <a:lstStyle/>
          <a:p>
            <a:r>
              <a:rPr lang="en-US"/>
              <a:t>Overview TSS equipment</a:t>
            </a:r>
          </a:p>
        </p:txBody>
      </p:sp>
      <p:sp>
        <p:nvSpPr>
          <p:cNvPr id="3" name="Content Placeholder 2">
            <a:extLst>
              <a:ext uri="{FF2B5EF4-FFF2-40B4-BE49-F238E27FC236}">
                <a16:creationId xmlns:a16="http://schemas.microsoft.com/office/drawing/2014/main" id="{66A528FB-40B5-7D4D-86EE-E99CE1B44F5D}"/>
              </a:ext>
            </a:extLst>
          </p:cNvPr>
          <p:cNvSpPr>
            <a:spLocks noGrp="1"/>
          </p:cNvSpPr>
          <p:nvPr>
            <p:ph idx="1"/>
          </p:nvPr>
        </p:nvSpPr>
        <p:spPr>
          <a:xfrm>
            <a:off x="457200" y="1600200"/>
            <a:ext cx="8229600" cy="5121275"/>
          </a:xfrm>
        </p:spPr>
        <p:txBody>
          <a:bodyPr/>
          <a:lstStyle/>
          <a:p>
            <a:pPr marL="0" indent="0">
              <a:buNone/>
            </a:pPr>
            <a:endParaRPr lang="en-US"/>
          </a:p>
        </p:txBody>
      </p:sp>
      <p:sp>
        <p:nvSpPr>
          <p:cNvPr id="4" name="Slide Number Placeholder 3">
            <a:extLst>
              <a:ext uri="{FF2B5EF4-FFF2-40B4-BE49-F238E27FC236}">
                <a16:creationId xmlns:a16="http://schemas.microsoft.com/office/drawing/2014/main" id="{BB9A7DE0-C302-6D4A-997C-4542DCA9C8A4}"/>
              </a:ext>
            </a:extLst>
          </p:cNvPr>
          <p:cNvSpPr>
            <a:spLocks noGrp="1"/>
          </p:cNvSpPr>
          <p:nvPr>
            <p:ph type="sldNum" sz="quarter" idx="12"/>
          </p:nvPr>
        </p:nvSpPr>
        <p:spPr/>
        <p:txBody>
          <a:bodyPr/>
          <a:lstStyle/>
          <a:p>
            <a:fld id="{551115BC-487E-4422-894C-CB7CD3E79223}" type="slidenum">
              <a:rPr lang="en-GB" noProof="0" smtClean="0"/>
              <a:t>11</a:t>
            </a:fld>
            <a:endParaRPr lang="en-GB" noProof="0"/>
          </a:p>
        </p:txBody>
      </p:sp>
      <p:grpSp>
        <p:nvGrpSpPr>
          <p:cNvPr id="6" name="Arbetsyta 10">
            <a:extLst>
              <a:ext uri="{FF2B5EF4-FFF2-40B4-BE49-F238E27FC236}">
                <a16:creationId xmlns:a16="http://schemas.microsoft.com/office/drawing/2014/main" id="{18775F11-A6C9-914B-86D3-93AFA594EBAA}"/>
              </a:ext>
            </a:extLst>
          </p:cNvPr>
          <p:cNvGrpSpPr/>
          <p:nvPr/>
        </p:nvGrpSpPr>
        <p:grpSpPr>
          <a:xfrm>
            <a:off x="541421" y="1647825"/>
            <a:ext cx="8279052" cy="4949527"/>
            <a:chOff x="0" y="0"/>
            <a:chExt cx="9032240" cy="5175885"/>
          </a:xfrm>
        </p:grpSpPr>
        <p:sp>
          <p:nvSpPr>
            <p:cNvPr id="7" name="Rectangle 6">
              <a:extLst>
                <a:ext uri="{FF2B5EF4-FFF2-40B4-BE49-F238E27FC236}">
                  <a16:creationId xmlns:a16="http://schemas.microsoft.com/office/drawing/2014/main" id="{ABC81B31-4DD7-434E-8B00-22EC2AD45A82}"/>
                </a:ext>
              </a:extLst>
            </p:cNvPr>
            <p:cNvSpPr/>
            <p:nvPr/>
          </p:nvSpPr>
          <p:spPr>
            <a:xfrm>
              <a:off x="0" y="0"/>
              <a:ext cx="9032240" cy="5175885"/>
            </a:xfrm>
            <a:prstGeom prst="rect">
              <a:avLst/>
            </a:prstGeom>
          </p:spPr>
        </p:sp>
        <p:pic>
          <p:nvPicPr>
            <p:cNvPr id="8" name="Picture 7">
              <a:extLst>
                <a:ext uri="{FF2B5EF4-FFF2-40B4-BE49-F238E27FC236}">
                  <a16:creationId xmlns:a16="http://schemas.microsoft.com/office/drawing/2014/main" id="{F4CF110B-B59B-9746-A108-C325F37A0664}"/>
                </a:ext>
              </a:extLst>
            </p:cNvPr>
            <p:cNvPicPr/>
            <p:nvPr/>
          </p:nvPicPr>
          <p:blipFill rotWithShape="1">
            <a:blip r:embed="rId2">
              <a:grayscl/>
              <a:extLst>
                <a:ext uri="{28A0092B-C50C-407E-A947-70E740481C1C}">
                  <a14:useLocalDpi xmlns:a14="http://schemas.microsoft.com/office/drawing/2010/main" val="0"/>
                </a:ext>
              </a:extLst>
            </a:blip>
            <a:srcRect t="6461" r="24915" b="2717"/>
            <a:stretch/>
          </p:blipFill>
          <p:spPr>
            <a:xfrm>
              <a:off x="92539" y="180000"/>
              <a:ext cx="8784590" cy="4003675"/>
            </a:xfrm>
            <a:prstGeom prst="rect">
              <a:avLst/>
            </a:prstGeom>
          </p:spPr>
        </p:pic>
        <p:sp>
          <p:nvSpPr>
            <p:cNvPr id="9" name="Cube 8">
              <a:extLst>
                <a:ext uri="{FF2B5EF4-FFF2-40B4-BE49-F238E27FC236}">
                  <a16:creationId xmlns:a16="http://schemas.microsoft.com/office/drawing/2014/main" id="{1DA1FF29-3EDD-CE4F-AE58-A447EAE8FC09}"/>
                </a:ext>
              </a:extLst>
            </p:cNvPr>
            <p:cNvSpPr/>
            <p:nvPr/>
          </p:nvSpPr>
          <p:spPr>
            <a:xfrm>
              <a:off x="4413079" y="2660945"/>
              <a:ext cx="143510" cy="251460"/>
            </a:xfrm>
            <a:prstGeom prst="cub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Cube 9">
              <a:extLst>
                <a:ext uri="{FF2B5EF4-FFF2-40B4-BE49-F238E27FC236}">
                  <a16:creationId xmlns:a16="http://schemas.microsoft.com/office/drawing/2014/main" id="{167F0AEA-2254-E04E-BC29-54BEC0BC5617}"/>
                </a:ext>
              </a:extLst>
            </p:cNvPr>
            <p:cNvSpPr/>
            <p:nvPr/>
          </p:nvSpPr>
          <p:spPr>
            <a:xfrm>
              <a:off x="4413079" y="3092745"/>
              <a:ext cx="143510" cy="251460"/>
            </a:xfrm>
            <a:prstGeom prst="cub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Cube 10">
              <a:extLst>
                <a:ext uri="{FF2B5EF4-FFF2-40B4-BE49-F238E27FC236}">
                  <a16:creationId xmlns:a16="http://schemas.microsoft.com/office/drawing/2014/main" id="{41D8DFC2-294E-7447-AD47-2A09DFE5A9C0}"/>
                </a:ext>
              </a:extLst>
            </p:cNvPr>
            <p:cNvSpPr/>
            <p:nvPr/>
          </p:nvSpPr>
          <p:spPr>
            <a:xfrm>
              <a:off x="4413079" y="3488985"/>
              <a:ext cx="143510" cy="251460"/>
            </a:xfrm>
            <a:prstGeom prst="cub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2" name="Oval 11">
              <a:extLst>
                <a:ext uri="{FF2B5EF4-FFF2-40B4-BE49-F238E27FC236}">
                  <a16:creationId xmlns:a16="http://schemas.microsoft.com/office/drawing/2014/main" id="{957F5B14-AA94-FD43-B1D5-345DD71BA049}"/>
                </a:ext>
              </a:extLst>
            </p:cNvPr>
            <p:cNvSpPr/>
            <p:nvPr/>
          </p:nvSpPr>
          <p:spPr>
            <a:xfrm>
              <a:off x="7332809" y="2300900"/>
              <a:ext cx="143510" cy="143510"/>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 name="Oval 12">
              <a:extLst>
                <a:ext uri="{FF2B5EF4-FFF2-40B4-BE49-F238E27FC236}">
                  <a16:creationId xmlns:a16="http://schemas.microsoft.com/office/drawing/2014/main" id="{7E2888C0-A937-C246-8767-1A2F096766AF}"/>
                </a:ext>
              </a:extLst>
            </p:cNvPr>
            <p:cNvSpPr/>
            <p:nvPr/>
          </p:nvSpPr>
          <p:spPr>
            <a:xfrm>
              <a:off x="7485209" y="2372655"/>
              <a:ext cx="143510" cy="143510"/>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Oval 13">
              <a:extLst>
                <a:ext uri="{FF2B5EF4-FFF2-40B4-BE49-F238E27FC236}">
                  <a16:creationId xmlns:a16="http://schemas.microsoft.com/office/drawing/2014/main" id="{EF59C738-0892-8F4E-8C53-89AF61EA42E3}"/>
                </a:ext>
              </a:extLst>
            </p:cNvPr>
            <p:cNvSpPr/>
            <p:nvPr/>
          </p:nvSpPr>
          <p:spPr>
            <a:xfrm>
              <a:off x="7637609" y="2445045"/>
              <a:ext cx="143510" cy="14351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5" name="Oval 14">
              <a:extLst>
                <a:ext uri="{FF2B5EF4-FFF2-40B4-BE49-F238E27FC236}">
                  <a16:creationId xmlns:a16="http://schemas.microsoft.com/office/drawing/2014/main" id="{DB0F3A3C-1139-8A45-BD74-9F0181966F64}"/>
                </a:ext>
              </a:extLst>
            </p:cNvPr>
            <p:cNvSpPr/>
            <p:nvPr/>
          </p:nvSpPr>
          <p:spPr>
            <a:xfrm>
              <a:off x="5268424" y="2480605"/>
              <a:ext cx="143510" cy="143510"/>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6" name="Oval 15">
              <a:extLst>
                <a:ext uri="{FF2B5EF4-FFF2-40B4-BE49-F238E27FC236}">
                  <a16:creationId xmlns:a16="http://schemas.microsoft.com/office/drawing/2014/main" id="{9B26A280-9374-2E4F-86EB-3DC90E502CB5}"/>
                </a:ext>
              </a:extLst>
            </p:cNvPr>
            <p:cNvSpPr/>
            <p:nvPr/>
          </p:nvSpPr>
          <p:spPr>
            <a:xfrm>
              <a:off x="5420824" y="2544740"/>
              <a:ext cx="143510" cy="143510"/>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7" name="Oval 16">
              <a:extLst>
                <a:ext uri="{FF2B5EF4-FFF2-40B4-BE49-F238E27FC236}">
                  <a16:creationId xmlns:a16="http://schemas.microsoft.com/office/drawing/2014/main" id="{27F03824-5DB7-2647-BD91-C3137A149D93}"/>
                </a:ext>
              </a:extLst>
            </p:cNvPr>
            <p:cNvSpPr/>
            <p:nvPr/>
          </p:nvSpPr>
          <p:spPr>
            <a:xfrm>
              <a:off x="5573224" y="2624750"/>
              <a:ext cx="143510" cy="14351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cxnSp>
          <p:nvCxnSpPr>
            <p:cNvPr id="18" name="Straight Connector 17">
              <a:extLst>
                <a:ext uri="{FF2B5EF4-FFF2-40B4-BE49-F238E27FC236}">
                  <a16:creationId xmlns:a16="http://schemas.microsoft.com/office/drawing/2014/main" id="{0337CE29-FA99-FD44-A515-F7585EEAA865}"/>
                </a:ext>
              </a:extLst>
            </p:cNvPr>
            <p:cNvCxnSpPr/>
            <p:nvPr/>
          </p:nvCxnSpPr>
          <p:spPr>
            <a:xfrm flipH="1">
              <a:off x="5564969" y="2445045"/>
              <a:ext cx="1919605" cy="172085"/>
            </a:xfrm>
            <a:prstGeom prst="line">
              <a:avLst/>
            </a:prstGeom>
            <a:ln w="381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F66F3AA-CA65-F54C-9CF2-106A32BCC9DE}"/>
                </a:ext>
              </a:extLst>
            </p:cNvPr>
            <p:cNvCxnSpPr/>
            <p:nvPr/>
          </p:nvCxnSpPr>
          <p:spPr>
            <a:xfrm flipH="1">
              <a:off x="5412569" y="2372655"/>
              <a:ext cx="1919605" cy="179705"/>
            </a:xfrm>
            <a:prstGeom prst="line">
              <a:avLst/>
            </a:prstGeom>
            <a:ln w="38100" cmpd="dbl">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4C33279-2067-2143-BABA-E52D8B9D39C4}"/>
                </a:ext>
              </a:extLst>
            </p:cNvPr>
            <p:cNvCxnSpPr/>
            <p:nvPr/>
          </p:nvCxnSpPr>
          <p:spPr>
            <a:xfrm flipH="1">
              <a:off x="5717369" y="2516800"/>
              <a:ext cx="1919605" cy="179705"/>
            </a:xfrm>
            <a:prstGeom prst="line">
              <a:avLst/>
            </a:prstGeom>
            <a:ln w="38100" cmpd="dbl">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1">
              <a:extLst>
                <a:ext uri="{FF2B5EF4-FFF2-40B4-BE49-F238E27FC236}">
                  <a16:creationId xmlns:a16="http://schemas.microsoft.com/office/drawing/2014/main" id="{CA8E6AC2-C8E5-9A4C-8470-EFF5A9F288A7}"/>
                </a:ext>
              </a:extLst>
            </p:cNvPr>
            <p:cNvCxnSpPr/>
            <p:nvPr/>
          </p:nvCxnSpPr>
          <p:spPr>
            <a:xfrm rot="5400000">
              <a:off x="4877264" y="2304710"/>
              <a:ext cx="143510" cy="783590"/>
            </a:xfrm>
            <a:prstGeom prst="bentConnector2">
              <a:avLst/>
            </a:prstGeom>
            <a:ln w="38100" cmpd="dbl">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A9794400-ADD2-DF45-BDCA-1E53E79FA8A3}"/>
                </a:ext>
              </a:extLst>
            </p:cNvPr>
            <p:cNvCxnSpPr/>
            <p:nvPr/>
          </p:nvCxnSpPr>
          <p:spPr>
            <a:xfrm rot="5400000">
              <a:off x="4769314" y="2476795"/>
              <a:ext cx="511810" cy="935990"/>
            </a:xfrm>
            <a:prstGeom prst="bentConnector2">
              <a:avLst/>
            </a:prstGeom>
            <a:ln w="381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id="{5C1861BF-F007-6A46-BF0A-D4A373487F5A}"/>
                </a:ext>
              </a:extLst>
            </p:cNvPr>
            <p:cNvCxnSpPr/>
            <p:nvPr/>
          </p:nvCxnSpPr>
          <p:spPr>
            <a:xfrm rot="5400000">
              <a:off x="4651204" y="2638720"/>
              <a:ext cx="863600" cy="1123950"/>
            </a:xfrm>
            <a:prstGeom prst="bentConnector2">
              <a:avLst/>
            </a:prstGeom>
            <a:ln w="38100" cmpd="dbl">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Elbow Connector 23">
              <a:extLst>
                <a:ext uri="{FF2B5EF4-FFF2-40B4-BE49-F238E27FC236}">
                  <a16:creationId xmlns:a16="http://schemas.microsoft.com/office/drawing/2014/main" id="{06112FC1-B1C8-EB47-ADFF-238E8CEF6F90}"/>
                </a:ext>
              </a:extLst>
            </p:cNvPr>
            <p:cNvCxnSpPr/>
            <p:nvPr/>
          </p:nvCxnSpPr>
          <p:spPr>
            <a:xfrm rot="10800000" flipV="1">
              <a:off x="4340689" y="3633130"/>
              <a:ext cx="71755" cy="1223645"/>
            </a:xfrm>
            <a:prstGeom prst="bentConnector2">
              <a:avLst/>
            </a:prstGeom>
            <a:ln w="38100" cmpd="dbl">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ACAA8D0D-8DE8-564D-B06A-E70466A664DD}"/>
                </a:ext>
              </a:extLst>
            </p:cNvPr>
            <p:cNvCxnSpPr/>
            <p:nvPr/>
          </p:nvCxnSpPr>
          <p:spPr>
            <a:xfrm rot="10800000" flipV="1">
              <a:off x="4232739" y="3236890"/>
              <a:ext cx="179705" cy="1508760"/>
            </a:xfrm>
            <a:prstGeom prst="bentConnector2">
              <a:avLst/>
            </a:prstGeom>
            <a:ln w="381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1F03913D-855B-1742-92BD-D58667738066}"/>
                </a:ext>
              </a:extLst>
            </p:cNvPr>
            <p:cNvCxnSpPr/>
            <p:nvPr/>
          </p:nvCxnSpPr>
          <p:spPr>
            <a:xfrm rot="10800000" flipV="1">
              <a:off x="4124789" y="2805090"/>
              <a:ext cx="287655" cy="1835785"/>
            </a:xfrm>
            <a:prstGeom prst="bentConnector2">
              <a:avLst/>
            </a:prstGeom>
            <a:ln w="38100" cmpd="dbl">
              <a:solidFill>
                <a:srgbClr val="00B050"/>
              </a:solidFill>
            </a:ln>
          </p:spPr>
          <p:style>
            <a:lnRef idx="1">
              <a:schemeClr val="accent1"/>
            </a:lnRef>
            <a:fillRef idx="0">
              <a:schemeClr val="accent1"/>
            </a:fillRef>
            <a:effectRef idx="0">
              <a:schemeClr val="accent1"/>
            </a:effectRef>
            <a:fontRef idx="minor">
              <a:schemeClr val="tx1"/>
            </a:fontRef>
          </p:style>
        </p:cxnSp>
        <p:sp>
          <p:nvSpPr>
            <p:cNvPr id="27" name="Rounded Rectangle 26">
              <a:extLst>
                <a:ext uri="{FF2B5EF4-FFF2-40B4-BE49-F238E27FC236}">
                  <a16:creationId xmlns:a16="http://schemas.microsoft.com/office/drawing/2014/main" id="{39476176-6E84-E544-AB91-4EADE9E23214}"/>
                </a:ext>
              </a:extLst>
            </p:cNvPr>
            <p:cNvSpPr/>
            <p:nvPr/>
          </p:nvSpPr>
          <p:spPr>
            <a:xfrm>
              <a:off x="2108664" y="4546260"/>
              <a:ext cx="1151890" cy="3956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US" sz="1400" kern="1200">
                  <a:solidFill>
                    <a:srgbClr val="000000"/>
                  </a:solidFill>
                  <a:effectLst/>
                  <a:ea typeface="MS Mincho" panose="02020609040205080304" pitchFamily="49" charset="-128"/>
                  <a:cs typeface="Times New Roman" panose="02020603050405020304" pitchFamily="18" charset="0"/>
                </a:rPr>
                <a:t>TSS room #1</a:t>
              </a:r>
              <a:endParaRPr lang="sv-SE" sz="1200">
                <a:effectLst/>
                <a:latin typeface="Times New Roman" panose="02020603050405020304" pitchFamily="18" charset="0"/>
                <a:ea typeface="MS Mincho" panose="02020609040205080304" pitchFamily="49" charset="-128"/>
              </a:endParaRPr>
            </a:p>
          </p:txBody>
        </p:sp>
        <p:sp>
          <p:nvSpPr>
            <p:cNvPr id="28" name="Rounded Rectangle 27">
              <a:extLst>
                <a:ext uri="{FF2B5EF4-FFF2-40B4-BE49-F238E27FC236}">
                  <a16:creationId xmlns:a16="http://schemas.microsoft.com/office/drawing/2014/main" id="{5C4075DB-5D04-3641-8168-9163535ADE8E}"/>
                </a:ext>
              </a:extLst>
            </p:cNvPr>
            <p:cNvSpPr/>
            <p:nvPr/>
          </p:nvSpPr>
          <p:spPr>
            <a:xfrm>
              <a:off x="7629354" y="3985555"/>
              <a:ext cx="1151890" cy="8712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US" sz="1400" kern="1200">
                  <a:solidFill>
                    <a:srgbClr val="000000"/>
                  </a:solidFill>
                  <a:effectLst/>
                  <a:ea typeface="MS Mincho" panose="02020609040205080304" pitchFamily="49" charset="-128"/>
                  <a:cs typeface="Times New Roman" panose="02020603050405020304" pitchFamily="18" charset="0"/>
                </a:rPr>
                <a:t>Ion source</a:t>
              </a:r>
              <a:br>
                <a:rPr lang="en-US" sz="1400" kern="1200">
                  <a:solidFill>
                    <a:srgbClr val="000000"/>
                  </a:solidFill>
                  <a:effectLst/>
                  <a:ea typeface="MS Mincho" panose="02020609040205080304" pitchFamily="49" charset="-128"/>
                  <a:cs typeface="Times New Roman" panose="02020603050405020304" pitchFamily="18" charset="0"/>
                </a:rPr>
              </a:br>
              <a:r>
                <a:rPr lang="en-US" sz="1400" kern="1200">
                  <a:solidFill>
                    <a:srgbClr val="000000"/>
                  </a:solidFill>
                  <a:effectLst/>
                  <a:ea typeface="MS Mincho" panose="02020609040205080304" pitchFamily="49" charset="-128"/>
                  <a:cs typeface="Times New Roman" panose="02020603050405020304" pitchFamily="18" charset="0"/>
                </a:rPr>
                <a:t>and</a:t>
              </a:r>
              <a:br>
                <a:rPr lang="en-US" sz="1400" kern="1200">
                  <a:solidFill>
                    <a:srgbClr val="000000"/>
                  </a:solidFill>
                  <a:effectLst/>
                  <a:ea typeface="MS Mincho" panose="02020609040205080304" pitchFamily="49" charset="-128"/>
                  <a:cs typeface="Times New Roman" panose="02020603050405020304" pitchFamily="18" charset="0"/>
                </a:rPr>
              </a:br>
              <a:r>
                <a:rPr lang="en-US" sz="1400" kern="1200">
                  <a:solidFill>
                    <a:srgbClr val="000000"/>
                  </a:solidFill>
                  <a:effectLst/>
                  <a:ea typeface="MS Mincho" panose="02020609040205080304" pitchFamily="49" charset="-128"/>
                  <a:cs typeface="Times New Roman" panose="02020603050405020304" pitchFamily="18" charset="0"/>
                </a:rPr>
                <a:t>RFQ</a:t>
              </a:r>
              <a:endParaRPr lang="sv-SE" sz="1200">
                <a:effectLst/>
                <a:latin typeface="Times New Roman" panose="02020603050405020304" pitchFamily="18" charset="0"/>
                <a:ea typeface="MS Mincho" panose="02020609040205080304" pitchFamily="49" charset="-128"/>
              </a:endParaRPr>
            </a:p>
          </p:txBody>
        </p:sp>
        <p:cxnSp>
          <p:nvCxnSpPr>
            <p:cNvPr id="29" name="Straight Connector 28">
              <a:extLst>
                <a:ext uri="{FF2B5EF4-FFF2-40B4-BE49-F238E27FC236}">
                  <a16:creationId xmlns:a16="http://schemas.microsoft.com/office/drawing/2014/main" id="{F150DCE6-EA1C-0B46-810E-F4D02A9CB81E}"/>
                </a:ext>
              </a:extLst>
            </p:cNvPr>
            <p:cNvCxnSpPr/>
            <p:nvPr/>
          </p:nvCxnSpPr>
          <p:spPr>
            <a:xfrm flipH="1">
              <a:off x="3267539" y="4640875"/>
              <a:ext cx="857250"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65E5266-2B96-364C-BB4D-B4F0B70D6F43}"/>
                </a:ext>
              </a:extLst>
            </p:cNvPr>
            <p:cNvCxnSpPr/>
            <p:nvPr/>
          </p:nvCxnSpPr>
          <p:spPr>
            <a:xfrm flipH="1">
              <a:off x="3267539" y="4746285"/>
              <a:ext cx="965200" cy="0"/>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0B44E20-2F58-6841-998F-605121DBF774}"/>
                </a:ext>
              </a:extLst>
            </p:cNvPr>
            <p:cNvCxnSpPr/>
            <p:nvPr/>
          </p:nvCxnSpPr>
          <p:spPr>
            <a:xfrm flipH="1">
              <a:off x="3267539" y="4856775"/>
              <a:ext cx="107315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97B29BC-9736-D047-A414-3168EA609C3F}"/>
                </a:ext>
              </a:extLst>
            </p:cNvPr>
            <p:cNvCxnSpPr/>
            <p:nvPr/>
          </p:nvCxnSpPr>
          <p:spPr>
            <a:xfrm flipH="1">
              <a:off x="4124789" y="4183675"/>
              <a:ext cx="3503930" cy="4572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B402FD4-B5CB-CE4A-A9AF-4E00B4C6C43E}"/>
                </a:ext>
              </a:extLst>
            </p:cNvPr>
            <p:cNvCxnSpPr/>
            <p:nvPr/>
          </p:nvCxnSpPr>
          <p:spPr>
            <a:xfrm flipH="1">
              <a:off x="4230199" y="4306230"/>
              <a:ext cx="3398520" cy="43815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5D386D3-F2B0-BA40-837A-A90CB202A8DA}"/>
                </a:ext>
              </a:extLst>
            </p:cNvPr>
            <p:cNvCxnSpPr/>
            <p:nvPr/>
          </p:nvCxnSpPr>
          <p:spPr>
            <a:xfrm flipH="1">
              <a:off x="4340689" y="4412275"/>
              <a:ext cx="3288030" cy="4445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B0D7EC2-F79E-DC47-8CE2-8173CD5BB541}"/>
                </a:ext>
              </a:extLst>
            </p:cNvPr>
            <p:cNvCxnSpPr/>
            <p:nvPr/>
          </p:nvCxnSpPr>
          <p:spPr>
            <a:xfrm>
              <a:off x="4340689" y="2544740"/>
              <a:ext cx="0" cy="1306195"/>
            </a:xfrm>
            <a:prstGeom prst="line">
              <a:avLst/>
            </a:prstGeom>
            <a:ln w="1905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B3C0888-3CA3-BE4E-A064-0AA4D0689E84}"/>
                </a:ext>
              </a:extLst>
            </p:cNvPr>
            <p:cNvCxnSpPr/>
            <p:nvPr/>
          </p:nvCxnSpPr>
          <p:spPr>
            <a:xfrm>
              <a:off x="5886279" y="2805090"/>
              <a:ext cx="0" cy="863600"/>
            </a:xfrm>
            <a:prstGeom prst="line">
              <a:avLst/>
            </a:prstGeom>
            <a:ln w="1905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540D35E-6651-234E-B8C5-38143831CF48}"/>
                </a:ext>
              </a:extLst>
            </p:cNvPr>
            <p:cNvCxnSpPr/>
            <p:nvPr/>
          </p:nvCxnSpPr>
          <p:spPr>
            <a:xfrm flipH="1">
              <a:off x="4340689" y="3668690"/>
              <a:ext cx="1552575" cy="142875"/>
            </a:xfrm>
            <a:prstGeom prst="line">
              <a:avLst/>
            </a:prstGeom>
            <a:ln w="1905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4C83A45-3D86-4F4B-A0E1-DD1A81667893}"/>
                </a:ext>
              </a:extLst>
            </p:cNvPr>
            <p:cNvCxnSpPr/>
            <p:nvPr/>
          </p:nvCxnSpPr>
          <p:spPr>
            <a:xfrm flipH="1">
              <a:off x="4395934" y="2156755"/>
              <a:ext cx="3653155" cy="359410"/>
            </a:xfrm>
            <a:prstGeom prst="line">
              <a:avLst/>
            </a:prstGeom>
            <a:ln w="1905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45436DA-ECFD-FE42-87D8-DE5BE8E9AC0E}"/>
                </a:ext>
              </a:extLst>
            </p:cNvPr>
            <p:cNvCxnSpPr/>
            <p:nvPr/>
          </p:nvCxnSpPr>
          <p:spPr>
            <a:xfrm flipH="1">
              <a:off x="4410539" y="2606970"/>
              <a:ext cx="3638550" cy="337820"/>
            </a:xfrm>
            <a:prstGeom prst="line">
              <a:avLst/>
            </a:prstGeom>
            <a:ln w="1905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E4802BA-9FD9-1C4F-B614-E3ACD99CDC71}"/>
                </a:ext>
              </a:extLst>
            </p:cNvPr>
            <p:cNvCxnSpPr/>
            <p:nvPr/>
          </p:nvCxnSpPr>
          <p:spPr>
            <a:xfrm flipH="1">
              <a:off x="4340689" y="3236890"/>
              <a:ext cx="1551305" cy="146050"/>
            </a:xfrm>
            <a:prstGeom prst="line">
              <a:avLst/>
            </a:prstGeom>
            <a:ln w="1905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826761-5982-9743-8B25-6F1D418D644C}"/>
                </a:ext>
              </a:extLst>
            </p:cNvPr>
            <p:cNvCxnSpPr/>
            <p:nvPr/>
          </p:nvCxnSpPr>
          <p:spPr>
            <a:xfrm>
              <a:off x="7221049" y="2228510"/>
              <a:ext cx="0" cy="467995"/>
            </a:xfrm>
            <a:prstGeom prst="line">
              <a:avLst/>
            </a:prstGeom>
            <a:ln w="1905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73A714C-73F7-4A44-9EB8-F575A6FB68A3}"/>
                </a:ext>
              </a:extLst>
            </p:cNvPr>
            <p:cNvCxnSpPr/>
            <p:nvPr/>
          </p:nvCxnSpPr>
          <p:spPr>
            <a:xfrm>
              <a:off x="8085284" y="2156755"/>
              <a:ext cx="0" cy="467995"/>
            </a:xfrm>
            <a:prstGeom prst="line">
              <a:avLst/>
            </a:prstGeom>
            <a:ln w="19050">
              <a:solidFill>
                <a:srgbClr val="FFFF00"/>
              </a:solidFill>
              <a:prstDash val="dash"/>
            </a:ln>
          </p:spPr>
          <p:style>
            <a:lnRef idx="1">
              <a:schemeClr val="accent1"/>
            </a:lnRef>
            <a:fillRef idx="0">
              <a:schemeClr val="accent1"/>
            </a:fillRef>
            <a:effectRef idx="0">
              <a:schemeClr val="accent1"/>
            </a:effectRef>
            <a:fontRef idx="minor">
              <a:schemeClr val="tx1"/>
            </a:fontRef>
          </p:style>
        </p:cxnSp>
        <p:sp>
          <p:nvSpPr>
            <p:cNvPr id="43" name="Can 42">
              <a:extLst>
                <a:ext uri="{FF2B5EF4-FFF2-40B4-BE49-F238E27FC236}">
                  <a16:creationId xmlns:a16="http://schemas.microsoft.com/office/drawing/2014/main" id="{C25B4C88-55CA-4D47-BB0F-553CBF8E9068}"/>
                </a:ext>
              </a:extLst>
            </p:cNvPr>
            <p:cNvSpPr/>
            <p:nvPr/>
          </p:nvSpPr>
          <p:spPr>
            <a:xfrm rot="4908796">
              <a:off x="4940336" y="4201218"/>
              <a:ext cx="146340" cy="588645"/>
            </a:xfrm>
            <a:prstGeom prst="ca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4" name="Can 43">
              <a:extLst>
                <a:ext uri="{FF2B5EF4-FFF2-40B4-BE49-F238E27FC236}">
                  <a16:creationId xmlns:a16="http://schemas.microsoft.com/office/drawing/2014/main" id="{E97FFF1B-ABA1-F349-9735-321815164961}"/>
                </a:ext>
              </a:extLst>
            </p:cNvPr>
            <p:cNvSpPr/>
            <p:nvPr/>
          </p:nvSpPr>
          <p:spPr>
            <a:xfrm rot="4908796">
              <a:off x="5430984" y="4290355"/>
              <a:ext cx="102235" cy="588645"/>
            </a:xfrm>
            <a:prstGeom prst="ca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5" name="Can 44">
              <a:extLst>
                <a:ext uri="{FF2B5EF4-FFF2-40B4-BE49-F238E27FC236}">
                  <a16:creationId xmlns:a16="http://schemas.microsoft.com/office/drawing/2014/main" id="{3CF298A5-CABE-4141-876A-9FE72CFC1C6F}"/>
                </a:ext>
              </a:extLst>
            </p:cNvPr>
            <p:cNvSpPr/>
            <p:nvPr/>
          </p:nvSpPr>
          <p:spPr>
            <a:xfrm rot="4908796">
              <a:off x="5971369" y="4330995"/>
              <a:ext cx="102235" cy="588645"/>
            </a:xfrm>
            <a:prstGeom prst="ca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6" name="Can 45">
              <a:extLst>
                <a:ext uri="{FF2B5EF4-FFF2-40B4-BE49-F238E27FC236}">
                  <a16:creationId xmlns:a16="http://schemas.microsoft.com/office/drawing/2014/main" id="{4FF01CAC-A8B7-A941-8378-3FD2EAC587A0}"/>
                </a:ext>
              </a:extLst>
            </p:cNvPr>
            <p:cNvSpPr/>
            <p:nvPr/>
          </p:nvSpPr>
          <p:spPr>
            <a:xfrm rot="5400000">
              <a:off x="3663144" y="4562770"/>
              <a:ext cx="71755" cy="588645"/>
            </a:xfrm>
            <a:prstGeom prst="ca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7" name="Can 46">
              <a:extLst>
                <a:ext uri="{FF2B5EF4-FFF2-40B4-BE49-F238E27FC236}">
                  <a16:creationId xmlns:a16="http://schemas.microsoft.com/office/drawing/2014/main" id="{7446F19A-C5DE-BE4C-A342-00C7C92DA87B}"/>
                </a:ext>
              </a:extLst>
            </p:cNvPr>
            <p:cNvSpPr/>
            <p:nvPr/>
          </p:nvSpPr>
          <p:spPr>
            <a:xfrm rot="5400000">
              <a:off x="3663144" y="4454820"/>
              <a:ext cx="71755" cy="588645"/>
            </a:xfrm>
            <a:prstGeom prst="ca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8" name="Can 47">
              <a:extLst>
                <a:ext uri="{FF2B5EF4-FFF2-40B4-BE49-F238E27FC236}">
                  <a16:creationId xmlns:a16="http://schemas.microsoft.com/office/drawing/2014/main" id="{ABC514F2-FFBB-6D4A-9174-82E1356584C7}"/>
                </a:ext>
              </a:extLst>
            </p:cNvPr>
            <p:cNvSpPr/>
            <p:nvPr/>
          </p:nvSpPr>
          <p:spPr>
            <a:xfrm rot="5400000">
              <a:off x="3633933" y="4317025"/>
              <a:ext cx="130175" cy="588645"/>
            </a:xfrm>
            <a:prstGeom prst="ca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9" name="TextBox 43">
              <a:extLst>
                <a:ext uri="{FF2B5EF4-FFF2-40B4-BE49-F238E27FC236}">
                  <a16:creationId xmlns:a16="http://schemas.microsoft.com/office/drawing/2014/main" id="{39B8EF52-CCC7-8F49-9152-15B30B433026}"/>
                </a:ext>
              </a:extLst>
            </p:cNvPr>
            <p:cNvSpPr txBox="1"/>
            <p:nvPr/>
          </p:nvSpPr>
          <p:spPr>
            <a:xfrm>
              <a:off x="2257779" y="4244930"/>
              <a:ext cx="1002616" cy="308610"/>
            </a:xfrm>
            <a:prstGeom prst="rect">
              <a:avLst/>
            </a:prstGeom>
            <a:noFill/>
          </p:spPr>
          <p:txBody>
            <a:bodyPr wrap="square" rtlCol="0">
              <a:spAutoFit/>
            </a:bodyPr>
            <a:lstStyle/>
            <a:p>
              <a:pPr>
                <a:spcAft>
                  <a:spcPts val="0"/>
                </a:spcAft>
              </a:pPr>
              <a:r>
                <a:rPr lang="en-US" sz="1400"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PLC 2oo3</a:t>
              </a:r>
              <a:endParaRPr lang="sv-SE" sz="1200">
                <a:effectLst/>
                <a:latin typeface="Times New Roman" panose="02020603050405020304" pitchFamily="18" charset="0"/>
                <a:ea typeface="MS Mincho" panose="02020609040205080304" pitchFamily="49" charset="-128"/>
              </a:endParaRPr>
            </a:p>
          </p:txBody>
        </p:sp>
        <p:sp>
          <p:nvSpPr>
            <p:cNvPr id="50" name="TextBox 82">
              <a:extLst>
                <a:ext uri="{FF2B5EF4-FFF2-40B4-BE49-F238E27FC236}">
                  <a16:creationId xmlns:a16="http://schemas.microsoft.com/office/drawing/2014/main" id="{DA3D8D39-9E42-5B4B-A32D-7AB0A314B277}"/>
                </a:ext>
              </a:extLst>
            </p:cNvPr>
            <p:cNvSpPr txBox="1"/>
            <p:nvPr/>
          </p:nvSpPr>
          <p:spPr>
            <a:xfrm>
              <a:off x="7725238" y="3465701"/>
              <a:ext cx="975995" cy="525780"/>
            </a:xfrm>
            <a:prstGeom prst="rect">
              <a:avLst/>
            </a:prstGeom>
            <a:noFill/>
          </p:spPr>
          <p:txBody>
            <a:bodyPr wrap="none" rtlCol="0">
              <a:spAutoFit/>
            </a:bodyPr>
            <a:lstStyle/>
            <a:p>
              <a:pPr algn="ctr">
                <a:spcAft>
                  <a:spcPts val="0"/>
                </a:spcAft>
              </a:pPr>
              <a:r>
                <a:rPr lang="en-US" sz="1400"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Relay 2oo3</a:t>
              </a:r>
              <a:endParaRPr lang="sv-SE" sz="1200">
                <a:effectLst/>
                <a:latin typeface="Times New Roman" panose="02020603050405020304" pitchFamily="18" charset="0"/>
                <a:ea typeface="MS Mincho" panose="02020609040205080304" pitchFamily="49" charset="-128"/>
              </a:endParaRPr>
            </a:p>
            <a:p>
              <a:pPr algn="ctr">
                <a:spcAft>
                  <a:spcPts val="0"/>
                </a:spcAft>
              </a:pPr>
              <a:r>
                <a:rPr lang="en-US" sz="1400"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Actuators</a:t>
              </a:r>
              <a:endParaRPr lang="sv-SE" sz="1200">
                <a:effectLst/>
                <a:latin typeface="Times New Roman" panose="02020603050405020304" pitchFamily="18" charset="0"/>
                <a:ea typeface="MS Mincho" panose="02020609040205080304" pitchFamily="49" charset="-128"/>
              </a:endParaRPr>
            </a:p>
          </p:txBody>
        </p:sp>
        <p:sp>
          <p:nvSpPr>
            <p:cNvPr id="51" name="Oval 50">
              <a:extLst>
                <a:ext uri="{FF2B5EF4-FFF2-40B4-BE49-F238E27FC236}">
                  <a16:creationId xmlns:a16="http://schemas.microsoft.com/office/drawing/2014/main" id="{54614475-15F3-B642-B7F9-75AE0DF91221}"/>
                </a:ext>
              </a:extLst>
            </p:cNvPr>
            <p:cNvSpPr/>
            <p:nvPr/>
          </p:nvSpPr>
          <p:spPr>
            <a:xfrm>
              <a:off x="6105354" y="2408850"/>
              <a:ext cx="143510" cy="143510"/>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2" name="Oval 51">
              <a:extLst>
                <a:ext uri="{FF2B5EF4-FFF2-40B4-BE49-F238E27FC236}">
                  <a16:creationId xmlns:a16="http://schemas.microsoft.com/office/drawing/2014/main" id="{799DF980-D7D3-D74D-8B94-192585F96B91}"/>
                </a:ext>
              </a:extLst>
            </p:cNvPr>
            <p:cNvSpPr/>
            <p:nvPr/>
          </p:nvSpPr>
          <p:spPr>
            <a:xfrm>
              <a:off x="6257754" y="2472985"/>
              <a:ext cx="143510" cy="143510"/>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3" name="Oval 52">
              <a:extLst>
                <a:ext uri="{FF2B5EF4-FFF2-40B4-BE49-F238E27FC236}">
                  <a16:creationId xmlns:a16="http://schemas.microsoft.com/office/drawing/2014/main" id="{419B08F9-8385-DC4F-8385-BFAB1E94C1E6}"/>
                </a:ext>
              </a:extLst>
            </p:cNvPr>
            <p:cNvSpPr/>
            <p:nvPr/>
          </p:nvSpPr>
          <p:spPr>
            <a:xfrm>
              <a:off x="6410154" y="2552995"/>
              <a:ext cx="143510" cy="14351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cxnSp>
          <p:nvCxnSpPr>
            <p:cNvPr id="54" name="Straight Connector 53">
              <a:extLst>
                <a:ext uri="{FF2B5EF4-FFF2-40B4-BE49-F238E27FC236}">
                  <a16:creationId xmlns:a16="http://schemas.microsoft.com/office/drawing/2014/main" id="{33DF54D9-8C0D-0841-92A9-B6F539CF549D}"/>
                </a:ext>
              </a:extLst>
            </p:cNvPr>
            <p:cNvCxnSpPr/>
            <p:nvPr/>
          </p:nvCxnSpPr>
          <p:spPr>
            <a:xfrm flipH="1">
              <a:off x="3260698" y="4581825"/>
              <a:ext cx="857250" cy="0"/>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44573F4-F6E0-0845-B0FB-CE66B5E7FAAD}"/>
                </a:ext>
              </a:extLst>
            </p:cNvPr>
            <p:cNvCxnSpPr/>
            <p:nvPr/>
          </p:nvCxnSpPr>
          <p:spPr>
            <a:xfrm flipH="1">
              <a:off x="4117948" y="4113773"/>
              <a:ext cx="3510771" cy="470904"/>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29855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2E929-8B34-FE47-8CC3-1D2AEEF7A4F4}"/>
              </a:ext>
            </a:extLst>
          </p:cNvPr>
          <p:cNvSpPr>
            <a:spLocks noGrp="1"/>
          </p:cNvSpPr>
          <p:nvPr>
            <p:ph type="title"/>
          </p:nvPr>
        </p:nvSpPr>
        <p:spPr/>
        <p:txBody>
          <a:bodyPr/>
          <a:lstStyle/>
          <a:p>
            <a:r>
              <a:rPr lang="en-US"/>
              <a:t>Mass Flow in Helium cooling circuit I</a:t>
            </a:r>
          </a:p>
        </p:txBody>
      </p:sp>
      <p:sp>
        <p:nvSpPr>
          <p:cNvPr id="4" name="Slide Number Placeholder 3">
            <a:extLst>
              <a:ext uri="{FF2B5EF4-FFF2-40B4-BE49-F238E27FC236}">
                <a16:creationId xmlns:a16="http://schemas.microsoft.com/office/drawing/2014/main" id="{864CDFB6-5857-9944-984D-5313F3A10393}"/>
              </a:ext>
            </a:extLst>
          </p:cNvPr>
          <p:cNvSpPr>
            <a:spLocks noGrp="1"/>
          </p:cNvSpPr>
          <p:nvPr>
            <p:ph type="sldNum" sz="quarter" idx="12"/>
          </p:nvPr>
        </p:nvSpPr>
        <p:spPr/>
        <p:txBody>
          <a:bodyPr/>
          <a:lstStyle/>
          <a:p>
            <a:fld id="{551115BC-487E-4422-894C-CB7CD3E79223}" type="slidenum">
              <a:rPr lang="en-GB" noProof="0" smtClean="0"/>
              <a:t>12</a:t>
            </a:fld>
            <a:endParaRPr lang="en-GB" noProof="0"/>
          </a:p>
        </p:txBody>
      </p:sp>
      <p:pic>
        <p:nvPicPr>
          <p:cNvPr id="5" name="Content Placeholder 4">
            <a:extLst>
              <a:ext uri="{FF2B5EF4-FFF2-40B4-BE49-F238E27FC236}">
                <a16:creationId xmlns:a16="http://schemas.microsoft.com/office/drawing/2014/main" id="{5EE026A2-3955-7C4A-BFA5-35CBA58DDFB1}"/>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711200" y="2332831"/>
            <a:ext cx="7721600" cy="3060700"/>
          </a:xfrm>
          <a:prstGeom prst="rect">
            <a:avLst/>
          </a:prstGeom>
        </p:spPr>
      </p:pic>
    </p:spTree>
    <p:extLst>
      <p:ext uri="{BB962C8B-B14F-4D97-AF65-F5344CB8AC3E}">
        <p14:creationId xmlns:p14="http://schemas.microsoft.com/office/powerpoint/2010/main" val="2195669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9997D-F1BF-C04E-B914-0209F1C8BA4B}"/>
              </a:ext>
            </a:extLst>
          </p:cNvPr>
          <p:cNvSpPr>
            <a:spLocks noGrp="1"/>
          </p:cNvSpPr>
          <p:nvPr>
            <p:ph type="title"/>
          </p:nvPr>
        </p:nvSpPr>
        <p:spPr/>
        <p:txBody>
          <a:bodyPr/>
          <a:lstStyle/>
          <a:p>
            <a:r>
              <a:rPr lang="en-US"/>
              <a:t>Mass Flow in Helium cooling circuit II</a:t>
            </a:r>
          </a:p>
        </p:txBody>
      </p:sp>
      <p:sp>
        <p:nvSpPr>
          <p:cNvPr id="3" name="Content Placeholder 2">
            <a:extLst>
              <a:ext uri="{FF2B5EF4-FFF2-40B4-BE49-F238E27FC236}">
                <a16:creationId xmlns:a16="http://schemas.microsoft.com/office/drawing/2014/main" id="{0C36DE8E-1734-3748-B09D-E3EBF3553196}"/>
              </a:ext>
            </a:extLst>
          </p:cNvPr>
          <p:cNvSpPr>
            <a:spLocks noGrp="1"/>
          </p:cNvSpPr>
          <p:nvPr>
            <p:ph idx="1"/>
          </p:nvPr>
        </p:nvSpPr>
        <p:spPr/>
        <p:txBody>
          <a:bodyPr>
            <a:normAutofit fontScale="77500" lnSpcReduction="20000"/>
          </a:bodyPr>
          <a:lstStyle/>
          <a:p>
            <a:r>
              <a:rPr lang="en-US" dirty="0"/>
              <a:t>The process connections are in D02.115.4003, Venturi principle is used</a:t>
            </a:r>
          </a:p>
          <a:p>
            <a:r>
              <a:rPr lang="en-US" dirty="0"/>
              <a:t>Shared venturi between the 3 transmitters</a:t>
            </a:r>
          </a:p>
          <a:p>
            <a:r>
              <a:rPr lang="en-US" dirty="0"/>
              <a:t>Impulse piping used to transfer the pressure to a non radiation area</a:t>
            </a:r>
          </a:p>
          <a:p>
            <a:r>
              <a:rPr lang="en-US" dirty="0"/>
              <a:t>The transmitter provides a calculated mass flow value based on</a:t>
            </a:r>
          </a:p>
          <a:p>
            <a:pPr lvl="1"/>
            <a:r>
              <a:rPr lang="en-US" dirty="0"/>
              <a:t>static pressure measured from – leg</a:t>
            </a:r>
          </a:p>
          <a:p>
            <a:pPr lvl="1"/>
            <a:r>
              <a:rPr lang="en-US" dirty="0"/>
              <a:t>dP measured from + &amp; - leg</a:t>
            </a:r>
          </a:p>
          <a:p>
            <a:pPr lvl="1"/>
            <a:r>
              <a:rPr lang="en-US" dirty="0"/>
              <a:t>temperature measured by independent Pt-100 element attached to process in D02.115.3067</a:t>
            </a:r>
          </a:p>
          <a:p>
            <a:pPr lvl="1"/>
            <a:r>
              <a:rPr lang="en-US" dirty="0"/>
              <a:t>The mass weight of Helium 4 gas</a:t>
            </a:r>
          </a:p>
          <a:p>
            <a:r>
              <a:rPr lang="en-US" dirty="0"/>
              <a:t>The 3 transmitters will be located in D02.115.3064, D02.103.3064 &amp; D02.085.3064</a:t>
            </a:r>
          </a:p>
          <a:p>
            <a:r>
              <a:rPr lang="en-US" dirty="0"/>
              <a:t>Each transmitter connects to a signal conditioner that interfaces towards Relay-train &amp; PLC-train electrical independent of each other</a:t>
            </a:r>
          </a:p>
          <a:p>
            <a:endParaRPr lang="en-US" dirty="0"/>
          </a:p>
        </p:txBody>
      </p:sp>
      <p:sp>
        <p:nvSpPr>
          <p:cNvPr id="4" name="Slide Number Placeholder 3">
            <a:extLst>
              <a:ext uri="{FF2B5EF4-FFF2-40B4-BE49-F238E27FC236}">
                <a16:creationId xmlns:a16="http://schemas.microsoft.com/office/drawing/2014/main" id="{6DD9A285-56B7-AD4F-8B40-4ADD3B741A2F}"/>
              </a:ext>
            </a:extLst>
          </p:cNvPr>
          <p:cNvSpPr>
            <a:spLocks noGrp="1"/>
          </p:cNvSpPr>
          <p:nvPr>
            <p:ph type="sldNum" sz="quarter" idx="12"/>
          </p:nvPr>
        </p:nvSpPr>
        <p:spPr/>
        <p:txBody>
          <a:bodyPr/>
          <a:lstStyle/>
          <a:p>
            <a:fld id="{551115BC-487E-4422-894C-CB7CD3E79223}" type="slidenum">
              <a:rPr lang="en-GB" noProof="0" smtClean="0"/>
              <a:t>13</a:t>
            </a:fld>
            <a:endParaRPr lang="en-GB" noProof="0"/>
          </a:p>
        </p:txBody>
      </p:sp>
    </p:spTree>
    <p:extLst>
      <p:ext uri="{BB962C8B-B14F-4D97-AF65-F5344CB8AC3E}">
        <p14:creationId xmlns:p14="http://schemas.microsoft.com/office/powerpoint/2010/main" val="2544062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EB934-A196-B74F-AB10-472B7FD3AB80}"/>
              </a:ext>
            </a:extLst>
          </p:cNvPr>
          <p:cNvSpPr>
            <a:spLocks noGrp="1"/>
          </p:cNvSpPr>
          <p:nvPr>
            <p:ph type="title"/>
          </p:nvPr>
        </p:nvSpPr>
        <p:spPr/>
        <p:txBody>
          <a:bodyPr/>
          <a:lstStyle/>
          <a:p>
            <a:r>
              <a:rPr lang="en-US"/>
              <a:t>Pressure in Helium cooling circuit</a:t>
            </a:r>
          </a:p>
        </p:txBody>
      </p:sp>
      <p:sp>
        <p:nvSpPr>
          <p:cNvPr id="3" name="Content Placeholder 2">
            <a:extLst>
              <a:ext uri="{FF2B5EF4-FFF2-40B4-BE49-F238E27FC236}">
                <a16:creationId xmlns:a16="http://schemas.microsoft.com/office/drawing/2014/main" id="{81E63518-42B2-3B44-9ED7-79F19A6399D6}"/>
              </a:ext>
            </a:extLst>
          </p:cNvPr>
          <p:cNvSpPr>
            <a:spLocks noGrp="1"/>
          </p:cNvSpPr>
          <p:nvPr>
            <p:ph idx="1"/>
          </p:nvPr>
        </p:nvSpPr>
        <p:spPr>
          <a:xfrm>
            <a:off x="457200" y="1600200"/>
            <a:ext cx="8229600" cy="4925144"/>
          </a:xfrm>
        </p:spPr>
        <p:txBody>
          <a:bodyPr>
            <a:normAutofit fontScale="77500" lnSpcReduction="20000"/>
          </a:bodyPr>
          <a:lstStyle/>
          <a:p>
            <a:r>
              <a:rPr lang="en-US" dirty="0"/>
              <a:t>The process connections are in D02.115.3064</a:t>
            </a:r>
          </a:p>
          <a:p>
            <a:r>
              <a:rPr lang="en-US" dirty="0"/>
              <a:t>The pressure switch provides open/closed switches towards the Relay-train &amp; PLC-train electrical independent of each other</a:t>
            </a:r>
          </a:p>
          <a:p>
            <a:endParaRPr lang="en-US" dirty="0"/>
          </a:p>
          <a:p>
            <a:endParaRPr lang="en-US" dirty="0"/>
          </a:p>
          <a:p>
            <a:endParaRPr lang="en-US" dirty="0"/>
          </a:p>
          <a:p>
            <a:endParaRPr lang="en-US" dirty="0"/>
          </a:p>
          <a:p>
            <a:endParaRPr lang="en-US" dirty="0"/>
          </a:p>
          <a:p>
            <a:endParaRPr lang="en-US" dirty="0"/>
          </a:p>
          <a:p>
            <a:r>
              <a:rPr lang="en-US" dirty="0"/>
              <a:t>The 3 pressure switches will be located in D02.115.3064, D02.103.3064 &amp; D02.085.3064</a:t>
            </a:r>
          </a:p>
          <a:p>
            <a:r>
              <a:rPr lang="en-US" dirty="0"/>
              <a:t>Impulse piping used to transfer the pressure to a non radiation area</a:t>
            </a:r>
          </a:p>
          <a:p>
            <a:r>
              <a:rPr lang="en-US" dirty="0"/>
              <a:t>This pressure switch will not be the same type and brand as the one measuring monolith vessel pressure due to CCF</a:t>
            </a:r>
          </a:p>
          <a:p>
            <a:endParaRPr lang="en-US" dirty="0"/>
          </a:p>
          <a:p>
            <a:endParaRPr lang="en-US" dirty="0"/>
          </a:p>
        </p:txBody>
      </p:sp>
      <p:sp>
        <p:nvSpPr>
          <p:cNvPr id="4" name="Slide Number Placeholder 3">
            <a:extLst>
              <a:ext uri="{FF2B5EF4-FFF2-40B4-BE49-F238E27FC236}">
                <a16:creationId xmlns:a16="http://schemas.microsoft.com/office/drawing/2014/main" id="{5EB2E22D-5AAF-1C45-8D95-C88449D10B3B}"/>
              </a:ext>
            </a:extLst>
          </p:cNvPr>
          <p:cNvSpPr>
            <a:spLocks noGrp="1"/>
          </p:cNvSpPr>
          <p:nvPr>
            <p:ph type="sldNum" sz="quarter" idx="12"/>
          </p:nvPr>
        </p:nvSpPr>
        <p:spPr/>
        <p:txBody>
          <a:bodyPr/>
          <a:lstStyle/>
          <a:p>
            <a:fld id="{551115BC-487E-4422-894C-CB7CD3E79223}" type="slidenum">
              <a:rPr lang="en-GB" noProof="0" smtClean="0"/>
              <a:t>14</a:t>
            </a:fld>
            <a:endParaRPr lang="en-GB" noProof="0"/>
          </a:p>
        </p:txBody>
      </p:sp>
      <p:pic>
        <p:nvPicPr>
          <p:cNvPr id="5" name="Picture 4" descr="../Screen%20Shot%202018-06-19%20at%2011.13.27.png">
            <a:extLst>
              <a:ext uri="{FF2B5EF4-FFF2-40B4-BE49-F238E27FC236}">
                <a16:creationId xmlns:a16="http://schemas.microsoft.com/office/drawing/2014/main" id="{6C2EA403-6AC8-B74E-93DB-752F2031C70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3568" y="2636912"/>
            <a:ext cx="7560840" cy="1584175"/>
          </a:xfrm>
          <a:prstGeom prst="rect">
            <a:avLst/>
          </a:prstGeom>
          <a:noFill/>
          <a:ln>
            <a:noFill/>
          </a:ln>
        </p:spPr>
      </p:pic>
      <p:sp>
        <p:nvSpPr>
          <p:cNvPr id="6" name="Rectangle 5">
            <a:extLst>
              <a:ext uri="{FF2B5EF4-FFF2-40B4-BE49-F238E27FC236}">
                <a16:creationId xmlns:a16="http://schemas.microsoft.com/office/drawing/2014/main" id="{2840E0CF-7461-9F44-BBB0-B9EBD7DFA81A}"/>
              </a:ext>
            </a:extLst>
          </p:cNvPr>
          <p:cNvSpPr/>
          <p:nvPr/>
        </p:nvSpPr>
        <p:spPr>
          <a:xfrm>
            <a:off x="1763688" y="2924944"/>
            <a:ext cx="180020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987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3B66B-0ECC-D843-B581-ADE9349A9BE8}"/>
              </a:ext>
            </a:extLst>
          </p:cNvPr>
          <p:cNvSpPr>
            <a:spLocks noGrp="1"/>
          </p:cNvSpPr>
          <p:nvPr>
            <p:ph type="title"/>
          </p:nvPr>
        </p:nvSpPr>
        <p:spPr/>
        <p:txBody>
          <a:bodyPr/>
          <a:lstStyle/>
          <a:p>
            <a:r>
              <a:rPr lang="en-US"/>
              <a:t>Temperature in Helium cooling circuit</a:t>
            </a:r>
          </a:p>
        </p:txBody>
      </p:sp>
      <p:sp>
        <p:nvSpPr>
          <p:cNvPr id="3" name="Content Placeholder 2">
            <a:extLst>
              <a:ext uri="{FF2B5EF4-FFF2-40B4-BE49-F238E27FC236}">
                <a16:creationId xmlns:a16="http://schemas.microsoft.com/office/drawing/2014/main" id="{076847BF-855F-5A40-BDDD-1CD8807DF735}"/>
              </a:ext>
            </a:extLst>
          </p:cNvPr>
          <p:cNvSpPr>
            <a:spLocks noGrp="1"/>
          </p:cNvSpPr>
          <p:nvPr>
            <p:ph idx="1"/>
          </p:nvPr>
        </p:nvSpPr>
        <p:spPr>
          <a:xfrm>
            <a:off x="457200" y="1600200"/>
            <a:ext cx="8229600" cy="4756150"/>
          </a:xfrm>
        </p:spPr>
        <p:txBody>
          <a:bodyPr/>
          <a:lstStyle/>
          <a:p>
            <a:r>
              <a:rPr lang="en-US" sz="2400"/>
              <a:t>The process connections are in D02.115.3064</a:t>
            </a:r>
          </a:p>
          <a:p>
            <a:r>
              <a:rPr lang="en-US" sz="2400"/>
              <a:t>4-wire technique is used to get high resolution</a:t>
            </a:r>
          </a:p>
          <a:p>
            <a:r>
              <a:rPr lang="en-US" sz="2400"/>
              <a:t>The 3 temperature transmitters will be located in D02.115.3064, D02.103.3064 &amp; D02.085.3064</a:t>
            </a:r>
          </a:p>
          <a:p>
            <a:r>
              <a:rPr lang="en-US" sz="2400"/>
              <a:t>Each transmitter connects to a signal conditioner that interfaces towards Relay-train &amp; PLC-train electrical independent of each other</a:t>
            </a:r>
            <a:endParaRPr lang="en-US"/>
          </a:p>
          <a:p>
            <a:endParaRPr lang="en-US"/>
          </a:p>
          <a:p>
            <a:endParaRPr lang="en-US"/>
          </a:p>
          <a:p>
            <a:endParaRPr lang="en-US"/>
          </a:p>
        </p:txBody>
      </p:sp>
      <p:sp>
        <p:nvSpPr>
          <p:cNvPr id="4" name="Slide Number Placeholder 3">
            <a:extLst>
              <a:ext uri="{FF2B5EF4-FFF2-40B4-BE49-F238E27FC236}">
                <a16:creationId xmlns:a16="http://schemas.microsoft.com/office/drawing/2014/main" id="{5DC82AA6-20AF-6D45-A043-94935FA14B4D}"/>
              </a:ext>
            </a:extLst>
          </p:cNvPr>
          <p:cNvSpPr>
            <a:spLocks noGrp="1"/>
          </p:cNvSpPr>
          <p:nvPr>
            <p:ph type="sldNum" sz="quarter" idx="12"/>
          </p:nvPr>
        </p:nvSpPr>
        <p:spPr/>
        <p:txBody>
          <a:bodyPr/>
          <a:lstStyle/>
          <a:p>
            <a:fld id="{551115BC-487E-4422-894C-CB7CD3E79223}" type="slidenum">
              <a:rPr lang="en-GB" noProof="0" smtClean="0"/>
              <a:t>15</a:t>
            </a:fld>
            <a:endParaRPr lang="en-GB" noProof="0"/>
          </a:p>
        </p:txBody>
      </p:sp>
      <p:pic>
        <p:nvPicPr>
          <p:cNvPr id="5" name="Picture 4" descr="../Screen%20Shot%202018-06-19%20at%2012.09.17.png">
            <a:extLst>
              <a:ext uri="{FF2B5EF4-FFF2-40B4-BE49-F238E27FC236}">
                <a16:creationId xmlns:a16="http://schemas.microsoft.com/office/drawing/2014/main" id="{6E2FCCEC-F2B0-F54C-844A-5C4EE7B106A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99592" y="4620269"/>
            <a:ext cx="7272808" cy="2049091"/>
          </a:xfrm>
          <a:prstGeom prst="rect">
            <a:avLst/>
          </a:prstGeom>
          <a:noFill/>
          <a:ln>
            <a:noFill/>
          </a:ln>
        </p:spPr>
      </p:pic>
    </p:spTree>
    <p:extLst>
      <p:ext uri="{BB962C8B-B14F-4D97-AF65-F5344CB8AC3E}">
        <p14:creationId xmlns:p14="http://schemas.microsoft.com/office/powerpoint/2010/main" val="136056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584E3-1BE6-6842-9016-3533E4C7C792}"/>
              </a:ext>
            </a:extLst>
          </p:cNvPr>
          <p:cNvSpPr>
            <a:spLocks noGrp="1"/>
          </p:cNvSpPr>
          <p:nvPr>
            <p:ph type="title"/>
          </p:nvPr>
        </p:nvSpPr>
        <p:spPr/>
        <p:txBody>
          <a:bodyPr/>
          <a:lstStyle/>
          <a:p>
            <a:r>
              <a:rPr lang="en-US"/>
              <a:t>Rotation speed in Target Wheel system</a:t>
            </a:r>
          </a:p>
        </p:txBody>
      </p:sp>
      <p:sp>
        <p:nvSpPr>
          <p:cNvPr id="3" name="Content Placeholder 2">
            <a:extLst>
              <a:ext uri="{FF2B5EF4-FFF2-40B4-BE49-F238E27FC236}">
                <a16:creationId xmlns:a16="http://schemas.microsoft.com/office/drawing/2014/main" id="{E1BDA5E2-BE03-5C44-B20C-155DE0330B18}"/>
              </a:ext>
            </a:extLst>
          </p:cNvPr>
          <p:cNvSpPr>
            <a:spLocks noGrp="1"/>
          </p:cNvSpPr>
          <p:nvPr>
            <p:ph idx="1"/>
          </p:nvPr>
        </p:nvSpPr>
        <p:spPr>
          <a:xfrm>
            <a:off x="457200" y="1589841"/>
            <a:ext cx="8229600" cy="4766509"/>
          </a:xfrm>
        </p:spPr>
        <p:txBody>
          <a:bodyPr/>
          <a:lstStyle/>
          <a:p>
            <a:r>
              <a:rPr lang="en-US" sz="2400" dirty="0"/>
              <a:t>The process connection is in D02.115.4001</a:t>
            </a:r>
          </a:p>
          <a:p>
            <a:r>
              <a:rPr lang="en-US" sz="2400" dirty="0"/>
              <a:t>Inductive sensor connected to electrical units in D02.115.4005</a:t>
            </a:r>
          </a:p>
          <a:p>
            <a:r>
              <a:rPr lang="en-US" sz="2400" dirty="0"/>
              <a:t>The 3 main electronic units will be located in D02.115.3064, D02.103.3064 &amp; D02.085.3064</a:t>
            </a:r>
          </a:p>
          <a:p>
            <a:r>
              <a:rPr lang="en-US" sz="2400" dirty="0"/>
              <a:t>Each main electronic unit connects to a signal conditioner that interfaces towards the Relay-train &amp; PLC-train electrical independent of each other</a:t>
            </a:r>
          </a:p>
          <a:p>
            <a:endParaRPr lang="en-US" dirty="0"/>
          </a:p>
        </p:txBody>
      </p:sp>
      <p:sp>
        <p:nvSpPr>
          <p:cNvPr id="4" name="Slide Number Placeholder 3">
            <a:extLst>
              <a:ext uri="{FF2B5EF4-FFF2-40B4-BE49-F238E27FC236}">
                <a16:creationId xmlns:a16="http://schemas.microsoft.com/office/drawing/2014/main" id="{45E314DD-1943-1E42-A2A3-F8C1B2F6FAD7}"/>
              </a:ext>
            </a:extLst>
          </p:cNvPr>
          <p:cNvSpPr>
            <a:spLocks noGrp="1"/>
          </p:cNvSpPr>
          <p:nvPr>
            <p:ph type="sldNum" sz="quarter" idx="12"/>
          </p:nvPr>
        </p:nvSpPr>
        <p:spPr/>
        <p:txBody>
          <a:bodyPr/>
          <a:lstStyle/>
          <a:p>
            <a:fld id="{551115BC-487E-4422-894C-CB7CD3E79223}" type="slidenum">
              <a:rPr lang="en-GB" noProof="0" smtClean="0"/>
              <a:t>16</a:t>
            </a:fld>
            <a:endParaRPr lang="en-GB" noProof="0"/>
          </a:p>
        </p:txBody>
      </p:sp>
      <p:pic>
        <p:nvPicPr>
          <p:cNvPr id="5" name="Picture 4" descr="../Screen%20Shot%202018-06-19%20at%2012.27.03.png">
            <a:extLst>
              <a:ext uri="{FF2B5EF4-FFF2-40B4-BE49-F238E27FC236}">
                <a16:creationId xmlns:a16="http://schemas.microsoft.com/office/drawing/2014/main" id="{44B2DBC7-CD94-FD49-8936-7D32BE670DA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3568" y="4581128"/>
            <a:ext cx="7416824" cy="1872208"/>
          </a:xfrm>
          <a:prstGeom prst="rect">
            <a:avLst/>
          </a:prstGeom>
          <a:noFill/>
          <a:ln>
            <a:noFill/>
          </a:ln>
        </p:spPr>
      </p:pic>
    </p:spTree>
    <p:extLst>
      <p:ext uri="{BB962C8B-B14F-4D97-AF65-F5344CB8AC3E}">
        <p14:creationId xmlns:p14="http://schemas.microsoft.com/office/powerpoint/2010/main" val="14938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EB934-A196-B74F-AB10-472B7FD3AB80}"/>
              </a:ext>
            </a:extLst>
          </p:cNvPr>
          <p:cNvSpPr>
            <a:spLocks noGrp="1"/>
          </p:cNvSpPr>
          <p:nvPr>
            <p:ph type="title"/>
          </p:nvPr>
        </p:nvSpPr>
        <p:spPr/>
        <p:txBody>
          <a:bodyPr/>
          <a:lstStyle/>
          <a:p>
            <a:r>
              <a:rPr lang="en-US" dirty="0"/>
              <a:t>Pressure in Monolith Vessel</a:t>
            </a:r>
          </a:p>
        </p:txBody>
      </p:sp>
      <p:sp>
        <p:nvSpPr>
          <p:cNvPr id="3" name="Content Placeholder 2">
            <a:extLst>
              <a:ext uri="{FF2B5EF4-FFF2-40B4-BE49-F238E27FC236}">
                <a16:creationId xmlns:a16="http://schemas.microsoft.com/office/drawing/2014/main" id="{81E63518-42B2-3B44-9ED7-79F19A6399D6}"/>
              </a:ext>
            </a:extLst>
          </p:cNvPr>
          <p:cNvSpPr>
            <a:spLocks noGrp="1"/>
          </p:cNvSpPr>
          <p:nvPr>
            <p:ph idx="1"/>
          </p:nvPr>
        </p:nvSpPr>
        <p:spPr>
          <a:xfrm>
            <a:off x="457200" y="1600200"/>
            <a:ext cx="8229600" cy="4925144"/>
          </a:xfrm>
        </p:spPr>
        <p:txBody>
          <a:bodyPr>
            <a:normAutofit fontScale="77500" lnSpcReduction="20000"/>
          </a:bodyPr>
          <a:lstStyle/>
          <a:p>
            <a:r>
              <a:rPr lang="en-US" dirty="0"/>
              <a:t>The process connections are in D02.115.4001</a:t>
            </a:r>
          </a:p>
          <a:p>
            <a:r>
              <a:rPr lang="en-US" dirty="0"/>
              <a:t>The pressure switch provides open/closed switches towards the Relay-train &amp; PLC-train electrical independent of each other</a:t>
            </a:r>
          </a:p>
          <a:p>
            <a:endParaRPr lang="en-US" dirty="0"/>
          </a:p>
          <a:p>
            <a:endParaRPr lang="en-US" dirty="0"/>
          </a:p>
          <a:p>
            <a:endParaRPr lang="en-US" dirty="0"/>
          </a:p>
          <a:p>
            <a:endParaRPr lang="en-US" dirty="0"/>
          </a:p>
          <a:p>
            <a:endParaRPr lang="en-US" dirty="0"/>
          </a:p>
          <a:p>
            <a:endParaRPr lang="en-US" dirty="0"/>
          </a:p>
          <a:p>
            <a:r>
              <a:rPr lang="en-US" dirty="0"/>
              <a:t>The 3 pressure switches will be located in D02.115.3064, D02.103.3064 &amp; D02.085.3064</a:t>
            </a:r>
          </a:p>
          <a:p>
            <a:r>
              <a:rPr lang="en-US" dirty="0"/>
              <a:t>Impulse piping (Dimension DN25) used to transfer the pressure to a non radiation area</a:t>
            </a:r>
          </a:p>
          <a:p>
            <a:r>
              <a:rPr lang="en-US" dirty="0"/>
              <a:t>This pressure switch will not be the same type and brand as the one measuring monolith vessel pressure due to CCF</a:t>
            </a:r>
          </a:p>
          <a:p>
            <a:endParaRPr lang="en-US" dirty="0"/>
          </a:p>
          <a:p>
            <a:endParaRPr lang="en-US" dirty="0"/>
          </a:p>
        </p:txBody>
      </p:sp>
      <p:sp>
        <p:nvSpPr>
          <p:cNvPr id="4" name="Slide Number Placeholder 3">
            <a:extLst>
              <a:ext uri="{FF2B5EF4-FFF2-40B4-BE49-F238E27FC236}">
                <a16:creationId xmlns:a16="http://schemas.microsoft.com/office/drawing/2014/main" id="{5EB2E22D-5AAF-1C45-8D95-C88449D10B3B}"/>
              </a:ext>
            </a:extLst>
          </p:cNvPr>
          <p:cNvSpPr>
            <a:spLocks noGrp="1"/>
          </p:cNvSpPr>
          <p:nvPr>
            <p:ph type="sldNum" sz="quarter" idx="12"/>
          </p:nvPr>
        </p:nvSpPr>
        <p:spPr/>
        <p:txBody>
          <a:bodyPr/>
          <a:lstStyle/>
          <a:p>
            <a:fld id="{551115BC-487E-4422-894C-CB7CD3E79223}" type="slidenum">
              <a:rPr lang="en-GB" noProof="0" smtClean="0"/>
              <a:t>17</a:t>
            </a:fld>
            <a:endParaRPr lang="en-GB" noProof="0"/>
          </a:p>
        </p:txBody>
      </p:sp>
      <p:pic>
        <p:nvPicPr>
          <p:cNvPr id="5" name="Picture 4" descr="../Screen%20Shot%202018-06-19%20at%2011.13.27.png">
            <a:extLst>
              <a:ext uri="{FF2B5EF4-FFF2-40B4-BE49-F238E27FC236}">
                <a16:creationId xmlns:a16="http://schemas.microsoft.com/office/drawing/2014/main" id="{6C2EA403-6AC8-B74E-93DB-752F2031C70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3568" y="2636912"/>
            <a:ext cx="7560840" cy="1584175"/>
          </a:xfrm>
          <a:prstGeom prst="rect">
            <a:avLst/>
          </a:prstGeom>
          <a:noFill/>
          <a:ln>
            <a:noFill/>
          </a:ln>
        </p:spPr>
      </p:pic>
      <p:sp>
        <p:nvSpPr>
          <p:cNvPr id="7" name="Rectangle 6">
            <a:extLst>
              <a:ext uri="{FF2B5EF4-FFF2-40B4-BE49-F238E27FC236}">
                <a16:creationId xmlns:a16="http://schemas.microsoft.com/office/drawing/2014/main" id="{ABAB0DF3-8AB0-FF45-8C34-6E98278B6662}"/>
              </a:ext>
            </a:extLst>
          </p:cNvPr>
          <p:cNvSpPr/>
          <p:nvPr/>
        </p:nvSpPr>
        <p:spPr>
          <a:xfrm>
            <a:off x="1763688" y="2852936"/>
            <a:ext cx="1728192" cy="333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793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F8541-AEBE-DD4C-A2B7-5A627B44FF31}"/>
              </a:ext>
            </a:extLst>
          </p:cNvPr>
          <p:cNvSpPr>
            <a:spLocks noGrp="1"/>
          </p:cNvSpPr>
          <p:nvPr>
            <p:ph type="title"/>
          </p:nvPr>
        </p:nvSpPr>
        <p:spPr/>
        <p:txBody>
          <a:bodyPr/>
          <a:lstStyle/>
          <a:p>
            <a:r>
              <a:rPr lang="en-US" dirty="0"/>
              <a:t>TSS Field Instrumentation</a:t>
            </a:r>
          </a:p>
        </p:txBody>
      </p:sp>
      <p:sp>
        <p:nvSpPr>
          <p:cNvPr id="3" name="Content Placeholder 2">
            <a:extLst>
              <a:ext uri="{FF2B5EF4-FFF2-40B4-BE49-F238E27FC236}">
                <a16:creationId xmlns:a16="http://schemas.microsoft.com/office/drawing/2014/main" id="{580729AC-3174-4A47-A43B-A9D5769DE1AA}"/>
              </a:ext>
            </a:extLst>
          </p:cNvPr>
          <p:cNvSpPr>
            <a:spLocks noGrp="1"/>
          </p:cNvSpPr>
          <p:nvPr>
            <p:ph idx="1"/>
          </p:nvPr>
        </p:nvSpPr>
        <p:spPr/>
        <p:txBody>
          <a:bodyPr/>
          <a:lstStyle/>
          <a:p>
            <a:r>
              <a:rPr lang="en-US" dirty="0"/>
              <a:t>Any questions?</a:t>
            </a:r>
          </a:p>
        </p:txBody>
      </p:sp>
      <p:sp>
        <p:nvSpPr>
          <p:cNvPr id="4" name="Slide Number Placeholder 3">
            <a:extLst>
              <a:ext uri="{FF2B5EF4-FFF2-40B4-BE49-F238E27FC236}">
                <a16:creationId xmlns:a16="http://schemas.microsoft.com/office/drawing/2014/main" id="{9D7350B8-3888-2B4A-B4EB-EE58A4A47FBA}"/>
              </a:ext>
            </a:extLst>
          </p:cNvPr>
          <p:cNvSpPr>
            <a:spLocks noGrp="1"/>
          </p:cNvSpPr>
          <p:nvPr>
            <p:ph type="sldNum" sz="quarter" idx="12"/>
          </p:nvPr>
        </p:nvSpPr>
        <p:spPr/>
        <p:txBody>
          <a:bodyPr/>
          <a:lstStyle/>
          <a:p>
            <a:fld id="{551115BC-487E-4422-894C-CB7CD3E79223}" type="slidenum">
              <a:rPr lang="en-GB" noProof="0" smtClean="0"/>
              <a:t>18</a:t>
            </a:fld>
            <a:endParaRPr lang="en-GB" noProof="0"/>
          </a:p>
        </p:txBody>
      </p:sp>
    </p:spTree>
    <p:extLst>
      <p:ext uri="{BB962C8B-B14F-4D97-AF65-F5344CB8AC3E}">
        <p14:creationId xmlns:p14="http://schemas.microsoft.com/office/powerpoint/2010/main" val="3877805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4000"/>
              <a:t>TSS Channels</a:t>
            </a:r>
          </a:p>
        </p:txBody>
      </p:sp>
      <p:sp>
        <p:nvSpPr>
          <p:cNvPr id="3" name="Subtitle 2"/>
          <p:cNvSpPr>
            <a:spLocks noGrp="1"/>
          </p:cNvSpPr>
          <p:nvPr>
            <p:ph type="subTitle" idx="1"/>
          </p:nvPr>
        </p:nvSpPr>
        <p:spPr/>
        <p:txBody>
          <a:bodyPr>
            <a:noAutofit/>
          </a:bodyPr>
          <a:lstStyle/>
          <a:p>
            <a:r>
              <a:rPr lang="en-GB" sz="2000">
                <a:solidFill>
                  <a:schemeClr val="bg1"/>
                </a:solidFill>
              </a:rPr>
              <a:t>Ola Ingemansson</a:t>
            </a:r>
          </a:p>
          <a:p>
            <a:r>
              <a:rPr lang="en-GB" sz="2000">
                <a:solidFill>
                  <a:schemeClr val="bg1"/>
                </a:solidFill>
              </a:rPr>
              <a:t>Electrical &amp; Instrumentation Engineer</a:t>
            </a:r>
          </a:p>
        </p:txBody>
      </p:sp>
      <p:sp>
        <p:nvSpPr>
          <p:cNvPr id="4" name="Rectangle 3"/>
          <p:cNvSpPr/>
          <p:nvPr/>
        </p:nvSpPr>
        <p:spPr>
          <a:xfrm>
            <a:off x="2286000" y="5949280"/>
            <a:ext cx="4572000" cy="603242"/>
          </a:xfrm>
          <a:prstGeom prst="rect">
            <a:avLst/>
          </a:prstGeom>
        </p:spPr>
        <p:txBody>
          <a:bodyPr>
            <a:spAutoFit/>
          </a:bodyPr>
          <a:lstStyle/>
          <a:p>
            <a:pPr algn="ctr">
              <a:lnSpc>
                <a:spcPct val="120000"/>
              </a:lnSpc>
            </a:pPr>
            <a:r>
              <a:rPr lang="en-GB" sz="1600">
                <a:solidFill>
                  <a:srgbClr val="FFFFFF"/>
                </a:solidFill>
              </a:rPr>
              <a:t>www.europeanspallationsource.se</a:t>
            </a:r>
          </a:p>
          <a:p>
            <a:pPr algn="ctr"/>
            <a:fld id="{656E358F-28A8-D04A-99E6-206C49444CD4}" type="datetime3">
              <a:rPr lang="en-GB" sz="1400" smtClean="0">
                <a:solidFill>
                  <a:srgbClr val="FFFFFF"/>
                </a:solidFill>
              </a:rPr>
              <a:t>5 April, 2019</a:t>
            </a:fld>
            <a:endParaRPr lang="en-GB" sz="1400">
              <a:solidFill>
                <a:srgbClr val="FFFFFF"/>
              </a:solidFill>
            </a:endParaRPr>
          </a:p>
        </p:txBody>
      </p:sp>
    </p:spTree>
    <p:extLst>
      <p:ext uri="{BB962C8B-B14F-4D97-AF65-F5344CB8AC3E}">
        <p14:creationId xmlns:p14="http://schemas.microsoft.com/office/powerpoint/2010/main" val="3570488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69348-7A75-DC42-B523-9A90406D44B3}"/>
              </a:ext>
            </a:extLst>
          </p:cNvPr>
          <p:cNvSpPr>
            <a:spLocks noGrp="1"/>
          </p:cNvSpPr>
          <p:nvPr>
            <p:ph type="title"/>
          </p:nvPr>
        </p:nvSpPr>
        <p:spPr/>
        <p:txBody>
          <a:bodyPr/>
          <a:lstStyle/>
          <a:p>
            <a:r>
              <a:rPr lang="en-US"/>
              <a:t>TSS basic design rules</a:t>
            </a:r>
          </a:p>
        </p:txBody>
      </p:sp>
      <p:sp>
        <p:nvSpPr>
          <p:cNvPr id="3" name="Content Placeholder 2">
            <a:extLst>
              <a:ext uri="{FF2B5EF4-FFF2-40B4-BE49-F238E27FC236}">
                <a16:creationId xmlns:a16="http://schemas.microsoft.com/office/drawing/2014/main" id="{C8F15358-4D68-9644-A260-FA0A81094C45}"/>
              </a:ext>
            </a:extLst>
          </p:cNvPr>
          <p:cNvSpPr>
            <a:spLocks noGrp="1"/>
          </p:cNvSpPr>
          <p:nvPr>
            <p:ph idx="1"/>
          </p:nvPr>
        </p:nvSpPr>
        <p:spPr/>
        <p:txBody>
          <a:bodyPr>
            <a:normAutofit/>
          </a:bodyPr>
          <a:lstStyle/>
          <a:p>
            <a:r>
              <a:rPr lang="en-GB" dirty="0"/>
              <a:t>TSS system design is governed by SSM conditions</a:t>
            </a:r>
          </a:p>
          <a:p>
            <a:pPr lvl="1"/>
            <a:r>
              <a:rPr lang="en-GB" dirty="0"/>
              <a:t>Diversity</a:t>
            </a:r>
          </a:p>
          <a:p>
            <a:pPr lvl="1"/>
            <a:r>
              <a:rPr lang="en-GB" dirty="0"/>
              <a:t>Redundancy</a:t>
            </a:r>
          </a:p>
          <a:p>
            <a:pPr lvl="1"/>
            <a:r>
              <a:rPr lang="en-GB" dirty="0"/>
              <a:t>Separation</a:t>
            </a:r>
          </a:p>
          <a:p>
            <a:pPr lvl="2"/>
            <a:r>
              <a:rPr lang="en-GB" dirty="0"/>
              <a:t>Functional</a:t>
            </a:r>
          </a:p>
          <a:p>
            <a:pPr lvl="2"/>
            <a:r>
              <a:rPr lang="en-GB" dirty="0"/>
              <a:t>Physical</a:t>
            </a:r>
          </a:p>
          <a:p>
            <a:pPr lvl="1"/>
            <a:r>
              <a:rPr lang="en-GB" dirty="0"/>
              <a:t>Fail safe</a:t>
            </a:r>
          </a:p>
          <a:p>
            <a:pPr lvl="1"/>
            <a:r>
              <a:rPr lang="en-GB" dirty="0"/>
              <a:t>Manual safety stop button</a:t>
            </a:r>
            <a:endParaRPr lang="sv-SE" dirty="0"/>
          </a:p>
          <a:p>
            <a:r>
              <a:rPr lang="en-GB" dirty="0"/>
              <a:t>System design based on IEC61226 &amp; IEC 61513</a:t>
            </a:r>
          </a:p>
          <a:p>
            <a:pPr marL="0" indent="0">
              <a:buNone/>
            </a:pPr>
            <a:endParaRPr lang="en-US" dirty="0"/>
          </a:p>
        </p:txBody>
      </p:sp>
      <p:sp>
        <p:nvSpPr>
          <p:cNvPr id="4" name="Slide Number Placeholder 3">
            <a:extLst>
              <a:ext uri="{FF2B5EF4-FFF2-40B4-BE49-F238E27FC236}">
                <a16:creationId xmlns:a16="http://schemas.microsoft.com/office/drawing/2014/main" id="{0E0457C6-54F8-3345-B0EB-4786E68ADF89}"/>
              </a:ext>
            </a:extLst>
          </p:cNvPr>
          <p:cNvSpPr>
            <a:spLocks noGrp="1"/>
          </p:cNvSpPr>
          <p:nvPr>
            <p:ph type="sldNum" sz="quarter" idx="12"/>
          </p:nvPr>
        </p:nvSpPr>
        <p:spPr/>
        <p:txBody>
          <a:bodyPr/>
          <a:lstStyle/>
          <a:p>
            <a:fld id="{551115BC-487E-4422-894C-CB7CD3E79223}" type="slidenum">
              <a:rPr lang="en-GB" noProof="0" smtClean="0"/>
              <a:t>2</a:t>
            </a:fld>
            <a:endParaRPr lang="en-GB" noProof="0"/>
          </a:p>
        </p:txBody>
      </p:sp>
    </p:spTree>
    <p:extLst>
      <p:ext uri="{BB962C8B-B14F-4D97-AF65-F5344CB8AC3E}">
        <p14:creationId xmlns:p14="http://schemas.microsoft.com/office/powerpoint/2010/main" val="2270678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88665-051B-4C4B-832B-CD0176E25292}"/>
              </a:ext>
            </a:extLst>
          </p:cNvPr>
          <p:cNvSpPr>
            <a:spLocks noGrp="1"/>
          </p:cNvSpPr>
          <p:nvPr>
            <p:ph type="title"/>
          </p:nvPr>
        </p:nvSpPr>
        <p:spPr/>
        <p:txBody>
          <a:bodyPr/>
          <a:lstStyle/>
          <a:p>
            <a:r>
              <a:rPr lang="en-US"/>
              <a:t>TSS Channels</a:t>
            </a:r>
          </a:p>
        </p:txBody>
      </p:sp>
      <p:sp>
        <p:nvSpPr>
          <p:cNvPr id="3" name="Content Placeholder 2">
            <a:extLst>
              <a:ext uri="{FF2B5EF4-FFF2-40B4-BE49-F238E27FC236}">
                <a16:creationId xmlns:a16="http://schemas.microsoft.com/office/drawing/2014/main" id="{9395A577-FA22-3047-8286-107A36271A7C}"/>
              </a:ext>
            </a:extLst>
          </p:cNvPr>
          <p:cNvSpPr>
            <a:spLocks noGrp="1"/>
          </p:cNvSpPr>
          <p:nvPr>
            <p:ph idx="1"/>
          </p:nvPr>
        </p:nvSpPr>
        <p:spPr>
          <a:xfrm>
            <a:off x="457200" y="1600200"/>
            <a:ext cx="8229600" cy="5121275"/>
          </a:xfrm>
        </p:spPr>
        <p:txBody>
          <a:bodyPr/>
          <a:lstStyle/>
          <a:p>
            <a:r>
              <a:rPr lang="en-US" dirty="0"/>
              <a:t>The channels collect the input sub-conditions</a:t>
            </a:r>
          </a:p>
          <a:p>
            <a:pPr lvl="1"/>
            <a:r>
              <a:rPr lang="en-US" dirty="0"/>
              <a:t>i.e. Helium Mass flow is a condition</a:t>
            </a:r>
          </a:p>
          <a:p>
            <a:pPr lvl="1"/>
            <a:r>
              <a:rPr lang="en-US" dirty="0"/>
              <a:t>Channel A (B,C) Helium mass flows are sub-conditions</a:t>
            </a:r>
          </a:p>
          <a:p>
            <a:pPr lvl="1"/>
            <a:r>
              <a:rPr lang="en-US" dirty="0"/>
              <a:t>Channel A (B,C) collects the 5 sub-conditions </a:t>
            </a:r>
          </a:p>
          <a:p>
            <a:r>
              <a:rPr lang="en-US" dirty="0"/>
              <a:t>Built in series like a chain, logic OR-gate</a:t>
            </a:r>
          </a:p>
          <a:p>
            <a:r>
              <a:rPr lang="en-US" dirty="0"/>
              <a:t>The design is picked up from Nuclear Industry</a:t>
            </a:r>
          </a:p>
          <a:p>
            <a:r>
              <a:rPr lang="en-US" dirty="0"/>
              <a:t>Channels in Relay-train &amp; PLC-train shall have the same basic behavior</a:t>
            </a:r>
          </a:p>
          <a:p>
            <a:r>
              <a:rPr lang="en-US" dirty="0"/>
              <a:t>The Logic for Relay-train is based on HW</a:t>
            </a:r>
          </a:p>
          <a:p>
            <a:r>
              <a:rPr lang="en-US" dirty="0"/>
              <a:t>The logic for PLC-train is based on SW</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1F856829-FC23-A741-A4AB-A6E4430E4FB8}"/>
              </a:ext>
            </a:extLst>
          </p:cNvPr>
          <p:cNvSpPr>
            <a:spLocks noGrp="1"/>
          </p:cNvSpPr>
          <p:nvPr>
            <p:ph type="sldNum" sz="quarter" idx="12"/>
          </p:nvPr>
        </p:nvSpPr>
        <p:spPr/>
        <p:txBody>
          <a:bodyPr/>
          <a:lstStyle/>
          <a:p>
            <a:fld id="{551115BC-487E-4422-894C-CB7CD3E79223}" type="slidenum">
              <a:rPr lang="en-GB" noProof="0" smtClean="0"/>
              <a:t>20</a:t>
            </a:fld>
            <a:endParaRPr lang="en-GB" noProof="0"/>
          </a:p>
        </p:txBody>
      </p:sp>
      <p:pic>
        <p:nvPicPr>
          <p:cNvPr id="5" name="Picture 4">
            <a:extLst>
              <a:ext uri="{FF2B5EF4-FFF2-40B4-BE49-F238E27FC236}">
                <a16:creationId xmlns:a16="http://schemas.microsoft.com/office/drawing/2014/main" id="{21DDC34B-D211-D74A-B557-2C85B9049DE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987824" y="231232"/>
            <a:ext cx="6048672" cy="838200"/>
          </a:xfrm>
          <a:prstGeom prst="rect">
            <a:avLst/>
          </a:prstGeom>
        </p:spPr>
      </p:pic>
    </p:spTree>
    <p:extLst>
      <p:ext uri="{BB962C8B-B14F-4D97-AF65-F5344CB8AC3E}">
        <p14:creationId xmlns:p14="http://schemas.microsoft.com/office/powerpoint/2010/main" val="428687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265E2-CA12-3A45-800B-CEE71A81127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6E3B4BE-EE60-5441-A12F-92303345AB17}"/>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4487BDB1-1B9D-694C-995A-5066CAB752FC}"/>
              </a:ext>
            </a:extLst>
          </p:cNvPr>
          <p:cNvSpPr>
            <a:spLocks noGrp="1"/>
          </p:cNvSpPr>
          <p:nvPr>
            <p:ph type="sldNum" sz="quarter" idx="12"/>
          </p:nvPr>
        </p:nvSpPr>
        <p:spPr/>
        <p:txBody>
          <a:bodyPr/>
          <a:lstStyle/>
          <a:p>
            <a:fld id="{551115BC-487E-4422-894C-CB7CD3E79223}" type="slidenum">
              <a:rPr lang="en-GB" noProof="0" smtClean="0"/>
              <a:t>21</a:t>
            </a:fld>
            <a:endParaRPr lang="en-GB" noProof="0"/>
          </a:p>
        </p:txBody>
      </p:sp>
      <p:grpSp>
        <p:nvGrpSpPr>
          <p:cNvPr id="5" name="Arbetsyta 10">
            <a:extLst>
              <a:ext uri="{FF2B5EF4-FFF2-40B4-BE49-F238E27FC236}">
                <a16:creationId xmlns:a16="http://schemas.microsoft.com/office/drawing/2014/main" id="{DC49A53B-3400-D640-A218-C72262C14F7B}"/>
              </a:ext>
            </a:extLst>
          </p:cNvPr>
          <p:cNvGrpSpPr/>
          <p:nvPr/>
        </p:nvGrpSpPr>
        <p:grpSpPr>
          <a:xfrm>
            <a:off x="541421" y="1600201"/>
            <a:ext cx="8279052" cy="4997152"/>
            <a:chOff x="0" y="0"/>
            <a:chExt cx="9032240" cy="5175885"/>
          </a:xfrm>
        </p:grpSpPr>
        <p:sp>
          <p:nvSpPr>
            <p:cNvPr id="6" name="Rectangle 5">
              <a:extLst>
                <a:ext uri="{FF2B5EF4-FFF2-40B4-BE49-F238E27FC236}">
                  <a16:creationId xmlns:a16="http://schemas.microsoft.com/office/drawing/2014/main" id="{193FE866-74EF-614E-9F9A-F4A2C4AE55C9}"/>
                </a:ext>
              </a:extLst>
            </p:cNvPr>
            <p:cNvSpPr/>
            <p:nvPr/>
          </p:nvSpPr>
          <p:spPr>
            <a:xfrm>
              <a:off x="0" y="0"/>
              <a:ext cx="9032240" cy="5175885"/>
            </a:xfrm>
            <a:prstGeom prst="rect">
              <a:avLst/>
            </a:prstGeom>
          </p:spPr>
        </p:sp>
        <p:pic>
          <p:nvPicPr>
            <p:cNvPr id="7" name="Picture 6">
              <a:extLst>
                <a:ext uri="{FF2B5EF4-FFF2-40B4-BE49-F238E27FC236}">
                  <a16:creationId xmlns:a16="http://schemas.microsoft.com/office/drawing/2014/main" id="{1396FED8-7DDA-5348-8568-AD8CBF19AC62}"/>
                </a:ext>
              </a:extLst>
            </p:cNvPr>
            <p:cNvPicPr/>
            <p:nvPr/>
          </p:nvPicPr>
          <p:blipFill rotWithShape="1">
            <a:blip r:embed="rId2">
              <a:grayscl/>
              <a:extLst>
                <a:ext uri="{28A0092B-C50C-407E-A947-70E740481C1C}">
                  <a14:useLocalDpi xmlns:a14="http://schemas.microsoft.com/office/drawing/2010/main" val="0"/>
                </a:ext>
              </a:extLst>
            </a:blip>
            <a:srcRect t="6461" r="24915" b="2717"/>
            <a:stretch/>
          </p:blipFill>
          <p:spPr>
            <a:xfrm>
              <a:off x="92539" y="180000"/>
              <a:ext cx="8784590" cy="4003675"/>
            </a:xfrm>
            <a:prstGeom prst="rect">
              <a:avLst/>
            </a:prstGeom>
          </p:spPr>
        </p:pic>
        <p:sp>
          <p:nvSpPr>
            <p:cNvPr id="8" name="Cube 7">
              <a:extLst>
                <a:ext uri="{FF2B5EF4-FFF2-40B4-BE49-F238E27FC236}">
                  <a16:creationId xmlns:a16="http://schemas.microsoft.com/office/drawing/2014/main" id="{DD8A452F-4D26-2A45-92D3-1F7D080FA651}"/>
                </a:ext>
              </a:extLst>
            </p:cNvPr>
            <p:cNvSpPr/>
            <p:nvPr/>
          </p:nvSpPr>
          <p:spPr>
            <a:xfrm>
              <a:off x="4413079" y="2660945"/>
              <a:ext cx="143510" cy="251460"/>
            </a:xfrm>
            <a:prstGeom prst="cub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Cube 8">
              <a:extLst>
                <a:ext uri="{FF2B5EF4-FFF2-40B4-BE49-F238E27FC236}">
                  <a16:creationId xmlns:a16="http://schemas.microsoft.com/office/drawing/2014/main" id="{5901CB46-8AB2-8042-A3E9-B5746C339FFD}"/>
                </a:ext>
              </a:extLst>
            </p:cNvPr>
            <p:cNvSpPr/>
            <p:nvPr/>
          </p:nvSpPr>
          <p:spPr>
            <a:xfrm>
              <a:off x="4413079" y="3092745"/>
              <a:ext cx="143510" cy="251460"/>
            </a:xfrm>
            <a:prstGeom prst="cub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Cube 9">
              <a:extLst>
                <a:ext uri="{FF2B5EF4-FFF2-40B4-BE49-F238E27FC236}">
                  <a16:creationId xmlns:a16="http://schemas.microsoft.com/office/drawing/2014/main" id="{D4759292-1D12-A746-A40D-C29CC24F0013}"/>
                </a:ext>
              </a:extLst>
            </p:cNvPr>
            <p:cNvSpPr/>
            <p:nvPr/>
          </p:nvSpPr>
          <p:spPr>
            <a:xfrm>
              <a:off x="4413079" y="3488985"/>
              <a:ext cx="143510" cy="251460"/>
            </a:xfrm>
            <a:prstGeom prst="cub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Oval 10">
              <a:extLst>
                <a:ext uri="{FF2B5EF4-FFF2-40B4-BE49-F238E27FC236}">
                  <a16:creationId xmlns:a16="http://schemas.microsoft.com/office/drawing/2014/main" id="{B6C6C09B-D718-8048-B513-02930DC83C05}"/>
                </a:ext>
              </a:extLst>
            </p:cNvPr>
            <p:cNvSpPr/>
            <p:nvPr/>
          </p:nvSpPr>
          <p:spPr>
            <a:xfrm>
              <a:off x="7332809" y="2300900"/>
              <a:ext cx="143510" cy="143510"/>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2" name="Oval 11">
              <a:extLst>
                <a:ext uri="{FF2B5EF4-FFF2-40B4-BE49-F238E27FC236}">
                  <a16:creationId xmlns:a16="http://schemas.microsoft.com/office/drawing/2014/main" id="{44FB4228-54DA-084D-BB02-E71F89077904}"/>
                </a:ext>
              </a:extLst>
            </p:cNvPr>
            <p:cNvSpPr/>
            <p:nvPr/>
          </p:nvSpPr>
          <p:spPr>
            <a:xfrm>
              <a:off x="7485209" y="2372655"/>
              <a:ext cx="143510" cy="143510"/>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 name="Oval 12">
              <a:extLst>
                <a:ext uri="{FF2B5EF4-FFF2-40B4-BE49-F238E27FC236}">
                  <a16:creationId xmlns:a16="http://schemas.microsoft.com/office/drawing/2014/main" id="{A6FDF445-9D5D-424D-81F7-BF7BD3C12BF3}"/>
                </a:ext>
              </a:extLst>
            </p:cNvPr>
            <p:cNvSpPr/>
            <p:nvPr/>
          </p:nvSpPr>
          <p:spPr>
            <a:xfrm>
              <a:off x="7637609" y="2445045"/>
              <a:ext cx="143510" cy="14351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Oval 13">
              <a:extLst>
                <a:ext uri="{FF2B5EF4-FFF2-40B4-BE49-F238E27FC236}">
                  <a16:creationId xmlns:a16="http://schemas.microsoft.com/office/drawing/2014/main" id="{4F17A8DF-40AB-4F41-A26E-F3B183F14625}"/>
                </a:ext>
              </a:extLst>
            </p:cNvPr>
            <p:cNvSpPr/>
            <p:nvPr/>
          </p:nvSpPr>
          <p:spPr>
            <a:xfrm>
              <a:off x="5268424" y="2480605"/>
              <a:ext cx="143510" cy="143510"/>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5" name="Oval 14">
              <a:extLst>
                <a:ext uri="{FF2B5EF4-FFF2-40B4-BE49-F238E27FC236}">
                  <a16:creationId xmlns:a16="http://schemas.microsoft.com/office/drawing/2014/main" id="{1571F0DF-F4FA-F644-B6AB-D703A7B07E8E}"/>
                </a:ext>
              </a:extLst>
            </p:cNvPr>
            <p:cNvSpPr/>
            <p:nvPr/>
          </p:nvSpPr>
          <p:spPr>
            <a:xfrm>
              <a:off x="5420824" y="2544740"/>
              <a:ext cx="143510" cy="143510"/>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6" name="Oval 15">
              <a:extLst>
                <a:ext uri="{FF2B5EF4-FFF2-40B4-BE49-F238E27FC236}">
                  <a16:creationId xmlns:a16="http://schemas.microsoft.com/office/drawing/2014/main" id="{FA0DE922-5C08-0E42-B7B5-FB318D3B535E}"/>
                </a:ext>
              </a:extLst>
            </p:cNvPr>
            <p:cNvSpPr/>
            <p:nvPr/>
          </p:nvSpPr>
          <p:spPr>
            <a:xfrm>
              <a:off x="5573224" y="2624750"/>
              <a:ext cx="143510" cy="14351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cxnSp>
          <p:nvCxnSpPr>
            <p:cNvPr id="17" name="Straight Connector 16">
              <a:extLst>
                <a:ext uri="{FF2B5EF4-FFF2-40B4-BE49-F238E27FC236}">
                  <a16:creationId xmlns:a16="http://schemas.microsoft.com/office/drawing/2014/main" id="{373D911C-A05C-F745-87F9-CD0BFD15B5E7}"/>
                </a:ext>
              </a:extLst>
            </p:cNvPr>
            <p:cNvCxnSpPr/>
            <p:nvPr/>
          </p:nvCxnSpPr>
          <p:spPr>
            <a:xfrm flipH="1">
              <a:off x="5564969" y="2445045"/>
              <a:ext cx="1919605" cy="172085"/>
            </a:xfrm>
            <a:prstGeom prst="line">
              <a:avLst/>
            </a:prstGeom>
            <a:ln w="381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52D0C4E-0827-EA46-AD52-90CDEE87338C}"/>
                </a:ext>
              </a:extLst>
            </p:cNvPr>
            <p:cNvCxnSpPr/>
            <p:nvPr/>
          </p:nvCxnSpPr>
          <p:spPr>
            <a:xfrm flipH="1">
              <a:off x="5412569" y="2372655"/>
              <a:ext cx="1919605" cy="179705"/>
            </a:xfrm>
            <a:prstGeom prst="line">
              <a:avLst/>
            </a:prstGeom>
            <a:ln w="38100" cmpd="dbl">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E067771-94FF-1048-9774-8CF3A3DDEAE4}"/>
                </a:ext>
              </a:extLst>
            </p:cNvPr>
            <p:cNvCxnSpPr/>
            <p:nvPr/>
          </p:nvCxnSpPr>
          <p:spPr>
            <a:xfrm flipH="1">
              <a:off x="5717369" y="2516800"/>
              <a:ext cx="1919605" cy="179705"/>
            </a:xfrm>
            <a:prstGeom prst="line">
              <a:avLst/>
            </a:prstGeom>
            <a:ln w="38100" cmpd="dbl">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21">
              <a:extLst>
                <a:ext uri="{FF2B5EF4-FFF2-40B4-BE49-F238E27FC236}">
                  <a16:creationId xmlns:a16="http://schemas.microsoft.com/office/drawing/2014/main" id="{B0B6ADE8-62EB-5746-986D-E55BBDC81238}"/>
                </a:ext>
              </a:extLst>
            </p:cNvPr>
            <p:cNvCxnSpPr/>
            <p:nvPr/>
          </p:nvCxnSpPr>
          <p:spPr>
            <a:xfrm rot="5400000">
              <a:off x="4877264" y="2304710"/>
              <a:ext cx="143510" cy="783590"/>
            </a:xfrm>
            <a:prstGeom prst="bentConnector2">
              <a:avLst/>
            </a:prstGeom>
            <a:ln w="38100" cmpd="dbl">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Elbow Connector 20">
              <a:extLst>
                <a:ext uri="{FF2B5EF4-FFF2-40B4-BE49-F238E27FC236}">
                  <a16:creationId xmlns:a16="http://schemas.microsoft.com/office/drawing/2014/main" id="{49755C51-BFCD-B34F-9DBB-430F90059E5C}"/>
                </a:ext>
              </a:extLst>
            </p:cNvPr>
            <p:cNvCxnSpPr/>
            <p:nvPr/>
          </p:nvCxnSpPr>
          <p:spPr>
            <a:xfrm rot="5400000">
              <a:off x="4769314" y="2476795"/>
              <a:ext cx="511810" cy="935990"/>
            </a:xfrm>
            <a:prstGeom prst="bentConnector2">
              <a:avLst/>
            </a:prstGeom>
            <a:ln w="381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B50A7BD4-3378-5942-8367-84305A700472}"/>
                </a:ext>
              </a:extLst>
            </p:cNvPr>
            <p:cNvCxnSpPr/>
            <p:nvPr/>
          </p:nvCxnSpPr>
          <p:spPr>
            <a:xfrm rot="5400000">
              <a:off x="4651204" y="2638720"/>
              <a:ext cx="863600" cy="1123950"/>
            </a:xfrm>
            <a:prstGeom prst="bentConnector2">
              <a:avLst/>
            </a:prstGeom>
            <a:ln w="38100" cmpd="dbl">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id="{A1C43314-9E06-3142-A023-66B014BDA398}"/>
                </a:ext>
              </a:extLst>
            </p:cNvPr>
            <p:cNvCxnSpPr/>
            <p:nvPr/>
          </p:nvCxnSpPr>
          <p:spPr>
            <a:xfrm rot="10800000" flipV="1">
              <a:off x="4340689" y="3633130"/>
              <a:ext cx="71755" cy="1223645"/>
            </a:xfrm>
            <a:prstGeom prst="bentConnector2">
              <a:avLst/>
            </a:prstGeom>
            <a:ln w="38100" cmpd="dbl">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Elbow Connector 23">
              <a:extLst>
                <a:ext uri="{FF2B5EF4-FFF2-40B4-BE49-F238E27FC236}">
                  <a16:creationId xmlns:a16="http://schemas.microsoft.com/office/drawing/2014/main" id="{A26608C0-75CF-8C4E-A5D5-3211F677583E}"/>
                </a:ext>
              </a:extLst>
            </p:cNvPr>
            <p:cNvCxnSpPr/>
            <p:nvPr/>
          </p:nvCxnSpPr>
          <p:spPr>
            <a:xfrm rot="10800000" flipV="1">
              <a:off x="4232739" y="3236890"/>
              <a:ext cx="179705" cy="1508760"/>
            </a:xfrm>
            <a:prstGeom prst="bentConnector2">
              <a:avLst/>
            </a:prstGeom>
            <a:ln w="38100" cmpd="dbl">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288395BD-BD3F-8D45-920A-EE4DE652EBAF}"/>
                </a:ext>
              </a:extLst>
            </p:cNvPr>
            <p:cNvCxnSpPr/>
            <p:nvPr/>
          </p:nvCxnSpPr>
          <p:spPr>
            <a:xfrm rot="10800000" flipV="1">
              <a:off x="4124789" y="2805090"/>
              <a:ext cx="287655" cy="1835785"/>
            </a:xfrm>
            <a:prstGeom prst="bentConnector2">
              <a:avLst/>
            </a:prstGeom>
            <a:ln w="38100" cmpd="dbl">
              <a:solidFill>
                <a:srgbClr val="00B050"/>
              </a:solidFill>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2A4EDAF9-04EF-D549-8610-2800EA200721}"/>
                </a:ext>
              </a:extLst>
            </p:cNvPr>
            <p:cNvSpPr/>
            <p:nvPr/>
          </p:nvSpPr>
          <p:spPr>
            <a:xfrm>
              <a:off x="2108664" y="4546260"/>
              <a:ext cx="1151890" cy="3956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US" sz="1400" kern="1200">
                  <a:solidFill>
                    <a:srgbClr val="000000"/>
                  </a:solidFill>
                  <a:effectLst/>
                  <a:ea typeface="MS Mincho" panose="02020609040205080304" pitchFamily="49" charset="-128"/>
                  <a:cs typeface="Times New Roman" panose="02020603050405020304" pitchFamily="18" charset="0"/>
                </a:rPr>
                <a:t>TSS room #1</a:t>
              </a:r>
              <a:endParaRPr lang="sv-SE" sz="1200">
                <a:effectLst/>
                <a:latin typeface="Times New Roman" panose="02020603050405020304" pitchFamily="18" charset="0"/>
                <a:ea typeface="MS Mincho" panose="02020609040205080304" pitchFamily="49" charset="-128"/>
              </a:endParaRPr>
            </a:p>
          </p:txBody>
        </p:sp>
        <p:sp>
          <p:nvSpPr>
            <p:cNvPr id="27" name="Rounded Rectangle 26">
              <a:extLst>
                <a:ext uri="{FF2B5EF4-FFF2-40B4-BE49-F238E27FC236}">
                  <a16:creationId xmlns:a16="http://schemas.microsoft.com/office/drawing/2014/main" id="{4F0EB4C4-55B5-6E45-893F-2704823F7B90}"/>
                </a:ext>
              </a:extLst>
            </p:cNvPr>
            <p:cNvSpPr/>
            <p:nvPr/>
          </p:nvSpPr>
          <p:spPr>
            <a:xfrm>
              <a:off x="7629354" y="3985555"/>
              <a:ext cx="1151890" cy="8712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US" sz="1400" kern="1200">
                  <a:solidFill>
                    <a:srgbClr val="000000"/>
                  </a:solidFill>
                  <a:effectLst/>
                  <a:ea typeface="MS Mincho" panose="02020609040205080304" pitchFamily="49" charset="-128"/>
                  <a:cs typeface="Times New Roman" panose="02020603050405020304" pitchFamily="18" charset="0"/>
                </a:rPr>
                <a:t>Ion source</a:t>
              </a:r>
              <a:br>
                <a:rPr lang="en-US" sz="1400" kern="1200">
                  <a:solidFill>
                    <a:srgbClr val="000000"/>
                  </a:solidFill>
                  <a:effectLst/>
                  <a:ea typeface="MS Mincho" panose="02020609040205080304" pitchFamily="49" charset="-128"/>
                  <a:cs typeface="Times New Roman" panose="02020603050405020304" pitchFamily="18" charset="0"/>
                </a:rPr>
              </a:br>
              <a:r>
                <a:rPr lang="en-US" sz="1400" kern="1200">
                  <a:solidFill>
                    <a:srgbClr val="000000"/>
                  </a:solidFill>
                  <a:effectLst/>
                  <a:ea typeface="MS Mincho" panose="02020609040205080304" pitchFamily="49" charset="-128"/>
                  <a:cs typeface="Times New Roman" panose="02020603050405020304" pitchFamily="18" charset="0"/>
                </a:rPr>
                <a:t>and</a:t>
              </a:r>
              <a:br>
                <a:rPr lang="en-US" sz="1400" kern="1200">
                  <a:solidFill>
                    <a:srgbClr val="000000"/>
                  </a:solidFill>
                  <a:effectLst/>
                  <a:ea typeface="MS Mincho" panose="02020609040205080304" pitchFamily="49" charset="-128"/>
                  <a:cs typeface="Times New Roman" panose="02020603050405020304" pitchFamily="18" charset="0"/>
                </a:rPr>
              </a:br>
              <a:r>
                <a:rPr lang="en-US" sz="1400" kern="1200">
                  <a:solidFill>
                    <a:srgbClr val="000000"/>
                  </a:solidFill>
                  <a:effectLst/>
                  <a:ea typeface="MS Mincho" panose="02020609040205080304" pitchFamily="49" charset="-128"/>
                  <a:cs typeface="Times New Roman" panose="02020603050405020304" pitchFamily="18" charset="0"/>
                </a:rPr>
                <a:t>RFQ</a:t>
              </a:r>
              <a:endParaRPr lang="sv-SE" sz="1200">
                <a:effectLst/>
                <a:latin typeface="Times New Roman" panose="02020603050405020304" pitchFamily="18" charset="0"/>
                <a:ea typeface="MS Mincho" panose="02020609040205080304" pitchFamily="49" charset="-128"/>
              </a:endParaRPr>
            </a:p>
          </p:txBody>
        </p:sp>
        <p:cxnSp>
          <p:nvCxnSpPr>
            <p:cNvPr id="28" name="Straight Connector 27">
              <a:extLst>
                <a:ext uri="{FF2B5EF4-FFF2-40B4-BE49-F238E27FC236}">
                  <a16:creationId xmlns:a16="http://schemas.microsoft.com/office/drawing/2014/main" id="{F19C5D69-532E-3043-852C-A08F391F09B6}"/>
                </a:ext>
              </a:extLst>
            </p:cNvPr>
            <p:cNvCxnSpPr/>
            <p:nvPr/>
          </p:nvCxnSpPr>
          <p:spPr>
            <a:xfrm flipH="1">
              <a:off x="3267539" y="4640875"/>
              <a:ext cx="857250"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9BFF0B-D4C5-4A41-8FD0-F710A4F72467}"/>
                </a:ext>
              </a:extLst>
            </p:cNvPr>
            <p:cNvCxnSpPr/>
            <p:nvPr/>
          </p:nvCxnSpPr>
          <p:spPr>
            <a:xfrm flipH="1">
              <a:off x="3267539" y="4746285"/>
              <a:ext cx="965200" cy="0"/>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16DCE96-B616-B146-BC9C-ADBD2028A845}"/>
                </a:ext>
              </a:extLst>
            </p:cNvPr>
            <p:cNvCxnSpPr/>
            <p:nvPr/>
          </p:nvCxnSpPr>
          <p:spPr>
            <a:xfrm flipH="1">
              <a:off x="3267539" y="4856775"/>
              <a:ext cx="107315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58126AA-1BC2-0A47-A728-C06FD638343A}"/>
                </a:ext>
              </a:extLst>
            </p:cNvPr>
            <p:cNvCxnSpPr/>
            <p:nvPr/>
          </p:nvCxnSpPr>
          <p:spPr>
            <a:xfrm flipH="1">
              <a:off x="4124789" y="4183675"/>
              <a:ext cx="3503930" cy="4572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85BC720-9211-C84A-B5E4-F1DAD04F293E}"/>
                </a:ext>
              </a:extLst>
            </p:cNvPr>
            <p:cNvCxnSpPr/>
            <p:nvPr/>
          </p:nvCxnSpPr>
          <p:spPr>
            <a:xfrm flipH="1">
              <a:off x="4230199" y="4306230"/>
              <a:ext cx="3398520" cy="43815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EB64C91-60D7-BA4A-9C27-F2B9DB875530}"/>
                </a:ext>
              </a:extLst>
            </p:cNvPr>
            <p:cNvCxnSpPr/>
            <p:nvPr/>
          </p:nvCxnSpPr>
          <p:spPr>
            <a:xfrm flipH="1">
              <a:off x="4340689" y="4412275"/>
              <a:ext cx="3288030" cy="4445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813B81-8D42-6C49-B3F4-CEC8E3FE2F77}"/>
                </a:ext>
              </a:extLst>
            </p:cNvPr>
            <p:cNvCxnSpPr/>
            <p:nvPr/>
          </p:nvCxnSpPr>
          <p:spPr>
            <a:xfrm>
              <a:off x="4340689" y="2544740"/>
              <a:ext cx="0" cy="1306195"/>
            </a:xfrm>
            <a:prstGeom prst="line">
              <a:avLst/>
            </a:prstGeom>
            <a:ln w="1905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154BC69-94F6-9D4B-A74C-9D890BCA87DE}"/>
                </a:ext>
              </a:extLst>
            </p:cNvPr>
            <p:cNvCxnSpPr/>
            <p:nvPr/>
          </p:nvCxnSpPr>
          <p:spPr>
            <a:xfrm>
              <a:off x="5886279" y="2805090"/>
              <a:ext cx="0" cy="863600"/>
            </a:xfrm>
            <a:prstGeom prst="line">
              <a:avLst/>
            </a:prstGeom>
            <a:ln w="1905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6676F1A-7E9C-7A40-B69C-ADF764E0B90F}"/>
                </a:ext>
              </a:extLst>
            </p:cNvPr>
            <p:cNvCxnSpPr/>
            <p:nvPr/>
          </p:nvCxnSpPr>
          <p:spPr>
            <a:xfrm flipH="1">
              <a:off x="4340689" y="3668690"/>
              <a:ext cx="1552575" cy="142875"/>
            </a:xfrm>
            <a:prstGeom prst="line">
              <a:avLst/>
            </a:prstGeom>
            <a:ln w="1905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99C584C-D8C5-EE4C-B9BB-D28D15C47612}"/>
                </a:ext>
              </a:extLst>
            </p:cNvPr>
            <p:cNvCxnSpPr/>
            <p:nvPr/>
          </p:nvCxnSpPr>
          <p:spPr>
            <a:xfrm flipH="1">
              <a:off x="4395934" y="2156755"/>
              <a:ext cx="3653155" cy="359410"/>
            </a:xfrm>
            <a:prstGeom prst="line">
              <a:avLst/>
            </a:prstGeom>
            <a:ln w="1905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8C0AF69-C0AF-2C47-A981-0B8A6B7CE47B}"/>
                </a:ext>
              </a:extLst>
            </p:cNvPr>
            <p:cNvCxnSpPr/>
            <p:nvPr/>
          </p:nvCxnSpPr>
          <p:spPr>
            <a:xfrm flipH="1">
              <a:off x="4410539" y="2606970"/>
              <a:ext cx="3638550" cy="337820"/>
            </a:xfrm>
            <a:prstGeom prst="line">
              <a:avLst/>
            </a:prstGeom>
            <a:ln w="1905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F5A419C-8764-2546-84CB-47CA0C0BB369}"/>
                </a:ext>
              </a:extLst>
            </p:cNvPr>
            <p:cNvCxnSpPr/>
            <p:nvPr/>
          </p:nvCxnSpPr>
          <p:spPr>
            <a:xfrm flipH="1">
              <a:off x="4340689" y="3236890"/>
              <a:ext cx="1551305" cy="146050"/>
            </a:xfrm>
            <a:prstGeom prst="line">
              <a:avLst/>
            </a:prstGeom>
            <a:ln w="1905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BD79AF5-FB2D-004C-8A26-D85F6FE808FE}"/>
                </a:ext>
              </a:extLst>
            </p:cNvPr>
            <p:cNvCxnSpPr/>
            <p:nvPr/>
          </p:nvCxnSpPr>
          <p:spPr>
            <a:xfrm>
              <a:off x="7221049" y="2228510"/>
              <a:ext cx="0" cy="467995"/>
            </a:xfrm>
            <a:prstGeom prst="line">
              <a:avLst/>
            </a:prstGeom>
            <a:ln w="1905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1B729AC-502E-A340-99BA-5BDF060C556A}"/>
                </a:ext>
              </a:extLst>
            </p:cNvPr>
            <p:cNvCxnSpPr/>
            <p:nvPr/>
          </p:nvCxnSpPr>
          <p:spPr>
            <a:xfrm>
              <a:off x="8085284" y="2156755"/>
              <a:ext cx="0" cy="467995"/>
            </a:xfrm>
            <a:prstGeom prst="line">
              <a:avLst/>
            </a:prstGeom>
            <a:ln w="19050">
              <a:solidFill>
                <a:srgbClr val="FFFF00"/>
              </a:solidFill>
              <a:prstDash val="dash"/>
            </a:ln>
          </p:spPr>
          <p:style>
            <a:lnRef idx="1">
              <a:schemeClr val="accent1"/>
            </a:lnRef>
            <a:fillRef idx="0">
              <a:schemeClr val="accent1"/>
            </a:fillRef>
            <a:effectRef idx="0">
              <a:schemeClr val="accent1"/>
            </a:effectRef>
            <a:fontRef idx="minor">
              <a:schemeClr val="tx1"/>
            </a:fontRef>
          </p:style>
        </p:cxnSp>
        <p:sp>
          <p:nvSpPr>
            <p:cNvPr id="42" name="Can 41">
              <a:extLst>
                <a:ext uri="{FF2B5EF4-FFF2-40B4-BE49-F238E27FC236}">
                  <a16:creationId xmlns:a16="http://schemas.microsoft.com/office/drawing/2014/main" id="{769E7AB3-C210-5A40-84CD-263A18DC419A}"/>
                </a:ext>
              </a:extLst>
            </p:cNvPr>
            <p:cNvSpPr/>
            <p:nvPr/>
          </p:nvSpPr>
          <p:spPr>
            <a:xfrm rot="4908796">
              <a:off x="4940336" y="4201218"/>
              <a:ext cx="146340" cy="588645"/>
            </a:xfrm>
            <a:prstGeom prst="ca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3" name="Can 42">
              <a:extLst>
                <a:ext uri="{FF2B5EF4-FFF2-40B4-BE49-F238E27FC236}">
                  <a16:creationId xmlns:a16="http://schemas.microsoft.com/office/drawing/2014/main" id="{835A416B-F4A2-3549-B0D5-C07C4086438E}"/>
                </a:ext>
              </a:extLst>
            </p:cNvPr>
            <p:cNvSpPr/>
            <p:nvPr/>
          </p:nvSpPr>
          <p:spPr>
            <a:xfrm rot="4908796">
              <a:off x="5430984" y="4290355"/>
              <a:ext cx="102235" cy="588645"/>
            </a:xfrm>
            <a:prstGeom prst="ca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4" name="Can 43">
              <a:extLst>
                <a:ext uri="{FF2B5EF4-FFF2-40B4-BE49-F238E27FC236}">
                  <a16:creationId xmlns:a16="http://schemas.microsoft.com/office/drawing/2014/main" id="{EB8D477D-B212-2148-81A8-F8F12BEAA1D1}"/>
                </a:ext>
              </a:extLst>
            </p:cNvPr>
            <p:cNvSpPr/>
            <p:nvPr/>
          </p:nvSpPr>
          <p:spPr>
            <a:xfrm rot="4908796">
              <a:off x="5971369" y="4330995"/>
              <a:ext cx="102235" cy="588645"/>
            </a:xfrm>
            <a:prstGeom prst="ca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5" name="Can 44">
              <a:extLst>
                <a:ext uri="{FF2B5EF4-FFF2-40B4-BE49-F238E27FC236}">
                  <a16:creationId xmlns:a16="http://schemas.microsoft.com/office/drawing/2014/main" id="{B47C6CD6-5526-AA47-8C0D-7C35777FBD27}"/>
                </a:ext>
              </a:extLst>
            </p:cNvPr>
            <p:cNvSpPr/>
            <p:nvPr/>
          </p:nvSpPr>
          <p:spPr>
            <a:xfrm rot="5400000">
              <a:off x="3663144" y="4562770"/>
              <a:ext cx="71755" cy="588645"/>
            </a:xfrm>
            <a:prstGeom prst="ca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6" name="Can 45">
              <a:extLst>
                <a:ext uri="{FF2B5EF4-FFF2-40B4-BE49-F238E27FC236}">
                  <a16:creationId xmlns:a16="http://schemas.microsoft.com/office/drawing/2014/main" id="{CAC8DE2F-A20D-3C4C-AC95-C281B9E56D01}"/>
                </a:ext>
              </a:extLst>
            </p:cNvPr>
            <p:cNvSpPr/>
            <p:nvPr/>
          </p:nvSpPr>
          <p:spPr>
            <a:xfrm rot="5400000">
              <a:off x="3663144" y="4454820"/>
              <a:ext cx="71755" cy="588645"/>
            </a:xfrm>
            <a:prstGeom prst="ca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7" name="Can 46">
              <a:extLst>
                <a:ext uri="{FF2B5EF4-FFF2-40B4-BE49-F238E27FC236}">
                  <a16:creationId xmlns:a16="http://schemas.microsoft.com/office/drawing/2014/main" id="{09C1362E-D7CB-A74A-911B-954796061BEA}"/>
                </a:ext>
              </a:extLst>
            </p:cNvPr>
            <p:cNvSpPr/>
            <p:nvPr/>
          </p:nvSpPr>
          <p:spPr>
            <a:xfrm rot="5400000">
              <a:off x="3633933" y="4317025"/>
              <a:ext cx="130175" cy="588645"/>
            </a:xfrm>
            <a:prstGeom prst="can">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8" name="TextBox 43">
              <a:extLst>
                <a:ext uri="{FF2B5EF4-FFF2-40B4-BE49-F238E27FC236}">
                  <a16:creationId xmlns:a16="http://schemas.microsoft.com/office/drawing/2014/main" id="{2E1ECC63-DBE8-9943-AFF9-ED2CDE0B56CC}"/>
                </a:ext>
              </a:extLst>
            </p:cNvPr>
            <p:cNvSpPr txBox="1"/>
            <p:nvPr/>
          </p:nvSpPr>
          <p:spPr>
            <a:xfrm>
              <a:off x="2257779" y="4244930"/>
              <a:ext cx="1002616" cy="308610"/>
            </a:xfrm>
            <a:prstGeom prst="rect">
              <a:avLst/>
            </a:prstGeom>
            <a:noFill/>
          </p:spPr>
          <p:txBody>
            <a:bodyPr wrap="square" rtlCol="0">
              <a:spAutoFit/>
            </a:bodyPr>
            <a:lstStyle/>
            <a:p>
              <a:pPr>
                <a:spcAft>
                  <a:spcPts val="0"/>
                </a:spcAft>
              </a:pPr>
              <a:r>
                <a:rPr lang="en-US" sz="1400"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PLC 2oo3</a:t>
              </a:r>
              <a:endParaRPr lang="sv-SE" sz="1200">
                <a:effectLst/>
                <a:latin typeface="Times New Roman" panose="02020603050405020304" pitchFamily="18" charset="0"/>
                <a:ea typeface="MS Mincho" panose="02020609040205080304" pitchFamily="49" charset="-128"/>
              </a:endParaRPr>
            </a:p>
          </p:txBody>
        </p:sp>
        <p:sp>
          <p:nvSpPr>
            <p:cNvPr id="49" name="TextBox 82">
              <a:extLst>
                <a:ext uri="{FF2B5EF4-FFF2-40B4-BE49-F238E27FC236}">
                  <a16:creationId xmlns:a16="http://schemas.microsoft.com/office/drawing/2014/main" id="{399D1C18-9D7F-374A-B689-0B606C6E9218}"/>
                </a:ext>
              </a:extLst>
            </p:cNvPr>
            <p:cNvSpPr txBox="1"/>
            <p:nvPr/>
          </p:nvSpPr>
          <p:spPr>
            <a:xfrm>
              <a:off x="7725238" y="3465701"/>
              <a:ext cx="975995" cy="525780"/>
            </a:xfrm>
            <a:prstGeom prst="rect">
              <a:avLst/>
            </a:prstGeom>
            <a:noFill/>
          </p:spPr>
          <p:txBody>
            <a:bodyPr wrap="none" rtlCol="0">
              <a:spAutoFit/>
            </a:bodyPr>
            <a:lstStyle/>
            <a:p>
              <a:pPr algn="ctr">
                <a:spcAft>
                  <a:spcPts val="0"/>
                </a:spcAft>
              </a:pPr>
              <a:r>
                <a:rPr lang="en-US" sz="1400"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Relay 2oo3</a:t>
              </a:r>
              <a:endParaRPr lang="sv-SE" sz="1200">
                <a:effectLst/>
                <a:latin typeface="Times New Roman" panose="02020603050405020304" pitchFamily="18" charset="0"/>
                <a:ea typeface="MS Mincho" panose="02020609040205080304" pitchFamily="49" charset="-128"/>
              </a:endParaRPr>
            </a:p>
            <a:p>
              <a:pPr algn="ctr">
                <a:spcAft>
                  <a:spcPts val="0"/>
                </a:spcAft>
              </a:pPr>
              <a:r>
                <a:rPr lang="en-US" sz="1400"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Actuators</a:t>
              </a:r>
              <a:endParaRPr lang="sv-SE" sz="1200">
                <a:effectLst/>
                <a:latin typeface="Times New Roman" panose="02020603050405020304" pitchFamily="18" charset="0"/>
                <a:ea typeface="MS Mincho" panose="02020609040205080304" pitchFamily="49" charset="-128"/>
              </a:endParaRPr>
            </a:p>
          </p:txBody>
        </p:sp>
        <p:sp>
          <p:nvSpPr>
            <p:cNvPr id="50" name="Oval 49">
              <a:extLst>
                <a:ext uri="{FF2B5EF4-FFF2-40B4-BE49-F238E27FC236}">
                  <a16:creationId xmlns:a16="http://schemas.microsoft.com/office/drawing/2014/main" id="{6D97D0A1-9384-D34D-84A1-950B5F7E7E0E}"/>
                </a:ext>
              </a:extLst>
            </p:cNvPr>
            <p:cNvSpPr/>
            <p:nvPr/>
          </p:nvSpPr>
          <p:spPr>
            <a:xfrm>
              <a:off x="6105354" y="2408850"/>
              <a:ext cx="143510" cy="143510"/>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1" name="Oval 50">
              <a:extLst>
                <a:ext uri="{FF2B5EF4-FFF2-40B4-BE49-F238E27FC236}">
                  <a16:creationId xmlns:a16="http://schemas.microsoft.com/office/drawing/2014/main" id="{FB7CABF1-DA27-B44B-B999-32C6DF2A74B5}"/>
                </a:ext>
              </a:extLst>
            </p:cNvPr>
            <p:cNvSpPr/>
            <p:nvPr/>
          </p:nvSpPr>
          <p:spPr>
            <a:xfrm>
              <a:off x="6257754" y="2472985"/>
              <a:ext cx="143510" cy="143510"/>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2" name="Oval 51">
              <a:extLst>
                <a:ext uri="{FF2B5EF4-FFF2-40B4-BE49-F238E27FC236}">
                  <a16:creationId xmlns:a16="http://schemas.microsoft.com/office/drawing/2014/main" id="{FE908F8D-2C82-6341-B0FD-84493630348B}"/>
                </a:ext>
              </a:extLst>
            </p:cNvPr>
            <p:cNvSpPr/>
            <p:nvPr/>
          </p:nvSpPr>
          <p:spPr>
            <a:xfrm>
              <a:off x="6410154" y="2552995"/>
              <a:ext cx="143510" cy="14351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cxnSp>
          <p:nvCxnSpPr>
            <p:cNvPr id="53" name="Straight Connector 52">
              <a:extLst>
                <a:ext uri="{FF2B5EF4-FFF2-40B4-BE49-F238E27FC236}">
                  <a16:creationId xmlns:a16="http://schemas.microsoft.com/office/drawing/2014/main" id="{CC5AE5EA-F122-944E-BD6D-170EC960FDC3}"/>
                </a:ext>
              </a:extLst>
            </p:cNvPr>
            <p:cNvCxnSpPr/>
            <p:nvPr/>
          </p:nvCxnSpPr>
          <p:spPr>
            <a:xfrm flipH="1">
              <a:off x="3260698" y="4581825"/>
              <a:ext cx="857250" cy="0"/>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3AB3AA6-9668-2F4E-B8AD-B12B3C01D86D}"/>
                </a:ext>
              </a:extLst>
            </p:cNvPr>
            <p:cNvCxnSpPr/>
            <p:nvPr/>
          </p:nvCxnSpPr>
          <p:spPr>
            <a:xfrm flipH="1">
              <a:off x="4117948" y="4113773"/>
              <a:ext cx="3510771" cy="470904"/>
            </a:xfrm>
            <a:prstGeom prst="line">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06159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F8541-AEBE-DD4C-A2B7-5A627B44FF31}"/>
              </a:ext>
            </a:extLst>
          </p:cNvPr>
          <p:cNvSpPr>
            <a:spLocks noGrp="1"/>
          </p:cNvSpPr>
          <p:nvPr>
            <p:ph type="title"/>
          </p:nvPr>
        </p:nvSpPr>
        <p:spPr/>
        <p:txBody>
          <a:bodyPr/>
          <a:lstStyle/>
          <a:p>
            <a:r>
              <a:rPr lang="en-US" dirty="0"/>
              <a:t>TSS Channels</a:t>
            </a:r>
          </a:p>
        </p:txBody>
      </p:sp>
      <p:sp>
        <p:nvSpPr>
          <p:cNvPr id="3" name="Content Placeholder 2">
            <a:extLst>
              <a:ext uri="{FF2B5EF4-FFF2-40B4-BE49-F238E27FC236}">
                <a16:creationId xmlns:a16="http://schemas.microsoft.com/office/drawing/2014/main" id="{580729AC-3174-4A47-A43B-A9D5769DE1AA}"/>
              </a:ext>
            </a:extLst>
          </p:cNvPr>
          <p:cNvSpPr>
            <a:spLocks noGrp="1"/>
          </p:cNvSpPr>
          <p:nvPr>
            <p:ph idx="1"/>
          </p:nvPr>
        </p:nvSpPr>
        <p:spPr/>
        <p:txBody>
          <a:bodyPr/>
          <a:lstStyle/>
          <a:p>
            <a:r>
              <a:rPr lang="en-US" dirty="0"/>
              <a:t>Any questions?</a:t>
            </a:r>
          </a:p>
        </p:txBody>
      </p:sp>
      <p:sp>
        <p:nvSpPr>
          <p:cNvPr id="4" name="Slide Number Placeholder 3">
            <a:extLst>
              <a:ext uri="{FF2B5EF4-FFF2-40B4-BE49-F238E27FC236}">
                <a16:creationId xmlns:a16="http://schemas.microsoft.com/office/drawing/2014/main" id="{9D7350B8-3888-2B4A-B4EB-EE58A4A47FBA}"/>
              </a:ext>
            </a:extLst>
          </p:cNvPr>
          <p:cNvSpPr>
            <a:spLocks noGrp="1"/>
          </p:cNvSpPr>
          <p:nvPr>
            <p:ph type="sldNum" sz="quarter" idx="12"/>
          </p:nvPr>
        </p:nvSpPr>
        <p:spPr/>
        <p:txBody>
          <a:bodyPr/>
          <a:lstStyle/>
          <a:p>
            <a:fld id="{551115BC-487E-4422-894C-CB7CD3E79223}" type="slidenum">
              <a:rPr lang="en-GB" noProof="0" smtClean="0"/>
              <a:t>22</a:t>
            </a:fld>
            <a:endParaRPr lang="en-GB" noProof="0"/>
          </a:p>
        </p:txBody>
      </p:sp>
    </p:spTree>
    <p:extLst>
      <p:ext uri="{BB962C8B-B14F-4D97-AF65-F5344CB8AC3E}">
        <p14:creationId xmlns:p14="http://schemas.microsoft.com/office/powerpoint/2010/main" val="4262811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4000" dirty="0"/>
              <a:t>TSS Network</a:t>
            </a:r>
          </a:p>
        </p:txBody>
      </p:sp>
      <p:sp>
        <p:nvSpPr>
          <p:cNvPr id="3" name="Subtitle 2"/>
          <p:cNvSpPr>
            <a:spLocks noGrp="1"/>
          </p:cNvSpPr>
          <p:nvPr>
            <p:ph type="subTitle" idx="1"/>
          </p:nvPr>
        </p:nvSpPr>
        <p:spPr/>
        <p:txBody>
          <a:bodyPr>
            <a:noAutofit/>
          </a:bodyPr>
          <a:lstStyle/>
          <a:p>
            <a:r>
              <a:rPr lang="en-GB" sz="2000">
                <a:solidFill>
                  <a:schemeClr val="bg1"/>
                </a:solidFill>
              </a:rPr>
              <a:t>Ola Ingemansson</a:t>
            </a:r>
          </a:p>
          <a:p>
            <a:r>
              <a:rPr lang="en-GB" sz="2000">
                <a:solidFill>
                  <a:schemeClr val="bg1"/>
                </a:solidFill>
              </a:rPr>
              <a:t>Electrical &amp; Instrumentation Engineer</a:t>
            </a:r>
          </a:p>
        </p:txBody>
      </p:sp>
      <p:sp>
        <p:nvSpPr>
          <p:cNvPr id="4" name="Rectangle 3"/>
          <p:cNvSpPr/>
          <p:nvPr/>
        </p:nvSpPr>
        <p:spPr>
          <a:xfrm>
            <a:off x="2286000" y="5949280"/>
            <a:ext cx="4572000" cy="603242"/>
          </a:xfrm>
          <a:prstGeom prst="rect">
            <a:avLst/>
          </a:prstGeom>
        </p:spPr>
        <p:txBody>
          <a:bodyPr>
            <a:spAutoFit/>
          </a:bodyPr>
          <a:lstStyle/>
          <a:p>
            <a:pPr algn="ctr">
              <a:lnSpc>
                <a:spcPct val="120000"/>
              </a:lnSpc>
            </a:pPr>
            <a:r>
              <a:rPr lang="en-GB" sz="1600">
                <a:solidFill>
                  <a:srgbClr val="FFFFFF"/>
                </a:solidFill>
              </a:rPr>
              <a:t>www.europeanspallationsource.se</a:t>
            </a:r>
          </a:p>
          <a:p>
            <a:pPr algn="ctr"/>
            <a:fld id="{656E358F-28A8-D04A-99E6-206C49444CD4}" type="datetime3">
              <a:rPr lang="en-GB" sz="1400" smtClean="0">
                <a:solidFill>
                  <a:srgbClr val="FFFFFF"/>
                </a:solidFill>
              </a:rPr>
              <a:t>5 April, 2019</a:t>
            </a:fld>
            <a:endParaRPr lang="en-GB" sz="1400">
              <a:solidFill>
                <a:srgbClr val="FFFFFF"/>
              </a:solidFill>
            </a:endParaRPr>
          </a:p>
        </p:txBody>
      </p:sp>
    </p:spTree>
    <p:extLst>
      <p:ext uri="{BB962C8B-B14F-4D97-AF65-F5344CB8AC3E}">
        <p14:creationId xmlns:p14="http://schemas.microsoft.com/office/powerpoint/2010/main" val="2689545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BD154-A3AD-A04D-87F3-D235AFD4090C}"/>
              </a:ext>
            </a:extLst>
          </p:cNvPr>
          <p:cNvSpPr>
            <a:spLocks noGrp="1"/>
          </p:cNvSpPr>
          <p:nvPr>
            <p:ph type="title"/>
          </p:nvPr>
        </p:nvSpPr>
        <p:spPr/>
        <p:txBody>
          <a:bodyPr/>
          <a:lstStyle/>
          <a:p>
            <a:r>
              <a:rPr lang="en-US"/>
              <a:t>TSS networks</a:t>
            </a:r>
          </a:p>
        </p:txBody>
      </p:sp>
      <p:sp>
        <p:nvSpPr>
          <p:cNvPr id="3" name="Content Placeholder 2">
            <a:extLst>
              <a:ext uri="{FF2B5EF4-FFF2-40B4-BE49-F238E27FC236}">
                <a16:creationId xmlns:a16="http://schemas.microsoft.com/office/drawing/2014/main" id="{41F8C93C-59DA-4549-9B4D-C0ECA41A3493}"/>
              </a:ext>
            </a:extLst>
          </p:cNvPr>
          <p:cNvSpPr>
            <a:spLocks noGrp="1"/>
          </p:cNvSpPr>
          <p:nvPr>
            <p:ph idx="1"/>
          </p:nvPr>
        </p:nvSpPr>
        <p:spPr/>
        <p:txBody>
          <a:bodyPr>
            <a:normAutofit lnSpcReduction="10000"/>
          </a:bodyPr>
          <a:lstStyle/>
          <a:p>
            <a:pPr marL="0" indent="0">
              <a:buNone/>
            </a:pPr>
            <a:r>
              <a:rPr lang="en-US" dirty="0"/>
              <a:t>3 Separated networks for Relay-train, PLC-train &amp; Gateway</a:t>
            </a:r>
          </a:p>
          <a:p>
            <a:pPr marL="0" indent="0">
              <a:buNone/>
            </a:pPr>
            <a:r>
              <a:rPr lang="en-US" dirty="0"/>
              <a:t> Example:</a:t>
            </a:r>
          </a:p>
          <a:p>
            <a:r>
              <a:rPr lang="en-GB" sz="1900" dirty="0"/>
              <a:t>Safety CPU 		&lt;-&gt; 	To its own Cabinet</a:t>
            </a:r>
            <a:endParaRPr lang="sv-SE" sz="1900" dirty="0"/>
          </a:p>
          <a:p>
            <a:r>
              <a:rPr lang="en-GB" sz="1900" dirty="0"/>
              <a:t>Safety CPU 		&lt;-&gt; 	Channel A Cabinet</a:t>
            </a:r>
            <a:endParaRPr lang="sv-SE" sz="1900" dirty="0"/>
          </a:p>
          <a:p>
            <a:r>
              <a:rPr lang="en-GB" sz="1900" dirty="0"/>
              <a:t>Safety CPU 		&lt;-&gt; 	Channel B Cabinet</a:t>
            </a:r>
            <a:endParaRPr lang="sv-SE" sz="1900" dirty="0"/>
          </a:p>
          <a:p>
            <a:r>
              <a:rPr lang="en-GB" sz="1900" dirty="0"/>
              <a:t>Safety CPU 		&lt;-&gt; 	Channel C Cabinet</a:t>
            </a:r>
            <a:endParaRPr lang="sv-SE" sz="1900" dirty="0"/>
          </a:p>
          <a:p>
            <a:r>
              <a:rPr lang="en-GB" sz="1900" dirty="0"/>
              <a:t>Safety CPU 		&lt;-&gt; 	Main Control Room Cabinet (MCR)</a:t>
            </a:r>
            <a:endParaRPr lang="sv-SE" sz="1900" dirty="0"/>
          </a:p>
          <a:p>
            <a:r>
              <a:rPr lang="en-GB" sz="1900" dirty="0"/>
              <a:t>Safety CPU 		&lt;-&gt; 	Dipole Magnet Cabinet (DM)</a:t>
            </a:r>
            <a:endParaRPr lang="sv-SE" sz="1900" dirty="0"/>
          </a:p>
          <a:p>
            <a:r>
              <a:rPr lang="en-GB" sz="1900" dirty="0"/>
              <a:t>Safety CPU 		&lt;-&gt; 	RFQ Control Cabinet</a:t>
            </a:r>
            <a:endParaRPr lang="sv-SE" sz="1900" dirty="0"/>
          </a:p>
          <a:p>
            <a:r>
              <a:rPr lang="en-GB" sz="1900" dirty="0"/>
              <a:t>Safety CPU 		&lt;-&gt; 	ION Source Control Cabinet.</a:t>
            </a:r>
          </a:p>
          <a:p>
            <a:pPr marL="0" indent="0">
              <a:buNone/>
            </a:pPr>
            <a:r>
              <a:rPr lang="sv-SE" sz="1900" dirty="0"/>
              <a:t>2 of the networks, Relay-train and PLC-train uses different type and brand of components</a:t>
            </a:r>
          </a:p>
          <a:p>
            <a:endParaRPr lang="en-US" dirty="0"/>
          </a:p>
        </p:txBody>
      </p:sp>
      <p:sp>
        <p:nvSpPr>
          <p:cNvPr id="4" name="Slide Number Placeholder 3">
            <a:extLst>
              <a:ext uri="{FF2B5EF4-FFF2-40B4-BE49-F238E27FC236}">
                <a16:creationId xmlns:a16="http://schemas.microsoft.com/office/drawing/2014/main" id="{68E430C1-50D4-4247-AC25-FD6EE51F6593}"/>
              </a:ext>
            </a:extLst>
          </p:cNvPr>
          <p:cNvSpPr>
            <a:spLocks noGrp="1"/>
          </p:cNvSpPr>
          <p:nvPr>
            <p:ph type="sldNum" sz="quarter" idx="12"/>
          </p:nvPr>
        </p:nvSpPr>
        <p:spPr/>
        <p:txBody>
          <a:bodyPr/>
          <a:lstStyle/>
          <a:p>
            <a:fld id="{551115BC-487E-4422-894C-CB7CD3E79223}" type="slidenum">
              <a:rPr lang="en-GB" noProof="0" smtClean="0"/>
              <a:t>24</a:t>
            </a:fld>
            <a:endParaRPr lang="en-GB" noProof="0" dirty="0"/>
          </a:p>
        </p:txBody>
      </p:sp>
    </p:spTree>
    <p:extLst>
      <p:ext uri="{BB962C8B-B14F-4D97-AF65-F5344CB8AC3E}">
        <p14:creationId xmlns:p14="http://schemas.microsoft.com/office/powerpoint/2010/main" val="73531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B56CA-5407-5A4F-A666-F849F50BCA5C}"/>
              </a:ext>
            </a:extLst>
          </p:cNvPr>
          <p:cNvSpPr>
            <a:spLocks noGrp="1"/>
          </p:cNvSpPr>
          <p:nvPr>
            <p:ph type="title"/>
          </p:nvPr>
        </p:nvSpPr>
        <p:spPr/>
        <p:txBody>
          <a:bodyPr/>
          <a:lstStyle/>
          <a:p>
            <a:r>
              <a:rPr lang="en-US" dirty="0"/>
              <a:t>TSS overview</a:t>
            </a:r>
          </a:p>
        </p:txBody>
      </p:sp>
      <p:sp>
        <p:nvSpPr>
          <p:cNvPr id="4" name="Slide Number Placeholder 3">
            <a:extLst>
              <a:ext uri="{FF2B5EF4-FFF2-40B4-BE49-F238E27FC236}">
                <a16:creationId xmlns:a16="http://schemas.microsoft.com/office/drawing/2014/main" id="{68728FCF-1BE8-E44E-9D60-B1A7BAF2F662}"/>
              </a:ext>
            </a:extLst>
          </p:cNvPr>
          <p:cNvSpPr>
            <a:spLocks noGrp="1"/>
          </p:cNvSpPr>
          <p:nvPr>
            <p:ph type="sldNum" sz="quarter" idx="12"/>
          </p:nvPr>
        </p:nvSpPr>
        <p:spPr/>
        <p:txBody>
          <a:bodyPr/>
          <a:lstStyle/>
          <a:p>
            <a:fld id="{551115BC-487E-4422-894C-CB7CD3E79223}" type="slidenum">
              <a:rPr lang="en-GB" noProof="0" smtClean="0"/>
              <a:t>25</a:t>
            </a:fld>
            <a:endParaRPr lang="en-GB" noProof="0"/>
          </a:p>
        </p:txBody>
      </p:sp>
      <p:pic>
        <p:nvPicPr>
          <p:cNvPr id="5" name="Content Placeholder 4">
            <a:extLst>
              <a:ext uri="{FF2B5EF4-FFF2-40B4-BE49-F238E27FC236}">
                <a16:creationId xmlns:a16="http://schemas.microsoft.com/office/drawing/2014/main" id="{B1B500A1-0E8A-E94B-BB82-4BA26159D87D}"/>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798978" y="1600200"/>
            <a:ext cx="7546044" cy="4525963"/>
          </a:xfrm>
          <a:prstGeom prst="rect">
            <a:avLst/>
          </a:prstGeom>
        </p:spPr>
      </p:pic>
    </p:spTree>
    <p:extLst>
      <p:ext uri="{BB962C8B-B14F-4D97-AF65-F5344CB8AC3E}">
        <p14:creationId xmlns:p14="http://schemas.microsoft.com/office/powerpoint/2010/main" val="2085374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F8541-AEBE-DD4C-A2B7-5A627B44FF31}"/>
              </a:ext>
            </a:extLst>
          </p:cNvPr>
          <p:cNvSpPr>
            <a:spLocks noGrp="1"/>
          </p:cNvSpPr>
          <p:nvPr>
            <p:ph type="title"/>
          </p:nvPr>
        </p:nvSpPr>
        <p:spPr/>
        <p:txBody>
          <a:bodyPr/>
          <a:lstStyle/>
          <a:p>
            <a:r>
              <a:rPr lang="en-US" dirty="0"/>
              <a:t>TSS Network</a:t>
            </a:r>
          </a:p>
        </p:txBody>
      </p:sp>
      <p:sp>
        <p:nvSpPr>
          <p:cNvPr id="3" name="Content Placeholder 2">
            <a:extLst>
              <a:ext uri="{FF2B5EF4-FFF2-40B4-BE49-F238E27FC236}">
                <a16:creationId xmlns:a16="http://schemas.microsoft.com/office/drawing/2014/main" id="{580729AC-3174-4A47-A43B-A9D5769DE1AA}"/>
              </a:ext>
            </a:extLst>
          </p:cNvPr>
          <p:cNvSpPr>
            <a:spLocks noGrp="1"/>
          </p:cNvSpPr>
          <p:nvPr>
            <p:ph idx="1"/>
          </p:nvPr>
        </p:nvSpPr>
        <p:spPr/>
        <p:txBody>
          <a:bodyPr/>
          <a:lstStyle/>
          <a:p>
            <a:r>
              <a:rPr lang="en-US" dirty="0"/>
              <a:t>Any questions?</a:t>
            </a:r>
          </a:p>
        </p:txBody>
      </p:sp>
      <p:sp>
        <p:nvSpPr>
          <p:cNvPr id="4" name="Slide Number Placeholder 3">
            <a:extLst>
              <a:ext uri="{FF2B5EF4-FFF2-40B4-BE49-F238E27FC236}">
                <a16:creationId xmlns:a16="http://schemas.microsoft.com/office/drawing/2014/main" id="{9D7350B8-3888-2B4A-B4EB-EE58A4A47FBA}"/>
              </a:ext>
            </a:extLst>
          </p:cNvPr>
          <p:cNvSpPr>
            <a:spLocks noGrp="1"/>
          </p:cNvSpPr>
          <p:nvPr>
            <p:ph type="sldNum" sz="quarter" idx="12"/>
          </p:nvPr>
        </p:nvSpPr>
        <p:spPr/>
        <p:txBody>
          <a:bodyPr/>
          <a:lstStyle/>
          <a:p>
            <a:fld id="{551115BC-487E-4422-894C-CB7CD3E79223}" type="slidenum">
              <a:rPr lang="en-GB" noProof="0" smtClean="0"/>
              <a:t>26</a:t>
            </a:fld>
            <a:endParaRPr lang="en-GB" noProof="0"/>
          </a:p>
        </p:txBody>
      </p:sp>
    </p:spTree>
    <p:extLst>
      <p:ext uri="{BB962C8B-B14F-4D97-AF65-F5344CB8AC3E}">
        <p14:creationId xmlns:p14="http://schemas.microsoft.com/office/powerpoint/2010/main" val="358110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4000" dirty="0"/>
              <a:t>TSS Voting</a:t>
            </a:r>
          </a:p>
        </p:txBody>
      </p:sp>
      <p:sp>
        <p:nvSpPr>
          <p:cNvPr id="3" name="Subtitle 2"/>
          <p:cNvSpPr>
            <a:spLocks noGrp="1"/>
          </p:cNvSpPr>
          <p:nvPr>
            <p:ph type="subTitle" idx="1"/>
          </p:nvPr>
        </p:nvSpPr>
        <p:spPr/>
        <p:txBody>
          <a:bodyPr>
            <a:noAutofit/>
          </a:bodyPr>
          <a:lstStyle/>
          <a:p>
            <a:r>
              <a:rPr lang="en-GB" sz="2000">
                <a:solidFill>
                  <a:schemeClr val="bg1"/>
                </a:solidFill>
              </a:rPr>
              <a:t>Ola Ingemansson</a:t>
            </a:r>
          </a:p>
          <a:p>
            <a:r>
              <a:rPr lang="en-GB" sz="2000">
                <a:solidFill>
                  <a:schemeClr val="bg1"/>
                </a:solidFill>
              </a:rPr>
              <a:t>Electrical &amp; Instrumentation Engineer</a:t>
            </a:r>
          </a:p>
        </p:txBody>
      </p:sp>
      <p:sp>
        <p:nvSpPr>
          <p:cNvPr id="4" name="Rectangle 3"/>
          <p:cNvSpPr/>
          <p:nvPr/>
        </p:nvSpPr>
        <p:spPr>
          <a:xfrm>
            <a:off x="2286000" y="5949280"/>
            <a:ext cx="4572000" cy="603242"/>
          </a:xfrm>
          <a:prstGeom prst="rect">
            <a:avLst/>
          </a:prstGeom>
        </p:spPr>
        <p:txBody>
          <a:bodyPr>
            <a:spAutoFit/>
          </a:bodyPr>
          <a:lstStyle/>
          <a:p>
            <a:pPr algn="ctr">
              <a:lnSpc>
                <a:spcPct val="120000"/>
              </a:lnSpc>
            </a:pPr>
            <a:r>
              <a:rPr lang="en-GB" sz="1600">
                <a:solidFill>
                  <a:srgbClr val="FFFFFF"/>
                </a:solidFill>
              </a:rPr>
              <a:t>www.europeanspallationsource.se</a:t>
            </a:r>
          </a:p>
          <a:p>
            <a:pPr algn="ctr"/>
            <a:fld id="{656E358F-28A8-D04A-99E6-206C49444CD4}" type="datetime3">
              <a:rPr lang="en-GB" sz="1400" smtClean="0">
                <a:solidFill>
                  <a:srgbClr val="FFFFFF"/>
                </a:solidFill>
              </a:rPr>
              <a:t>5 April, 2019</a:t>
            </a:fld>
            <a:endParaRPr lang="en-GB" sz="1400">
              <a:solidFill>
                <a:srgbClr val="FFFFFF"/>
              </a:solidFill>
            </a:endParaRPr>
          </a:p>
        </p:txBody>
      </p:sp>
    </p:spTree>
    <p:extLst>
      <p:ext uri="{BB962C8B-B14F-4D97-AF65-F5344CB8AC3E}">
        <p14:creationId xmlns:p14="http://schemas.microsoft.com/office/powerpoint/2010/main" val="1724465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4BC6D-E60F-6E41-A787-5C5D09C4F98D}"/>
              </a:ext>
            </a:extLst>
          </p:cNvPr>
          <p:cNvSpPr>
            <a:spLocks noGrp="1"/>
          </p:cNvSpPr>
          <p:nvPr>
            <p:ph type="title"/>
          </p:nvPr>
        </p:nvSpPr>
        <p:spPr/>
        <p:txBody>
          <a:bodyPr/>
          <a:lstStyle/>
          <a:p>
            <a:r>
              <a:rPr lang="en-US" dirty="0"/>
              <a:t>TSS Channels to voting</a:t>
            </a:r>
          </a:p>
        </p:txBody>
      </p:sp>
      <p:sp>
        <p:nvSpPr>
          <p:cNvPr id="3" name="Content Placeholder 2">
            <a:extLst>
              <a:ext uri="{FF2B5EF4-FFF2-40B4-BE49-F238E27FC236}">
                <a16:creationId xmlns:a16="http://schemas.microsoft.com/office/drawing/2014/main" id="{E56937FD-65B8-D348-AAE1-BAD19E2F847F}"/>
              </a:ext>
            </a:extLst>
          </p:cNvPr>
          <p:cNvSpPr>
            <a:spLocks noGrp="1"/>
          </p:cNvSpPr>
          <p:nvPr>
            <p:ph idx="1"/>
          </p:nvPr>
        </p:nvSpPr>
        <p:spPr/>
        <p:txBody>
          <a:bodyPr/>
          <a:lstStyle/>
          <a:p>
            <a:r>
              <a:rPr lang="en-US" dirty="0"/>
              <a:t>Channel information communicated for voting</a:t>
            </a:r>
          </a:p>
          <a:p>
            <a:r>
              <a:rPr lang="en-US" dirty="0"/>
              <a:t>Fiber optics are used to transfer signals long distance</a:t>
            </a:r>
          </a:p>
          <a:p>
            <a:r>
              <a:rPr lang="en-US" dirty="0"/>
              <a:t>The relays perform the voting logic for the Relay train</a:t>
            </a:r>
          </a:p>
          <a:p>
            <a:r>
              <a:rPr lang="en-US" dirty="0"/>
              <a:t>This is done by SW in the PLC-train</a:t>
            </a:r>
          </a:p>
        </p:txBody>
      </p:sp>
      <p:sp>
        <p:nvSpPr>
          <p:cNvPr id="4" name="Slide Number Placeholder 3">
            <a:extLst>
              <a:ext uri="{FF2B5EF4-FFF2-40B4-BE49-F238E27FC236}">
                <a16:creationId xmlns:a16="http://schemas.microsoft.com/office/drawing/2014/main" id="{2720DAF8-1655-4A4C-A236-FBDEDC880CDD}"/>
              </a:ext>
            </a:extLst>
          </p:cNvPr>
          <p:cNvSpPr>
            <a:spLocks noGrp="1"/>
          </p:cNvSpPr>
          <p:nvPr>
            <p:ph type="sldNum" sz="quarter" idx="12"/>
          </p:nvPr>
        </p:nvSpPr>
        <p:spPr/>
        <p:txBody>
          <a:bodyPr/>
          <a:lstStyle/>
          <a:p>
            <a:fld id="{551115BC-487E-4422-894C-CB7CD3E79223}" type="slidenum">
              <a:rPr lang="en-GB" noProof="0" smtClean="0"/>
              <a:t>28</a:t>
            </a:fld>
            <a:endParaRPr lang="en-GB" noProof="0" dirty="0"/>
          </a:p>
        </p:txBody>
      </p:sp>
      <p:pic>
        <p:nvPicPr>
          <p:cNvPr id="5" name="Picture 4">
            <a:extLst>
              <a:ext uri="{FF2B5EF4-FFF2-40B4-BE49-F238E27FC236}">
                <a16:creationId xmlns:a16="http://schemas.microsoft.com/office/drawing/2014/main" id="{87BE4D67-9A72-8F4F-8B4F-C758402744C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907704" y="4229735"/>
            <a:ext cx="5566410" cy="2078990"/>
          </a:xfrm>
          <a:prstGeom prst="rect">
            <a:avLst/>
          </a:prstGeom>
        </p:spPr>
      </p:pic>
    </p:spTree>
    <p:extLst>
      <p:ext uri="{BB962C8B-B14F-4D97-AF65-F5344CB8AC3E}">
        <p14:creationId xmlns:p14="http://schemas.microsoft.com/office/powerpoint/2010/main" val="135943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1E56-5FF2-9447-86E8-986A8F35B4B6}"/>
              </a:ext>
            </a:extLst>
          </p:cNvPr>
          <p:cNvSpPr>
            <a:spLocks noGrp="1"/>
          </p:cNvSpPr>
          <p:nvPr>
            <p:ph type="title"/>
          </p:nvPr>
        </p:nvSpPr>
        <p:spPr/>
        <p:txBody>
          <a:bodyPr/>
          <a:lstStyle/>
          <a:p>
            <a:r>
              <a:rPr lang="en-US" dirty="0"/>
              <a:t>TSS logic</a:t>
            </a:r>
          </a:p>
        </p:txBody>
      </p:sp>
      <p:sp>
        <p:nvSpPr>
          <p:cNvPr id="3" name="Content Placeholder 2">
            <a:extLst>
              <a:ext uri="{FF2B5EF4-FFF2-40B4-BE49-F238E27FC236}">
                <a16:creationId xmlns:a16="http://schemas.microsoft.com/office/drawing/2014/main" id="{323BEB71-CE13-5C48-94F4-9EF2146699A7}"/>
              </a:ext>
            </a:extLst>
          </p:cNvPr>
          <p:cNvSpPr>
            <a:spLocks noGrp="1"/>
          </p:cNvSpPr>
          <p:nvPr>
            <p:ph idx="1"/>
          </p:nvPr>
        </p:nvSpPr>
        <p:spPr/>
        <p:txBody>
          <a:bodyPr/>
          <a:lstStyle/>
          <a:p>
            <a:r>
              <a:rPr lang="en-US" dirty="0"/>
              <a:t>2oo3 Created close to the actuators in Relay-train</a:t>
            </a:r>
          </a:p>
          <a:p>
            <a:r>
              <a:rPr lang="en-US" dirty="0"/>
              <a:t>Created by SW in PLC-train</a:t>
            </a:r>
          </a:p>
          <a:p>
            <a:r>
              <a:rPr lang="en-US" dirty="0"/>
              <a:t>Connects to 2+2 actuators that performs the power break up of feeding the Ion-source and the RFQ</a:t>
            </a:r>
          </a:p>
        </p:txBody>
      </p:sp>
      <p:sp>
        <p:nvSpPr>
          <p:cNvPr id="4" name="Slide Number Placeholder 3">
            <a:extLst>
              <a:ext uri="{FF2B5EF4-FFF2-40B4-BE49-F238E27FC236}">
                <a16:creationId xmlns:a16="http://schemas.microsoft.com/office/drawing/2014/main" id="{2BEAEE39-9F5D-FF42-9A0A-0951EE41CD20}"/>
              </a:ext>
            </a:extLst>
          </p:cNvPr>
          <p:cNvSpPr>
            <a:spLocks noGrp="1"/>
          </p:cNvSpPr>
          <p:nvPr>
            <p:ph type="sldNum" sz="quarter" idx="12"/>
          </p:nvPr>
        </p:nvSpPr>
        <p:spPr/>
        <p:txBody>
          <a:bodyPr/>
          <a:lstStyle/>
          <a:p>
            <a:fld id="{551115BC-487E-4422-894C-CB7CD3E79223}" type="slidenum">
              <a:rPr lang="en-GB" noProof="0" smtClean="0"/>
              <a:t>29</a:t>
            </a:fld>
            <a:endParaRPr lang="en-GB" noProof="0" dirty="0"/>
          </a:p>
        </p:txBody>
      </p:sp>
      <p:pic>
        <p:nvPicPr>
          <p:cNvPr id="5" name="Picture 4">
            <a:extLst>
              <a:ext uri="{FF2B5EF4-FFF2-40B4-BE49-F238E27FC236}">
                <a16:creationId xmlns:a16="http://schemas.microsoft.com/office/drawing/2014/main" id="{D796A3C8-9C9B-5E42-97F0-6CBC6A34DD33}"/>
              </a:ext>
            </a:extLst>
          </p:cNvPr>
          <p:cNvPicPr/>
          <p:nvPr/>
        </p:nvPicPr>
        <p:blipFill>
          <a:blip r:embed="rId2">
            <a:extLst>
              <a:ext uri="{28A0092B-C50C-407E-A947-70E740481C1C}">
                <a14:useLocalDpi xmlns:a14="http://schemas.microsoft.com/office/drawing/2010/main" val="0"/>
              </a:ext>
            </a:extLst>
          </a:blip>
          <a:stretch>
            <a:fillRect/>
          </a:stretch>
        </p:blipFill>
        <p:spPr>
          <a:xfrm>
            <a:off x="1475656" y="4149080"/>
            <a:ext cx="5480050" cy="1811655"/>
          </a:xfrm>
          <a:prstGeom prst="rect">
            <a:avLst/>
          </a:prstGeom>
        </p:spPr>
      </p:pic>
      <p:pic>
        <p:nvPicPr>
          <p:cNvPr id="6" name="Picture 5">
            <a:extLst>
              <a:ext uri="{FF2B5EF4-FFF2-40B4-BE49-F238E27FC236}">
                <a16:creationId xmlns:a16="http://schemas.microsoft.com/office/drawing/2014/main" id="{50958BCF-0924-8B4B-9910-6F0B924B4EAA}"/>
              </a:ext>
            </a:extLst>
          </p:cNvPr>
          <p:cNvPicPr/>
          <p:nvPr/>
        </p:nvPicPr>
        <p:blipFill>
          <a:blip r:embed="rId3">
            <a:extLst>
              <a:ext uri="{28A0092B-C50C-407E-A947-70E740481C1C}">
                <a14:useLocalDpi xmlns:a14="http://schemas.microsoft.com/office/drawing/2010/main" val="0"/>
              </a:ext>
            </a:extLst>
          </a:blip>
          <a:stretch>
            <a:fillRect/>
          </a:stretch>
        </p:blipFill>
        <p:spPr>
          <a:xfrm>
            <a:off x="2370331" y="4500552"/>
            <a:ext cx="2212975" cy="1108710"/>
          </a:xfrm>
          <a:prstGeom prst="rect">
            <a:avLst/>
          </a:prstGeom>
        </p:spPr>
      </p:pic>
    </p:spTree>
    <p:extLst>
      <p:ext uri="{BB962C8B-B14F-4D97-AF65-F5344CB8AC3E}">
        <p14:creationId xmlns:p14="http://schemas.microsoft.com/office/powerpoint/2010/main" val="369535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B66AA-F945-C549-AF23-564C8BA4CA22}"/>
              </a:ext>
            </a:extLst>
          </p:cNvPr>
          <p:cNvSpPr>
            <a:spLocks noGrp="1"/>
          </p:cNvSpPr>
          <p:nvPr>
            <p:ph type="title"/>
          </p:nvPr>
        </p:nvSpPr>
        <p:spPr/>
        <p:txBody>
          <a:bodyPr/>
          <a:lstStyle/>
          <a:p>
            <a:r>
              <a:rPr lang="en-US"/>
              <a:t>TSS – Main Interfaces</a:t>
            </a:r>
          </a:p>
        </p:txBody>
      </p:sp>
      <p:sp>
        <p:nvSpPr>
          <p:cNvPr id="3" name="Content Placeholder 2">
            <a:extLst>
              <a:ext uri="{FF2B5EF4-FFF2-40B4-BE49-F238E27FC236}">
                <a16:creationId xmlns:a16="http://schemas.microsoft.com/office/drawing/2014/main" id="{9F6AD913-B55D-B647-B193-612C72D3B068}"/>
              </a:ext>
            </a:extLst>
          </p:cNvPr>
          <p:cNvSpPr>
            <a:spLocks noGrp="1"/>
          </p:cNvSpPr>
          <p:nvPr>
            <p:ph idx="1"/>
          </p:nvPr>
        </p:nvSpPr>
        <p:spPr/>
        <p:txBody>
          <a:bodyPr>
            <a:normAutofit lnSpcReduction="10000"/>
          </a:bodyPr>
          <a:lstStyle/>
          <a:p>
            <a:r>
              <a:rPr lang="en-US" dirty="0"/>
              <a:t>Input- Conditions</a:t>
            </a:r>
          </a:p>
          <a:p>
            <a:pPr lvl="1"/>
            <a:r>
              <a:rPr lang="en-US" dirty="0"/>
              <a:t>Mass Flow in Target Primary Cooling System</a:t>
            </a:r>
          </a:p>
          <a:p>
            <a:pPr lvl="1"/>
            <a:r>
              <a:rPr lang="en-US" dirty="0"/>
              <a:t>Pressure in Target Primary Cooling System</a:t>
            </a:r>
          </a:p>
          <a:p>
            <a:pPr lvl="1"/>
            <a:r>
              <a:rPr lang="en-US" dirty="0"/>
              <a:t>Temperature in Target Primary Cooling System</a:t>
            </a:r>
          </a:p>
          <a:p>
            <a:pPr lvl="1"/>
            <a:r>
              <a:rPr lang="en-US" dirty="0"/>
              <a:t>Rotation speed in Target Wheel system</a:t>
            </a:r>
          </a:p>
          <a:p>
            <a:pPr lvl="1"/>
            <a:r>
              <a:rPr lang="en-US" dirty="0"/>
              <a:t>Pressure in Monolith Vessel</a:t>
            </a:r>
          </a:p>
          <a:p>
            <a:pPr lvl="1"/>
            <a:r>
              <a:rPr lang="en-US" dirty="0"/>
              <a:t>Manual Safety Stop Button in Main Control Room</a:t>
            </a:r>
          </a:p>
          <a:p>
            <a:r>
              <a:rPr lang="en-US" dirty="0"/>
              <a:t>Output- Actions</a:t>
            </a:r>
          </a:p>
          <a:p>
            <a:pPr lvl="1"/>
            <a:r>
              <a:rPr lang="en-US" dirty="0"/>
              <a:t>2 Actuators for cutting the power supply to the Ion Source</a:t>
            </a:r>
          </a:p>
          <a:p>
            <a:pPr lvl="1"/>
            <a:r>
              <a:rPr lang="en-US" dirty="0"/>
              <a:t>2 Actuators for cutting the power supply to the RFQ</a:t>
            </a:r>
          </a:p>
        </p:txBody>
      </p:sp>
      <p:sp>
        <p:nvSpPr>
          <p:cNvPr id="4" name="Slide Number Placeholder 3">
            <a:extLst>
              <a:ext uri="{FF2B5EF4-FFF2-40B4-BE49-F238E27FC236}">
                <a16:creationId xmlns:a16="http://schemas.microsoft.com/office/drawing/2014/main" id="{47E2CBF8-7412-EE42-B3B2-FADCFABA76E2}"/>
              </a:ext>
            </a:extLst>
          </p:cNvPr>
          <p:cNvSpPr>
            <a:spLocks noGrp="1"/>
          </p:cNvSpPr>
          <p:nvPr>
            <p:ph type="sldNum" sz="quarter" idx="12"/>
          </p:nvPr>
        </p:nvSpPr>
        <p:spPr/>
        <p:txBody>
          <a:bodyPr/>
          <a:lstStyle/>
          <a:p>
            <a:fld id="{551115BC-487E-4422-894C-CB7CD3E79223}" type="slidenum">
              <a:rPr lang="en-GB" noProof="0" smtClean="0"/>
              <a:t>3</a:t>
            </a:fld>
            <a:endParaRPr lang="en-GB" noProof="0"/>
          </a:p>
        </p:txBody>
      </p:sp>
    </p:spTree>
    <p:extLst>
      <p:ext uri="{BB962C8B-B14F-4D97-AF65-F5344CB8AC3E}">
        <p14:creationId xmlns:p14="http://schemas.microsoft.com/office/powerpoint/2010/main" val="54682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AE87F-9224-5A48-B5DA-7EFF03BFCF35}"/>
              </a:ext>
            </a:extLst>
          </p:cNvPr>
          <p:cNvSpPr>
            <a:spLocks noGrp="1"/>
          </p:cNvSpPr>
          <p:nvPr>
            <p:ph type="title"/>
          </p:nvPr>
        </p:nvSpPr>
        <p:spPr/>
        <p:txBody>
          <a:bodyPr/>
          <a:lstStyle/>
          <a:p>
            <a:r>
              <a:rPr lang="en-US" dirty="0"/>
              <a:t>TSS logic II</a:t>
            </a:r>
          </a:p>
        </p:txBody>
      </p:sp>
      <p:sp>
        <p:nvSpPr>
          <p:cNvPr id="3" name="Content Placeholder 2">
            <a:extLst>
              <a:ext uri="{FF2B5EF4-FFF2-40B4-BE49-F238E27FC236}">
                <a16:creationId xmlns:a16="http://schemas.microsoft.com/office/drawing/2014/main" id="{48D04E35-274A-F348-A9ED-340E0FAE8FEF}"/>
              </a:ext>
            </a:extLst>
          </p:cNvPr>
          <p:cNvSpPr>
            <a:spLocks noGrp="1"/>
          </p:cNvSpPr>
          <p:nvPr>
            <p:ph idx="1"/>
          </p:nvPr>
        </p:nvSpPr>
        <p:spPr>
          <a:xfrm>
            <a:off x="457200" y="1600200"/>
            <a:ext cx="8229600" cy="4938713"/>
          </a:xfrm>
        </p:spPr>
        <p:txBody>
          <a:bodyPr/>
          <a:lstStyle/>
          <a:p>
            <a:r>
              <a:rPr lang="en-US" dirty="0"/>
              <a:t>Stop relay logic includes the manual safety stop button</a:t>
            </a:r>
          </a:p>
        </p:txBody>
      </p:sp>
      <p:sp>
        <p:nvSpPr>
          <p:cNvPr id="4" name="Slide Number Placeholder 3">
            <a:extLst>
              <a:ext uri="{FF2B5EF4-FFF2-40B4-BE49-F238E27FC236}">
                <a16:creationId xmlns:a16="http://schemas.microsoft.com/office/drawing/2014/main" id="{24E7A80C-5BCB-244B-BBF0-0D6F9358CF90}"/>
              </a:ext>
            </a:extLst>
          </p:cNvPr>
          <p:cNvSpPr>
            <a:spLocks noGrp="1"/>
          </p:cNvSpPr>
          <p:nvPr>
            <p:ph type="sldNum" sz="quarter" idx="12"/>
          </p:nvPr>
        </p:nvSpPr>
        <p:spPr/>
        <p:txBody>
          <a:bodyPr/>
          <a:lstStyle/>
          <a:p>
            <a:fld id="{551115BC-487E-4422-894C-CB7CD3E79223}" type="slidenum">
              <a:rPr lang="en-GB" noProof="0" smtClean="0"/>
              <a:t>30</a:t>
            </a:fld>
            <a:endParaRPr lang="en-GB" noProof="0" dirty="0"/>
          </a:p>
        </p:txBody>
      </p:sp>
      <p:pic>
        <p:nvPicPr>
          <p:cNvPr id="5" name="Picture 4">
            <a:extLst>
              <a:ext uri="{FF2B5EF4-FFF2-40B4-BE49-F238E27FC236}">
                <a16:creationId xmlns:a16="http://schemas.microsoft.com/office/drawing/2014/main" id="{4B4F4A99-24A1-B84B-8706-66D0FC813556}"/>
              </a:ext>
            </a:extLst>
          </p:cNvPr>
          <p:cNvPicPr/>
          <p:nvPr/>
        </p:nvPicPr>
        <p:blipFill>
          <a:blip r:embed="rId2">
            <a:extLst>
              <a:ext uri="{28A0092B-C50C-407E-A947-70E740481C1C}">
                <a14:useLocalDpi xmlns:a14="http://schemas.microsoft.com/office/drawing/2010/main" val="0"/>
              </a:ext>
            </a:extLst>
          </a:blip>
          <a:stretch>
            <a:fillRect/>
          </a:stretch>
        </p:blipFill>
        <p:spPr>
          <a:xfrm>
            <a:off x="1043608" y="2492897"/>
            <a:ext cx="7200800" cy="4046016"/>
          </a:xfrm>
          <a:prstGeom prst="rect">
            <a:avLst/>
          </a:prstGeom>
        </p:spPr>
      </p:pic>
    </p:spTree>
    <p:extLst>
      <p:ext uri="{BB962C8B-B14F-4D97-AF65-F5344CB8AC3E}">
        <p14:creationId xmlns:p14="http://schemas.microsoft.com/office/powerpoint/2010/main" val="990406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F8541-AEBE-DD4C-A2B7-5A627B44FF31}"/>
              </a:ext>
            </a:extLst>
          </p:cNvPr>
          <p:cNvSpPr>
            <a:spLocks noGrp="1"/>
          </p:cNvSpPr>
          <p:nvPr>
            <p:ph type="title"/>
          </p:nvPr>
        </p:nvSpPr>
        <p:spPr/>
        <p:txBody>
          <a:bodyPr/>
          <a:lstStyle/>
          <a:p>
            <a:r>
              <a:rPr lang="en-US" dirty="0"/>
              <a:t>TSS Voting</a:t>
            </a:r>
          </a:p>
        </p:txBody>
      </p:sp>
      <p:sp>
        <p:nvSpPr>
          <p:cNvPr id="3" name="Content Placeholder 2">
            <a:extLst>
              <a:ext uri="{FF2B5EF4-FFF2-40B4-BE49-F238E27FC236}">
                <a16:creationId xmlns:a16="http://schemas.microsoft.com/office/drawing/2014/main" id="{580729AC-3174-4A47-A43B-A9D5769DE1AA}"/>
              </a:ext>
            </a:extLst>
          </p:cNvPr>
          <p:cNvSpPr>
            <a:spLocks noGrp="1"/>
          </p:cNvSpPr>
          <p:nvPr>
            <p:ph idx="1"/>
          </p:nvPr>
        </p:nvSpPr>
        <p:spPr/>
        <p:txBody>
          <a:bodyPr/>
          <a:lstStyle/>
          <a:p>
            <a:r>
              <a:rPr lang="en-US" dirty="0"/>
              <a:t>Any questions?</a:t>
            </a:r>
          </a:p>
        </p:txBody>
      </p:sp>
      <p:sp>
        <p:nvSpPr>
          <p:cNvPr id="4" name="Slide Number Placeholder 3">
            <a:extLst>
              <a:ext uri="{FF2B5EF4-FFF2-40B4-BE49-F238E27FC236}">
                <a16:creationId xmlns:a16="http://schemas.microsoft.com/office/drawing/2014/main" id="{9D7350B8-3888-2B4A-B4EB-EE58A4A47FBA}"/>
              </a:ext>
            </a:extLst>
          </p:cNvPr>
          <p:cNvSpPr>
            <a:spLocks noGrp="1"/>
          </p:cNvSpPr>
          <p:nvPr>
            <p:ph type="sldNum" sz="quarter" idx="12"/>
          </p:nvPr>
        </p:nvSpPr>
        <p:spPr/>
        <p:txBody>
          <a:bodyPr/>
          <a:lstStyle/>
          <a:p>
            <a:fld id="{551115BC-487E-4422-894C-CB7CD3E79223}" type="slidenum">
              <a:rPr lang="en-GB" noProof="0" smtClean="0"/>
              <a:t>31</a:t>
            </a:fld>
            <a:endParaRPr lang="en-GB" noProof="0"/>
          </a:p>
        </p:txBody>
      </p:sp>
    </p:spTree>
    <p:extLst>
      <p:ext uri="{BB962C8B-B14F-4D97-AF65-F5344CB8AC3E}">
        <p14:creationId xmlns:p14="http://schemas.microsoft.com/office/powerpoint/2010/main" val="37175593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4000" dirty="0"/>
              <a:t>TSS Actuators</a:t>
            </a:r>
          </a:p>
        </p:txBody>
      </p:sp>
      <p:sp>
        <p:nvSpPr>
          <p:cNvPr id="3" name="Subtitle 2"/>
          <p:cNvSpPr>
            <a:spLocks noGrp="1"/>
          </p:cNvSpPr>
          <p:nvPr>
            <p:ph type="subTitle" idx="1"/>
          </p:nvPr>
        </p:nvSpPr>
        <p:spPr/>
        <p:txBody>
          <a:bodyPr>
            <a:noAutofit/>
          </a:bodyPr>
          <a:lstStyle/>
          <a:p>
            <a:r>
              <a:rPr lang="en-GB" sz="2000" dirty="0">
                <a:solidFill>
                  <a:schemeClr val="bg1"/>
                </a:solidFill>
              </a:rPr>
              <a:t>Ola Ingemansson</a:t>
            </a:r>
          </a:p>
          <a:p>
            <a:r>
              <a:rPr lang="en-GB" sz="2000" dirty="0">
                <a:solidFill>
                  <a:schemeClr val="bg1"/>
                </a:solidFill>
              </a:rPr>
              <a:t>Electrical &amp; Instrumentation Engineer</a:t>
            </a:r>
          </a:p>
        </p:txBody>
      </p:sp>
      <p:sp>
        <p:nvSpPr>
          <p:cNvPr id="4" name="Rectangle 3"/>
          <p:cNvSpPr/>
          <p:nvPr/>
        </p:nvSpPr>
        <p:spPr>
          <a:xfrm>
            <a:off x="2286000" y="5949280"/>
            <a:ext cx="4572000" cy="603242"/>
          </a:xfrm>
          <a:prstGeom prst="rect">
            <a:avLst/>
          </a:prstGeom>
        </p:spPr>
        <p:txBody>
          <a:bodyPr>
            <a:spAutoFit/>
          </a:bodyPr>
          <a:lstStyle/>
          <a:p>
            <a:pPr algn="ctr">
              <a:lnSpc>
                <a:spcPct val="120000"/>
              </a:lnSpc>
            </a:pPr>
            <a:r>
              <a:rPr lang="en-GB" sz="1600" dirty="0" err="1">
                <a:solidFill>
                  <a:srgbClr val="FFFFFF"/>
                </a:solidFill>
              </a:rPr>
              <a:t>www.europeanspallationsource.se</a:t>
            </a:r>
            <a:endParaRPr lang="en-GB" sz="1600">
              <a:solidFill>
                <a:srgbClr val="FFFFFF"/>
              </a:solidFill>
            </a:endParaRPr>
          </a:p>
          <a:p>
            <a:pPr algn="ctr"/>
            <a:fld id="{656E358F-28A8-D04A-99E6-206C49444CD4}" type="datetime3">
              <a:rPr lang="en-GB" sz="1400" smtClean="0">
                <a:solidFill>
                  <a:srgbClr val="FFFFFF"/>
                </a:solidFill>
              </a:rPr>
              <a:t>5 April, 2019</a:t>
            </a:fld>
            <a:endParaRPr lang="en-GB" sz="1400">
              <a:solidFill>
                <a:srgbClr val="FFFFFF"/>
              </a:solidFill>
            </a:endParaRPr>
          </a:p>
        </p:txBody>
      </p:sp>
    </p:spTree>
    <p:extLst>
      <p:ext uri="{BB962C8B-B14F-4D97-AF65-F5344CB8AC3E}">
        <p14:creationId xmlns:p14="http://schemas.microsoft.com/office/powerpoint/2010/main" val="3011322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EC261-194A-7F44-B735-E21F617C6785}"/>
              </a:ext>
            </a:extLst>
          </p:cNvPr>
          <p:cNvSpPr>
            <a:spLocks noGrp="1"/>
          </p:cNvSpPr>
          <p:nvPr>
            <p:ph type="title"/>
          </p:nvPr>
        </p:nvSpPr>
        <p:spPr/>
        <p:txBody>
          <a:bodyPr/>
          <a:lstStyle/>
          <a:p>
            <a:r>
              <a:rPr lang="en-US" dirty="0"/>
              <a:t>TSS Actuators</a:t>
            </a:r>
          </a:p>
        </p:txBody>
      </p:sp>
      <p:sp>
        <p:nvSpPr>
          <p:cNvPr id="3" name="Content Placeholder 2">
            <a:extLst>
              <a:ext uri="{FF2B5EF4-FFF2-40B4-BE49-F238E27FC236}">
                <a16:creationId xmlns:a16="http://schemas.microsoft.com/office/drawing/2014/main" id="{860EA94E-D41B-D84D-A197-9EDA19686BFA}"/>
              </a:ext>
            </a:extLst>
          </p:cNvPr>
          <p:cNvSpPr>
            <a:spLocks noGrp="1"/>
          </p:cNvSpPr>
          <p:nvPr>
            <p:ph idx="1"/>
          </p:nvPr>
        </p:nvSpPr>
        <p:spPr/>
        <p:txBody>
          <a:bodyPr/>
          <a:lstStyle/>
          <a:p>
            <a:r>
              <a:rPr lang="en-US" dirty="0"/>
              <a:t>Ion-source, both contactors shown</a:t>
            </a:r>
          </a:p>
          <a:p>
            <a:endParaRPr lang="en-US" dirty="0"/>
          </a:p>
        </p:txBody>
      </p:sp>
      <p:sp>
        <p:nvSpPr>
          <p:cNvPr id="4" name="Slide Number Placeholder 3">
            <a:extLst>
              <a:ext uri="{FF2B5EF4-FFF2-40B4-BE49-F238E27FC236}">
                <a16:creationId xmlns:a16="http://schemas.microsoft.com/office/drawing/2014/main" id="{80963A8C-E15E-F044-936E-B3C56C1511BC}"/>
              </a:ext>
            </a:extLst>
          </p:cNvPr>
          <p:cNvSpPr>
            <a:spLocks noGrp="1"/>
          </p:cNvSpPr>
          <p:nvPr>
            <p:ph type="sldNum" sz="quarter" idx="12"/>
          </p:nvPr>
        </p:nvSpPr>
        <p:spPr/>
        <p:txBody>
          <a:bodyPr/>
          <a:lstStyle/>
          <a:p>
            <a:fld id="{551115BC-487E-4422-894C-CB7CD3E79223}" type="slidenum">
              <a:rPr lang="en-GB" noProof="0" smtClean="0"/>
              <a:t>33</a:t>
            </a:fld>
            <a:endParaRPr lang="en-GB" noProof="0" dirty="0"/>
          </a:p>
        </p:txBody>
      </p:sp>
      <p:pic>
        <p:nvPicPr>
          <p:cNvPr id="6" name="Picture 5">
            <a:extLst>
              <a:ext uri="{FF2B5EF4-FFF2-40B4-BE49-F238E27FC236}">
                <a16:creationId xmlns:a16="http://schemas.microsoft.com/office/drawing/2014/main" id="{46FED2C2-62C4-DC4F-BC08-D7AA4DA2DBD9}"/>
              </a:ext>
            </a:extLst>
          </p:cNvPr>
          <p:cNvPicPr/>
          <p:nvPr/>
        </p:nvPicPr>
        <p:blipFill>
          <a:blip r:embed="rId2">
            <a:extLst>
              <a:ext uri="{28A0092B-C50C-407E-A947-70E740481C1C}">
                <a14:useLocalDpi xmlns:a14="http://schemas.microsoft.com/office/drawing/2010/main" val="0"/>
              </a:ext>
            </a:extLst>
          </a:blip>
          <a:stretch>
            <a:fillRect/>
          </a:stretch>
        </p:blipFill>
        <p:spPr>
          <a:xfrm>
            <a:off x="1043608" y="2852936"/>
            <a:ext cx="7128792" cy="3455789"/>
          </a:xfrm>
          <a:prstGeom prst="rect">
            <a:avLst/>
          </a:prstGeom>
        </p:spPr>
      </p:pic>
    </p:spTree>
    <p:extLst>
      <p:ext uri="{BB962C8B-B14F-4D97-AF65-F5344CB8AC3E}">
        <p14:creationId xmlns:p14="http://schemas.microsoft.com/office/powerpoint/2010/main" val="3550029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E8F38-F552-5F47-BAE7-AB848B3D23C9}"/>
              </a:ext>
            </a:extLst>
          </p:cNvPr>
          <p:cNvSpPr>
            <a:spLocks noGrp="1"/>
          </p:cNvSpPr>
          <p:nvPr>
            <p:ph type="title"/>
          </p:nvPr>
        </p:nvSpPr>
        <p:spPr/>
        <p:txBody>
          <a:bodyPr/>
          <a:lstStyle/>
          <a:p>
            <a:r>
              <a:rPr lang="en-US" dirty="0"/>
              <a:t>TSS Actuators</a:t>
            </a:r>
          </a:p>
        </p:txBody>
      </p:sp>
      <p:sp>
        <p:nvSpPr>
          <p:cNvPr id="3" name="Content Placeholder 2">
            <a:extLst>
              <a:ext uri="{FF2B5EF4-FFF2-40B4-BE49-F238E27FC236}">
                <a16:creationId xmlns:a16="http://schemas.microsoft.com/office/drawing/2014/main" id="{1DC66910-6B23-3949-AC69-9064ECAAC91E}"/>
              </a:ext>
            </a:extLst>
          </p:cNvPr>
          <p:cNvSpPr>
            <a:spLocks noGrp="1"/>
          </p:cNvSpPr>
          <p:nvPr>
            <p:ph idx="1"/>
          </p:nvPr>
        </p:nvSpPr>
        <p:spPr/>
        <p:txBody>
          <a:bodyPr/>
          <a:lstStyle/>
          <a:p>
            <a:r>
              <a:rPr lang="en-US" dirty="0"/>
              <a:t>RFQ, both Switch disconnectors shown</a:t>
            </a:r>
          </a:p>
          <a:p>
            <a:endParaRPr lang="en-US" dirty="0"/>
          </a:p>
        </p:txBody>
      </p:sp>
      <p:sp>
        <p:nvSpPr>
          <p:cNvPr id="4" name="Slide Number Placeholder 3">
            <a:extLst>
              <a:ext uri="{FF2B5EF4-FFF2-40B4-BE49-F238E27FC236}">
                <a16:creationId xmlns:a16="http://schemas.microsoft.com/office/drawing/2014/main" id="{E0EDF6C6-6021-3E42-B697-396037652155}"/>
              </a:ext>
            </a:extLst>
          </p:cNvPr>
          <p:cNvSpPr>
            <a:spLocks noGrp="1"/>
          </p:cNvSpPr>
          <p:nvPr>
            <p:ph type="sldNum" sz="quarter" idx="12"/>
          </p:nvPr>
        </p:nvSpPr>
        <p:spPr/>
        <p:txBody>
          <a:bodyPr/>
          <a:lstStyle/>
          <a:p>
            <a:fld id="{551115BC-487E-4422-894C-CB7CD3E79223}" type="slidenum">
              <a:rPr lang="en-GB" noProof="0" smtClean="0"/>
              <a:t>34</a:t>
            </a:fld>
            <a:endParaRPr lang="en-GB" noProof="0" dirty="0"/>
          </a:p>
        </p:txBody>
      </p:sp>
      <p:pic>
        <p:nvPicPr>
          <p:cNvPr id="5" name="Picture 4">
            <a:extLst>
              <a:ext uri="{FF2B5EF4-FFF2-40B4-BE49-F238E27FC236}">
                <a16:creationId xmlns:a16="http://schemas.microsoft.com/office/drawing/2014/main" id="{A12747B0-DE2D-BD42-93FA-D8821A4FF8DA}"/>
              </a:ext>
            </a:extLst>
          </p:cNvPr>
          <p:cNvPicPr/>
          <p:nvPr/>
        </p:nvPicPr>
        <p:blipFill>
          <a:blip r:embed="rId2">
            <a:extLst>
              <a:ext uri="{28A0092B-C50C-407E-A947-70E740481C1C}">
                <a14:useLocalDpi xmlns:a14="http://schemas.microsoft.com/office/drawing/2010/main" val="0"/>
              </a:ext>
            </a:extLst>
          </a:blip>
          <a:stretch>
            <a:fillRect/>
          </a:stretch>
        </p:blipFill>
        <p:spPr>
          <a:xfrm>
            <a:off x="899592" y="2492897"/>
            <a:ext cx="7056784" cy="3815828"/>
          </a:xfrm>
          <a:prstGeom prst="rect">
            <a:avLst/>
          </a:prstGeom>
        </p:spPr>
      </p:pic>
    </p:spTree>
    <p:extLst>
      <p:ext uri="{BB962C8B-B14F-4D97-AF65-F5344CB8AC3E}">
        <p14:creationId xmlns:p14="http://schemas.microsoft.com/office/powerpoint/2010/main" val="3695569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32D15-DDB0-1645-A968-CC80A7E49635}"/>
              </a:ext>
            </a:extLst>
          </p:cNvPr>
          <p:cNvSpPr>
            <a:spLocks noGrp="1"/>
          </p:cNvSpPr>
          <p:nvPr>
            <p:ph type="title"/>
          </p:nvPr>
        </p:nvSpPr>
        <p:spPr/>
        <p:txBody>
          <a:bodyPr/>
          <a:lstStyle/>
          <a:p>
            <a:r>
              <a:rPr lang="en-US" dirty="0"/>
              <a:t>TSS Actuators</a:t>
            </a:r>
          </a:p>
        </p:txBody>
      </p:sp>
      <p:sp>
        <p:nvSpPr>
          <p:cNvPr id="3" name="Content Placeholder 2">
            <a:extLst>
              <a:ext uri="{FF2B5EF4-FFF2-40B4-BE49-F238E27FC236}">
                <a16:creationId xmlns:a16="http://schemas.microsoft.com/office/drawing/2014/main" id="{F3DE24F9-5B42-8D47-9808-221C592A2047}"/>
              </a:ext>
            </a:extLst>
          </p:cNvPr>
          <p:cNvSpPr>
            <a:spLocks noGrp="1"/>
          </p:cNvSpPr>
          <p:nvPr>
            <p:ph idx="1"/>
          </p:nvPr>
        </p:nvSpPr>
        <p:spPr/>
        <p:txBody>
          <a:bodyPr/>
          <a:lstStyle/>
          <a:p>
            <a:r>
              <a:rPr lang="en-US" dirty="0"/>
              <a:t>Any Questions</a:t>
            </a:r>
          </a:p>
        </p:txBody>
      </p:sp>
      <p:sp>
        <p:nvSpPr>
          <p:cNvPr id="4" name="Slide Number Placeholder 3">
            <a:extLst>
              <a:ext uri="{FF2B5EF4-FFF2-40B4-BE49-F238E27FC236}">
                <a16:creationId xmlns:a16="http://schemas.microsoft.com/office/drawing/2014/main" id="{504CD11C-68D7-BA4A-97B1-6C45EA0BF09A}"/>
              </a:ext>
            </a:extLst>
          </p:cNvPr>
          <p:cNvSpPr>
            <a:spLocks noGrp="1"/>
          </p:cNvSpPr>
          <p:nvPr>
            <p:ph type="sldNum" sz="quarter" idx="12"/>
          </p:nvPr>
        </p:nvSpPr>
        <p:spPr/>
        <p:txBody>
          <a:bodyPr/>
          <a:lstStyle/>
          <a:p>
            <a:fld id="{551115BC-487E-4422-894C-CB7CD3E79223}" type="slidenum">
              <a:rPr lang="en-GB" noProof="0" smtClean="0"/>
              <a:t>35</a:t>
            </a:fld>
            <a:endParaRPr lang="en-GB" noProof="0"/>
          </a:p>
        </p:txBody>
      </p:sp>
    </p:spTree>
    <p:extLst>
      <p:ext uri="{BB962C8B-B14F-4D97-AF65-F5344CB8AC3E}">
        <p14:creationId xmlns:p14="http://schemas.microsoft.com/office/powerpoint/2010/main" val="2742021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4000"/>
              <a:t>TSS Dipole Magnet</a:t>
            </a:r>
          </a:p>
        </p:txBody>
      </p:sp>
      <p:sp>
        <p:nvSpPr>
          <p:cNvPr id="3" name="Subtitle 2"/>
          <p:cNvSpPr>
            <a:spLocks noGrp="1"/>
          </p:cNvSpPr>
          <p:nvPr>
            <p:ph type="subTitle" idx="1"/>
          </p:nvPr>
        </p:nvSpPr>
        <p:spPr/>
        <p:txBody>
          <a:bodyPr>
            <a:noAutofit/>
          </a:bodyPr>
          <a:lstStyle/>
          <a:p>
            <a:r>
              <a:rPr lang="en-GB" sz="2000">
                <a:solidFill>
                  <a:schemeClr val="bg1"/>
                </a:solidFill>
              </a:rPr>
              <a:t>Ola Ingemansson</a:t>
            </a:r>
          </a:p>
          <a:p>
            <a:r>
              <a:rPr lang="en-GB" sz="2000">
                <a:solidFill>
                  <a:schemeClr val="bg1"/>
                </a:solidFill>
              </a:rPr>
              <a:t>Electrical &amp; Instrumentation Engineer</a:t>
            </a:r>
          </a:p>
        </p:txBody>
      </p:sp>
      <p:sp>
        <p:nvSpPr>
          <p:cNvPr id="4" name="Rectangle 3"/>
          <p:cNvSpPr/>
          <p:nvPr/>
        </p:nvSpPr>
        <p:spPr>
          <a:xfrm>
            <a:off x="2286000" y="5949280"/>
            <a:ext cx="4572000" cy="603242"/>
          </a:xfrm>
          <a:prstGeom prst="rect">
            <a:avLst/>
          </a:prstGeom>
        </p:spPr>
        <p:txBody>
          <a:bodyPr>
            <a:spAutoFit/>
          </a:bodyPr>
          <a:lstStyle/>
          <a:p>
            <a:pPr algn="ctr">
              <a:lnSpc>
                <a:spcPct val="120000"/>
              </a:lnSpc>
            </a:pPr>
            <a:r>
              <a:rPr lang="en-GB" sz="1600">
                <a:solidFill>
                  <a:srgbClr val="FFFFFF"/>
                </a:solidFill>
              </a:rPr>
              <a:t>www.europeanspallationsource.se</a:t>
            </a:r>
          </a:p>
          <a:p>
            <a:pPr algn="ctr"/>
            <a:fld id="{656E358F-28A8-D04A-99E6-206C49444CD4}" type="datetime3">
              <a:rPr lang="en-GB" sz="1400" smtClean="0">
                <a:solidFill>
                  <a:srgbClr val="FFFFFF"/>
                </a:solidFill>
              </a:rPr>
              <a:t>5 April, 2019</a:t>
            </a:fld>
            <a:endParaRPr lang="en-GB" sz="1400">
              <a:solidFill>
                <a:srgbClr val="FFFFFF"/>
              </a:solidFill>
            </a:endParaRPr>
          </a:p>
        </p:txBody>
      </p:sp>
    </p:spTree>
    <p:extLst>
      <p:ext uri="{BB962C8B-B14F-4D97-AF65-F5344CB8AC3E}">
        <p14:creationId xmlns:p14="http://schemas.microsoft.com/office/powerpoint/2010/main" val="692924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92118-5C9A-1941-9CA6-AA72FCC1D67F}"/>
              </a:ext>
            </a:extLst>
          </p:cNvPr>
          <p:cNvSpPr>
            <a:spLocks noGrp="1"/>
          </p:cNvSpPr>
          <p:nvPr>
            <p:ph type="title"/>
          </p:nvPr>
        </p:nvSpPr>
        <p:spPr/>
        <p:txBody>
          <a:bodyPr/>
          <a:lstStyle/>
          <a:p>
            <a:r>
              <a:rPr lang="en-US"/>
              <a:t>TSS Logic for Dipole magnet DM I</a:t>
            </a:r>
          </a:p>
        </p:txBody>
      </p:sp>
      <p:pic>
        <p:nvPicPr>
          <p:cNvPr id="6" name="Content Placeholder 5">
            <a:extLst>
              <a:ext uri="{FF2B5EF4-FFF2-40B4-BE49-F238E27FC236}">
                <a16:creationId xmlns:a16="http://schemas.microsoft.com/office/drawing/2014/main" id="{1B697AAF-3544-7B43-B38A-ABEF807C53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1250" y="2047081"/>
            <a:ext cx="6921500" cy="3632200"/>
          </a:xfrm>
        </p:spPr>
      </p:pic>
      <p:sp>
        <p:nvSpPr>
          <p:cNvPr id="4" name="Slide Number Placeholder 3">
            <a:extLst>
              <a:ext uri="{FF2B5EF4-FFF2-40B4-BE49-F238E27FC236}">
                <a16:creationId xmlns:a16="http://schemas.microsoft.com/office/drawing/2014/main" id="{3282ED82-30DE-6847-85D8-04A77B521C5B}"/>
              </a:ext>
            </a:extLst>
          </p:cNvPr>
          <p:cNvSpPr>
            <a:spLocks noGrp="1"/>
          </p:cNvSpPr>
          <p:nvPr>
            <p:ph type="sldNum" sz="quarter" idx="12"/>
          </p:nvPr>
        </p:nvSpPr>
        <p:spPr/>
        <p:txBody>
          <a:bodyPr/>
          <a:lstStyle/>
          <a:p>
            <a:fld id="{551115BC-487E-4422-894C-CB7CD3E79223}" type="slidenum">
              <a:rPr lang="en-GB" noProof="0" smtClean="0"/>
              <a:t>37</a:t>
            </a:fld>
            <a:endParaRPr lang="en-GB" noProof="0"/>
          </a:p>
        </p:txBody>
      </p:sp>
    </p:spTree>
    <p:extLst>
      <p:ext uri="{BB962C8B-B14F-4D97-AF65-F5344CB8AC3E}">
        <p14:creationId xmlns:p14="http://schemas.microsoft.com/office/powerpoint/2010/main" val="26372787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14356-82EE-E64A-9E75-1164C4020DA9}"/>
              </a:ext>
            </a:extLst>
          </p:cNvPr>
          <p:cNvSpPr>
            <a:spLocks noGrp="1"/>
          </p:cNvSpPr>
          <p:nvPr>
            <p:ph type="title"/>
          </p:nvPr>
        </p:nvSpPr>
        <p:spPr/>
        <p:txBody>
          <a:bodyPr/>
          <a:lstStyle/>
          <a:p>
            <a:r>
              <a:rPr lang="en-US"/>
              <a:t>TSS Dipole magnet DM II</a:t>
            </a:r>
          </a:p>
        </p:txBody>
      </p:sp>
      <p:sp>
        <p:nvSpPr>
          <p:cNvPr id="3" name="Content Placeholder 2">
            <a:extLst>
              <a:ext uri="{FF2B5EF4-FFF2-40B4-BE49-F238E27FC236}">
                <a16:creationId xmlns:a16="http://schemas.microsoft.com/office/drawing/2014/main" id="{2AC161B9-A435-D846-B258-7FE216C21FE1}"/>
              </a:ext>
            </a:extLst>
          </p:cNvPr>
          <p:cNvSpPr>
            <a:spLocks noGrp="1"/>
          </p:cNvSpPr>
          <p:nvPr>
            <p:ph idx="1"/>
          </p:nvPr>
        </p:nvSpPr>
        <p:spPr/>
        <p:txBody>
          <a:bodyPr/>
          <a:lstStyle/>
          <a:p>
            <a:r>
              <a:rPr lang="en-US" dirty="0"/>
              <a:t>When activated it overrides the 2oo3-voting</a:t>
            </a:r>
          </a:p>
          <a:p>
            <a:r>
              <a:rPr lang="en-US" dirty="0"/>
              <a:t>Activation is done in 3 independent steps</a:t>
            </a:r>
          </a:p>
          <a:p>
            <a:pPr lvl="1"/>
            <a:r>
              <a:rPr lang="en-US" dirty="0"/>
              <a:t>Turn off the two local switches at power supply to DM</a:t>
            </a:r>
          </a:p>
          <a:p>
            <a:pPr lvl="1"/>
            <a:r>
              <a:rPr lang="en-US" dirty="0"/>
              <a:t>Turn on (confirmation) the two local switches at RFQ &amp; Ion-source cabinets</a:t>
            </a:r>
          </a:p>
          <a:p>
            <a:pPr lvl="1"/>
            <a:r>
              <a:rPr lang="en-US" dirty="0"/>
              <a:t>Start by turn local dial in MCR to activate</a:t>
            </a:r>
          </a:p>
          <a:p>
            <a:r>
              <a:rPr lang="en-US" dirty="0"/>
              <a:t>Doing it the wrong way will not override the 2oo3</a:t>
            </a:r>
          </a:p>
          <a:p>
            <a:r>
              <a:rPr lang="en-US" dirty="0"/>
              <a:t>When reversing the same order but dial for start TSS</a:t>
            </a:r>
          </a:p>
        </p:txBody>
      </p:sp>
      <p:sp>
        <p:nvSpPr>
          <p:cNvPr id="4" name="Slide Number Placeholder 3">
            <a:extLst>
              <a:ext uri="{FF2B5EF4-FFF2-40B4-BE49-F238E27FC236}">
                <a16:creationId xmlns:a16="http://schemas.microsoft.com/office/drawing/2014/main" id="{47EED4CE-3968-5C49-961F-22C93D6C8456}"/>
              </a:ext>
            </a:extLst>
          </p:cNvPr>
          <p:cNvSpPr>
            <a:spLocks noGrp="1"/>
          </p:cNvSpPr>
          <p:nvPr>
            <p:ph type="sldNum" sz="quarter" idx="12"/>
          </p:nvPr>
        </p:nvSpPr>
        <p:spPr/>
        <p:txBody>
          <a:bodyPr/>
          <a:lstStyle/>
          <a:p>
            <a:fld id="{551115BC-487E-4422-894C-CB7CD3E79223}" type="slidenum">
              <a:rPr lang="en-GB" noProof="0" smtClean="0"/>
              <a:t>38</a:t>
            </a:fld>
            <a:endParaRPr lang="en-GB" noProof="0"/>
          </a:p>
        </p:txBody>
      </p:sp>
    </p:spTree>
    <p:extLst>
      <p:ext uri="{BB962C8B-B14F-4D97-AF65-F5344CB8AC3E}">
        <p14:creationId xmlns:p14="http://schemas.microsoft.com/office/powerpoint/2010/main" val="296881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F8541-AEBE-DD4C-A2B7-5A627B44FF31}"/>
              </a:ext>
            </a:extLst>
          </p:cNvPr>
          <p:cNvSpPr>
            <a:spLocks noGrp="1"/>
          </p:cNvSpPr>
          <p:nvPr>
            <p:ph type="title"/>
          </p:nvPr>
        </p:nvSpPr>
        <p:spPr/>
        <p:txBody>
          <a:bodyPr/>
          <a:lstStyle/>
          <a:p>
            <a:r>
              <a:rPr lang="en-US" dirty="0"/>
              <a:t>TSS Dipole Magnets</a:t>
            </a:r>
          </a:p>
        </p:txBody>
      </p:sp>
      <p:sp>
        <p:nvSpPr>
          <p:cNvPr id="3" name="Content Placeholder 2">
            <a:extLst>
              <a:ext uri="{FF2B5EF4-FFF2-40B4-BE49-F238E27FC236}">
                <a16:creationId xmlns:a16="http://schemas.microsoft.com/office/drawing/2014/main" id="{580729AC-3174-4A47-A43B-A9D5769DE1AA}"/>
              </a:ext>
            </a:extLst>
          </p:cNvPr>
          <p:cNvSpPr>
            <a:spLocks noGrp="1"/>
          </p:cNvSpPr>
          <p:nvPr>
            <p:ph idx="1"/>
          </p:nvPr>
        </p:nvSpPr>
        <p:spPr/>
        <p:txBody>
          <a:bodyPr/>
          <a:lstStyle/>
          <a:p>
            <a:r>
              <a:rPr lang="en-US" dirty="0"/>
              <a:t>Any questions?</a:t>
            </a:r>
          </a:p>
        </p:txBody>
      </p:sp>
      <p:sp>
        <p:nvSpPr>
          <p:cNvPr id="4" name="Slide Number Placeholder 3">
            <a:extLst>
              <a:ext uri="{FF2B5EF4-FFF2-40B4-BE49-F238E27FC236}">
                <a16:creationId xmlns:a16="http://schemas.microsoft.com/office/drawing/2014/main" id="{9D7350B8-3888-2B4A-B4EB-EE58A4A47FBA}"/>
              </a:ext>
            </a:extLst>
          </p:cNvPr>
          <p:cNvSpPr>
            <a:spLocks noGrp="1"/>
          </p:cNvSpPr>
          <p:nvPr>
            <p:ph type="sldNum" sz="quarter" idx="12"/>
          </p:nvPr>
        </p:nvSpPr>
        <p:spPr/>
        <p:txBody>
          <a:bodyPr/>
          <a:lstStyle/>
          <a:p>
            <a:fld id="{551115BC-487E-4422-894C-CB7CD3E79223}" type="slidenum">
              <a:rPr lang="en-GB" noProof="0" smtClean="0"/>
              <a:t>39</a:t>
            </a:fld>
            <a:endParaRPr lang="en-GB" noProof="0"/>
          </a:p>
        </p:txBody>
      </p:sp>
    </p:spTree>
    <p:extLst>
      <p:ext uri="{BB962C8B-B14F-4D97-AF65-F5344CB8AC3E}">
        <p14:creationId xmlns:p14="http://schemas.microsoft.com/office/powerpoint/2010/main" val="571223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Simplified block diagram TSS</a:t>
            </a:r>
          </a:p>
        </p:txBody>
      </p:sp>
      <p:sp>
        <p:nvSpPr>
          <p:cNvPr id="3" name="Content Placeholder 2"/>
          <p:cNvSpPr>
            <a:spLocks noGrp="1"/>
          </p:cNvSpPr>
          <p:nvPr>
            <p:ph idx="1"/>
          </p:nvPr>
        </p:nvSpPr>
        <p:spPr/>
        <p:txBody>
          <a:bodyPr/>
          <a:lstStyle/>
          <a:p>
            <a:endParaRPr lang="en-GB"/>
          </a:p>
          <a:p>
            <a:endParaRPr lang="en-GB"/>
          </a:p>
        </p:txBody>
      </p:sp>
      <p:sp>
        <p:nvSpPr>
          <p:cNvPr id="4" name="Slide Number Placeholder 3"/>
          <p:cNvSpPr>
            <a:spLocks noGrp="1"/>
          </p:cNvSpPr>
          <p:nvPr>
            <p:ph type="sldNum" sz="quarter" idx="12"/>
          </p:nvPr>
        </p:nvSpPr>
        <p:spPr/>
        <p:txBody>
          <a:bodyPr/>
          <a:lstStyle/>
          <a:p>
            <a:fld id="{551115BC-487E-4422-894C-CB7CD3E79223}" type="slidenum">
              <a:rPr lang="en-GB" smtClean="0"/>
              <a:t>4</a:t>
            </a:fld>
            <a:endParaRPr lang="en-GB"/>
          </a:p>
        </p:txBody>
      </p:sp>
      <p:pic>
        <p:nvPicPr>
          <p:cNvPr id="8" name="Picture 7">
            <a:extLst>
              <a:ext uri="{FF2B5EF4-FFF2-40B4-BE49-F238E27FC236}">
                <a16:creationId xmlns:a16="http://schemas.microsoft.com/office/drawing/2014/main" id="{E6590134-807E-E143-B579-4671A34962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600200"/>
            <a:ext cx="8784976" cy="5055739"/>
          </a:xfrm>
          <a:prstGeom prst="rect">
            <a:avLst/>
          </a:prstGeom>
        </p:spPr>
      </p:pic>
    </p:spTree>
    <p:extLst>
      <p:ext uri="{BB962C8B-B14F-4D97-AF65-F5344CB8AC3E}">
        <p14:creationId xmlns:p14="http://schemas.microsoft.com/office/powerpoint/2010/main" val="20248156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4000" dirty="0"/>
              <a:t>TSS Gateway</a:t>
            </a:r>
          </a:p>
        </p:txBody>
      </p:sp>
      <p:sp>
        <p:nvSpPr>
          <p:cNvPr id="3" name="Subtitle 2"/>
          <p:cNvSpPr>
            <a:spLocks noGrp="1"/>
          </p:cNvSpPr>
          <p:nvPr>
            <p:ph type="subTitle" idx="1"/>
          </p:nvPr>
        </p:nvSpPr>
        <p:spPr/>
        <p:txBody>
          <a:bodyPr>
            <a:noAutofit/>
          </a:bodyPr>
          <a:lstStyle/>
          <a:p>
            <a:r>
              <a:rPr lang="en-GB" sz="2000" dirty="0">
                <a:solidFill>
                  <a:schemeClr val="bg1"/>
                </a:solidFill>
              </a:rPr>
              <a:t>Ola Ingemansson</a:t>
            </a:r>
          </a:p>
          <a:p>
            <a:r>
              <a:rPr lang="en-GB" sz="2000" dirty="0">
                <a:solidFill>
                  <a:schemeClr val="bg1"/>
                </a:solidFill>
              </a:rPr>
              <a:t>Electrical &amp; Instrumentation Engineer</a:t>
            </a:r>
          </a:p>
        </p:txBody>
      </p:sp>
      <p:sp>
        <p:nvSpPr>
          <p:cNvPr id="4" name="Rectangle 3"/>
          <p:cNvSpPr/>
          <p:nvPr/>
        </p:nvSpPr>
        <p:spPr>
          <a:xfrm>
            <a:off x="2286000" y="5949280"/>
            <a:ext cx="4572000" cy="603242"/>
          </a:xfrm>
          <a:prstGeom prst="rect">
            <a:avLst/>
          </a:prstGeom>
        </p:spPr>
        <p:txBody>
          <a:bodyPr>
            <a:spAutoFit/>
          </a:bodyPr>
          <a:lstStyle/>
          <a:p>
            <a:pPr algn="ctr">
              <a:lnSpc>
                <a:spcPct val="120000"/>
              </a:lnSpc>
            </a:pPr>
            <a:r>
              <a:rPr lang="en-GB" sz="1600" dirty="0" err="1">
                <a:solidFill>
                  <a:srgbClr val="FFFFFF"/>
                </a:solidFill>
              </a:rPr>
              <a:t>www.europeanspallationsource.se</a:t>
            </a:r>
            <a:endParaRPr lang="en-GB" sz="1600">
              <a:solidFill>
                <a:srgbClr val="FFFFFF"/>
              </a:solidFill>
            </a:endParaRPr>
          </a:p>
          <a:p>
            <a:pPr algn="ctr"/>
            <a:fld id="{656E358F-28A8-D04A-99E6-206C49444CD4}" type="datetime3">
              <a:rPr lang="en-GB" sz="1400" smtClean="0">
                <a:solidFill>
                  <a:srgbClr val="FFFFFF"/>
                </a:solidFill>
              </a:rPr>
              <a:t>5 April, 2019</a:t>
            </a:fld>
            <a:endParaRPr lang="en-GB" sz="1400">
              <a:solidFill>
                <a:srgbClr val="FFFFFF"/>
              </a:solidFill>
            </a:endParaRPr>
          </a:p>
        </p:txBody>
      </p:sp>
    </p:spTree>
    <p:extLst>
      <p:ext uri="{BB962C8B-B14F-4D97-AF65-F5344CB8AC3E}">
        <p14:creationId xmlns:p14="http://schemas.microsoft.com/office/powerpoint/2010/main" val="8154092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AE87F-9224-5A48-B5DA-7EFF03BFCF35}"/>
              </a:ext>
            </a:extLst>
          </p:cNvPr>
          <p:cNvSpPr>
            <a:spLocks noGrp="1"/>
          </p:cNvSpPr>
          <p:nvPr>
            <p:ph type="title"/>
          </p:nvPr>
        </p:nvSpPr>
        <p:spPr/>
        <p:txBody>
          <a:bodyPr/>
          <a:lstStyle/>
          <a:p>
            <a:r>
              <a:rPr lang="en-US"/>
              <a:t>Gateway PLC – typical use</a:t>
            </a:r>
          </a:p>
        </p:txBody>
      </p:sp>
      <p:sp>
        <p:nvSpPr>
          <p:cNvPr id="3" name="Content Placeholder 2">
            <a:extLst>
              <a:ext uri="{FF2B5EF4-FFF2-40B4-BE49-F238E27FC236}">
                <a16:creationId xmlns:a16="http://schemas.microsoft.com/office/drawing/2014/main" id="{48D04E35-274A-F348-A9ED-340E0FAE8FEF}"/>
              </a:ext>
            </a:extLst>
          </p:cNvPr>
          <p:cNvSpPr>
            <a:spLocks noGrp="1"/>
          </p:cNvSpPr>
          <p:nvPr>
            <p:ph idx="1"/>
          </p:nvPr>
        </p:nvSpPr>
        <p:spPr>
          <a:xfrm>
            <a:off x="457200" y="1600200"/>
            <a:ext cx="8229600" cy="4938713"/>
          </a:xfrm>
        </p:spPr>
        <p:txBody>
          <a:bodyPr/>
          <a:lstStyle/>
          <a:p>
            <a:r>
              <a:rPr lang="en-US" dirty="0"/>
              <a:t>Feedback of signals from the actuators</a:t>
            </a:r>
          </a:p>
        </p:txBody>
      </p:sp>
      <p:sp>
        <p:nvSpPr>
          <p:cNvPr id="4" name="Slide Number Placeholder 3">
            <a:extLst>
              <a:ext uri="{FF2B5EF4-FFF2-40B4-BE49-F238E27FC236}">
                <a16:creationId xmlns:a16="http://schemas.microsoft.com/office/drawing/2014/main" id="{24E7A80C-5BCB-244B-BBF0-0D6F9358CF90}"/>
              </a:ext>
            </a:extLst>
          </p:cNvPr>
          <p:cNvSpPr>
            <a:spLocks noGrp="1"/>
          </p:cNvSpPr>
          <p:nvPr>
            <p:ph type="sldNum" sz="quarter" idx="12"/>
          </p:nvPr>
        </p:nvSpPr>
        <p:spPr/>
        <p:txBody>
          <a:bodyPr/>
          <a:lstStyle/>
          <a:p>
            <a:fld id="{551115BC-487E-4422-894C-CB7CD3E79223}" type="slidenum">
              <a:rPr lang="en-GB" noProof="0" smtClean="0"/>
              <a:t>41</a:t>
            </a:fld>
            <a:endParaRPr lang="en-GB" noProof="0"/>
          </a:p>
        </p:txBody>
      </p:sp>
      <p:pic>
        <p:nvPicPr>
          <p:cNvPr id="6" name="Picture 5">
            <a:extLst>
              <a:ext uri="{FF2B5EF4-FFF2-40B4-BE49-F238E27FC236}">
                <a16:creationId xmlns:a16="http://schemas.microsoft.com/office/drawing/2014/main" id="{484595F0-09FF-7348-AA98-6BE83FFA4C18}"/>
              </a:ext>
            </a:extLst>
          </p:cNvPr>
          <p:cNvPicPr/>
          <p:nvPr/>
        </p:nvPicPr>
        <p:blipFill>
          <a:blip r:embed="rId2">
            <a:extLst>
              <a:ext uri="{28A0092B-C50C-407E-A947-70E740481C1C}">
                <a14:useLocalDpi xmlns:a14="http://schemas.microsoft.com/office/drawing/2010/main" val="0"/>
              </a:ext>
            </a:extLst>
          </a:blip>
          <a:stretch>
            <a:fillRect/>
          </a:stretch>
        </p:blipFill>
        <p:spPr>
          <a:xfrm>
            <a:off x="899592" y="2492897"/>
            <a:ext cx="7056784" cy="3815828"/>
          </a:xfrm>
          <a:prstGeom prst="rect">
            <a:avLst/>
          </a:prstGeom>
        </p:spPr>
      </p:pic>
    </p:spTree>
    <p:extLst>
      <p:ext uri="{BB962C8B-B14F-4D97-AF65-F5344CB8AC3E}">
        <p14:creationId xmlns:p14="http://schemas.microsoft.com/office/powerpoint/2010/main" val="31722054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0B28E-1BA7-F543-B272-6028BED5ABC0}"/>
              </a:ext>
            </a:extLst>
          </p:cNvPr>
          <p:cNvSpPr>
            <a:spLocks noGrp="1"/>
          </p:cNvSpPr>
          <p:nvPr>
            <p:ph type="title"/>
          </p:nvPr>
        </p:nvSpPr>
        <p:spPr/>
        <p:txBody>
          <a:bodyPr/>
          <a:lstStyle/>
          <a:p>
            <a:r>
              <a:rPr lang="en-US"/>
              <a:t>Gateway PLC- GW</a:t>
            </a:r>
          </a:p>
        </p:txBody>
      </p:sp>
      <p:sp>
        <p:nvSpPr>
          <p:cNvPr id="3" name="Content Placeholder 2">
            <a:extLst>
              <a:ext uri="{FF2B5EF4-FFF2-40B4-BE49-F238E27FC236}">
                <a16:creationId xmlns:a16="http://schemas.microsoft.com/office/drawing/2014/main" id="{CAB87AB2-F696-3147-BB11-8B00064FF760}"/>
              </a:ext>
            </a:extLst>
          </p:cNvPr>
          <p:cNvSpPr>
            <a:spLocks noGrp="1"/>
          </p:cNvSpPr>
          <p:nvPr>
            <p:ph idx="1"/>
          </p:nvPr>
        </p:nvSpPr>
        <p:spPr/>
        <p:txBody>
          <a:bodyPr/>
          <a:lstStyle/>
          <a:p>
            <a:r>
              <a:rPr lang="en-US" dirty="0"/>
              <a:t>Gateway PLC is the TSS operational system</a:t>
            </a:r>
          </a:p>
          <a:p>
            <a:r>
              <a:rPr lang="en-US" dirty="0"/>
              <a:t>Handles non safety signals</a:t>
            </a:r>
          </a:p>
          <a:p>
            <a:pPr lvl="1"/>
            <a:r>
              <a:rPr lang="en-US" dirty="0"/>
              <a:t>Internal supervision in cabinets</a:t>
            </a:r>
          </a:p>
          <a:p>
            <a:pPr lvl="1"/>
            <a:r>
              <a:rPr lang="en-US" dirty="0"/>
              <a:t>Controlled signals</a:t>
            </a:r>
          </a:p>
          <a:p>
            <a:pPr lvl="1"/>
            <a:r>
              <a:rPr lang="en-US" dirty="0"/>
              <a:t>Interface between TSS &amp; EPICS (MCR)</a:t>
            </a:r>
          </a:p>
          <a:p>
            <a:pPr lvl="1"/>
            <a:r>
              <a:rPr lang="en-US" dirty="0"/>
              <a:t>Have its own network connecting the TSS cabinets</a:t>
            </a:r>
          </a:p>
          <a:p>
            <a:r>
              <a:rPr lang="en-US" dirty="0"/>
              <a:t>If GW breaks down, no impact on TSS safety function</a:t>
            </a:r>
          </a:p>
          <a:p>
            <a:pPr marL="0" indent="0">
              <a:buNone/>
            </a:pPr>
            <a:endParaRPr lang="en-US" dirty="0"/>
          </a:p>
        </p:txBody>
      </p:sp>
      <p:sp>
        <p:nvSpPr>
          <p:cNvPr id="4" name="Slide Number Placeholder 3">
            <a:extLst>
              <a:ext uri="{FF2B5EF4-FFF2-40B4-BE49-F238E27FC236}">
                <a16:creationId xmlns:a16="http://schemas.microsoft.com/office/drawing/2014/main" id="{13010403-4DC1-9A4D-B5BF-7994FC307A45}"/>
              </a:ext>
            </a:extLst>
          </p:cNvPr>
          <p:cNvSpPr>
            <a:spLocks noGrp="1"/>
          </p:cNvSpPr>
          <p:nvPr>
            <p:ph type="sldNum" sz="quarter" idx="12"/>
          </p:nvPr>
        </p:nvSpPr>
        <p:spPr/>
        <p:txBody>
          <a:bodyPr/>
          <a:lstStyle/>
          <a:p>
            <a:fld id="{551115BC-487E-4422-894C-CB7CD3E79223}" type="slidenum">
              <a:rPr lang="en-GB" noProof="0" smtClean="0"/>
              <a:t>42</a:t>
            </a:fld>
            <a:endParaRPr lang="en-GB" noProof="0"/>
          </a:p>
        </p:txBody>
      </p:sp>
    </p:spTree>
    <p:extLst>
      <p:ext uri="{BB962C8B-B14F-4D97-AF65-F5344CB8AC3E}">
        <p14:creationId xmlns:p14="http://schemas.microsoft.com/office/powerpoint/2010/main" val="8738787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15630-1E4E-5E4C-B5FA-23496C20F226}"/>
              </a:ext>
            </a:extLst>
          </p:cNvPr>
          <p:cNvSpPr>
            <a:spLocks noGrp="1"/>
          </p:cNvSpPr>
          <p:nvPr>
            <p:ph type="title"/>
          </p:nvPr>
        </p:nvSpPr>
        <p:spPr/>
        <p:txBody>
          <a:bodyPr/>
          <a:lstStyle/>
          <a:p>
            <a:r>
              <a:rPr lang="en-US" dirty="0"/>
              <a:t>Gateway PLC - Functional separation</a:t>
            </a:r>
          </a:p>
        </p:txBody>
      </p:sp>
      <p:sp>
        <p:nvSpPr>
          <p:cNvPr id="3" name="Content Placeholder 2">
            <a:extLst>
              <a:ext uri="{FF2B5EF4-FFF2-40B4-BE49-F238E27FC236}">
                <a16:creationId xmlns:a16="http://schemas.microsoft.com/office/drawing/2014/main" id="{834B39DA-FDCC-1342-B5E6-914C75185186}"/>
              </a:ext>
            </a:extLst>
          </p:cNvPr>
          <p:cNvSpPr>
            <a:spLocks noGrp="1"/>
          </p:cNvSpPr>
          <p:nvPr>
            <p:ph idx="1"/>
          </p:nvPr>
        </p:nvSpPr>
        <p:spPr>
          <a:xfrm>
            <a:off x="457200" y="1600200"/>
            <a:ext cx="8229600" cy="4756150"/>
          </a:xfrm>
        </p:spPr>
        <p:txBody>
          <a:bodyPr>
            <a:normAutofit fontScale="92500" lnSpcReduction="20000"/>
          </a:bodyPr>
          <a:lstStyle/>
          <a:p>
            <a:r>
              <a:rPr lang="en-US" dirty="0"/>
              <a:t>What is functional separation (Independence)?</a:t>
            </a:r>
          </a:p>
          <a:p>
            <a:pPr lvl="1"/>
            <a:r>
              <a:rPr lang="en-US" dirty="0"/>
              <a:t>SSMFS, Guiding document C18:</a:t>
            </a:r>
          </a:p>
          <a:p>
            <a:pPr marL="0" indent="0">
              <a:buNone/>
            </a:pPr>
            <a:r>
              <a:rPr lang="sv-SE" sz="1400" dirty="0"/>
              <a:t>	The purpose of functional separation is to achieve a design where SSC (Structure, System or Components) 	which are part of safety groups are sufficiently separated, for example through isolation devices, switches, 	valves, diodes, etc., so that the risk of common cause failures is minimised</a:t>
            </a:r>
          </a:p>
          <a:p>
            <a:pPr lvl="2"/>
            <a:endParaRPr lang="en-US" sz="1400" dirty="0"/>
          </a:p>
          <a:p>
            <a:pPr lvl="1"/>
            <a:r>
              <a:rPr lang="en-US" dirty="0"/>
              <a:t>IEC61513:</a:t>
            </a:r>
          </a:p>
          <a:p>
            <a:pPr lvl="2"/>
            <a:r>
              <a:rPr lang="en-US" dirty="0"/>
              <a:t>The ability to perform a required function is unaffected by the other equipment</a:t>
            </a:r>
          </a:p>
          <a:p>
            <a:pPr lvl="2"/>
            <a:r>
              <a:rPr lang="en-US" dirty="0"/>
              <a:t>Means to achieve independence in the design are electrical isolation</a:t>
            </a:r>
          </a:p>
          <a:p>
            <a:r>
              <a:rPr lang="en-US" dirty="0"/>
              <a:t>How can functional separation be solved?</a:t>
            </a:r>
          </a:p>
          <a:p>
            <a:pPr lvl="1"/>
            <a:r>
              <a:rPr lang="en-US" dirty="0"/>
              <a:t>Galvanically separated from Relay-train &amp; PLC-train</a:t>
            </a:r>
          </a:p>
          <a:p>
            <a:pPr lvl="2"/>
            <a:r>
              <a:rPr lang="en-US" dirty="0"/>
              <a:t>Uses relay components to separate</a:t>
            </a:r>
          </a:p>
          <a:p>
            <a:pPr lvl="2"/>
            <a:r>
              <a:rPr lang="en-US" dirty="0"/>
              <a:t>Uses an independent network</a:t>
            </a:r>
          </a:p>
          <a:p>
            <a:pPr lvl="2"/>
            <a:r>
              <a:rPr lang="en-US" dirty="0"/>
              <a:t>Used for feedback of signals</a:t>
            </a:r>
          </a:p>
          <a:p>
            <a:pPr lvl="2"/>
            <a:r>
              <a:rPr lang="en-US" dirty="0"/>
              <a:t>Used for controlled actions in the TSS</a:t>
            </a:r>
          </a:p>
          <a:p>
            <a:pPr lvl="1"/>
            <a:endParaRPr lang="en-US" dirty="0"/>
          </a:p>
        </p:txBody>
      </p:sp>
      <p:sp>
        <p:nvSpPr>
          <p:cNvPr id="4" name="Slide Number Placeholder 3">
            <a:extLst>
              <a:ext uri="{FF2B5EF4-FFF2-40B4-BE49-F238E27FC236}">
                <a16:creationId xmlns:a16="http://schemas.microsoft.com/office/drawing/2014/main" id="{DA32DE7C-12EE-C04F-AF7A-63513975F573}"/>
              </a:ext>
            </a:extLst>
          </p:cNvPr>
          <p:cNvSpPr>
            <a:spLocks noGrp="1"/>
          </p:cNvSpPr>
          <p:nvPr>
            <p:ph type="sldNum" sz="quarter" idx="12"/>
          </p:nvPr>
        </p:nvSpPr>
        <p:spPr/>
        <p:txBody>
          <a:bodyPr/>
          <a:lstStyle/>
          <a:p>
            <a:fld id="{551115BC-487E-4422-894C-CB7CD3E79223}" type="slidenum">
              <a:rPr lang="en-GB" noProof="0" smtClean="0"/>
              <a:t>43</a:t>
            </a:fld>
            <a:endParaRPr lang="en-GB" noProof="0"/>
          </a:p>
        </p:txBody>
      </p:sp>
    </p:spTree>
    <p:extLst>
      <p:ext uri="{BB962C8B-B14F-4D97-AF65-F5344CB8AC3E}">
        <p14:creationId xmlns:p14="http://schemas.microsoft.com/office/powerpoint/2010/main" val="5935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F8541-AEBE-DD4C-A2B7-5A627B44FF31}"/>
              </a:ext>
            </a:extLst>
          </p:cNvPr>
          <p:cNvSpPr>
            <a:spLocks noGrp="1"/>
          </p:cNvSpPr>
          <p:nvPr>
            <p:ph type="title"/>
          </p:nvPr>
        </p:nvSpPr>
        <p:spPr/>
        <p:txBody>
          <a:bodyPr/>
          <a:lstStyle/>
          <a:p>
            <a:r>
              <a:rPr lang="en-US" dirty="0"/>
              <a:t>TSS Gateway</a:t>
            </a:r>
          </a:p>
        </p:txBody>
      </p:sp>
      <p:sp>
        <p:nvSpPr>
          <p:cNvPr id="3" name="Content Placeholder 2">
            <a:extLst>
              <a:ext uri="{FF2B5EF4-FFF2-40B4-BE49-F238E27FC236}">
                <a16:creationId xmlns:a16="http://schemas.microsoft.com/office/drawing/2014/main" id="{580729AC-3174-4A47-A43B-A9D5769DE1AA}"/>
              </a:ext>
            </a:extLst>
          </p:cNvPr>
          <p:cNvSpPr>
            <a:spLocks noGrp="1"/>
          </p:cNvSpPr>
          <p:nvPr>
            <p:ph idx="1"/>
          </p:nvPr>
        </p:nvSpPr>
        <p:spPr/>
        <p:txBody>
          <a:bodyPr/>
          <a:lstStyle/>
          <a:p>
            <a:r>
              <a:rPr lang="en-US" dirty="0"/>
              <a:t>Any questions?</a:t>
            </a:r>
          </a:p>
        </p:txBody>
      </p:sp>
      <p:sp>
        <p:nvSpPr>
          <p:cNvPr id="4" name="Slide Number Placeholder 3">
            <a:extLst>
              <a:ext uri="{FF2B5EF4-FFF2-40B4-BE49-F238E27FC236}">
                <a16:creationId xmlns:a16="http://schemas.microsoft.com/office/drawing/2014/main" id="{9D7350B8-3888-2B4A-B4EB-EE58A4A47FBA}"/>
              </a:ext>
            </a:extLst>
          </p:cNvPr>
          <p:cNvSpPr>
            <a:spLocks noGrp="1"/>
          </p:cNvSpPr>
          <p:nvPr>
            <p:ph type="sldNum" sz="quarter" idx="12"/>
          </p:nvPr>
        </p:nvSpPr>
        <p:spPr/>
        <p:txBody>
          <a:bodyPr/>
          <a:lstStyle/>
          <a:p>
            <a:fld id="{551115BC-487E-4422-894C-CB7CD3E79223}" type="slidenum">
              <a:rPr lang="en-GB" noProof="0" smtClean="0"/>
              <a:t>44</a:t>
            </a:fld>
            <a:endParaRPr lang="en-GB" noProof="0"/>
          </a:p>
        </p:txBody>
      </p:sp>
    </p:spTree>
    <p:extLst>
      <p:ext uri="{BB962C8B-B14F-4D97-AF65-F5344CB8AC3E}">
        <p14:creationId xmlns:p14="http://schemas.microsoft.com/office/powerpoint/2010/main" val="3150092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4000" dirty="0"/>
              <a:t>TSS Test facilities</a:t>
            </a:r>
          </a:p>
        </p:txBody>
      </p:sp>
      <p:sp>
        <p:nvSpPr>
          <p:cNvPr id="3" name="Subtitle 2"/>
          <p:cNvSpPr>
            <a:spLocks noGrp="1"/>
          </p:cNvSpPr>
          <p:nvPr>
            <p:ph type="subTitle" idx="1"/>
          </p:nvPr>
        </p:nvSpPr>
        <p:spPr/>
        <p:txBody>
          <a:bodyPr>
            <a:noAutofit/>
          </a:bodyPr>
          <a:lstStyle/>
          <a:p>
            <a:r>
              <a:rPr lang="en-GB" sz="2000">
                <a:solidFill>
                  <a:schemeClr val="bg1"/>
                </a:solidFill>
              </a:rPr>
              <a:t>Ola Ingemansson</a:t>
            </a:r>
          </a:p>
          <a:p>
            <a:r>
              <a:rPr lang="en-GB" sz="2000">
                <a:solidFill>
                  <a:schemeClr val="bg1"/>
                </a:solidFill>
              </a:rPr>
              <a:t>Electrical &amp; Instrumentation Engineer</a:t>
            </a:r>
          </a:p>
        </p:txBody>
      </p:sp>
      <p:sp>
        <p:nvSpPr>
          <p:cNvPr id="4" name="Rectangle 3"/>
          <p:cNvSpPr/>
          <p:nvPr/>
        </p:nvSpPr>
        <p:spPr>
          <a:xfrm>
            <a:off x="2286000" y="5949280"/>
            <a:ext cx="4572000" cy="603242"/>
          </a:xfrm>
          <a:prstGeom prst="rect">
            <a:avLst/>
          </a:prstGeom>
        </p:spPr>
        <p:txBody>
          <a:bodyPr>
            <a:spAutoFit/>
          </a:bodyPr>
          <a:lstStyle/>
          <a:p>
            <a:pPr algn="ctr">
              <a:lnSpc>
                <a:spcPct val="120000"/>
              </a:lnSpc>
            </a:pPr>
            <a:r>
              <a:rPr lang="en-GB" sz="1600">
                <a:solidFill>
                  <a:srgbClr val="FFFFFF"/>
                </a:solidFill>
              </a:rPr>
              <a:t>www.europeanspallationsource.se</a:t>
            </a:r>
          </a:p>
          <a:p>
            <a:pPr algn="ctr"/>
            <a:fld id="{656E358F-28A8-D04A-99E6-206C49444CD4}" type="datetime3">
              <a:rPr lang="en-GB" sz="1400" smtClean="0">
                <a:solidFill>
                  <a:srgbClr val="FFFFFF"/>
                </a:solidFill>
              </a:rPr>
              <a:t>5 April, 2019</a:t>
            </a:fld>
            <a:endParaRPr lang="en-GB" sz="1400">
              <a:solidFill>
                <a:srgbClr val="FFFFFF"/>
              </a:solidFill>
            </a:endParaRPr>
          </a:p>
        </p:txBody>
      </p:sp>
    </p:spTree>
    <p:extLst>
      <p:ext uri="{BB962C8B-B14F-4D97-AF65-F5344CB8AC3E}">
        <p14:creationId xmlns:p14="http://schemas.microsoft.com/office/powerpoint/2010/main" val="26628494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5E3E7-860D-6E42-A7DB-561526DCD333}"/>
              </a:ext>
            </a:extLst>
          </p:cNvPr>
          <p:cNvSpPr>
            <a:spLocks noGrp="1"/>
          </p:cNvSpPr>
          <p:nvPr>
            <p:ph type="title"/>
          </p:nvPr>
        </p:nvSpPr>
        <p:spPr/>
        <p:txBody>
          <a:bodyPr/>
          <a:lstStyle/>
          <a:p>
            <a:r>
              <a:rPr lang="en-US"/>
              <a:t>TSS Test-bench</a:t>
            </a:r>
          </a:p>
        </p:txBody>
      </p:sp>
      <p:sp>
        <p:nvSpPr>
          <p:cNvPr id="3" name="Content Placeholder 2">
            <a:extLst>
              <a:ext uri="{FF2B5EF4-FFF2-40B4-BE49-F238E27FC236}">
                <a16:creationId xmlns:a16="http://schemas.microsoft.com/office/drawing/2014/main" id="{C70FC29E-8821-B042-BF5B-4CFFD5162924}"/>
              </a:ext>
            </a:extLst>
          </p:cNvPr>
          <p:cNvSpPr>
            <a:spLocks noGrp="1"/>
          </p:cNvSpPr>
          <p:nvPr>
            <p:ph idx="1"/>
          </p:nvPr>
        </p:nvSpPr>
        <p:spPr/>
        <p:txBody>
          <a:bodyPr>
            <a:normAutofit lnSpcReduction="10000"/>
          </a:bodyPr>
          <a:lstStyle/>
          <a:p>
            <a:r>
              <a:rPr lang="en-US" dirty="0"/>
              <a:t>In the workshop we have a condensed version of the TSS</a:t>
            </a:r>
          </a:p>
          <a:p>
            <a:r>
              <a:rPr lang="en-US" dirty="0"/>
              <a:t>We can</a:t>
            </a:r>
          </a:p>
          <a:p>
            <a:pPr lvl="1"/>
            <a:r>
              <a:rPr lang="en-US" dirty="0"/>
              <a:t>Run process simulations using real field instruments</a:t>
            </a:r>
          </a:p>
          <a:p>
            <a:pPr lvl="1"/>
            <a:r>
              <a:rPr lang="en-US" dirty="0"/>
              <a:t>Run test sequences</a:t>
            </a:r>
          </a:p>
          <a:p>
            <a:pPr lvl="1"/>
            <a:r>
              <a:rPr lang="en-US" dirty="0"/>
              <a:t>Run test HMI together with Operations group</a:t>
            </a:r>
          </a:p>
          <a:p>
            <a:r>
              <a:rPr lang="en-US" dirty="0"/>
              <a:t>We will</a:t>
            </a:r>
          </a:p>
          <a:p>
            <a:pPr lvl="1"/>
            <a:r>
              <a:rPr lang="en-US" dirty="0"/>
              <a:t>Be able to verify the chosen logic</a:t>
            </a:r>
          </a:p>
          <a:p>
            <a:pPr lvl="1"/>
            <a:r>
              <a:rPr lang="en-US" dirty="0"/>
              <a:t>Be able to produce operational instructions</a:t>
            </a:r>
          </a:p>
          <a:p>
            <a:pPr lvl="1"/>
            <a:r>
              <a:rPr lang="en-US" dirty="0"/>
              <a:t>Be able to produce maintenance instructions</a:t>
            </a:r>
          </a:p>
        </p:txBody>
      </p:sp>
      <p:sp>
        <p:nvSpPr>
          <p:cNvPr id="4" name="Slide Number Placeholder 3">
            <a:extLst>
              <a:ext uri="{FF2B5EF4-FFF2-40B4-BE49-F238E27FC236}">
                <a16:creationId xmlns:a16="http://schemas.microsoft.com/office/drawing/2014/main" id="{F9004FB2-2A2A-0A40-98A4-A00291B1E587}"/>
              </a:ext>
            </a:extLst>
          </p:cNvPr>
          <p:cNvSpPr>
            <a:spLocks noGrp="1"/>
          </p:cNvSpPr>
          <p:nvPr>
            <p:ph type="sldNum" sz="quarter" idx="12"/>
          </p:nvPr>
        </p:nvSpPr>
        <p:spPr/>
        <p:txBody>
          <a:bodyPr/>
          <a:lstStyle/>
          <a:p>
            <a:fld id="{551115BC-487E-4422-894C-CB7CD3E79223}" type="slidenum">
              <a:rPr lang="en-GB" noProof="0" smtClean="0"/>
              <a:t>46</a:t>
            </a:fld>
            <a:endParaRPr lang="en-GB" noProof="0"/>
          </a:p>
        </p:txBody>
      </p:sp>
    </p:spTree>
    <p:extLst>
      <p:ext uri="{BB962C8B-B14F-4D97-AF65-F5344CB8AC3E}">
        <p14:creationId xmlns:p14="http://schemas.microsoft.com/office/powerpoint/2010/main" val="136762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1BBC2-85F3-574F-AF75-B140D201EE5E}"/>
              </a:ext>
            </a:extLst>
          </p:cNvPr>
          <p:cNvSpPr>
            <a:spLocks noGrp="1"/>
          </p:cNvSpPr>
          <p:nvPr>
            <p:ph type="title"/>
          </p:nvPr>
        </p:nvSpPr>
        <p:spPr/>
        <p:txBody>
          <a:bodyPr/>
          <a:lstStyle/>
          <a:p>
            <a:r>
              <a:rPr lang="en-US" dirty="0"/>
              <a:t>TSS Design</a:t>
            </a:r>
          </a:p>
        </p:txBody>
      </p:sp>
      <p:sp>
        <p:nvSpPr>
          <p:cNvPr id="3" name="Content Placeholder 2">
            <a:extLst>
              <a:ext uri="{FF2B5EF4-FFF2-40B4-BE49-F238E27FC236}">
                <a16:creationId xmlns:a16="http://schemas.microsoft.com/office/drawing/2014/main" id="{8895E45E-75BF-F048-80E4-F6108BA9E542}"/>
              </a:ext>
            </a:extLst>
          </p:cNvPr>
          <p:cNvSpPr>
            <a:spLocks noGrp="1"/>
          </p:cNvSpPr>
          <p:nvPr>
            <p:ph idx="1"/>
          </p:nvPr>
        </p:nvSpPr>
        <p:spPr/>
        <p:txBody>
          <a:bodyPr/>
          <a:lstStyle/>
          <a:p>
            <a:r>
              <a:rPr lang="en-US" dirty="0"/>
              <a:t>That completes the TSS design presentation</a:t>
            </a:r>
          </a:p>
          <a:p>
            <a:r>
              <a:rPr lang="en-US" dirty="0"/>
              <a:t>Any Questions?</a:t>
            </a:r>
          </a:p>
        </p:txBody>
      </p:sp>
      <p:sp>
        <p:nvSpPr>
          <p:cNvPr id="4" name="Slide Number Placeholder 3">
            <a:extLst>
              <a:ext uri="{FF2B5EF4-FFF2-40B4-BE49-F238E27FC236}">
                <a16:creationId xmlns:a16="http://schemas.microsoft.com/office/drawing/2014/main" id="{66BE2DBE-65B0-9145-8A26-ACC7B02A0C35}"/>
              </a:ext>
            </a:extLst>
          </p:cNvPr>
          <p:cNvSpPr>
            <a:spLocks noGrp="1"/>
          </p:cNvSpPr>
          <p:nvPr>
            <p:ph type="sldNum" sz="quarter" idx="12"/>
          </p:nvPr>
        </p:nvSpPr>
        <p:spPr/>
        <p:txBody>
          <a:bodyPr/>
          <a:lstStyle/>
          <a:p>
            <a:fld id="{551115BC-487E-4422-894C-CB7CD3E79223}" type="slidenum">
              <a:rPr lang="en-GB" noProof="0" smtClean="0"/>
              <a:t>47</a:t>
            </a:fld>
            <a:endParaRPr lang="en-GB" noProof="0"/>
          </a:p>
        </p:txBody>
      </p:sp>
    </p:spTree>
    <p:extLst>
      <p:ext uri="{BB962C8B-B14F-4D97-AF65-F5344CB8AC3E}">
        <p14:creationId xmlns:p14="http://schemas.microsoft.com/office/powerpoint/2010/main" val="292492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E7BFE-462C-2443-B7CA-F68DB1516052}"/>
              </a:ext>
            </a:extLst>
          </p:cNvPr>
          <p:cNvSpPr>
            <a:spLocks noGrp="1"/>
          </p:cNvSpPr>
          <p:nvPr>
            <p:ph type="title"/>
          </p:nvPr>
        </p:nvSpPr>
        <p:spPr/>
        <p:txBody>
          <a:bodyPr/>
          <a:lstStyle/>
          <a:p>
            <a:r>
              <a:rPr lang="en-US"/>
              <a:t>TSS Main Components</a:t>
            </a:r>
          </a:p>
        </p:txBody>
      </p:sp>
      <p:sp>
        <p:nvSpPr>
          <p:cNvPr id="3" name="Content Placeholder 2">
            <a:extLst>
              <a:ext uri="{FF2B5EF4-FFF2-40B4-BE49-F238E27FC236}">
                <a16:creationId xmlns:a16="http://schemas.microsoft.com/office/drawing/2014/main" id="{79A7BAC9-CE71-B14A-958E-CAFF1C0EA81A}"/>
              </a:ext>
            </a:extLst>
          </p:cNvPr>
          <p:cNvSpPr>
            <a:spLocks noGrp="1"/>
          </p:cNvSpPr>
          <p:nvPr>
            <p:ph idx="1"/>
          </p:nvPr>
        </p:nvSpPr>
        <p:spPr/>
        <p:txBody>
          <a:bodyPr>
            <a:normAutofit/>
          </a:bodyPr>
          <a:lstStyle/>
          <a:p>
            <a:r>
              <a:rPr lang="en-US" dirty="0"/>
              <a:t>Field Instrumentation</a:t>
            </a:r>
          </a:p>
          <a:p>
            <a:r>
              <a:rPr lang="en-US" dirty="0"/>
              <a:t>Primary logic in A, B &amp; C-channel, </a:t>
            </a:r>
          </a:p>
          <a:p>
            <a:r>
              <a:rPr lang="en-US" dirty="0"/>
              <a:t>Separated networks for Safety trains (Relay/PLC)</a:t>
            </a:r>
          </a:p>
          <a:p>
            <a:r>
              <a:rPr lang="en-US" dirty="0"/>
              <a:t>Relay-train including a HW-based 2oo3 voting</a:t>
            </a:r>
          </a:p>
          <a:p>
            <a:r>
              <a:rPr lang="en-US" dirty="0"/>
              <a:t>Safety PLC-train including a SW-based 2oo3 voting</a:t>
            </a:r>
          </a:p>
          <a:p>
            <a:r>
              <a:rPr lang="en-US" dirty="0"/>
              <a:t>Actuator type A &amp; B</a:t>
            </a:r>
          </a:p>
          <a:p>
            <a:r>
              <a:rPr lang="en-US" dirty="0"/>
              <a:t>Dipole Magnet</a:t>
            </a:r>
          </a:p>
          <a:p>
            <a:r>
              <a:rPr lang="en-US" dirty="0"/>
              <a:t>Gateway PLC- Non Safety functions</a:t>
            </a:r>
          </a:p>
          <a:p>
            <a:endParaRPr lang="en-US" dirty="0"/>
          </a:p>
        </p:txBody>
      </p:sp>
      <p:sp>
        <p:nvSpPr>
          <p:cNvPr id="4" name="Slide Number Placeholder 3">
            <a:extLst>
              <a:ext uri="{FF2B5EF4-FFF2-40B4-BE49-F238E27FC236}">
                <a16:creationId xmlns:a16="http://schemas.microsoft.com/office/drawing/2014/main" id="{BBFC5A4C-01A7-2140-8897-3A60B7ACB833}"/>
              </a:ext>
            </a:extLst>
          </p:cNvPr>
          <p:cNvSpPr>
            <a:spLocks noGrp="1"/>
          </p:cNvSpPr>
          <p:nvPr>
            <p:ph type="sldNum" sz="quarter" idx="12"/>
          </p:nvPr>
        </p:nvSpPr>
        <p:spPr/>
        <p:txBody>
          <a:bodyPr/>
          <a:lstStyle/>
          <a:p>
            <a:fld id="{551115BC-487E-4422-894C-CB7CD3E79223}" type="slidenum">
              <a:rPr lang="en-GB" noProof="0" smtClean="0"/>
              <a:t>5</a:t>
            </a:fld>
            <a:endParaRPr lang="en-GB" noProof="0"/>
          </a:p>
        </p:txBody>
      </p:sp>
    </p:spTree>
    <p:extLst>
      <p:ext uri="{BB962C8B-B14F-4D97-AF65-F5344CB8AC3E}">
        <p14:creationId xmlns:p14="http://schemas.microsoft.com/office/powerpoint/2010/main" val="65024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8BC38-C755-F648-9F7A-80144D10EC0E}"/>
              </a:ext>
            </a:extLst>
          </p:cNvPr>
          <p:cNvSpPr>
            <a:spLocks noGrp="1"/>
          </p:cNvSpPr>
          <p:nvPr>
            <p:ph type="title"/>
          </p:nvPr>
        </p:nvSpPr>
        <p:spPr/>
        <p:txBody>
          <a:bodyPr/>
          <a:lstStyle/>
          <a:p>
            <a:r>
              <a:rPr lang="en-US" dirty="0"/>
              <a:t>TSS – Non Safety Interfaces</a:t>
            </a:r>
          </a:p>
        </p:txBody>
      </p:sp>
      <p:sp>
        <p:nvSpPr>
          <p:cNvPr id="3" name="Content Placeholder 2">
            <a:extLst>
              <a:ext uri="{FF2B5EF4-FFF2-40B4-BE49-F238E27FC236}">
                <a16:creationId xmlns:a16="http://schemas.microsoft.com/office/drawing/2014/main" id="{2418319E-DB2B-0A4F-A34A-5D62F3713C30}"/>
              </a:ext>
            </a:extLst>
          </p:cNvPr>
          <p:cNvSpPr>
            <a:spLocks noGrp="1"/>
          </p:cNvSpPr>
          <p:nvPr>
            <p:ph idx="1"/>
          </p:nvPr>
        </p:nvSpPr>
        <p:spPr>
          <a:xfrm>
            <a:off x="457200" y="1600200"/>
            <a:ext cx="8229600" cy="4925144"/>
          </a:xfrm>
        </p:spPr>
        <p:txBody>
          <a:bodyPr>
            <a:normAutofit fontScale="92500" lnSpcReduction="20000"/>
          </a:bodyPr>
          <a:lstStyle/>
          <a:p>
            <a:r>
              <a:rPr lang="en-US" dirty="0"/>
              <a:t>TSS Operator Panel in MCR</a:t>
            </a:r>
          </a:p>
          <a:p>
            <a:pPr lvl="1"/>
            <a:r>
              <a:rPr lang="en-US" dirty="0"/>
              <a:t>Part of TSS, owned by TSS</a:t>
            </a:r>
          </a:p>
          <a:p>
            <a:pPr lvl="1"/>
            <a:r>
              <a:rPr lang="en-US" dirty="0"/>
              <a:t>Must be designed together with ESS Operations Group</a:t>
            </a:r>
          </a:p>
          <a:p>
            <a:r>
              <a:rPr lang="en-US" dirty="0"/>
              <a:t>Gateway PLC</a:t>
            </a:r>
          </a:p>
          <a:p>
            <a:pPr lvl="1"/>
            <a:r>
              <a:rPr lang="en-US" dirty="0"/>
              <a:t>The TSS tool for interfacing with non-safety tasks &amp; other systems </a:t>
            </a:r>
          </a:p>
          <a:p>
            <a:pPr lvl="1"/>
            <a:r>
              <a:rPr lang="en-US" dirty="0"/>
              <a:t>Ongoing definition of the interface with EPICS for OPI, Archiving, Operator Notification via the Gateway PLC – currently PDR-ready for ICS-owned TSS Monitoring System (TSSMS)</a:t>
            </a:r>
          </a:p>
          <a:p>
            <a:pPr lvl="1"/>
            <a:r>
              <a:rPr lang="en-US" dirty="0"/>
              <a:t>The technical base (protocol) is designed together with ICS</a:t>
            </a:r>
          </a:p>
          <a:p>
            <a:r>
              <a:rPr lang="en-US" dirty="0"/>
              <a:t>Operator work station in MCR (EPICS)</a:t>
            </a:r>
          </a:p>
          <a:p>
            <a:pPr lvl="1"/>
            <a:r>
              <a:rPr lang="en-US" dirty="0"/>
              <a:t>Full scope of User Interface is not decided yet</a:t>
            </a:r>
          </a:p>
          <a:p>
            <a:pPr lvl="1"/>
            <a:r>
              <a:rPr lang="en-US" dirty="0"/>
              <a:t>Read only interface, alarm displaying, no alarm handling</a:t>
            </a:r>
          </a:p>
          <a:p>
            <a:pPr lvl="1"/>
            <a:r>
              <a:rPr lang="en-US" dirty="0"/>
              <a:t>Must be designed together with ESS Operations Group</a:t>
            </a:r>
          </a:p>
          <a:p>
            <a:pPr marL="457200" lvl="1" indent="0">
              <a:buNone/>
            </a:pPr>
            <a:endParaRPr lang="en-US" dirty="0"/>
          </a:p>
        </p:txBody>
      </p:sp>
      <p:sp>
        <p:nvSpPr>
          <p:cNvPr id="4" name="Slide Number Placeholder 3">
            <a:extLst>
              <a:ext uri="{FF2B5EF4-FFF2-40B4-BE49-F238E27FC236}">
                <a16:creationId xmlns:a16="http://schemas.microsoft.com/office/drawing/2014/main" id="{FAE60CFD-B81D-824D-860F-82FF80DE0024}"/>
              </a:ext>
            </a:extLst>
          </p:cNvPr>
          <p:cNvSpPr>
            <a:spLocks noGrp="1"/>
          </p:cNvSpPr>
          <p:nvPr>
            <p:ph type="sldNum" sz="quarter" idx="12"/>
          </p:nvPr>
        </p:nvSpPr>
        <p:spPr/>
        <p:txBody>
          <a:bodyPr/>
          <a:lstStyle/>
          <a:p>
            <a:fld id="{551115BC-487E-4422-894C-CB7CD3E79223}" type="slidenum">
              <a:rPr lang="en-GB" noProof="0" smtClean="0"/>
              <a:t>6</a:t>
            </a:fld>
            <a:endParaRPr lang="en-GB" noProof="0"/>
          </a:p>
        </p:txBody>
      </p:sp>
    </p:spTree>
    <p:extLst>
      <p:ext uri="{BB962C8B-B14F-4D97-AF65-F5344CB8AC3E}">
        <p14:creationId xmlns:p14="http://schemas.microsoft.com/office/powerpoint/2010/main" val="373122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B0CF4-73FE-AD41-9945-BBD25CD54745}"/>
              </a:ext>
            </a:extLst>
          </p:cNvPr>
          <p:cNvSpPr>
            <a:spLocks noGrp="1"/>
          </p:cNvSpPr>
          <p:nvPr>
            <p:ph type="title"/>
          </p:nvPr>
        </p:nvSpPr>
        <p:spPr/>
        <p:txBody>
          <a:bodyPr/>
          <a:lstStyle/>
          <a:p>
            <a:r>
              <a:rPr lang="en-US"/>
              <a:t>TSS components - location</a:t>
            </a:r>
          </a:p>
        </p:txBody>
      </p:sp>
      <p:sp>
        <p:nvSpPr>
          <p:cNvPr id="4" name="Slide Number Placeholder 3">
            <a:extLst>
              <a:ext uri="{FF2B5EF4-FFF2-40B4-BE49-F238E27FC236}">
                <a16:creationId xmlns:a16="http://schemas.microsoft.com/office/drawing/2014/main" id="{86FD1212-1246-EC4F-8A49-033C93079291}"/>
              </a:ext>
            </a:extLst>
          </p:cNvPr>
          <p:cNvSpPr>
            <a:spLocks noGrp="1"/>
          </p:cNvSpPr>
          <p:nvPr>
            <p:ph type="sldNum" sz="quarter" idx="12"/>
          </p:nvPr>
        </p:nvSpPr>
        <p:spPr/>
        <p:txBody>
          <a:bodyPr/>
          <a:lstStyle/>
          <a:p>
            <a:fld id="{551115BC-487E-4422-894C-CB7CD3E79223}" type="slidenum">
              <a:rPr lang="en-GB" noProof="0" smtClean="0"/>
              <a:t>7</a:t>
            </a:fld>
            <a:endParaRPr lang="en-GB" noProof="0"/>
          </a:p>
        </p:txBody>
      </p:sp>
      <p:pic>
        <p:nvPicPr>
          <p:cNvPr id="5" name="Content Placeholder 4">
            <a:extLst>
              <a:ext uri="{FF2B5EF4-FFF2-40B4-BE49-F238E27FC236}">
                <a16:creationId xmlns:a16="http://schemas.microsoft.com/office/drawing/2014/main" id="{3E8AC035-A0B2-4244-94DB-997C5B99A709}"/>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798978" y="1600200"/>
            <a:ext cx="7546044" cy="4525963"/>
          </a:xfrm>
          <a:prstGeom prst="rect">
            <a:avLst/>
          </a:prstGeom>
        </p:spPr>
      </p:pic>
    </p:spTree>
    <p:extLst>
      <p:ext uri="{BB962C8B-B14F-4D97-AF65-F5344CB8AC3E}">
        <p14:creationId xmlns:p14="http://schemas.microsoft.com/office/powerpoint/2010/main" val="1988839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F8541-AEBE-DD4C-A2B7-5A627B44FF31}"/>
              </a:ext>
            </a:extLst>
          </p:cNvPr>
          <p:cNvSpPr>
            <a:spLocks noGrp="1"/>
          </p:cNvSpPr>
          <p:nvPr>
            <p:ph type="title"/>
          </p:nvPr>
        </p:nvSpPr>
        <p:spPr/>
        <p:txBody>
          <a:bodyPr/>
          <a:lstStyle/>
          <a:p>
            <a:r>
              <a:rPr lang="en-US" dirty="0"/>
              <a:t>TSS General design</a:t>
            </a:r>
          </a:p>
        </p:txBody>
      </p:sp>
      <p:sp>
        <p:nvSpPr>
          <p:cNvPr id="3" name="Content Placeholder 2">
            <a:extLst>
              <a:ext uri="{FF2B5EF4-FFF2-40B4-BE49-F238E27FC236}">
                <a16:creationId xmlns:a16="http://schemas.microsoft.com/office/drawing/2014/main" id="{580729AC-3174-4A47-A43B-A9D5769DE1AA}"/>
              </a:ext>
            </a:extLst>
          </p:cNvPr>
          <p:cNvSpPr>
            <a:spLocks noGrp="1"/>
          </p:cNvSpPr>
          <p:nvPr>
            <p:ph idx="1"/>
          </p:nvPr>
        </p:nvSpPr>
        <p:spPr/>
        <p:txBody>
          <a:bodyPr/>
          <a:lstStyle/>
          <a:p>
            <a:r>
              <a:rPr lang="en-US" dirty="0"/>
              <a:t>Any questions?</a:t>
            </a:r>
          </a:p>
        </p:txBody>
      </p:sp>
      <p:sp>
        <p:nvSpPr>
          <p:cNvPr id="4" name="Slide Number Placeholder 3">
            <a:extLst>
              <a:ext uri="{FF2B5EF4-FFF2-40B4-BE49-F238E27FC236}">
                <a16:creationId xmlns:a16="http://schemas.microsoft.com/office/drawing/2014/main" id="{9D7350B8-3888-2B4A-B4EB-EE58A4A47FBA}"/>
              </a:ext>
            </a:extLst>
          </p:cNvPr>
          <p:cNvSpPr>
            <a:spLocks noGrp="1"/>
          </p:cNvSpPr>
          <p:nvPr>
            <p:ph type="sldNum" sz="quarter" idx="12"/>
          </p:nvPr>
        </p:nvSpPr>
        <p:spPr/>
        <p:txBody>
          <a:bodyPr/>
          <a:lstStyle/>
          <a:p>
            <a:fld id="{551115BC-487E-4422-894C-CB7CD3E79223}" type="slidenum">
              <a:rPr lang="en-GB" noProof="0" smtClean="0"/>
              <a:t>8</a:t>
            </a:fld>
            <a:endParaRPr lang="en-GB" noProof="0"/>
          </a:p>
        </p:txBody>
      </p:sp>
    </p:spTree>
    <p:extLst>
      <p:ext uri="{BB962C8B-B14F-4D97-AF65-F5344CB8AC3E}">
        <p14:creationId xmlns:p14="http://schemas.microsoft.com/office/powerpoint/2010/main" val="2287944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4000"/>
              <a:t>TSS Field Instrumentation</a:t>
            </a:r>
          </a:p>
        </p:txBody>
      </p:sp>
      <p:sp>
        <p:nvSpPr>
          <p:cNvPr id="3" name="Subtitle 2"/>
          <p:cNvSpPr>
            <a:spLocks noGrp="1"/>
          </p:cNvSpPr>
          <p:nvPr>
            <p:ph type="subTitle" idx="1"/>
          </p:nvPr>
        </p:nvSpPr>
        <p:spPr/>
        <p:txBody>
          <a:bodyPr>
            <a:noAutofit/>
          </a:bodyPr>
          <a:lstStyle/>
          <a:p>
            <a:r>
              <a:rPr lang="en-GB" sz="2000">
                <a:solidFill>
                  <a:schemeClr val="bg1"/>
                </a:solidFill>
              </a:rPr>
              <a:t>Ola Ingemansson</a:t>
            </a:r>
          </a:p>
          <a:p>
            <a:r>
              <a:rPr lang="en-GB" sz="2000">
                <a:solidFill>
                  <a:schemeClr val="bg1"/>
                </a:solidFill>
              </a:rPr>
              <a:t>Electrical &amp; Instrumentation Engineer</a:t>
            </a:r>
          </a:p>
        </p:txBody>
      </p:sp>
      <p:sp>
        <p:nvSpPr>
          <p:cNvPr id="4" name="Rectangle 3"/>
          <p:cNvSpPr/>
          <p:nvPr/>
        </p:nvSpPr>
        <p:spPr>
          <a:xfrm>
            <a:off x="2286000" y="5949280"/>
            <a:ext cx="4572000" cy="603242"/>
          </a:xfrm>
          <a:prstGeom prst="rect">
            <a:avLst/>
          </a:prstGeom>
        </p:spPr>
        <p:txBody>
          <a:bodyPr>
            <a:spAutoFit/>
          </a:bodyPr>
          <a:lstStyle/>
          <a:p>
            <a:pPr algn="ctr">
              <a:lnSpc>
                <a:spcPct val="120000"/>
              </a:lnSpc>
            </a:pPr>
            <a:r>
              <a:rPr lang="en-GB" sz="1600">
                <a:solidFill>
                  <a:srgbClr val="FFFFFF"/>
                </a:solidFill>
              </a:rPr>
              <a:t>www.europeanspallationsource.se</a:t>
            </a:r>
          </a:p>
          <a:p>
            <a:pPr algn="ctr"/>
            <a:fld id="{656E358F-28A8-D04A-99E6-206C49444CD4}" type="datetime3">
              <a:rPr lang="en-GB" sz="1400" smtClean="0">
                <a:solidFill>
                  <a:srgbClr val="FFFFFF"/>
                </a:solidFill>
              </a:rPr>
              <a:t>5 April, 2019</a:t>
            </a:fld>
            <a:endParaRPr lang="en-GB" sz="1400">
              <a:solidFill>
                <a:srgbClr val="FFFFFF"/>
              </a:solidFill>
            </a:endParaRPr>
          </a:p>
        </p:txBody>
      </p:sp>
    </p:spTree>
    <p:extLst>
      <p:ext uri="{BB962C8B-B14F-4D97-AF65-F5344CB8AC3E}">
        <p14:creationId xmlns:p14="http://schemas.microsoft.com/office/powerpoint/2010/main" val="1413693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3827</TotalTime>
  <Words>1342</Words>
  <Application>Microsoft Macintosh PowerPoint</Application>
  <PresentationFormat>On-screen Show (4:3)</PresentationFormat>
  <Paragraphs>302</Paragraphs>
  <Slides>47</Slides>
  <Notes>10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MS Mincho</vt:lpstr>
      <vt:lpstr>Arial</vt:lpstr>
      <vt:lpstr>Calibri</vt:lpstr>
      <vt:lpstr>Times New Roman</vt:lpstr>
      <vt:lpstr>Office Theme</vt:lpstr>
      <vt:lpstr>TSS Design</vt:lpstr>
      <vt:lpstr>TSS basic design rules</vt:lpstr>
      <vt:lpstr>TSS – Main Interfaces</vt:lpstr>
      <vt:lpstr>Simplified block diagram TSS</vt:lpstr>
      <vt:lpstr>TSS Main Components</vt:lpstr>
      <vt:lpstr>TSS – Non Safety Interfaces</vt:lpstr>
      <vt:lpstr>TSS components - location</vt:lpstr>
      <vt:lpstr>TSS General design</vt:lpstr>
      <vt:lpstr>TSS Field Instrumentation</vt:lpstr>
      <vt:lpstr>General requirements on field instruments - conditions</vt:lpstr>
      <vt:lpstr>Overview TSS equipment</vt:lpstr>
      <vt:lpstr>Mass Flow in Helium cooling circuit I</vt:lpstr>
      <vt:lpstr>Mass Flow in Helium cooling circuit II</vt:lpstr>
      <vt:lpstr>Pressure in Helium cooling circuit</vt:lpstr>
      <vt:lpstr>Temperature in Helium cooling circuit</vt:lpstr>
      <vt:lpstr>Rotation speed in Target Wheel system</vt:lpstr>
      <vt:lpstr>Pressure in Monolith Vessel</vt:lpstr>
      <vt:lpstr>TSS Field Instrumentation</vt:lpstr>
      <vt:lpstr>TSS Channels</vt:lpstr>
      <vt:lpstr>TSS Channels</vt:lpstr>
      <vt:lpstr>PowerPoint Presentation</vt:lpstr>
      <vt:lpstr>TSS Channels</vt:lpstr>
      <vt:lpstr>TSS Network</vt:lpstr>
      <vt:lpstr>TSS networks</vt:lpstr>
      <vt:lpstr>TSS overview</vt:lpstr>
      <vt:lpstr>TSS Network</vt:lpstr>
      <vt:lpstr>TSS Voting</vt:lpstr>
      <vt:lpstr>TSS Channels to voting</vt:lpstr>
      <vt:lpstr>TSS logic</vt:lpstr>
      <vt:lpstr>TSS logic II</vt:lpstr>
      <vt:lpstr>TSS Voting</vt:lpstr>
      <vt:lpstr>TSS Actuators</vt:lpstr>
      <vt:lpstr>TSS Actuators</vt:lpstr>
      <vt:lpstr>TSS Actuators</vt:lpstr>
      <vt:lpstr>TSS Actuators</vt:lpstr>
      <vt:lpstr>TSS Dipole Magnet</vt:lpstr>
      <vt:lpstr>TSS Logic for Dipole magnet DM I</vt:lpstr>
      <vt:lpstr>TSS Dipole magnet DM II</vt:lpstr>
      <vt:lpstr>TSS Dipole Magnets</vt:lpstr>
      <vt:lpstr>TSS Gateway</vt:lpstr>
      <vt:lpstr>Gateway PLC – typical use</vt:lpstr>
      <vt:lpstr>Gateway PLC- GW</vt:lpstr>
      <vt:lpstr>Gateway PLC - Functional separation</vt:lpstr>
      <vt:lpstr>TSS Gateway</vt:lpstr>
      <vt:lpstr>TSS Test facilities</vt:lpstr>
      <vt:lpstr>TSS Test-bench</vt:lpstr>
      <vt:lpstr>TSS Design</vt:lpstr>
    </vt:vector>
  </TitlesOfParts>
  <Company>ESS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Heléne Björkman</dc:creator>
  <cp:lastModifiedBy>Microsoft Office User</cp:lastModifiedBy>
  <cp:revision>123</cp:revision>
  <dcterms:created xsi:type="dcterms:W3CDTF">2013-10-29T16:05:10Z</dcterms:created>
  <dcterms:modified xsi:type="dcterms:W3CDTF">2019-04-05T12:05:24Z</dcterms:modified>
</cp:coreProperties>
</file>