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303" r:id="rId5"/>
    <p:sldId id="304" r:id="rId6"/>
    <p:sldId id="302" r:id="rId7"/>
    <p:sldId id="259" r:id="rId8"/>
    <p:sldId id="261" r:id="rId9"/>
    <p:sldId id="262" r:id="rId10"/>
    <p:sldId id="305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2" autoAdjust="0"/>
    <p:restoredTop sz="92911" autoAdjust="0"/>
  </p:normalViewPr>
  <p:slideViewPr>
    <p:cSldViewPr>
      <p:cViewPr varScale="1">
        <p:scale>
          <a:sx n="150" d="100"/>
          <a:sy n="150" d="100"/>
        </p:scale>
        <p:origin x="286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9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2019-04-05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406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826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20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05/04/2019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How to operate TSS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Ola Ingemansson</a:t>
            </a:r>
          </a:p>
          <a:p>
            <a:r>
              <a:rPr lang="en-GB" sz="2000" dirty="0">
                <a:solidFill>
                  <a:schemeClr val="bg1"/>
                </a:solidFill>
              </a:rPr>
              <a:t>Electrical &amp; Instrumentation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April, 2019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How to maintain TSS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Ola Ingemansson</a:t>
            </a:r>
          </a:p>
          <a:p>
            <a:r>
              <a:rPr lang="en-GB" sz="2000" dirty="0">
                <a:solidFill>
                  <a:schemeClr val="bg1"/>
                </a:solidFill>
              </a:rPr>
              <a:t>Electrical &amp; Instrumentation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5 April, 2019</a:t>
            </a:fld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27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14B6-C1E4-2F42-B938-3456D9970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Maintenance mode scenario</a:t>
            </a:r>
            <a:br>
              <a:rPr lang="en-US" dirty="0"/>
            </a:br>
            <a:r>
              <a:rPr lang="en-US" dirty="0"/>
              <a:t>Operations made from MCR &amp; field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FFB89-FB81-3140-9DAD-82B5F4735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Assumed we have a workorder system</a:t>
            </a:r>
          </a:p>
          <a:p>
            <a:r>
              <a:rPr lang="en-US" dirty="0"/>
              <a:t>Beam is shut off </a:t>
            </a:r>
          </a:p>
          <a:p>
            <a:pPr lvl="1"/>
            <a:r>
              <a:rPr lang="en-US" dirty="0"/>
              <a:t>via normal operating procedures/systems</a:t>
            </a:r>
          </a:p>
          <a:p>
            <a:r>
              <a:rPr lang="en-US" dirty="0"/>
              <a:t>Ion source and RFQ are powered down </a:t>
            </a:r>
          </a:p>
          <a:p>
            <a:pPr lvl="1"/>
            <a:r>
              <a:rPr lang="en-US" dirty="0"/>
              <a:t>via normal operating procedures/systems</a:t>
            </a:r>
          </a:p>
          <a:p>
            <a:r>
              <a:rPr lang="en-US" dirty="0"/>
              <a:t>In MCR</a:t>
            </a:r>
          </a:p>
          <a:p>
            <a:pPr lvl="1"/>
            <a:r>
              <a:rPr lang="en-US" dirty="0"/>
              <a:t>Put Operation/Maintenance mode switch in “Maintenance”</a:t>
            </a:r>
          </a:p>
          <a:p>
            <a:pPr lvl="2"/>
            <a:r>
              <a:rPr lang="en-US" dirty="0"/>
              <a:t>This stops power feeding to RFQ/ION-source</a:t>
            </a:r>
          </a:p>
          <a:p>
            <a:r>
              <a:rPr lang="en-US" dirty="0"/>
              <a:t>At A(B,C) channel cabinets</a:t>
            </a:r>
          </a:p>
          <a:p>
            <a:pPr lvl="1"/>
            <a:r>
              <a:rPr lang="en-US" dirty="0"/>
              <a:t>Possibility to put local, key controlled switches in</a:t>
            </a:r>
          </a:p>
          <a:p>
            <a:pPr lvl="2"/>
            <a:r>
              <a:rPr lang="en-US" dirty="0"/>
              <a:t>“Override” </a:t>
            </a:r>
          </a:p>
          <a:p>
            <a:pPr lvl="2"/>
            <a:r>
              <a:rPr lang="en-US" dirty="0"/>
              <a:t>“Normal”  </a:t>
            </a:r>
          </a:p>
          <a:p>
            <a:pPr lvl="2"/>
            <a:r>
              <a:rPr lang="en-US" dirty="0"/>
              <a:t>“Forced”</a:t>
            </a:r>
          </a:p>
          <a:p>
            <a:r>
              <a:rPr lang="en-US" dirty="0"/>
              <a:t>Perform planned maintenance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39A0F-CEE3-AF45-B9F5-2D33FB3A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5035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EA5EB-404B-1B4C-B94F-29FBD5A0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Maintenance for TSS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B267-72FE-314A-BB09-09CDF52C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Assumed we have a workorder system</a:t>
            </a:r>
          </a:p>
          <a:p>
            <a:r>
              <a:rPr lang="en-US" dirty="0"/>
              <a:t>Field instrumentation to be tested periodically based on OLC-requirements (Planned)</a:t>
            </a:r>
          </a:p>
          <a:p>
            <a:pPr lvl="1"/>
            <a:r>
              <a:rPr lang="en-US" dirty="0"/>
              <a:t>Proposed interval every 6 months</a:t>
            </a:r>
          </a:p>
          <a:p>
            <a:pPr lvl="1"/>
            <a:r>
              <a:rPr lang="en-US" dirty="0"/>
              <a:t>Or when a change of HW has been performed</a:t>
            </a:r>
          </a:p>
          <a:p>
            <a:r>
              <a:rPr lang="en-US" dirty="0"/>
              <a:t>Logic (Relay &amp; PLC) to be tested periodically based on OLC-requirements (Planned)</a:t>
            </a:r>
          </a:p>
          <a:p>
            <a:pPr lvl="1"/>
            <a:r>
              <a:rPr lang="en-US" dirty="0"/>
              <a:t>Proposed interval every 12 months</a:t>
            </a:r>
          </a:p>
          <a:p>
            <a:pPr lvl="1"/>
            <a:r>
              <a:rPr lang="en-US" dirty="0"/>
              <a:t>Or when a checksum value has been changed</a:t>
            </a:r>
          </a:p>
          <a:p>
            <a:r>
              <a:rPr lang="en-US" dirty="0"/>
              <a:t>Actuators to be tested periodically based on OLC-requirements( Planned)</a:t>
            </a:r>
          </a:p>
          <a:p>
            <a:pPr lvl="1"/>
            <a:r>
              <a:rPr lang="en-US" dirty="0"/>
              <a:t>Proposed interval every 6 months</a:t>
            </a:r>
          </a:p>
          <a:p>
            <a:pPr lvl="1"/>
            <a:r>
              <a:rPr lang="en-US" dirty="0"/>
              <a:t>Or when a change of HW has been performed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ABE45-EB35-6A48-AD9F-5E108196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6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FDAB6-6786-EC44-9A02-ACC806882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Unplanned maintenance (repair work) for TSS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D23A4-F388-EA48-8E3F-64C7D8417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Assumed we have a workorder system</a:t>
            </a:r>
          </a:p>
          <a:p>
            <a:r>
              <a:rPr lang="en-US" dirty="0"/>
              <a:t>Whenever an operator suspects a fault he/she shall initiate a test. (Unplanned maintenance)</a:t>
            </a:r>
          </a:p>
          <a:p>
            <a:pPr lvl="1"/>
            <a:r>
              <a:rPr lang="en-US" dirty="0"/>
              <a:t>To help the operator:</a:t>
            </a:r>
          </a:p>
          <a:p>
            <a:pPr lvl="2"/>
            <a:r>
              <a:rPr lang="en-US" dirty="0"/>
              <a:t>He flow compare the 3 channels</a:t>
            </a:r>
          </a:p>
          <a:p>
            <a:pPr lvl="3"/>
            <a:r>
              <a:rPr lang="en-US" dirty="0"/>
              <a:t>Interval for checking once / shift</a:t>
            </a:r>
          </a:p>
          <a:p>
            <a:pPr lvl="2"/>
            <a:r>
              <a:rPr lang="en-US" dirty="0"/>
              <a:t>He Temperature compare the 3 channels</a:t>
            </a:r>
          </a:p>
          <a:p>
            <a:pPr lvl="3"/>
            <a:r>
              <a:rPr lang="en-US" dirty="0"/>
              <a:t>Interval for checking once / shift</a:t>
            </a:r>
          </a:p>
          <a:p>
            <a:r>
              <a:rPr lang="en-US" dirty="0"/>
              <a:t>TSS can allow beam to dump &amp; repair work on TSS field instrumentation performed at the same time</a:t>
            </a:r>
          </a:p>
          <a:p>
            <a:r>
              <a:rPr lang="en-US" dirty="0"/>
              <a:t>TSS measuring device is built to be able to do maintenance during running of the beam (to target)</a:t>
            </a:r>
          </a:p>
          <a:p>
            <a:pPr lvl="1"/>
            <a:r>
              <a:rPr lang="en-US" dirty="0"/>
              <a:t>Put local key-controlled switch in “Forced” position</a:t>
            </a:r>
          </a:p>
          <a:p>
            <a:pPr lvl="1"/>
            <a:r>
              <a:rPr lang="en-US" dirty="0"/>
              <a:t>Consequence- voting will be 1oo2, safety level is not degraded</a:t>
            </a:r>
          </a:p>
          <a:p>
            <a:pPr lvl="1"/>
            <a:r>
              <a:rPr lang="en-US" dirty="0"/>
              <a:t>One channel is tripped, during unplanned maintenance</a:t>
            </a:r>
          </a:p>
          <a:p>
            <a:pPr lvl="1"/>
            <a:r>
              <a:rPr lang="en-US" dirty="0"/>
              <a:t>Perform maintenance</a:t>
            </a:r>
          </a:p>
          <a:p>
            <a:pPr lvl="1"/>
            <a:r>
              <a:rPr lang="en-US" dirty="0"/>
              <a:t>Proposed maximum time from OLC: only 1 sub-condition &amp; max time 24hours</a:t>
            </a:r>
          </a:p>
          <a:p>
            <a:pPr lvl="1"/>
            <a:r>
              <a:rPr lang="en-US" dirty="0"/>
              <a:t>Put local key-controlled switch in “Normal” position</a:t>
            </a:r>
          </a:p>
          <a:p>
            <a:pPr lvl="1"/>
            <a:r>
              <a:rPr lang="en-US" dirty="0"/>
              <a:t>After repair, reset is done using channel reset dial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5486A-AB30-5E47-B875-708035E1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866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A959-9AD6-E743-B8F2-17B30099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completes the operation &amp; maintenance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E4C84-0DF8-F943-BFC7-BDA783D2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Questions</a:t>
            </a:r>
          </a:p>
          <a:p>
            <a:pPr marL="0" indent="0">
              <a:buNone/>
            </a:pPr>
            <a:r>
              <a:rPr lang="en-US" dirty="0"/>
              <a:t>We will now run a </a:t>
            </a:r>
            <a:r>
              <a:rPr lang="en-US"/>
              <a:t>logic presentation of the TSS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9411A-0279-B745-9E14-475655BB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09637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overview of TSS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308FCE-B40C-6D4F-AD2E-568EC15A39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757" y="1600200"/>
            <a:ext cx="641248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9C48-7D87-2343-98EC-1FF9A9AE3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FA7FB-120B-E049-87AF-07A8EA998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AAB7F1-F235-AF4C-8D0B-DEC3BDAD8F5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78" y="1600200"/>
            <a:ext cx="754604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0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4E1EC-A839-F042-B030-33A73B570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TSS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9F515-4C76-0F4F-8778-308F806E0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contacts on actuators:</a:t>
            </a:r>
          </a:p>
          <a:p>
            <a:pPr lvl="1"/>
            <a:r>
              <a:rPr lang="en-GB" dirty="0"/>
              <a:t>Safety Stop</a:t>
            </a:r>
          </a:p>
          <a:p>
            <a:pPr lvl="1"/>
            <a:r>
              <a:rPr lang="en-GB" dirty="0"/>
              <a:t>Operational stop (maintenance)</a:t>
            </a:r>
          </a:p>
          <a:p>
            <a:pPr lvl="1"/>
            <a:r>
              <a:rPr lang="en-GB" dirty="0"/>
              <a:t>TSS stop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</a:p>
          <a:p>
            <a:r>
              <a:rPr lang="en-GB" dirty="0"/>
              <a:t>Closed contacts (operation) on actuators:</a:t>
            </a:r>
          </a:p>
          <a:p>
            <a:pPr lvl="1"/>
            <a:r>
              <a:rPr lang="en-GB" dirty="0"/>
              <a:t>Permit Beam on Target</a:t>
            </a:r>
          </a:p>
          <a:p>
            <a:pPr lvl="1"/>
            <a:r>
              <a:rPr lang="en-GB" dirty="0"/>
              <a:t>Permit Beam on Dump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B1F60-6253-9A4D-B751-98F82840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8531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A1A2E-449F-7C4D-A2F6-0A429A8A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TSS Operations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263E1-2B41-B245-97D1-6519F0E34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Who is authorized to change TSS modes?</a:t>
            </a:r>
          </a:p>
          <a:p>
            <a:pPr lvl="1"/>
            <a:r>
              <a:rPr lang="en-GB" dirty="0"/>
              <a:t>MCR operators, Lead operator, TSS maintenance personnel</a:t>
            </a:r>
          </a:p>
          <a:p>
            <a:r>
              <a:rPr lang="en-GB" dirty="0"/>
              <a:t>Who is authorized to maintain TSS HW in the field?</a:t>
            </a:r>
          </a:p>
          <a:p>
            <a:pPr lvl="1"/>
            <a:r>
              <a:rPr lang="en-GB" dirty="0"/>
              <a:t>TSS maintenance team, CM + IT security rules will guideline, work order system</a:t>
            </a:r>
          </a:p>
          <a:p>
            <a:r>
              <a:rPr lang="en-GB" dirty="0"/>
              <a:t>Who is authorized to change TSS SW?</a:t>
            </a:r>
          </a:p>
          <a:p>
            <a:pPr lvl="1"/>
            <a:r>
              <a:rPr lang="en-GB" dirty="0"/>
              <a:t>Selected TSS team personnel, CM + IT security rules will guideline, work order system</a:t>
            </a:r>
          </a:p>
          <a:p>
            <a:r>
              <a:rPr lang="en-GB" dirty="0"/>
              <a:t>Does TSS need to be functional in order to operate the ion source?</a:t>
            </a:r>
          </a:p>
          <a:p>
            <a:pPr lvl="1"/>
            <a:r>
              <a:rPr lang="en-GB" dirty="0"/>
              <a:t>Yes</a:t>
            </a:r>
          </a:p>
          <a:p>
            <a:r>
              <a:rPr lang="en-GB" dirty="0"/>
              <a:t>Can the ion source generate beam if the TSS is in open contacts mode?</a:t>
            </a:r>
          </a:p>
          <a:p>
            <a:pPr lvl="1"/>
            <a:r>
              <a:rPr lang="en-GB" dirty="0"/>
              <a:t>No </a:t>
            </a:r>
          </a:p>
          <a:p>
            <a:r>
              <a:rPr lang="en-GB" dirty="0"/>
              <a:t>Does the entire target station need to be functional in order to operate the ion source?</a:t>
            </a:r>
          </a:p>
          <a:p>
            <a:pPr lvl="1"/>
            <a:r>
              <a:rPr lang="en-GB" dirty="0"/>
              <a:t>No</a:t>
            </a:r>
          </a:p>
          <a:p>
            <a:r>
              <a:rPr lang="en-GB" dirty="0"/>
              <a:t>Is it possible to send beam to a stopped wheel?</a:t>
            </a:r>
          </a:p>
          <a:p>
            <a:pPr lvl="1"/>
            <a:r>
              <a:rPr lang="en-GB" dirty="0"/>
              <a:t>No</a:t>
            </a:r>
          </a:p>
          <a:p>
            <a:r>
              <a:rPr lang="en-GB" dirty="0"/>
              <a:t>Is it possible to send beam to a target without circulating helium?</a:t>
            </a:r>
          </a:p>
          <a:p>
            <a:pPr lvl="1"/>
            <a:r>
              <a:rPr lang="en-GB" dirty="0"/>
              <a:t>No</a:t>
            </a:r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C8B99-E415-B84C-A095-65A103F8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7025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A1A2E-449F-7C4D-A2F6-0A429A8AB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TSS Operations Strategy</a:t>
            </a:r>
            <a:br>
              <a:rPr lang="en-GB" dirty="0"/>
            </a:br>
            <a:r>
              <a:rPr lang="en-GB" dirty="0"/>
              <a:t>	In relation to SSM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263E1-2B41-B245-97D1-6519F0E34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Who is authorized to change TSS modes?</a:t>
            </a:r>
          </a:p>
          <a:p>
            <a:pPr lvl="1"/>
            <a:r>
              <a:rPr lang="en-GB" dirty="0"/>
              <a:t>MCR operators or Lead operator, TSS team personnel</a:t>
            </a:r>
          </a:p>
          <a:p>
            <a:r>
              <a:rPr lang="en-GB" dirty="0"/>
              <a:t>Who is authorized to maintain TSS HW in the field?</a:t>
            </a:r>
          </a:p>
          <a:p>
            <a:pPr lvl="1"/>
            <a:r>
              <a:rPr lang="en-GB" dirty="0"/>
              <a:t>TSS team</a:t>
            </a:r>
          </a:p>
          <a:p>
            <a:r>
              <a:rPr lang="en-GB" dirty="0"/>
              <a:t>Who is authorized to change TSS software?</a:t>
            </a:r>
          </a:p>
          <a:p>
            <a:pPr lvl="1"/>
            <a:r>
              <a:rPr lang="en-GB" dirty="0"/>
              <a:t>Selected TSS team personnel</a:t>
            </a:r>
          </a:p>
          <a:p>
            <a:r>
              <a:rPr lang="en-GB" dirty="0"/>
              <a:t>Does ESS need to notify SSM when the TSS trips beam?</a:t>
            </a:r>
          </a:p>
          <a:p>
            <a:pPr lvl="1"/>
            <a:r>
              <a:rPr lang="en-GB" dirty="0"/>
              <a:t>Yes, if TSS actually trips beam</a:t>
            </a:r>
          </a:p>
          <a:p>
            <a:pPr lvl="1"/>
            <a:r>
              <a:rPr lang="en-GB" dirty="0"/>
              <a:t>therefore – ESS needs to be able to determine and demonstrate which system stopped beam propagation</a:t>
            </a:r>
          </a:p>
          <a:p>
            <a:r>
              <a:rPr lang="en-GB" dirty="0"/>
              <a:t>Does ESS need to notify SSM when the TSS contactors actuate?</a:t>
            </a:r>
          </a:p>
          <a:p>
            <a:pPr lvl="1"/>
            <a:r>
              <a:rPr lang="en-GB" dirty="0"/>
              <a:t>Not necessarily – ex. normal ramp down of systems – wheel will slow down if it is being stopped in order to open the monolith – could trigger the TSS contactors, but beam should already be off </a:t>
            </a:r>
          </a:p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C8B99-E415-B84C-A095-65A103F8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918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4F2E1-6F94-9644-A88B-1BB28885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panel in MCR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67E84-34AB-D043-A66A-D0145E169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Includes</a:t>
            </a:r>
          </a:p>
          <a:p>
            <a:pPr lvl="1"/>
            <a:r>
              <a:rPr lang="en-US" dirty="0"/>
              <a:t>Safety stop button, touch protected but open to be used</a:t>
            </a:r>
          </a:p>
          <a:p>
            <a:pPr lvl="1"/>
            <a:r>
              <a:rPr lang="en-US" dirty="0"/>
              <a:t>Feedback light indicator for actuator status</a:t>
            </a:r>
          </a:p>
          <a:p>
            <a:pPr lvl="1"/>
            <a:r>
              <a:rPr lang="en-US" dirty="0"/>
              <a:t>HMI panel, touch screen, open to be used</a:t>
            </a:r>
          </a:p>
          <a:p>
            <a:pPr lvl="2"/>
            <a:r>
              <a:rPr lang="en-US" dirty="0"/>
              <a:t>Event list</a:t>
            </a:r>
          </a:p>
          <a:p>
            <a:pPr lvl="2"/>
            <a:r>
              <a:rPr lang="en-US" dirty="0"/>
              <a:t>Alarm list</a:t>
            </a:r>
          </a:p>
          <a:p>
            <a:pPr lvl="2"/>
            <a:r>
              <a:rPr lang="en-US" dirty="0"/>
              <a:t>Status</a:t>
            </a:r>
          </a:p>
          <a:p>
            <a:pPr lvl="2"/>
            <a:r>
              <a:rPr lang="en-US" dirty="0"/>
              <a:t>Feedback signals</a:t>
            </a:r>
          </a:p>
          <a:p>
            <a:pPr lvl="1"/>
            <a:r>
              <a:rPr lang="en-US" dirty="0"/>
              <a:t>Control switches/dials behind a keylock controlled hatch</a:t>
            </a:r>
          </a:p>
          <a:p>
            <a:pPr lvl="2"/>
            <a:r>
              <a:rPr lang="en-US" dirty="0"/>
              <a:t>Channel reset, a dial</a:t>
            </a:r>
          </a:p>
          <a:p>
            <a:pPr lvl="2"/>
            <a:r>
              <a:rPr lang="en-US" dirty="0"/>
              <a:t>System reset, a dial</a:t>
            </a:r>
          </a:p>
          <a:p>
            <a:pPr lvl="2"/>
            <a:r>
              <a:rPr lang="en-US" dirty="0"/>
              <a:t>Operation or maintenance mode, mainly for maintenance purposes, a switch</a:t>
            </a:r>
          </a:p>
          <a:p>
            <a:pPr lvl="2"/>
            <a:r>
              <a:rPr lang="en-US" dirty="0"/>
              <a:t>Start permit for beam, a dial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2A105-2AF2-4342-95FC-D549BAD3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5134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D1BDB-5713-9545-8AFD-7195A17E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start up sequence, Beam on Target</a:t>
            </a:r>
            <a:br>
              <a:rPr lang="en-US" dirty="0"/>
            </a:br>
            <a:r>
              <a:rPr lang="en-US" dirty="0"/>
              <a:t>All operations done from MCR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1D84E-4B13-6948-ACB4-075099926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assumed some operational prework to be done</a:t>
            </a:r>
          </a:p>
          <a:p>
            <a:r>
              <a:rPr lang="en-US" dirty="0"/>
              <a:t>Start helium cooling system, He Flow &gt;1,7kg/s, He P &gt; 8 bar(a), He T &lt; 65°C</a:t>
            </a:r>
          </a:p>
          <a:p>
            <a:r>
              <a:rPr lang="en-US" dirty="0"/>
              <a:t>Start wheel rotation, Speed &gt; 9RPM</a:t>
            </a:r>
          </a:p>
          <a:p>
            <a:r>
              <a:rPr lang="en-US" dirty="0"/>
              <a:t>Start to decrease pressure in Monolith vessel, M P &lt; 0,5 bar(a)</a:t>
            </a:r>
          </a:p>
          <a:p>
            <a:r>
              <a:rPr lang="en-US" dirty="0"/>
              <a:t>Reset channels (A,B,C)</a:t>
            </a:r>
          </a:p>
          <a:p>
            <a:r>
              <a:rPr lang="en-US" dirty="0"/>
              <a:t>Reset system (Relay-train &amp; PLC-train)</a:t>
            </a:r>
          </a:p>
          <a:p>
            <a:r>
              <a:rPr lang="en-US" dirty="0"/>
              <a:t>Operation /Maintenance switch in “Operation”</a:t>
            </a:r>
          </a:p>
          <a:p>
            <a:r>
              <a:rPr lang="en-US" dirty="0"/>
              <a:t>Start permit for beam – closes the actuators and allow power to RFQ/ION-source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AA4A0-ABB9-0C4A-85B4-743C614BD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5816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39967-A8BC-A743-A7AD-9F1DF480C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start up sequence, Beam on dump</a:t>
            </a:r>
            <a:br>
              <a:rPr lang="en-US" dirty="0"/>
            </a:br>
            <a:r>
              <a:rPr lang="en-US" dirty="0"/>
              <a:t>Operations made from Field &amp; MCR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E52EA-106B-1048-A07D-1E40539F9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It is assumed some operational prework to be done</a:t>
            </a:r>
          </a:p>
          <a:p>
            <a:r>
              <a:rPr lang="en-US" dirty="0"/>
              <a:t>Beam must be shut off using the operational system</a:t>
            </a:r>
          </a:p>
          <a:p>
            <a:r>
              <a:rPr lang="en-US" dirty="0"/>
              <a:t>Put both switch disconnectors in dipole magnets cabinet in Beam on Dump mode</a:t>
            </a:r>
          </a:p>
          <a:p>
            <a:pPr lvl="1"/>
            <a:r>
              <a:rPr lang="en-US" dirty="0"/>
              <a:t>This changes the direction of beam</a:t>
            </a:r>
          </a:p>
          <a:p>
            <a:pPr lvl="1"/>
            <a:r>
              <a:rPr lang="en-US" dirty="0"/>
              <a:t>Performs the first step in overriding 2oo3-voting in RFQ &amp; ION-source cabinets</a:t>
            </a:r>
          </a:p>
          <a:p>
            <a:r>
              <a:rPr lang="en-US" dirty="0"/>
              <a:t>Put local switch on RFQ-cabinet in Beam on Dump mode</a:t>
            </a:r>
          </a:p>
          <a:p>
            <a:pPr lvl="1"/>
            <a:r>
              <a:rPr lang="en-US" dirty="0"/>
              <a:t>This is the second step needed to override the 2oo3 voting in RFQ-cabinet</a:t>
            </a:r>
          </a:p>
          <a:p>
            <a:r>
              <a:rPr lang="en-US" dirty="0"/>
              <a:t>Put local switch on ION-source cabinet in Beam on Dump mode</a:t>
            </a:r>
          </a:p>
          <a:p>
            <a:pPr lvl="1"/>
            <a:r>
              <a:rPr lang="en-US" dirty="0"/>
              <a:t>This is the third step needed to override the 2oo3 voting in ION-source cabinet</a:t>
            </a:r>
          </a:p>
          <a:p>
            <a:r>
              <a:rPr lang="en-US" dirty="0"/>
              <a:t>Reset system (Relay-train &amp; PLC-train</a:t>
            </a:r>
            <a:r>
              <a:rPr lang="en-US"/>
              <a:t>) in MCR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Operation /Maintenance switch in “Operation”</a:t>
            </a:r>
          </a:p>
          <a:p>
            <a:r>
              <a:rPr lang="en-US" dirty="0"/>
              <a:t>Start permit for beam – closes the actuators and allow power to RFQ/ION-source</a:t>
            </a:r>
          </a:p>
          <a:p>
            <a:r>
              <a:rPr lang="en-US" dirty="0"/>
              <a:t>Turn on beam using other operational system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2DF54-F24F-FF4C-9D8C-AAD09749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128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7150</TotalTime>
  <Words>1029</Words>
  <Application>Microsoft Macintosh PowerPoint</Application>
  <PresentationFormat>On-screen Show (4:3)</PresentationFormat>
  <Paragraphs>152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How to operate TSS</vt:lpstr>
      <vt:lpstr>General overview of TSS</vt:lpstr>
      <vt:lpstr>Overview of ESS</vt:lpstr>
      <vt:lpstr>Basic TSS modes</vt:lpstr>
      <vt:lpstr>General TSS Operations Strategy</vt:lpstr>
      <vt:lpstr>General TSS Operations Strategy  In relation to SSM</vt:lpstr>
      <vt:lpstr>TSS panel in MCR</vt:lpstr>
      <vt:lpstr>TSS start up sequence, Beam on Target All operations done from MCR</vt:lpstr>
      <vt:lpstr>Typical start up sequence, Beam on dump Operations made from Field &amp; MCR</vt:lpstr>
      <vt:lpstr>How to maintain TSS</vt:lpstr>
      <vt:lpstr>Typical Maintenance mode scenario Operations made from MCR &amp; field devices</vt:lpstr>
      <vt:lpstr>Planned Maintenance for TSS</vt:lpstr>
      <vt:lpstr>Unplanned maintenance (repair work) for TSS</vt:lpstr>
      <vt:lpstr>That completes the operation &amp; maintenance presentations</vt:lpstr>
    </vt:vector>
  </TitlesOfParts>
  <Company>ESS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Microsoft Office User</cp:lastModifiedBy>
  <cp:revision>105</cp:revision>
  <dcterms:created xsi:type="dcterms:W3CDTF">2013-10-29T16:05:10Z</dcterms:created>
  <dcterms:modified xsi:type="dcterms:W3CDTF">2019-04-05T12:08:22Z</dcterms:modified>
</cp:coreProperties>
</file>