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31A9-9744-41C0-8412-D52ACEE3625A}" type="datetimeFigureOut">
              <a:rPr lang="en-GB" smtClean="0"/>
              <a:t>18/02/2019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F2C6-7791-4375-AB1E-866BA5D41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31A9-9744-41C0-8412-D52ACEE3625A}" type="datetimeFigureOut">
              <a:rPr lang="en-GB" smtClean="0"/>
              <a:t>18/02/2019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F2C6-7791-4375-AB1E-866BA5D41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49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31A9-9744-41C0-8412-D52ACEE3625A}" type="datetimeFigureOut">
              <a:rPr lang="en-GB" smtClean="0"/>
              <a:t>18/02/2019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F2C6-7791-4375-AB1E-866BA5D41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670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31A9-9744-41C0-8412-D52ACEE3625A}" type="datetimeFigureOut">
              <a:rPr lang="en-GB" smtClean="0"/>
              <a:t>18/02/2019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F2C6-7791-4375-AB1E-866BA5D41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967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31A9-9744-41C0-8412-D52ACEE3625A}" type="datetimeFigureOut">
              <a:rPr lang="en-GB" smtClean="0"/>
              <a:t>18/02/2019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F2C6-7791-4375-AB1E-866BA5D41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6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31A9-9744-41C0-8412-D52ACEE3625A}" type="datetimeFigureOut">
              <a:rPr lang="en-GB" smtClean="0"/>
              <a:t>18/02/2019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F2C6-7791-4375-AB1E-866BA5D41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73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31A9-9744-41C0-8412-D52ACEE3625A}" type="datetimeFigureOut">
              <a:rPr lang="en-GB" smtClean="0"/>
              <a:t>18/02/2019</a:t>
            </a:fld>
            <a:endParaRPr lang="en-GB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F2C6-7791-4375-AB1E-866BA5D41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56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31A9-9744-41C0-8412-D52ACEE3625A}" type="datetimeFigureOut">
              <a:rPr lang="en-GB" smtClean="0"/>
              <a:t>18/02/2019</a:t>
            </a:fld>
            <a:endParaRPr lang="en-GB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F2C6-7791-4375-AB1E-866BA5D41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25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31A9-9744-41C0-8412-D52ACEE3625A}" type="datetimeFigureOut">
              <a:rPr lang="en-GB" smtClean="0"/>
              <a:t>18/02/2019</a:t>
            </a:fld>
            <a:endParaRPr lang="en-GB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F2C6-7791-4375-AB1E-866BA5D41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111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31A9-9744-41C0-8412-D52ACEE3625A}" type="datetimeFigureOut">
              <a:rPr lang="en-GB" smtClean="0"/>
              <a:t>18/02/2019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F2C6-7791-4375-AB1E-866BA5D41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504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431A9-9744-41C0-8412-D52ACEE3625A}" type="datetimeFigureOut">
              <a:rPr lang="en-GB" smtClean="0"/>
              <a:t>18/02/2019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EF2C6-7791-4375-AB1E-866BA5D41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973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431A9-9744-41C0-8412-D52ACEE3625A}" type="datetimeFigureOut">
              <a:rPr lang="en-GB" smtClean="0"/>
              <a:t>18/02/2019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EF2C6-7791-4375-AB1E-866BA5D413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285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 err="1">
                <a:ln>
                  <a:solidFill>
                    <a:schemeClr val="tx1"/>
                  </a:solidFill>
                </a:ln>
              </a:rPr>
              <a:t>3oo3</a:t>
            </a:r>
            <a:r>
              <a:rPr lang="en-GB" sz="1200" dirty="0">
                <a:ln>
                  <a:solidFill>
                    <a:schemeClr val="tx1"/>
                  </a:solidFill>
                </a:ln>
              </a:rPr>
              <a:t> </a:t>
            </a:r>
            <a:r>
              <a:rPr lang="en-GB" sz="900" dirty="0">
                <a:ln>
                  <a:solidFill>
                    <a:schemeClr val="tx1"/>
                  </a:solidFill>
                </a:ln>
              </a:rPr>
              <a:t>(Start)</a:t>
            </a: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Maintenance</a:t>
            </a: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OFF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51268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Channels tripped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switches on (towards target)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tripped (button being pushed by OP)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key off</a:t>
            </a:r>
          </a:p>
        </p:txBody>
      </p:sp>
    </p:spTree>
    <p:extLst>
      <p:ext uri="{BB962C8B-B14F-4D97-AF65-F5344CB8AC3E}">
        <p14:creationId xmlns:p14="http://schemas.microsoft.com/office/powerpoint/2010/main" val="3016339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 err="1">
                <a:ln>
                  <a:solidFill>
                    <a:schemeClr val="tx1"/>
                  </a:solidFill>
                </a:ln>
              </a:rPr>
              <a:t>2oo3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74604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A channel is reset by 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switches on (towards target)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key on</a:t>
            </a:r>
          </a:p>
          <a:p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ON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326940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 err="1">
                <a:ln>
                  <a:solidFill>
                    <a:schemeClr val="tx1"/>
                  </a:solidFill>
                </a:ln>
              </a:rPr>
              <a:t>2oo3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74604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B channel tripped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switches on (towards target)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key on</a:t>
            </a:r>
          </a:p>
          <a:p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ON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30361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000" dirty="0" err="1">
                <a:ln>
                  <a:solidFill>
                    <a:schemeClr val="tx1"/>
                  </a:solidFill>
                </a:ln>
              </a:rPr>
              <a:t>3oo3</a:t>
            </a:r>
            <a:r>
              <a:rPr lang="en-GB" sz="1000" dirty="0">
                <a:ln>
                  <a:solidFill>
                    <a:schemeClr val="tx1"/>
                  </a:solidFill>
                </a:ln>
              </a:rPr>
              <a:t> (start)</a:t>
            </a: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74604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 and </a:t>
            </a:r>
            <a:r>
              <a:rPr lang="en-GB" b="1" dirty="0"/>
              <a:t>C channels tripped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switches on (towards target)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key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…Trip memory is cleared and actuator goes off</a:t>
            </a:r>
          </a:p>
          <a:p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OFF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736837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000" dirty="0" err="1">
                <a:ln>
                  <a:solidFill>
                    <a:schemeClr val="tx1"/>
                  </a:solidFill>
                </a:ln>
              </a:rPr>
              <a:t>3oo3</a:t>
            </a:r>
            <a:r>
              <a:rPr lang="en-GB" sz="1000" dirty="0">
                <a:ln>
                  <a:solidFill>
                    <a:schemeClr val="tx1"/>
                  </a:solidFill>
                </a:ln>
              </a:rPr>
              <a:t> (start)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74604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Channels tripped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switches on (towards target)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key on</a:t>
            </a:r>
          </a:p>
          <a:p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OFF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51529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000" dirty="0" err="1">
                <a:ln>
                  <a:solidFill>
                    <a:schemeClr val="tx1"/>
                  </a:solidFill>
                </a:ln>
              </a:rPr>
              <a:t>3oo3</a:t>
            </a:r>
            <a:r>
              <a:rPr lang="en-GB" sz="1000" dirty="0">
                <a:ln>
                  <a:solidFill>
                    <a:schemeClr val="tx1"/>
                  </a:solidFill>
                </a:ln>
              </a:rPr>
              <a:t> (start)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74604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Channels ready again - waiting for reset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switches on (towards target)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key on</a:t>
            </a:r>
          </a:p>
          <a:p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OFF</a:t>
            </a:r>
          </a:p>
        </p:txBody>
      </p:sp>
    </p:spTree>
    <p:extLst>
      <p:ext uri="{BB962C8B-B14F-4D97-AF65-F5344CB8AC3E}">
        <p14:creationId xmlns:p14="http://schemas.microsoft.com/office/powerpoint/2010/main" val="1859479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000" dirty="0" err="1">
                <a:ln>
                  <a:solidFill>
                    <a:schemeClr val="tx1"/>
                  </a:solidFill>
                </a:ln>
              </a:rPr>
              <a:t>3oo3</a:t>
            </a:r>
            <a:r>
              <a:rPr lang="en-GB" sz="1000" dirty="0">
                <a:ln>
                  <a:solidFill>
                    <a:schemeClr val="tx1"/>
                  </a:solidFill>
                </a:ln>
              </a:rPr>
              <a:t> (start)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74604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Channels ok ”Channel Reset” is executed by 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switches on (towards target)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key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..Trip Memory ready for reset “Waiting actuator Reset”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OFF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633375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OFF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000" dirty="0" err="1">
                <a:ln>
                  <a:solidFill>
                    <a:schemeClr val="tx1"/>
                  </a:solidFill>
                </a:ln>
              </a:rPr>
              <a:t>2oo3</a:t>
            </a:r>
            <a:endParaRPr lang="en-GB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746046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Channels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switches on (towards target)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key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Trip Memory is reset by OP (not tripped anymore)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..channels voting becomes active (</a:t>
            </a:r>
            <a:r>
              <a:rPr lang="en-GB" b="1" dirty="0" err="1"/>
              <a:t>3oo3</a:t>
            </a:r>
            <a:r>
              <a:rPr lang="en-GB" b="1" dirty="0"/>
              <a:t> -&gt;</a:t>
            </a:r>
            <a:r>
              <a:rPr lang="en-GB" b="1" dirty="0" err="1"/>
              <a:t>2oo3</a:t>
            </a:r>
            <a:r>
              <a:rPr lang="en-GB" b="1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…actuator waits for “Start command”</a:t>
            </a:r>
          </a:p>
          <a:p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384425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000" dirty="0" err="1">
                <a:ln>
                  <a:solidFill>
                    <a:schemeClr val="tx1"/>
                  </a:solidFill>
                </a:ln>
              </a:rPr>
              <a:t>2oo3</a:t>
            </a:r>
            <a:endParaRPr lang="en-GB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74604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Channels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switches on (towards target)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key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Start command given by OP</a:t>
            </a:r>
          </a:p>
          <a:p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ON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5579814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000" dirty="0" err="1">
                <a:ln>
                  <a:solidFill>
                    <a:schemeClr val="tx1"/>
                  </a:solidFill>
                </a:ln>
              </a:rPr>
              <a:t>2oo3</a:t>
            </a:r>
            <a:endParaRPr lang="en-GB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Maintenance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74604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Channels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switches on (towards target)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Maintenance/operation turned off</a:t>
            </a:r>
          </a:p>
          <a:p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OFF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9009807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OFF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000" dirty="0" err="1">
                <a:ln>
                  <a:solidFill>
                    <a:schemeClr val="tx1"/>
                  </a:solidFill>
                </a:ln>
              </a:rPr>
              <a:t>2oo3</a:t>
            </a:r>
            <a:endParaRPr lang="en-GB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74604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Channels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switches on (towards target)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Maintenance/operation turned back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.. Waiting for “Start”</a:t>
            </a:r>
          </a:p>
          <a:p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251759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 err="1">
                <a:ln>
                  <a:solidFill>
                    <a:schemeClr val="tx1"/>
                  </a:solidFill>
                </a:ln>
              </a:rPr>
              <a:t>3oo3</a:t>
            </a:r>
            <a:r>
              <a:rPr lang="en-GB" sz="1200" dirty="0">
                <a:ln>
                  <a:solidFill>
                    <a:schemeClr val="tx1"/>
                  </a:solidFill>
                </a:ln>
              </a:rPr>
              <a:t> </a:t>
            </a:r>
            <a:r>
              <a:rPr lang="en-GB" sz="1000" dirty="0">
                <a:ln>
                  <a:solidFill>
                    <a:schemeClr val="tx1"/>
                  </a:solidFill>
                </a:ln>
              </a:rPr>
              <a:t>(start)</a:t>
            </a:r>
            <a:endParaRPr lang="en-GB" sz="12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Maintenance</a:t>
            </a: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OFF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7" y="4530807"/>
            <a:ext cx="42029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Channels tripped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switches on (towards target)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Safe stop ok (button released</a:t>
            </a:r>
            <a:r>
              <a:rPr lang="en-GB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key off</a:t>
            </a:r>
          </a:p>
        </p:txBody>
      </p:sp>
    </p:spTree>
    <p:extLst>
      <p:ext uri="{BB962C8B-B14F-4D97-AF65-F5344CB8AC3E}">
        <p14:creationId xmlns:p14="http://schemas.microsoft.com/office/powerpoint/2010/main" val="11576917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000" dirty="0" err="1">
                <a:ln>
                  <a:solidFill>
                    <a:schemeClr val="tx1"/>
                  </a:solidFill>
                </a:ln>
              </a:rPr>
              <a:t>2oo3</a:t>
            </a:r>
            <a:endParaRPr lang="en-GB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74604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Channels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switches on (towards target)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switch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Start command given by OP</a:t>
            </a:r>
          </a:p>
          <a:p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ON</a:t>
            </a:r>
          </a:p>
        </p:txBody>
      </p:sp>
    </p:spTree>
    <p:extLst>
      <p:ext uri="{BB962C8B-B14F-4D97-AF65-F5344CB8AC3E}">
        <p14:creationId xmlns:p14="http://schemas.microsoft.com/office/powerpoint/2010/main" val="21894360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000" dirty="0" err="1">
                <a:ln>
                  <a:solidFill>
                    <a:schemeClr val="tx1"/>
                  </a:solidFill>
                </a:ln>
              </a:rPr>
              <a:t>2oo3</a:t>
            </a:r>
            <a:endParaRPr lang="en-GB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74604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Channels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DM switch 1(or 2) turned off</a:t>
            </a:r>
            <a:r>
              <a:rPr lang="en-GB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switch on</a:t>
            </a:r>
          </a:p>
          <a:p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ON</a:t>
            </a:r>
          </a:p>
        </p:txBody>
      </p:sp>
    </p:spTree>
    <p:extLst>
      <p:ext uri="{BB962C8B-B14F-4D97-AF65-F5344CB8AC3E}">
        <p14:creationId xmlns:p14="http://schemas.microsoft.com/office/powerpoint/2010/main" val="401844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000" dirty="0" err="1">
                <a:ln>
                  <a:solidFill>
                    <a:schemeClr val="tx1"/>
                  </a:solidFill>
                </a:ln>
              </a:rPr>
              <a:t>2oo3</a:t>
            </a:r>
            <a:endParaRPr lang="en-GB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74604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Channels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 1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DM switch 2 turned off</a:t>
            </a:r>
            <a:r>
              <a:rPr lang="en-GB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switch on</a:t>
            </a:r>
          </a:p>
          <a:p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ON</a:t>
            </a:r>
          </a:p>
        </p:txBody>
      </p:sp>
    </p:spTree>
    <p:extLst>
      <p:ext uri="{BB962C8B-B14F-4D97-AF65-F5344CB8AC3E}">
        <p14:creationId xmlns:p14="http://schemas.microsoft.com/office/powerpoint/2010/main" val="39697838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000" dirty="0" err="1">
                <a:ln>
                  <a:solidFill>
                    <a:schemeClr val="tx1"/>
                  </a:solidFill>
                </a:ln>
              </a:rPr>
              <a:t>2oo3</a:t>
            </a:r>
            <a:endParaRPr lang="en-GB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74604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Channels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 1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 2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DM confirmation switch turned on (locally on ION/</a:t>
            </a:r>
            <a:r>
              <a:rPr lang="en-GB" b="1" dirty="0" err="1"/>
              <a:t>RFQ</a:t>
            </a:r>
            <a:r>
              <a:rPr lang="en-GB" b="1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.. Waiting DM condition Reset (from </a:t>
            </a:r>
            <a:r>
              <a:rPr lang="en-GB" b="1" dirty="0" err="1"/>
              <a:t>MCR</a:t>
            </a:r>
            <a:r>
              <a:rPr lang="en-GB" b="1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switch on</a:t>
            </a:r>
          </a:p>
          <a:p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ON</a:t>
            </a:r>
          </a:p>
        </p:txBody>
      </p:sp>
      <p:sp>
        <p:nvSpPr>
          <p:cNvPr id="23" name="textruta 22"/>
          <p:cNvSpPr txBox="1"/>
          <p:nvPr/>
        </p:nvSpPr>
        <p:spPr>
          <a:xfrm>
            <a:off x="4575914" y="2865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2121532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000" dirty="0" err="1">
                <a:ln>
                  <a:solidFill>
                    <a:schemeClr val="tx1"/>
                  </a:solidFill>
                </a:ln>
              </a:rPr>
              <a:t>2oo3</a:t>
            </a:r>
            <a:endParaRPr lang="en-GB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74604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Channels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 1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 2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DM Reset by OP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switch on</a:t>
            </a:r>
          </a:p>
          <a:p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ON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7086024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000" dirty="0" err="1">
                <a:ln>
                  <a:solidFill>
                    <a:schemeClr val="tx1"/>
                  </a:solidFill>
                </a:ln>
              </a:rPr>
              <a:t>2oo3</a:t>
            </a:r>
            <a:endParaRPr lang="en-GB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74604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Channel A Trip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 1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 2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switch on</a:t>
            </a:r>
          </a:p>
          <a:p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ON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4332840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000" dirty="0" err="1">
                <a:ln>
                  <a:solidFill>
                    <a:schemeClr val="tx1"/>
                  </a:solidFill>
                </a:ln>
              </a:rPr>
              <a:t>2oo3</a:t>
            </a:r>
            <a:endParaRPr lang="en-GB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74604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Channel </a:t>
            </a:r>
            <a:r>
              <a:rPr lang="en-GB" b="1" dirty="0" err="1"/>
              <a:t>A+B</a:t>
            </a:r>
            <a:r>
              <a:rPr lang="en-GB" b="1" dirty="0"/>
              <a:t> Trip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 1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 2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switch on</a:t>
            </a:r>
          </a:p>
          <a:p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ON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4732099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000" dirty="0" err="1">
                <a:ln>
                  <a:solidFill>
                    <a:schemeClr val="tx1"/>
                  </a:solidFill>
                </a:ln>
              </a:rPr>
              <a:t>2oo3</a:t>
            </a:r>
            <a:endParaRPr lang="en-GB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74604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Channel </a:t>
            </a:r>
            <a:r>
              <a:rPr lang="en-GB" b="1" dirty="0" err="1"/>
              <a:t>A+B+C</a:t>
            </a:r>
            <a:r>
              <a:rPr lang="en-GB" b="1" dirty="0"/>
              <a:t> Trip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 1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 2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switch on</a:t>
            </a:r>
          </a:p>
          <a:p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ON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8564192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000" dirty="0" err="1">
                <a:ln>
                  <a:solidFill>
                    <a:schemeClr val="tx1"/>
                  </a:solidFill>
                </a:ln>
              </a:rPr>
              <a:t>2oo3</a:t>
            </a:r>
            <a:endParaRPr lang="en-GB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74604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Channel </a:t>
            </a:r>
            <a:r>
              <a:rPr lang="en-GB" dirty="0" err="1"/>
              <a:t>A+B+C</a:t>
            </a:r>
            <a:r>
              <a:rPr lang="en-GB" dirty="0"/>
              <a:t> Trip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DM switch 1 or 2 not off (perhaps on)-&gt; actuator trip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switch on</a:t>
            </a:r>
          </a:p>
          <a:p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OFF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6574304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000" dirty="0" err="1">
                <a:ln>
                  <a:solidFill>
                    <a:schemeClr val="tx1"/>
                  </a:solidFill>
                </a:ln>
              </a:rPr>
              <a:t>2oo3</a:t>
            </a:r>
            <a:endParaRPr lang="en-GB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74604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Channel </a:t>
            </a:r>
            <a:r>
              <a:rPr lang="en-GB" dirty="0" err="1"/>
              <a:t>A+B+C</a:t>
            </a:r>
            <a:r>
              <a:rPr lang="en-GB" dirty="0"/>
              <a:t> Trip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 1 or 2 not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DM confirmation off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switch on</a:t>
            </a:r>
          </a:p>
          <a:p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OFF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081689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 err="1">
                <a:ln>
                  <a:solidFill>
                    <a:schemeClr val="tx1"/>
                  </a:solidFill>
                </a:ln>
              </a:rPr>
              <a:t>3oo3</a:t>
            </a:r>
            <a:endParaRPr lang="en-GB" sz="1200" dirty="0">
              <a:ln>
                <a:solidFill>
                  <a:schemeClr val="tx1"/>
                </a:solidFill>
              </a:ln>
            </a:endParaRPr>
          </a:p>
          <a:p>
            <a:r>
              <a:rPr lang="en-GB" sz="1000" dirty="0">
                <a:ln>
                  <a:solidFill>
                    <a:schemeClr val="tx1"/>
                  </a:solidFill>
                </a:ln>
              </a:rPr>
              <a:t>(start)</a:t>
            </a:r>
            <a:endParaRPr lang="en-GB" sz="2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Maintenance</a:t>
            </a: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OFF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69556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Channels sensors ok but waiting for “Channel Reset”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switches on (towards target)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key off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0784757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000" dirty="0" err="1">
                <a:ln>
                  <a:solidFill>
                    <a:schemeClr val="tx1"/>
                  </a:solidFill>
                </a:ln>
              </a:rPr>
              <a:t>2oo3</a:t>
            </a:r>
            <a:endParaRPr lang="en-GB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74604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Channels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switches on (towards target)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switch on</a:t>
            </a:r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ON</a:t>
            </a:r>
          </a:p>
        </p:txBody>
      </p:sp>
    </p:spTree>
    <p:extLst>
      <p:ext uri="{BB962C8B-B14F-4D97-AF65-F5344CB8AC3E}">
        <p14:creationId xmlns:p14="http://schemas.microsoft.com/office/powerpoint/2010/main" val="12483886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000" dirty="0" err="1">
                <a:ln>
                  <a:solidFill>
                    <a:schemeClr val="tx1"/>
                  </a:solidFill>
                </a:ln>
              </a:rPr>
              <a:t>2oo3</a:t>
            </a:r>
            <a:endParaRPr lang="en-GB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74604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Channels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switches on (towards target)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OP push “Safe Stop” button in </a:t>
            </a:r>
            <a:r>
              <a:rPr lang="en-GB" b="1" dirty="0" err="1"/>
              <a:t>MCR</a:t>
            </a:r>
            <a:r>
              <a:rPr lang="en-GB" b="1" dirty="0"/>
              <a:t> -&gt; causing actuator trip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switch on</a:t>
            </a:r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OFF</a:t>
            </a:r>
          </a:p>
        </p:txBody>
      </p:sp>
    </p:spTree>
    <p:extLst>
      <p:ext uri="{BB962C8B-B14F-4D97-AF65-F5344CB8AC3E}">
        <p14:creationId xmlns:p14="http://schemas.microsoft.com/office/powerpoint/2010/main" val="20209638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000" dirty="0" err="1">
                <a:ln>
                  <a:solidFill>
                    <a:schemeClr val="tx1"/>
                  </a:solidFill>
                </a:ln>
              </a:rPr>
              <a:t>2oo3</a:t>
            </a:r>
            <a:endParaRPr lang="en-GB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74604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Channels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switches on (towards target)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OP release “Safe Stop” button in </a:t>
            </a:r>
            <a:r>
              <a:rPr lang="en-GB" b="1" dirty="0" err="1"/>
              <a:t>MCR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.. Trip mem at once ready for reset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switch on</a:t>
            </a:r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OFF</a:t>
            </a:r>
          </a:p>
        </p:txBody>
      </p:sp>
    </p:spTree>
    <p:extLst>
      <p:ext uri="{BB962C8B-B14F-4D97-AF65-F5344CB8AC3E}">
        <p14:creationId xmlns:p14="http://schemas.microsoft.com/office/powerpoint/2010/main" val="40950227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OFF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000" dirty="0" err="1">
                <a:ln>
                  <a:solidFill>
                    <a:schemeClr val="tx1"/>
                  </a:solidFill>
                </a:ln>
              </a:rPr>
              <a:t>2oo3</a:t>
            </a:r>
            <a:endParaRPr lang="en-GB" sz="10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74604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Channels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switches on (towards target)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OP execute “Actuator Reset”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.. Actuator ready for “Start command”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switch on</a:t>
            </a:r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209694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 err="1">
                <a:ln>
                  <a:solidFill>
                    <a:schemeClr val="tx1"/>
                  </a:solidFill>
                </a:ln>
              </a:rPr>
              <a:t>3oo3</a:t>
            </a:r>
            <a:r>
              <a:rPr lang="en-GB" sz="1200" dirty="0">
                <a:ln>
                  <a:solidFill>
                    <a:schemeClr val="tx1"/>
                  </a:solidFill>
                </a:ln>
              </a:rPr>
              <a:t> </a:t>
            </a:r>
            <a:r>
              <a:rPr lang="en-GB" sz="1000" dirty="0">
                <a:ln>
                  <a:solidFill>
                    <a:schemeClr val="tx1"/>
                  </a:solidFill>
                </a:ln>
              </a:rPr>
              <a:t>(start)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Maintenance</a:t>
            </a: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OFF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69556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Channels ok “Channel Reset” executed by 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switches on (towards target)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key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..Trip Memory ready for reset “Waiting actuator Reset”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239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 err="1">
                <a:ln>
                  <a:solidFill>
                    <a:schemeClr val="tx1"/>
                  </a:solidFill>
                </a:ln>
              </a:rPr>
              <a:t>2oo3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Maintenance</a:t>
            </a: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OFF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69556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Channels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switches on (towards target)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key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Trip Memory is reset by OP (not tripped anymore)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Channels voting becomes active (</a:t>
            </a:r>
            <a:r>
              <a:rPr lang="en-GB" b="1" dirty="0" err="1"/>
              <a:t>3oo3</a:t>
            </a:r>
            <a:r>
              <a:rPr lang="en-GB" b="1" dirty="0"/>
              <a:t> -&gt;</a:t>
            </a:r>
            <a:r>
              <a:rPr lang="en-GB" b="1" dirty="0" err="1"/>
              <a:t>2oo3</a:t>
            </a:r>
            <a:r>
              <a:rPr lang="en-GB" b="1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28212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 err="1">
                <a:ln>
                  <a:solidFill>
                    <a:schemeClr val="tx1"/>
                  </a:solidFill>
                </a:ln>
              </a:rPr>
              <a:t>2oo3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OFF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69556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Channels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switches on (towards target)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Maintenance/operation key turned on to “Operation mode” by 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.. so actuator now waits for Start command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524229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 err="1">
                <a:ln>
                  <a:solidFill>
                    <a:schemeClr val="tx1"/>
                  </a:solidFill>
                </a:ln>
              </a:rPr>
              <a:t>2oo3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69556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Channels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switches on (towards target)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key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OP pushed “Start button” in </a:t>
            </a:r>
            <a:r>
              <a:rPr lang="en-GB" b="1" dirty="0" err="1"/>
              <a:t>MCR</a:t>
            </a:r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ON</a:t>
            </a:r>
          </a:p>
        </p:txBody>
      </p:sp>
    </p:spTree>
    <p:extLst>
      <p:ext uri="{BB962C8B-B14F-4D97-AF65-F5344CB8AC3E}">
        <p14:creationId xmlns:p14="http://schemas.microsoft.com/office/powerpoint/2010/main" val="1151696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 err="1">
                <a:ln>
                  <a:solidFill>
                    <a:schemeClr val="tx1"/>
                  </a:solidFill>
                </a:ln>
              </a:rPr>
              <a:t>2oo3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69556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A channel tripped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switches on (towards target)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key on</a:t>
            </a:r>
          </a:p>
          <a:p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ON</a:t>
            </a:r>
          </a:p>
        </p:txBody>
      </p:sp>
    </p:spTree>
    <p:extLst>
      <p:ext uri="{BB962C8B-B14F-4D97-AF65-F5344CB8AC3E}">
        <p14:creationId xmlns:p14="http://schemas.microsoft.com/office/powerpoint/2010/main" val="1015320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ruta 55"/>
          <p:cNvSpPr txBox="1"/>
          <p:nvPr/>
        </p:nvSpPr>
        <p:spPr>
          <a:xfrm>
            <a:off x="4173232" y="1425051"/>
            <a:ext cx="586595" cy="369332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4443228" y="147636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9" name="textruta 58"/>
          <p:cNvSpPr txBox="1"/>
          <p:nvPr/>
        </p:nvSpPr>
        <p:spPr>
          <a:xfrm>
            <a:off x="4759329" y="1425857"/>
            <a:ext cx="503657" cy="1107996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 err="1">
                <a:ln>
                  <a:solidFill>
                    <a:schemeClr val="tx1"/>
                  </a:solidFill>
                </a:ln>
              </a:rPr>
              <a:t>2oo3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0" name="textruta 59"/>
          <p:cNvSpPr txBox="1"/>
          <p:nvPr/>
        </p:nvSpPr>
        <p:spPr>
          <a:xfrm>
            <a:off x="4172736" y="2622914"/>
            <a:ext cx="586594" cy="36933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DM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5269610" y="1425856"/>
            <a:ext cx="552094" cy="1907893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OR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2" name="textruta 61"/>
          <p:cNvSpPr txBox="1"/>
          <p:nvPr/>
        </p:nvSpPr>
        <p:spPr>
          <a:xfrm>
            <a:off x="4171162" y="3422810"/>
            <a:ext cx="165054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Safe Stop</a:t>
            </a:r>
          </a:p>
        </p:txBody>
      </p:sp>
      <p:sp>
        <p:nvSpPr>
          <p:cNvPr id="63" name="textruta 62"/>
          <p:cNvSpPr txBox="1"/>
          <p:nvPr/>
        </p:nvSpPr>
        <p:spPr>
          <a:xfrm>
            <a:off x="5821704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4" name="textruta 63"/>
          <p:cNvSpPr txBox="1"/>
          <p:nvPr/>
        </p:nvSpPr>
        <p:spPr>
          <a:xfrm>
            <a:off x="4171162" y="3881201"/>
            <a:ext cx="2657852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Operation mode</a:t>
            </a:r>
          </a:p>
        </p:txBody>
      </p:sp>
      <p:sp>
        <p:nvSpPr>
          <p:cNvPr id="69" name="textruta 68"/>
          <p:cNvSpPr txBox="1"/>
          <p:nvPr/>
        </p:nvSpPr>
        <p:spPr>
          <a:xfrm>
            <a:off x="4171162" y="2993858"/>
            <a:ext cx="588167" cy="339892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GB" sz="1100" dirty="0"/>
              <a:t>By-pass </a:t>
            </a:r>
          </a:p>
        </p:txBody>
      </p:sp>
      <p:sp>
        <p:nvSpPr>
          <p:cNvPr id="70" name="textruta 69"/>
          <p:cNvSpPr txBox="1"/>
          <p:nvPr/>
        </p:nvSpPr>
        <p:spPr>
          <a:xfrm>
            <a:off x="4765955" y="2622914"/>
            <a:ext cx="503657" cy="710836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5" name="textruta 74"/>
          <p:cNvSpPr txBox="1"/>
          <p:nvPr/>
        </p:nvSpPr>
        <p:spPr>
          <a:xfrm>
            <a:off x="6830495" y="1425854"/>
            <a:ext cx="503655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200" dirty="0">
                <a:ln>
                  <a:solidFill>
                    <a:schemeClr val="tx1"/>
                  </a:solidFill>
                </a:ln>
              </a:rPr>
              <a:t>AND</a:t>
            </a:r>
            <a:endParaRPr lang="en-GB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4360056" y="4530807"/>
            <a:ext cx="74604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A channel trip corrected (by engineer or process value back in threshold)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.. channel waiting for reset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switches on (towards target)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DM confirmation switch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Safe stop ok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Maintenance/operation key on</a:t>
            </a:r>
          </a:p>
          <a:p>
            <a:endParaRPr lang="en-GB" dirty="0"/>
          </a:p>
        </p:txBody>
      </p:sp>
      <p:sp>
        <p:nvSpPr>
          <p:cNvPr id="18" name="textruta 17"/>
          <p:cNvSpPr txBox="1"/>
          <p:nvPr/>
        </p:nvSpPr>
        <p:spPr>
          <a:xfrm>
            <a:off x="4443228" y="1846505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4443228" y="2209857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R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4172736" y="1795189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172735" y="2164521"/>
            <a:ext cx="586594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0014" y="1476367"/>
            <a:ext cx="274344" cy="304826"/>
          </a:xfrm>
          <a:prstGeom prst="rect">
            <a:avLst/>
          </a:prstGeom>
        </p:spPr>
      </p:pic>
      <p:sp>
        <p:nvSpPr>
          <p:cNvPr id="74" name="textruta 73"/>
          <p:cNvSpPr txBox="1"/>
          <p:nvPr/>
        </p:nvSpPr>
        <p:spPr>
          <a:xfrm>
            <a:off x="6325359" y="1425854"/>
            <a:ext cx="503655" cy="23662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TRIP</a:t>
            </a:r>
          </a:p>
          <a:p>
            <a:r>
              <a:rPr lang="en-GB" sz="1100" dirty="0">
                <a:ln>
                  <a:solidFill>
                    <a:schemeClr val="tx1"/>
                  </a:solidFill>
                </a:ln>
              </a:rPr>
              <a:t>MEM</a:t>
            </a:r>
            <a:endParaRPr lang="en-GB" sz="16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" name="textruta 21"/>
          <p:cNvSpPr txBox="1"/>
          <p:nvPr/>
        </p:nvSpPr>
        <p:spPr>
          <a:xfrm>
            <a:off x="7458219" y="1527683"/>
            <a:ext cx="276225" cy="26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GB" sz="1100" b="1" dirty="0"/>
              <a:t>S</a:t>
            </a:r>
          </a:p>
        </p:txBody>
      </p:sp>
      <p:sp>
        <p:nvSpPr>
          <p:cNvPr id="65" name="textruta 64"/>
          <p:cNvSpPr txBox="1"/>
          <p:nvPr/>
        </p:nvSpPr>
        <p:spPr>
          <a:xfrm>
            <a:off x="7332213" y="1425854"/>
            <a:ext cx="552094" cy="2824679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 anchor="ctr" anchorCtr="0">
            <a:normAutofit/>
          </a:bodyPr>
          <a:lstStyle/>
          <a:p>
            <a:r>
              <a:rPr lang="en-GB" dirty="0">
                <a:ln>
                  <a:solidFill>
                    <a:schemeClr val="tx1"/>
                  </a:solidFill>
                </a:ln>
              </a:rPr>
              <a:t>ON</a:t>
            </a:r>
          </a:p>
        </p:txBody>
      </p:sp>
    </p:spTree>
    <p:extLst>
      <p:ext uri="{BB962C8B-B14F-4D97-AF65-F5344CB8AC3E}">
        <p14:creationId xmlns:p14="http://schemas.microsoft.com/office/powerpoint/2010/main" val="4261797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1667</Words>
  <Application>Microsoft Macintosh PowerPoint</Application>
  <PresentationFormat>Widescreen</PresentationFormat>
  <Paragraphs>808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Office-tema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olof</dc:creator>
  <cp:lastModifiedBy>Microsoft Office User</cp:lastModifiedBy>
  <cp:revision>24</cp:revision>
  <dcterms:created xsi:type="dcterms:W3CDTF">2018-12-04T15:59:38Z</dcterms:created>
  <dcterms:modified xsi:type="dcterms:W3CDTF">2019-02-18T07:57:48Z</dcterms:modified>
</cp:coreProperties>
</file>