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318" r:id="rId3"/>
    <p:sldId id="323" r:id="rId4"/>
    <p:sldId id="320" r:id="rId5"/>
    <p:sldId id="321" r:id="rId6"/>
    <p:sldId id="325"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82" autoAdjust="0"/>
    <p:restoredTop sz="93661" autoAdjust="0"/>
  </p:normalViewPr>
  <p:slideViewPr>
    <p:cSldViewPr>
      <p:cViewPr varScale="1">
        <p:scale>
          <a:sx n="102" d="100"/>
          <a:sy n="102" d="100"/>
        </p:scale>
        <p:origin x="115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2019-04-05</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2019-04-05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2019-04-05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42E66B7F-8271-49DA-A25A-F4BB9F476347}" type="datetime1">
              <a:rPr lang="sv-SE" smtClean="0"/>
              <a:t>2019-04-05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2019-04-05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2019-04-05</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a:t>TSS V&amp;V</a:t>
            </a:r>
            <a:br>
              <a:rPr lang="en-US" sz="4000" dirty="0"/>
            </a:br>
            <a:endParaRPr lang="sv-SE" sz="4000" dirty="0"/>
          </a:p>
        </p:txBody>
      </p:sp>
      <p:sp>
        <p:nvSpPr>
          <p:cNvPr id="3" name="Subtitle 2"/>
          <p:cNvSpPr>
            <a:spLocks noGrp="1"/>
          </p:cNvSpPr>
          <p:nvPr>
            <p:ph type="subTitle" idx="1"/>
          </p:nvPr>
        </p:nvSpPr>
        <p:spPr/>
        <p:txBody>
          <a:bodyPr>
            <a:noAutofit/>
          </a:bodyPr>
          <a:lstStyle/>
          <a:p>
            <a:r>
              <a:rPr lang="sv-SE" sz="2000" dirty="0" err="1">
                <a:solidFill>
                  <a:schemeClr val="bg1"/>
                </a:solidFill>
              </a:rPr>
              <a:t>Atefeh</a:t>
            </a:r>
            <a:r>
              <a:rPr lang="sv-SE" sz="2000" dirty="0">
                <a:solidFill>
                  <a:schemeClr val="bg1"/>
                </a:solidFill>
              </a:rPr>
              <a:t> </a:t>
            </a:r>
            <a:r>
              <a:rPr lang="sv-SE" sz="2000" dirty="0" err="1">
                <a:solidFill>
                  <a:schemeClr val="bg1"/>
                </a:solidFill>
              </a:rPr>
              <a:t>Sadeghzadeh</a:t>
            </a:r>
            <a:endParaRPr lang="sv-SE" sz="2000" dirty="0">
              <a:solidFill>
                <a:schemeClr val="bg1"/>
              </a:solidFill>
            </a:endParaRPr>
          </a:p>
          <a:p>
            <a:r>
              <a:rPr lang="sv-SE" sz="2000" dirty="0">
                <a:solidFill>
                  <a:schemeClr val="bg1"/>
                </a:solidFill>
              </a:rPr>
              <a:t>Control </a:t>
            </a:r>
            <a:r>
              <a:rPr lang="sv-SE" sz="2000" dirty="0" err="1">
                <a:solidFill>
                  <a:schemeClr val="bg1"/>
                </a:solidFill>
              </a:rPr>
              <a:t>engineer</a:t>
            </a:r>
            <a:r>
              <a:rPr lang="sv-SE" sz="2000" dirty="0">
                <a:solidFill>
                  <a:schemeClr val="bg1"/>
                </a:solidFill>
              </a:rPr>
              <a:t> – Target </a:t>
            </a:r>
            <a:r>
              <a:rPr lang="sv-SE" sz="2000" dirty="0" err="1">
                <a:solidFill>
                  <a:schemeClr val="bg1"/>
                </a:solidFill>
              </a:rPr>
              <a:t>safety</a:t>
            </a:r>
            <a:r>
              <a:rPr lang="sv-SE" sz="2000" dirty="0">
                <a:solidFill>
                  <a:schemeClr val="bg1"/>
                </a:solidFill>
              </a:rPr>
              <a:t> and </a:t>
            </a:r>
            <a:r>
              <a:rPr lang="sv-SE" sz="2000" dirty="0" err="1">
                <a:solidFill>
                  <a:schemeClr val="bg1"/>
                </a:solidFill>
              </a:rPr>
              <a:t>control</a:t>
            </a:r>
            <a:endParaRPr lang="sv-SE"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a:solidFill>
                  <a:srgbClr val="FFFFFF"/>
                </a:solidFill>
              </a:rPr>
              <a:t>www.europeanspallationsource.se</a:t>
            </a:r>
          </a:p>
          <a:p>
            <a:pPr algn="ctr"/>
            <a:fld id="{656E358F-28A8-D04A-99E6-206C49444CD4}" type="datetime3">
              <a:rPr lang="sv-SE" sz="1400" smtClean="0">
                <a:solidFill>
                  <a:srgbClr val="FFFFFF"/>
                </a:solidFill>
              </a:rPr>
              <a:t>19-04-05</a:t>
            </a:fld>
            <a:endParaRPr lang="en-GB" sz="1400">
              <a:solidFill>
                <a:srgbClr val="FFFFFF"/>
              </a:solidFill>
            </a:endParaRPr>
          </a:p>
        </p:txBody>
      </p:sp>
    </p:spTree>
    <p:extLst>
      <p:ext uri="{BB962C8B-B14F-4D97-AF65-F5344CB8AC3E}">
        <p14:creationId xmlns:p14="http://schemas.microsoft.com/office/powerpoint/2010/main" val="139461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Outline</a:t>
            </a:r>
          </a:p>
        </p:txBody>
      </p:sp>
      <p:sp>
        <p:nvSpPr>
          <p:cNvPr id="3" name="Content Placeholder 2"/>
          <p:cNvSpPr>
            <a:spLocks noGrp="1"/>
          </p:cNvSpPr>
          <p:nvPr>
            <p:ph idx="1"/>
          </p:nvPr>
        </p:nvSpPr>
        <p:spPr/>
        <p:txBody>
          <a:bodyPr vert="horz" lIns="91440" tIns="45720" rIns="91440" bIns="45720" rtlCol="0">
            <a:normAutofit/>
          </a:bodyPr>
          <a:lstStyle/>
          <a:p>
            <a:r>
              <a:rPr lang="en-US" dirty="0">
                <a:solidFill>
                  <a:schemeClr val="tx1"/>
                </a:solidFill>
              </a:rPr>
              <a:t>Purpose</a:t>
            </a:r>
          </a:p>
          <a:p>
            <a:r>
              <a:rPr lang="en-US" dirty="0">
                <a:solidFill>
                  <a:schemeClr val="tx1"/>
                </a:solidFill>
              </a:rPr>
              <a:t>Verification</a:t>
            </a:r>
          </a:p>
          <a:p>
            <a:r>
              <a:rPr lang="en-US" dirty="0">
                <a:solidFill>
                  <a:schemeClr val="tx1"/>
                </a:solidFill>
              </a:rPr>
              <a:t>Validation</a:t>
            </a:r>
          </a:p>
          <a:p>
            <a:r>
              <a:rPr lang="en-US" dirty="0">
                <a:solidFill>
                  <a:schemeClr val="tx1"/>
                </a:solidFill>
              </a:rPr>
              <a:t>Standards and ESS frameworks</a:t>
            </a: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a:p>
        </p:txBody>
      </p:sp>
    </p:spTree>
    <p:extLst>
      <p:ext uri="{BB962C8B-B14F-4D97-AF65-F5344CB8AC3E}">
        <p14:creationId xmlns:p14="http://schemas.microsoft.com/office/powerpoint/2010/main" val="268979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7E21-DABF-1C40-94CC-DEB3910CBA69}"/>
              </a:ext>
            </a:extLst>
          </p:cNvPr>
          <p:cNvSpPr>
            <a:spLocks noGrp="1"/>
          </p:cNvSpPr>
          <p:nvPr>
            <p:ph type="title"/>
          </p:nvPr>
        </p:nvSpPr>
        <p:spPr/>
        <p:txBody>
          <a:bodyPr/>
          <a:lstStyle/>
          <a:p>
            <a:r>
              <a:rPr lang="en-US"/>
              <a:t>Purpose</a:t>
            </a:r>
          </a:p>
        </p:txBody>
      </p:sp>
      <p:sp>
        <p:nvSpPr>
          <p:cNvPr id="3" name="Content Placeholder 2">
            <a:extLst>
              <a:ext uri="{FF2B5EF4-FFF2-40B4-BE49-F238E27FC236}">
                <a16:creationId xmlns:a16="http://schemas.microsoft.com/office/drawing/2014/main" id="{45D7890A-9482-4547-90CF-06AAF1F3E0AB}"/>
              </a:ext>
            </a:extLst>
          </p:cNvPr>
          <p:cNvSpPr>
            <a:spLocks noGrp="1"/>
          </p:cNvSpPr>
          <p:nvPr>
            <p:ph idx="1"/>
          </p:nvPr>
        </p:nvSpPr>
        <p:spPr/>
        <p:txBody>
          <a:bodyPr/>
          <a:lstStyle/>
          <a:p>
            <a:r>
              <a:rPr lang="en-US" dirty="0">
                <a:solidFill>
                  <a:schemeClr val="tx1"/>
                </a:solidFill>
              </a:rPr>
              <a:t>A base for further detailed verification and validation activities </a:t>
            </a:r>
          </a:p>
          <a:p>
            <a:r>
              <a:rPr lang="en-US" dirty="0">
                <a:solidFill>
                  <a:schemeClr val="tx1"/>
                </a:solidFill>
              </a:rPr>
              <a:t>Templates standards and platforms identified</a:t>
            </a:r>
            <a:endParaRPr lang="sv-SE" dirty="0">
              <a:solidFill>
                <a:schemeClr val="tx1"/>
              </a:solidFill>
            </a:endParaRPr>
          </a:p>
          <a:p>
            <a:endParaRPr lang="sv-SE" dirty="0">
              <a:solidFill>
                <a:schemeClr val="tx1"/>
              </a:solidFill>
            </a:endParaRPr>
          </a:p>
          <a:p>
            <a:endParaRPr lang="sv-SE" dirty="0">
              <a:solidFill>
                <a:schemeClr val="tx1"/>
              </a:solidFill>
            </a:endParaRPr>
          </a:p>
        </p:txBody>
      </p:sp>
      <p:sp>
        <p:nvSpPr>
          <p:cNvPr id="4" name="Slide Number Placeholder 3">
            <a:extLst>
              <a:ext uri="{FF2B5EF4-FFF2-40B4-BE49-F238E27FC236}">
                <a16:creationId xmlns:a16="http://schemas.microsoft.com/office/drawing/2014/main" id="{2908E6AA-66E3-1842-AA8A-357CC4EF40EE}"/>
              </a:ext>
            </a:extLst>
          </p:cNvPr>
          <p:cNvSpPr>
            <a:spLocks noGrp="1"/>
          </p:cNvSpPr>
          <p:nvPr>
            <p:ph type="sldNum" sz="quarter" idx="12"/>
          </p:nvPr>
        </p:nvSpPr>
        <p:spPr/>
        <p:txBody>
          <a:bodyPr/>
          <a:lstStyle/>
          <a:p>
            <a:fld id="{551115BC-487E-4422-894C-CB7CD3E79223}" type="slidenum">
              <a:rPr lang="sv-SE" smtClean="0"/>
              <a:t>3</a:t>
            </a:fld>
            <a:endParaRPr lang="sv-SE"/>
          </a:p>
        </p:txBody>
      </p:sp>
    </p:spTree>
    <p:extLst>
      <p:ext uri="{BB962C8B-B14F-4D97-AF65-F5344CB8AC3E}">
        <p14:creationId xmlns:p14="http://schemas.microsoft.com/office/powerpoint/2010/main" val="3102968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074B9-84FA-2F43-B707-6EB131CE98EE}"/>
              </a:ext>
            </a:extLst>
          </p:cNvPr>
          <p:cNvSpPr>
            <a:spLocks noGrp="1"/>
          </p:cNvSpPr>
          <p:nvPr>
            <p:ph type="title"/>
          </p:nvPr>
        </p:nvSpPr>
        <p:spPr/>
        <p:txBody>
          <a:bodyPr/>
          <a:lstStyle/>
          <a:p>
            <a:r>
              <a:rPr lang="en-US" dirty="0"/>
              <a:t>Verification</a:t>
            </a:r>
          </a:p>
        </p:txBody>
      </p:sp>
      <p:sp>
        <p:nvSpPr>
          <p:cNvPr id="4" name="Slide Number Placeholder 3">
            <a:extLst>
              <a:ext uri="{FF2B5EF4-FFF2-40B4-BE49-F238E27FC236}">
                <a16:creationId xmlns:a16="http://schemas.microsoft.com/office/drawing/2014/main" id="{BC9EA9BE-07FA-9947-868D-626F225D5040}"/>
              </a:ext>
            </a:extLst>
          </p:cNvPr>
          <p:cNvSpPr>
            <a:spLocks noGrp="1"/>
          </p:cNvSpPr>
          <p:nvPr>
            <p:ph type="sldNum" sz="quarter" idx="12"/>
          </p:nvPr>
        </p:nvSpPr>
        <p:spPr/>
        <p:txBody>
          <a:bodyPr/>
          <a:lstStyle/>
          <a:p>
            <a:fld id="{551115BC-487E-4422-894C-CB7CD3E79223}" type="slidenum">
              <a:rPr lang="sv-SE" smtClean="0"/>
              <a:t>4</a:t>
            </a:fld>
            <a:endParaRPr lang="sv-SE"/>
          </a:p>
        </p:txBody>
      </p:sp>
      <p:sp>
        <p:nvSpPr>
          <p:cNvPr id="5" name="Rectangle 4">
            <a:extLst>
              <a:ext uri="{FF2B5EF4-FFF2-40B4-BE49-F238E27FC236}">
                <a16:creationId xmlns:a16="http://schemas.microsoft.com/office/drawing/2014/main" id="{E50E3F7A-DDBD-F845-96B4-5580107442BA}"/>
              </a:ext>
            </a:extLst>
          </p:cNvPr>
          <p:cNvSpPr/>
          <p:nvPr/>
        </p:nvSpPr>
        <p:spPr>
          <a:xfrm>
            <a:off x="452064" y="1808820"/>
            <a:ext cx="8332404" cy="4971233"/>
          </a:xfrm>
          <a:prstGeom prst="rect">
            <a:avLst/>
          </a:prstGeom>
        </p:spPr>
        <p:txBody>
          <a:bodyPr wrap="square">
            <a:spAutoFit/>
          </a:bodyPr>
          <a:lstStyle/>
          <a:p>
            <a:pPr algn="just">
              <a:lnSpc>
                <a:spcPts val="1400"/>
              </a:lnSpc>
              <a:spcAft>
                <a:spcPts val="1200"/>
              </a:spcAft>
            </a:pPr>
            <a:r>
              <a:rPr lang="en-US" dirty="0">
                <a:latin typeface="Calibri" panose="020F0502020204030204" pitchFamily="34" charset="0"/>
                <a:ea typeface="Calibri" panose="020F0502020204030204" pitchFamily="34" charset="0"/>
                <a:cs typeface="Times New Roman" pitchFamily="2" charset="0"/>
              </a:rPr>
              <a:t>The aim of verification activities </a:t>
            </a:r>
            <a:r>
              <a:rPr lang="en-US" dirty="0">
                <a:latin typeface="Calibri" panose="020F0502020204030204" pitchFamily="34" charset="0"/>
                <a:ea typeface="Calibri" panose="020F0502020204030204" pitchFamily="34" charset="0"/>
                <a:cs typeface="Calibri" panose="020F0502020204030204" pitchFamily="34" charset="0"/>
              </a:rPr>
              <a:t>is to inform managers, testers, and developers about some key issues of the testing process and to demonstrate that systems perform as expected.</a:t>
            </a:r>
          </a:p>
          <a:p>
            <a:pPr algn="just">
              <a:lnSpc>
                <a:spcPts val="1400"/>
              </a:lnSpc>
              <a:spcAft>
                <a:spcPts val="120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US" b="1" dirty="0"/>
              <a:t>Software test: </a:t>
            </a:r>
            <a:r>
              <a:rPr lang="en-US" dirty="0"/>
              <a:t>verifies that all TSS software meets the specific functional requirements. </a:t>
            </a:r>
          </a:p>
          <a:p>
            <a:pPr marL="1200150" lvl="2" indent="-285750">
              <a:buFont typeface="Arial" panose="020B0604020202020204" pitchFamily="34" charset="0"/>
              <a:buChar char="•"/>
            </a:pPr>
            <a:r>
              <a:rPr lang="en-US" dirty="0"/>
              <a:t>Software simulation</a:t>
            </a:r>
          </a:p>
          <a:p>
            <a:pPr marL="1200150" lvl="2" indent="-285750">
              <a:buFont typeface="Arial" panose="020B0604020202020204" pitchFamily="34" charset="0"/>
              <a:buChar char="•"/>
            </a:pPr>
            <a:r>
              <a:rPr lang="en-US" dirty="0"/>
              <a:t>Software integration</a:t>
            </a:r>
            <a:endParaRPr lang="sv-SE" dirty="0"/>
          </a:p>
          <a:p>
            <a:pPr marL="285750" lvl="0" indent="-285750">
              <a:buFont typeface="Arial" panose="020B0604020202020204" pitchFamily="34" charset="0"/>
              <a:buChar char="•"/>
            </a:pPr>
            <a:endParaRPr lang="sv-SE" dirty="0"/>
          </a:p>
          <a:p>
            <a:pPr marL="285750" lvl="0" indent="-285750">
              <a:buFont typeface="Arial" panose="020B0604020202020204" pitchFamily="34" charset="0"/>
              <a:buChar char="•"/>
            </a:pPr>
            <a:r>
              <a:rPr lang="en-US" b="1" dirty="0"/>
              <a:t>Factory Acceptance Test (FAT): </a:t>
            </a:r>
            <a:r>
              <a:rPr lang="en-US" dirty="0"/>
              <a:t>verifies that the TSS manufactured equipment meets the specified design. The FAT may be performed by the Manufacturer or ESS as applicable. </a:t>
            </a:r>
            <a:endParaRPr lang="sv-SE" dirty="0"/>
          </a:p>
          <a:p>
            <a:pPr marL="285750" lvl="0" indent="-285750">
              <a:buFont typeface="Arial" panose="020B0604020202020204" pitchFamily="34" charset="0"/>
              <a:buChar char="•"/>
            </a:pPr>
            <a:r>
              <a:rPr lang="en-US" b="1" dirty="0"/>
              <a:t>Factory Integration test (FIT): </a:t>
            </a:r>
            <a:r>
              <a:rPr lang="en-US" dirty="0"/>
              <a:t>integration of TSS hardware and software will be verified. Verifies that the TSS equipment approved during FAT, including downloaded software, can be integrated and perform the TSS functional requirements. The FIT is performed off the site.</a:t>
            </a:r>
            <a:endParaRPr lang="sv-SE" dirty="0"/>
          </a:p>
          <a:p>
            <a:pPr algn="just">
              <a:lnSpc>
                <a:spcPts val="1400"/>
              </a:lnSpc>
              <a:spcAft>
                <a:spcPts val="1200"/>
              </a:spcAft>
            </a:pPr>
            <a:endParaRPr lang="en-US" dirty="0">
              <a:latin typeface="Calibri" panose="020F0502020204030204" pitchFamily="34" charset="0"/>
              <a:ea typeface="Calibri" panose="020F0502020204030204" pitchFamily="34" charset="0"/>
              <a:cs typeface="Calibri" panose="020F0502020204030204" pitchFamily="34" charset="0"/>
            </a:endParaRPr>
          </a:p>
          <a:p>
            <a:pPr algn="just">
              <a:lnSpc>
                <a:spcPts val="1400"/>
              </a:lnSpc>
              <a:spcAft>
                <a:spcPts val="1200"/>
              </a:spcAft>
            </a:pPr>
            <a:endParaRPr lang="sv-SE" dirty="0">
              <a:latin typeface="Calibri" panose="020F0502020204030204" pitchFamily="34" charset="0"/>
              <a:ea typeface="Calibri" panose="020F0502020204030204" pitchFamily="34" charset="0"/>
              <a:cs typeface="Times New Roman" pitchFamily="2" charset="0"/>
            </a:endParaRPr>
          </a:p>
        </p:txBody>
      </p:sp>
    </p:spTree>
    <p:extLst>
      <p:ext uri="{BB962C8B-B14F-4D97-AF65-F5344CB8AC3E}">
        <p14:creationId xmlns:p14="http://schemas.microsoft.com/office/powerpoint/2010/main" val="2878741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8CC60-4746-344D-82B5-E8A799263C08}"/>
              </a:ext>
            </a:extLst>
          </p:cNvPr>
          <p:cNvSpPr>
            <a:spLocks noGrp="1"/>
          </p:cNvSpPr>
          <p:nvPr>
            <p:ph type="title"/>
          </p:nvPr>
        </p:nvSpPr>
        <p:spPr/>
        <p:txBody>
          <a:bodyPr/>
          <a:lstStyle/>
          <a:p>
            <a:r>
              <a:rPr lang="en-US" dirty="0"/>
              <a:t>Validation</a:t>
            </a:r>
          </a:p>
        </p:txBody>
      </p:sp>
      <p:sp>
        <p:nvSpPr>
          <p:cNvPr id="4" name="Slide Number Placeholder 3">
            <a:extLst>
              <a:ext uri="{FF2B5EF4-FFF2-40B4-BE49-F238E27FC236}">
                <a16:creationId xmlns:a16="http://schemas.microsoft.com/office/drawing/2014/main" id="{9848CE8C-0815-D341-8D1A-2CB1F0FDC293}"/>
              </a:ext>
            </a:extLst>
          </p:cNvPr>
          <p:cNvSpPr>
            <a:spLocks noGrp="1"/>
          </p:cNvSpPr>
          <p:nvPr>
            <p:ph type="sldNum" sz="quarter" idx="12"/>
          </p:nvPr>
        </p:nvSpPr>
        <p:spPr/>
        <p:txBody>
          <a:bodyPr/>
          <a:lstStyle/>
          <a:p>
            <a:fld id="{551115BC-487E-4422-894C-CB7CD3E79223}" type="slidenum">
              <a:rPr lang="sv-SE" smtClean="0"/>
              <a:t>5</a:t>
            </a:fld>
            <a:endParaRPr lang="sv-SE"/>
          </a:p>
        </p:txBody>
      </p:sp>
      <p:sp>
        <p:nvSpPr>
          <p:cNvPr id="5" name="Rectangle 4">
            <a:extLst>
              <a:ext uri="{FF2B5EF4-FFF2-40B4-BE49-F238E27FC236}">
                <a16:creationId xmlns:a16="http://schemas.microsoft.com/office/drawing/2014/main" id="{972575E2-505D-514F-834D-857DE16600A8}"/>
              </a:ext>
            </a:extLst>
          </p:cNvPr>
          <p:cNvSpPr/>
          <p:nvPr/>
        </p:nvSpPr>
        <p:spPr>
          <a:xfrm>
            <a:off x="457200" y="1736812"/>
            <a:ext cx="7967228" cy="2862322"/>
          </a:xfrm>
          <a:prstGeom prst="rect">
            <a:avLst/>
          </a:prstGeom>
        </p:spPr>
        <p:txBody>
          <a:bodyPr wrap="square">
            <a:spAutoFit/>
          </a:bodyPr>
          <a:lstStyle/>
          <a:p>
            <a:r>
              <a:rPr lang="en-US" dirty="0">
                <a:latin typeface="Calibri" panose="020F0502020204030204" pitchFamily="34" charset="0"/>
                <a:ea typeface="Calibri" panose="020F0502020204030204" pitchFamily="34" charset="0"/>
              </a:rPr>
              <a:t>During this phase, the TSS will be validated through inspection and testing to assure that the installed and commissioned TSS meets all requirements. </a:t>
            </a:r>
          </a:p>
          <a:p>
            <a:endParaRPr lang="en-US" dirty="0">
              <a:latin typeface="Calibri" panose="020F0502020204030204" pitchFamily="34" charset="0"/>
            </a:endParaRPr>
          </a:p>
          <a:p>
            <a:pPr marL="285750" lvl="0" indent="-285750">
              <a:buFont typeface="Arial" panose="020B0604020202020204" pitchFamily="34" charset="0"/>
              <a:buChar char="•"/>
            </a:pPr>
            <a:r>
              <a:rPr lang="en-US" b="1" dirty="0"/>
              <a:t>Site Acceptance Test (SAT):</a:t>
            </a:r>
            <a:r>
              <a:rPr lang="en-US" dirty="0"/>
              <a:t> validates that the TSS can perform its functional requirements in its operational environment. </a:t>
            </a:r>
            <a:r>
              <a:rPr lang="en-GB" dirty="0"/>
              <a:t>SAT of installation shall be performed of installer and is a pre-requisite for further SAT.</a:t>
            </a:r>
            <a:r>
              <a:rPr lang="en-US" dirty="0"/>
              <a:t> The SAT shall be performed by ESS on the site. </a:t>
            </a:r>
            <a:endParaRPr lang="sv-SE" dirty="0"/>
          </a:p>
          <a:p>
            <a:pPr marL="285750" lvl="0" indent="-285750">
              <a:buFont typeface="Arial" panose="020B0604020202020204" pitchFamily="34" charset="0"/>
              <a:buChar char="•"/>
            </a:pPr>
            <a:r>
              <a:rPr lang="en-US" b="1" dirty="0"/>
              <a:t>Site Integration Test (SIT): </a:t>
            </a:r>
            <a:r>
              <a:rPr lang="en-US" dirty="0"/>
              <a:t>validates that TSS system and the interfaced systems work when integrated on the site. </a:t>
            </a:r>
            <a:endParaRPr lang="sv-SE" dirty="0"/>
          </a:p>
          <a:p>
            <a:endParaRPr lang="sv-SE" b="1" dirty="0"/>
          </a:p>
        </p:txBody>
      </p:sp>
    </p:spTree>
    <p:extLst>
      <p:ext uri="{BB962C8B-B14F-4D97-AF65-F5344CB8AC3E}">
        <p14:creationId xmlns:p14="http://schemas.microsoft.com/office/powerpoint/2010/main" val="158307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2880-90F7-FE4F-8B8E-233E23FAE7B9}"/>
              </a:ext>
            </a:extLst>
          </p:cNvPr>
          <p:cNvSpPr>
            <a:spLocks noGrp="1"/>
          </p:cNvSpPr>
          <p:nvPr>
            <p:ph type="title"/>
          </p:nvPr>
        </p:nvSpPr>
        <p:spPr/>
        <p:txBody>
          <a:bodyPr/>
          <a:lstStyle/>
          <a:p>
            <a:r>
              <a:rPr lang="en-US" dirty="0"/>
              <a:t>Standards and Frameworks</a:t>
            </a:r>
          </a:p>
        </p:txBody>
      </p:sp>
      <p:sp>
        <p:nvSpPr>
          <p:cNvPr id="3" name="Content Placeholder 2">
            <a:extLst>
              <a:ext uri="{FF2B5EF4-FFF2-40B4-BE49-F238E27FC236}">
                <a16:creationId xmlns:a16="http://schemas.microsoft.com/office/drawing/2014/main" id="{60FFCFA6-F4D5-F44A-9CCA-1D1306571B6F}"/>
              </a:ext>
            </a:extLst>
          </p:cNvPr>
          <p:cNvSpPr>
            <a:spLocks noGrp="1"/>
          </p:cNvSpPr>
          <p:nvPr>
            <p:ph idx="1"/>
          </p:nvPr>
        </p:nvSpPr>
        <p:spPr/>
        <p:txBody>
          <a:bodyPr>
            <a:normAutofit fontScale="85000" lnSpcReduction="20000"/>
          </a:bodyPr>
          <a:lstStyle/>
          <a:p>
            <a:r>
              <a:rPr lang="en-US" dirty="0">
                <a:solidFill>
                  <a:schemeClr val="tx1"/>
                </a:solidFill>
              </a:rPr>
              <a:t>IEC 61511-1:2016, Functional safety – Safety instrumented systems for the process industry sector – Part 1: Framework, definitions, system, hardware and software requirements</a:t>
            </a:r>
          </a:p>
          <a:p>
            <a:pPr lvl="0"/>
            <a:r>
              <a:rPr lang="en-US" dirty="0">
                <a:solidFill>
                  <a:schemeClr val="tx1"/>
                </a:solidFill>
              </a:rPr>
              <a:t>SS-EN62381, Automation systems in the process industry-Factory acceptance test (FAT), site acceptance test (SAT), and site integration test (SIT)</a:t>
            </a:r>
            <a:endParaRPr lang="sv-SE" dirty="0">
              <a:solidFill>
                <a:schemeClr val="tx1"/>
              </a:solidFill>
            </a:endParaRPr>
          </a:p>
          <a:p>
            <a:pPr lvl="0"/>
            <a:r>
              <a:rPr lang="en-US" dirty="0">
                <a:solidFill>
                  <a:schemeClr val="tx1"/>
                </a:solidFill>
              </a:rPr>
              <a:t>ESS-0117128, ESS handbook for system verification</a:t>
            </a:r>
            <a:endParaRPr lang="sv-SE" dirty="0">
              <a:solidFill>
                <a:schemeClr val="tx1"/>
              </a:solidFill>
            </a:endParaRPr>
          </a:p>
          <a:p>
            <a:r>
              <a:rPr lang="en-US" dirty="0">
                <a:solidFill>
                  <a:schemeClr val="tx1"/>
                </a:solidFill>
              </a:rPr>
              <a:t>ESS-0094204, ESS Guideline for FAT and SAT</a:t>
            </a:r>
            <a:endParaRPr lang="sv-SE" dirty="0">
              <a:solidFill>
                <a:schemeClr val="tx1"/>
              </a:solidFill>
            </a:endParaRPr>
          </a:p>
          <a:p>
            <a:pPr lvl="0"/>
            <a:r>
              <a:rPr lang="en-US" dirty="0">
                <a:solidFill>
                  <a:schemeClr val="tx1"/>
                </a:solidFill>
              </a:rPr>
              <a:t>ESS-0113711, Site Acceptance Test (SAT)</a:t>
            </a:r>
            <a:endParaRPr lang="sv-SE" dirty="0">
              <a:solidFill>
                <a:schemeClr val="tx1"/>
              </a:solidFill>
            </a:endParaRPr>
          </a:p>
          <a:p>
            <a:pPr lvl="0"/>
            <a:r>
              <a:rPr lang="en-US" dirty="0">
                <a:solidFill>
                  <a:schemeClr val="tx1"/>
                </a:solidFill>
              </a:rPr>
              <a:t>ESS-0113710, Factory Acceptance Test (FAT)</a:t>
            </a:r>
          </a:p>
          <a:p>
            <a:pPr lvl="0"/>
            <a:r>
              <a:rPr lang="en-US" dirty="0">
                <a:solidFill>
                  <a:schemeClr val="tx1"/>
                </a:solidFill>
              </a:rPr>
              <a:t>ESS-0015433, ESS Rules for electrical design</a:t>
            </a:r>
            <a:endParaRPr lang="sv-SE" dirty="0">
              <a:solidFill>
                <a:schemeClr val="tx1"/>
              </a:solidFill>
            </a:endParaRPr>
          </a:p>
          <a:p>
            <a:pPr lvl="0"/>
            <a:r>
              <a:rPr lang="en-US" dirty="0">
                <a:solidFill>
                  <a:schemeClr val="tx1"/>
                </a:solidFill>
              </a:rPr>
              <a:t>ESS-0145268, Target Safety System Configuration Management plan</a:t>
            </a:r>
            <a:endParaRPr lang="sv-SE"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4955D6E1-4F7B-2444-97CF-5E5186300E13}"/>
              </a:ext>
            </a:extLst>
          </p:cNvPr>
          <p:cNvSpPr>
            <a:spLocks noGrp="1"/>
          </p:cNvSpPr>
          <p:nvPr>
            <p:ph type="sldNum" sz="quarter" idx="12"/>
          </p:nvPr>
        </p:nvSpPr>
        <p:spPr/>
        <p:txBody>
          <a:bodyPr/>
          <a:lstStyle/>
          <a:p>
            <a:fld id="{551115BC-487E-4422-894C-CB7CD3E79223}" type="slidenum">
              <a:rPr lang="sv-SE" smtClean="0"/>
              <a:t>6</a:t>
            </a:fld>
            <a:endParaRPr lang="sv-SE"/>
          </a:p>
        </p:txBody>
      </p:sp>
    </p:spTree>
    <p:extLst>
      <p:ext uri="{BB962C8B-B14F-4D97-AF65-F5344CB8AC3E}">
        <p14:creationId xmlns:p14="http://schemas.microsoft.com/office/powerpoint/2010/main" val="2736829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21947</TotalTime>
  <Words>371</Words>
  <Application>Microsoft Macintosh PowerPoint</Application>
  <PresentationFormat>On-screen Show (4:3)</PresentationFormat>
  <Paragraphs>41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TSS V&amp;V </vt:lpstr>
      <vt:lpstr>Outline</vt:lpstr>
      <vt:lpstr>Purpose</vt:lpstr>
      <vt:lpstr>Verification</vt:lpstr>
      <vt:lpstr>Validation</vt:lpstr>
      <vt:lpstr>Standards and Frameworks</vt:lpstr>
    </vt:vector>
  </TitlesOfParts>
  <Company>ESS</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Linda Coney</cp:lastModifiedBy>
  <cp:revision>608</cp:revision>
  <dcterms:created xsi:type="dcterms:W3CDTF">2013-10-29T16:05:10Z</dcterms:created>
  <dcterms:modified xsi:type="dcterms:W3CDTF">2019-04-05T15:50:07Z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XAccess Type">
    <vt:lpwstr>Inherited</vt:lpwstr>
  </property>
  <property fmtid="{D5CDD505-2E9C-101B-9397-08002B2CF9AE}" pid="3" name="MXActiveVersion">
    <vt:lpwstr>1</vt:lpwstr>
  </property>
  <property fmtid="{D5CDD505-2E9C-101B-9397-08002B2CF9AE}" pid="4" name="MXActual_state_Obsolete">
    <vt:lpwstr>N/A</vt:lpwstr>
  </property>
  <property fmtid="{D5CDD505-2E9C-101B-9397-08002B2CF9AE}" pid="5" name="MXActual_state_Preliminary">
    <vt:lpwstr>Sep 22, 2015</vt:lpwstr>
  </property>
  <property fmtid="{D5CDD505-2E9C-101B-9397-08002B2CF9AE}" pid="6" name="MXActual_state_Release">
    <vt:lpwstr>Sep 22, 2015</vt:lpwstr>
  </property>
  <property fmtid="{D5CDD505-2E9C-101B-9397-08002B2CF9AE}" pid="7" name="MXActual_state_Review">
    <vt:lpwstr>Sep 22, 2015</vt:lpwstr>
  </property>
  <property fmtid="{D5CDD505-2E9C-101B-9397-08002B2CF9AE}" pid="8" name="MXApprover">
    <vt:lpwstr/>
  </property>
  <property fmtid="{D5CDD505-2E9C-101B-9397-08002B2CF9AE}" pid="9" name="MXAuthor">
    <vt:lpwstr/>
  </property>
  <property fmtid="{D5CDD505-2E9C-101B-9397-08002B2CF9AE}" pid="10" name="MXCheckin Reason">
    <vt:lpwstr/>
  </property>
  <property fmtid="{D5CDD505-2E9C-101B-9397-08002B2CF9AE}" pid="11" name="MXclau">
    <vt:lpwstr>False</vt:lpwstr>
  </property>
  <property fmtid="{D5CDD505-2E9C-101B-9397-08002B2CF9AE}" pid="12" name="MXcon_AccommodationCap">
    <vt:lpwstr/>
  </property>
  <property fmtid="{D5CDD505-2E9C-101B-9397-08002B2CF9AE}" pid="13" name="MXcon_AccommodationCost">
    <vt:lpwstr>False</vt:lpwstr>
  </property>
  <property fmtid="{D5CDD505-2E9C-101B-9397-08002B2CF9AE}" pid="14" name="MXcon_AdditionalSpecialConditions">
    <vt:lpwstr/>
  </property>
  <property fmtid="{D5CDD505-2E9C-101B-9397-08002B2CF9AE}" pid="15" name="MXcon_ApprovedByLineManager">
    <vt:lpwstr>False</vt:lpwstr>
  </property>
  <property fmtid="{D5CDD505-2E9C-101B-9397-08002B2CF9AE}" pid="16" name="MXcon_BackgroundInformation">
    <vt:lpwstr/>
  </property>
  <property fmtid="{D5CDD505-2E9C-101B-9397-08002B2CF9AE}" pid="17" name="MXcon_CallOffFromFrameworkAgreement">
    <vt:lpwstr>False</vt:lpwstr>
  </property>
  <property fmtid="{D5CDD505-2E9C-101B-9397-08002B2CF9AE}" pid="18" name="MXcon_CeilingPrice">
    <vt:lpwstr/>
  </property>
  <property fmtid="{D5CDD505-2E9C-101B-9397-08002B2CF9AE}" pid="19" name="MXcon_CompanyAddress">
    <vt:lpwstr/>
  </property>
  <property fmtid="{D5CDD505-2E9C-101B-9397-08002B2CF9AE}" pid="20" name="MXcon_CompanyRegistrationNumber">
    <vt:lpwstr/>
  </property>
  <property fmtid="{D5CDD505-2E9C-101B-9397-08002B2CF9AE}" pid="21" name="MXcon_CompanyType">
    <vt:lpwstr>Limited Liability company</vt:lpwstr>
  </property>
  <property fmtid="{D5CDD505-2E9C-101B-9397-08002B2CF9AE}" pid="22" name="MXcon_ConflictOfInterestOrPersonalRelationToCounterpart">
    <vt:lpwstr>False</vt:lpwstr>
  </property>
  <property fmtid="{D5CDD505-2E9C-101B-9397-08002B2CF9AE}" pid="23" name="MXcon_ConflictOrInterest">
    <vt:lpwstr/>
  </property>
  <property fmtid="{D5CDD505-2E9C-101B-9397-08002B2CF9AE}" pid="24" name="MXcon_Country">
    <vt:lpwstr>Sweden</vt:lpwstr>
  </property>
  <property fmtid="{D5CDD505-2E9C-101B-9397-08002B2CF9AE}" pid="25" name="MXcon_Currency">
    <vt:lpwstr>SEK</vt:lpwstr>
  </property>
  <property fmtid="{D5CDD505-2E9C-101B-9397-08002B2CF9AE}" pid="26" name="MXcon_DescriptionOfTheServices">
    <vt:lpwstr/>
  </property>
  <property fmtid="{D5CDD505-2E9C-101B-9397-08002B2CF9AE}" pid="27" name="MXcon_DurationEnd">
    <vt:lpwstr/>
  </property>
  <property fmtid="{D5CDD505-2E9C-101B-9397-08002B2CF9AE}" pid="28" name="MXcon_DurationStart">
    <vt:lpwstr/>
  </property>
  <property fmtid="{D5CDD505-2E9C-101B-9397-08002B2CF9AE}" pid="29" name="MXcon_ExpensesDetails">
    <vt:lpwstr/>
  </property>
  <property fmtid="{D5CDD505-2E9C-101B-9397-08002B2CF9AE}" pid="30" name="MXcon_ExternalFundsDetails">
    <vt:lpwstr/>
  </property>
  <property fmtid="{D5CDD505-2E9C-101B-9397-08002B2CF9AE}" pid="31" name="MXcon_Fee">
    <vt:lpwstr/>
  </property>
  <property fmtid="{D5CDD505-2E9C-101B-9397-08002B2CF9AE}" pid="32" name="MXcon_FeeOptions">
    <vt:lpwstr>Hourly</vt:lpwstr>
  </property>
  <property fmtid="{D5CDD505-2E9C-101B-9397-08002B2CF9AE}" pid="33" name="MXcon_FinancedByExternalFunds">
    <vt:lpwstr>False</vt:lpwstr>
  </property>
  <property fmtid="{D5CDD505-2E9C-101B-9397-08002B2CF9AE}" pid="34" name="MXcon_ImportantCommercialOrOther">
    <vt:lpwstr/>
  </property>
  <property fmtid="{D5CDD505-2E9C-101B-9397-08002B2CF9AE}" pid="35" name="MXcon_ITEquipment">
    <vt:lpwstr>False</vt:lpwstr>
  </property>
  <property fmtid="{D5CDD505-2E9C-101B-9397-08002B2CF9AE}" pid="36" name="MXcon_ITEquipmentDetails">
    <vt:lpwstr/>
  </property>
  <property fmtid="{D5CDD505-2E9C-101B-9397-08002B2CF9AE}" pid="37" name="MXcon_NameOfConsultant">
    <vt:lpwstr/>
  </property>
  <property fmtid="{D5CDD505-2E9C-101B-9397-08002B2CF9AE}" pid="38" name="MXcon_NameOfCounterpart">
    <vt:lpwstr/>
  </property>
  <property fmtid="{D5CDD505-2E9C-101B-9397-08002B2CF9AE}" pid="39" name="MXcon_NameOfLineManager">
    <vt:lpwstr/>
  </property>
  <property fmtid="{D5CDD505-2E9C-101B-9397-08002B2CF9AE}" pid="40" name="MXcon_Notified">
    <vt:lpwstr>False</vt:lpwstr>
  </property>
  <property fmtid="{D5CDD505-2E9C-101B-9397-08002B2CF9AE}" pid="41" name="MXcon_OtherExpenses">
    <vt:lpwstr>False</vt:lpwstr>
  </property>
  <property fmtid="{D5CDD505-2E9C-101B-9397-08002B2CF9AE}" pid="42" name="MXcon_OtherRelevantInformation">
    <vt:lpwstr/>
  </property>
  <property fmtid="{D5CDD505-2E9C-101B-9397-08002B2CF9AE}" pid="43" name="MXcon_OtherRelevantInformationDescription">
    <vt:lpwstr/>
  </property>
  <property fmtid="{D5CDD505-2E9C-101B-9397-08002B2CF9AE}" pid="44" name="MXcon_ReasonForExemption">
    <vt:lpwstr/>
  </property>
  <property fmtid="{D5CDD505-2E9C-101B-9397-08002B2CF9AE}" pid="45" name="MXcon_ReportingProcedure">
    <vt:lpwstr/>
  </property>
  <property fmtid="{D5CDD505-2E9C-101B-9397-08002B2CF9AE}" pid="46" name="MXcon_SubjectToProcurement">
    <vt:lpwstr>False</vt:lpwstr>
  </property>
  <property fmtid="{D5CDD505-2E9C-101B-9397-08002B2CF9AE}" pid="47" name="MXcon_TimeScheduleAndMilestonesForCompletion">
    <vt:lpwstr/>
  </property>
  <property fmtid="{D5CDD505-2E9C-101B-9397-08002B2CF9AE}" pid="48" name="MXcon_TravelCap">
    <vt:lpwstr/>
  </property>
  <property fmtid="{D5CDD505-2E9C-101B-9397-08002B2CF9AE}" pid="49" name="MXcon_TravelCost">
    <vt:lpwstr>False</vt:lpwstr>
  </property>
  <property fmtid="{D5CDD505-2E9C-101B-9397-08002B2CF9AE}" pid="50" name="MXConfidentiality">
    <vt:lpwstr>Internal</vt:lpwstr>
  </property>
  <property fmtid="{D5CDD505-2E9C-101B-9397-08002B2CF9AE}" pid="51" name="MXCurrent">
    <vt:lpwstr>Released</vt:lpwstr>
  </property>
  <property fmtid="{D5CDD505-2E9C-101B-9397-08002B2CF9AE}" pid="52" name="MXCurrent.Localized">
    <vt:lpwstr>Released</vt:lpwstr>
  </property>
  <property fmtid="{D5CDD505-2E9C-101B-9397-08002B2CF9AE}" pid="53" name="MXDescription">
    <vt:lpwstr>This is the generic template to be used for powerpoint documents</vt:lpwstr>
  </property>
  <property fmtid="{D5CDD505-2E9C-101B-9397-08002B2CF9AE}" pid="54" name="MXDesignated User">
    <vt:lpwstr>Unassigned</vt:lpwstr>
  </property>
  <property fmtid="{D5CDD505-2E9C-101B-9397-08002B2CF9AE}" pid="55" name="MXdmg_GeneratedFrom">
    <vt:lpwstr/>
  </property>
  <property fmtid="{D5CDD505-2E9C-101B-9397-08002B2CF9AE}" pid="56" name="MXdmg_Language">
    <vt:lpwstr>en</vt:lpwstr>
  </property>
  <property fmtid="{D5CDD505-2E9C-101B-9397-08002B2CF9AE}" pid="57" name="MXdmg_LastSourceFileCheckin">
    <vt:lpwstr>Sep 22, 2015</vt:lpwstr>
  </property>
  <property fmtid="{D5CDD505-2E9C-101B-9397-08002B2CF9AE}" pid="58" name="MXEmail">
    <vt:lpwstr>Mikael.Olsson@esss.se</vt:lpwstr>
  </property>
  <property fmtid="{D5CDD505-2E9C-101B-9397-08002B2CF9AE}" pid="59" name="MXFirstName">
    <vt:lpwstr>Olsson</vt:lpwstr>
  </property>
  <property fmtid="{D5CDD505-2E9C-101B-9397-08002B2CF9AE}" pid="60" name="MXIs Version Object">
    <vt:lpwstr>False</vt:lpwstr>
  </property>
  <property fmtid="{D5CDD505-2E9C-101B-9397-08002B2CF9AE}" pid="61" name="MXLanguage">
    <vt:lpwstr>English</vt:lpwstr>
  </property>
  <property fmtid="{D5CDD505-2E9C-101B-9397-08002B2CF9AE}" pid="62" name="MXLastName">
    <vt:lpwstr>Mikael</vt:lpwstr>
  </property>
  <property fmtid="{D5CDD505-2E9C-101B-9397-08002B2CF9AE}" pid="63" name="MXLatestVersion">
    <vt:lpwstr>1</vt:lpwstr>
  </property>
  <property fmtid="{D5CDD505-2E9C-101B-9397-08002B2CF9AE}" pid="64" name="MXLegacy Id">
    <vt:lpwstr/>
  </property>
  <property fmtid="{D5CDD505-2E9C-101B-9397-08002B2CF9AE}" pid="65" name="MXLink">
    <vt:lpwstr/>
  </property>
  <property fmtid="{D5CDD505-2E9C-101B-9397-08002B2CF9AE}" pid="66" name="MXMiddleName">
    <vt:lpwstr>Unknown</vt:lpwstr>
  </property>
  <property fmtid="{D5CDD505-2E9C-101B-9397-08002B2CF9AE}" pid="67" name="MXMove Files To Version">
    <vt:lpwstr>False</vt:lpwstr>
  </property>
  <property fmtid="{D5CDD505-2E9C-101B-9397-08002B2CF9AE}" pid="68" name="MXName">
    <vt:lpwstr>Chess Core Powerpoint</vt:lpwstr>
  </property>
  <property fmtid="{D5CDD505-2E9C-101B-9397-08002B2CF9AE}" pid="69" name="MXOriginator">
    <vt:lpwstr>christoffer</vt:lpwstr>
  </property>
  <property fmtid="{D5CDD505-2E9C-101B-9397-08002B2CF9AE}" pid="70" name="MXPolicy">
    <vt:lpwstr>TVA DTM Document Template</vt:lpwstr>
  </property>
  <property fmtid="{D5CDD505-2E9C-101B-9397-08002B2CF9AE}" pid="71" name="MXPolicy.Localized">
    <vt:lpwstr>TVA DTM Document Template</vt:lpwstr>
  </property>
  <property fmtid="{D5CDD505-2E9C-101B-9397-08002B2CF9AE}" pid="72" name="MXPrinted Date">
    <vt:lpwstr>Sep 22, 2015</vt:lpwstr>
  </property>
  <property fmtid="{D5CDD505-2E9C-101B-9397-08002B2CF9AE}" pid="73" name="MXPrinted Version">
    <vt:lpwstr/>
  </property>
  <property fmtid="{D5CDD505-2E9C-101B-9397-08002B2CF9AE}" pid="74" name="MXReference">
    <vt:lpwstr/>
  </property>
  <property fmtid="{D5CDD505-2E9C-101B-9397-08002B2CF9AE}" pid="75" name="MXRevision">
    <vt:lpwstr>0</vt:lpwstr>
  </property>
  <property fmtid="{D5CDD505-2E9C-101B-9397-08002B2CF9AE}" pid="76" name="MXSignatures_state_Obsolete">
    <vt:lpwstr/>
  </property>
  <property fmtid="{D5CDD505-2E9C-101B-9397-08002B2CF9AE}" pid="77" name="MXSignatures_state_Preliminary">
    <vt:lpwstr/>
  </property>
  <property fmtid="{D5CDD505-2E9C-101B-9397-08002B2CF9AE}" pid="78" name="MXSignatures_state_Release">
    <vt:lpwstr/>
  </property>
  <property fmtid="{D5CDD505-2E9C-101B-9397-08002B2CF9AE}" pid="79" name="MXSignatures_state_Review">
    <vt:lpwstr/>
  </property>
  <property fmtid="{D5CDD505-2E9C-101B-9397-08002B2CF9AE}" pid="80" name="MXSubmitter">
    <vt:lpwstr/>
  </property>
  <property fmtid="{D5CDD505-2E9C-101B-9397-08002B2CF9AE}" pid="81" name="MXSuspend Versioning">
    <vt:lpwstr>False</vt:lpwstr>
  </property>
  <property fmtid="{D5CDD505-2E9C-101B-9397-08002B2CF9AE}" pid="82" name="MXTitle">
    <vt:lpwstr/>
  </property>
  <property fmtid="{D5CDD505-2E9C-101B-9397-08002B2CF9AE}" pid="83" name="MXTVA DTM Allowed Groups">
    <vt:lpwstr/>
  </property>
  <property fmtid="{D5CDD505-2E9C-101B-9397-08002B2CF9AE}" pid="84" name="MXTVA DTM Allowed Roles">
    <vt:lpwstr/>
  </property>
  <property fmtid="{D5CDD505-2E9C-101B-9397-08002B2CF9AE}" pid="85" name="MXTVA DTM Template Access">
    <vt:lpwstr/>
  </property>
  <property fmtid="{D5CDD505-2E9C-101B-9397-08002B2CF9AE}" pid="86" name="MXTVA DTM Template Visable">
    <vt:lpwstr>Yes</vt:lpwstr>
  </property>
  <property fmtid="{D5CDD505-2E9C-101B-9397-08002B2CF9AE}" pid="87" name="MXTVADummy1">
    <vt:lpwstr/>
  </property>
  <property fmtid="{D5CDD505-2E9C-101B-9397-08002B2CF9AE}" pid="88" name="MXTVADummy2">
    <vt:lpwstr/>
  </property>
  <property fmtid="{D5CDD505-2E9C-101B-9397-08002B2CF9AE}" pid="89" name="MXTVADummy3">
    <vt:lpwstr/>
  </property>
  <property fmtid="{D5CDD505-2E9C-101B-9397-08002B2CF9AE}" pid="90" name="MXType">
    <vt:lpwstr>TVA DTM Document Template</vt:lpwstr>
  </property>
  <property fmtid="{D5CDD505-2E9C-101B-9397-08002B2CF9AE}" pid="91" name="MXType.Localized">
    <vt:lpwstr>Document Template</vt:lpwstr>
  </property>
  <property fmtid="{D5CDD505-2E9C-101B-9397-08002B2CF9AE}" pid="92" name="MXUser">
    <vt:lpwstr>mikaelolsson</vt:lpwstr>
  </property>
  <property fmtid="{D5CDD505-2E9C-101B-9397-08002B2CF9AE}" pid="93" name="MXVersion">
    <vt:lpwstr>1</vt:lpwstr>
  </property>
</Properties>
</file>