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96" r:id="rId2"/>
    <p:sldId id="491" r:id="rId3"/>
    <p:sldId id="528" r:id="rId4"/>
    <p:sldId id="530" r:id="rId5"/>
    <p:sldId id="529" r:id="rId6"/>
    <p:sldId id="531" r:id="rId7"/>
    <p:sldId id="522" r:id="rId8"/>
    <p:sldId id="521" r:id="rId9"/>
    <p:sldId id="519" r:id="rId10"/>
    <p:sldId id="523" r:id="rId11"/>
    <p:sldId id="520" r:id="rId12"/>
    <p:sldId id="526" r:id="rId13"/>
    <p:sldId id="527" r:id="rId14"/>
    <p:sldId id="524" r:id="rId15"/>
    <p:sldId id="525" r:id="rId16"/>
    <p:sldId id="355" r:id="rId1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11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37FF"/>
    <a:srgbClr val="CA6D6B"/>
    <a:srgbClr val="268BE1"/>
    <a:srgbClr val="F6D231"/>
    <a:srgbClr val="0C4DA7"/>
    <a:srgbClr val="DCA601"/>
    <a:srgbClr val="F8C090"/>
    <a:srgbClr val="945200"/>
    <a:srgbClr val="941100"/>
    <a:srgbClr val="B78B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01" autoAdjust="0"/>
    <p:restoredTop sz="96121" autoAdjust="0"/>
  </p:normalViewPr>
  <p:slideViewPr>
    <p:cSldViewPr>
      <p:cViewPr varScale="1">
        <p:scale>
          <a:sx n="101" d="100"/>
          <a:sy n="101" d="100"/>
        </p:scale>
        <p:origin x="224" y="416"/>
      </p:cViewPr>
      <p:guideLst>
        <p:guide pos="3840"/>
        <p:guide orient="horz" pos="1117"/>
      </p:guideLst>
    </p:cSldViewPr>
  </p:slideViewPr>
  <p:outlineViewPr>
    <p:cViewPr>
      <p:scale>
        <a:sx n="33" d="100"/>
        <a:sy n="33" d="100"/>
      </p:scale>
      <p:origin x="0" y="-1814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-672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2F64992-8141-5A41-BE79-4B1B5469AE9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181FB9-888F-194C-883A-0596C7A03E7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1F97CA-137A-314C-B14E-91A466966E89}" type="datetimeFigureOut">
              <a:rPr lang="en-US" smtClean="0"/>
              <a:t>6/22/19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E0B832-5645-E243-85EB-0BD729D6059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A9E0DC-532D-524C-A76C-89A56772520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130BEC-5704-BE47-AAF2-4F36FF184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9146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2019-06-22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83872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solidFill>
          <a:srgbClr val="13A0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Presenter name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53336"/>
            <a:ext cx="2844800" cy="365125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ED7AC81-318B-4D49-A602-9E30227C87EC}" type="datetime1">
              <a:rPr lang="en-GB" smtClean="0"/>
              <a:pPr/>
              <a:t>22/06/2019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53336"/>
            <a:ext cx="3860800" cy="365125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© European Spallation Source ERIC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53336"/>
            <a:ext cx="2844800" cy="365125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407" y="260651"/>
            <a:ext cx="2208245" cy="8860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77A986-290F-D34E-872B-A89DF3BE59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9219135" y="260651"/>
            <a:ext cx="2972865" cy="13168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B2A2B75-F19A-FC42-9B8A-F138A418BA6A}"/>
              </a:ext>
            </a:extLst>
          </p:cNvPr>
          <p:cNvSpPr txBox="1"/>
          <p:nvPr userDrawn="1"/>
        </p:nvSpPr>
        <p:spPr>
          <a:xfrm>
            <a:off x="398033" y="279699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 fontScale="25000" lnSpcReduction="20000"/>
          </a:bodyPr>
          <a:lstStyle/>
          <a:p>
            <a:pPr algn="l"/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76DC40F-55C4-384F-A14E-20FF4C53AB90}"/>
              </a:ext>
            </a:extLst>
          </p:cNvPr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7D684BB-AC49-4844-95DA-6540E04D6D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10128448" y="256034"/>
            <a:ext cx="2018336" cy="894048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46646"/>
            <a:ext cx="9518848" cy="562074"/>
          </a:xfrm>
        </p:spPr>
        <p:txBody>
          <a:bodyPr lIns="90000" anchor="b">
            <a:noAutofit/>
          </a:bodyPr>
          <a:lstStyle>
            <a:lvl1pPr algn="l">
              <a:defRPr sz="32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781000"/>
            <a:ext cx="10972800" cy="4345166"/>
          </a:xfrm>
        </p:spPr>
        <p:txBody>
          <a:bodyPr lIns="90000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noProof="0" dirty="0"/>
              <a:t>Avoid text less than 16 points.  Always use Calibri font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53336"/>
            <a:ext cx="3860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© European Spallation Source ERIC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53336"/>
            <a:ext cx="2844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8011E48-F5AC-104B-BB7F-6322AAB1F2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97780"/>
            <a:ext cx="9518848" cy="590550"/>
          </a:xfrm>
        </p:spPr>
        <p:txBody>
          <a:bodyPr lIns="90000">
            <a:noAutofit/>
          </a:bodyPr>
          <a:lstStyle>
            <a:lvl1pPr marL="0" indent="0">
              <a:buNone/>
              <a:defRPr lang="sv-SE" sz="2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73D4B9-0739-1D44-AB24-42AC488D64DF}"/>
              </a:ext>
            </a:extLst>
          </p:cNvPr>
          <p:cNvSpPr txBox="1"/>
          <p:nvPr userDrawn="1"/>
        </p:nvSpPr>
        <p:spPr>
          <a:xfrm>
            <a:off x="108863" y="96887"/>
            <a:ext cx="17161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ILO Strategy Meeting</a:t>
            </a:r>
          </a:p>
        </p:txBody>
      </p:sp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E636088-FAD8-024C-A1D7-D74763A458C9}"/>
              </a:ext>
            </a:extLst>
          </p:cNvPr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781000"/>
            <a:ext cx="5384800" cy="43451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noProof="0" dirty="0"/>
              <a:t>Avoid text less than 16 points.  Always use Calibri font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0" y="1781000"/>
            <a:ext cx="5384800" cy="43451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noProof="0" dirty="0"/>
              <a:t>Avoid text less than 16 points.  Always use Calibri font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448251"/>
            <a:ext cx="3860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© European Spallation Source ERIC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E7D9470-03DC-FB43-B831-D8BEB33949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10128448" y="256034"/>
            <a:ext cx="2018336" cy="894048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1282D3D-8FD4-E041-9B14-07B58C6C3A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46646"/>
            <a:ext cx="9518848" cy="562074"/>
          </a:xfrm>
        </p:spPr>
        <p:txBody>
          <a:bodyPr lIns="90000" anchor="b">
            <a:noAutofit/>
          </a:bodyPr>
          <a:lstStyle>
            <a:lvl1pPr algn="l">
              <a:defRPr sz="32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2852DFA2-0FC7-BC44-83D5-11A0ECDA59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97780"/>
            <a:ext cx="9518848" cy="590550"/>
          </a:xfrm>
        </p:spPr>
        <p:txBody>
          <a:bodyPr lIns="90000">
            <a:noAutofit/>
          </a:bodyPr>
          <a:lstStyle>
            <a:lvl1pPr marL="0" indent="0">
              <a:buNone/>
              <a:defRPr lang="sv-SE" sz="2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C66C712-5562-A34D-A0ED-158BCB9CF732}"/>
              </a:ext>
            </a:extLst>
          </p:cNvPr>
          <p:cNvSpPr txBox="1"/>
          <p:nvPr userDrawn="1"/>
        </p:nvSpPr>
        <p:spPr>
          <a:xfrm>
            <a:off x="108863" y="96887"/>
            <a:ext cx="17161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ILO Strategy Meeting</a:t>
            </a:r>
          </a:p>
        </p:txBody>
      </p:sp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669E2A3-BE71-6440-9127-D0B8B7CC9739}"/>
              </a:ext>
            </a:extLst>
          </p:cNvPr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noProof="0" dirty="0"/>
              <a:t>Avoid text less than 16 points.</a:t>
            </a:r>
          </a:p>
          <a:p>
            <a:pPr lvl="0"/>
            <a:r>
              <a:rPr lang="en-US" noProof="0" dirty="0"/>
              <a:t>Always use Calibri font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453336"/>
            <a:ext cx="3860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© European Spallation Source ERIC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453336"/>
            <a:ext cx="2844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3169E67-0A12-B74D-AF26-4E88E2ACDB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46646"/>
            <a:ext cx="9518848" cy="562074"/>
          </a:xfrm>
        </p:spPr>
        <p:txBody>
          <a:bodyPr anchor="b">
            <a:noAutofit/>
          </a:bodyPr>
          <a:lstStyle>
            <a:lvl1pPr algn="l">
              <a:defRPr sz="32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EC61DED-7621-EB4E-8EAC-F939BC061D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10128448" y="256034"/>
            <a:ext cx="2018336" cy="894048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616A99C-711C-4B40-89A4-39C8721F15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97780"/>
            <a:ext cx="9518848" cy="590550"/>
          </a:xfrm>
        </p:spPr>
        <p:txBody>
          <a:bodyPr>
            <a:normAutofit/>
          </a:bodyPr>
          <a:lstStyle>
            <a:lvl1pPr marL="0" indent="0">
              <a:buNone/>
              <a:defRPr lang="sv-SE" sz="2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231497F-9356-2A4B-B263-BD7A6E0E81EA}"/>
              </a:ext>
            </a:extLst>
          </p:cNvPr>
          <p:cNvSpPr txBox="1"/>
          <p:nvPr userDrawn="1"/>
        </p:nvSpPr>
        <p:spPr>
          <a:xfrm>
            <a:off x="108863" y="96887"/>
            <a:ext cx="17161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ILO Strategy Meeting</a:t>
            </a: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669E2A3-BE71-6440-9127-D0B8B7CC9739}"/>
              </a:ext>
            </a:extLst>
          </p:cNvPr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453336"/>
            <a:ext cx="2844800" cy="365125"/>
          </a:xfrm>
        </p:spPr>
        <p:txBody>
          <a:bodyPr anchor="b"/>
          <a:lstStyle/>
          <a:p>
            <a:fld id="{3C7D23FA-05C4-4CC1-B281-2F815585BC1C}" type="datetime1">
              <a:rPr lang="en-GB" noProof="0" smtClean="0"/>
              <a:t>22/06/2019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453336"/>
            <a:ext cx="3860800" cy="365125"/>
          </a:xfrm>
        </p:spPr>
        <p:txBody>
          <a:bodyPr anchor="b"/>
          <a:lstStyle/>
          <a:p>
            <a:r>
              <a:rPr lang="en-GB" dirty="0"/>
              <a:t>© European Spallation Source ERIC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453336"/>
            <a:ext cx="2844800" cy="365125"/>
          </a:xfrm>
        </p:spPr>
        <p:txBody>
          <a:bodyPr anchor="b"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3169E67-0A12-B74D-AF26-4E88E2ACDB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46646"/>
            <a:ext cx="9518848" cy="562074"/>
          </a:xfrm>
        </p:spPr>
        <p:txBody>
          <a:bodyPr anchor="b">
            <a:noAutofit/>
          </a:bodyPr>
          <a:lstStyle>
            <a:lvl1pPr algn="l">
              <a:defRPr sz="32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EC61DED-7621-EB4E-8EAC-F939BC061D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10128448" y="256034"/>
            <a:ext cx="2018336" cy="894048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616A99C-711C-4B40-89A4-39C8721F15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97780"/>
            <a:ext cx="9518848" cy="590550"/>
          </a:xfrm>
        </p:spPr>
        <p:txBody>
          <a:bodyPr>
            <a:normAutofit/>
          </a:bodyPr>
          <a:lstStyle>
            <a:lvl1pPr marL="0" indent="0">
              <a:buNone/>
              <a:defRPr lang="sv-SE" sz="2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A705EE-51A3-6E40-9798-B9C9AEFB27F9}"/>
              </a:ext>
            </a:extLst>
          </p:cNvPr>
          <p:cNvSpPr txBox="1"/>
          <p:nvPr userDrawn="1"/>
        </p:nvSpPr>
        <p:spPr>
          <a:xfrm>
            <a:off x="108863" y="96887"/>
            <a:ext cx="17161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ILO Strategy Meeting</a:t>
            </a:r>
          </a:p>
        </p:txBody>
      </p:sp>
    </p:spTree>
    <p:extLst>
      <p:ext uri="{BB962C8B-B14F-4D97-AF65-F5344CB8AC3E}">
        <p14:creationId xmlns:p14="http://schemas.microsoft.com/office/powerpoint/2010/main" val="1498801682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5188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noProof="0"/>
              <a:t>Klicka här för att ändra format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en-GB" noProof="0" smtClean="0"/>
              <a:t>22/06/2019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DC978B-FA14-DE45-86BA-39D4B8E16F5B}"/>
              </a:ext>
            </a:extLst>
          </p:cNvPr>
          <p:cNvSpPr txBox="1"/>
          <p:nvPr userDrawn="1"/>
        </p:nvSpPr>
        <p:spPr>
          <a:xfrm>
            <a:off x="108863" y="96887"/>
            <a:ext cx="17161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ILO Strategy Meeting</a:t>
            </a:r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69" r:id="rId5"/>
  </p:sldLayoutIdLst>
  <p:transition spd="slow">
    <p:fade/>
  </p:transition>
  <p:hf hdr="0" ftr="0" dt="0"/>
  <p:txStyles>
    <p:titleStyle>
      <a:lvl1pPr algn="l" defTabSz="685800" rtl="0" eaLnBrk="1" latinLnBrk="0" hangingPunct="1">
        <a:spcBef>
          <a:spcPct val="0"/>
        </a:spcBef>
        <a:buNone/>
        <a:defRPr sz="24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4000" dirty="0"/>
              <a:t>IKC in Operation</a:t>
            </a:r>
            <a:br>
              <a:rPr lang="sv-SE" sz="4000" dirty="0"/>
            </a:br>
            <a:r>
              <a:rPr lang="sv-SE" sz="4000" dirty="0"/>
              <a:t>and Potential for Co-Creation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3933056"/>
            <a:ext cx="6512768" cy="1512168"/>
          </a:xfrm>
        </p:spPr>
        <p:txBody>
          <a:bodyPr>
            <a:noAutofit/>
          </a:bodyPr>
          <a:lstStyle/>
          <a:p>
            <a:pPr defTabSz="315314"/>
            <a:r>
              <a:rPr lang="en-GB" sz="2400" b="1" dirty="0">
                <a:solidFill>
                  <a:srgbClr val="FFFFFF"/>
                </a:solidFill>
              </a:rPr>
              <a:t>ILO Strategy Meeting</a:t>
            </a:r>
            <a:endParaRPr lang="en-GB" sz="2000" b="1" dirty="0">
              <a:solidFill>
                <a:srgbClr val="FFFFFF"/>
              </a:solidFill>
            </a:endParaRPr>
          </a:p>
          <a:p>
            <a:pPr defTabSz="315314"/>
            <a:r>
              <a:rPr lang="en-GB" sz="2000" dirty="0">
                <a:solidFill>
                  <a:srgbClr val="FFFFFF"/>
                </a:solidFill>
              </a:rPr>
              <a:t>Mauro </a:t>
            </a:r>
            <a:r>
              <a:rPr lang="en-GB" sz="2000" dirty="0" err="1">
                <a:solidFill>
                  <a:srgbClr val="FFFFFF"/>
                </a:solidFill>
              </a:rPr>
              <a:t>Zambelli</a:t>
            </a:r>
            <a:endParaRPr lang="en-GB" sz="2000" dirty="0">
              <a:solidFill>
                <a:srgbClr val="FFFFFF"/>
              </a:solidFill>
            </a:endParaRPr>
          </a:p>
          <a:p>
            <a:pPr defTabSz="315314"/>
            <a:r>
              <a:rPr lang="en-GB" sz="1600" dirty="0">
                <a:solidFill>
                  <a:srgbClr val="FFFFFF"/>
                </a:solidFill>
              </a:rPr>
              <a:t>European Spallation Source ERIC</a:t>
            </a:r>
          </a:p>
          <a:p>
            <a:pPr defTabSz="315314"/>
            <a:r>
              <a:rPr lang="en-GB" sz="1800" b="1" dirty="0">
                <a:solidFill>
                  <a:srgbClr val="FFFFFF"/>
                </a:solidFill>
              </a:rPr>
              <a:t>Budapest, June 24</a:t>
            </a:r>
            <a:r>
              <a:rPr lang="en-GB" sz="1800" b="1" baseline="30000" dirty="0">
                <a:solidFill>
                  <a:srgbClr val="FFFFFF"/>
                </a:solidFill>
              </a:rPr>
              <a:t>th</a:t>
            </a:r>
            <a:r>
              <a:rPr lang="en-GB" sz="1800" b="1" dirty="0">
                <a:solidFill>
                  <a:srgbClr val="FFFFFF"/>
                </a:solidFill>
              </a:rPr>
              <a:t>, 2019</a:t>
            </a:r>
          </a:p>
        </p:txBody>
      </p:sp>
    </p:spTree>
    <p:extLst>
      <p:ext uri="{BB962C8B-B14F-4D97-AF65-F5344CB8AC3E}">
        <p14:creationId xmlns:p14="http://schemas.microsoft.com/office/powerpoint/2010/main" val="1269808501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17B16DF-07A0-A046-AF6A-A83BD652E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The T&amp;TT </a:t>
            </a:r>
            <a:r>
              <a:rPr lang="sv-SE" dirty="0" err="1"/>
              <a:t>Ecosystem</a:t>
            </a:r>
            <a:endParaRPr lang="sv-S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F69ED2-AF10-C24C-9BC6-0B3BDC31AC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 err="1"/>
              <a:t>Many</a:t>
            </a:r>
            <a:r>
              <a:rPr lang="sv-SE" dirty="0"/>
              <a:t> </a:t>
            </a:r>
            <a:r>
              <a:rPr lang="sv-SE" dirty="0" err="1"/>
              <a:t>aspects</a:t>
            </a:r>
            <a:r>
              <a:rPr lang="sv-SE" dirty="0"/>
              <a:t>, a </a:t>
            </a:r>
            <a:r>
              <a:rPr lang="sv-SE" dirty="0" err="1"/>
              <a:t>unique</a:t>
            </a:r>
            <a:r>
              <a:rPr lang="sv-SE" dirty="0"/>
              <a:t> </a:t>
            </a:r>
            <a:r>
              <a:rPr lang="sv-SE" dirty="0" err="1"/>
              <a:t>environment</a:t>
            </a:r>
            <a:r>
              <a:rPr lang="sv-SE" dirty="0"/>
              <a:t>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E6D6F94-6188-8048-95F4-4BC612BF662D}"/>
              </a:ext>
            </a:extLst>
          </p:cNvPr>
          <p:cNvGrpSpPr/>
          <p:nvPr/>
        </p:nvGrpSpPr>
        <p:grpSpPr>
          <a:xfrm>
            <a:off x="677202" y="1839464"/>
            <a:ext cx="10819398" cy="4818789"/>
            <a:chOff x="677202" y="1839464"/>
            <a:chExt cx="10819398" cy="4818789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025B1A0C-28A5-DD45-914A-E764BBEF5EF9}"/>
                </a:ext>
              </a:extLst>
            </p:cNvPr>
            <p:cNvSpPr/>
            <p:nvPr/>
          </p:nvSpPr>
          <p:spPr>
            <a:xfrm>
              <a:off x="1055440" y="1916832"/>
              <a:ext cx="3168352" cy="1224136"/>
            </a:xfrm>
            <a:prstGeom prst="roundRect">
              <a:avLst/>
            </a:prstGeom>
            <a:solidFill>
              <a:srgbClr val="39A1D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2800" dirty="0"/>
                <a:t>In-Kind</a:t>
              </a:r>
              <a:br>
                <a:rPr lang="sv-SE" sz="2800" dirty="0"/>
              </a:br>
              <a:r>
                <a:rPr lang="sv-SE" sz="2800" dirty="0" err="1"/>
                <a:t>Contributions</a:t>
              </a:r>
              <a:endParaRPr lang="sv-SE" sz="2800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54D1086-B499-6B45-8B5D-6E6929A3457A}"/>
                </a:ext>
              </a:extLst>
            </p:cNvPr>
            <p:cNvSpPr/>
            <p:nvPr/>
          </p:nvSpPr>
          <p:spPr>
            <a:xfrm>
              <a:off x="3791744" y="2441320"/>
              <a:ext cx="3096344" cy="144016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3200" dirty="0"/>
                <a:t>Co-Creation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D3F68B8-65A7-874A-ACB8-A07534A40104}"/>
                </a:ext>
              </a:extLst>
            </p:cNvPr>
            <p:cNvSpPr/>
            <p:nvPr/>
          </p:nvSpPr>
          <p:spPr>
            <a:xfrm>
              <a:off x="1631504" y="3645024"/>
              <a:ext cx="4248472" cy="144016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3200" dirty="0"/>
                <a:t>Co-</a:t>
              </a:r>
              <a:r>
                <a:rPr lang="sv-SE" sz="3200" dirty="0" err="1"/>
                <a:t>Development</a:t>
              </a:r>
              <a:endParaRPr lang="sv-SE" sz="3200" dirty="0"/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23CF2D69-439C-6746-80FA-7AE852828518}"/>
                </a:ext>
              </a:extLst>
            </p:cNvPr>
            <p:cNvSpPr/>
            <p:nvPr/>
          </p:nvSpPr>
          <p:spPr>
            <a:xfrm>
              <a:off x="6672064" y="2276872"/>
              <a:ext cx="2448272" cy="1368152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2800" dirty="0" err="1"/>
                <a:t>Intellectual</a:t>
              </a:r>
              <a:br>
                <a:rPr lang="sv-SE" sz="2800" dirty="0"/>
              </a:br>
              <a:r>
                <a:rPr lang="sv-SE" sz="2800" dirty="0"/>
                <a:t>Property</a:t>
              </a:r>
              <a:br>
                <a:rPr lang="sv-SE" sz="2800" dirty="0"/>
              </a:br>
              <a:r>
                <a:rPr lang="sv-SE" sz="2800" dirty="0" err="1"/>
                <a:t>Protection</a:t>
              </a:r>
              <a:endParaRPr lang="sv-SE" sz="2800" dirty="0"/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2A1EAC0D-4869-C64F-A2E3-EAC088B0ABDF}"/>
                </a:ext>
              </a:extLst>
            </p:cNvPr>
            <p:cNvSpPr/>
            <p:nvPr/>
          </p:nvSpPr>
          <p:spPr>
            <a:xfrm>
              <a:off x="8904312" y="1839464"/>
              <a:ext cx="2448272" cy="835956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2800" dirty="0"/>
                <a:t>Patenting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7C762F1-39C2-5A4D-B8A4-FB50512B4DC9}"/>
                </a:ext>
              </a:extLst>
            </p:cNvPr>
            <p:cNvSpPr/>
            <p:nvPr/>
          </p:nvSpPr>
          <p:spPr>
            <a:xfrm>
              <a:off x="8069324" y="3476562"/>
              <a:ext cx="3427276" cy="144016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3200" dirty="0" err="1"/>
                <a:t>Knowledge</a:t>
              </a:r>
              <a:br>
                <a:rPr lang="sv-SE" sz="3200" dirty="0"/>
              </a:br>
              <a:r>
                <a:rPr lang="sv-SE" sz="3200" dirty="0"/>
                <a:t>Management</a:t>
              </a: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723105F2-1A92-AA4C-A232-9F9A2C780D0F}"/>
                </a:ext>
              </a:extLst>
            </p:cNvPr>
            <p:cNvSpPr/>
            <p:nvPr/>
          </p:nvSpPr>
          <p:spPr>
            <a:xfrm>
              <a:off x="5897782" y="4041478"/>
              <a:ext cx="2448272" cy="1600886"/>
            </a:xfrm>
            <a:prstGeom prst="roundRect">
              <a:avLst/>
            </a:prstGeom>
            <a:solidFill>
              <a:srgbClr val="9437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3200" dirty="0" err="1"/>
                <a:t>Technology</a:t>
              </a:r>
              <a:endParaRPr lang="sv-SE" sz="3200" dirty="0"/>
            </a:p>
            <a:p>
              <a:pPr algn="ctr"/>
              <a:r>
                <a:rPr lang="sv-SE" sz="3200" dirty="0"/>
                <a:t>Transfer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2006EF6-A44F-E344-A8D1-0F139488356D}"/>
                </a:ext>
              </a:extLst>
            </p:cNvPr>
            <p:cNvSpPr/>
            <p:nvPr/>
          </p:nvSpPr>
          <p:spPr>
            <a:xfrm>
              <a:off x="677202" y="4916722"/>
              <a:ext cx="3096344" cy="144016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3200" dirty="0"/>
                <a:t>Invention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4C62B80-5DDC-3141-ADC4-14D3E4269D3F}"/>
                </a:ext>
              </a:extLst>
            </p:cNvPr>
            <p:cNvSpPr/>
            <p:nvPr/>
          </p:nvSpPr>
          <p:spPr>
            <a:xfrm>
              <a:off x="7896200" y="5137730"/>
              <a:ext cx="3096344" cy="144016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3200" dirty="0"/>
                <a:t>Innovation</a:t>
              </a:r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6F4264A5-307F-8943-8947-E6AB4EA7B5E8}"/>
                </a:ext>
              </a:extLst>
            </p:cNvPr>
            <p:cNvSpPr/>
            <p:nvPr/>
          </p:nvSpPr>
          <p:spPr>
            <a:xfrm>
              <a:off x="3872655" y="5057367"/>
              <a:ext cx="2448272" cy="1600886"/>
            </a:xfrm>
            <a:prstGeom prst="roundRect">
              <a:avLst/>
            </a:prstGeom>
            <a:solidFill>
              <a:srgbClr val="92929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3200" dirty="0"/>
                <a:t>Industrial</a:t>
              </a:r>
            </a:p>
            <a:p>
              <a:pPr algn="ctr"/>
              <a:r>
                <a:rPr lang="sv-SE" sz="3200" dirty="0" err="1"/>
                <a:t>Liasion</a:t>
              </a:r>
              <a:endParaRPr lang="sv-SE" sz="3200" dirty="0"/>
            </a:p>
          </p:txBody>
        </p:sp>
      </p:grp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0DC711F-9AC4-7B49-9F3D-A861BA651C2E}"/>
              </a:ext>
            </a:extLst>
          </p:cNvPr>
          <p:cNvSpPr/>
          <p:nvPr/>
        </p:nvSpPr>
        <p:spPr>
          <a:xfrm>
            <a:off x="407368" y="1556792"/>
            <a:ext cx="11521280" cy="5301208"/>
          </a:xfrm>
          <a:prstGeom prst="roundRect">
            <a:avLst/>
          </a:prstGeom>
          <a:solidFill>
            <a:srgbClr val="FFFF0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7200" b="1" dirty="0" err="1">
                <a:solidFill>
                  <a:srgbClr val="39A1DD"/>
                </a:solidFill>
              </a:rPr>
              <a:t>Technology</a:t>
            </a:r>
            <a:endParaRPr lang="sv-SE" sz="7200" b="1" dirty="0">
              <a:solidFill>
                <a:srgbClr val="39A1DD"/>
              </a:solidFill>
            </a:endParaRPr>
          </a:p>
          <a:p>
            <a:pPr algn="ctr"/>
            <a:r>
              <a:rPr lang="sv-SE" sz="7200" b="1" dirty="0">
                <a:solidFill>
                  <a:srgbClr val="39A1DD"/>
                </a:solidFill>
              </a:rPr>
              <a:t>and </a:t>
            </a:r>
            <a:r>
              <a:rPr lang="sv-SE" sz="7200" b="1" dirty="0" err="1">
                <a:solidFill>
                  <a:srgbClr val="39A1DD"/>
                </a:solidFill>
              </a:rPr>
              <a:t>Technology</a:t>
            </a:r>
            <a:r>
              <a:rPr lang="sv-SE" sz="7200" b="1" dirty="0">
                <a:solidFill>
                  <a:srgbClr val="39A1DD"/>
                </a:solidFill>
              </a:rPr>
              <a:t> Transfer</a:t>
            </a:r>
          </a:p>
          <a:p>
            <a:pPr algn="ctr"/>
            <a:r>
              <a:rPr lang="sv-SE" sz="7200" b="1" dirty="0" err="1">
                <a:solidFill>
                  <a:srgbClr val="39A1DD"/>
                </a:solidFill>
              </a:rPr>
              <a:t>Ecosystem</a:t>
            </a:r>
            <a:endParaRPr lang="sv-SE" sz="7200" b="1" dirty="0">
              <a:solidFill>
                <a:srgbClr val="39A1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753612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FD8290-2B53-4844-B467-DC79E9F84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11</a:t>
            </a:fld>
            <a:endParaRPr lang="en-GB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17B16DF-07A0-A046-AF6A-A83BD652E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The T&amp;TT </a:t>
            </a:r>
            <a:r>
              <a:rPr lang="sv-SE" dirty="0" err="1"/>
              <a:t>Ecosystem</a:t>
            </a:r>
            <a:endParaRPr lang="sv-S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F69ED2-AF10-C24C-9BC6-0B3BDC31AC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A </a:t>
            </a:r>
            <a:r>
              <a:rPr lang="sv-SE" dirty="0" err="1"/>
              <a:t>complex</a:t>
            </a:r>
            <a:r>
              <a:rPr lang="sv-SE" dirty="0"/>
              <a:t> landscape: </a:t>
            </a:r>
            <a:r>
              <a:rPr lang="sv-SE" dirty="0" err="1"/>
              <a:t>many</a:t>
            </a:r>
            <a:r>
              <a:rPr lang="sv-SE" dirty="0"/>
              <a:t> </a:t>
            </a:r>
            <a:r>
              <a:rPr lang="sv-SE" dirty="0" err="1"/>
              <a:t>concepts</a:t>
            </a:r>
            <a:r>
              <a:rPr lang="sv-SE" dirty="0"/>
              <a:t>, a </a:t>
            </a:r>
            <a:r>
              <a:rPr lang="sv-SE" dirty="0" err="1"/>
              <a:t>unique</a:t>
            </a:r>
            <a:r>
              <a:rPr lang="sv-SE" dirty="0"/>
              <a:t> </a:t>
            </a:r>
            <a:r>
              <a:rPr lang="sv-SE" dirty="0" err="1"/>
              <a:t>view</a:t>
            </a:r>
            <a:r>
              <a:rPr lang="sv-SE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2A3B71-8A2B-5E40-8FF9-801D9EF52E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561877"/>
            <a:ext cx="11665296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189626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56E762E1-5CDD-8A47-8568-C1B7E6E8A7A6}"/>
              </a:ext>
            </a:extLst>
          </p:cNvPr>
          <p:cNvSpPr/>
          <p:nvPr/>
        </p:nvSpPr>
        <p:spPr>
          <a:xfrm>
            <a:off x="5864062" y="2629348"/>
            <a:ext cx="6208601" cy="39818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2F1461D-8E33-4344-897A-82031F6BB0B2}"/>
              </a:ext>
            </a:extLst>
          </p:cNvPr>
          <p:cNvSpPr txBox="1"/>
          <p:nvPr/>
        </p:nvSpPr>
        <p:spPr>
          <a:xfrm>
            <a:off x="6175915" y="2890415"/>
            <a:ext cx="2561685" cy="47285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wrap="none" lIns="91440" tIns="45720" rIns="91440" bIns="45720" rtlCol="0" anchor="t">
            <a:normAutofit/>
          </a:bodyPr>
          <a:lstStyle/>
          <a:p>
            <a:pPr algn="ctr"/>
            <a:r>
              <a:rPr lang="sv-SE" sz="2400" b="1" i="1" dirty="0">
                <a:solidFill>
                  <a:schemeClr val="tx2">
                    <a:lumMod val="75000"/>
                  </a:schemeClr>
                </a:solidFill>
              </a:rPr>
              <a:t>Innovation</a:t>
            </a:r>
          </a:p>
        </p:txBody>
      </p:sp>
      <p:sp>
        <p:nvSpPr>
          <p:cNvPr id="28" name="Diamond 27">
            <a:extLst>
              <a:ext uri="{FF2B5EF4-FFF2-40B4-BE49-F238E27FC236}">
                <a16:creationId xmlns:a16="http://schemas.microsoft.com/office/drawing/2014/main" id="{BDECE378-5F7F-3247-8705-9D259CCCC1B8}"/>
              </a:ext>
            </a:extLst>
          </p:cNvPr>
          <p:cNvSpPr/>
          <p:nvPr/>
        </p:nvSpPr>
        <p:spPr>
          <a:xfrm>
            <a:off x="9864399" y="2727081"/>
            <a:ext cx="1992241" cy="835956"/>
          </a:xfrm>
          <a:prstGeom prst="diamond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Industry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DC3386-E631-D440-A556-3AD466423B96}"/>
              </a:ext>
            </a:extLst>
          </p:cNvPr>
          <p:cNvSpPr/>
          <p:nvPr/>
        </p:nvSpPr>
        <p:spPr>
          <a:xfrm>
            <a:off x="335360" y="1556792"/>
            <a:ext cx="4896544" cy="3981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FD8290-2B53-4844-B467-DC79E9F84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12</a:t>
            </a:fld>
            <a:endParaRPr lang="en-GB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17B16DF-07A0-A046-AF6A-A83BD652E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Where</a:t>
            </a:r>
            <a:r>
              <a:rPr lang="sv-SE" dirty="0"/>
              <a:t> </a:t>
            </a:r>
            <a:r>
              <a:rPr lang="sv-SE" dirty="0" err="1"/>
              <a:t>Technology</a:t>
            </a:r>
            <a:r>
              <a:rPr lang="sv-SE" dirty="0"/>
              <a:t> Transfer </a:t>
            </a:r>
            <a:r>
              <a:rPr lang="sv-SE" dirty="0" err="1"/>
              <a:t>occurs</a:t>
            </a:r>
            <a:endParaRPr lang="sv-S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F69ED2-AF10-C24C-9BC6-0B3BDC31AC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A double </a:t>
            </a:r>
            <a:r>
              <a:rPr lang="sv-SE" dirty="0" err="1"/>
              <a:t>way</a:t>
            </a:r>
            <a:r>
              <a:rPr lang="sv-SE" dirty="0"/>
              <a:t> process 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025B1A0C-28A5-DD45-914A-E764BBEF5EF9}"/>
              </a:ext>
            </a:extLst>
          </p:cNvPr>
          <p:cNvSpPr/>
          <p:nvPr/>
        </p:nvSpPr>
        <p:spPr>
          <a:xfrm>
            <a:off x="677202" y="1839464"/>
            <a:ext cx="3168352" cy="83595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dirty="0"/>
              <a:t>Basic research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4C62B80-5DDC-3141-ADC4-14D3E4269D3F}"/>
              </a:ext>
            </a:extLst>
          </p:cNvPr>
          <p:cNvSpPr/>
          <p:nvPr/>
        </p:nvSpPr>
        <p:spPr>
          <a:xfrm>
            <a:off x="7608168" y="3784285"/>
            <a:ext cx="4248472" cy="835996"/>
          </a:xfrm>
          <a:prstGeom prst="ellipse">
            <a:avLst/>
          </a:prstGeom>
          <a:solidFill>
            <a:srgbClr val="9452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dirty="0" err="1"/>
              <a:t>Prototyping</a:t>
            </a:r>
            <a:endParaRPr lang="sv-SE" sz="3200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E2D3CAFA-6367-CD42-8FE3-A7D3020A40EF}"/>
              </a:ext>
            </a:extLst>
          </p:cNvPr>
          <p:cNvSpPr/>
          <p:nvPr/>
        </p:nvSpPr>
        <p:spPr>
          <a:xfrm>
            <a:off x="1127448" y="2845052"/>
            <a:ext cx="3168352" cy="835956"/>
          </a:xfrm>
          <a:prstGeom prst="roundRect">
            <a:avLst/>
          </a:prstGeom>
          <a:solidFill>
            <a:srgbClr val="39A1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dirty="0" err="1"/>
              <a:t>Applied</a:t>
            </a:r>
            <a:r>
              <a:rPr lang="sv-SE" sz="3200" dirty="0"/>
              <a:t> research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418D430D-98D7-A944-AACA-06D20C50A992}"/>
              </a:ext>
            </a:extLst>
          </p:cNvPr>
          <p:cNvSpPr/>
          <p:nvPr/>
        </p:nvSpPr>
        <p:spPr>
          <a:xfrm>
            <a:off x="1703512" y="3850640"/>
            <a:ext cx="3168352" cy="835956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dirty="0" err="1"/>
              <a:t>Prototyping</a:t>
            </a:r>
            <a:endParaRPr lang="sv-SE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045812-5495-F948-A00E-7F72083CBF62}"/>
              </a:ext>
            </a:extLst>
          </p:cNvPr>
          <p:cNvSpPr txBox="1"/>
          <p:nvPr/>
        </p:nvSpPr>
        <p:spPr>
          <a:xfrm>
            <a:off x="8114108" y="337404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 fontScale="25000" lnSpcReduction="20000"/>
          </a:bodyPr>
          <a:lstStyle/>
          <a:p>
            <a:pPr algn="l"/>
            <a:endParaRPr lang="sv-SE" sz="200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47A0F24-C463-1D4F-8AE8-8A372F11B8F9}"/>
              </a:ext>
            </a:extLst>
          </p:cNvPr>
          <p:cNvSpPr/>
          <p:nvPr/>
        </p:nvSpPr>
        <p:spPr>
          <a:xfrm>
            <a:off x="6960096" y="4702661"/>
            <a:ext cx="4248472" cy="83599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dirty="0" err="1"/>
              <a:t>Production</a:t>
            </a:r>
            <a:endParaRPr lang="sv-SE" sz="320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AFF9118-A5BF-D941-A15B-DFDDC0497138}"/>
              </a:ext>
            </a:extLst>
          </p:cNvPr>
          <p:cNvSpPr/>
          <p:nvPr/>
        </p:nvSpPr>
        <p:spPr>
          <a:xfrm>
            <a:off x="5935601" y="5617340"/>
            <a:ext cx="4248472" cy="835996"/>
          </a:xfrm>
          <a:prstGeom prst="ellipse">
            <a:avLst/>
          </a:prstGeom>
          <a:solidFill>
            <a:srgbClr val="DCA6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dirty="0"/>
              <a:t>Marketing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BD5733-0A5C-8641-AD04-1C35FAAEDC17}"/>
              </a:ext>
            </a:extLst>
          </p:cNvPr>
          <p:cNvSpPr txBox="1"/>
          <p:nvPr/>
        </p:nvSpPr>
        <p:spPr>
          <a:xfrm>
            <a:off x="1487488" y="4972367"/>
            <a:ext cx="2259153" cy="4728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wrap="none" lIns="91440" tIns="45720" rIns="91440" bIns="45720" rtlCol="0" anchor="t">
            <a:normAutofit/>
          </a:bodyPr>
          <a:lstStyle/>
          <a:p>
            <a:pPr algn="ctr"/>
            <a:r>
              <a:rPr lang="sv-SE" sz="2400" b="1" i="1" dirty="0">
                <a:solidFill>
                  <a:schemeClr val="tx2">
                    <a:lumMod val="75000"/>
                  </a:schemeClr>
                </a:solidFill>
              </a:rPr>
              <a:t>Invention</a:t>
            </a:r>
          </a:p>
        </p:txBody>
      </p:sp>
      <p:sp>
        <p:nvSpPr>
          <p:cNvPr id="8" name="Diamond 7">
            <a:extLst>
              <a:ext uri="{FF2B5EF4-FFF2-40B4-BE49-F238E27FC236}">
                <a16:creationId xmlns:a16="http://schemas.microsoft.com/office/drawing/2014/main" id="{E74E05F8-9396-AF44-B5FA-7160DE6F3F5E}"/>
              </a:ext>
            </a:extLst>
          </p:cNvPr>
          <p:cNvSpPr/>
          <p:nvPr/>
        </p:nvSpPr>
        <p:spPr>
          <a:xfrm>
            <a:off x="4187396" y="1839464"/>
            <a:ext cx="900492" cy="835956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RI</a:t>
            </a:r>
          </a:p>
        </p:txBody>
      </p:sp>
      <p:sp>
        <p:nvSpPr>
          <p:cNvPr id="9" name="Bent Arrow 8">
            <a:extLst>
              <a:ext uri="{FF2B5EF4-FFF2-40B4-BE49-F238E27FC236}">
                <a16:creationId xmlns:a16="http://schemas.microsoft.com/office/drawing/2014/main" id="{1FCD49F0-2FA4-2445-935A-CCD48BC8D686}"/>
              </a:ext>
            </a:extLst>
          </p:cNvPr>
          <p:cNvSpPr/>
          <p:nvPr/>
        </p:nvSpPr>
        <p:spPr>
          <a:xfrm flipV="1">
            <a:off x="2156814" y="5730995"/>
            <a:ext cx="3377480" cy="64807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9" name="Bent Arrow 28">
            <a:extLst>
              <a:ext uri="{FF2B5EF4-FFF2-40B4-BE49-F238E27FC236}">
                <a16:creationId xmlns:a16="http://schemas.microsoft.com/office/drawing/2014/main" id="{12368717-88CA-F948-BBD7-0BE0D4963BC2}"/>
              </a:ext>
            </a:extLst>
          </p:cNvPr>
          <p:cNvSpPr/>
          <p:nvPr/>
        </p:nvSpPr>
        <p:spPr>
          <a:xfrm flipH="1">
            <a:off x="5706852" y="1735724"/>
            <a:ext cx="3377480" cy="648072"/>
          </a:xfrm>
          <a:prstGeom prst="bentArrow">
            <a:avLst/>
          </a:prstGeom>
          <a:solidFill>
            <a:srgbClr val="F8C0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8365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6" grpId="0" animBg="1"/>
      <p:bldP spid="11" grpId="0" animBg="1"/>
      <p:bldP spid="20" grpId="0" animBg="1"/>
      <p:bldP spid="15" grpId="0" animBg="1"/>
      <p:bldP spid="23" grpId="0" animBg="1"/>
      <p:bldP spid="24" grpId="0" animBg="1"/>
      <p:bldP spid="25" grpId="0" animBg="1"/>
      <p:bldP spid="7" grpId="0" animBg="1"/>
      <p:bldP spid="8" grpId="0" animBg="1"/>
      <p:bldP spid="9" grpId="0" animBg="1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56E762E1-5CDD-8A47-8568-C1B7E6E8A7A6}"/>
              </a:ext>
            </a:extLst>
          </p:cNvPr>
          <p:cNvSpPr/>
          <p:nvPr/>
        </p:nvSpPr>
        <p:spPr>
          <a:xfrm>
            <a:off x="5766864" y="2665244"/>
            <a:ext cx="6208601" cy="39818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2F1461D-8E33-4344-897A-82031F6BB0B2}"/>
              </a:ext>
            </a:extLst>
          </p:cNvPr>
          <p:cNvSpPr txBox="1"/>
          <p:nvPr/>
        </p:nvSpPr>
        <p:spPr>
          <a:xfrm>
            <a:off x="6175915" y="2890415"/>
            <a:ext cx="2561685" cy="47285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wrap="none" lIns="91440" tIns="45720" rIns="91440" bIns="45720" rtlCol="0" anchor="t">
            <a:normAutofit/>
          </a:bodyPr>
          <a:lstStyle/>
          <a:p>
            <a:pPr algn="ctr"/>
            <a:r>
              <a:rPr lang="sv-SE" sz="2400" b="1" i="1" dirty="0">
                <a:solidFill>
                  <a:schemeClr val="tx2">
                    <a:lumMod val="75000"/>
                  </a:schemeClr>
                </a:solidFill>
              </a:rPr>
              <a:t>Innovation</a:t>
            </a:r>
          </a:p>
        </p:txBody>
      </p:sp>
      <p:sp>
        <p:nvSpPr>
          <p:cNvPr id="28" name="Diamond 27">
            <a:extLst>
              <a:ext uri="{FF2B5EF4-FFF2-40B4-BE49-F238E27FC236}">
                <a16:creationId xmlns:a16="http://schemas.microsoft.com/office/drawing/2014/main" id="{BDECE378-5F7F-3247-8705-9D259CCCC1B8}"/>
              </a:ext>
            </a:extLst>
          </p:cNvPr>
          <p:cNvSpPr/>
          <p:nvPr/>
        </p:nvSpPr>
        <p:spPr>
          <a:xfrm>
            <a:off x="9864399" y="2727081"/>
            <a:ext cx="1992241" cy="835956"/>
          </a:xfrm>
          <a:prstGeom prst="diamond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Industry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DC3386-E631-D440-A556-3AD466423B96}"/>
              </a:ext>
            </a:extLst>
          </p:cNvPr>
          <p:cNvSpPr/>
          <p:nvPr/>
        </p:nvSpPr>
        <p:spPr>
          <a:xfrm>
            <a:off x="404119" y="1681194"/>
            <a:ext cx="4896544" cy="3981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FD8290-2B53-4844-B467-DC79E9F84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13</a:t>
            </a:fld>
            <a:endParaRPr lang="en-GB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17B16DF-07A0-A046-AF6A-A83BD652E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1535" y="547560"/>
            <a:ext cx="9518848" cy="562074"/>
          </a:xfrm>
        </p:spPr>
        <p:txBody>
          <a:bodyPr/>
          <a:lstStyle/>
          <a:p>
            <a:r>
              <a:rPr lang="sv-SE" dirty="0"/>
              <a:t>The </a:t>
            </a:r>
            <a:r>
              <a:rPr lang="sv-SE" dirty="0" err="1"/>
              <a:t>role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ILOs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4C62B80-5DDC-3141-ADC4-14D3E4269D3F}"/>
              </a:ext>
            </a:extLst>
          </p:cNvPr>
          <p:cNvSpPr/>
          <p:nvPr/>
        </p:nvSpPr>
        <p:spPr>
          <a:xfrm>
            <a:off x="6960096" y="4365104"/>
            <a:ext cx="4248472" cy="1224135"/>
          </a:xfrm>
          <a:prstGeom prst="ellipse">
            <a:avLst/>
          </a:prstGeom>
          <a:solidFill>
            <a:srgbClr val="9452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dirty="0" err="1"/>
              <a:t>Prototyping</a:t>
            </a:r>
            <a:endParaRPr lang="sv-SE" sz="3200" dirty="0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418D430D-98D7-A944-AACA-06D20C50A992}"/>
              </a:ext>
            </a:extLst>
          </p:cNvPr>
          <p:cNvSpPr/>
          <p:nvPr/>
        </p:nvSpPr>
        <p:spPr>
          <a:xfrm>
            <a:off x="1111535" y="3366307"/>
            <a:ext cx="3168352" cy="1253974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dirty="0" err="1"/>
              <a:t>Prototyping</a:t>
            </a:r>
            <a:endParaRPr lang="sv-SE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045812-5495-F948-A00E-7F72083CBF62}"/>
              </a:ext>
            </a:extLst>
          </p:cNvPr>
          <p:cNvSpPr txBox="1"/>
          <p:nvPr/>
        </p:nvSpPr>
        <p:spPr>
          <a:xfrm>
            <a:off x="8114108" y="337404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 fontScale="25000" lnSpcReduction="20000"/>
          </a:bodyPr>
          <a:lstStyle/>
          <a:p>
            <a:pPr algn="l"/>
            <a:endParaRPr lang="sv-SE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BD5733-0A5C-8641-AD04-1C35FAAEDC17}"/>
              </a:ext>
            </a:extLst>
          </p:cNvPr>
          <p:cNvSpPr txBox="1"/>
          <p:nvPr/>
        </p:nvSpPr>
        <p:spPr>
          <a:xfrm>
            <a:off x="1487488" y="4972367"/>
            <a:ext cx="2259153" cy="4728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wrap="none" lIns="91440" tIns="45720" rIns="91440" bIns="45720" rtlCol="0" anchor="t">
            <a:normAutofit/>
          </a:bodyPr>
          <a:lstStyle/>
          <a:p>
            <a:pPr algn="ctr"/>
            <a:r>
              <a:rPr lang="sv-SE" sz="2400" b="1" i="1" dirty="0">
                <a:solidFill>
                  <a:schemeClr val="tx2">
                    <a:lumMod val="75000"/>
                  </a:schemeClr>
                </a:solidFill>
              </a:rPr>
              <a:t>Invention</a:t>
            </a:r>
          </a:p>
        </p:txBody>
      </p:sp>
      <p:sp>
        <p:nvSpPr>
          <p:cNvPr id="8" name="Diamond 7">
            <a:extLst>
              <a:ext uri="{FF2B5EF4-FFF2-40B4-BE49-F238E27FC236}">
                <a16:creationId xmlns:a16="http://schemas.microsoft.com/office/drawing/2014/main" id="{E74E05F8-9396-AF44-B5FA-7160DE6F3F5E}"/>
              </a:ext>
            </a:extLst>
          </p:cNvPr>
          <p:cNvSpPr/>
          <p:nvPr/>
        </p:nvSpPr>
        <p:spPr>
          <a:xfrm>
            <a:off x="4187396" y="1839464"/>
            <a:ext cx="900492" cy="835956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RI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94B9B45C-DA78-824D-91D6-BDB8D8654275}"/>
              </a:ext>
            </a:extLst>
          </p:cNvPr>
          <p:cNvSpPr/>
          <p:nvPr/>
        </p:nvSpPr>
        <p:spPr>
          <a:xfrm rot="760520">
            <a:off x="4445995" y="4525113"/>
            <a:ext cx="2334505" cy="6809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Right Arrow 20">
            <a:extLst>
              <a:ext uri="{FF2B5EF4-FFF2-40B4-BE49-F238E27FC236}">
                <a16:creationId xmlns:a16="http://schemas.microsoft.com/office/drawing/2014/main" id="{A9E8ECF2-2235-E74B-9096-130467FD03EA}"/>
              </a:ext>
            </a:extLst>
          </p:cNvPr>
          <p:cNvSpPr/>
          <p:nvPr/>
        </p:nvSpPr>
        <p:spPr>
          <a:xfrm rot="760520" flipH="1" flipV="1">
            <a:off x="4643800" y="3795283"/>
            <a:ext cx="2334505" cy="680927"/>
          </a:xfrm>
          <a:prstGeom prst="rightArrow">
            <a:avLst/>
          </a:prstGeom>
          <a:solidFill>
            <a:srgbClr val="F8C0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AD8FB82-985D-BB4F-8316-642C78711937}"/>
              </a:ext>
            </a:extLst>
          </p:cNvPr>
          <p:cNvGrpSpPr/>
          <p:nvPr/>
        </p:nvGrpSpPr>
        <p:grpSpPr>
          <a:xfrm>
            <a:off x="3804272" y="2665244"/>
            <a:ext cx="3744416" cy="3744416"/>
            <a:chOff x="3837506" y="2559736"/>
            <a:chExt cx="3744416" cy="3744416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4782667-A311-6C4E-B310-6646D092CA36}"/>
                </a:ext>
              </a:extLst>
            </p:cNvPr>
            <p:cNvSpPr/>
            <p:nvPr/>
          </p:nvSpPr>
          <p:spPr>
            <a:xfrm>
              <a:off x="3837506" y="2559736"/>
              <a:ext cx="3744416" cy="3744416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18A8BD9-DCE6-E449-A2DF-899E3A58B78E}"/>
                </a:ext>
              </a:extLst>
            </p:cNvPr>
            <p:cNvSpPr txBox="1"/>
            <p:nvPr/>
          </p:nvSpPr>
          <p:spPr>
            <a:xfrm>
              <a:off x="5085003" y="5531558"/>
              <a:ext cx="1299029" cy="556642"/>
            </a:xfrm>
            <a:prstGeom prst="rect">
              <a:avLst/>
            </a:prstGeom>
            <a:solidFill>
              <a:srgbClr val="DCA601"/>
            </a:solidFill>
          </p:spPr>
          <p:txBody>
            <a:bodyPr vert="horz" wrap="none" lIns="91440" tIns="45720" rIns="91440" bIns="45720" rtlCol="0" anchor="t">
              <a:normAutofit fontScale="92500" lnSpcReduction="10000"/>
            </a:bodyPr>
            <a:lstStyle/>
            <a:p>
              <a:pPr algn="ctr"/>
              <a:r>
                <a:rPr lang="sv-SE" sz="3600" b="1" i="1" dirty="0">
                  <a:solidFill>
                    <a:schemeClr val="tx2">
                      <a:lumMod val="75000"/>
                    </a:schemeClr>
                  </a:solidFill>
                </a:rPr>
                <a:t>ILO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45174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6" grpId="0" animBg="1"/>
      <p:bldP spid="20" grpId="0" animBg="1"/>
      <p:bldP spid="23" grpId="0" animBg="1"/>
      <p:bldP spid="7" grpId="0" animBg="1"/>
      <p:bldP spid="8" grpId="0" animBg="1"/>
      <p:bldP spid="1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42E84-6C9F-4745-BC49-E22E3583C4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1424" y="2348880"/>
            <a:ext cx="10363200" cy="2016224"/>
          </a:xfrm>
        </p:spPr>
        <p:txBody>
          <a:bodyPr>
            <a:normAutofit/>
          </a:bodyPr>
          <a:lstStyle/>
          <a:p>
            <a:r>
              <a:rPr lang="sv-SE" sz="4400" dirty="0"/>
              <a:t>Potential for Co-Creation</a:t>
            </a:r>
            <a:br>
              <a:rPr lang="sv-SE" sz="3600" dirty="0"/>
            </a:br>
            <a:r>
              <a:rPr lang="sv-SE" sz="3600" dirty="0" err="1"/>
              <a:t>Conclusions</a:t>
            </a:r>
            <a:endParaRPr lang="sv-SE" sz="3600" dirty="0"/>
          </a:p>
        </p:txBody>
      </p:sp>
    </p:spTree>
    <p:extLst>
      <p:ext uri="{BB962C8B-B14F-4D97-AF65-F5344CB8AC3E}">
        <p14:creationId xmlns:p14="http://schemas.microsoft.com/office/powerpoint/2010/main" val="43171354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FD8290-2B53-4844-B467-DC79E9F84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15</a:t>
            </a:fld>
            <a:endParaRPr lang="en-GB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17B16DF-07A0-A046-AF6A-A83BD652E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548680"/>
            <a:ext cx="6768752" cy="562074"/>
          </a:xfrm>
        </p:spPr>
        <p:txBody>
          <a:bodyPr/>
          <a:lstStyle/>
          <a:p>
            <a:r>
              <a:rPr lang="sv-SE" dirty="0" err="1"/>
              <a:t>Conclusions</a:t>
            </a:r>
            <a:endParaRPr lang="sv-S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2A3B71-8A2B-5E40-8FF9-801D9EF52E6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561877"/>
            <a:ext cx="11665296" cy="52565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B160DF1-5DB1-834E-B2B0-FA2EE27F7324}"/>
              </a:ext>
            </a:extLst>
          </p:cNvPr>
          <p:cNvSpPr txBox="1"/>
          <p:nvPr/>
        </p:nvSpPr>
        <p:spPr>
          <a:xfrm>
            <a:off x="911424" y="1916832"/>
            <a:ext cx="10670976" cy="432048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 lnSpcReduction="10000"/>
          </a:bodyPr>
          <a:lstStyle/>
          <a:p>
            <a:pPr algn="ctr"/>
            <a:r>
              <a:rPr lang="sv-SE" sz="4400" b="1" dirty="0">
                <a:solidFill>
                  <a:srgbClr val="246A93"/>
                </a:solidFill>
              </a:rPr>
              <a:t>In-Kind </a:t>
            </a:r>
            <a:r>
              <a:rPr lang="sv-SE" sz="4400" b="1" dirty="0" err="1">
                <a:solidFill>
                  <a:srgbClr val="246A93"/>
                </a:solidFill>
              </a:rPr>
              <a:t>Contributions</a:t>
            </a:r>
            <a:endParaRPr lang="sv-SE" sz="4400" b="1" dirty="0">
              <a:solidFill>
                <a:srgbClr val="246A93"/>
              </a:solidFill>
            </a:endParaRPr>
          </a:p>
          <a:p>
            <a:pPr algn="ctr"/>
            <a:r>
              <a:rPr lang="sv-SE" sz="4400" b="1" dirty="0" err="1">
                <a:solidFill>
                  <a:srgbClr val="246A93"/>
                </a:solidFill>
              </a:rPr>
              <a:t>are</a:t>
            </a:r>
            <a:r>
              <a:rPr lang="sv-SE" sz="4400" b="1" dirty="0">
                <a:solidFill>
                  <a:srgbClr val="246A93"/>
                </a:solidFill>
              </a:rPr>
              <a:t> a special </a:t>
            </a:r>
            <a:r>
              <a:rPr lang="sv-SE" sz="4400" b="1" dirty="0" err="1">
                <a:solidFill>
                  <a:srgbClr val="246A93"/>
                </a:solidFill>
              </a:rPr>
              <a:t>example</a:t>
            </a:r>
            <a:r>
              <a:rPr lang="sv-SE" sz="4400" b="1" dirty="0">
                <a:solidFill>
                  <a:srgbClr val="246A93"/>
                </a:solidFill>
              </a:rPr>
              <a:t> </a:t>
            </a:r>
            <a:br>
              <a:rPr lang="sv-SE" sz="4400" b="1" dirty="0">
                <a:solidFill>
                  <a:srgbClr val="246A93"/>
                </a:solidFill>
              </a:rPr>
            </a:br>
            <a:r>
              <a:rPr lang="sv-SE" sz="4400" b="1" dirty="0">
                <a:solidFill>
                  <a:srgbClr val="246A93"/>
                </a:solidFill>
              </a:rPr>
              <a:t>and a </a:t>
            </a:r>
            <a:r>
              <a:rPr lang="sv-SE" sz="4400" b="1" dirty="0" err="1">
                <a:solidFill>
                  <a:srgbClr val="246A93"/>
                </a:solidFill>
              </a:rPr>
              <a:t>particular</a:t>
            </a:r>
            <a:r>
              <a:rPr lang="sv-SE" sz="4400" b="1" dirty="0">
                <a:solidFill>
                  <a:srgbClr val="246A93"/>
                </a:solidFill>
              </a:rPr>
              <a:t> </a:t>
            </a:r>
            <a:r>
              <a:rPr lang="sv-SE" sz="4400" b="1" dirty="0" err="1">
                <a:solidFill>
                  <a:srgbClr val="246A93"/>
                </a:solidFill>
              </a:rPr>
              <a:t>opportunity</a:t>
            </a:r>
            <a:endParaRPr lang="sv-SE" sz="4400" b="1" dirty="0">
              <a:solidFill>
                <a:srgbClr val="246A93"/>
              </a:solidFill>
            </a:endParaRPr>
          </a:p>
          <a:p>
            <a:pPr algn="ctr"/>
            <a:r>
              <a:rPr lang="sv-SE" sz="4400" b="1" dirty="0">
                <a:solidFill>
                  <a:srgbClr val="246A93"/>
                </a:solidFill>
              </a:rPr>
              <a:t>for co-</a:t>
            </a:r>
            <a:r>
              <a:rPr lang="sv-SE" sz="4400" b="1" dirty="0" err="1">
                <a:solidFill>
                  <a:srgbClr val="246A93"/>
                </a:solidFill>
              </a:rPr>
              <a:t>creation</a:t>
            </a:r>
            <a:r>
              <a:rPr lang="sv-SE" sz="4400" b="1" dirty="0">
                <a:solidFill>
                  <a:srgbClr val="246A93"/>
                </a:solidFill>
              </a:rPr>
              <a:t>,</a:t>
            </a:r>
          </a:p>
          <a:p>
            <a:pPr algn="ctr"/>
            <a:r>
              <a:rPr lang="sv-SE" sz="4400" b="1" dirty="0">
                <a:solidFill>
                  <a:srgbClr val="246A93"/>
                </a:solidFill>
              </a:rPr>
              <a:t>in the </a:t>
            </a:r>
            <a:r>
              <a:rPr lang="sv-SE" sz="4400" b="1" dirty="0" err="1">
                <a:solidFill>
                  <a:srgbClr val="246A93"/>
                </a:solidFill>
              </a:rPr>
              <a:t>more</a:t>
            </a:r>
            <a:r>
              <a:rPr lang="sv-SE" sz="4400" b="1" dirty="0">
                <a:solidFill>
                  <a:srgbClr val="246A93"/>
                </a:solidFill>
              </a:rPr>
              <a:t> general </a:t>
            </a:r>
            <a:r>
              <a:rPr lang="sv-SE" sz="4400" b="1" dirty="0" err="1">
                <a:solidFill>
                  <a:srgbClr val="246A93"/>
                </a:solidFill>
              </a:rPr>
              <a:t>environment</a:t>
            </a:r>
            <a:endParaRPr lang="sv-SE" sz="4400" b="1" dirty="0">
              <a:solidFill>
                <a:srgbClr val="246A93"/>
              </a:solidFill>
            </a:endParaRPr>
          </a:p>
          <a:p>
            <a:pPr algn="ctr"/>
            <a:r>
              <a:rPr lang="sv-SE" sz="4400" b="1" dirty="0" err="1">
                <a:solidFill>
                  <a:srgbClr val="246A93"/>
                </a:solidFill>
              </a:rPr>
              <a:t>of</a:t>
            </a:r>
            <a:r>
              <a:rPr lang="sv-SE" sz="4400" b="1" dirty="0">
                <a:solidFill>
                  <a:srgbClr val="246A93"/>
                </a:solidFill>
              </a:rPr>
              <a:t> </a:t>
            </a:r>
            <a:r>
              <a:rPr lang="sv-SE" sz="4400" b="1" dirty="0" err="1">
                <a:solidFill>
                  <a:srgbClr val="246A93"/>
                </a:solidFill>
              </a:rPr>
              <a:t>technology</a:t>
            </a:r>
            <a:r>
              <a:rPr lang="sv-SE" sz="4400" b="1" dirty="0">
                <a:solidFill>
                  <a:srgbClr val="246A93"/>
                </a:solidFill>
              </a:rPr>
              <a:t> </a:t>
            </a:r>
            <a:r>
              <a:rPr lang="sv-SE" sz="4400" b="1" dirty="0" err="1">
                <a:solidFill>
                  <a:srgbClr val="246A93"/>
                </a:solidFill>
              </a:rPr>
              <a:t>development</a:t>
            </a:r>
            <a:br>
              <a:rPr lang="sv-SE" sz="4400" b="1" dirty="0">
                <a:solidFill>
                  <a:srgbClr val="246A93"/>
                </a:solidFill>
              </a:rPr>
            </a:br>
            <a:r>
              <a:rPr lang="sv-SE" sz="4400" b="1" dirty="0">
                <a:solidFill>
                  <a:srgbClr val="246A93"/>
                </a:solidFill>
              </a:rPr>
              <a:t>and </a:t>
            </a:r>
            <a:r>
              <a:rPr lang="sv-SE" sz="4400" b="1" dirty="0" err="1">
                <a:solidFill>
                  <a:srgbClr val="246A93"/>
                </a:solidFill>
              </a:rPr>
              <a:t>technology</a:t>
            </a:r>
            <a:r>
              <a:rPr lang="sv-SE" sz="4400" b="1" dirty="0">
                <a:solidFill>
                  <a:srgbClr val="246A93"/>
                </a:solidFill>
              </a:rPr>
              <a:t> transfer</a:t>
            </a:r>
          </a:p>
          <a:p>
            <a:pPr algn="ctr"/>
            <a:endParaRPr lang="sv-SE" sz="4400" b="1" dirty="0">
              <a:solidFill>
                <a:srgbClr val="246A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547153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2CE98-D5A2-0648-AD18-116338EADB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3432" y="3501008"/>
            <a:ext cx="7128792" cy="720080"/>
          </a:xfrm>
        </p:spPr>
        <p:txBody>
          <a:bodyPr>
            <a:normAutofit/>
          </a:bodyPr>
          <a:lstStyle/>
          <a:p>
            <a:pPr algn="l" defTabSz="315314">
              <a:spcBef>
                <a:spcPts val="0"/>
              </a:spcBef>
              <a:spcAft>
                <a:spcPts val="1200"/>
              </a:spcAft>
            </a:pPr>
            <a:r>
              <a:rPr lang="en-GB" sz="4000" dirty="0">
                <a:solidFill>
                  <a:srgbClr val="FFFFFF"/>
                </a:solidFill>
              </a:rPr>
              <a:t>Thank you!</a:t>
            </a:r>
            <a:endParaRPr lang="sv-SE" sz="2800" i="1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94646BE-C013-4C49-9D62-0CC4622ECC3A}"/>
              </a:ext>
            </a:extLst>
          </p:cNvPr>
          <p:cNvSpPr txBox="1">
            <a:spLocks/>
          </p:cNvSpPr>
          <p:nvPr/>
        </p:nvSpPr>
        <p:spPr>
          <a:xfrm>
            <a:off x="983432" y="4293094"/>
            <a:ext cx="4320480" cy="14401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315314">
              <a:spcBef>
                <a:spcPts val="0"/>
              </a:spcBef>
              <a:spcAft>
                <a:spcPts val="1200"/>
              </a:spcAft>
            </a:pPr>
            <a:r>
              <a:rPr lang="en-GB" sz="2400" i="1" dirty="0" err="1">
                <a:solidFill>
                  <a:srgbClr val="FFFFFF"/>
                </a:solidFill>
              </a:rPr>
              <a:t>Mauro.Zambelli@esss.se</a:t>
            </a:r>
            <a:endParaRPr lang="sv-SE" sz="2400" i="1" dirty="0"/>
          </a:p>
        </p:txBody>
      </p:sp>
    </p:spTree>
    <p:extLst>
      <p:ext uri="{BB962C8B-B14F-4D97-AF65-F5344CB8AC3E}">
        <p14:creationId xmlns:p14="http://schemas.microsoft.com/office/powerpoint/2010/main" val="180949278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42E84-6C9F-4745-BC49-E22E3583C4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1424" y="2348880"/>
            <a:ext cx="10363200" cy="2664296"/>
          </a:xfrm>
        </p:spPr>
        <p:txBody>
          <a:bodyPr>
            <a:normAutofit/>
          </a:bodyPr>
          <a:lstStyle/>
          <a:p>
            <a:r>
              <a:rPr lang="sv-SE" sz="4400" dirty="0"/>
              <a:t>Potential for Co-Creation</a:t>
            </a:r>
            <a:br>
              <a:rPr lang="sv-SE" sz="3600" dirty="0"/>
            </a:br>
            <a:r>
              <a:rPr lang="sv-SE" sz="3600" dirty="0" err="1"/>
              <a:t>Ik</a:t>
            </a:r>
            <a:r>
              <a:rPr lang="sv-SE" sz="3600" dirty="0"/>
              <a:t>-Kind </a:t>
            </a:r>
            <a:r>
              <a:rPr lang="sv-SE" sz="3600" dirty="0" err="1"/>
              <a:t>Contribution</a:t>
            </a:r>
            <a:r>
              <a:rPr lang="sv-SE" sz="3600" dirty="0"/>
              <a:t> in the </a:t>
            </a:r>
            <a:r>
              <a:rPr lang="sv-SE" sz="3600" dirty="0" err="1"/>
              <a:t>Technology</a:t>
            </a:r>
            <a:r>
              <a:rPr lang="sv-SE" sz="3600" dirty="0"/>
              <a:t> </a:t>
            </a:r>
            <a:br>
              <a:rPr lang="sv-SE" sz="3600" dirty="0"/>
            </a:br>
            <a:r>
              <a:rPr lang="sv-SE" sz="3600" dirty="0"/>
              <a:t>and </a:t>
            </a:r>
            <a:r>
              <a:rPr lang="sv-SE" sz="3600" dirty="0" err="1"/>
              <a:t>Technology</a:t>
            </a:r>
            <a:r>
              <a:rPr lang="sv-SE" sz="3600" dirty="0"/>
              <a:t> Transfer </a:t>
            </a:r>
            <a:r>
              <a:rPr lang="sv-SE" sz="3600" dirty="0" err="1"/>
              <a:t>Ecosystem</a:t>
            </a:r>
            <a:br>
              <a:rPr lang="sv-SE" sz="3600" dirty="0"/>
            </a:br>
            <a:r>
              <a:rPr lang="sv-SE" sz="3600" i="1" dirty="0"/>
              <a:t>(T&amp;TT </a:t>
            </a:r>
            <a:r>
              <a:rPr lang="sv-SE" sz="3600" i="1" dirty="0" err="1"/>
              <a:t>Ecosystem</a:t>
            </a:r>
            <a:r>
              <a:rPr lang="sv-SE" sz="3600" i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60583032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AC81DF6-14A9-C242-848E-B00AE6706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3</a:t>
            </a:fld>
            <a:endParaRPr lang="en-GB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53F1BC8-9230-444F-A64A-67AA8E34F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826" y="606033"/>
            <a:ext cx="9518848" cy="562074"/>
          </a:xfrm>
        </p:spPr>
        <p:txBody>
          <a:bodyPr/>
          <a:lstStyle/>
          <a:p>
            <a:r>
              <a:rPr lang="sv-SE" dirty="0" err="1"/>
              <a:t>Technology</a:t>
            </a:r>
            <a:r>
              <a:rPr lang="sv-SE" dirty="0"/>
              <a:t> Transfer?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B6AA28-E690-574D-9307-8D4461963D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1700808"/>
            <a:ext cx="2743200" cy="3670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A838F52-9756-BB47-8D55-35204B6C63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946" y="3933056"/>
            <a:ext cx="4158462" cy="23762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79210FD-0B39-6A45-B7E2-1721A6E357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872" y="1791602"/>
            <a:ext cx="1359148" cy="1629116"/>
          </a:xfrm>
          <a:prstGeom prst="rect">
            <a:avLst/>
          </a:prstGeom>
        </p:spPr>
      </p:pic>
      <p:sp>
        <p:nvSpPr>
          <p:cNvPr id="14" name="Left Arrow 13">
            <a:extLst>
              <a:ext uri="{FF2B5EF4-FFF2-40B4-BE49-F238E27FC236}">
                <a16:creationId xmlns:a16="http://schemas.microsoft.com/office/drawing/2014/main" id="{3F7F1FF7-8136-8941-8876-37E00197B625}"/>
              </a:ext>
            </a:extLst>
          </p:cNvPr>
          <p:cNvSpPr/>
          <p:nvPr/>
        </p:nvSpPr>
        <p:spPr>
          <a:xfrm rot="1662694">
            <a:off x="4104495" y="5448388"/>
            <a:ext cx="2304114" cy="866204"/>
          </a:xfrm>
          <a:prstGeom prst="leftArrow">
            <a:avLst/>
          </a:prstGeom>
          <a:solidFill>
            <a:srgbClr val="0C4D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A7D3B9E-E917-CB4D-8C30-628E906C7B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715" y="4563401"/>
            <a:ext cx="913394" cy="920210"/>
          </a:xfrm>
          <a:prstGeom prst="rect">
            <a:avLst/>
          </a:prstGeom>
        </p:spPr>
      </p:pic>
      <p:sp>
        <p:nvSpPr>
          <p:cNvPr id="17" name="Left Arrow 16">
            <a:extLst>
              <a:ext uri="{FF2B5EF4-FFF2-40B4-BE49-F238E27FC236}">
                <a16:creationId xmlns:a16="http://schemas.microsoft.com/office/drawing/2014/main" id="{E012FBEC-B9AB-4B49-A6B1-C130E79FDE88}"/>
              </a:ext>
            </a:extLst>
          </p:cNvPr>
          <p:cNvSpPr/>
          <p:nvPr/>
        </p:nvSpPr>
        <p:spPr>
          <a:xfrm rot="1662694" flipH="1" flipV="1">
            <a:off x="4104496" y="3220319"/>
            <a:ext cx="2304114" cy="866204"/>
          </a:xfrm>
          <a:prstGeom prst="leftArrow">
            <a:avLst/>
          </a:prstGeom>
          <a:solidFill>
            <a:srgbClr val="F6D2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9207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AC81DF6-14A9-C242-848E-B00AE6706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4</a:t>
            </a:fld>
            <a:endParaRPr lang="en-GB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53F1BC8-9230-444F-A64A-67AA8E34F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826" y="606033"/>
            <a:ext cx="7055845" cy="562074"/>
          </a:xfrm>
        </p:spPr>
        <p:txBody>
          <a:bodyPr/>
          <a:lstStyle/>
          <a:p>
            <a:r>
              <a:rPr lang="sv-SE" dirty="0"/>
              <a:t>Big Science Business?</a:t>
            </a:r>
          </a:p>
        </p:txBody>
      </p:sp>
      <p:sp>
        <p:nvSpPr>
          <p:cNvPr id="14" name="Left Arrow 13">
            <a:extLst>
              <a:ext uri="{FF2B5EF4-FFF2-40B4-BE49-F238E27FC236}">
                <a16:creationId xmlns:a16="http://schemas.microsoft.com/office/drawing/2014/main" id="{3F7F1FF7-8136-8941-8876-37E00197B625}"/>
              </a:ext>
            </a:extLst>
          </p:cNvPr>
          <p:cNvSpPr/>
          <p:nvPr/>
        </p:nvSpPr>
        <p:spPr>
          <a:xfrm rot="1662694" flipH="1" flipV="1">
            <a:off x="3908263" y="5412775"/>
            <a:ext cx="2304114" cy="866204"/>
          </a:xfrm>
          <a:prstGeom prst="leftArrow">
            <a:avLst/>
          </a:prstGeom>
          <a:solidFill>
            <a:srgbClr val="0C4D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A7D3B9E-E917-CB4D-8C30-628E906C7B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856" y="4486121"/>
            <a:ext cx="913394" cy="9202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1FA904-090F-C043-ABAF-2FA2F0CE64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24" y="2473564"/>
            <a:ext cx="3620811" cy="25396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98E630-C246-134C-8CCB-CCC9BF7109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190" y="1899710"/>
            <a:ext cx="2739481" cy="15980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1AD1835-0D06-4341-A749-D0178149B2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024" y="3810218"/>
            <a:ext cx="4031389" cy="2787133"/>
          </a:xfrm>
          <a:prstGeom prst="rect">
            <a:avLst/>
          </a:prstGeom>
        </p:spPr>
      </p:pic>
      <p:sp>
        <p:nvSpPr>
          <p:cNvPr id="17" name="Left Arrow 16">
            <a:extLst>
              <a:ext uri="{FF2B5EF4-FFF2-40B4-BE49-F238E27FC236}">
                <a16:creationId xmlns:a16="http://schemas.microsoft.com/office/drawing/2014/main" id="{E012FBEC-B9AB-4B49-A6B1-C130E79FDE88}"/>
              </a:ext>
            </a:extLst>
          </p:cNvPr>
          <p:cNvSpPr/>
          <p:nvPr/>
        </p:nvSpPr>
        <p:spPr>
          <a:xfrm rot="1662694">
            <a:off x="4104496" y="3220319"/>
            <a:ext cx="2304114" cy="866204"/>
          </a:xfrm>
          <a:prstGeom prst="leftArrow">
            <a:avLst/>
          </a:prstGeom>
          <a:solidFill>
            <a:srgbClr val="268B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36685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5A440B-8A5D-EA4F-9861-711EDADA7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5</a:t>
            </a:fld>
            <a:endParaRPr lang="en-GB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641EC6D-5CAA-654E-BBF7-64B16830F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432" y="548680"/>
            <a:ext cx="7848872" cy="562074"/>
          </a:xfrm>
        </p:spPr>
        <p:txBody>
          <a:bodyPr/>
          <a:lstStyle/>
          <a:p>
            <a:r>
              <a:rPr lang="sv-SE" dirty="0"/>
              <a:t>T&amp;TT in space and </a:t>
            </a:r>
            <a:r>
              <a:rPr lang="sv-SE" dirty="0" err="1"/>
              <a:t>time</a:t>
            </a:r>
            <a:endParaRPr lang="sv-S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D579A2-3B22-2F49-8FAC-F409C7D28F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128" y="2037976"/>
            <a:ext cx="3850310" cy="38884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C43FE6B-1612-E143-B5BC-7B2C5EACF196}"/>
              </a:ext>
            </a:extLst>
          </p:cNvPr>
          <p:cNvSpPr txBox="1"/>
          <p:nvPr/>
        </p:nvSpPr>
        <p:spPr>
          <a:xfrm>
            <a:off x="1343472" y="2132856"/>
            <a:ext cx="5472608" cy="381642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pPr algn="l"/>
            <a:r>
              <a:rPr lang="sv-SE" sz="3600" b="1" dirty="0" err="1">
                <a:solidFill>
                  <a:srgbClr val="268BE1"/>
                </a:solidFill>
              </a:rPr>
              <a:t>Technology</a:t>
            </a:r>
            <a:r>
              <a:rPr lang="sv-SE" sz="3600" b="1" dirty="0">
                <a:solidFill>
                  <a:srgbClr val="268BE1"/>
                </a:solidFill>
              </a:rPr>
              <a:t> Transfer and</a:t>
            </a:r>
            <a:br>
              <a:rPr lang="sv-SE" sz="3600" b="1" dirty="0">
                <a:solidFill>
                  <a:srgbClr val="268BE1"/>
                </a:solidFill>
              </a:rPr>
            </a:br>
            <a:r>
              <a:rPr lang="sv-SE" sz="3600" b="1" dirty="0" err="1">
                <a:solidFill>
                  <a:srgbClr val="268BE1"/>
                </a:solidFill>
              </a:rPr>
              <a:t>Technology</a:t>
            </a:r>
            <a:r>
              <a:rPr lang="sv-SE" sz="3600" b="1" dirty="0">
                <a:solidFill>
                  <a:srgbClr val="268BE1"/>
                </a:solidFill>
              </a:rPr>
              <a:t> </a:t>
            </a:r>
            <a:r>
              <a:rPr lang="sv-SE" sz="3600" b="1" dirty="0" err="1">
                <a:solidFill>
                  <a:srgbClr val="268BE1"/>
                </a:solidFill>
              </a:rPr>
              <a:t>Supply</a:t>
            </a:r>
            <a:endParaRPr lang="sv-SE" sz="3600" b="1" dirty="0">
              <a:solidFill>
                <a:srgbClr val="268BE1"/>
              </a:solidFill>
            </a:endParaRPr>
          </a:p>
          <a:p>
            <a:pPr algn="l"/>
            <a:r>
              <a:rPr lang="sv-SE" sz="3600" b="1" dirty="0" err="1">
                <a:solidFill>
                  <a:srgbClr val="268BE1"/>
                </a:solidFill>
              </a:rPr>
              <a:t>are</a:t>
            </a:r>
            <a:r>
              <a:rPr lang="sv-SE" sz="3600" b="1" dirty="0">
                <a:solidFill>
                  <a:srgbClr val="268BE1"/>
                </a:solidFill>
              </a:rPr>
              <a:t> not </a:t>
            </a:r>
            <a:r>
              <a:rPr lang="sv-SE" sz="3600" b="1" dirty="0" err="1">
                <a:solidFill>
                  <a:srgbClr val="268BE1"/>
                </a:solidFill>
              </a:rPr>
              <a:t>single</a:t>
            </a:r>
            <a:r>
              <a:rPr lang="sv-SE" sz="3600" b="1" dirty="0">
                <a:solidFill>
                  <a:srgbClr val="268BE1"/>
                </a:solidFill>
              </a:rPr>
              <a:t> </a:t>
            </a:r>
            <a:r>
              <a:rPr lang="sv-SE" sz="3600" b="1" dirty="0" err="1">
                <a:solidFill>
                  <a:srgbClr val="268BE1"/>
                </a:solidFill>
              </a:rPr>
              <a:t>shot</a:t>
            </a:r>
            <a:r>
              <a:rPr lang="sv-SE" sz="3600" b="1" dirty="0">
                <a:solidFill>
                  <a:srgbClr val="268BE1"/>
                </a:solidFill>
              </a:rPr>
              <a:t> events</a:t>
            </a:r>
          </a:p>
          <a:p>
            <a:pPr algn="l"/>
            <a:r>
              <a:rPr lang="sv-SE" sz="3600" b="1" dirty="0" err="1">
                <a:solidFill>
                  <a:srgbClr val="268BE1"/>
                </a:solidFill>
              </a:rPr>
              <a:t>that</a:t>
            </a:r>
            <a:r>
              <a:rPr lang="sv-SE" sz="3600" b="1" dirty="0">
                <a:solidFill>
                  <a:srgbClr val="268BE1"/>
                </a:solidFill>
              </a:rPr>
              <a:t> </a:t>
            </a:r>
            <a:r>
              <a:rPr lang="sv-SE" sz="3600" b="1" dirty="0" err="1">
                <a:solidFill>
                  <a:srgbClr val="268BE1"/>
                </a:solidFill>
              </a:rPr>
              <a:t>happen</a:t>
            </a:r>
            <a:r>
              <a:rPr lang="sv-SE" sz="3600" b="1" dirty="0">
                <a:solidFill>
                  <a:srgbClr val="268BE1"/>
                </a:solidFill>
              </a:rPr>
              <a:t> in a</a:t>
            </a:r>
          </a:p>
          <a:p>
            <a:pPr algn="l"/>
            <a:r>
              <a:rPr lang="sv-SE" sz="3600" b="1" dirty="0" err="1">
                <a:solidFill>
                  <a:srgbClr val="268BE1"/>
                </a:solidFill>
              </a:rPr>
              <a:t>specific</a:t>
            </a:r>
            <a:r>
              <a:rPr lang="sv-SE" sz="3600" b="1" dirty="0">
                <a:solidFill>
                  <a:srgbClr val="268BE1"/>
                </a:solidFill>
              </a:rPr>
              <a:t> </a:t>
            </a:r>
            <a:r>
              <a:rPr lang="sv-SE" sz="3600" b="1" dirty="0" err="1">
                <a:solidFill>
                  <a:srgbClr val="268BE1"/>
                </a:solidFill>
              </a:rPr>
              <a:t>point</a:t>
            </a:r>
            <a:r>
              <a:rPr lang="sv-SE" sz="3600" b="1" dirty="0">
                <a:solidFill>
                  <a:srgbClr val="268BE1"/>
                </a:solidFill>
              </a:rPr>
              <a:t> </a:t>
            </a:r>
          </a:p>
          <a:p>
            <a:pPr algn="l"/>
            <a:r>
              <a:rPr lang="sv-SE" sz="3600" b="1" dirty="0">
                <a:solidFill>
                  <a:srgbClr val="268BE1"/>
                </a:solidFill>
              </a:rPr>
              <a:t>in space and </a:t>
            </a:r>
            <a:r>
              <a:rPr lang="sv-SE" sz="3600" b="1" dirty="0" err="1">
                <a:solidFill>
                  <a:srgbClr val="268BE1"/>
                </a:solidFill>
              </a:rPr>
              <a:t>time</a:t>
            </a:r>
            <a:r>
              <a:rPr lang="sv-SE" sz="3600" b="1" dirty="0">
                <a:solidFill>
                  <a:srgbClr val="268BE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085830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AC81DF6-14A9-C242-848E-B00AE6706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6</a:t>
            </a:fld>
            <a:endParaRPr lang="en-GB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53F1BC8-9230-444F-A64A-67AA8E34F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826" y="606033"/>
            <a:ext cx="7055845" cy="562074"/>
          </a:xfrm>
        </p:spPr>
        <p:txBody>
          <a:bodyPr/>
          <a:lstStyle/>
          <a:p>
            <a:r>
              <a:rPr lang="sv-SE" dirty="0"/>
              <a:t>In-Kind </a:t>
            </a:r>
            <a:r>
              <a:rPr lang="sv-SE" dirty="0" err="1"/>
              <a:t>Contributions</a:t>
            </a:r>
            <a:r>
              <a:rPr lang="sv-SE" dirty="0"/>
              <a:t>?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0A32A86-1081-8A4A-842A-99904538A239}"/>
              </a:ext>
            </a:extLst>
          </p:cNvPr>
          <p:cNvGrpSpPr/>
          <p:nvPr/>
        </p:nvGrpSpPr>
        <p:grpSpPr>
          <a:xfrm>
            <a:off x="1772773" y="4644129"/>
            <a:ext cx="2304114" cy="1672586"/>
            <a:chOff x="1772773" y="4644129"/>
            <a:chExt cx="2304114" cy="1672586"/>
          </a:xfrm>
        </p:grpSpPr>
        <p:sp>
          <p:nvSpPr>
            <p:cNvPr id="14" name="Left Arrow 13">
              <a:extLst>
                <a:ext uri="{FF2B5EF4-FFF2-40B4-BE49-F238E27FC236}">
                  <a16:creationId xmlns:a16="http://schemas.microsoft.com/office/drawing/2014/main" id="{3F7F1FF7-8136-8941-8876-37E00197B625}"/>
                </a:ext>
              </a:extLst>
            </p:cNvPr>
            <p:cNvSpPr/>
            <p:nvPr/>
          </p:nvSpPr>
          <p:spPr>
            <a:xfrm rot="1662694" flipH="1" flipV="1">
              <a:off x="1772773" y="4644129"/>
              <a:ext cx="2304114" cy="866204"/>
            </a:xfrm>
            <a:prstGeom prst="leftArrow">
              <a:avLst/>
            </a:prstGeom>
            <a:solidFill>
              <a:srgbClr val="0C4DA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A7D3B9E-E917-CB4D-8C30-628E906C7B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1436" y="5396505"/>
              <a:ext cx="913394" cy="920210"/>
            </a:xfrm>
            <a:prstGeom prst="rect">
              <a:avLst/>
            </a:prstGeom>
          </p:spPr>
        </p:pic>
      </p:grpSp>
      <p:sp>
        <p:nvSpPr>
          <p:cNvPr id="17" name="Left Arrow 16">
            <a:extLst>
              <a:ext uri="{FF2B5EF4-FFF2-40B4-BE49-F238E27FC236}">
                <a16:creationId xmlns:a16="http://schemas.microsoft.com/office/drawing/2014/main" id="{E012FBEC-B9AB-4B49-A6B1-C130E79FDE88}"/>
              </a:ext>
            </a:extLst>
          </p:cNvPr>
          <p:cNvSpPr/>
          <p:nvPr/>
        </p:nvSpPr>
        <p:spPr>
          <a:xfrm>
            <a:off x="4638561" y="3214158"/>
            <a:ext cx="2304114" cy="866204"/>
          </a:xfrm>
          <a:prstGeom prst="leftArrow">
            <a:avLst/>
          </a:prstGeom>
          <a:solidFill>
            <a:srgbClr val="CA6D6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C74F6C-0AD1-0147-8922-A4C5FB7323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80" y="1889476"/>
            <a:ext cx="3577121" cy="1984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94356D7-7837-F44A-ACF8-F755812CD7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489" y="1787961"/>
            <a:ext cx="3688911" cy="21621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58C9C01-A9A8-E848-AAEE-F842299ADF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740" y="4689682"/>
            <a:ext cx="2969035" cy="208286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954D1BA-7242-2D49-93A7-AE1DAB92F2F0}"/>
              </a:ext>
            </a:extLst>
          </p:cNvPr>
          <p:cNvSpPr/>
          <p:nvPr/>
        </p:nvSpPr>
        <p:spPr>
          <a:xfrm>
            <a:off x="5590820" y="3907836"/>
            <a:ext cx="310705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Prototypes</a:t>
            </a:r>
          </a:p>
        </p:txBody>
      </p:sp>
      <p:sp>
        <p:nvSpPr>
          <p:cNvPr id="15" name="Bent Arrow 14">
            <a:extLst>
              <a:ext uri="{FF2B5EF4-FFF2-40B4-BE49-F238E27FC236}">
                <a16:creationId xmlns:a16="http://schemas.microsoft.com/office/drawing/2014/main" id="{BA8587E6-6B38-B647-A3D2-12B1435DBBFC}"/>
              </a:ext>
            </a:extLst>
          </p:cNvPr>
          <p:cNvSpPr/>
          <p:nvPr/>
        </p:nvSpPr>
        <p:spPr>
          <a:xfrm rot="5400000" flipH="1">
            <a:off x="9806410" y="4500299"/>
            <a:ext cx="1919536" cy="1235090"/>
          </a:xfrm>
          <a:prstGeom prst="bentArrow">
            <a:avLst>
              <a:gd name="adj1" fmla="val 28690"/>
              <a:gd name="adj2" fmla="val 29199"/>
              <a:gd name="adj3" fmla="val 25000"/>
              <a:gd name="adj4" fmla="val 51657"/>
            </a:avLst>
          </a:prstGeom>
          <a:solidFill>
            <a:srgbClr val="CA6D6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2DF97B9-577D-F945-8E8E-102BECC3C825}"/>
              </a:ext>
            </a:extLst>
          </p:cNvPr>
          <p:cNvGrpSpPr/>
          <p:nvPr/>
        </p:nvGrpSpPr>
        <p:grpSpPr>
          <a:xfrm>
            <a:off x="2011436" y="4222338"/>
            <a:ext cx="2050903" cy="1643254"/>
            <a:chOff x="1991544" y="4158075"/>
            <a:chExt cx="2050903" cy="1643254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B452CA2-36AF-1147-A87A-6EF1409FD151}"/>
                </a:ext>
              </a:extLst>
            </p:cNvPr>
            <p:cNvCxnSpPr/>
            <p:nvPr/>
          </p:nvCxnSpPr>
          <p:spPr>
            <a:xfrm flipV="1">
              <a:off x="1991544" y="4158076"/>
              <a:ext cx="1971780" cy="1643253"/>
            </a:xfrm>
            <a:prstGeom prst="line">
              <a:avLst/>
            </a:prstGeom>
            <a:ln w="158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DAEA396-6298-764B-9240-7F25E8E3EB5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070667" y="4158075"/>
              <a:ext cx="1971780" cy="1643253"/>
            </a:xfrm>
            <a:prstGeom prst="line">
              <a:avLst/>
            </a:prstGeom>
            <a:ln w="158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Left-Right Arrow 22">
            <a:extLst>
              <a:ext uri="{FF2B5EF4-FFF2-40B4-BE49-F238E27FC236}">
                <a16:creationId xmlns:a16="http://schemas.microsoft.com/office/drawing/2014/main" id="{A232A75C-2F0D-8E4E-8A93-E81B8921FF4F}"/>
              </a:ext>
            </a:extLst>
          </p:cNvPr>
          <p:cNvSpPr/>
          <p:nvPr/>
        </p:nvSpPr>
        <p:spPr>
          <a:xfrm>
            <a:off x="4625964" y="1831358"/>
            <a:ext cx="2592288" cy="792088"/>
          </a:xfrm>
          <a:prstGeom prst="leftRightArrow">
            <a:avLst/>
          </a:prstGeom>
          <a:solidFill>
            <a:srgbClr val="943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10E1479-72ED-734B-B946-A8476D5DBD29}"/>
              </a:ext>
            </a:extLst>
          </p:cNvPr>
          <p:cNvSpPr/>
          <p:nvPr/>
        </p:nvSpPr>
        <p:spPr>
          <a:xfrm>
            <a:off x="4803022" y="2521917"/>
            <a:ext cx="231550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Knowledge</a:t>
            </a:r>
          </a:p>
        </p:txBody>
      </p:sp>
    </p:spTree>
    <p:extLst>
      <p:ext uri="{BB962C8B-B14F-4D97-AF65-F5344CB8AC3E}">
        <p14:creationId xmlns:p14="http://schemas.microsoft.com/office/powerpoint/2010/main" val="11778695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3" grpId="0"/>
      <p:bldP spid="15" grpId="0" animBg="1"/>
      <p:bldP spid="23" grpId="0" animBg="1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FD8290-2B53-4844-B467-DC79E9F84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7</a:t>
            </a:fld>
            <a:endParaRPr lang="en-GB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17B16DF-07A0-A046-AF6A-A83BD652E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The T&amp;TT </a:t>
            </a:r>
            <a:r>
              <a:rPr lang="sv-SE" dirty="0" err="1"/>
              <a:t>Ecosystem</a:t>
            </a:r>
            <a:endParaRPr lang="sv-S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F69ED2-AF10-C24C-9BC6-0B3BDC31AC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 err="1"/>
              <a:t>Each</a:t>
            </a:r>
            <a:r>
              <a:rPr lang="sv-SE" dirty="0"/>
              <a:t> element </a:t>
            </a:r>
            <a:r>
              <a:rPr lang="sv-SE" dirty="0" err="1"/>
              <a:t>cannot</a:t>
            </a:r>
            <a:r>
              <a:rPr lang="sv-SE" dirty="0"/>
              <a:t> be </a:t>
            </a:r>
            <a:r>
              <a:rPr lang="sv-SE" dirty="0" err="1"/>
              <a:t>considered</a:t>
            </a:r>
            <a:r>
              <a:rPr lang="sv-SE" dirty="0"/>
              <a:t> </a:t>
            </a:r>
            <a:r>
              <a:rPr lang="sv-SE" dirty="0" err="1"/>
              <a:t>separated</a:t>
            </a:r>
            <a:r>
              <a:rPr lang="sv-SE" dirty="0"/>
              <a:t> by the general T&amp;TT </a:t>
            </a:r>
            <a:r>
              <a:rPr lang="sv-SE" dirty="0" err="1"/>
              <a:t>context</a:t>
            </a:r>
            <a:r>
              <a:rPr lang="sv-SE" dirty="0"/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6418957-CDD7-7E43-8F75-7CD03A699E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88" y="1512627"/>
            <a:ext cx="9217024" cy="527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5950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FD8290-2B53-4844-B467-DC79E9F84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8</a:t>
            </a:fld>
            <a:endParaRPr lang="en-GB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17B16DF-07A0-A046-AF6A-A83BD652E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The T&amp;TT </a:t>
            </a:r>
            <a:r>
              <a:rPr lang="sv-SE" dirty="0" err="1"/>
              <a:t>Ecosystem</a:t>
            </a:r>
            <a:endParaRPr lang="sv-S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F69ED2-AF10-C24C-9BC6-0B3BDC31AC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 err="1"/>
              <a:t>Many</a:t>
            </a:r>
            <a:r>
              <a:rPr lang="sv-SE" dirty="0"/>
              <a:t> </a:t>
            </a:r>
            <a:r>
              <a:rPr lang="sv-SE" dirty="0" err="1"/>
              <a:t>interacting</a:t>
            </a:r>
            <a:r>
              <a:rPr lang="sv-SE" dirty="0"/>
              <a:t> elements in a </a:t>
            </a:r>
            <a:r>
              <a:rPr lang="sv-SE" dirty="0" err="1"/>
              <a:t>unique</a:t>
            </a:r>
            <a:r>
              <a:rPr lang="sv-SE" dirty="0"/>
              <a:t> </a:t>
            </a:r>
            <a:r>
              <a:rPr lang="sv-SE" dirty="0" err="1"/>
              <a:t>environment</a:t>
            </a:r>
            <a:r>
              <a:rPr lang="sv-SE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96A6A7-E5B6-874E-87F5-DCDDA61D0D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1484461"/>
            <a:ext cx="11449272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940510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FD8290-2B53-4844-B467-DC79E9F84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9</a:t>
            </a:fld>
            <a:endParaRPr lang="en-GB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17B16DF-07A0-A046-AF6A-A83BD652E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The T&amp;TT </a:t>
            </a:r>
            <a:r>
              <a:rPr lang="sv-SE" dirty="0" err="1"/>
              <a:t>Ecosystem</a:t>
            </a:r>
            <a:endParaRPr lang="sv-S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F69ED2-AF10-C24C-9BC6-0B3BDC31AC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 err="1"/>
              <a:t>Many</a:t>
            </a:r>
            <a:r>
              <a:rPr lang="sv-SE" dirty="0"/>
              <a:t> </a:t>
            </a:r>
            <a:r>
              <a:rPr lang="sv-SE" dirty="0" err="1"/>
              <a:t>aspects</a:t>
            </a:r>
            <a:r>
              <a:rPr lang="sv-SE" dirty="0"/>
              <a:t>, a </a:t>
            </a:r>
            <a:r>
              <a:rPr lang="sv-SE" dirty="0" err="1"/>
              <a:t>unique</a:t>
            </a:r>
            <a:r>
              <a:rPr lang="sv-SE" dirty="0"/>
              <a:t> </a:t>
            </a:r>
            <a:r>
              <a:rPr lang="sv-SE" dirty="0" err="1"/>
              <a:t>environment</a:t>
            </a:r>
            <a:r>
              <a:rPr lang="sv-SE" dirty="0"/>
              <a:t> 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025B1A0C-28A5-DD45-914A-E764BBEF5EF9}"/>
              </a:ext>
            </a:extLst>
          </p:cNvPr>
          <p:cNvSpPr/>
          <p:nvPr/>
        </p:nvSpPr>
        <p:spPr>
          <a:xfrm>
            <a:off x="1055440" y="1916832"/>
            <a:ext cx="3168352" cy="1224136"/>
          </a:xfrm>
          <a:prstGeom prst="roundRect">
            <a:avLst/>
          </a:prstGeom>
          <a:solidFill>
            <a:srgbClr val="39A1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dirty="0"/>
              <a:t>In-Kind</a:t>
            </a:r>
            <a:br>
              <a:rPr lang="sv-SE" sz="2800" dirty="0"/>
            </a:br>
            <a:r>
              <a:rPr lang="sv-SE" sz="2800" dirty="0" err="1"/>
              <a:t>Contributions</a:t>
            </a:r>
            <a:endParaRPr lang="sv-SE" sz="28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54D1086-B499-6B45-8B5D-6E6929A3457A}"/>
              </a:ext>
            </a:extLst>
          </p:cNvPr>
          <p:cNvSpPr/>
          <p:nvPr/>
        </p:nvSpPr>
        <p:spPr>
          <a:xfrm>
            <a:off x="3791744" y="2441320"/>
            <a:ext cx="3096344" cy="144016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dirty="0"/>
              <a:t>Co-Creation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D3F68B8-65A7-874A-ACB8-A07534A40104}"/>
              </a:ext>
            </a:extLst>
          </p:cNvPr>
          <p:cNvSpPr/>
          <p:nvPr/>
        </p:nvSpPr>
        <p:spPr>
          <a:xfrm>
            <a:off x="1631504" y="3645024"/>
            <a:ext cx="4248472" cy="144016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dirty="0"/>
              <a:t>Co-</a:t>
            </a:r>
            <a:r>
              <a:rPr lang="sv-SE" sz="3200" dirty="0" err="1"/>
              <a:t>Development</a:t>
            </a:r>
            <a:endParaRPr lang="sv-SE" sz="3200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23CF2D69-439C-6746-80FA-7AE852828518}"/>
              </a:ext>
            </a:extLst>
          </p:cNvPr>
          <p:cNvSpPr/>
          <p:nvPr/>
        </p:nvSpPr>
        <p:spPr>
          <a:xfrm>
            <a:off x="6672064" y="2276872"/>
            <a:ext cx="2448272" cy="136815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dirty="0" err="1"/>
              <a:t>Intellectual</a:t>
            </a:r>
            <a:br>
              <a:rPr lang="sv-SE" sz="2800" dirty="0"/>
            </a:br>
            <a:r>
              <a:rPr lang="sv-SE" sz="2800" dirty="0"/>
              <a:t>Property</a:t>
            </a:r>
            <a:br>
              <a:rPr lang="sv-SE" sz="2800" dirty="0"/>
            </a:br>
            <a:r>
              <a:rPr lang="sv-SE" sz="2800" dirty="0" err="1"/>
              <a:t>Protection</a:t>
            </a:r>
            <a:endParaRPr lang="sv-SE" sz="2800" dirty="0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2A1EAC0D-4869-C64F-A2E3-EAC088B0ABDF}"/>
              </a:ext>
            </a:extLst>
          </p:cNvPr>
          <p:cNvSpPr/>
          <p:nvPr/>
        </p:nvSpPr>
        <p:spPr>
          <a:xfrm>
            <a:off x="8904312" y="1839464"/>
            <a:ext cx="2448272" cy="83595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dirty="0"/>
              <a:t>Patenting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7C762F1-39C2-5A4D-B8A4-FB50512B4DC9}"/>
              </a:ext>
            </a:extLst>
          </p:cNvPr>
          <p:cNvSpPr/>
          <p:nvPr/>
        </p:nvSpPr>
        <p:spPr>
          <a:xfrm>
            <a:off x="8069324" y="3476562"/>
            <a:ext cx="3427276" cy="144016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dirty="0" err="1"/>
              <a:t>Knowledge</a:t>
            </a:r>
            <a:br>
              <a:rPr lang="sv-SE" sz="3200" dirty="0"/>
            </a:br>
            <a:r>
              <a:rPr lang="sv-SE" sz="3200" dirty="0"/>
              <a:t>Management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723105F2-1A92-AA4C-A232-9F9A2C780D0F}"/>
              </a:ext>
            </a:extLst>
          </p:cNvPr>
          <p:cNvSpPr/>
          <p:nvPr/>
        </p:nvSpPr>
        <p:spPr>
          <a:xfrm>
            <a:off x="5897782" y="4041478"/>
            <a:ext cx="2448272" cy="1600886"/>
          </a:xfrm>
          <a:prstGeom prst="roundRect">
            <a:avLst/>
          </a:prstGeom>
          <a:solidFill>
            <a:srgbClr val="943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dirty="0" err="1"/>
              <a:t>Technology</a:t>
            </a:r>
            <a:endParaRPr lang="sv-SE" sz="3200" dirty="0"/>
          </a:p>
          <a:p>
            <a:pPr algn="ctr"/>
            <a:r>
              <a:rPr lang="sv-SE" sz="3200" dirty="0"/>
              <a:t>Transfer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2006EF6-A44F-E344-A8D1-0F139488356D}"/>
              </a:ext>
            </a:extLst>
          </p:cNvPr>
          <p:cNvSpPr/>
          <p:nvPr/>
        </p:nvSpPr>
        <p:spPr>
          <a:xfrm>
            <a:off x="677202" y="4916722"/>
            <a:ext cx="3096344" cy="144016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dirty="0"/>
              <a:t>Invention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4C62B80-5DDC-3141-ADC4-14D3E4269D3F}"/>
              </a:ext>
            </a:extLst>
          </p:cNvPr>
          <p:cNvSpPr/>
          <p:nvPr/>
        </p:nvSpPr>
        <p:spPr>
          <a:xfrm>
            <a:off x="7896200" y="5137730"/>
            <a:ext cx="3096344" cy="144016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dirty="0"/>
              <a:t>Innovation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6F4264A5-307F-8943-8947-E6AB4EA7B5E8}"/>
              </a:ext>
            </a:extLst>
          </p:cNvPr>
          <p:cNvSpPr/>
          <p:nvPr/>
        </p:nvSpPr>
        <p:spPr>
          <a:xfrm>
            <a:off x="3872655" y="5057367"/>
            <a:ext cx="2448272" cy="1600886"/>
          </a:xfrm>
          <a:prstGeom prst="roundRect">
            <a:avLst/>
          </a:prstGeom>
          <a:solidFill>
            <a:srgbClr val="9292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dirty="0"/>
              <a:t>Industrial</a:t>
            </a:r>
          </a:p>
          <a:p>
            <a:pPr algn="ctr"/>
            <a:r>
              <a:rPr lang="sv-SE" sz="3200" dirty="0" err="1"/>
              <a:t>Liasion</a:t>
            </a:r>
            <a:endParaRPr lang="sv-SE" sz="3200" dirty="0"/>
          </a:p>
        </p:txBody>
      </p:sp>
    </p:spTree>
    <p:extLst>
      <p:ext uri="{BB962C8B-B14F-4D97-AF65-F5344CB8AC3E}">
        <p14:creationId xmlns:p14="http://schemas.microsoft.com/office/powerpoint/2010/main" val="18155146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6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9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t">
        <a:normAutofit/>
      </a:bodyPr>
      <a:lstStyle>
        <a:defPPr algn="l"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2019 ESS template" id="{29187F29-8712-D14C-B8E7-170A5282868A}" vid="{E9B9166D-3D04-D74A-9E51-274D5F9AE50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7036</TotalTime>
  <Words>202</Words>
  <Application>Microsoft Macintosh PowerPoint</Application>
  <PresentationFormat>Widescreen</PresentationFormat>
  <Paragraphs>95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Office-tema</vt:lpstr>
      <vt:lpstr>IKC in Operation and Potential for Co-Creation</vt:lpstr>
      <vt:lpstr>Potential for Co-Creation Ik-Kind Contribution in the Technology  and Technology Transfer Ecosystem (T&amp;TT Ecosystem)</vt:lpstr>
      <vt:lpstr>Technology Transfer?</vt:lpstr>
      <vt:lpstr>Big Science Business?</vt:lpstr>
      <vt:lpstr>T&amp;TT in space and time</vt:lpstr>
      <vt:lpstr>In-Kind Contributions?</vt:lpstr>
      <vt:lpstr>The T&amp;TT Ecosystem</vt:lpstr>
      <vt:lpstr>The T&amp;TT Ecosystem</vt:lpstr>
      <vt:lpstr>The T&amp;TT Ecosystem</vt:lpstr>
      <vt:lpstr>The T&amp;TT Ecosystem</vt:lpstr>
      <vt:lpstr>The T&amp;TT Ecosystem</vt:lpstr>
      <vt:lpstr>Where Technology Transfer occurs</vt:lpstr>
      <vt:lpstr>The role of ILOs</vt:lpstr>
      <vt:lpstr>Potential for Co-Creation Conclusions</vt:lpstr>
      <vt:lpstr>Conclusions</vt:lpstr>
      <vt:lpstr>Thank you!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European Spallation Source  </dc:title>
  <dc:creator>martin.sjostrand@esss.se</dc:creator>
  <cp:lastModifiedBy>Microsoft Office User</cp:lastModifiedBy>
  <cp:revision>138</cp:revision>
  <cp:lastPrinted>2019-04-09T13:58:49Z</cp:lastPrinted>
  <dcterms:created xsi:type="dcterms:W3CDTF">2018-10-29T15:52:13Z</dcterms:created>
  <dcterms:modified xsi:type="dcterms:W3CDTF">2019-06-24T13:34:01Z</dcterms:modified>
</cp:coreProperties>
</file>