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da-D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1" userDrawn="1">
          <p15:clr>
            <a:srgbClr val="A4A3A4"/>
          </p15:clr>
        </p15:guide>
        <p15:guide id="2" pos="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49"/>
    <p:restoredTop sz="93313"/>
  </p:normalViewPr>
  <p:slideViewPr>
    <p:cSldViewPr snapToGrid="0" snapToObjects="1" showGuides="1">
      <p:cViewPr varScale="1">
        <p:scale>
          <a:sx n="138" d="100"/>
          <a:sy n="138" d="100"/>
        </p:scale>
        <p:origin x="272" y="176"/>
      </p:cViewPr>
      <p:guideLst>
        <p:guide orient="horz" pos="781"/>
        <p:guide pos="1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\eabad%201\Dropbox%20(Consorcio%20ESS%20Bilbao)\ESTUDIO-SOCIOECONOMICO\TAs\T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/>
              <a:t>ESS Bilbao</a:t>
            </a:r>
            <a:r>
              <a:rPr lang="es-ES_tradnl" baseline="0"/>
              <a:t> TAs distribution</a:t>
            </a:r>
            <a:endParaRPr lang="es-ES_tradn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277777777777777E-2"/>
          <c:y val="0.16647856517935258"/>
          <c:w val="0.98472222222222228"/>
          <c:h val="0.820237314085739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63E-7F43-AEFC-7F246F49C9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63E-7F43-AEFC-7F246F49C9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63E-7F43-AEFC-7F246F49C9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63E-7F43-AEFC-7F246F49C92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ACCSYS 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3E-7F43-AEFC-7F246F49C92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ICS 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3E-7F43-AEFC-7F246F49C92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TAR 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3E-7F43-AEFC-7F246F49C92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NSS 27%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3E-7F43-AEFC-7F246F49C9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TAs!$C$26:$C$29</c:f>
              <c:numCache>
                <c:formatCode>General</c:formatCode>
                <c:ptCount val="4"/>
                <c:pt idx="0">
                  <c:v>14936285</c:v>
                </c:pt>
                <c:pt idx="1">
                  <c:v>936258</c:v>
                </c:pt>
                <c:pt idx="2">
                  <c:v>17010000</c:v>
                </c:pt>
                <c:pt idx="3">
                  <c:v>12184293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TAs!#REF!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8-763E-7F43-AEFC-7F246F49C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6B986-C988-6C47-B42E-FB4F82B214B8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6E984-9F88-5749-B160-C633818930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01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6E984-9F88-5749-B160-C6338189306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2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16g.eps">
            <a:extLst>
              <a:ext uri="{FF2B5EF4-FFF2-40B4-BE49-F238E27FC236}">
                <a16:creationId xmlns:a16="http://schemas.microsoft.com/office/drawing/2014/main" id="{F9BBCA3C-1AB8-144A-BEBF-5072847CF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24" y="0"/>
            <a:ext cx="4811076" cy="51435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18280F2-AA8C-5E4F-BA8D-76346CEE2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700" y="1657354"/>
            <a:ext cx="4929550" cy="1102519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485156"/>
                </a:solidFill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E83121ED-BABE-3942-A49B-E457AF3935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6300" y="2763838"/>
            <a:ext cx="4930950" cy="131445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4851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0CDF998C-E9AC-1F47-8234-6B92B726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68038"/>
            <a:ext cx="2133600" cy="205743"/>
          </a:xfrm>
        </p:spPr>
        <p:txBody>
          <a:bodyPr/>
          <a:lstStyle/>
          <a:p>
            <a:fld id="{8A1BC99C-C17F-0247-AD48-9BD861AA6815}" type="datetimeFigureOut">
              <a:rPr lang="da-DK" smtClean="0"/>
              <a:t>24/06/2019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053FB324-2E23-954E-B44F-38F6E255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268038"/>
            <a:ext cx="2895600" cy="205743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2" name="Pladsholder til diasnummer 5">
            <a:extLst>
              <a:ext uri="{FF2B5EF4-FFF2-40B4-BE49-F238E27FC236}">
                <a16:creationId xmlns:a16="http://schemas.microsoft.com/office/drawing/2014/main" id="{0E2587A0-7E8A-BA44-AF45-2103D318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68038"/>
            <a:ext cx="2133600" cy="205743"/>
          </a:xfrm>
        </p:spPr>
        <p:txBody>
          <a:bodyPr/>
          <a:lstStyle/>
          <a:p>
            <a:fld id="{C7A1488B-9794-DE45-9F52-F2C98C1DA640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3" name="Pladsholder til billede 16">
            <a:extLst>
              <a:ext uri="{FF2B5EF4-FFF2-40B4-BE49-F238E27FC236}">
                <a16:creationId xmlns:a16="http://schemas.microsoft.com/office/drawing/2014/main" id="{34249B8D-F476-1C42-9DCD-0DABCAAA3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6462" y="1397000"/>
            <a:ext cx="3987089" cy="3871038"/>
          </a:xfrm>
          <a:custGeom>
            <a:avLst/>
            <a:gdLst/>
            <a:ahLst/>
            <a:cxnLst/>
            <a:rect l="l" t="t" r="r" b="b"/>
            <a:pathLst>
              <a:path w="3987089" h="3871038">
                <a:moveTo>
                  <a:pt x="3733089" y="0"/>
                </a:moveTo>
                <a:cubicBezTo>
                  <a:pt x="3797518" y="0"/>
                  <a:pt x="3861566" y="1632"/>
                  <a:pt x="3925193" y="4858"/>
                </a:cubicBezTo>
                <a:lnTo>
                  <a:pt x="3987089" y="9564"/>
                </a:lnTo>
                <a:lnTo>
                  <a:pt x="3987089" y="3871038"/>
                </a:lnTo>
                <a:lnTo>
                  <a:pt x="3488" y="3871038"/>
                </a:lnTo>
                <a:lnTo>
                  <a:pt x="0" y="3733089"/>
                </a:lnTo>
                <a:cubicBezTo>
                  <a:pt x="0" y="1671361"/>
                  <a:pt x="1671361" y="0"/>
                  <a:pt x="3733089" y="0"/>
                </a:cubicBezTo>
                <a:close/>
              </a:path>
            </a:pathLst>
          </a:custGeom>
          <a:ln>
            <a:solidFill>
              <a:srgbClr val="82AF19"/>
            </a:solidFill>
          </a:ln>
        </p:spPr>
        <p:txBody>
          <a:bodyPr/>
          <a:lstStyle>
            <a:lvl1pPr>
              <a:defRPr>
                <a:solidFill>
                  <a:srgbClr val="485156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35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9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00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ABC1FD0-9FD5-FE40-AE93-E9C538256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300" y="861616"/>
            <a:ext cx="8229600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6879C99C-84E4-6F4D-BB8E-9EC6E394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300" y="1697039"/>
            <a:ext cx="8229600" cy="280868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dato 3">
            <a:extLst>
              <a:ext uri="{FF2B5EF4-FFF2-40B4-BE49-F238E27FC236}">
                <a16:creationId xmlns:a16="http://schemas.microsoft.com/office/drawing/2014/main" id="{059CE24C-7C12-8640-B7E0-4A24851F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0550" y="4767264"/>
            <a:ext cx="2133600" cy="273844"/>
          </a:xfrm>
        </p:spPr>
        <p:txBody>
          <a:bodyPr/>
          <a:lstStyle/>
          <a:p>
            <a:fld id="{8A1BC99C-C17F-0247-AD48-9BD861AA6815}" type="datetimeFigureOut">
              <a:rPr lang="da-DK" smtClean="0"/>
              <a:t>24/06/2019</a:t>
            </a:fld>
            <a:endParaRPr lang="da-DK" dirty="0"/>
          </a:p>
        </p:txBody>
      </p:sp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4EFDBF7F-04EB-5A4B-ADAE-94121CEB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600" y="5272180"/>
            <a:ext cx="2895600" cy="270001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92EB3897-652E-134E-BF9B-81582DB8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050" y="5272180"/>
            <a:ext cx="2133600" cy="270001"/>
          </a:xfrm>
        </p:spPr>
        <p:txBody>
          <a:bodyPr/>
          <a:lstStyle/>
          <a:p>
            <a:fld id="{C7A1488B-9794-DE45-9F52-F2C98C1DA640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752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4">
            <a:extLst>
              <a:ext uri="{FF2B5EF4-FFF2-40B4-BE49-F238E27FC236}">
                <a16:creationId xmlns:a16="http://schemas.microsoft.com/office/drawing/2014/main" id="{360BB66C-7A07-9B43-A88A-34DCE447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600" y="4792500"/>
            <a:ext cx="2895600" cy="270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8" name="Pladsholder til diasnummer 5">
            <a:extLst>
              <a:ext uri="{FF2B5EF4-FFF2-40B4-BE49-F238E27FC236}">
                <a16:creationId xmlns:a16="http://schemas.microsoft.com/office/drawing/2014/main" id="{6E843094-E224-5F49-96E1-3D9A8FE5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050" y="4792500"/>
            <a:ext cx="2133600" cy="270000"/>
          </a:xfrm>
        </p:spPr>
        <p:txBody>
          <a:bodyPr/>
          <a:lstStyle/>
          <a:p>
            <a:fld id="{C7A1488B-9794-DE45-9F52-F2C98C1DA640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98CE1AE-82C0-4C42-936F-545DD38B805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851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569903E-8E37-ED4C-B713-2C752BA21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000" y="2389585"/>
            <a:ext cx="7772400" cy="1021556"/>
          </a:xfrm>
        </p:spPr>
        <p:txBody>
          <a:bodyPr anchor="t"/>
          <a:lstStyle>
            <a:lvl1pPr algn="l">
              <a:defRPr sz="4000" b="1" cap="none">
                <a:solidFill>
                  <a:srgbClr val="82AF19"/>
                </a:solidFill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FB079385-8B56-DA4C-AF62-A5E59A48DD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8000" y="126444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2AF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2" name="Pladsholder til dato 3">
            <a:extLst>
              <a:ext uri="{FF2B5EF4-FFF2-40B4-BE49-F238E27FC236}">
                <a16:creationId xmlns:a16="http://schemas.microsoft.com/office/drawing/2014/main" id="{68E9F665-32EB-9B44-8BBF-3332D3A2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0550" y="4767264"/>
            <a:ext cx="2133600" cy="273844"/>
          </a:xfrm>
        </p:spPr>
        <p:txBody>
          <a:bodyPr/>
          <a:lstStyle/>
          <a:p>
            <a:fld id="{8A1BC99C-C17F-0247-AD48-9BD861AA6815}" type="datetimeFigureOut">
              <a:rPr lang="da-DK" smtClean="0"/>
              <a:t>24/06/2019</a:t>
            </a:fld>
            <a:endParaRPr lang="da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959B8A96-E09E-D945-BD38-6AC949B4E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601" y="386605"/>
            <a:ext cx="1211194" cy="25478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8D28807E-28FA-EC44-8CBC-C3572D63F7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012" y="4721703"/>
            <a:ext cx="2524887" cy="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5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00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93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1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8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36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1371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21696-42AC-C24E-BE93-CCD60DA285B8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1371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1371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7E15850-5D09-E845-A3C5-FC5A5A41DB9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6837" y="4724982"/>
            <a:ext cx="2524887" cy="179070"/>
          </a:xfrm>
          <a:prstGeom prst="rect">
            <a:avLst/>
          </a:prstGeom>
        </p:spPr>
      </p:pic>
      <p:sp>
        <p:nvSpPr>
          <p:cNvPr id="9" name="Pladsholder til titel 1">
            <a:extLst>
              <a:ext uri="{FF2B5EF4-FFF2-40B4-BE49-F238E27FC236}">
                <a16:creationId xmlns:a16="http://schemas.microsoft.com/office/drawing/2014/main" id="{03D09D76-3B58-8546-8FB5-4394CB68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300" y="8616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AF5402D9-37CF-EA45-875B-098299412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300" y="1697039"/>
            <a:ext cx="8229600" cy="2808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8334CEA-30A2-5344-B6CE-C8C55976247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5600" y="379985"/>
            <a:ext cx="12065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2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F8F46-3233-B24A-B482-142CADDA0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42661"/>
            <a:ext cx="6858000" cy="1790700"/>
          </a:xfrm>
        </p:spPr>
        <p:txBody>
          <a:bodyPr/>
          <a:lstStyle/>
          <a:p>
            <a:r>
              <a:rPr lang="en-GB" dirty="0"/>
              <a:t>ESS ILO Strategy Workshop</a:t>
            </a:r>
            <a:br>
              <a:rPr lang="en-GB" dirty="0"/>
            </a:br>
            <a:r>
              <a:rPr lang="en-GB" sz="2400" dirty="0"/>
              <a:t>BrightnESS</a:t>
            </a:r>
            <a:r>
              <a:rPr lang="en-GB" sz="2400" baseline="30000" dirty="0"/>
              <a:t>2</a:t>
            </a:r>
            <a:r>
              <a:rPr lang="en-GB" sz="2400" dirty="0"/>
              <a:t> / </a:t>
            </a:r>
            <a:r>
              <a:rPr lang="en-GB" sz="2400"/>
              <a:t>WP 4</a:t>
            </a:r>
            <a:endParaRPr lang="en-GB" sz="24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30BAB54-7E6D-E949-8343-D120FD0CA92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43000" y="3319830"/>
            <a:ext cx="6858000" cy="124182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Budapest, 24 / 25 June 2019</a:t>
            </a:r>
          </a:p>
        </p:txBody>
      </p:sp>
    </p:spTree>
    <p:extLst>
      <p:ext uri="{BB962C8B-B14F-4D97-AF65-F5344CB8AC3E}">
        <p14:creationId xmlns:p14="http://schemas.microsoft.com/office/powerpoint/2010/main" val="3094423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BDA51-1294-C748-A3C3-39B445F1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4" y="592780"/>
            <a:ext cx="8229600" cy="857250"/>
          </a:xfrm>
        </p:spPr>
        <p:txBody>
          <a:bodyPr/>
          <a:lstStyle/>
          <a:p>
            <a:r>
              <a:rPr lang="en-AU" b="1" dirty="0"/>
              <a:t>Scientific Impact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660B15-CBEB-BD43-AB92-6DDCB5E823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636404"/>
              </p:ext>
            </p:extLst>
          </p:nvPr>
        </p:nvGraphicFramePr>
        <p:xfrm>
          <a:off x="287338" y="1285594"/>
          <a:ext cx="6550026" cy="1513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082">
                  <a:extLst>
                    <a:ext uri="{9D8B030D-6E8A-4147-A177-3AD203B41FA5}">
                      <a16:colId xmlns:a16="http://schemas.microsoft.com/office/drawing/2014/main" val="79312436"/>
                    </a:ext>
                  </a:extLst>
                </a:gridCol>
                <a:gridCol w="1166582">
                  <a:extLst>
                    <a:ext uri="{9D8B030D-6E8A-4147-A177-3AD203B41FA5}">
                      <a16:colId xmlns:a16="http://schemas.microsoft.com/office/drawing/2014/main" val="3067421589"/>
                    </a:ext>
                  </a:extLst>
                </a:gridCol>
                <a:gridCol w="1077579">
                  <a:extLst>
                    <a:ext uri="{9D8B030D-6E8A-4147-A177-3AD203B41FA5}">
                      <a16:colId xmlns:a16="http://schemas.microsoft.com/office/drawing/2014/main" val="921425069"/>
                    </a:ext>
                  </a:extLst>
                </a:gridCol>
                <a:gridCol w="996204">
                  <a:extLst>
                    <a:ext uri="{9D8B030D-6E8A-4147-A177-3AD203B41FA5}">
                      <a16:colId xmlns:a16="http://schemas.microsoft.com/office/drawing/2014/main" val="2698832749"/>
                    </a:ext>
                  </a:extLst>
                </a:gridCol>
                <a:gridCol w="1077579">
                  <a:extLst>
                    <a:ext uri="{9D8B030D-6E8A-4147-A177-3AD203B41FA5}">
                      <a16:colId xmlns:a16="http://schemas.microsoft.com/office/drawing/2014/main" val="700021052"/>
                    </a:ext>
                  </a:extLst>
                </a:gridCol>
              </a:tblGrid>
              <a:tr h="147629"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 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marR="965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 dirty="0">
                          <a:effectLst/>
                        </a:rPr>
                        <a:t>2016</a:t>
                      </a:r>
                      <a:endParaRPr lang="sv-SE" sz="1200" spc="-75" dirty="0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2017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2018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2019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82328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Number of scientific publications (JCR)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5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4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9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1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90742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Conference proceedings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4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6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5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 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08286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Oral presentation in conferences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2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1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3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1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5260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Number of PhD theses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 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2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1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 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83955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 dirty="0">
                          <a:effectLst/>
                        </a:rPr>
                        <a:t>Number of Master Thesis</a:t>
                      </a:r>
                      <a:endParaRPr lang="sv-SE" sz="1200" spc="-75" dirty="0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1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 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>
                          <a:effectLst/>
                        </a:rPr>
                        <a:t>1</a:t>
                      </a:r>
                      <a:endParaRPr lang="sv-SE" sz="1200" spc="-75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spc="-75" dirty="0">
                          <a:effectLst/>
                        </a:rPr>
                        <a:t> </a:t>
                      </a:r>
                      <a:endParaRPr lang="sv-SE" sz="1200" spc="-75" dirty="0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  <a:ea typeface="SimSun" panose="02010600030101010101" pitchFamily="2" charset="-122"/>
                        <a:cs typeface="Times New Roman" pitchFamily="2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5295444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AD9EE29-6CBE-3249-B368-696869733179}"/>
              </a:ext>
            </a:extLst>
          </p:cNvPr>
          <p:cNvSpPr/>
          <p:nvPr/>
        </p:nvSpPr>
        <p:spPr>
          <a:xfrm>
            <a:off x="-85493" y="2799434"/>
            <a:ext cx="6374780" cy="2259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en-GB" sz="1400" spc="-75" dirty="0">
                <a:solidFill>
                  <a:srgbClr val="44546A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itchFamily="2" charset="0"/>
              </a:rPr>
              <a:t>The Spanish institutions are, mainly: University of Castilla La Mancha UCLM; </a:t>
            </a:r>
            <a:r>
              <a:rPr lang="en-GB" sz="1400" spc="-75" dirty="0" err="1">
                <a:solidFill>
                  <a:srgbClr val="44546A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itchFamily="2" charset="0"/>
              </a:rPr>
              <a:t>Politechnic</a:t>
            </a:r>
            <a:r>
              <a:rPr lang="en-GB" sz="1400" spc="-75" dirty="0">
                <a:solidFill>
                  <a:srgbClr val="44546A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itchFamily="2" charset="0"/>
              </a:rPr>
              <a:t> University of Madrid, UPM; Centro Superior de </a:t>
            </a:r>
            <a:r>
              <a:rPr lang="en-GB" sz="1400" spc="-75" dirty="0" err="1">
                <a:solidFill>
                  <a:srgbClr val="44546A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itchFamily="2" charset="0"/>
              </a:rPr>
              <a:t>Investigaciones</a:t>
            </a:r>
            <a:r>
              <a:rPr lang="en-GB" sz="1400" spc="-75" dirty="0">
                <a:solidFill>
                  <a:srgbClr val="44546A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itchFamily="2" charset="0"/>
              </a:rPr>
              <a:t> </a:t>
            </a:r>
            <a:r>
              <a:rPr lang="en-GB" sz="1400" spc="-75" dirty="0" err="1">
                <a:solidFill>
                  <a:srgbClr val="44546A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itchFamily="2" charset="0"/>
              </a:rPr>
              <a:t>Científicas</a:t>
            </a:r>
            <a:r>
              <a:rPr lang="en-GB" sz="1400" spc="-75" dirty="0">
                <a:solidFill>
                  <a:srgbClr val="44546A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itchFamily="2" charset="0"/>
              </a:rPr>
              <a:t>, CSIC, Madrid; Instituto de </a:t>
            </a:r>
            <a:r>
              <a:rPr lang="en-GB" sz="1400" spc="-75" dirty="0" err="1">
                <a:solidFill>
                  <a:srgbClr val="44546A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itchFamily="2" charset="0"/>
              </a:rPr>
              <a:t>Fusión</a:t>
            </a:r>
            <a:r>
              <a:rPr lang="en-GB" sz="1400" spc="-75" dirty="0">
                <a:solidFill>
                  <a:srgbClr val="44546A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itchFamily="2" charset="0"/>
              </a:rPr>
              <a:t> Nuclear IFN, Madrid; Research Institute CEIT-IK4, San Sebastián; ALBA-CELLS, Barcelona; University of Córdoba; TECNUN-University of Navarra;</a:t>
            </a:r>
            <a:endParaRPr lang="sv-SE" sz="1400" spc="-75" dirty="0">
              <a:solidFill>
                <a:srgbClr val="44546A"/>
              </a:solidFill>
              <a:latin typeface="Calibri Light" panose="020F0302020204030204" pitchFamily="34" charset="0"/>
              <a:ea typeface="SimSun" panose="02010600030101010101" pitchFamily="2" charset="-122"/>
              <a:cs typeface="Times New Roman" pitchFamily="2" charset="0"/>
            </a:endParaRP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en-GB" sz="1400" spc="-75" dirty="0">
                <a:solidFill>
                  <a:srgbClr val="44546A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itchFamily="2" charset="0"/>
              </a:rPr>
              <a:t>Also, the foreigner institutions are: ISIS Facility, Rutherford, STFC, United Kingdom; University College, United Kingdom; ILL, Grenoble, France; CERN, Geneva, CH; INFN-LNS, Catania, Italy; Catania University, Catania, Italy; University of </a:t>
            </a:r>
            <a:r>
              <a:rPr lang="en-GB" sz="1400" spc="-75" dirty="0" err="1">
                <a:solidFill>
                  <a:srgbClr val="44546A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itchFamily="2" charset="0"/>
              </a:rPr>
              <a:t>Jyväskylä</a:t>
            </a:r>
            <a:r>
              <a:rPr lang="en-GB" sz="1400" spc="-75" dirty="0">
                <a:solidFill>
                  <a:srgbClr val="44546A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itchFamily="2" charset="0"/>
              </a:rPr>
              <a:t>, Finland; CNRS-SPCTS, Limoges, France; Max-Planck-Institute, Germany; ESS ERIC, Sweden, and the colleagues involved in the construction of the facility at Lund.</a:t>
            </a:r>
            <a:endParaRPr lang="sv-SE" sz="1400" spc="-75" dirty="0">
              <a:solidFill>
                <a:srgbClr val="44546A"/>
              </a:solidFill>
              <a:effectLst/>
              <a:latin typeface="Calibri Light" panose="020F0302020204030204" pitchFamily="34" charset="0"/>
              <a:ea typeface="SimSun" panose="02010600030101010101" pitchFamily="2" charset="-122"/>
              <a:cs typeface="Times New Roman" pitchFamily="2" charset="0"/>
            </a:endParaRPr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5955CD1F-5BB0-0844-8CFB-661CC6CDF0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10195" y="81278"/>
            <a:ext cx="1933806" cy="3219483"/>
          </a:xfrm>
          <a:prstGeom prst="rect">
            <a:avLst/>
          </a:prstGeom>
        </p:spPr>
      </p:pic>
      <p:pic>
        <p:nvPicPr>
          <p:cNvPr id="7" name="Picture 6" descr="page50image36062848">
            <a:extLst>
              <a:ext uri="{FF2B5EF4-FFF2-40B4-BE49-F238E27FC236}">
                <a16:creationId xmlns:a16="http://schemas.microsoft.com/office/drawing/2014/main" id="{80A34FF3-1882-D34A-804A-7C381DABA8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10" y="3488055"/>
            <a:ext cx="2510790" cy="1655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264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>
            <a:extLst>
              <a:ext uri="{FF2B5EF4-FFF2-40B4-BE49-F238E27FC236}">
                <a16:creationId xmlns:a16="http://schemas.microsoft.com/office/drawing/2014/main" id="{F4D32A4B-DEEB-904F-A4FE-B6E92F0DC5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48" y="259557"/>
            <a:ext cx="2805112" cy="239915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94D5D4-2BAF-A64E-8DED-EF04D170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12" y="665322"/>
            <a:ext cx="8229600" cy="857250"/>
          </a:xfrm>
        </p:spPr>
        <p:txBody>
          <a:bodyPr/>
          <a:lstStyle/>
          <a:p>
            <a:r>
              <a:rPr lang="en-AU" b="1" dirty="0"/>
              <a:t>Public Relations and Outreach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3E10A9D-8E99-1A40-BBCC-7DDD6D8B7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063971"/>
              </p:ext>
            </p:extLst>
          </p:nvPr>
        </p:nvGraphicFramePr>
        <p:xfrm>
          <a:off x="35264" y="1368941"/>
          <a:ext cx="679069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9735">
                  <a:extLst>
                    <a:ext uri="{9D8B030D-6E8A-4147-A177-3AD203B41FA5}">
                      <a16:colId xmlns:a16="http://schemas.microsoft.com/office/drawing/2014/main" val="4197800330"/>
                    </a:ext>
                  </a:extLst>
                </a:gridCol>
                <a:gridCol w="1121410">
                  <a:extLst>
                    <a:ext uri="{9D8B030D-6E8A-4147-A177-3AD203B41FA5}">
                      <a16:colId xmlns:a16="http://schemas.microsoft.com/office/drawing/2014/main" val="2579736539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val="478490293"/>
                    </a:ext>
                  </a:extLst>
                </a:gridCol>
                <a:gridCol w="1268467">
                  <a:extLst>
                    <a:ext uri="{9D8B030D-6E8A-4147-A177-3AD203B41FA5}">
                      <a16:colId xmlns:a16="http://schemas.microsoft.com/office/drawing/2014/main" val="3016018731"/>
                    </a:ext>
                  </a:extLst>
                </a:gridCol>
                <a:gridCol w="1368688">
                  <a:extLst>
                    <a:ext uri="{9D8B030D-6E8A-4147-A177-3AD203B41FA5}">
                      <a16:colId xmlns:a16="http://schemas.microsoft.com/office/drawing/2014/main" val="718111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2016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 dirty="0">
                          <a:effectLst/>
                        </a:rPr>
                        <a:t>2017</a:t>
                      </a:r>
                      <a:endParaRPr lang="sv-SE" sz="1200" dirty="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2018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2019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1599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Mass media programme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50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 dirty="0">
                          <a:effectLst/>
                        </a:rPr>
                        <a:t>30</a:t>
                      </a:r>
                      <a:endParaRPr lang="sv-SE" sz="1200" dirty="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50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10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1443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Social media numbers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29 (Oct-Dec)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170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60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5375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Web page visitors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18.360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20.563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4865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Scientific and industry events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8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6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2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2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2421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Meetings with stakeholders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6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10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8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4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783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Educational actions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3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5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>
                          <a:effectLst/>
                        </a:rPr>
                        <a:t>5</a:t>
                      </a:r>
                      <a:endParaRPr lang="sv-SE" sz="12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75" dirty="0">
                          <a:effectLst/>
                        </a:rPr>
                        <a:t>8</a:t>
                      </a:r>
                      <a:endParaRPr lang="sv-SE" sz="1200" dirty="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6334827"/>
                  </a:ext>
                </a:extLst>
              </a:tr>
            </a:tbl>
          </a:graphicData>
        </a:graphic>
      </p:graphicFrame>
      <p:pic>
        <p:nvPicPr>
          <p:cNvPr id="5" name="Imagen 1">
            <a:extLst>
              <a:ext uri="{FF2B5EF4-FFF2-40B4-BE49-F238E27FC236}">
                <a16:creationId xmlns:a16="http://schemas.microsoft.com/office/drawing/2014/main" id="{36927B70-2B67-6840-B582-CC640B65CA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" y="2860278"/>
            <a:ext cx="3038475" cy="219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94B67A13-ED6D-B04F-AB30-12512206ACF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79" y="2996486"/>
            <a:ext cx="26098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1">
            <a:extLst>
              <a:ext uri="{FF2B5EF4-FFF2-40B4-BE49-F238E27FC236}">
                <a16:creationId xmlns:a16="http://schemas.microsoft.com/office/drawing/2014/main" id="{16B3D6CD-587C-A148-8546-682FB6C2127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11" y="2977435"/>
            <a:ext cx="2609850" cy="196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16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87F7-A165-5246-BBF5-6E3FCC63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582836"/>
            <a:ext cx="8229600" cy="857250"/>
          </a:xfrm>
        </p:spPr>
        <p:txBody>
          <a:bodyPr/>
          <a:lstStyle/>
          <a:p>
            <a:r>
              <a:rPr lang="en-AU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C574E-A2CF-8D4A-AD8D-A30A9DBC9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440086"/>
            <a:ext cx="8229600" cy="2808685"/>
          </a:xfrm>
        </p:spPr>
        <p:txBody>
          <a:bodyPr/>
          <a:lstStyle/>
          <a:p>
            <a:r>
              <a:rPr lang="en-AU" dirty="0"/>
              <a:t>The Return on Investment for the ESS Member States is more than ”just” procurement with ESS in Lund</a:t>
            </a:r>
          </a:p>
          <a:p>
            <a:r>
              <a:rPr lang="en-AU" dirty="0"/>
              <a:t>It is country specific and IKC is a key element </a:t>
            </a:r>
          </a:p>
          <a:p>
            <a:r>
              <a:rPr lang="en-AU" dirty="0"/>
              <a:t>It should contribute to a greater country-specific objective </a:t>
            </a:r>
          </a:p>
          <a:p>
            <a:r>
              <a:rPr lang="en-AU" dirty="0"/>
              <a:t>It contributes to the scientific and socio-economic impact of the membership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33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C6B4-1DA7-2F43-B5AE-B9452757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668083"/>
            <a:ext cx="8229600" cy="857250"/>
          </a:xfrm>
        </p:spPr>
        <p:txBody>
          <a:bodyPr/>
          <a:lstStyle/>
          <a:p>
            <a:r>
              <a:rPr lang="en-GB" b="1" dirty="0"/>
              <a:t>Historical Overview</a:t>
            </a:r>
            <a:endParaRPr lang="sv-SE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0BA71-4782-074F-9084-27D26DBB66C5}"/>
              </a:ext>
            </a:extLst>
          </p:cNvPr>
          <p:cNvSpPr txBox="1"/>
          <p:nvPr/>
        </p:nvSpPr>
        <p:spPr>
          <a:xfrm>
            <a:off x="4776628" y="1269302"/>
            <a:ext cx="4367371" cy="402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BrightnESS</a:t>
            </a:r>
            <a:r>
              <a:rPr lang="en-GB" sz="2400" b="1" dirty="0"/>
              <a:t> 1 + 2 Activities</a:t>
            </a:r>
          </a:p>
          <a:p>
            <a:endParaRPr lang="en-GB" sz="1800" dirty="0"/>
          </a:p>
          <a:p>
            <a:r>
              <a:rPr lang="en-GB" sz="1800" dirty="0"/>
              <a:t>March 18 	ILO Survey for B-2 submission</a:t>
            </a:r>
          </a:p>
          <a:p>
            <a:endParaRPr lang="en-GB" sz="1800" dirty="0"/>
          </a:p>
          <a:p>
            <a:r>
              <a:rPr lang="en-GB" sz="1800" dirty="0"/>
              <a:t>28/29 June 18	1st Strategy Workshop in CPH</a:t>
            </a:r>
          </a:p>
          <a:p>
            <a:endParaRPr lang="en-GB" sz="1800" dirty="0"/>
          </a:p>
          <a:p>
            <a:r>
              <a:rPr lang="en-GB" sz="1800" dirty="0"/>
              <a:t>August 18	BrightnESS</a:t>
            </a:r>
            <a:r>
              <a:rPr lang="en-GB" sz="1800" baseline="30000" dirty="0"/>
              <a:t>2</a:t>
            </a:r>
            <a:r>
              <a:rPr lang="en-GB" sz="1800" dirty="0"/>
              <a:t> award</a:t>
            </a:r>
          </a:p>
          <a:p>
            <a:endParaRPr lang="en-GB" sz="1800" dirty="0"/>
          </a:p>
          <a:p>
            <a:r>
              <a:rPr lang="en-GB" sz="1800" dirty="0"/>
              <a:t>January 19	Project start</a:t>
            </a:r>
          </a:p>
          <a:p>
            <a:endParaRPr lang="en-GB" sz="1800" dirty="0"/>
          </a:p>
          <a:p>
            <a:r>
              <a:rPr lang="en-GB" sz="1800" dirty="0"/>
              <a:t>05 March 19	Presentation at </a:t>
            </a:r>
            <a:br>
              <a:rPr lang="en-GB" sz="1800" dirty="0"/>
            </a:br>
            <a:r>
              <a:rPr lang="en-GB" sz="1800" dirty="0"/>
              <a:t>		12th ILO meeting</a:t>
            </a:r>
          </a:p>
          <a:p>
            <a:r>
              <a:rPr lang="sv-SE" sz="2000" dirty="0"/>
              <a:t> </a:t>
            </a:r>
          </a:p>
          <a:p>
            <a:r>
              <a:rPr lang="sv-SE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C31765-93EE-084B-AE53-E7082467F6B0}"/>
              </a:ext>
            </a:extLst>
          </p:cNvPr>
          <p:cNvSpPr txBox="1"/>
          <p:nvPr/>
        </p:nvSpPr>
        <p:spPr>
          <a:xfrm>
            <a:off x="317356" y="1269301"/>
            <a:ext cx="4367371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ESS / ILO Inter-actions</a:t>
            </a:r>
          </a:p>
          <a:p>
            <a:endParaRPr lang="en-GB" sz="1800" dirty="0"/>
          </a:p>
          <a:p>
            <a:r>
              <a:rPr lang="en-GB" sz="1800" dirty="0"/>
              <a:t>Autumn 17 	Set-up of ESS-ILO (CH/NO/SE) 		WG on </a:t>
            </a:r>
            <a:r>
              <a:rPr lang="en-GB" sz="1800" dirty="0" err="1"/>
              <a:t>Impl</a:t>
            </a:r>
            <a:r>
              <a:rPr lang="en-GB" sz="1800" dirty="0"/>
              <a:t>. of Proc. Rules</a:t>
            </a:r>
          </a:p>
          <a:p>
            <a:r>
              <a:rPr lang="en-GB" sz="1800" dirty="0"/>
              <a:t>01 March 18	Presentation of results at </a:t>
            </a:r>
            <a:br>
              <a:rPr lang="en-GB" sz="1800" dirty="0"/>
            </a:br>
            <a:r>
              <a:rPr lang="en-GB" sz="1800" dirty="0"/>
              <a:t>		ILO meeting</a:t>
            </a:r>
          </a:p>
          <a:p>
            <a:r>
              <a:rPr lang="en-GB" sz="1800" dirty="0"/>
              <a:t>Autumn 2018	ESS proposal for TOR + 			iteration with ILOs</a:t>
            </a:r>
          </a:p>
          <a:p>
            <a:r>
              <a:rPr lang="en-GB" sz="1800" dirty="0"/>
              <a:t>05 March 19	No formal ILO response 			during reg. ILO meeting</a:t>
            </a:r>
          </a:p>
          <a:p>
            <a:r>
              <a:rPr lang="en-GB" sz="1800" dirty="0"/>
              <a:t>April 19	ILO Letter to AFC</a:t>
            </a:r>
            <a:r>
              <a:rPr lang="sv-SE" sz="2000" dirty="0"/>
              <a:t> </a:t>
            </a:r>
          </a:p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77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904BC-817C-AB44-B041-F39C23C7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642160"/>
            <a:ext cx="8229600" cy="857250"/>
          </a:xfrm>
        </p:spPr>
        <p:txBody>
          <a:bodyPr/>
          <a:lstStyle/>
          <a:p>
            <a:r>
              <a:rPr lang="sv-SE" b="1" dirty="0"/>
              <a:t>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304AF-ACCE-4B4C-96C7-A128FC0C6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499410"/>
            <a:ext cx="8229600" cy="30969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/>
              <a:t>Day 1</a:t>
            </a:r>
          </a:p>
          <a:p>
            <a:pPr marL="0" indent="0">
              <a:buNone/>
            </a:pPr>
            <a:r>
              <a:rPr lang="en-AU" dirty="0"/>
              <a:t>Session 1 / ESS Procurement: Rules and Results</a:t>
            </a:r>
          </a:p>
          <a:p>
            <a:pPr marL="0" indent="0">
              <a:buNone/>
            </a:pPr>
            <a:r>
              <a:rPr lang="en-AU" dirty="0"/>
              <a:t>Session 2 / IKC in operations and potential for co-creation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Day 2</a:t>
            </a:r>
          </a:p>
          <a:p>
            <a:pPr marL="0" indent="0">
              <a:buNone/>
            </a:pPr>
            <a:r>
              <a:rPr lang="en-AU" dirty="0"/>
              <a:t>PERIIA</a:t>
            </a:r>
          </a:p>
          <a:p>
            <a:pPr marL="0" indent="0">
              <a:buNone/>
            </a:pPr>
            <a:r>
              <a:rPr lang="en-AU" dirty="0"/>
              <a:t>Terms of Reference</a:t>
            </a:r>
          </a:p>
          <a:p>
            <a:pPr marL="0" indent="0">
              <a:buNone/>
            </a:pPr>
            <a:r>
              <a:rPr lang="en-AU" dirty="0"/>
              <a:t>Session 3 / Long-term education activities </a:t>
            </a:r>
          </a:p>
        </p:txBody>
      </p:sp>
    </p:spTree>
    <p:extLst>
      <p:ext uri="{BB962C8B-B14F-4D97-AF65-F5344CB8AC3E}">
        <p14:creationId xmlns:p14="http://schemas.microsoft.com/office/powerpoint/2010/main" val="300798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1E7C7-2F80-8B43-AC56-A5018CA1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605584"/>
            <a:ext cx="8229600" cy="857250"/>
          </a:xfrm>
        </p:spPr>
        <p:txBody>
          <a:bodyPr/>
          <a:lstStyle/>
          <a:p>
            <a:r>
              <a:rPr lang="en-CA" b="1" dirty="0"/>
              <a:t>Setting the Scene / Example Spain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8F99B-8B6C-1D47-BBB0-7872EDF02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86" y="1660463"/>
            <a:ext cx="8229600" cy="2808685"/>
          </a:xfrm>
        </p:spPr>
        <p:txBody>
          <a:bodyPr/>
          <a:lstStyle/>
          <a:p>
            <a:r>
              <a:rPr lang="en-GB" dirty="0"/>
              <a:t>Pathways for socio-economic impact assessment of RIs in the framework of H2020 project ACCELERATE (co-ordinator CERIC)</a:t>
            </a:r>
          </a:p>
          <a:p>
            <a:r>
              <a:rPr lang="en-GB" dirty="0"/>
              <a:t>Collaboration with Dutch Rathenau-Institute</a:t>
            </a:r>
          </a:p>
          <a:p>
            <a:r>
              <a:rPr lang="en-GB" dirty="0"/>
              <a:t>Pilot: assessing the socio-economic impact of Spanish IKC</a:t>
            </a:r>
          </a:p>
          <a:p>
            <a:r>
              <a:rPr lang="en-GB" dirty="0"/>
              <a:t>Collaboration with Spanish IKC partner ESS Bilbao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icture 3" descr="PINEWHEEL1.2.10_fullname.pdf">
            <a:extLst>
              <a:ext uri="{FF2B5EF4-FFF2-40B4-BE49-F238E27FC236}">
                <a16:creationId xmlns:a16="http://schemas.microsoft.com/office/drawing/2014/main" id="{6AF3DB37-39B1-3B46-B4D2-B8A718CB9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56" y="3542696"/>
            <a:ext cx="3759551" cy="1465457"/>
          </a:xfrm>
          <a:prstGeom prst="rect">
            <a:avLst/>
          </a:prstGeom>
        </p:spPr>
      </p:pic>
      <p:pic>
        <p:nvPicPr>
          <p:cNvPr id="5" name="Picture 4" descr="Spain.png">
            <a:extLst>
              <a:ext uri="{FF2B5EF4-FFF2-40B4-BE49-F238E27FC236}">
                <a16:creationId xmlns:a16="http://schemas.microsoft.com/office/drawing/2014/main" id="{C6F65C09-DB9C-7E41-9BD4-C6541B834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44" y="627885"/>
            <a:ext cx="598789" cy="5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2163-B53B-7D4D-A95F-AD8B2E67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629968"/>
            <a:ext cx="8229600" cy="857250"/>
          </a:xfrm>
        </p:spPr>
        <p:txBody>
          <a:bodyPr/>
          <a:lstStyle/>
          <a:p>
            <a:r>
              <a:rPr lang="en-GB" b="1" dirty="0"/>
              <a:t>Spanish IKC contribution through ESS Bilbao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03E00-AA29-2E41-A967-5A62FD78B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487218"/>
            <a:ext cx="8229600" cy="2808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ESS Bilbao: </a:t>
            </a:r>
          </a:p>
          <a:p>
            <a:r>
              <a:rPr lang="en-GB" dirty="0"/>
              <a:t>public consortium of Central and Basque Governments </a:t>
            </a:r>
          </a:p>
          <a:p>
            <a:r>
              <a:rPr lang="en-GB" dirty="0"/>
              <a:t>2018-2025: manage the ES contribution to the construction of the ESS.</a:t>
            </a:r>
          </a:p>
          <a:p>
            <a:r>
              <a:rPr lang="en-GB" dirty="0"/>
              <a:t>April 2018: Spain became a full member </a:t>
            </a:r>
          </a:p>
          <a:p>
            <a:r>
              <a:rPr lang="en-GB" dirty="0"/>
              <a:t>Contribution of 3% = 55,29 M€</a:t>
            </a:r>
            <a:r>
              <a:rPr lang="en-GB" baseline="-25000" dirty="0"/>
              <a:t>2013</a:t>
            </a:r>
            <a:r>
              <a:rPr lang="en-GB" dirty="0"/>
              <a:t> / 90% In-kind (49,76 M€) and </a:t>
            </a:r>
            <a:br>
              <a:rPr lang="en-GB" dirty="0"/>
            </a:br>
            <a:r>
              <a:rPr lang="en-GB" dirty="0"/>
              <a:t>10% cash (5,53 M).</a:t>
            </a:r>
            <a:endParaRPr lang="sv-SE" dirty="0"/>
          </a:p>
          <a:p>
            <a:endParaRPr lang="sv-SE" dirty="0"/>
          </a:p>
        </p:txBody>
      </p:sp>
      <p:pic>
        <p:nvPicPr>
          <p:cNvPr id="5" name="Imagen 3" descr="fondo-sin">
            <a:extLst>
              <a:ext uri="{FF2B5EF4-FFF2-40B4-BE49-F238E27FC236}">
                <a16:creationId xmlns:a16="http://schemas.microsoft.com/office/drawing/2014/main" id="{289E6DC5-9258-C94A-B326-1F712E2913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002" y="3420830"/>
            <a:ext cx="5573712" cy="6722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97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BFB2D-E984-8640-9B63-8FD15671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569008"/>
            <a:ext cx="8229600" cy="857250"/>
          </a:xfrm>
        </p:spPr>
        <p:txBody>
          <a:bodyPr/>
          <a:lstStyle/>
          <a:p>
            <a:r>
              <a:rPr lang="sv-SE" b="1" dirty="0"/>
              <a:t>ESS Bilbao: Vision and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0368F-6225-7E42-86C4-9ECA49697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550735"/>
            <a:ext cx="8229600" cy="28086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VISION</a:t>
            </a:r>
            <a:endParaRPr lang="sv-SE" b="1" dirty="0"/>
          </a:p>
          <a:p>
            <a:r>
              <a:rPr lang="en-GB" dirty="0"/>
              <a:t>To become a centre of excellence in particle accelerator and neutron scattering science and technologies by leveraging our In-Kind Contribution works on the European Spallation Source project.</a:t>
            </a:r>
            <a:endParaRPr lang="sv-SE" dirty="0"/>
          </a:p>
          <a:p>
            <a:pPr marL="0" indent="0">
              <a:buNone/>
            </a:pPr>
            <a:r>
              <a:rPr lang="en-GB" dirty="0"/>
              <a:t> </a:t>
            </a:r>
            <a:endParaRPr lang="sv-SE" dirty="0"/>
          </a:p>
          <a:p>
            <a:pPr marL="0" indent="0">
              <a:buNone/>
            </a:pPr>
            <a:r>
              <a:rPr lang="en-GB" b="1" dirty="0"/>
              <a:t>MISSION</a:t>
            </a:r>
            <a:endParaRPr lang="sv-SE" b="1" dirty="0"/>
          </a:p>
          <a:p>
            <a:pPr marL="0" indent="0">
              <a:buNone/>
            </a:pPr>
            <a:r>
              <a:rPr lang="en-GB" dirty="0"/>
              <a:t>To achieve this Vision, ESS Bilbao´s Mission revolves around the following three goals:</a:t>
            </a:r>
            <a:endParaRPr lang="sv-SE" dirty="0"/>
          </a:p>
          <a:p>
            <a:pPr lvl="0"/>
            <a:r>
              <a:rPr lang="en-GB" dirty="0"/>
              <a:t>To promote the generation of knowledge in neutron technologies in the widest sense, from the accelerator to the target and instruments.</a:t>
            </a:r>
            <a:endParaRPr lang="sv-SE" dirty="0"/>
          </a:p>
          <a:p>
            <a:pPr lvl="0"/>
            <a:r>
              <a:rPr lang="en-GB" dirty="0"/>
              <a:t>To achieve excellence in the fields of neutron science and technologies, taking a position as a centre of international standing.</a:t>
            </a:r>
            <a:endParaRPr lang="sv-SE" dirty="0"/>
          </a:p>
          <a:p>
            <a:pPr lvl="0"/>
            <a:r>
              <a:rPr lang="en-GB" dirty="0"/>
              <a:t>To contribute to the European Spallation Source project while simultaneously seeking to participate in other projects so as to guarantee our long-term sustainability beyond 2025.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702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952E9-3CB9-B545-B270-38329A2B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81121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Staff </a:t>
            </a:r>
            <a:br>
              <a:rPr lang="sv-SE" dirty="0"/>
            </a:br>
            <a:endParaRPr lang="sv-SE" dirty="0"/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D3DECD9C-D24A-DA49-AE89-3B7DCF841EC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05" y="202775"/>
            <a:ext cx="6028961" cy="4536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37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>
            <a:extLst>
              <a:ext uri="{FF2B5EF4-FFF2-40B4-BE49-F238E27FC236}">
                <a16:creationId xmlns:a16="http://schemas.microsoft.com/office/drawing/2014/main" id="{DD1B6E73-EF22-DB48-A5C7-8892FDCEA6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25131" y="2136595"/>
            <a:ext cx="3830379" cy="1433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C8E3A7-EFE0-4E46-B740-083A77BCB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601644"/>
            <a:ext cx="8229600" cy="857250"/>
          </a:xfrm>
        </p:spPr>
        <p:txBody>
          <a:bodyPr/>
          <a:lstStyle/>
          <a:p>
            <a:r>
              <a:rPr lang="en-AU" b="1" dirty="0"/>
              <a:t>Split of Spanish IKC</a:t>
            </a:r>
          </a:p>
        </p:txBody>
      </p:sp>
      <p:pic>
        <p:nvPicPr>
          <p:cNvPr id="4" name="Imagen 17">
            <a:extLst>
              <a:ext uri="{FF2B5EF4-FFF2-40B4-BE49-F238E27FC236}">
                <a16:creationId xmlns:a16="http://schemas.microsoft.com/office/drawing/2014/main" id="{BC3F10F1-5FDD-0844-80ED-3F1D6DF3CE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74" y="1692032"/>
            <a:ext cx="5569057" cy="29691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ráfico 18">
            <a:extLst>
              <a:ext uri="{FF2B5EF4-FFF2-40B4-BE49-F238E27FC236}">
                <a16:creationId xmlns:a16="http://schemas.microsoft.com/office/drawing/2014/main" id="{F08F0A2B-6947-D843-AFDC-2FCEE658F2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420404"/>
              </p:ext>
            </p:extLst>
          </p:nvPr>
        </p:nvGraphicFramePr>
        <p:xfrm>
          <a:off x="5505194" y="-23883"/>
          <a:ext cx="4021455" cy="2231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20">
            <a:extLst>
              <a:ext uri="{FF2B5EF4-FFF2-40B4-BE49-F238E27FC236}">
                <a16:creationId xmlns:a16="http://schemas.microsoft.com/office/drawing/2014/main" id="{F142A714-B7F7-C249-B51C-83FC4689E53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8" t="43116" r="33964" b="9763"/>
          <a:stretch/>
        </p:blipFill>
        <p:spPr>
          <a:xfrm>
            <a:off x="7034561" y="3570517"/>
            <a:ext cx="2109439" cy="14879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287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080CE-DF4E-0742-8684-3EDF67ED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623251"/>
            <a:ext cx="8229600" cy="857250"/>
          </a:xfrm>
        </p:spPr>
        <p:txBody>
          <a:bodyPr/>
          <a:lstStyle/>
          <a:p>
            <a:r>
              <a:rPr lang="en-AU" b="1" dirty="0"/>
              <a:t>Contracts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92670E-3096-EF40-AD28-A94BD51FF7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414485"/>
              </p:ext>
            </p:extLst>
          </p:nvPr>
        </p:nvGraphicFramePr>
        <p:xfrm>
          <a:off x="287338" y="1283302"/>
          <a:ext cx="2650240" cy="280828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01209">
                  <a:extLst>
                    <a:ext uri="{9D8B030D-6E8A-4147-A177-3AD203B41FA5}">
                      <a16:colId xmlns:a16="http://schemas.microsoft.com/office/drawing/2014/main" val="2842785371"/>
                    </a:ext>
                  </a:extLst>
                </a:gridCol>
                <a:gridCol w="520192">
                  <a:extLst>
                    <a:ext uri="{9D8B030D-6E8A-4147-A177-3AD203B41FA5}">
                      <a16:colId xmlns:a16="http://schemas.microsoft.com/office/drawing/2014/main" val="3360372659"/>
                    </a:ext>
                  </a:extLst>
                </a:gridCol>
                <a:gridCol w="1228839">
                  <a:extLst>
                    <a:ext uri="{9D8B030D-6E8A-4147-A177-3AD203B41FA5}">
                      <a16:colId xmlns:a16="http://schemas.microsoft.com/office/drawing/2014/main" val="1549306555"/>
                    </a:ext>
                  </a:extLst>
                </a:gridCol>
              </a:tblGrid>
              <a:tr h="26904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Work Package / Project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1827" marR="1827" marT="1827" marB="11876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File number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1827" marR="1827" marT="1827" marB="11876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 dirty="0">
                          <a:effectLst/>
                        </a:rPr>
                        <a:t>   Description</a:t>
                      </a:r>
                      <a:endParaRPr lang="sv-SE" sz="900" dirty="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1827" marR="1827" marT="1827" marB="11876" anchor="ctr"/>
                </a:tc>
                <a:extLst>
                  <a:ext uri="{0D108BD9-81ED-4DB2-BD59-A6C34878D82A}">
                    <a16:rowId xmlns:a16="http://schemas.microsoft.com/office/drawing/2014/main" val="2559794072"/>
                  </a:ext>
                </a:extLst>
              </a:tr>
              <a:tr h="14936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MEBT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ES" sz="600" kern="1200">
                          <a:effectLst/>
                        </a:rPr>
                        <a:t>84/18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QUADRUPOLES POWER SUPPLIES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extLst>
                  <a:ext uri="{0D108BD9-81ED-4DB2-BD59-A6C34878D82A}">
                    <a16:rowId xmlns:a16="http://schemas.microsoft.com/office/drawing/2014/main" val="904661821"/>
                  </a:ext>
                </a:extLst>
              </a:tr>
              <a:tr h="14936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ES" sz="600" kern="1200">
                          <a:effectLst/>
                        </a:rPr>
                        <a:t>86/18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EMU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extLst>
                  <a:ext uri="{0D108BD9-81ED-4DB2-BD59-A6C34878D82A}">
                    <a16:rowId xmlns:a16="http://schemas.microsoft.com/office/drawing/2014/main" val="936138285"/>
                  </a:ext>
                </a:extLst>
              </a:tr>
              <a:tr h="14936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/>
                      <a:endParaRPr lang="sv-SE" sz="700">
                        <a:effectLst/>
                        <a:latin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extLst>
                  <a:ext uri="{0D108BD9-81ED-4DB2-BD59-A6C34878D82A}">
                    <a16:rowId xmlns:a16="http://schemas.microsoft.com/office/drawing/2014/main" val="2801068160"/>
                  </a:ext>
                </a:extLst>
              </a:tr>
              <a:tr h="14936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RF SYSTEMS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ES" sz="600" kern="1200" dirty="0">
                          <a:effectLst/>
                        </a:rPr>
                        <a:t>93/17</a:t>
                      </a:r>
                      <a:endParaRPr lang="sv-SE" sz="900" dirty="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SSPA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extLst>
                  <a:ext uri="{0D108BD9-81ED-4DB2-BD59-A6C34878D82A}">
                    <a16:rowId xmlns:a16="http://schemas.microsoft.com/office/drawing/2014/main" val="2345789091"/>
                  </a:ext>
                </a:extLst>
              </a:tr>
              <a:tr h="149367">
                <a:tc>
                  <a:txBody>
                    <a:bodyPr/>
                    <a:lstStyle/>
                    <a:p>
                      <a:pPr algn="l"/>
                      <a:endParaRPr lang="sv-SE" sz="700">
                        <a:effectLst/>
                        <a:latin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ES" sz="600" kern="1200">
                          <a:effectLst/>
                        </a:rPr>
                        <a:t>193/18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CIRCULATORS AND LOADS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extLst>
                  <a:ext uri="{0D108BD9-81ED-4DB2-BD59-A6C34878D82A}">
                    <a16:rowId xmlns:a16="http://schemas.microsoft.com/office/drawing/2014/main" val="1254849187"/>
                  </a:ext>
                </a:extLst>
              </a:tr>
              <a:tr h="14936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ES" sz="600" kern="1200">
                          <a:effectLst/>
                        </a:rPr>
                        <a:t>145/18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KRYSTRONS (x3)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extLst>
                  <a:ext uri="{0D108BD9-81ED-4DB2-BD59-A6C34878D82A}">
                    <a16:rowId xmlns:a16="http://schemas.microsoft.com/office/drawing/2014/main" val="1891497623"/>
                  </a:ext>
                </a:extLst>
              </a:tr>
              <a:tr h="14936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ES" sz="600" kern="1200" dirty="0">
                          <a:effectLst/>
                        </a:rPr>
                        <a:t>147/18</a:t>
                      </a:r>
                      <a:endParaRPr lang="sv-SE" sz="900" dirty="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WAVEGUIDES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extLst>
                  <a:ext uri="{0D108BD9-81ED-4DB2-BD59-A6C34878D82A}">
                    <a16:rowId xmlns:a16="http://schemas.microsoft.com/office/drawing/2014/main" val="916959626"/>
                  </a:ext>
                </a:extLst>
              </a:tr>
              <a:tr h="14936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ES" sz="600" kern="1200">
                          <a:effectLst/>
                        </a:rPr>
                        <a:t>229/18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KLYSTRON DRIVERS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extLst>
                  <a:ext uri="{0D108BD9-81ED-4DB2-BD59-A6C34878D82A}">
                    <a16:rowId xmlns:a16="http://schemas.microsoft.com/office/drawing/2014/main" val="2071302874"/>
                  </a:ext>
                </a:extLst>
              </a:tr>
              <a:tr h="14936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/>
                      <a:endParaRPr lang="sv-SE" sz="700">
                        <a:effectLst/>
                        <a:latin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extLst>
                  <a:ext uri="{0D108BD9-81ED-4DB2-BD59-A6C34878D82A}">
                    <a16:rowId xmlns:a16="http://schemas.microsoft.com/office/drawing/2014/main" val="1467584914"/>
                  </a:ext>
                </a:extLst>
              </a:tr>
              <a:tr h="14936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TUNING BEAM DUMP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ES" sz="600" kern="1200">
                          <a:effectLst/>
                        </a:rPr>
                        <a:t>157/18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STEEL SHIELDING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extLst>
                  <a:ext uri="{0D108BD9-81ED-4DB2-BD59-A6C34878D82A}">
                    <a16:rowId xmlns:a16="http://schemas.microsoft.com/office/drawing/2014/main" val="356949715"/>
                  </a:ext>
                </a:extLst>
              </a:tr>
              <a:tr h="14936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ES" sz="600" kern="1200">
                          <a:effectLst/>
                        </a:rPr>
                        <a:t>159/18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T COPPER BLOCK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extLst>
                  <a:ext uri="{0D108BD9-81ED-4DB2-BD59-A6C34878D82A}">
                    <a16:rowId xmlns:a16="http://schemas.microsoft.com/office/drawing/2014/main" val="2109147647"/>
                  </a:ext>
                </a:extLst>
              </a:tr>
              <a:tr h="14936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ES" sz="600" kern="1200">
                          <a:effectLst/>
                        </a:rPr>
                        <a:t>180/18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RAW MATERIAL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extLst>
                  <a:ext uri="{0D108BD9-81ED-4DB2-BD59-A6C34878D82A}">
                    <a16:rowId xmlns:a16="http://schemas.microsoft.com/office/drawing/2014/main" val="70161524"/>
                  </a:ext>
                </a:extLst>
              </a:tr>
              <a:tr h="149367">
                <a:tc>
                  <a:txBody>
                    <a:bodyPr/>
                    <a:lstStyle/>
                    <a:p>
                      <a:pPr algn="l"/>
                      <a:endParaRPr lang="sv-SE" sz="700">
                        <a:effectLst/>
                        <a:latin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ES" sz="600" kern="1200">
                          <a:effectLst/>
                        </a:rPr>
                        <a:t>188/18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BEAM DUMP MANUFACTURING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extLst>
                  <a:ext uri="{0D108BD9-81ED-4DB2-BD59-A6C34878D82A}">
                    <a16:rowId xmlns:a16="http://schemas.microsoft.com/office/drawing/2014/main" val="1430524264"/>
                  </a:ext>
                </a:extLst>
              </a:tr>
              <a:tr h="149367">
                <a:tc>
                  <a:txBody>
                    <a:bodyPr/>
                    <a:lstStyle/>
                    <a:p>
                      <a:pPr algn="l"/>
                      <a:endParaRPr lang="sv-SE" sz="700">
                        <a:effectLst/>
                        <a:latin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/>
                      <a:endParaRPr lang="sv-SE" sz="700">
                        <a:effectLst/>
                        <a:latin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/>
                      <a:endParaRPr lang="sv-SE" sz="700">
                        <a:effectLst/>
                        <a:latin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extLst>
                  <a:ext uri="{0D108BD9-81ED-4DB2-BD59-A6C34878D82A}">
                    <a16:rowId xmlns:a16="http://schemas.microsoft.com/office/drawing/2014/main" val="2189376275"/>
                  </a:ext>
                </a:extLst>
              </a:tr>
              <a:tr h="14936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MONOLITH VESSEL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ES" sz="600" kern="1200">
                          <a:effectLst/>
                        </a:rPr>
                        <a:t>61/17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LOWER &amp; MEDIUM VESSEL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extLst>
                  <a:ext uri="{0D108BD9-81ED-4DB2-BD59-A6C34878D82A}">
                    <a16:rowId xmlns:a16="http://schemas.microsoft.com/office/drawing/2014/main" val="1811215802"/>
                  </a:ext>
                </a:extLst>
              </a:tr>
              <a:tr h="14936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ES" sz="600" kern="1200">
                          <a:effectLst/>
                        </a:rPr>
                        <a:t>251/18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PB WINDOW VESSEL &amp; PORT BLOCK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extLst>
                  <a:ext uri="{0D108BD9-81ED-4DB2-BD59-A6C34878D82A}">
                    <a16:rowId xmlns:a16="http://schemas.microsoft.com/office/drawing/2014/main" val="3958048444"/>
                  </a:ext>
                </a:extLst>
              </a:tr>
              <a:tr h="14936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/>
                      <a:endParaRPr lang="sv-SE" sz="700" dirty="0">
                        <a:effectLst/>
                        <a:latin typeface="Calibri" panose="020F0502020204030204" pitchFamily="34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GB" sz="600" kern="1200" dirty="0">
                          <a:effectLst/>
                        </a:rPr>
                        <a:t> </a:t>
                      </a:r>
                      <a:endParaRPr lang="sv-SE" sz="900" dirty="0"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5481" marR="5481" marT="5481" marB="0" anchor="ctr"/>
                </a:tc>
                <a:extLst>
                  <a:ext uri="{0D108BD9-81ED-4DB2-BD59-A6C34878D82A}">
                    <a16:rowId xmlns:a16="http://schemas.microsoft.com/office/drawing/2014/main" val="3970581744"/>
                  </a:ext>
                </a:extLst>
              </a:tr>
            </a:tbl>
          </a:graphicData>
        </a:graphic>
      </p:graphicFrame>
      <p:pic>
        <p:nvPicPr>
          <p:cNvPr id="5" name="Imagen 41">
            <a:extLst>
              <a:ext uri="{FF2B5EF4-FFF2-40B4-BE49-F238E27FC236}">
                <a16:creationId xmlns:a16="http://schemas.microsoft.com/office/drawing/2014/main" id="{2BE94023-49BE-0E4C-90C6-45B6B4C59F4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62" y="370507"/>
            <a:ext cx="3311912" cy="2125921"/>
          </a:xfrm>
          <a:prstGeom prst="rect">
            <a:avLst/>
          </a:prstGeom>
          <a:noFill/>
        </p:spPr>
      </p:pic>
      <p:pic>
        <p:nvPicPr>
          <p:cNvPr id="6" name="Imagen 55">
            <a:extLst>
              <a:ext uri="{FF2B5EF4-FFF2-40B4-BE49-F238E27FC236}">
                <a16:creationId xmlns:a16="http://schemas.microsoft.com/office/drawing/2014/main" id="{F0F3833E-0023-D647-A7FD-D0B56638EB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62" y="2579386"/>
            <a:ext cx="3311913" cy="2271393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AB1494-AA55-A14C-BAC7-DD35BE0E8406}"/>
              </a:ext>
            </a:extLst>
          </p:cNvPr>
          <p:cNvSpPr txBox="1"/>
          <p:nvPr/>
        </p:nvSpPr>
        <p:spPr>
          <a:xfrm>
            <a:off x="6858102" y="370507"/>
            <a:ext cx="2285898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So far: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18 MEUR contracted</a:t>
            </a:r>
          </a:p>
          <a:p>
            <a:r>
              <a:rPr lang="en-AU" sz="1600" dirty="0"/>
              <a:t>3 years to come: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10 MEUR</a:t>
            </a:r>
          </a:p>
          <a:p>
            <a:endParaRPr lang="sv-S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9F832-CD0D-FA47-9704-A71E2536E4C8}"/>
              </a:ext>
            </a:extLst>
          </p:cNvPr>
          <p:cNvSpPr txBox="1"/>
          <p:nvPr/>
        </p:nvSpPr>
        <p:spPr>
          <a:xfrm>
            <a:off x="6858102" y="2687444"/>
            <a:ext cx="206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Other costs: 42 MEUR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such as salaries, overheads, </a:t>
            </a:r>
          </a:p>
        </p:txBody>
      </p:sp>
    </p:spTree>
    <p:extLst>
      <p:ext uri="{BB962C8B-B14F-4D97-AF65-F5344CB8AC3E}">
        <p14:creationId xmlns:p14="http://schemas.microsoft.com/office/powerpoint/2010/main" val="368880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-tema">
  <a:themeElements>
    <a:clrScheme name="brightness2">
      <a:dk1>
        <a:srgbClr val="485156"/>
      </a:dk1>
      <a:lt1>
        <a:srgbClr val="FFFFFF"/>
      </a:lt1>
      <a:dk2>
        <a:srgbClr val="9CBC26"/>
      </a:dk2>
      <a:lt2>
        <a:srgbClr val="DEDFB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2032</TotalTime>
  <Words>588</Words>
  <Application>Microsoft Macintosh PowerPoint</Application>
  <PresentationFormat>On-screen Show (16:9)</PresentationFormat>
  <Paragraphs>188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Times New Roman</vt:lpstr>
      <vt:lpstr>Office-tema</vt:lpstr>
      <vt:lpstr>ESS ILO Strategy Workshop BrightnESS2 / WP 4</vt:lpstr>
      <vt:lpstr>Historical Overview</vt:lpstr>
      <vt:lpstr>Agenda </vt:lpstr>
      <vt:lpstr>Setting the Scene / Example Spain</vt:lpstr>
      <vt:lpstr>Spanish IKC contribution through ESS Bilbao</vt:lpstr>
      <vt:lpstr>ESS Bilbao: Vision and Mission</vt:lpstr>
      <vt:lpstr>Staff  </vt:lpstr>
      <vt:lpstr>Split of Spanish IKC</vt:lpstr>
      <vt:lpstr>Contracts</vt:lpstr>
      <vt:lpstr>Scientific Impact</vt:lpstr>
      <vt:lpstr>Public Relations and Outreach</vt:lpstr>
      <vt:lpstr>Conclusions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Rasmus Eckardt</dc:creator>
  <cp:lastModifiedBy>IB</cp:lastModifiedBy>
  <cp:revision>49</cp:revision>
  <dcterms:created xsi:type="dcterms:W3CDTF">2018-12-03T13:30:29Z</dcterms:created>
  <dcterms:modified xsi:type="dcterms:W3CDTF">2019-06-24T10:01:06Z</dcterms:modified>
</cp:coreProperties>
</file>