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5"/>
  </p:sldMasterIdLst>
  <p:notesMasterIdLst>
    <p:notesMasterId r:id="rId17"/>
  </p:notesMasterIdLst>
  <p:handoutMasterIdLst>
    <p:handoutMasterId r:id="rId18"/>
  </p:handoutMasterIdLst>
  <p:sldIdLst>
    <p:sldId id="257" r:id="rId6"/>
    <p:sldId id="258" r:id="rId7"/>
    <p:sldId id="259" r:id="rId8"/>
    <p:sldId id="260" r:id="rId9"/>
    <p:sldId id="261" r:id="rId10"/>
    <p:sldId id="262" r:id="rId11"/>
    <p:sldId id="263" r:id="rId12"/>
    <p:sldId id="264" r:id="rId13"/>
    <p:sldId id="265" r:id="rId14"/>
    <p:sldId id="266" r:id="rId15"/>
    <p:sldId id="267" r:id="rId16"/>
  </p:sldIdLst>
  <p:sldSz cx="12190413" cy="6858000"/>
  <p:notesSz cx="6797675" cy="9926638"/>
  <p:custDataLst>
    <p:tags r:id="rId19"/>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0000"/>
    <a:srgbClr val="000000"/>
    <a:srgbClr val="FFCC00"/>
    <a:srgbClr val="FF6600"/>
    <a:srgbClr val="FF0000"/>
    <a:srgbClr val="FF0099"/>
    <a:srgbClr val="CC3399"/>
    <a:srgbClr val="660066"/>
    <a:srgbClr val="66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56" autoAdjust="0"/>
    <p:restoredTop sz="96098" autoAdjust="0"/>
  </p:normalViewPr>
  <p:slideViewPr>
    <p:cSldViewPr showGuides="1">
      <p:cViewPr varScale="1">
        <p:scale>
          <a:sx n="77" d="100"/>
          <a:sy n="77" d="100"/>
        </p:scale>
        <p:origin x="608" y="192"/>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52016" y="0"/>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06357" y="4715153"/>
            <a:ext cx="4984962" cy="4466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9430306"/>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52016" y="9430306"/>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1"/>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99000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en-US" noProof="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en-US" noProof="0"/>
              <a:t>Click to edit Master subtitle style</a:t>
            </a:r>
            <a:endParaRPr lang="en-GB" noProof="0"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noFill/>
              </a:defRPr>
            </a:lvl1pPr>
          </a:lstStyle>
          <a:p>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en-US" noProof="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en-US" noProof="0"/>
              <a:t>Click to edit Master subtitle style</a:t>
            </a:r>
            <a:endParaRPr lang="en-GB" noProof="0"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en-US"/>
              <a:t>Click to edit Master title style</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31213533"/>
      </p:ext>
    </p:extLst>
  </p:cSld>
  <p:clrMapOvr>
    <a:masterClrMapping/>
  </p:clrMapOvr>
  <p:extLst>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en-US"/>
              <a:t>Click to edit Master title style</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en-US"/>
              <a:t>Click to edit Master title style</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GB" dirty="0"/>
              <a:t>Click to add title one line</a:t>
            </a:r>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en-US"/>
              <a:t>Click to edit Master title style</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GB" dirty="0"/>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0" y="6912000"/>
            <a:ext cx="0" cy="0"/>
          </a:xfrm>
          <a:prstGeom prst="rect">
            <a:avLst/>
          </a:prstGeom>
        </p:spPr>
        <p:txBody>
          <a:bodyPr vert="horz" lIns="0" tIns="0" rIns="0" bIns="0" rtlCol="0" anchor="t" anchorCtr="0"/>
          <a:lstStyle>
            <a:lvl1pPr algn="l">
              <a:spcBef>
                <a:spcPts val="0"/>
              </a:spcBef>
              <a:defRPr sz="700" b="0">
                <a:noFill/>
                <a:latin typeface="+mn-lt"/>
              </a:defRPr>
            </a:lvl1pPr>
          </a:lstStyle>
          <a:p>
            <a:endParaRPr lang="en-GB"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n-lt"/>
              </a:defRPr>
            </a:lvl1pPr>
          </a:lstStyle>
          <a:p>
            <a:fld id="{103EA872-A674-449B-A120-B97244F8E91D}" type="slidenum">
              <a:rPr lang="en-GB" smtClean="0"/>
              <a:pPr/>
              <a:t>‹#›</a:t>
            </a:fld>
            <a:endParaRPr lang="en-GB"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en-US"/>
              <a:t>Click to edit Master title style</a:t>
            </a:r>
            <a:endParaRPr lang="en-GB"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endParaRPr lang="en-GB" dirty="0"/>
          </a:p>
        </p:txBody>
      </p:sp>
      <p:sp>
        <p:nvSpPr>
          <p:cNvPr id="113676" name="text" descr="{&quot;templafy&quot;:{&quot;id&quot;:&quot;2fce62a0-f28a-44e1-a519-0cbe37b25f7a&quot;}}" title="UserProfile.Offices.Workarea_{{DocumentLanguage}}"/>
          <p:cNvSpPr>
            <a:spLocks noChangeArrowheads="1"/>
          </p:cNvSpPr>
          <p:nvPr/>
        </p:nvSpPr>
        <p:spPr bwMode="auto">
          <a:xfrm>
            <a:off x="1774726" y="6541200"/>
            <a:ext cx="3397071" cy="31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nchorCtr="0"/>
          <a:lstStyle/>
          <a:p>
            <a:pPr algn="l" eaLnBrk="0" hangingPunct="0">
              <a:spcBef>
                <a:spcPct val="0"/>
              </a:spcBef>
            </a:pPr>
            <a:r>
              <a:rPr lang="en-GB" sz="700" b="1" dirty="0">
                <a:solidFill>
                  <a:schemeClr val="bg1"/>
                </a:solidFill>
                <a:latin typeface="+mn-lt"/>
              </a:rPr>
              <a:t>DTU</a:t>
            </a:r>
          </a:p>
        </p:txBody>
      </p:sp>
      <p:sp>
        <p:nvSpPr>
          <p:cNvPr id="5" name="date" descr="{&quot;templafy&quot;:{&quot;id&quot;:&quot;58465eeb-cfe0-4970-97ec-88179dc0a9c2&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r>
              <a:rPr kumimoji="0" lang="en-GB" sz="700" b="1" i="0" u="none" strike="noStrike" cap="none" normalizeH="0" baseline="0" dirty="0">
                <a:ln>
                  <a:noFill/>
                </a:ln>
                <a:solidFill>
                  <a:schemeClr val="bg1"/>
                </a:solidFill>
                <a:effectLst/>
                <a:latin typeface="+mn-lt"/>
                <a:ea typeface="ＭＳ Ｐゴシック" pitchFamily="-80" charset="-128"/>
              </a:rPr>
              <a:t>Date</a:t>
            </a:r>
          </a:p>
        </p:txBody>
      </p:sp>
      <p:sp>
        <p:nvSpPr>
          <p:cNvPr id="7" name="text" descr="{&quot;templafy&quot;:{&quot;id&quot;:&quot;5020bdfb-1912-4d6d-a5c3-71b7da283692&quot;}}" title="Form.PresentationTitle">
            <a:extLst>
              <a:ext uri="{FF2B5EF4-FFF2-40B4-BE49-F238E27FC236}">
                <a16:creationId xmlns:a16="http://schemas.microsoft.com/office/drawing/2014/main" id="{06B09BDB-1C7D-4F8A-8F1B-82D88054A428}"/>
              </a:ext>
            </a:extLst>
          </p:cNvPr>
          <p:cNvSpPr txBox="1"/>
          <p:nvPr userDrawn="1"/>
        </p:nvSpPr>
        <p:spPr>
          <a:xfrm>
            <a:off x="5591149" y="6541200"/>
            <a:ext cx="5495949" cy="316800"/>
          </a:xfrm>
          <a:prstGeom prst="rect">
            <a:avLst/>
          </a:prstGeom>
          <a:noFill/>
        </p:spPr>
        <p:txBody>
          <a:bodyPr wrap="square" lIns="0" tIns="0" rIns="0" bIns="0" rtlCol="0" anchor="ctr" anchorCtr="0">
            <a:noAutofit/>
          </a:bodyPr>
          <a:lstStyle/>
          <a:p>
            <a:pPr algn="r"/>
            <a:r>
              <a:rPr lang="en-GB" sz="700" dirty="0">
                <a:solidFill>
                  <a:schemeClr val="bg1"/>
                </a:solidFill>
                <a:latin typeface="+mn-lt"/>
              </a:rPr>
              <a:t>Title</a:t>
            </a: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p:hf hdr="0" ftr="0" dt="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3.xml"/><Relationship Id="rId1" Type="http://schemas.openxmlformats.org/officeDocument/2006/relationships/customXml" Target="../../customXml/item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3AB9D89-4678-4B3C-8679-3E429EFBB2DD}"/>
              </a:ext>
            </a:extLst>
          </p:cNvPr>
          <p:cNvSpPr>
            <a:spLocks noGrp="1"/>
          </p:cNvSpPr>
          <p:nvPr>
            <p:ph type="title"/>
          </p:nvPr>
        </p:nvSpPr>
        <p:spPr/>
        <p:txBody>
          <a:bodyPr/>
          <a:lstStyle/>
          <a:p>
            <a:r>
              <a:rPr lang="en-GB" dirty="0" err="1"/>
              <a:t>ToR</a:t>
            </a:r>
            <a:r>
              <a:rPr lang="en-GB" dirty="0"/>
              <a:t> discussion at ESS ILO meeting June 2019</a:t>
            </a:r>
          </a:p>
        </p:txBody>
      </p:sp>
      <p:sp>
        <p:nvSpPr>
          <p:cNvPr id="6" name="Content Placeholder 5">
            <a:extLst>
              <a:ext uri="{FF2B5EF4-FFF2-40B4-BE49-F238E27FC236}">
                <a16:creationId xmlns:a16="http://schemas.microsoft.com/office/drawing/2014/main" id="{5A5890CD-8F90-4FE7-841F-F7B0C2865BA2}"/>
              </a:ext>
            </a:extLst>
          </p:cNvPr>
          <p:cNvSpPr>
            <a:spLocks noGrp="1"/>
          </p:cNvSpPr>
          <p:nvPr>
            <p:ph idx="1"/>
          </p:nvPr>
        </p:nvSpPr>
        <p:spPr/>
        <p:txBody>
          <a:bodyPr/>
          <a:lstStyle/>
          <a:p>
            <a:r>
              <a:rPr lang="en-GB" dirty="0"/>
              <a:t>Base documents:</a:t>
            </a:r>
          </a:p>
          <a:p>
            <a:pPr lvl="1"/>
            <a:r>
              <a:rPr lang="en-GB" dirty="0" err="1"/>
              <a:t>ToR</a:t>
            </a:r>
            <a:r>
              <a:rPr lang="en-GB" dirty="0"/>
              <a:t> ILO proposal October 2018 with ESS comments February 2019</a:t>
            </a:r>
          </a:p>
          <a:p>
            <a:pPr lvl="1"/>
            <a:r>
              <a:rPr lang="en-GB" dirty="0"/>
              <a:t>Appendix to ILO letter to AFC March 19</a:t>
            </a:r>
            <a:r>
              <a:rPr lang="en-GB" baseline="30000" dirty="0"/>
              <a:t>th</a:t>
            </a:r>
            <a:r>
              <a:rPr lang="en-GB" dirty="0"/>
              <a:t> 2019</a:t>
            </a:r>
          </a:p>
          <a:p>
            <a:pPr lvl="1"/>
            <a:endParaRPr lang="en-GB" dirty="0"/>
          </a:p>
          <a:p>
            <a:pPr marL="216000" lvl="1" indent="0">
              <a:buNone/>
            </a:pPr>
            <a:r>
              <a:rPr lang="en-GB" dirty="0"/>
              <a:t>Goal at this meeting:</a:t>
            </a:r>
          </a:p>
          <a:p>
            <a:pPr marL="216000" lvl="1" indent="0">
              <a:buNone/>
            </a:pPr>
            <a:endParaRPr lang="en-GB" dirty="0"/>
          </a:p>
          <a:p>
            <a:pPr marL="216000" lvl="1" indent="0">
              <a:buNone/>
            </a:pPr>
            <a:r>
              <a:rPr lang="en-GB" dirty="0"/>
              <a:t>Agreement on a revised </a:t>
            </a:r>
            <a:r>
              <a:rPr lang="en-GB" dirty="0" err="1"/>
              <a:t>ToR</a:t>
            </a:r>
            <a:r>
              <a:rPr lang="en-GB" dirty="0"/>
              <a:t> with a few issues </a:t>
            </a:r>
            <a:r>
              <a:rPr lang="en-GB" dirty="0" err="1"/>
              <a:t>refered</a:t>
            </a:r>
            <a:r>
              <a:rPr lang="en-GB" dirty="0"/>
              <a:t> to AFC.</a:t>
            </a:r>
          </a:p>
          <a:p>
            <a:pPr marL="216000" lvl="1" indent="0">
              <a:buNone/>
            </a:pPr>
            <a:r>
              <a:rPr lang="en-GB" dirty="0"/>
              <a:t>Agreement on a roadmap for further work on ILO proposals</a:t>
            </a:r>
          </a:p>
          <a:p>
            <a:pPr marL="216000" lvl="1" indent="0">
              <a:buNone/>
            </a:pPr>
            <a:endParaRPr lang="en-GB" dirty="0"/>
          </a:p>
          <a:p>
            <a:pPr marL="216000" lvl="1" indent="0">
              <a:buNone/>
            </a:pPr>
            <a:endParaRPr lang="en-GB" dirty="0"/>
          </a:p>
          <a:p>
            <a:pPr lvl="1"/>
            <a:endParaRPr lang="en-GB" dirty="0"/>
          </a:p>
          <a:p>
            <a:pPr lvl="1"/>
            <a:endParaRPr lang="en-GB" dirty="0"/>
          </a:p>
        </p:txBody>
      </p:sp>
      <p:sp>
        <p:nvSpPr>
          <p:cNvPr id="4" name="Slide Number Placeholder 3"/>
          <p:cNvSpPr>
            <a:spLocks noGrp="1"/>
          </p:cNvSpPr>
          <p:nvPr>
            <p:ph type="sldNum" sz="quarter" idx="11"/>
          </p:nvPr>
        </p:nvSpPr>
        <p:spPr/>
        <p:txBody>
          <a:bodyPr/>
          <a:lstStyle/>
          <a:p>
            <a:fld id="{103EA872-A674-449B-A120-B97244F8E91D}" type="slidenum">
              <a:rPr lang="en-GB" smtClean="0"/>
              <a:pPr/>
              <a:t>1</a:t>
            </a:fld>
            <a:endParaRPr lang="en-GB" dirty="0"/>
          </a:p>
        </p:txBody>
      </p:sp>
    </p:spTree>
    <p:custDataLst>
      <p:custData r:id="rId1"/>
      <p:custData r:id="rId2"/>
    </p:custDataLst>
    <p:extLst>
      <p:ext uri="{BB962C8B-B14F-4D97-AF65-F5344CB8AC3E}">
        <p14:creationId xmlns:p14="http://schemas.microsoft.com/office/powerpoint/2010/main" val="1796381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a:t>ILO </a:t>
            </a:r>
            <a:r>
              <a:rPr lang="da-DK" dirty="0" err="1"/>
              <a:t>Proposals</a:t>
            </a:r>
            <a:r>
              <a:rPr lang="da-DK" dirty="0"/>
              <a:t> 4: </a:t>
            </a:r>
            <a:r>
              <a:rPr lang="da-DK" dirty="0" err="1"/>
              <a:t>Statistics</a:t>
            </a:r>
            <a:r>
              <a:rPr lang="da-DK" dirty="0"/>
              <a:t> and </a:t>
            </a:r>
            <a:r>
              <a:rPr lang="da-DK" dirty="0" err="1"/>
              <a:t>CoO</a:t>
            </a:r>
            <a:endParaRPr lang="da-DK" dirty="0"/>
          </a:p>
        </p:txBody>
      </p:sp>
      <p:sp>
        <p:nvSpPr>
          <p:cNvPr id="3" name="Content Placeholder 2"/>
          <p:cNvSpPr>
            <a:spLocks noGrp="1"/>
          </p:cNvSpPr>
          <p:nvPr>
            <p:ph idx="1"/>
          </p:nvPr>
        </p:nvSpPr>
        <p:spPr/>
        <p:txBody>
          <a:bodyPr/>
          <a:lstStyle/>
          <a:p>
            <a:pPr marL="342900" lvl="0" indent="-342900">
              <a:buFont typeface="+mj-lt"/>
              <a:buAutoNum type="arabicPeriod"/>
            </a:pPr>
            <a:r>
              <a:rPr lang="en-GB" dirty="0"/>
              <a:t>Present industry statistics by country on a yearly basis (including cumulative information) to ILO and AFC members;</a:t>
            </a:r>
            <a:endParaRPr lang="da-DK" dirty="0"/>
          </a:p>
          <a:p>
            <a:pPr marL="342900" lvl="0" indent="-342900">
              <a:buFont typeface="+mj-lt"/>
              <a:buAutoNum type="arabicPeriod"/>
            </a:pPr>
            <a:r>
              <a:rPr lang="en-GB" dirty="0"/>
              <a:t>Return on a yearly basis the list of all industry contracts above €50k obtained by one country to the representing ILO, and tender evaluation information; </a:t>
            </a:r>
            <a:endParaRPr lang="da-DK" dirty="0"/>
          </a:p>
          <a:p>
            <a:pPr marL="342900" lvl="0" indent="-342900">
              <a:buFont typeface="+mj-lt"/>
              <a:buAutoNum type="arabicPeriod"/>
            </a:pPr>
            <a:r>
              <a:rPr lang="en-GB" dirty="0"/>
              <a:t>Register contracts by Country of Origin and update procurement documents to ask contractors for the Country of Origin of their subcontractors for direct procurements. </a:t>
            </a:r>
            <a:br>
              <a:rPr lang="en-GB" dirty="0"/>
            </a:br>
            <a:r>
              <a:rPr lang="en-GB" sz="1400" i="1" dirty="0"/>
              <a:t>NB: Country of Origin is currently defined as where the contract is signed, but this may not match the place of manufacture for example. It would be useful for Member States to know the true Country of Origin. We appreciate that this is not part of ESS’s adjudication process. We suggest asking companies to declare their last place(s) of manufacture or the last major manufacturing change as a percentage so that the return to Member States could be identified, whilst minimising the impact on ESS resource;</a:t>
            </a:r>
            <a:endParaRPr lang="da-DK" sz="1400" i="1" dirty="0"/>
          </a:p>
          <a:p>
            <a:pPr marL="342900" lvl="0" indent="-342900">
              <a:buFont typeface="+mj-lt"/>
              <a:buAutoNum type="arabicPeriod"/>
            </a:pPr>
            <a:r>
              <a:rPr lang="en-GB" dirty="0"/>
              <a:t>Reconstitute statistics by country from previous years, starting from project day one on a retro-active mode, in order to provide an overall picture of the project.</a:t>
            </a:r>
            <a:endParaRPr lang="da-DK" dirty="0"/>
          </a:p>
          <a:p>
            <a:pPr marL="342900" lvl="0" indent="-342900">
              <a:buFont typeface="+mj-lt"/>
              <a:buAutoNum type="arabicPeriod"/>
            </a:pPr>
            <a:r>
              <a:rPr lang="en-GB" dirty="0"/>
              <a:t>Provide greater access to information for very large tenders (over €1M) prior to tender publication where possible. </a:t>
            </a:r>
            <a:endParaRPr lang="da-DK" dirty="0"/>
          </a:p>
          <a:p>
            <a:pPr marL="342900" indent="-342900">
              <a:buFont typeface="+mj-lt"/>
              <a:buAutoNum type="arabicPeriod"/>
            </a:pPr>
            <a:endParaRPr lang="da-DK" dirty="0"/>
          </a:p>
        </p:txBody>
      </p:sp>
      <p:sp>
        <p:nvSpPr>
          <p:cNvPr id="4" name="Slide Number Placeholder 3"/>
          <p:cNvSpPr>
            <a:spLocks noGrp="1"/>
          </p:cNvSpPr>
          <p:nvPr>
            <p:ph type="sldNum" sz="quarter" idx="11"/>
          </p:nvPr>
        </p:nvSpPr>
        <p:spPr/>
        <p:txBody>
          <a:bodyPr/>
          <a:lstStyle/>
          <a:p>
            <a:fld id="{103EA872-A674-449B-A120-B97244F8E91D}" type="slidenum">
              <a:rPr lang="en-GB" smtClean="0"/>
              <a:pPr/>
              <a:t>10</a:t>
            </a:fld>
            <a:endParaRPr lang="en-GB" dirty="0"/>
          </a:p>
        </p:txBody>
      </p:sp>
    </p:spTree>
    <p:extLst>
      <p:ext uri="{BB962C8B-B14F-4D97-AF65-F5344CB8AC3E}">
        <p14:creationId xmlns:p14="http://schemas.microsoft.com/office/powerpoint/2010/main" val="3256750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a:t>ILO </a:t>
            </a:r>
            <a:r>
              <a:rPr lang="da-DK" dirty="0" err="1"/>
              <a:t>proposal</a:t>
            </a:r>
            <a:r>
              <a:rPr lang="da-DK" dirty="0"/>
              <a:t> </a:t>
            </a:r>
            <a:r>
              <a:rPr lang="da-DK" dirty="0" err="1"/>
              <a:t>ranking</a:t>
            </a:r>
            <a:r>
              <a:rPr lang="da-DK" dirty="0"/>
              <a:t> by </a:t>
            </a:r>
            <a:r>
              <a:rPr lang="da-DK" dirty="0" err="1"/>
              <a:t>complexity</a:t>
            </a:r>
            <a:r>
              <a:rPr lang="da-DK" dirty="0"/>
              <a:t> (1. </a:t>
            </a:r>
            <a:r>
              <a:rPr lang="da-DK" dirty="0" err="1"/>
              <a:t>attempt</a:t>
            </a:r>
            <a:r>
              <a:rPr lang="da-DK" dirty="0"/>
              <a: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99602733"/>
              </p:ext>
            </p:extLst>
          </p:nvPr>
        </p:nvGraphicFramePr>
        <p:xfrm>
          <a:off x="1774825" y="1706563"/>
          <a:ext cx="9312276" cy="3754120"/>
        </p:xfrm>
        <a:graphic>
          <a:graphicData uri="http://schemas.openxmlformats.org/drawingml/2006/table">
            <a:tbl>
              <a:tblPr firstRow="1" bandRow="1">
                <a:tableStyleId>{073A0DAA-6AF3-43AB-8588-CEC1D06C72B9}</a:tableStyleId>
              </a:tblPr>
              <a:tblGrid>
                <a:gridCol w="3104092">
                  <a:extLst>
                    <a:ext uri="{9D8B030D-6E8A-4147-A177-3AD203B41FA5}">
                      <a16:colId xmlns:a16="http://schemas.microsoft.com/office/drawing/2014/main" val="2866707439"/>
                    </a:ext>
                  </a:extLst>
                </a:gridCol>
                <a:gridCol w="3104092">
                  <a:extLst>
                    <a:ext uri="{9D8B030D-6E8A-4147-A177-3AD203B41FA5}">
                      <a16:colId xmlns:a16="http://schemas.microsoft.com/office/drawing/2014/main" val="1297619587"/>
                    </a:ext>
                  </a:extLst>
                </a:gridCol>
                <a:gridCol w="3104092">
                  <a:extLst>
                    <a:ext uri="{9D8B030D-6E8A-4147-A177-3AD203B41FA5}">
                      <a16:colId xmlns:a16="http://schemas.microsoft.com/office/drawing/2014/main" val="463242566"/>
                    </a:ext>
                  </a:extLst>
                </a:gridCol>
              </a:tblGrid>
              <a:tr h="370840">
                <a:tc>
                  <a:txBody>
                    <a:bodyPr/>
                    <a:lstStyle/>
                    <a:p>
                      <a:r>
                        <a:rPr lang="da-DK" dirty="0"/>
                        <a:t>Just do</a:t>
                      </a:r>
                      <a:r>
                        <a:rPr lang="da-DK" baseline="0" dirty="0"/>
                        <a:t> it</a:t>
                      </a:r>
                      <a:endParaRPr lang="da-DK" dirty="0"/>
                    </a:p>
                  </a:txBody>
                  <a:tcPr/>
                </a:tc>
                <a:tc>
                  <a:txBody>
                    <a:bodyPr/>
                    <a:lstStyle/>
                    <a:p>
                      <a:r>
                        <a:rPr lang="da-DK" dirty="0"/>
                        <a:t>This </a:t>
                      </a:r>
                      <a:r>
                        <a:rPr lang="da-DK" dirty="0" err="1"/>
                        <a:t>will</a:t>
                      </a:r>
                      <a:r>
                        <a:rPr lang="da-DK" dirty="0"/>
                        <a:t> </a:t>
                      </a:r>
                      <a:r>
                        <a:rPr lang="da-DK" dirty="0" err="1"/>
                        <a:t>take</a:t>
                      </a:r>
                      <a:r>
                        <a:rPr lang="da-DK" dirty="0"/>
                        <a:t> </a:t>
                      </a:r>
                      <a:r>
                        <a:rPr lang="da-DK" dirty="0" err="1"/>
                        <a:t>some</a:t>
                      </a:r>
                      <a:r>
                        <a:rPr lang="da-DK" baseline="0" dirty="0"/>
                        <a:t> time</a:t>
                      </a:r>
                      <a:endParaRPr lang="da-DK" dirty="0"/>
                    </a:p>
                  </a:txBody>
                  <a:tcPr/>
                </a:tc>
                <a:tc>
                  <a:txBody>
                    <a:bodyPr/>
                    <a:lstStyle/>
                    <a:p>
                      <a:r>
                        <a:rPr lang="da-DK" dirty="0" err="1"/>
                        <a:t>It’s</a:t>
                      </a:r>
                      <a:r>
                        <a:rPr lang="da-DK" dirty="0"/>
                        <a:t> </a:t>
                      </a:r>
                      <a:r>
                        <a:rPr lang="da-DK" dirty="0" err="1"/>
                        <a:t>complicated</a:t>
                      </a:r>
                      <a:endParaRPr lang="da-DK" dirty="0"/>
                    </a:p>
                  </a:txBody>
                  <a:tcPr/>
                </a:tc>
                <a:extLst>
                  <a:ext uri="{0D108BD9-81ED-4DB2-BD59-A6C34878D82A}">
                    <a16:rowId xmlns:a16="http://schemas.microsoft.com/office/drawing/2014/main" val="1125116690"/>
                  </a:ext>
                </a:extLst>
              </a:tr>
              <a:tr h="370840">
                <a:tc>
                  <a:txBody>
                    <a:bodyPr/>
                    <a:lstStyle/>
                    <a:p>
                      <a:r>
                        <a:rPr lang="da-DK" dirty="0"/>
                        <a:t>2.1</a:t>
                      </a:r>
                    </a:p>
                    <a:p>
                      <a:r>
                        <a:rPr lang="da-DK" dirty="0"/>
                        <a:t>2.2.</a:t>
                      </a:r>
                    </a:p>
                    <a:p>
                      <a:r>
                        <a:rPr lang="da-DK" dirty="0"/>
                        <a:t>2.3</a:t>
                      </a:r>
                    </a:p>
                    <a:p>
                      <a:r>
                        <a:rPr lang="da-DK" dirty="0"/>
                        <a:t>2.4</a:t>
                      </a:r>
                    </a:p>
                    <a:p>
                      <a:r>
                        <a:rPr lang="da-DK" dirty="0"/>
                        <a:t>2.5</a:t>
                      </a:r>
                    </a:p>
                    <a:p>
                      <a:r>
                        <a:rPr lang="da-DK" dirty="0"/>
                        <a:t>2.7</a:t>
                      </a:r>
                    </a:p>
                    <a:p>
                      <a:r>
                        <a:rPr lang="da-DK" dirty="0"/>
                        <a:t>4.1</a:t>
                      </a:r>
                    </a:p>
                    <a:p>
                      <a:r>
                        <a:rPr lang="da-DK" dirty="0"/>
                        <a:t>4.2</a:t>
                      </a:r>
                    </a:p>
                    <a:p>
                      <a:r>
                        <a:rPr lang="da-DK" dirty="0"/>
                        <a:t>4.4</a:t>
                      </a:r>
                    </a:p>
                    <a:p>
                      <a:endParaRPr lang="da-DK" dirty="0"/>
                    </a:p>
                  </a:txBody>
                  <a:tcPr/>
                </a:tc>
                <a:tc>
                  <a:txBody>
                    <a:bodyPr/>
                    <a:lstStyle/>
                    <a:p>
                      <a:r>
                        <a:rPr lang="da-DK" dirty="0"/>
                        <a:t>1.2</a:t>
                      </a:r>
                    </a:p>
                    <a:p>
                      <a:r>
                        <a:rPr lang="da-DK" dirty="0"/>
                        <a:t>1.3</a:t>
                      </a:r>
                    </a:p>
                    <a:p>
                      <a:r>
                        <a:rPr lang="da-DK" dirty="0"/>
                        <a:t>1.7</a:t>
                      </a:r>
                    </a:p>
                    <a:p>
                      <a:r>
                        <a:rPr lang="da-DK" dirty="0"/>
                        <a:t>1.8</a:t>
                      </a:r>
                    </a:p>
                    <a:p>
                      <a:r>
                        <a:rPr lang="da-DK" dirty="0"/>
                        <a:t>1.9 (ESS or</a:t>
                      </a:r>
                      <a:r>
                        <a:rPr lang="da-DK" baseline="0" dirty="0"/>
                        <a:t> ILO’s?)</a:t>
                      </a:r>
                    </a:p>
                    <a:p>
                      <a:r>
                        <a:rPr lang="da-DK" baseline="0" dirty="0"/>
                        <a:t>2.6</a:t>
                      </a:r>
                    </a:p>
                    <a:p>
                      <a:r>
                        <a:rPr lang="da-DK" baseline="0" dirty="0"/>
                        <a:t>3.2</a:t>
                      </a:r>
                    </a:p>
                    <a:p>
                      <a:r>
                        <a:rPr lang="da-DK" baseline="0" dirty="0"/>
                        <a:t>3.3</a:t>
                      </a:r>
                    </a:p>
                    <a:p>
                      <a:r>
                        <a:rPr lang="da-DK" baseline="0" dirty="0"/>
                        <a:t>4.3</a:t>
                      </a:r>
                    </a:p>
                    <a:p>
                      <a:r>
                        <a:rPr lang="da-DK" baseline="0" dirty="0"/>
                        <a:t>4.5</a:t>
                      </a:r>
                    </a:p>
                    <a:p>
                      <a:endParaRPr lang="da-DK" baseline="0" dirty="0"/>
                    </a:p>
                    <a:p>
                      <a:endParaRPr lang="da-DK" dirty="0"/>
                    </a:p>
                  </a:txBody>
                  <a:tcPr/>
                </a:tc>
                <a:tc>
                  <a:txBody>
                    <a:bodyPr/>
                    <a:lstStyle/>
                    <a:p>
                      <a:r>
                        <a:rPr lang="da-DK" dirty="0"/>
                        <a:t>1.1</a:t>
                      </a:r>
                    </a:p>
                    <a:p>
                      <a:r>
                        <a:rPr lang="da-DK" dirty="0"/>
                        <a:t>1.4</a:t>
                      </a:r>
                    </a:p>
                    <a:p>
                      <a:r>
                        <a:rPr lang="da-DK" dirty="0"/>
                        <a:t>1.5</a:t>
                      </a:r>
                    </a:p>
                    <a:p>
                      <a:r>
                        <a:rPr lang="da-DK" dirty="0"/>
                        <a:t>1.6</a:t>
                      </a:r>
                    </a:p>
                    <a:p>
                      <a:r>
                        <a:rPr lang="da-DK" dirty="0"/>
                        <a:t>3.1</a:t>
                      </a:r>
                    </a:p>
                  </a:txBody>
                  <a:tcPr/>
                </a:tc>
                <a:extLst>
                  <a:ext uri="{0D108BD9-81ED-4DB2-BD59-A6C34878D82A}">
                    <a16:rowId xmlns:a16="http://schemas.microsoft.com/office/drawing/2014/main" val="292796091"/>
                  </a:ext>
                </a:extLst>
              </a:tr>
            </a:tbl>
          </a:graphicData>
        </a:graphic>
      </p:graphicFrame>
      <p:sp>
        <p:nvSpPr>
          <p:cNvPr id="4" name="Slide Number Placeholder 3"/>
          <p:cNvSpPr>
            <a:spLocks noGrp="1"/>
          </p:cNvSpPr>
          <p:nvPr>
            <p:ph type="sldNum" sz="quarter" idx="11"/>
          </p:nvPr>
        </p:nvSpPr>
        <p:spPr/>
        <p:txBody>
          <a:bodyPr/>
          <a:lstStyle/>
          <a:p>
            <a:fld id="{103EA872-A674-449B-A120-B97244F8E91D}" type="slidenum">
              <a:rPr lang="en-GB" smtClean="0"/>
              <a:pPr/>
              <a:t>11</a:t>
            </a:fld>
            <a:endParaRPr lang="en-GB" dirty="0"/>
          </a:p>
        </p:txBody>
      </p:sp>
    </p:spTree>
    <p:extLst>
      <p:ext uri="{BB962C8B-B14F-4D97-AF65-F5344CB8AC3E}">
        <p14:creationId xmlns:p14="http://schemas.microsoft.com/office/powerpoint/2010/main" val="1050111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err="1"/>
              <a:t>ToR</a:t>
            </a:r>
            <a:r>
              <a:rPr lang="da-DK" dirty="0"/>
              <a:t> </a:t>
            </a:r>
            <a:r>
              <a:rPr lang="da-DK" dirty="0" err="1"/>
              <a:t>unsolved</a:t>
            </a:r>
            <a:r>
              <a:rPr lang="da-DK" dirty="0"/>
              <a:t> </a:t>
            </a:r>
            <a:r>
              <a:rPr lang="da-DK" dirty="0" err="1"/>
              <a:t>Issues</a:t>
            </a:r>
            <a:r>
              <a:rPr lang="da-DK" dirty="0"/>
              <a:t> 1</a:t>
            </a:r>
          </a:p>
        </p:txBody>
      </p:sp>
      <p:sp>
        <p:nvSpPr>
          <p:cNvPr id="3" name="Content Placeholder 2"/>
          <p:cNvSpPr>
            <a:spLocks noGrp="1"/>
          </p:cNvSpPr>
          <p:nvPr>
            <p:ph sz="half" idx="1"/>
          </p:nvPr>
        </p:nvSpPr>
        <p:spPr/>
        <p:txBody>
          <a:bodyPr/>
          <a:lstStyle/>
          <a:p>
            <a:r>
              <a:rPr lang="en-US" dirty="0"/>
              <a:t>The ILO Network will keep ESS informed of suppliers’ experiences with ESS procurement rules, policies and practices in order to ensure the most efficient cooperation between ESS and the supplier base.</a:t>
            </a:r>
            <a:r>
              <a:rPr lang="en-US" strike="sngStrike" dirty="0"/>
              <a:t> The ILO network will propose changes to rules, policies and practices in cases where they are counter productive. </a:t>
            </a:r>
            <a:r>
              <a:rPr lang="en-US" dirty="0"/>
              <a:t> </a:t>
            </a:r>
            <a:endParaRPr lang="da-DK" dirty="0"/>
          </a:p>
        </p:txBody>
      </p:sp>
      <p:sp>
        <p:nvSpPr>
          <p:cNvPr id="4" name="Content Placeholder 3"/>
          <p:cNvSpPr>
            <a:spLocks noGrp="1"/>
          </p:cNvSpPr>
          <p:nvPr>
            <p:ph sz="half" idx="2"/>
          </p:nvPr>
        </p:nvSpPr>
        <p:spPr/>
        <p:txBody>
          <a:bodyPr/>
          <a:lstStyle/>
          <a:p>
            <a:r>
              <a:rPr lang="en-US" dirty="0"/>
              <a:t> This is expected and does not need to be highlighted at the </a:t>
            </a:r>
            <a:r>
              <a:rPr lang="en-US" dirty="0" err="1"/>
              <a:t>ToR</a:t>
            </a:r>
            <a:r>
              <a:rPr lang="en-US" dirty="0"/>
              <a:t> level.</a:t>
            </a:r>
          </a:p>
          <a:p>
            <a:endParaRPr lang="en-US" dirty="0"/>
          </a:p>
          <a:p>
            <a:r>
              <a:rPr lang="en-US" dirty="0">
                <a:solidFill>
                  <a:srgbClr val="FF0000"/>
                </a:solidFill>
              </a:rPr>
              <a:t>Proposed Solution:</a:t>
            </a:r>
          </a:p>
          <a:p>
            <a:r>
              <a:rPr lang="en-US" dirty="0">
                <a:solidFill>
                  <a:srgbClr val="FF0000"/>
                </a:solidFill>
              </a:rPr>
              <a:t>ESS changes to be accepted as a recognition of the ILO role as a partner in defining ESS procurement rules.</a:t>
            </a:r>
            <a:endParaRPr lang="da-DK" dirty="0">
              <a:solidFill>
                <a:srgbClr val="FF0000"/>
              </a:solidFill>
            </a:endParaRPr>
          </a:p>
          <a:p>
            <a:endParaRPr lang="da-DK" dirty="0">
              <a:solidFill>
                <a:srgbClr val="FF0000"/>
              </a:solidFill>
            </a:endParaRPr>
          </a:p>
          <a:p>
            <a:endParaRPr lang="da-DK" dirty="0"/>
          </a:p>
        </p:txBody>
      </p:sp>
      <p:sp>
        <p:nvSpPr>
          <p:cNvPr id="5" name="Slide Number Placeholder 4"/>
          <p:cNvSpPr>
            <a:spLocks noGrp="1"/>
          </p:cNvSpPr>
          <p:nvPr>
            <p:ph type="sldNum" sz="quarter" idx="11"/>
          </p:nvPr>
        </p:nvSpPr>
        <p:spPr/>
        <p:txBody>
          <a:bodyPr/>
          <a:lstStyle/>
          <a:p>
            <a:fld id="{103EA872-A674-449B-A120-B97244F8E91D}" type="slidenum">
              <a:rPr lang="en-GB" smtClean="0"/>
              <a:pPr/>
              <a:t>2</a:t>
            </a:fld>
            <a:endParaRPr lang="en-GB" dirty="0"/>
          </a:p>
        </p:txBody>
      </p:sp>
    </p:spTree>
    <p:extLst>
      <p:ext uri="{BB962C8B-B14F-4D97-AF65-F5344CB8AC3E}">
        <p14:creationId xmlns:p14="http://schemas.microsoft.com/office/powerpoint/2010/main" val="19894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err="1"/>
              <a:t>ToR</a:t>
            </a:r>
            <a:r>
              <a:rPr lang="da-DK" dirty="0"/>
              <a:t> </a:t>
            </a:r>
            <a:r>
              <a:rPr lang="da-DK" dirty="0" err="1"/>
              <a:t>unsolved</a:t>
            </a:r>
            <a:r>
              <a:rPr lang="da-DK" dirty="0"/>
              <a:t> </a:t>
            </a:r>
            <a:r>
              <a:rPr lang="da-DK" dirty="0" err="1"/>
              <a:t>Issues</a:t>
            </a:r>
            <a:r>
              <a:rPr lang="da-DK" dirty="0"/>
              <a:t> 2</a:t>
            </a:r>
          </a:p>
        </p:txBody>
      </p:sp>
      <p:sp>
        <p:nvSpPr>
          <p:cNvPr id="3" name="Content Placeholder 2"/>
          <p:cNvSpPr>
            <a:spLocks noGrp="1"/>
          </p:cNvSpPr>
          <p:nvPr>
            <p:ph sz="half" idx="1"/>
          </p:nvPr>
        </p:nvSpPr>
        <p:spPr/>
        <p:txBody>
          <a:bodyPr/>
          <a:lstStyle/>
          <a:p>
            <a:r>
              <a:rPr lang="en-US" dirty="0"/>
              <a:t>Promote the in-kind opportunities that arise from building, maintaining and operating ESS </a:t>
            </a:r>
            <a:r>
              <a:rPr lang="en-US" dirty="0">
                <a:solidFill>
                  <a:srgbClr val="0070C0"/>
                </a:solidFill>
              </a:rPr>
              <a:t>with due respect to national in kind policies and practices</a:t>
            </a:r>
            <a:endParaRPr lang="da-DK" dirty="0">
              <a:solidFill>
                <a:srgbClr val="0070C0"/>
              </a:solidFill>
            </a:endParaRPr>
          </a:p>
        </p:txBody>
      </p:sp>
      <p:sp>
        <p:nvSpPr>
          <p:cNvPr id="4" name="Content Placeholder 3"/>
          <p:cNvSpPr>
            <a:spLocks noGrp="1"/>
          </p:cNvSpPr>
          <p:nvPr>
            <p:ph sz="half" idx="2"/>
          </p:nvPr>
        </p:nvSpPr>
        <p:spPr/>
        <p:txBody>
          <a:bodyPr/>
          <a:lstStyle/>
          <a:p>
            <a:r>
              <a:rPr lang="en-US" dirty="0"/>
              <a:t>Could you please explain the meaning of the addendum?</a:t>
            </a:r>
          </a:p>
          <a:p>
            <a:endParaRPr lang="en-US" dirty="0"/>
          </a:p>
          <a:p>
            <a:r>
              <a:rPr lang="en-US" u="sng" dirty="0">
                <a:solidFill>
                  <a:srgbClr val="FF0000"/>
                </a:solidFill>
              </a:rPr>
              <a:t>Explanation:</a:t>
            </a:r>
          </a:p>
          <a:p>
            <a:r>
              <a:rPr lang="en-US" dirty="0">
                <a:solidFill>
                  <a:srgbClr val="FF0000"/>
                </a:solidFill>
              </a:rPr>
              <a:t>In some countries IKC is a part of national research policy and not an ILO concern. </a:t>
            </a:r>
          </a:p>
          <a:p>
            <a:r>
              <a:rPr lang="en-US" dirty="0">
                <a:solidFill>
                  <a:srgbClr val="FF0000"/>
                </a:solidFill>
              </a:rPr>
              <a:t>IKC requires national funding from the ESS budget </a:t>
            </a:r>
          </a:p>
          <a:p>
            <a:r>
              <a:rPr lang="en-US" u="sng" dirty="0">
                <a:solidFill>
                  <a:srgbClr val="FF0000"/>
                </a:solidFill>
              </a:rPr>
              <a:t>Proposed solution:</a:t>
            </a:r>
          </a:p>
          <a:p>
            <a:r>
              <a:rPr lang="en-US" dirty="0">
                <a:solidFill>
                  <a:srgbClr val="FF0000"/>
                </a:solidFill>
              </a:rPr>
              <a:t>Remove the addendum if it’s still unclear.</a:t>
            </a:r>
            <a:endParaRPr lang="da-DK" dirty="0">
              <a:solidFill>
                <a:srgbClr val="FF0000"/>
              </a:solidFill>
            </a:endParaRPr>
          </a:p>
        </p:txBody>
      </p:sp>
      <p:sp>
        <p:nvSpPr>
          <p:cNvPr id="5" name="Slide Number Placeholder 4"/>
          <p:cNvSpPr>
            <a:spLocks noGrp="1"/>
          </p:cNvSpPr>
          <p:nvPr>
            <p:ph type="sldNum" sz="quarter" idx="11"/>
          </p:nvPr>
        </p:nvSpPr>
        <p:spPr/>
        <p:txBody>
          <a:bodyPr/>
          <a:lstStyle/>
          <a:p>
            <a:fld id="{103EA872-A674-449B-A120-B97244F8E91D}" type="slidenum">
              <a:rPr lang="en-GB" smtClean="0"/>
              <a:pPr/>
              <a:t>3</a:t>
            </a:fld>
            <a:endParaRPr lang="en-GB" dirty="0"/>
          </a:p>
        </p:txBody>
      </p:sp>
    </p:spTree>
    <p:extLst>
      <p:ext uri="{BB962C8B-B14F-4D97-AF65-F5344CB8AC3E}">
        <p14:creationId xmlns:p14="http://schemas.microsoft.com/office/powerpoint/2010/main" val="1978257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err="1"/>
              <a:t>ToR</a:t>
            </a:r>
            <a:r>
              <a:rPr lang="da-DK" dirty="0"/>
              <a:t> </a:t>
            </a:r>
            <a:r>
              <a:rPr lang="da-DK" dirty="0" err="1"/>
              <a:t>unsolved</a:t>
            </a:r>
            <a:r>
              <a:rPr lang="da-DK" dirty="0"/>
              <a:t> </a:t>
            </a:r>
            <a:r>
              <a:rPr lang="da-DK" dirty="0" err="1"/>
              <a:t>Issues</a:t>
            </a:r>
            <a:r>
              <a:rPr lang="da-DK" dirty="0"/>
              <a:t> 3</a:t>
            </a:r>
          </a:p>
        </p:txBody>
      </p:sp>
      <p:sp>
        <p:nvSpPr>
          <p:cNvPr id="3" name="Content Placeholder 2"/>
          <p:cNvSpPr>
            <a:spLocks noGrp="1"/>
          </p:cNvSpPr>
          <p:nvPr>
            <p:ph sz="half" idx="1"/>
          </p:nvPr>
        </p:nvSpPr>
        <p:spPr/>
        <p:txBody>
          <a:bodyPr/>
          <a:lstStyle/>
          <a:p>
            <a:r>
              <a:rPr lang="en-US" dirty="0"/>
              <a:t>ESS shall respond to requests from ILOs in a reasonable timeframe. Any queries related to open or ongoing procurement procedures need to be addressed through the official ESS supplier portal, or as otherwise communicated in the procurement documentation. ESS will not respond to queries on open or ongoing procurement procedures through other channels</a:t>
            </a:r>
            <a:r>
              <a:rPr lang="en-US" strike="sngStrike" dirty="0"/>
              <a:t>., unless it is necessary to meet the objectives of these Terms of Reference-</a:t>
            </a:r>
            <a:r>
              <a:rPr lang="en-US" dirty="0"/>
              <a:t> </a:t>
            </a:r>
            <a:endParaRPr lang="da-DK" dirty="0"/>
          </a:p>
          <a:p>
            <a:r>
              <a:rPr lang="en-US" dirty="0"/>
              <a:t>. </a:t>
            </a:r>
            <a:endParaRPr lang="da-DK" dirty="0"/>
          </a:p>
          <a:p>
            <a:endParaRPr lang="da-DK" dirty="0"/>
          </a:p>
        </p:txBody>
      </p:sp>
      <p:sp>
        <p:nvSpPr>
          <p:cNvPr id="4" name="Content Placeholder 3"/>
          <p:cNvSpPr>
            <a:spLocks noGrp="1"/>
          </p:cNvSpPr>
          <p:nvPr>
            <p:ph sz="half" idx="2"/>
          </p:nvPr>
        </p:nvSpPr>
        <p:spPr/>
        <p:txBody>
          <a:bodyPr/>
          <a:lstStyle/>
          <a:p>
            <a:r>
              <a:rPr lang="en-US" dirty="0"/>
              <a:t> Those </a:t>
            </a:r>
            <a:r>
              <a:rPr lang="en-US" dirty="0" err="1"/>
              <a:t>ToR</a:t>
            </a:r>
            <a:r>
              <a:rPr lang="en-US" dirty="0"/>
              <a:t> can not be contradicting existing ESS rules and procedures</a:t>
            </a:r>
          </a:p>
          <a:p>
            <a:endParaRPr lang="en-US" dirty="0"/>
          </a:p>
          <a:p>
            <a:r>
              <a:rPr lang="en-US" dirty="0">
                <a:solidFill>
                  <a:srgbClr val="FF0000"/>
                </a:solidFill>
              </a:rPr>
              <a:t>Solution: (This is a major issue)</a:t>
            </a:r>
          </a:p>
          <a:p>
            <a:r>
              <a:rPr lang="en-US" dirty="0">
                <a:solidFill>
                  <a:srgbClr val="FF0000"/>
                </a:solidFill>
              </a:rPr>
              <a:t>Contradictions between ESS rules must be solved at Management / AFC level. Perhaps we can try to rewrite ESS procurement rules  to make use of ILO activities?</a:t>
            </a:r>
          </a:p>
          <a:p>
            <a:r>
              <a:rPr lang="en-US" dirty="0">
                <a:solidFill>
                  <a:srgbClr val="FF0000"/>
                </a:solidFill>
              </a:rPr>
              <a:t>Perhaps ILO’s can be recognized as a trusted part of the ESS organization with respect to confidentiality </a:t>
            </a:r>
            <a:r>
              <a:rPr lang="en-US" dirty="0" err="1">
                <a:solidFill>
                  <a:srgbClr val="FF0000"/>
                </a:solidFill>
              </a:rPr>
              <a:t>etc</a:t>
            </a:r>
            <a:r>
              <a:rPr lang="en-US" dirty="0">
                <a:solidFill>
                  <a:srgbClr val="FF0000"/>
                </a:solidFill>
              </a:rPr>
              <a:t>?</a:t>
            </a:r>
            <a:endParaRPr lang="da-DK" dirty="0">
              <a:solidFill>
                <a:srgbClr val="FF0000"/>
              </a:solidFill>
            </a:endParaRPr>
          </a:p>
        </p:txBody>
      </p:sp>
      <p:sp>
        <p:nvSpPr>
          <p:cNvPr id="5" name="Slide Number Placeholder 4"/>
          <p:cNvSpPr>
            <a:spLocks noGrp="1"/>
          </p:cNvSpPr>
          <p:nvPr>
            <p:ph type="sldNum" sz="quarter" idx="11"/>
          </p:nvPr>
        </p:nvSpPr>
        <p:spPr/>
        <p:txBody>
          <a:bodyPr/>
          <a:lstStyle/>
          <a:p>
            <a:fld id="{103EA872-A674-449B-A120-B97244F8E91D}" type="slidenum">
              <a:rPr lang="en-GB" smtClean="0"/>
              <a:pPr/>
              <a:t>4</a:t>
            </a:fld>
            <a:endParaRPr lang="en-GB" dirty="0"/>
          </a:p>
        </p:txBody>
      </p:sp>
    </p:spTree>
    <p:extLst>
      <p:ext uri="{BB962C8B-B14F-4D97-AF65-F5344CB8AC3E}">
        <p14:creationId xmlns:p14="http://schemas.microsoft.com/office/powerpoint/2010/main" val="4089149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err="1"/>
              <a:t>ToR</a:t>
            </a:r>
            <a:r>
              <a:rPr lang="da-DK" dirty="0"/>
              <a:t> </a:t>
            </a:r>
            <a:r>
              <a:rPr lang="da-DK" dirty="0" err="1"/>
              <a:t>unsolved</a:t>
            </a:r>
            <a:r>
              <a:rPr lang="da-DK" dirty="0"/>
              <a:t> </a:t>
            </a:r>
            <a:r>
              <a:rPr lang="da-DK" dirty="0" err="1"/>
              <a:t>issues</a:t>
            </a:r>
            <a:r>
              <a:rPr lang="da-DK" dirty="0"/>
              <a:t> 4</a:t>
            </a:r>
          </a:p>
        </p:txBody>
      </p:sp>
      <p:sp>
        <p:nvSpPr>
          <p:cNvPr id="3" name="Content Placeholder 2"/>
          <p:cNvSpPr>
            <a:spLocks noGrp="1"/>
          </p:cNvSpPr>
          <p:nvPr>
            <p:ph sz="half" idx="1"/>
          </p:nvPr>
        </p:nvSpPr>
        <p:spPr/>
        <p:txBody>
          <a:bodyPr/>
          <a:lstStyle/>
          <a:p>
            <a:r>
              <a:rPr lang="en-US" strike="sngStrike" dirty="0"/>
              <a:t>ESS shall provide statistics concerning awarded contracts and their value to different countries based on the agreed Country of Origin definition on a yearly basis.   ESS shall provide the results of each tender to the ILOs (supplier rankings, and those </a:t>
            </a:r>
            <a:r>
              <a:rPr lang="en-US" strike="sngStrike" dirty="0" err="1"/>
              <a:t>disqual</a:t>
            </a:r>
            <a:r>
              <a:rPr lang="en-US" dirty="0"/>
              <a:t> </a:t>
            </a:r>
            <a:r>
              <a:rPr lang="en-US" strike="sngStrike" dirty="0" err="1"/>
              <a:t>ified</a:t>
            </a:r>
            <a:r>
              <a:rPr lang="en-US" dirty="0"/>
              <a:t> </a:t>
            </a:r>
            <a:endParaRPr lang="da-DK" dirty="0"/>
          </a:p>
        </p:txBody>
      </p:sp>
      <p:sp>
        <p:nvSpPr>
          <p:cNvPr id="4" name="Content Placeholder 3"/>
          <p:cNvSpPr>
            <a:spLocks noGrp="1"/>
          </p:cNvSpPr>
          <p:nvPr>
            <p:ph sz="half" idx="2"/>
          </p:nvPr>
        </p:nvSpPr>
        <p:spPr/>
        <p:txBody>
          <a:bodyPr/>
          <a:lstStyle/>
          <a:p>
            <a:r>
              <a:rPr lang="en-US" dirty="0"/>
              <a:t>Not possible because of the technical and human resources constraints.</a:t>
            </a:r>
            <a:endParaRPr lang="da-DK" dirty="0"/>
          </a:p>
          <a:p>
            <a:r>
              <a:rPr lang="en-US" dirty="0"/>
              <a:t> ESS is not offering the data to the tender participants, nor to the not directly involved parties. To be able to prepare the requested data more resources would have to be used. </a:t>
            </a:r>
            <a:endParaRPr lang="da-DK" dirty="0"/>
          </a:p>
          <a:p>
            <a:r>
              <a:rPr lang="da-DK" dirty="0">
                <a:solidFill>
                  <a:srgbClr val="FF0000"/>
                </a:solidFill>
              </a:rPr>
              <a:t>Solution:</a:t>
            </a:r>
          </a:p>
          <a:p>
            <a:r>
              <a:rPr lang="da-DK" dirty="0" err="1">
                <a:solidFill>
                  <a:srgbClr val="FF0000"/>
                </a:solidFill>
              </a:rPr>
              <a:t>Obtain</a:t>
            </a:r>
            <a:r>
              <a:rPr lang="da-DK" dirty="0">
                <a:solidFill>
                  <a:srgbClr val="FF0000"/>
                </a:solidFill>
              </a:rPr>
              <a:t> agreement with ILO’s, ESS and AFC on the </a:t>
            </a:r>
            <a:r>
              <a:rPr lang="da-DK" dirty="0" err="1">
                <a:solidFill>
                  <a:srgbClr val="FF0000"/>
                </a:solidFill>
              </a:rPr>
              <a:t>requested</a:t>
            </a:r>
            <a:r>
              <a:rPr lang="da-DK" dirty="0">
                <a:solidFill>
                  <a:srgbClr val="FF0000"/>
                </a:solidFill>
              </a:rPr>
              <a:t> ”service </a:t>
            </a:r>
            <a:r>
              <a:rPr lang="da-DK" dirty="0" err="1">
                <a:solidFill>
                  <a:srgbClr val="FF0000"/>
                </a:solidFill>
              </a:rPr>
              <a:t>level</a:t>
            </a:r>
            <a:r>
              <a:rPr lang="da-DK" dirty="0">
                <a:solidFill>
                  <a:srgbClr val="FF0000"/>
                </a:solidFill>
              </a:rPr>
              <a:t>” </a:t>
            </a:r>
            <a:r>
              <a:rPr lang="da-DK" dirty="0" err="1">
                <a:solidFill>
                  <a:srgbClr val="FF0000"/>
                </a:solidFill>
              </a:rPr>
              <a:t>followed</a:t>
            </a:r>
            <a:r>
              <a:rPr lang="da-DK" dirty="0">
                <a:solidFill>
                  <a:srgbClr val="FF0000"/>
                </a:solidFill>
              </a:rPr>
              <a:t> by agreement </a:t>
            </a:r>
            <a:r>
              <a:rPr lang="da-DK" dirty="0" err="1">
                <a:solidFill>
                  <a:srgbClr val="FF0000"/>
                </a:solidFill>
              </a:rPr>
              <a:t>between</a:t>
            </a:r>
            <a:r>
              <a:rPr lang="da-DK" dirty="0">
                <a:solidFill>
                  <a:srgbClr val="FF0000"/>
                </a:solidFill>
              </a:rPr>
              <a:t> ESS and AFC on the ressources </a:t>
            </a:r>
            <a:r>
              <a:rPr lang="da-DK" dirty="0" err="1">
                <a:solidFill>
                  <a:srgbClr val="FF0000"/>
                </a:solidFill>
              </a:rPr>
              <a:t>required</a:t>
            </a:r>
            <a:r>
              <a:rPr lang="da-DK" dirty="0">
                <a:solidFill>
                  <a:srgbClr val="FF0000"/>
                </a:solidFill>
              </a:rPr>
              <a:t>.</a:t>
            </a:r>
          </a:p>
        </p:txBody>
      </p:sp>
      <p:sp>
        <p:nvSpPr>
          <p:cNvPr id="5" name="Slide Number Placeholder 4"/>
          <p:cNvSpPr>
            <a:spLocks noGrp="1"/>
          </p:cNvSpPr>
          <p:nvPr>
            <p:ph type="sldNum" sz="quarter" idx="11"/>
          </p:nvPr>
        </p:nvSpPr>
        <p:spPr/>
        <p:txBody>
          <a:bodyPr/>
          <a:lstStyle/>
          <a:p>
            <a:fld id="{103EA872-A674-449B-A120-B97244F8E91D}" type="slidenum">
              <a:rPr lang="en-GB" smtClean="0"/>
              <a:pPr/>
              <a:t>5</a:t>
            </a:fld>
            <a:endParaRPr lang="en-GB" dirty="0"/>
          </a:p>
        </p:txBody>
      </p:sp>
    </p:spTree>
    <p:extLst>
      <p:ext uri="{BB962C8B-B14F-4D97-AF65-F5344CB8AC3E}">
        <p14:creationId xmlns:p14="http://schemas.microsoft.com/office/powerpoint/2010/main" val="1586320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err="1"/>
              <a:t>ToR</a:t>
            </a:r>
            <a:r>
              <a:rPr lang="da-DK" dirty="0"/>
              <a:t> </a:t>
            </a:r>
            <a:r>
              <a:rPr lang="da-DK" dirty="0" err="1"/>
              <a:t>unsolved</a:t>
            </a:r>
            <a:r>
              <a:rPr lang="da-DK" dirty="0"/>
              <a:t> </a:t>
            </a:r>
            <a:r>
              <a:rPr lang="da-DK" dirty="0" err="1"/>
              <a:t>Issues</a:t>
            </a:r>
            <a:r>
              <a:rPr lang="da-DK" dirty="0"/>
              <a:t> 5</a:t>
            </a:r>
          </a:p>
        </p:txBody>
      </p:sp>
      <p:sp>
        <p:nvSpPr>
          <p:cNvPr id="3" name="Content Placeholder 2"/>
          <p:cNvSpPr>
            <a:spLocks noGrp="1"/>
          </p:cNvSpPr>
          <p:nvPr>
            <p:ph sz="half" idx="1"/>
          </p:nvPr>
        </p:nvSpPr>
        <p:spPr/>
        <p:txBody>
          <a:bodyPr/>
          <a:lstStyle/>
          <a:p>
            <a:r>
              <a:rPr lang="en-US" strike="sngStrike" dirty="0"/>
              <a:t>ESS shall make ILO access to ESS staff and the facility as easy and efficient as possible with due respect to matters of safety, confidentiality and workload of ESS staff</a:t>
            </a:r>
            <a:r>
              <a:rPr lang="en-US" dirty="0"/>
              <a:t>.  </a:t>
            </a:r>
            <a:endParaRPr lang="da-DK" dirty="0"/>
          </a:p>
          <a:p>
            <a:endParaRPr lang="da-DK" dirty="0"/>
          </a:p>
        </p:txBody>
      </p:sp>
      <p:sp>
        <p:nvSpPr>
          <p:cNvPr id="4" name="Content Placeholder 3"/>
          <p:cNvSpPr>
            <a:spLocks noGrp="1"/>
          </p:cNvSpPr>
          <p:nvPr>
            <p:ph sz="half" idx="2"/>
          </p:nvPr>
        </p:nvSpPr>
        <p:spPr/>
        <p:txBody>
          <a:bodyPr/>
          <a:lstStyle/>
          <a:p>
            <a:r>
              <a:rPr lang="en-US" dirty="0"/>
              <a:t> ESS will provide access for ILOs to the relevant staff and facility to support the aims of this Term of Reference, in line with the ESS Document and Policies and primarily ESS Procurement Rules. </a:t>
            </a:r>
            <a:endParaRPr lang="da-DK" dirty="0"/>
          </a:p>
          <a:p>
            <a:r>
              <a:rPr lang="en-US" dirty="0"/>
              <a:t> </a:t>
            </a:r>
            <a:endParaRPr lang="da-DK" dirty="0"/>
          </a:p>
          <a:p>
            <a:r>
              <a:rPr lang="da-DK" dirty="0">
                <a:solidFill>
                  <a:srgbClr val="FF0000"/>
                </a:solidFill>
              </a:rPr>
              <a:t>Solution:</a:t>
            </a:r>
          </a:p>
          <a:p>
            <a:r>
              <a:rPr lang="da-DK" dirty="0">
                <a:solidFill>
                  <a:srgbClr val="FF0000"/>
                </a:solidFill>
              </a:rPr>
              <a:t>ESS </a:t>
            </a:r>
            <a:r>
              <a:rPr lang="da-DK" dirty="0" err="1">
                <a:solidFill>
                  <a:srgbClr val="FF0000"/>
                </a:solidFill>
              </a:rPr>
              <a:t>wording</a:t>
            </a:r>
            <a:r>
              <a:rPr lang="da-DK" dirty="0">
                <a:solidFill>
                  <a:srgbClr val="FF0000"/>
                </a:solidFill>
              </a:rPr>
              <a:t> </a:t>
            </a:r>
            <a:r>
              <a:rPr lang="da-DK" dirty="0" err="1">
                <a:solidFill>
                  <a:srgbClr val="FF0000"/>
                </a:solidFill>
              </a:rPr>
              <a:t>can</a:t>
            </a:r>
            <a:r>
              <a:rPr lang="da-DK" dirty="0">
                <a:solidFill>
                  <a:srgbClr val="FF0000"/>
                </a:solidFill>
              </a:rPr>
              <a:t> </a:t>
            </a:r>
            <a:r>
              <a:rPr lang="da-DK" dirty="0" err="1">
                <a:solidFill>
                  <a:srgbClr val="FF0000"/>
                </a:solidFill>
              </a:rPr>
              <a:t>be</a:t>
            </a:r>
            <a:r>
              <a:rPr lang="da-DK" dirty="0">
                <a:solidFill>
                  <a:srgbClr val="FF0000"/>
                </a:solidFill>
              </a:rPr>
              <a:t> </a:t>
            </a:r>
            <a:r>
              <a:rPr lang="da-DK" dirty="0" err="1">
                <a:solidFill>
                  <a:srgbClr val="FF0000"/>
                </a:solidFill>
              </a:rPr>
              <a:t>accepted</a:t>
            </a:r>
            <a:r>
              <a:rPr lang="da-DK" dirty="0">
                <a:solidFill>
                  <a:srgbClr val="FF0000"/>
                </a:solidFill>
              </a:rPr>
              <a:t> if the relevant </a:t>
            </a:r>
            <a:r>
              <a:rPr lang="da-DK" dirty="0" err="1">
                <a:solidFill>
                  <a:srgbClr val="FF0000"/>
                </a:solidFill>
              </a:rPr>
              <a:t>documents</a:t>
            </a:r>
            <a:r>
              <a:rPr lang="da-DK" dirty="0">
                <a:solidFill>
                  <a:srgbClr val="FF0000"/>
                </a:solidFill>
              </a:rPr>
              <a:t> and </a:t>
            </a:r>
            <a:r>
              <a:rPr lang="da-DK" dirty="0" err="1">
                <a:solidFill>
                  <a:srgbClr val="FF0000"/>
                </a:solidFill>
              </a:rPr>
              <a:t>policies</a:t>
            </a:r>
            <a:r>
              <a:rPr lang="da-DK" dirty="0">
                <a:solidFill>
                  <a:srgbClr val="FF0000"/>
                </a:solidFill>
              </a:rPr>
              <a:t> </a:t>
            </a:r>
            <a:r>
              <a:rPr lang="da-DK" dirty="0" err="1">
                <a:solidFill>
                  <a:srgbClr val="FF0000"/>
                </a:solidFill>
              </a:rPr>
              <a:t>are</a:t>
            </a:r>
            <a:r>
              <a:rPr lang="da-DK" dirty="0">
                <a:solidFill>
                  <a:srgbClr val="FF0000"/>
                </a:solidFill>
              </a:rPr>
              <a:t> </a:t>
            </a:r>
            <a:r>
              <a:rPr lang="da-DK" dirty="0" err="1">
                <a:solidFill>
                  <a:srgbClr val="FF0000"/>
                </a:solidFill>
              </a:rPr>
              <a:t>reviewed</a:t>
            </a:r>
            <a:r>
              <a:rPr lang="da-DK" dirty="0">
                <a:solidFill>
                  <a:srgbClr val="FF0000"/>
                </a:solidFill>
              </a:rPr>
              <a:t> to </a:t>
            </a:r>
            <a:r>
              <a:rPr lang="da-DK" dirty="0" err="1">
                <a:solidFill>
                  <a:srgbClr val="FF0000"/>
                </a:solidFill>
              </a:rPr>
              <a:t>make</a:t>
            </a:r>
            <a:r>
              <a:rPr lang="da-DK" dirty="0">
                <a:solidFill>
                  <a:srgbClr val="FF0000"/>
                </a:solidFill>
              </a:rPr>
              <a:t> </a:t>
            </a:r>
            <a:r>
              <a:rPr lang="da-DK" dirty="0" err="1">
                <a:solidFill>
                  <a:srgbClr val="FF0000"/>
                </a:solidFill>
              </a:rPr>
              <a:t>use</a:t>
            </a:r>
            <a:r>
              <a:rPr lang="da-DK" dirty="0">
                <a:solidFill>
                  <a:srgbClr val="FF0000"/>
                </a:solidFill>
              </a:rPr>
              <a:t> of the ILO </a:t>
            </a:r>
            <a:r>
              <a:rPr lang="da-DK" dirty="0" err="1">
                <a:solidFill>
                  <a:srgbClr val="FF0000"/>
                </a:solidFill>
              </a:rPr>
              <a:t>network</a:t>
            </a:r>
            <a:r>
              <a:rPr lang="da-DK" dirty="0">
                <a:solidFill>
                  <a:srgbClr val="FF0000"/>
                </a:solidFill>
              </a:rPr>
              <a:t>.</a:t>
            </a:r>
          </a:p>
        </p:txBody>
      </p:sp>
      <p:sp>
        <p:nvSpPr>
          <p:cNvPr id="5" name="Slide Number Placeholder 4"/>
          <p:cNvSpPr>
            <a:spLocks noGrp="1"/>
          </p:cNvSpPr>
          <p:nvPr>
            <p:ph type="sldNum" sz="quarter" idx="11"/>
          </p:nvPr>
        </p:nvSpPr>
        <p:spPr/>
        <p:txBody>
          <a:bodyPr/>
          <a:lstStyle/>
          <a:p>
            <a:fld id="{103EA872-A674-449B-A120-B97244F8E91D}" type="slidenum">
              <a:rPr lang="en-GB" smtClean="0"/>
              <a:pPr/>
              <a:t>6</a:t>
            </a:fld>
            <a:endParaRPr lang="en-GB" dirty="0"/>
          </a:p>
        </p:txBody>
      </p:sp>
    </p:spTree>
    <p:extLst>
      <p:ext uri="{BB962C8B-B14F-4D97-AF65-F5344CB8AC3E}">
        <p14:creationId xmlns:p14="http://schemas.microsoft.com/office/powerpoint/2010/main" val="3021623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a:t>ILO </a:t>
            </a:r>
            <a:r>
              <a:rPr lang="da-DK" dirty="0" err="1"/>
              <a:t>proposals</a:t>
            </a:r>
            <a:r>
              <a:rPr lang="da-DK" dirty="0"/>
              <a:t> 1: Support to </a:t>
            </a:r>
            <a:r>
              <a:rPr lang="da-DK" dirty="0" err="1"/>
              <a:t>SMEs</a:t>
            </a:r>
            <a:endParaRPr lang="da-DK" dirty="0"/>
          </a:p>
        </p:txBody>
      </p:sp>
      <p:sp>
        <p:nvSpPr>
          <p:cNvPr id="3" name="Slide Number Placeholder 2"/>
          <p:cNvSpPr>
            <a:spLocks noGrp="1"/>
          </p:cNvSpPr>
          <p:nvPr>
            <p:ph type="sldNum" sz="quarter" idx="11"/>
          </p:nvPr>
        </p:nvSpPr>
        <p:spPr/>
        <p:txBody>
          <a:bodyPr/>
          <a:lstStyle/>
          <a:p>
            <a:fld id="{103EA872-A674-449B-A120-B97244F8E91D}" type="slidenum">
              <a:rPr lang="en-GB" smtClean="0"/>
              <a:pPr/>
              <a:t>7</a:t>
            </a:fld>
            <a:endParaRPr lang="en-GB" dirty="0"/>
          </a:p>
        </p:txBody>
      </p:sp>
      <p:sp>
        <p:nvSpPr>
          <p:cNvPr id="4" name="TextBox 3"/>
          <p:cNvSpPr txBox="1"/>
          <p:nvPr/>
        </p:nvSpPr>
        <p:spPr>
          <a:xfrm>
            <a:off x="1774726" y="1772816"/>
            <a:ext cx="9312374" cy="3939540"/>
          </a:xfrm>
          <a:prstGeom prst="rect">
            <a:avLst/>
          </a:prstGeom>
          <a:noFill/>
        </p:spPr>
        <p:txBody>
          <a:bodyPr wrap="square" lIns="0" tIns="0" rIns="0" bIns="0" rtlCol="0">
            <a:spAutoFit/>
          </a:bodyPr>
          <a:lstStyle/>
          <a:p>
            <a:pPr marL="342900" lvl="0" indent="-342900">
              <a:buFont typeface="+mj-lt"/>
              <a:buAutoNum type="arabicPeriod"/>
            </a:pPr>
            <a:r>
              <a:rPr lang="en-GB" dirty="0"/>
              <a:t>Reduce the size of contracts or split larger contracts; make more use of Framework Agreements and dynamic purchasing systems, which may encourage smaller or more specialist companies to bid; </a:t>
            </a:r>
            <a:endParaRPr lang="da-DK" dirty="0"/>
          </a:p>
          <a:p>
            <a:pPr marL="342900" lvl="0" indent="-342900">
              <a:buFont typeface="+mj-lt"/>
              <a:buAutoNum type="arabicPeriod"/>
            </a:pPr>
            <a:r>
              <a:rPr lang="en-GB" dirty="0"/>
              <a:t>Limit administrative complexity in the offer documentation;</a:t>
            </a:r>
            <a:endParaRPr lang="da-DK" dirty="0"/>
          </a:p>
          <a:p>
            <a:pPr marL="342900" lvl="0" indent="-342900">
              <a:buFont typeface="+mj-lt"/>
              <a:buAutoNum type="arabicPeriod"/>
            </a:pPr>
            <a:r>
              <a:rPr lang="en-GB" dirty="0"/>
              <a:t>Investigate the possibility to use more “lightweight” procurement rules and procedures for advanced technical projects;</a:t>
            </a:r>
            <a:endParaRPr lang="da-DK" dirty="0"/>
          </a:p>
          <a:p>
            <a:pPr marL="342900" lvl="0" indent="-342900">
              <a:buFont typeface="+mj-lt"/>
              <a:buAutoNum type="arabicPeriod"/>
            </a:pPr>
            <a:r>
              <a:rPr lang="en-GB" dirty="0"/>
              <a:t>Share together with SMEs the financial risk and liabilities;</a:t>
            </a:r>
            <a:endParaRPr lang="da-DK" dirty="0"/>
          </a:p>
          <a:p>
            <a:pPr marL="342900" lvl="0" indent="-342900">
              <a:buFont typeface="+mj-lt"/>
              <a:buAutoNum type="arabicPeriod"/>
            </a:pPr>
            <a:r>
              <a:rPr lang="en-GB" dirty="0"/>
              <a:t>Offer high-level technical support on the initial go/no go decision process;</a:t>
            </a:r>
            <a:endParaRPr lang="da-DK" dirty="0"/>
          </a:p>
          <a:p>
            <a:pPr marL="342900" lvl="0" indent="-342900">
              <a:buFont typeface="+mj-lt"/>
              <a:buAutoNum type="arabicPeriod"/>
            </a:pPr>
            <a:r>
              <a:rPr lang="en-GB" dirty="0"/>
              <a:t>Provide consistent project objectives and milestones;</a:t>
            </a:r>
            <a:endParaRPr lang="da-DK" dirty="0"/>
          </a:p>
          <a:p>
            <a:pPr marL="342900" lvl="0" indent="-342900">
              <a:buFont typeface="+mj-lt"/>
              <a:buAutoNum type="arabicPeriod"/>
            </a:pPr>
            <a:r>
              <a:rPr lang="en-GB" dirty="0"/>
              <a:t>Promote consortia where SMEs are included; </a:t>
            </a:r>
            <a:endParaRPr lang="da-DK" dirty="0"/>
          </a:p>
          <a:p>
            <a:pPr marL="342900" lvl="0" indent="-342900">
              <a:buFont typeface="+mj-lt"/>
              <a:buAutoNum type="arabicPeriod"/>
            </a:pPr>
            <a:r>
              <a:rPr lang="en-GB" dirty="0"/>
              <a:t>Speed up the evaluation turnaround cycle;</a:t>
            </a:r>
            <a:endParaRPr lang="da-DK" dirty="0"/>
          </a:p>
          <a:p>
            <a:pPr marL="342900" lvl="0" indent="-342900">
              <a:buFont typeface="+mj-lt"/>
              <a:buAutoNum type="arabicPeriod"/>
            </a:pPr>
            <a:r>
              <a:rPr lang="en-GB" dirty="0"/>
              <a:t>Direct SMEs to further business opportunities or business partners.</a:t>
            </a:r>
            <a:endParaRPr lang="da-DK" dirty="0"/>
          </a:p>
        </p:txBody>
      </p:sp>
    </p:spTree>
    <p:extLst>
      <p:ext uri="{BB962C8B-B14F-4D97-AF65-F5344CB8AC3E}">
        <p14:creationId xmlns:p14="http://schemas.microsoft.com/office/powerpoint/2010/main" val="238693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a:t>ILO </a:t>
            </a:r>
            <a:r>
              <a:rPr lang="da-DK" dirty="0" err="1"/>
              <a:t>proposals</a:t>
            </a:r>
            <a:r>
              <a:rPr lang="da-DK" dirty="0"/>
              <a:t> 2: Procurement Plan</a:t>
            </a:r>
          </a:p>
        </p:txBody>
      </p:sp>
      <p:sp>
        <p:nvSpPr>
          <p:cNvPr id="3" name="Content Placeholder 2"/>
          <p:cNvSpPr>
            <a:spLocks noGrp="1"/>
          </p:cNvSpPr>
          <p:nvPr>
            <p:ph idx="1"/>
          </p:nvPr>
        </p:nvSpPr>
        <p:spPr/>
        <p:txBody>
          <a:bodyPr/>
          <a:lstStyle/>
          <a:p>
            <a:pPr marL="342900" lvl="0" indent="-342900">
              <a:buFont typeface="+mj-lt"/>
              <a:buAutoNum type="arabicPeriod"/>
            </a:pPr>
            <a:r>
              <a:rPr lang="en-GB" sz="1600" dirty="0"/>
              <a:t>Each tender document must have a commercial and a technical contact name, ideally with a substitute; </a:t>
            </a:r>
            <a:endParaRPr lang="da-DK" sz="1600" dirty="0"/>
          </a:p>
          <a:p>
            <a:pPr marL="342900" lvl="0" indent="-342900">
              <a:buFont typeface="+mj-lt"/>
              <a:buAutoNum type="arabicPeriod"/>
            </a:pPr>
            <a:r>
              <a:rPr lang="en-GB" sz="1600" dirty="0"/>
              <a:t>The quality and quantity of graphical schematics, drawings, photos, and tables in the technical description should be increased;</a:t>
            </a:r>
            <a:endParaRPr lang="da-DK" sz="1600" dirty="0"/>
          </a:p>
          <a:p>
            <a:pPr marL="342900" lvl="0" indent="-342900">
              <a:buFont typeface="+mj-lt"/>
              <a:buAutoNum type="arabicPeriod"/>
            </a:pPr>
            <a:r>
              <a:rPr lang="en-GB" sz="1600" dirty="0"/>
              <a:t>An overall estimated budget size should be provided for each project;</a:t>
            </a:r>
            <a:endParaRPr lang="da-DK" sz="1600" dirty="0"/>
          </a:p>
          <a:p>
            <a:pPr marL="342900" lvl="0" indent="-342900">
              <a:buFont typeface="+mj-lt"/>
              <a:buAutoNum type="arabicPeriod"/>
            </a:pPr>
            <a:r>
              <a:rPr lang="en-GB" sz="1600" dirty="0"/>
              <a:t>“Forthcoming Tenders” and “On Going Tenders” items already have </a:t>
            </a:r>
            <a:r>
              <a:rPr lang="en-GB" sz="1600" u="sng" dirty="0"/>
              <a:t>a publication date</a:t>
            </a:r>
            <a:r>
              <a:rPr lang="en-GB" sz="1600" dirty="0"/>
              <a:t>. A reserved space must be left for “Tender changes with </a:t>
            </a:r>
            <a:r>
              <a:rPr lang="en-GB" sz="1600" u="sng" dirty="0"/>
              <a:t>publication” date</a:t>
            </a:r>
            <a:r>
              <a:rPr lang="en-GB" sz="1600" dirty="0"/>
              <a:t>. Deadline report requests of tender deadlines from industry must be offered on a case by case basis assuming request is provided sufficiently in advance; </a:t>
            </a:r>
            <a:endParaRPr lang="da-DK" sz="1600" dirty="0"/>
          </a:p>
          <a:p>
            <a:pPr marL="342900" lvl="0" indent="-342900">
              <a:buFont typeface="+mj-lt"/>
              <a:buAutoNum type="arabicPeriod"/>
            </a:pPr>
            <a:r>
              <a:rPr lang="en-GB" sz="1600" dirty="0"/>
              <a:t>Reporting should be provided to industries, eventually via ILOs, on the outcome of each Market Survey (qualitative impact on the procurement strategy);</a:t>
            </a:r>
            <a:endParaRPr lang="da-DK" sz="1600" dirty="0"/>
          </a:p>
          <a:p>
            <a:pPr marL="342900" lvl="0" indent="-342900">
              <a:buFont typeface="+mj-lt"/>
              <a:buAutoNum type="arabicPeriod"/>
            </a:pPr>
            <a:r>
              <a:rPr lang="en-GB" sz="1600" dirty="0"/>
              <a:t>Two-phase tendering phases should be introduced for large and complex contracts to encourage wider participation. The list of nominated companies in the first phase could be provided to ILOs for introducing newcomers to main contractor candidates and/or create possible transnational partnerships;  </a:t>
            </a:r>
            <a:endParaRPr lang="da-DK" sz="1600" dirty="0"/>
          </a:p>
          <a:p>
            <a:pPr marL="342900" lvl="0" indent="-342900">
              <a:buFont typeface="+mj-lt"/>
              <a:buAutoNum type="arabicPeriod"/>
            </a:pPr>
            <a:r>
              <a:rPr lang="en-GB" sz="1600" dirty="0"/>
              <a:t>The research facility should publish on a yearly basis the Work Program of the coming year.</a:t>
            </a:r>
            <a:endParaRPr lang="da-DK" sz="1600" dirty="0"/>
          </a:p>
          <a:p>
            <a:pPr marL="342900" indent="-342900">
              <a:buFont typeface="+mj-lt"/>
              <a:buAutoNum type="arabicPeriod"/>
            </a:pPr>
            <a:endParaRPr lang="da-DK" dirty="0"/>
          </a:p>
        </p:txBody>
      </p:sp>
      <p:sp>
        <p:nvSpPr>
          <p:cNvPr id="4" name="Slide Number Placeholder 3"/>
          <p:cNvSpPr>
            <a:spLocks noGrp="1"/>
          </p:cNvSpPr>
          <p:nvPr>
            <p:ph type="sldNum" sz="quarter" idx="11"/>
          </p:nvPr>
        </p:nvSpPr>
        <p:spPr/>
        <p:txBody>
          <a:bodyPr/>
          <a:lstStyle/>
          <a:p>
            <a:fld id="{103EA872-A674-449B-A120-B97244F8E91D}" type="slidenum">
              <a:rPr lang="en-GB" smtClean="0"/>
              <a:pPr/>
              <a:t>8</a:t>
            </a:fld>
            <a:endParaRPr lang="en-GB" dirty="0"/>
          </a:p>
        </p:txBody>
      </p:sp>
    </p:spTree>
    <p:extLst>
      <p:ext uri="{BB962C8B-B14F-4D97-AF65-F5344CB8AC3E}">
        <p14:creationId xmlns:p14="http://schemas.microsoft.com/office/powerpoint/2010/main" val="692084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a:t>ILO </a:t>
            </a:r>
            <a:r>
              <a:rPr lang="da-DK" dirty="0" err="1"/>
              <a:t>Proposals</a:t>
            </a:r>
            <a:r>
              <a:rPr lang="da-DK" dirty="0"/>
              <a:t> 3: Evaluation of bids</a:t>
            </a:r>
          </a:p>
        </p:txBody>
      </p:sp>
      <p:sp>
        <p:nvSpPr>
          <p:cNvPr id="3" name="Content Placeholder 2"/>
          <p:cNvSpPr>
            <a:spLocks noGrp="1"/>
          </p:cNvSpPr>
          <p:nvPr>
            <p:ph idx="1"/>
          </p:nvPr>
        </p:nvSpPr>
        <p:spPr/>
        <p:txBody>
          <a:bodyPr/>
          <a:lstStyle/>
          <a:p>
            <a:pPr marL="342900" lvl="0" indent="-342900">
              <a:buFont typeface="+mj-lt"/>
              <a:buAutoNum type="arabicPeriod"/>
            </a:pPr>
            <a:r>
              <a:rPr lang="en-GB" dirty="0"/>
              <a:t>For each large tender (threshold proposal &gt; €500k), a </a:t>
            </a:r>
            <a:r>
              <a:rPr lang="en-GB" i="1" dirty="0"/>
              <a:t>tender result form</a:t>
            </a:r>
            <a:r>
              <a:rPr lang="en-GB" dirty="0"/>
              <a:t> is generated showing the commercial reality in which the tender developed (initial context/reasons for tendering this way/number of offers obtained/name and origin of all bidders/main non-financial selection criteria/results/ranking/qualitative argumentation for the winning offer). The </a:t>
            </a:r>
            <a:r>
              <a:rPr lang="en-GB" i="1" dirty="0"/>
              <a:t>tender result form</a:t>
            </a:r>
            <a:r>
              <a:rPr lang="en-GB" dirty="0"/>
              <a:t> is confidential to AFC and ILO members; For larger contracts </a:t>
            </a:r>
            <a:r>
              <a:rPr lang="en-GB" i="1" dirty="0"/>
              <a:t>tender result forms</a:t>
            </a:r>
            <a:r>
              <a:rPr lang="en-GB" dirty="0"/>
              <a:t> are presented to and approved by AFC members on a periodic basis (plenary meetings or written procedure);</a:t>
            </a:r>
            <a:endParaRPr lang="da-DK" dirty="0"/>
          </a:p>
          <a:p>
            <a:pPr marL="342900" lvl="0" indent="-342900">
              <a:buFont typeface="+mj-lt"/>
              <a:buAutoNum type="arabicPeriod"/>
            </a:pPr>
            <a:r>
              <a:rPr lang="en-GB" dirty="0"/>
              <a:t>Disqualified firms can obtain a debriefing meeting for all offers reaching a certain amount;</a:t>
            </a:r>
            <a:endParaRPr lang="da-DK" dirty="0"/>
          </a:p>
          <a:p>
            <a:pPr marL="342900" lvl="0" indent="-342900">
              <a:buFont typeface="+mj-lt"/>
              <a:buAutoNum type="arabicPeriod"/>
            </a:pPr>
            <a:r>
              <a:rPr lang="en-GB" dirty="0"/>
              <a:t>At the debriefing meeting, disqualified companies would like to see, upon request, the tables containing the scores set by all individual evaluators for their offer and the winning offer and obtain appropriate senior management explanations on these scores.  </a:t>
            </a:r>
            <a:endParaRPr lang="da-DK" dirty="0"/>
          </a:p>
          <a:p>
            <a:pPr marL="0" indent="0">
              <a:buNone/>
            </a:pPr>
            <a:r>
              <a:rPr lang="en-GB" dirty="0"/>
              <a:t> </a:t>
            </a:r>
            <a:endParaRPr lang="da-DK" dirty="0"/>
          </a:p>
          <a:p>
            <a:endParaRPr lang="da-DK" dirty="0"/>
          </a:p>
        </p:txBody>
      </p:sp>
      <p:sp>
        <p:nvSpPr>
          <p:cNvPr id="4" name="Slide Number Placeholder 3"/>
          <p:cNvSpPr>
            <a:spLocks noGrp="1"/>
          </p:cNvSpPr>
          <p:nvPr>
            <p:ph type="sldNum" sz="quarter" idx="11"/>
          </p:nvPr>
        </p:nvSpPr>
        <p:spPr/>
        <p:txBody>
          <a:bodyPr/>
          <a:lstStyle/>
          <a:p>
            <a:fld id="{103EA872-A674-449B-A120-B97244F8E91D}" type="slidenum">
              <a:rPr lang="en-GB" smtClean="0"/>
              <a:pPr/>
              <a:t>9</a:t>
            </a:fld>
            <a:endParaRPr lang="en-GB" dirty="0"/>
          </a:p>
        </p:txBody>
      </p:sp>
    </p:spTree>
    <p:extLst>
      <p:ext uri="{BB962C8B-B14F-4D97-AF65-F5344CB8AC3E}">
        <p14:creationId xmlns:p14="http://schemas.microsoft.com/office/powerpoint/2010/main" val="40164568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accent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Blank.potx" id="{3B38FA3B-2246-40E5-A61A-EA1559A3CD76}" vid="{D5F764FD-A73C-4B6C-BF48-3536DEB79AD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name":"Date","value":"4Xm7d242HGo446IH5nRjQA=="},{"name":"PresentationTitle","value":"ZR/I84ubq+6CkRKNk7nn9w=="}]}]]></TemplafyFormConfiguration>
</file>

<file path=customXml/item2.xml><?xml version="1.0" encoding="utf-8"?>
<TemplafySlideFormConfiguration><![CDATA[{"formFields":[],"formDataEntries":[]}]]></TemplafySlideFormConfiguration>
</file>

<file path=customXml/item3.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4.xml><?xml version="1.0" encoding="utf-8"?>
<TemplafyTemplateConfiguration><![CDATA[{"elementsMetadata":[{"type":"shape","id":"2fce62a0-f28a-44e1-a519-0cbe37b25f7a","elementConfiguration":{"binding":"UserProfile.Offices.Workarea_{{DocumentLanguage}}","disableUpdates":false,"type":"text"}},{"type":"shape","id":"58465eeb-cfe0-4970-97ec-88179dc0a9c2","elementConfiguration":{"binding":"Form.Date","format":"{{DateFormats.GeneralDate}}","disableUpdates":false,"type":"date"}},{"type":"shape","id":"5020bdfb-1912-4d6d-a5c3-71b7da283692","elementConfiguration":{"binding":"Form.PresentationTitle","disableUpdates":false,"type":"text"}},{"type":"shape","id":"8d5b95d1-8a23-4044-9620-bf5e7305a170","elementConfiguration":{"binding":"UserProfile.Offices.Workarea_{{DocumentLanguage}}","disableUpdates":false,"type":"text"}},{"type":"shape","id":"79fbb3c3-dd89-47ef-91e9-e0bd2bb0942f","elementConfiguration":{"binding":"Form.Date","format":"{{DateFormats.GeneralDate}}","disableUpdates":false,"type":"date"}},{"type":"shape","id":"5e9447ba-0dff-46ec-ac33-540c046ca40a","elementConfiguration":{"binding":"Form.PresentationTitle","disableUpdates":false,"type":"text"}}],"transformationConfigurations":[{"language":"{{DocumentLanguage}}","disableUpdates":false,"type":"proofingLanguage"}],"enableDocumentContentUpdater":true,"templateName":"DTU Template 16_9 - Corporate red","templateDescription":"","version":"1.2"}]]></TemplafyTemplateConfiguration>
</file>

<file path=customXml/itemProps1.xml><?xml version="1.0" encoding="utf-8"?>
<ds:datastoreItem xmlns:ds="http://schemas.openxmlformats.org/officeDocument/2006/customXml" ds:itemID="{05DC2B94-7C1B-4C14-83B0-9CD2A82C27E0}">
  <ds:schemaRefs/>
</ds:datastoreItem>
</file>

<file path=customXml/itemProps2.xml><?xml version="1.0" encoding="utf-8"?>
<ds:datastoreItem xmlns:ds="http://schemas.openxmlformats.org/officeDocument/2006/customXml" ds:itemID="{F4C08C7F-F953-44DE-ACDE-930692BDDB0F}">
  <ds:schemaRefs/>
</ds:datastoreItem>
</file>

<file path=customXml/itemProps3.xml><?xml version="1.0" encoding="utf-8"?>
<ds:datastoreItem xmlns:ds="http://schemas.openxmlformats.org/officeDocument/2006/customXml" ds:itemID="{02E7CCCE-613B-4CED-B813-E473EA1E01B2}">
  <ds:schemaRefs/>
</ds:datastoreItem>
</file>

<file path=customXml/itemProps4.xml><?xml version="1.0" encoding="utf-8"?>
<ds:datastoreItem xmlns:ds="http://schemas.openxmlformats.org/officeDocument/2006/customXml" ds:itemID="{1334258C-C3E7-4029-A615-C886A240FB15}">
  <ds:schemaRefs/>
</ds:datastoreItem>
</file>

<file path=docProps/app.xml><?xml version="1.0" encoding="utf-8"?>
<Properties xmlns="http://schemas.openxmlformats.org/officeDocument/2006/extended-properties" xmlns:vt="http://schemas.openxmlformats.org/officeDocument/2006/docPropsVTypes">
  <Template>blank</Template>
  <TotalTime>412</TotalTime>
  <Words>971</Words>
  <Application>Microsoft Macintosh PowerPoint</Application>
  <PresentationFormat>Custom</PresentationFormat>
  <Paragraphs>114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ＭＳ Ｐゴシック</vt:lpstr>
      <vt:lpstr>Arial</vt:lpstr>
      <vt:lpstr>Verdana</vt:lpstr>
      <vt:lpstr>Blank</vt:lpstr>
      <vt:lpstr>ToR discussion at ESS ILO meeting June 2019</vt:lpstr>
      <vt:lpstr>ToR unsolved Issues 1</vt:lpstr>
      <vt:lpstr>ToR unsolved Issues 2</vt:lpstr>
      <vt:lpstr>ToR unsolved Issues 3</vt:lpstr>
      <vt:lpstr>ToR unsolved issues 4</vt:lpstr>
      <vt:lpstr>ToR unsolved Issues 5</vt:lpstr>
      <vt:lpstr>ILO proposals 1: Support to SMEs</vt:lpstr>
      <vt:lpstr>ILO proposals 2: Procurement Plan</vt:lpstr>
      <vt:lpstr>ILO Proposals 3: Evaluation of bids</vt:lpstr>
      <vt:lpstr>ILO Proposals 4: Statistics and CoO</vt:lpstr>
      <vt:lpstr>ILO proposal ranking by complexity (1. attempt)</vt:lpstr>
    </vt:vector>
  </TitlesOfParts>
  <Company>DTU</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Arne Jensen</dc:creator>
  <cp:lastModifiedBy>Microsoft Office User</cp:lastModifiedBy>
  <cp:revision>16</cp:revision>
  <cp:lastPrinted>2019-06-17T09:09:35Z</cp:lastPrinted>
  <dcterms:created xsi:type="dcterms:W3CDTF">2019-06-17T06:41:48Z</dcterms:created>
  <dcterms:modified xsi:type="dcterms:W3CDTF">2019-06-24T09:09:05Z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enantId">
    <vt:lpwstr>dtu</vt:lpwstr>
  </property>
  <property fmtid="{D5CDD505-2E9C-101B-9397-08002B2CF9AE}" pid="4" name="TemplafyTemplateId">
    <vt:lpwstr>636784030496976655</vt:lpwstr>
  </property>
  <property fmtid="{D5CDD505-2E9C-101B-9397-08002B2CF9AE}" pid="5" name="TemplafyUserProfileId">
    <vt:lpwstr>636838302414865013</vt:lpwstr>
  </property>
  <property fmtid="{D5CDD505-2E9C-101B-9397-08002B2CF9AE}" pid="6" name="TemplafyLanguageCode">
    <vt:lpwstr>en-GB</vt:lpwstr>
  </property>
</Properties>
</file>