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713" r:id="rId4"/>
  </p:sldMasterIdLst>
  <p:notesMasterIdLst>
    <p:notesMasterId r:id="rId42"/>
  </p:notesMasterIdLst>
  <p:sldIdLst>
    <p:sldId id="256" r:id="rId5"/>
    <p:sldId id="359" r:id="rId6"/>
    <p:sldId id="260" r:id="rId7"/>
    <p:sldId id="270" r:id="rId8"/>
    <p:sldId id="358" r:id="rId9"/>
    <p:sldId id="360" r:id="rId10"/>
    <p:sldId id="259" r:id="rId11"/>
    <p:sldId id="361" r:id="rId12"/>
    <p:sldId id="275" r:id="rId13"/>
    <p:sldId id="316" r:id="rId14"/>
    <p:sldId id="284" r:id="rId15"/>
    <p:sldId id="362" r:id="rId16"/>
    <p:sldId id="363" r:id="rId17"/>
    <p:sldId id="364" r:id="rId18"/>
    <p:sldId id="365" r:id="rId19"/>
    <p:sldId id="288" r:id="rId20"/>
    <p:sldId id="290" r:id="rId21"/>
    <p:sldId id="334" r:id="rId22"/>
    <p:sldId id="301" r:id="rId23"/>
    <p:sldId id="366" r:id="rId24"/>
    <p:sldId id="367" r:id="rId25"/>
    <p:sldId id="368" r:id="rId26"/>
    <p:sldId id="263" r:id="rId27"/>
    <p:sldId id="369" r:id="rId28"/>
    <p:sldId id="378" r:id="rId29"/>
    <p:sldId id="379" r:id="rId30"/>
    <p:sldId id="371" r:id="rId31"/>
    <p:sldId id="372" r:id="rId32"/>
    <p:sldId id="376" r:id="rId33"/>
    <p:sldId id="373" r:id="rId34"/>
    <p:sldId id="381" r:id="rId35"/>
    <p:sldId id="375" r:id="rId36"/>
    <p:sldId id="340" r:id="rId37"/>
    <p:sldId id="319" r:id="rId38"/>
    <p:sldId id="345" r:id="rId39"/>
    <p:sldId id="357" r:id="rId40"/>
    <p:sldId id="308" r:id="rId41"/>
  </p:sldIdLst>
  <p:sldSz cx="10080625" cy="7559675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24" autoAdjust="0"/>
    <p:restoredTop sz="89837" autoAdjust="0"/>
  </p:normalViewPr>
  <p:slideViewPr>
    <p:cSldViewPr snapToGrid="0">
      <p:cViewPr>
        <p:scale>
          <a:sx n="150" d="100"/>
          <a:sy n="150" d="100"/>
        </p:scale>
        <p:origin x="-1603" y="-163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GB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26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GB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26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GB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26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9AA4BC3-B4DF-4FC7-8745-BA1DD4894EAD}" type="slidenum">
              <a:rPr lang="en-GB" sz="1400">
                <a:latin typeface="Times New Roman"/>
              </a:rPr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5198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04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Overall</a:t>
            </a:r>
            <a:r>
              <a:rPr lang="es-ES_tradnl" dirty="0"/>
              <a:t> </a:t>
            </a:r>
            <a:r>
              <a:rPr lang="es-ES_tradnl" dirty="0" err="1"/>
              <a:t>overview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MEBT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58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Overall</a:t>
            </a:r>
            <a:r>
              <a:rPr lang="es-ES_tradnl" dirty="0"/>
              <a:t> </a:t>
            </a:r>
            <a:r>
              <a:rPr lang="es-ES_tradnl" dirty="0" err="1"/>
              <a:t>overview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the</a:t>
            </a:r>
            <a:r>
              <a:rPr lang="es-ES_tradnl" dirty="0"/>
              <a:t> MEBT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49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051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5400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CustomShape 1"/>
          <p:cNvSpPr/>
          <p:nvPr/>
        </p:nvSpPr>
        <p:spPr>
          <a:xfrm>
            <a:off x="4278960" y="10157400"/>
            <a:ext cx="3277800" cy="531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D0783D23-D019-4526-A7D3-311D7AA61E2C}" type="slidenum">
              <a:rPr lang="en-GB" sz="1400">
                <a:latin typeface="Times New Roman"/>
                <a:ea typeface="DejaVu Sans"/>
              </a:rPr>
              <a:t>11</a:t>
            </a:fld>
            <a:endParaRPr/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4760" cy="48085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9AA4BC3-B4DF-4FC7-8745-BA1DD4894EAD}" type="slidenum">
              <a:rPr lang="en-GB" sz="1400" smtClean="0">
                <a:latin typeface="Times New Roman"/>
              </a:r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100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282200" y="10155240"/>
            <a:ext cx="3274560" cy="534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 algn="r">
              <a:lnSpc>
                <a:spcPct val="100000"/>
              </a:lnSpc>
            </a:pPr>
            <a:fld id="{4E18B7AC-8849-49ED-8B25-7D370A21E3FD}" type="slidenum">
              <a:rPr lang="en-GB" sz="1400">
                <a:solidFill>
                  <a:srgbClr val="000000"/>
                </a:solidFill>
                <a:latin typeface="Times New Roman"/>
                <a:ea typeface="DejaVu Sans"/>
              </a:rPr>
              <a:t>19</a:t>
            </a:fld>
            <a:endParaRPr/>
          </a:p>
        </p:txBody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6560" cy="49176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Imagen 36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Imagen 37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4" name="Imagen 73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5" name="Imagen 74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1" name="Imagen 110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2" name="Imagen 11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22" name="Imagen 221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3" name="Imagen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0" y="7020000"/>
            <a:ext cx="10077120" cy="555120"/>
          </a:xfrm>
          <a:prstGeom prst="rect">
            <a:avLst/>
          </a:prstGeom>
          <a:solidFill>
            <a:srgbClr val="D22630"/>
          </a:solidFill>
          <a:ln>
            <a:noFill/>
          </a:ln>
        </p:spPr>
      </p:sp>
      <p:pic>
        <p:nvPicPr>
          <p:cNvPr id="6" name="7 Imagen"/>
          <p:cNvPicPr/>
          <p:nvPr/>
        </p:nvPicPr>
        <p:blipFill>
          <a:blip r:embed="rId14"/>
          <a:stretch>
            <a:fillRect/>
          </a:stretch>
        </p:blipFill>
        <p:spPr>
          <a:xfrm>
            <a:off x="0" y="-1908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" name="8 Imagen"/>
          <p:cNvPicPr/>
          <p:nvPr/>
        </p:nvPicPr>
        <p:blipFill>
          <a:blip r:embed="rId15"/>
          <a:stretch>
            <a:fillRect/>
          </a:stretch>
        </p:blipFill>
        <p:spPr>
          <a:xfrm>
            <a:off x="648000" y="539964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40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0" y="720"/>
            <a:ext cx="10077120" cy="12564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77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0" y="720"/>
            <a:ext cx="10078920" cy="1258200"/>
          </a:xfrm>
          <a:prstGeom prst="rect">
            <a:avLst/>
          </a:prstGeom>
          <a:solidFill>
            <a:srgbClr val="D22630"/>
          </a:solidFill>
          <a:ln w="9360">
            <a:solidFill>
              <a:srgbClr val="BE4B48"/>
            </a:solidFill>
            <a:miter/>
          </a:ln>
        </p:spPr>
      </p:sp>
      <p:sp>
        <p:nvSpPr>
          <p:cNvPr id="188" name="PlaceHolder 2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png"/><Relationship Id="rId11" Type="http://schemas.openxmlformats.org/officeDocument/2006/relationships/image" Target="../media/image47.jpe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2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1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5.emf"/><Relationship Id="rId5" Type="http://schemas.openxmlformats.org/officeDocument/2006/relationships/image" Target="../media/image94.emf"/><Relationship Id="rId4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3" Type="http://schemas.openxmlformats.org/officeDocument/2006/relationships/image" Target="../media/image101.emf"/><Relationship Id="rId7" Type="http://schemas.openxmlformats.org/officeDocument/2006/relationships/image" Target="../media/image105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4.emf"/><Relationship Id="rId5" Type="http://schemas.openxmlformats.org/officeDocument/2006/relationships/image" Target="../media/image103.emf"/><Relationship Id="rId4" Type="http://schemas.openxmlformats.org/officeDocument/2006/relationships/image" Target="../media/image10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0.emf"/><Relationship Id="rId4" Type="http://schemas.openxmlformats.org/officeDocument/2006/relationships/image" Target="../media/image10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2337856" y="2676370"/>
            <a:ext cx="7557120" cy="132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98000"/>
              </a:lnSpc>
            </a:pPr>
            <a:r>
              <a:rPr lang="en-GB" sz="4400" b="1" dirty="0">
                <a:solidFill>
                  <a:srgbClr val="000000"/>
                </a:solidFill>
                <a:latin typeface="Times New Roman"/>
              </a:rPr>
              <a:t>MEBT Beam instrumentation &amp; Control Developments at ESS Bilbao</a:t>
            </a:r>
            <a:endParaRPr dirty="0"/>
          </a:p>
        </p:txBody>
      </p:sp>
      <p:pic>
        <p:nvPicPr>
          <p:cNvPr id="269" name="2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157120" cy="1433520"/>
          </a:xfrm>
          <a:prstGeom prst="rect">
            <a:avLst/>
          </a:prstGeom>
          <a:ln>
            <a:noFill/>
          </a:ln>
        </p:spPr>
      </p:pic>
      <p:pic>
        <p:nvPicPr>
          <p:cNvPr id="270" name="3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540000" y="5400000"/>
            <a:ext cx="1437120" cy="1239120"/>
          </a:xfrm>
          <a:prstGeom prst="rect">
            <a:avLst/>
          </a:prstGeom>
          <a:ln>
            <a:noFill/>
          </a:ln>
        </p:spPr>
      </p:pic>
      <p:sp>
        <p:nvSpPr>
          <p:cNvPr id="271" name="CustomShape 2"/>
          <p:cNvSpPr/>
          <p:nvPr/>
        </p:nvSpPr>
        <p:spPr>
          <a:xfrm>
            <a:off x="4811760" y="5280120"/>
            <a:ext cx="3855960" cy="15501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ESS-Bilbao </a:t>
            </a:r>
            <a:endParaRPr b="1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Accelerator Division</a:t>
            </a: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Idoia Mazkiaran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DejaVu Sans"/>
              </a:rPr>
              <a:t>Zelaia</a:t>
            </a:r>
            <a:endParaRPr lang="en-GB" b="1" dirty="0">
              <a:solidFill>
                <a:srgbClr val="000000"/>
              </a:solidFill>
              <a:latin typeface="Times New Roman"/>
              <a:ea typeface="DejaVu Sans"/>
            </a:endParaRPr>
          </a:p>
          <a:p>
            <a:pPr hangingPunct="0">
              <a:buNone/>
            </a:pPr>
            <a:r>
              <a:rPr lang="en-GB" b="1" dirty="0">
                <a:ea typeface="DejaVu Sans" pitchFamily="34" charset="0"/>
                <a:cs typeface="Times New Roman" panose="02020603050405020304" pitchFamily="18" charset="0"/>
              </a:rPr>
              <a:t>(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On behalf of ESS Bilbao team</a:t>
            </a:r>
            <a:r>
              <a:rPr lang="en-GB" b="1" dirty="0">
                <a:ea typeface="DejaVu Sans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Warsaw, October – 2019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3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 HW &amp; SW: µTCA platform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86812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Arial"/>
                <a:ea typeface="DejaVu Sans"/>
              </a:rPr>
              <a:t>Main control IOC and signal acquisition</a:t>
            </a:r>
            <a:r>
              <a:rPr lang="en-GB" sz="1820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µTCA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3U, for 6 AMC cards, 4 RTMS, redundant Power Supplies, 1 MCH.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	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AMC. (digitizing)</a:t>
            </a:r>
          </a:p>
          <a:p>
            <a:pPr lvl="3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	Concurrent Technologies AM 900/412-99. (FC application)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5 MSPS, 16 bits.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MRF MTCA EVR-300U. </a:t>
            </a: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</a:t>
            </a: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  <a:ea typeface="DejaVu Sans"/>
              </a:rPr>
              <a:t>the previous crate HW:</a:t>
            </a:r>
            <a:endParaRPr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FC insert/retraction: solenoid valve.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Repeller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control.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1. Main FC IOC </a:t>
            </a:r>
            <a:r>
              <a:rPr lang="en-GB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mebt_fc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 module.</a:t>
            </a:r>
          </a:p>
          <a:p>
            <a:r>
              <a:rPr lang="en-GB" b="1" dirty="0">
                <a:latin typeface="Times New Roman"/>
              </a:rPr>
              <a:t>2</a:t>
            </a: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</a:rPr>
              <a:t>. </a:t>
            </a:r>
            <a:r>
              <a:rPr lang="en-GB" sz="2000" b="1" dirty="0">
                <a:latin typeface="Times New Roman"/>
              </a:rPr>
              <a:t>Synchronization IOC</a:t>
            </a:r>
            <a:r>
              <a:rPr lang="en-GB" b="1" dirty="0">
                <a:latin typeface="Times New Roman"/>
              </a:rPr>
              <a:t>: </a:t>
            </a:r>
            <a:r>
              <a:rPr lang="en-GB" sz="2000" dirty="0">
                <a:latin typeface="Times New Roman"/>
              </a:rPr>
              <a:t>EVR received back plane acquisition trigger signal. </a:t>
            </a: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3. </a:t>
            </a:r>
            <a:r>
              <a:rPr lang="en-GB" sz="2000" b="1" dirty="0" err="1">
                <a:latin typeface="Times New Roman"/>
              </a:rPr>
              <a:t>Ethercat</a:t>
            </a:r>
            <a:r>
              <a:rPr lang="en-GB" sz="2000" b="1" dirty="0">
                <a:latin typeface="Times New Roman"/>
              </a:rPr>
              <a:t> IOC</a:t>
            </a:r>
            <a:endParaRPr lang="en-GB" sz="2000" dirty="0"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000" b="1" dirty="0">
                <a:latin typeface="Times New Roman"/>
              </a:rPr>
              <a:t>4. Slow Interlocks IOC.</a:t>
            </a:r>
            <a:endParaRPr lang="en-GB"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000000"/>
                </a:solidFill>
                <a:latin typeface="Times New Roman"/>
              </a:rPr>
              <a:t>Siemens PLC for cooling and slow interlocks functions.</a:t>
            </a:r>
            <a:endParaRPr sz="24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53537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CustomShape 2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309B52-C305-4FA9-8714-DD9F3289B1B5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11</a:t>
            </a:fld>
            <a:endParaRPr/>
          </a:p>
        </p:txBody>
      </p:sp>
      <p:sp>
        <p:nvSpPr>
          <p:cNvPr id="388" name="CustomShape 3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FC Engineering GUIs        </a:t>
            </a:r>
            <a:endParaRPr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7B4828D-A559-462E-B182-A3DFA82F9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5041"/>
            <a:ext cx="6898640" cy="387727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572E35A-3125-4B62-A511-FD9EF05447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120" y="1877120"/>
            <a:ext cx="2812415" cy="20463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083CA1A-B2DA-434E-8FD0-BA2978624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6480" y="4817784"/>
            <a:ext cx="5224145" cy="25877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D971908-8183-4C44-95F0-0BF45FD4E2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905" y="5503534"/>
            <a:ext cx="2773815" cy="158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D34EE8-A593-4BE3-8C75-C0E672EB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FC Injector Test</a:t>
            </a:r>
            <a:endParaRPr lang="en-GB" dirty="0"/>
          </a:p>
        </p:txBody>
      </p:sp>
      <p:sp>
        <p:nvSpPr>
          <p:cNvPr id="5" name="Text Placeholder 19">
            <a:extLst>
              <a:ext uri="{FF2B5EF4-FFF2-40B4-BE49-F238E27FC236}">
                <a16:creationId xmlns:a16="http://schemas.microsoft.com/office/drawing/2014/main" id="{113B684E-17F5-416A-A600-8697DA68B02F}"/>
              </a:ext>
            </a:extLst>
          </p:cNvPr>
          <p:cNvSpPr txBox="1">
            <a:spLocks/>
          </p:cNvSpPr>
          <p:nvPr/>
        </p:nvSpPr>
        <p:spPr>
          <a:xfrm>
            <a:off x="143768" y="7135813"/>
            <a:ext cx="9433742" cy="3884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8E849A6-7420-4AFF-B67D-A109B656A2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57" t="4688" b="16790"/>
          <a:stretch/>
        </p:blipFill>
        <p:spPr bwMode="auto">
          <a:xfrm>
            <a:off x="873317" y="1607872"/>
            <a:ext cx="3861117" cy="2600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Box 16">
            <a:extLst>
              <a:ext uri="{FF2B5EF4-FFF2-40B4-BE49-F238E27FC236}">
                <a16:creationId xmlns:a16="http://schemas.microsoft.com/office/drawing/2014/main" id="{31880C98-598F-4587-AA48-26F2E75EEADF}"/>
              </a:ext>
            </a:extLst>
          </p:cNvPr>
          <p:cNvSpPr txBox="1"/>
          <p:nvPr/>
        </p:nvSpPr>
        <p:spPr>
          <a:xfrm>
            <a:off x="913343" y="1234091"/>
            <a:ext cx="3766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ESS-Bilbao Injector (45 keV-40 mA)</a:t>
            </a:r>
          </a:p>
        </p:txBody>
      </p:sp>
      <p:grpSp>
        <p:nvGrpSpPr>
          <p:cNvPr id="14" name="11 Grupo">
            <a:extLst>
              <a:ext uri="{FF2B5EF4-FFF2-40B4-BE49-F238E27FC236}">
                <a16:creationId xmlns:a16="http://schemas.microsoft.com/office/drawing/2014/main" id="{DB43328C-23C3-4CD6-95C5-E41A4EDABA07}"/>
              </a:ext>
            </a:extLst>
          </p:cNvPr>
          <p:cNvGrpSpPr/>
          <p:nvPr/>
        </p:nvGrpSpPr>
        <p:grpSpPr>
          <a:xfrm>
            <a:off x="3540087" y="4200625"/>
            <a:ext cx="6264696" cy="3024336"/>
            <a:chOff x="3600152" y="4499917"/>
            <a:chExt cx="6264696" cy="3024336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68291BC7-A0B0-4765-86D6-B3A6DF802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6456" y="5329540"/>
              <a:ext cx="2520000" cy="1890001"/>
            </a:xfrm>
            <a:prstGeom prst="rect">
              <a:avLst/>
            </a:prstGeom>
          </p:spPr>
        </p:pic>
        <p:pic>
          <p:nvPicPr>
            <p:cNvPr id="16" name="Picture 6">
              <a:extLst>
                <a:ext uri="{FF2B5EF4-FFF2-40B4-BE49-F238E27FC236}">
                  <a16:creationId xmlns:a16="http://schemas.microsoft.com/office/drawing/2014/main" id="{6C16B8DF-493B-4957-930A-DC48ABD61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4848" y="5041508"/>
              <a:ext cx="2880000" cy="2122705"/>
            </a:xfrm>
            <a:prstGeom prst="rect">
              <a:avLst/>
            </a:prstGeom>
          </p:spPr>
        </p:pic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26CD6326-D08A-4974-82A5-474EC9AA3560}"/>
                </a:ext>
              </a:extLst>
            </p:cNvPr>
            <p:cNvSpPr txBox="1"/>
            <p:nvPr/>
          </p:nvSpPr>
          <p:spPr>
            <a:xfrm>
              <a:off x="3600152" y="4499917"/>
              <a:ext cx="3117200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Electrostatic Field Simulation</a:t>
              </a:r>
            </a:p>
            <a:p>
              <a:r>
                <a:rPr lang="en-GB" sz="1400" dirty="0"/>
                <a:t>- 200 V in the axis for V</a:t>
              </a:r>
              <a:r>
                <a:rPr lang="en-GB" sz="1400" baseline="-25000" dirty="0"/>
                <a:t>rep</a:t>
              </a:r>
              <a:r>
                <a:rPr lang="en-GB" sz="1400" dirty="0"/>
                <a:t>-1 kV</a:t>
              </a:r>
            </a:p>
            <a:p>
              <a:r>
                <a:rPr lang="en-GB" sz="1400" dirty="0"/>
                <a:t>- SE electrons with E up to ~100 eV</a:t>
              </a:r>
              <a:r>
                <a:rPr lang="en-GB" sz="1400" baseline="30000" dirty="0"/>
                <a:t>*</a:t>
              </a:r>
            </a:p>
            <a:p>
              <a:endParaRPr lang="en-GB" sz="1600" dirty="0"/>
            </a:p>
          </p:txBody>
        </p:sp>
        <p:sp>
          <p:nvSpPr>
            <p:cNvPr id="18" name="TextBox 13">
              <a:extLst>
                <a:ext uri="{FF2B5EF4-FFF2-40B4-BE49-F238E27FC236}">
                  <a16:creationId xmlns:a16="http://schemas.microsoft.com/office/drawing/2014/main" id="{94BCC858-CDBE-410B-87CC-9FB03F53B63B}"/>
                </a:ext>
              </a:extLst>
            </p:cNvPr>
            <p:cNvSpPr txBox="1"/>
            <p:nvPr/>
          </p:nvSpPr>
          <p:spPr>
            <a:xfrm>
              <a:off x="7540748" y="4499917"/>
              <a:ext cx="21018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/>
                <a:t>GPT Simulation</a:t>
              </a:r>
            </a:p>
            <a:p>
              <a:r>
                <a:rPr lang="en-GB" sz="1400" dirty="0"/>
                <a:t>-SE Suppression ~500V</a:t>
              </a:r>
            </a:p>
          </p:txBody>
        </p:sp>
        <p:sp>
          <p:nvSpPr>
            <p:cNvPr id="19" name="TextBox 12">
              <a:extLst>
                <a:ext uri="{FF2B5EF4-FFF2-40B4-BE49-F238E27FC236}">
                  <a16:creationId xmlns:a16="http://schemas.microsoft.com/office/drawing/2014/main" id="{8BC122AD-2B6C-4CC5-87EC-CD08B01F7C44}"/>
                </a:ext>
              </a:extLst>
            </p:cNvPr>
            <p:cNvSpPr txBox="1"/>
            <p:nvPr/>
          </p:nvSpPr>
          <p:spPr>
            <a:xfrm>
              <a:off x="3907458" y="7278032"/>
              <a:ext cx="252986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/>
                <a:t>* Drexler et al Physical Review A 53-3, 1996</a:t>
              </a:r>
            </a:p>
          </p:txBody>
        </p:sp>
      </p:grpSp>
      <p:pic>
        <p:nvPicPr>
          <p:cNvPr id="23" name="Picture 52">
            <a:extLst>
              <a:ext uri="{FF2B5EF4-FFF2-40B4-BE49-F238E27FC236}">
                <a16:creationId xmlns:a16="http://schemas.microsoft.com/office/drawing/2014/main" id="{3939C252-B257-486C-8C1B-1B70699BD23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6993" y="1387700"/>
            <a:ext cx="3279648" cy="2731352"/>
          </a:xfrm>
          <a:prstGeom prst="rect">
            <a:avLst/>
          </a:prstGeom>
        </p:spPr>
      </p:pic>
      <p:pic>
        <p:nvPicPr>
          <p:cNvPr id="25" name="Picture 47">
            <a:extLst>
              <a:ext uri="{FF2B5EF4-FFF2-40B4-BE49-F238E27FC236}">
                <a16:creationId xmlns:a16="http://schemas.microsoft.com/office/drawing/2014/main" id="{EB57237B-C0A7-4D86-A62F-10353ECEB5E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159" y="4635217"/>
            <a:ext cx="2952288" cy="2391686"/>
          </a:xfrm>
          <a:prstGeom prst="rect">
            <a:avLst/>
          </a:prstGeom>
        </p:spPr>
      </p:pic>
      <p:sp>
        <p:nvSpPr>
          <p:cNvPr id="26" name="TextBox 13">
            <a:extLst>
              <a:ext uri="{FF2B5EF4-FFF2-40B4-BE49-F238E27FC236}">
                <a16:creationId xmlns:a16="http://schemas.microsoft.com/office/drawing/2014/main" id="{FF9D8DE2-38E4-4D1E-85EB-FAC5F8B5025C}"/>
              </a:ext>
            </a:extLst>
          </p:cNvPr>
          <p:cNvSpPr txBox="1"/>
          <p:nvPr/>
        </p:nvSpPr>
        <p:spPr>
          <a:xfrm>
            <a:off x="1100590" y="4203226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Irradiation</a:t>
            </a:r>
          </a:p>
        </p:txBody>
      </p:sp>
    </p:spTree>
    <p:extLst>
      <p:ext uri="{BB962C8B-B14F-4D97-AF65-F5344CB8AC3E}">
        <p14:creationId xmlns:p14="http://schemas.microsoft.com/office/powerpoint/2010/main" val="38117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F831F71F-EA63-429B-83D9-8AF24B50B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Emittance Meter Unit</a:t>
            </a:r>
            <a:endParaRPr lang="en-GB" dirty="0"/>
          </a:p>
        </p:txBody>
      </p:sp>
      <p:sp>
        <p:nvSpPr>
          <p:cNvPr id="20" name="TextBox 22">
            <a:extLst>
              <a:ext uri="{FF2B5EF4-FFF2-40B4-BE49-F238E27FC236}">
                <a16:creationId xmlns:a16="http://schemas.microsoft.com/office/drawing/2014/main" id="{6A649770-8C6B-4307-9BEE-696722ED5888}"/>
              </a:ext>
            </a:extLst>
          </p:cNvPr>
          <p:cNvSpPr txBox="1"/>
          <p:nvPr/>
        </p:nvSpPr>
        <p:spPr>
          <a:xfrm>
            <a:off x="7488585" y="3419797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INTEGRATION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94C5072D-8011-48CC-B333-9C3874B51B65}"/>
              </a:ext>
            </a:extLst>
          </p:cNvPr>
          <p:cNvSpPr txBox="1"/>
          <p:nvPr/>
        </p:nvSpPr>
        <p:spPr>
          <a:xfrm>
            <a:off x="1511920" y="3419797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DESIGN</a:t>
            </a:r>
          </a:p>
        </p:txBody>
      </p:sp>
      <p:pic>
        <p:nvPicPr>
          <p:cNvPr id="22" name="Picture 6">
            <a:extLst>
              <a:ext uri="{FF2B5EF4-FFF2-40B4-BE49-F238E27FC236}">
                <a16:creationId xmlns:a16="http://schemas.microsoft.com/office/drawing/2014/main" id="{B1BB3FAE-5973-4C7D-BE17-63AAC3CAC21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7882" y="5898903"/>
            <a:ext cx="984566" cy="841612"/>
          </a:xfrm>
          <a:prstGeom prst="rect">
            <a:avLst/>
          </a:prstGeom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8F8B99BF-01CB-45BC-AB86-B954E49E19C1}"/>
              </a:ext>
            </a:extLst>
          </p:cNvPr>
          <p:cNvSpPr txBox="1"/>
          <p:nvPr/>
        </p:nvSpPr>
        <p:spPr>
          <a:xfrm>
            <a:off x="107182" y="1403573"/>
            <a:ext cx="96128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The EMU is composed by two slit and grid subsystems separated ~370 mm for measurement of the phase space in the horizontal and vertical directions.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dirty="0"/>
              <a:t>The </a:t>
            </a:r>
            <a:r>
              <a:rPr lang="en-GB" sz="2000" b="1" dirty="0"/>
              <a:t>slits are made of graphite </a:t>
            </a:r>
            <a:r>
              <a:rPr lang="en-GB" sz="2000" dirty="0"/>
              <a:t>in order to withstand beam irradiation and have an </a:t>
            </a:r>
            <a:r>
              <a:rPr lang="en-GB" sz="2000" b="1" dirty="0"/>
              <a:t>aperture of 100 μm </a:t>
            </a:r>
            <a:r>
              <a:rPr lang="en-GB" sz="2000" dirty="0"/>
              <a:t>for minimisation of emittance reconstruction error.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000" b="1" dirty="0"/>
              <a:t>24 tungsten wires </a:t>
            </a:r>
            <a:r>
              <a:rPr lang="en-GB" sz="2000" dirty="0"/>
              <a:t>of </a:t>
            </a:r>
            <a:r>
              <a:rPr lang="en-GB" sz="2000" b="1" dirty="0"/>
              <a:t>35 μm </a:t>
            </a:r>
            <a:r>
              <a:rPr lang="en-GB" sz="2000" dirty="0"/>
              <a:t>separated </a:t>
            </a:r>
            <a:r>
              <a:rPr lang="en-GB" sz="2000" b="1" dirty="0"/>
              <a:t>500 μm </a:t>
            </a:r>
            <a:r>
              <a:rPr lang="en-GB" sz="2000" dirty="0"/>
              <a:t>are included in a Grid PCB. Then the Grid PCB is assembled in the actuator. </a:t>
            </a:r>
          </a:p>
        </p:txBody>
      </p:sp>
      <p:pic>
        <p:nvPicPr>
          <p:cNvPr id="24" name="Picture 30">
            <a:extLst>
              <a:ext uri="{FF2B5EF4-FFF2-40B4-BE49-F238E27FC236}">
                <a16:creationId xmlns:a16="http://schemas.microsoft.com/office/drawing/2014/main" id="{4965207F-43ED-4344-9AA0-C993176A33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015976" y="3779837"/>
            <a:ext cx="1623329" cy="982948"/>
          </a:xfrm>
          <a:prstGeom prst="rect">
            <a:avLst/>
          </a:prstGeom>
          <a:noFill/>
        </p:spPr>
      </p:pic>
      <p:pic>
        <p:nvPicPr>
          <p:cNvPr id="25" name="Picture 31">
            <a:extLst>
              <a:ext uri="{FF2B5EF4-FFF2-40B4-BE49-F238E27FC236}">
                <a16:creationId xmlns:a16="http://schemas.microsoft.com/office/drawing/2014/main" id="{1C363B17-B465-4D5F-B61F-5A170633758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976" y="4931965"/>
            <a:ext cx="1640747" cy="833455"/>
          </a:xfrm>
          <a:prstGeom prst="rect">
            <a:avLst/>
          </a:prstGeom>
        </p:spPr>
      </p:pic>
      <p:pic>
        <p:nvPicPr>
          <p:cNvPr id="26" name="Picture 15">
            <a:extLst>
              <a:ext uri="{FF2B5EF4-FFF2-40B4-BE49-F238E27FC236}">
                <a16:creationId xmlns:a16="http://schemas.microsoft.com/office/drawing/2014/main" id="{D362AA3B-3D1E-48A3-952A-F22A077694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61" y="4859957"/>
            <a:ext cx="1785999" cy="907239"/>
          </a:xfrm>
          <a:prstGeom prst="rect">
            <a:avLst/>
          </a:prstGeom>
        </p:spPr>
      </p:pic>
      <p:pic>
        <p:nvPicPr>
          <p:cNvPr id="27" name="Picture 32">
            <a:extLst>
              <a:ext uri="{FF2B5EF4-FFF2-40B4-BE49-F238E27FC236}">
                <a16:creationId xmlns:a16="http://schemas.microsoft.com/office/drawing/2014/main" id="{14600D2B-64D5-4018-8EB2-7473FD36D7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297" y="3851845"/>
            <a:ext cx="1623329" cy="774009"/>
          </a:xfrm>
          <a:prstGeom prst="rect">
            <a:avLst/>
          </a:prstGeom>
          <a:noFill/>
        </p:spPr>
      </p:pic>
      <p:pic>
        <p:nvPicPr>
          <p:cNvPr id="28" name="Picture 17">
            <a:extLst>
              <a:ext uri="{FF2B5EF4-FFF2-40B4-BE49-F238E27FC236}">
                <a16:creationId xmlns:a16="http://schemas.microsoft.com/office/drawing/2014/main" id="{2DC4AC4B-4CC2-4EE6-8055-A855399349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0" y="3923853"/>
            <a:ext cx="3071205" cy="2276531"/>
          </a:xfrm>
          <a:prstGeom prst="rect">
            <a:avLst/>
          </a:prstGeom>
        </p:spPr>
      </p:pic>
      <p:pic>
        <p:nvPicPr>
          <p:cNvPr id="29" name="Picture 7">
            <a:extLst>
              <a:ext uri="{FF2B5EF4-FFF2-40B4-BE49-F238E27FC236}">
                <a16:creationId xmlns:a16="http://schemas.microsoft.com/office/drawing/2014/main" id="{8CE04550-0C05-4E9F-AD5B-04BE1F1301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315" y="3986169"/>
            <a:ext cx="1240084" cy="826723"/>
          </a:xfrm>
          <a:prstGeom prst="rect">
            <a:avLst/>
          </a:prstGeom>
        </p:spPr>
      </p:pic>
      <p:sp>
        <p:nvSpPr>
          <p:cNvPr id="30" name="TextBox 23">
            <a:extLst>
              <a:ext uri="{FF2B5EF4-FFF2-40B4-BE49-F238E27FC236}">
                <a16:creationId xmlns:a16="http://schemas.microsoft.com/office/drawing/2014/main" id="{D484EED2-41B9-46B0-A7F7-EFF8992F9B36}"/>
              </a:ext>
            </a:extLst>
          </p:cNvPr>
          <p:cNvSpPr txBox="1"/>
          <p:nvPr/>
        </p:nvSpPr>
        <p:spPr>
          <a:xfrm>
            <a:off x="4254088" y="3419797"/>
            <a:ext cx="1628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PRODUCTION</a:t>
            </a:r>
          </a:p>
        </p:txBody>
      </p:sp>
      <p:pic>
        <p:nvPicPr>
          <p:cNvPr id="31" name="Picture 28">
            <a:extLst>
              <a:ext uri="{FF2B5EF4-FFF2-40B4-BE49-F238E27FC236}">
                <a16:creationId xmlns:a16="http://schemas.microsoft.com/office/drawing/2014/main" id="{6A78FDF2-18B2-4B4E-BF68-E56C134DCD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6654" y="5062119"/>
            <a:ext cx="1516235" cy="1396774"/>
          </a:xfrm>
          <a:prstGeom prst="rect">
            <a:avLst/>
          </a:prstGeom>
        </p:spPr>
      </p:pic>
      <p:pic>
        <p:nvPicPr>
          <p:cNvPr id="32" name="Picture 33">
            <a:extLst>
              <a:ext uri="{FF2B5EF4-FFF2-40B4-BE49-F238E27FC236}">
                <a16:creationId xmlns:a16="http://schemas.microsoft.com/office/drawing/2014/main" id="{B353BA9C-3331-4EB4-9DC5-D71BA37AAC0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71" y="4012414"/>
            <a:ext cx="1516235" cy="2045511"/>
          </a:xfrm>
          <a:prstGeom prst="rect">
            <a:avLst/>
          </a:prstGeom>
        </p:spPr>
      </p:pic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67598281-408B-4227-B782-B85ABF26113E}"/>
              </a:ext>
            </a:extLst>
          </p:cNvPr>
          <p:cNvSpPr txBox="1">
            <a:spLocks/>
          </p:cNvSpPr>
          <p:nvPr/>
        </p:nvSpPr>
        <p:spPr>
          <a:xfrm>
            <a:off x="215776" y="6876181"/>
            <a:ext cx="9433742" cy="580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719548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912CEA-4D7F-42C7-90AD-DE39184C5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EMU Actuator</a:t>
            </a:r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6BE94D7-51AA-45FE-B1DE-EF49AB9E18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188958"/>
              </p:ext>
            </p:extLst>
          </p:nvPr>
        </p:nvGraphicFramePr>
        <p:xfrm>
          <a:off x="143768" y="1331315"/>
          <a:ext cx="5241032" cy="6208390"/>
        </p:xfrm>
        <a:graphic>
          <a:graphicData uri="http://schemas.openxmlformats.org/drawingml/2006/table">
            <a:tbl>
              <a:tblPr firstRow="1" firstCol="1" bandRow="1"/>
              <a:tblGrid>
                <a:gridCol w="1375655">
                  <a:extLst>
                    <a:ext uri="{9D8B030D-6E8A-4147-A177-3AD203B41FA5}">
                      <a16:colId xmlns:a16="http://schemas.microsoft.com/office/drawing/2014/main" val="3445912059"/>
                    </a:ext>
                  </a:extLst>
                </a:gridCol>
                <a:gridCol w="1953379">
                  <a:extLst>
                    <a:ext uri="{9D8B030D-6E8A-4147-A177-3AD203B41FA5}">
                      <a16:colId xmlns:a16="http://schemas.microsoft.com/office/drawing/2014/main" val="2103039001"/>
                    </a:ext>
                  </a:extLst>
                </a:gridCol>
                <a:gridCol w="981411">
                  <a:extLst>
                    <a:ext uri="{9D8B030D-6E8A-4147-A177-3AD203B41FA5}">
                      <a16:colId xmlns:a16="http://schemas.microsoft.com/office/drawing/2014/main" val="825138225"/>
                    </a:ext>
                  </a:extLst>
                </a:gridCol>
                <a:gridCol w="930587">
                  <a:extLst>
                    <a:ext uri="{9D8B030D-6E8A-4147-A177-3AD203B41FA5}">
                      <a16:colId xmlns:a16="http://schemas.microsoft.com/office/drawing/2014/main" val="3854440832"/>
                    </a:ext>
                  </a:extLst>
                </a:gridCol>
              </a:tblGrid>
              <a:tr h="132420"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522228"/>
                  </a:ext>
                </a:extLst>
              </a:tr>
              <a:tr h="132420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Energy 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3.63 MeV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83155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Current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62.5 mA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9239634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I: Fast Tuning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μs – 14 Hz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064648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II: Slow Tuning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μs – 1 Hz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246393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Power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 kW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905247"/>
                  </a:ext>
                </a:extLst>
              </a:tr>
              <a:tr h="264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Size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SL1, SL2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3.2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3.8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627130"/>
                  </a:ext>
                </a:extLst>
              </a:tr>
              <a:tr h="264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GR1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6.37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0.35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761686"/>
                  </a:ext>
                </a:extLst>
              </a:tr>
              <a:tr h="264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GR2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0.46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0.35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521777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Beam Power Flux (Slits)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kW/mm</a:t>
                      </a:r>
                      <a:r>
                        <a:rPr lang="en-GB" sz="9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7664206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Beam Power Flux (GR2)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 kW/mm</a:t>
                      </a:r>
                      <a:r>
                        <a:rPr lang="en-GB" sz="9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7185163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Wire Temperature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 K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18135"/>
                  </a:ext>
                </a:extLst>
              </a:tr>
              <a:tr h="132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Estimated Signal Read-Out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0.1-100 μA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1573030"/>
                  </a:ext>
                </a:extLst>
              </a:tr>
              <a:tr h="13242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23453"/>
                  </a:ext>
                </a:extLst>
              </a:tr>
              <a:tr h="132420"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 Characteristics</a:t>
                      </a: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Weight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kg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kg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884908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Flange to Axis Distance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190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205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3291605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Hard Limits Stroke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175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120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5405649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Switches Stroke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155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8524916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Flange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100x140 mm</a:t>
                      </a:r>
                      <a:r>
                        <a:rPr lang="en-GB" sz="9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CF100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533709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Actuator Pitch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mm/rev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859924"/>
                  </a:ext>
                </a:extLst>
              </a:tr>
              <a:tr h="17335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Motion Velocity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0.1-10 mm/s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9617157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Vacuum He Leak Test Rate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&lt;2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10-10 mbar l/s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672502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Orientation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0/90º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193380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Protection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Protective Cover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866211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Slit Dimmensions (aperture/thickness)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100x200 μm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5725130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Slit Plates 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Mersen 2220 PT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9415274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Grid Bias Voltage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1000 V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033140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Grid Wire Type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GOODFELLOW_W005131 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663208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Wire Diam.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 μm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1609005"/>
                  </a:ext>
                </a:extLst>
              </a:tr>
              <a:tr h="529680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 Components</a:t>
                      </a:r>
                    </a:p>
                  </a:txBody>
                  <a:tcPr marL="45568" marR="45568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Motor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NANOTEC ST4118M1804-B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Two Phases 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Steps: 200 steps/rev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Current: 1.8 A/phase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148093"/>
                  </a:ext>
                </a:extLst>
              </a:tr>
              <a:tr h="264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Brake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NANOTEC BWA-0 25-5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Voltage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24 V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924225"/>
                  </a:ext>
                </a:extLst>
              </a:tr>
              <a:tr h="5296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Encoder</a:t>
                      </a:r>
                    </a:p>
                  </a:txBody>
                  <a:tcPr marL="45568" marR="455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SIKO MSK1000-11-M-E1-2-I-1-1.00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Voltage: 5 V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Resolution: 1 μm</a:t>
                      </a:r>
                    </a:p>
                    <a:p>
                      <a:pPr marL="2682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Reference Signal: 1 mm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651650"/>
                  </a:ext>
                </a:extLst>
              </a:tr>
              <a:tr h="26484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Magnetic Band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SIKO MB100-1-0.3-10-0.01-St-TM-AM-0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0452785"/>
                  </a:ext>
                </a:extLst>
              </a:tr>
              <a:tr h="1324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Limit Switches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OMRON SS-01GL2-3</a:t>
                      </a:r>
                    </a:p>
                  </a:txBody>
                  <a:tcPr marL="45568" marR="455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745803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7F0603C-FA78-4857-AE20-1A470883F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5"/>
          <a:stretch/>
        </p:blipFill>
        <p:spPr>
          <a:xfrm>
            <a:off x="5782540" y="1403573"/>
            <a:ext cx="2028825" cy="4737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14552-FBCA-4BC7-BDF6-6C5CA3A20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62"/>
          <a:stretch/>
        </p:blipFill>
        <p:spPr>
          <a:xfrm>
            <a:off x="8352679" y="1404224"/>
            <a:ext cx="1440161" cy="4232623"/>
          </a:xfrm>
          <a:prstGeom prst="rect">
            <a:avLst/>
          </a:prstGeom>
        </p:spPr>
      </p:pic>
      <p:pic>
        <p:nvPicPr>
          <p:cNvPr id="9" name="gmail-m_8096623903847307255EDF8073E-58D6-4CE9-AC53-D5009C7DCEA1" descr="cid:image002.jpg@01D4BC38.D164C660">
            <a:extLst>
              <a:ext uri="{FF2B5EF4-FFF2-40B4-BE49-F238E27FC236}">
                <a16:creationId xmlns:a16="http://schemas.microsoft.com/office/drawing/2014/main" id="{284E2D05-2693-4053-9BCC-159B19507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1365" y="5457039"/>
            <a:ext cx="2176145" cy="163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23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1843077-EF73-432E-8324-4BCCBFC72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EMU Interfaces</a:t>
            </a:r>
            <a:endParaRPr lang="en-GB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C56F84D-A187-4D99-AEA1-4DED3B783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74" y="1281157"/>
            <a:ext cx="6425506" cy="6278518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9C13FA6-B60C-4B54-A76E-AED2AA223EF0}"/>
              </a:ext>
            </a:extLst>
          </p:cNvPr>
          <p:cNvSpPr txBox="1">
            <a:spLocks/>
          </p:cNvSpPr>
          <p:nvPr/>
        </p:nvSpPr>
        <p:spPr>
          <a:xfrm>
            <a:off x="-1214584" y="6897227"/>
            <a:ext cx="9360000" cy="494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DFFABC-B72B-4D63-8239-243C9A14B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568" y="2969776"/>
            <a:ext cx="1382751" cy="92183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2A01F21-D84D-4BE5-86D2-0A97D5EEEE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2020" r="-15" b="35718"/>
          <a:stretch/>
        </p:blipFill>
        <p:spPr>
          <a:xfrm>
            <a:off x="6710275" y="6611450"/>
            <a:ext cx="1912132" cy="922673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82EF4C7C-5529-4036-BF90-600A9DE94A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1" t="28800" r="7148" b="35545"/>
          <a:stretch/>
        </p:blipFill>
        <p:spPr>
          <a:xfrm>
            <a:off x="6876418" y="4984415"/>
            <a:ext cx="1990778" cy="651911"/>
          </a:xfrm>
          <a:prstGeom prst="rect">
            <a:avLst/>
          </a:prstGeom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D475C6C8-25D1-4B9F-9C57-C814C6D92C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4032" y="3446270"/>
            <a:ext cx="1785254" cy="998824"/>
          </a:xfrm>
          <a:prstGeom prst="rect">
            <a:avLst/>
          </a:prstGeom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C10CB7E3-8BFC-41A0-B249-2D188A153A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3674" r="61656"/>
          <a:stretch/>
        </p:blipFill>
        <p:spPr bwMode="auto">
          <a:xfrm>
            <a:off x="7767857" y="1640367"/>
            <a:ext cx="941150" cy="10368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4911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EMU: Slit &amp; Grid system schematics</a:t>
            </a:r>
            <a:endParaRPr dirty="0"/>
          </a:p>
        </p:txBody>
      </p:sp>
      <p:sp>
        <p:nvSpPr>
          <p:cNvPr id="404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2880748-84F4-4B43-A216-88B45DB1297C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16</a:t>
            </a:fld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AA81057-9AD0-4709-883D-F610799B4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7" y="1265040"/>
            <a:ext cx="9210675" cy="5781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2"/>
          <p:cNvPicPr/>
          <p:nvPr/>
        </p:nvPicPr>
        <p:blipFill>
          <a:blip r:embed="rId2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41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EMU HW: </a:t>
            </a:r>
            <a:r>
              <a:rPr lang="en-GB" sz="4400" dirty="0">
                <a:solidFill>
                  <a:srgbClr val="FFFFFF"/>
                </a:solidFill>
                <a:latin typeface="Times New Roman"/>
              </a:rPr>
              <a:t>µTCA platform 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11" name="CustomShape 2"/>
          <p:cNvSpPr/>
          <p:nvPr/>
        </p:nvSpPr>
        <p:spPr>
          <a:xfrm>
            <a:off x="360000" y="1440000"/>
            <a:ext cx="93571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en-GB" sz="2000" dirty="0">
                <a:solidFill>
                  <a:srgbClr val="000000"/>
                </a:solidFill>
                <a:latin typeface="Arial"/>
                <a:ea typeface="DejaVu Sans"/>
              </a:rPr>
              <a:t>µTCA platform for EMU prepared for E3 EPICS environment.</a:t>
            </a:r>
          </a:p>
          <a:p>
            <a:r>
              <a:rPr lang="en-GB" dirty="0">
                <a:solidFill>
                  <a:srgbClr val="000000"/>
                </a:solidFill>
              </a:rPr>
              <a:t>Main control IOC and signal acquisition.</a:t>
            </a:r>
            <a:endParaRPr lang="en-GB" dirty="0"/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µTCA crate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Schroff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3U, for 6 AMC cards, 4 RTMS, redundant Power Supplies, 1 MCH.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514350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	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AMC. (digitizing)</a:t>
            </a:r>
          </a:p>
          <a:p>
            <a:pPr lvl="3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	Concurrent Technologies AM 900/412-99. (EMU application)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2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5 MSPS, 16 bits. </a:t>
            </a:r>
          </a:p>
          <a:p>
            <a:pPr marL="5143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MRF MTCA EVR-300U. </a:t>
            </a:r>
            <a:endParaRPr lang="es-ES"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DejaVu Sans"/>
              </a:rPr>
              <a:t>External integrated systems controlled from the previous </a:t>
            </a:r>
            <a:r>
              <a:rPr lang="en-GB" b="1" dirty="0">
                <a:solidFill>
                  <a:srgbClr val="000000"/>
                </a:solidFill>
                <a:latin typeface="Times New Roman"/>
              </a:rPr>
              <a:t>HW crate :</a:t>
            </a:r>
            <a:endParaRPr b="1" dirty="0"/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Motion Control: Bus </a:t>
            </a:r>
            <a:r>
              <a:rPr lang="en-GB" sz="1600" dirty="0" err="1">
                <a:solidFill>
                  <a:srgbClr val="000000"/>
                </a:solidFill>
                <a:latin typeface="Times New Roman"/>
              </a:rPr>
              <a:t>ethercat</a:t>
            </a:r>
            <a:r>
              <a:rPr lang="en-GB" sz="1600" dirty="0">
                <a:solidFill>
                  <a:srgbClr val="000000"/>
                </a:solidFill>
                <a:latin typeface="Times New Roman"/>
              </a:rPr>
              <a:t>, linear motion, Beckhoff modules.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Power supply control for BIAS voltage supplying.</a:t>
            </a: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Additional control functions: plane change, power supplying checking, wire checking, calibration.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Analogue front-end interrelation for signal conditioning.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 marL="971550" lvl="1" indent="-514350">
              <a:lnSpc>
                <a:spcPct val="100000"/>
              </a:lnSpc>
              <a:buSzPct val="50000"/>
              <a:buFont typeface="Times New Roman" panose="02020603050405020304" pitchFamily="18" charset="0"/>
              <a:buChar char="●"/>
            </a:pPr>
            <a:r>
              <a:rPr lang="en-GB" sz="1600" dirty="0">
                <a:solidFill>
                  <a:srgbClr val="000000"/>
                </a:solidFill>
                <a:latin typeface="Times New Roman"/>
              </a:rPr>
              <a:t>Interlocks interface.</a:t>
            </a:r>
            <a:endParaRPr sz="16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sz="1600" dirty="0"/>
          </a:p>
          <a:p>
            <a:pPr>
              <a:lnSpc>
                <a:spcPct val="100000"/>
              </a:lnSpc>
            </a:pPr>
            <a:r>
              <a:rPr lang="en-GB" b="1" dirty="0">
                <a:solidFill>
                  <a:srgbClr val="000000"/>
                </a:solidFill>
                <a:latin typeface="Times New Roman"/>
              </a:rPr>
              <a:t>Slow Interlocks </a:t>
            </a:r>
            <a:r>
              <a:rPr lang="en-GB" dirty="0">
                <a:solidFill>
                  <a:srgbClr val="000000"/>
                </a:solidFill>
                <a:latin typeface="Times New Roman"/>
              </a:rPr>
              <a:t>Siemens PLC for cooling and slow interlocks functions.</a:t>
            </a: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41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F45781D4-4704-4386-8209-C1260CD8E39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17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B24F0BD8-028D-46F2-9B7B-7B17803F7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162" y="3851991"/>
            <a:ext cx="3985896" cy="1567786"/>
          </a:xfrm>
          <a:prstGeom prst="rect">
            <a:avLst/>
          </a:prstGeom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EMU: Front End / Back End 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1223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F64B844D-151F-4A69-AD33-D68C64F888A5}"/>
              </a:ext>
            </a:extLst>
          </p:cNvPr>
          <p:cNvSpPr/>
          <p:nvPr/>
        </p:nvSpPr>
        <p:spPr>
          <a:xfrm>
            <a:off x="302435" y="1498713"/>
            <a:ext cx="376884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Front End: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Number of channels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Minimum input current 100 (200) </a:t>
            </a:r>
            <a:r>
              <a:rPr lang="en-GB" sz="1400" dirty="0" err="1"/>
              <a:t>nA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Maximum input current 100 (200) 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µ</a:t>
            </a:r>
            <a:r>
              <a:rPr lang="en-GB" sz="1400" dirty="0"/>
              <a:t>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Bandwidth ~2MHz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Slow tuning mode 50us at 1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Fast tuning mode 5 us at 14 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Output: Differential +/- 10 V, High 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ADC Resolution 16 bits</a:t>
            </a:r>
          </a:p>
          <a:p>
            <a:endParaRPr lang="en-GB" sz="1400" b="1" dirty="0"/>
          </a:p>
          <a:p>
            <a:endParaRPr lang="en-GB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dirty="0"/>
              <a:t>Modular Sub-rack with backplane connections</a:t>
            </a:r>
          </a:p>
          <a:p>
            <a:pPr lvl="1"/>
            <a:r>
              <a:rPr lang="en-GB" sz="1400" dirty="0"/>
              <a:t>+ Large modularity. </a:t>
            </a:r>
          </a:p>
          <a:p>
            <a:pPr lvl="1"/>
            <a:r>
              <a:rPr lang="en-GB" sz="1400" dirty="0"/>
              <a:t>+ Robustness (no internal cabling)</a:t>
            </a:r>
          </a:p>
          <a:p>
            <a:pPr lvl="1"/>
            <a:r>
              <a:rPr lang="en-GB" sz="1400" dirty="0"/>
              <a:t>- Complex assembly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2D95A3B4-6E4B-459A-A0AA-C06604330523}"/>
              </a:ext>
            </a:extLst>
          </p:cNvPr>
          <p:cNvSpPr/>
          <p:nvPr/>
        </p:nvSpPr>
        <p:spPr>
          <a:xfrm>
            <a:off x="360000" y="5918417"/>
            <a:ext cx="376884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Back End:</a:t>
            </a:r>
          </a:p>
          <a:p>
            <a:r>
              <a:rPr lang="en-GB" sz="1400" dirty="0" err="1"/>
              <a:t>Auxiliar</a:t>
            </a:r>
            <a:r>
              <a:rPr lang="en-GB" sz="1400" dirty="0"/>
              <a:t> Power supplies for Front End.</a:t>
            </a:r>
          </a:p>
          <a:p>
            <a:r>
              <a:rPr lang="en-GB" sz="1400" dirty="0"/>
              <a:t>BIAS Power Supply.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9AF6B1AB-46DD-4AB7-A635-0C10D8F81C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795" y="1331007"/>
            <a:ext cx="2498697" cy="14031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3E84B8E2-A814-4ECD-9BFE-5B25B792E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003" y="1331007"/>
            <a:ext cx="2498697" cy="140311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2290F91-070D-42B6-8883-CECD726A3ACF}"/>
              </a:ext>
            </a:extLst>
          </p:cNvPr>
          <p:cNvSpPr/>
          <p:nvPr/>
        </p:nvSpPr>
        <p:spPr>
          <a:xfrm>
            <a:off x="7266058" y="3753325"/>
            <a:ext cx="294263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Features: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1</a:t>
            </a:r>
            <a:r>
              <a:rPr lang="en-GB" sz="1400" baseline="30000" dirty="0"/>
              <a:t>ST</a:t>
            </a:r>
            <a:r>
              <a:rPr lang="en-GB" sz="1400" dirty="0"/>
              <a:t> STAGE: Transimpedance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2</a:t>
            </a:r>
            <a:r>
              <a:rPr lang="en-GB" sz="1400" baseline="30000" dirty="0"/>
              <a:t>nd</a:t>
            </a:r>
            <a:r>
              <a:rPr lang="en-GB" sz="1400" dirty="0"/>
              <a:t> STAGE: Voltage Amplification and single-ended to differential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3</a:t>
            </a:r>
            <a:r>
              <a:rPr lang="en-GB" sz="1400" baseline="30000" dirty="0"/>
              <a:t>rd</a:t>
            </a:r>
            <a:r>
              <a:rPr lang="en-GB" sz="1400" dirty="0"/>
              <a:t> STAGE: Filter and Transmission line driver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7FA498-7073-407E-BD94-FEAFEB2A4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44" y="5666740"/>
            <a:ext cx="2892408" cy="1624198"/>
          </a:xfrm>
          <a:prstGeom prst="rect">
            <a:avLst/>
          </a:prstGeom>
        </p:spPr>
      </p:pic>
      <p:sp>
        <p:nvSpPr>
          <p:cNvPr id="36" name="Rectángulo 35">
            <a:extLst>
              <a:ext uri="{FF2B5EF4-FFF2-40B4-BE49-F238E27FC236}">
                <a16:creationId xmlns:a16="http://schemas.microsoft.com/office/drawing/2014/main" id="{1F4CEF35-223D-4D2C-B005-B145BE26A481}"/>
              </a:ext>
            </a:extLst>
          </p:cNvPr>
          <p:cNvSpPr/>
          <p:nvPr/>
        </p:nvSpPr>
        <p:spPr>
          <a:xfrm>
            <a:off x="4128849" y="2668839"/>
            <a:ext cx="58322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1: Outputs.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2: Tests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3: Power.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4: Inputs: EMU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Slot 5 .. 8: Signal accommodation channels (4 boards x 6 channels).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2760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7227360" y="7019640"/>
            <a:ext cx="2347200" cy="38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252D9F8-6172-4D2A-94F1-4BFF7AACF363}" type="slidenum">
              <a:rPr lang="en-GB" sz="1270">
                <a:solidFill>
                  <a:srgbClr val="000000"/>
                </a:solidFill>
                <a:latin typeface="Trebuchet MS"/>
                <a:ea typeface="DejaVu Sans"/>
              </a:rPr>
              <a:t>19</a:t>
            </a:fld>
            <a:endParaRPr/>
          </a:p>
        </p:txBody>
      </p:sp>
      <p:sp>
        <p:nvSpPr>
          <p:cNvPr id="526" name="CustomShape 2"/>
          <p:cNvSpPr/>
          <p:nvPr/>
        </p:nvSpPr>
        <p:spPr>
          <a:xfrm>
            <a:off x="-1199880" y="5040"/>
            <a:ext cx="12479040" cy="126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3990" dirty="0">
                <a:solidFill>
                  <a:srgbClr val="FFFFFF"/>
                </a:solidFill>
                <a:latin typeface="Times New Roman"/>
                <a:ea typeface="DejaVu Sans"/>
              </a:rPr>
              <a:t>           EMU Engineering GUIs        </a:t>
            </a:r>
            <a:endParaRPr dirty="0"/>
          </a:p>
        </p:txBody>
      </p:sp>
      <p:pic>
        <p:nvPicPr>
          <p:cNvPr id="527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54938" y="1341480"/>
            <a:ext cx="5633560" cy="3464200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CB0F1C3-A75F-4BB6-8391-84617D36B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1" y="4371836"/>
            <a:ext cx="7091907" cy="294916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4BEAAA6-4B1A-4AA2-8024-AE829FE7E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447" y="1444735"/>
            <a:ext cx="3468921" cy="2748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179A7DA0-0D7C-4A7E-A2E2-14E0945AFA13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</a:t>
            </a:fld>
            <a:endParaRPr/>
          </a:p>
        </p:txBody>
      </p:sp>
      <p:sp>
        <p:nvSpPr>
          <p:cNvPr id="27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Introduction</a:t>
            </a:r>
            <a:endParaRPr dirty="0"/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5973DCC6-BDD6-4B26-B9EA-BEF0E2B7AA5A}"/>
              </a:ext>
            </a:extLst>
          </p:cNvPr>
          <p:cNvSpPr/>
          <p:nvPr/>
        </p:nvSpPr>
        <p:spPr>
          <a:xfrm>
            <a:off x="1310760" y="1547640"/>
            <a:ext cx="282312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marL="514350" indent="-514350">
              <a:buSzPct val="50000"/>
              <a:buFont typeface="Times New Roman" panose="02020603050405020304" pitchFamily="18" charset="0"/>
              <a:buChar char="●"/>
            </a:pPr>
            <a:endParaRPr sz="2600" dirty="0">
              <a:solidFill>
                <a:schemeClr val="tx1">
                  <a:lumMod val="85000"/>
                  <a:lumOff val="15000"/>
                </a:schemeClr>
              </a:solidFill>
              <a:latin typeface="Times New Roman"/>
            </a:endParaRPr>
          </a:p>
        </p:txBody>
      </p:sp>
      <p:pic>
        <p:nvPicPr>
          <p:cNvPr id="10" name="Picture 2" descr="http://accelerator.bcast.es/mediawiki/images/0/01/MEBT_PBI_LAYOUT_MAY2016.png">
            <a:extLst>
              <a:ext uri="{FF2B5EF4-FFF2-40B4-BE49-F238E27FC236}">
                <a16:creationId xmlns:a16="http://schemas.microsoft.com/office/drawing/2014/main" id="{C729D628-ECA4-40A9-A939-5A5B2F0D6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85"/>
          <a:stretch/>
        </p:blipFill>
        <p:spPr bwMode="auto">
          <a:xfrm>
            <a:off x="144016" y="6060214"/>
            <a:ext cx="9864848" cy="14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EFE64C2-0F34-4170-8BF1-93363616B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988" y="1661986"/>
            <a:ext cx="5272346" cy="41493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4EAD0E8-C888-425C-AE9E-AD18D7238A1C}"/>
              </a:ext>
            </a:extLst>
          </p:cNvPr>
          <p:cNvSpPr txBox="1">
            <a:spLocks/>
          </p:cNvSpPr>
          <p:nvPr/>
        </p:nvSpPr>
        <p:spPr>
          <a:xfrm>
            <a:off x="360000" y="193320"/>
            <a:ext cx="9360000" cy="8866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B18457-0680-4413-BACC-515466EBAF39}"/>
              </a:ext>
            </a:extLst>
          </p:cNvPr>
          <p:cNvSpPr txBox="1">
            <a:spLocks/>
          </p:cNvSpPr>
          <p:nvPr/>
        </p:nvSpPr>
        <p:spPr>
          <a:xfrm>
            <a:off x="67936" y="1274402"/>
            <a:ext cx="8982654" cy="4608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buFont typeface="Arial" panose="020B0604020202020204" pitchFamily="34" charset="0"/>
              <a:buNone/>
            </a:pPr>
            <a:r>
              <a:rPr lang="en-GB" sz="2400" dirty="0"/>
              <a:t>ESS-Bilbao develops the MEBT as in-kind contribution to ESS</a:t>
            </a:r>
          </a:p>
          <a:p>
            <a:r>
              <a:rPr lang="en-GB" sz="1800" b="1" dirty="0"/>
              <a:t>LPS</a:t>
            </a:r>
          </a:p>
          <a:p>
            <a:pPr lvl="1"/>
            <a:r>
              <a:rPr lang="en-GB" sz="1600" dirty="0"/>
              <a:t>G. Harper: gharper@essbilbao.org</a:t>
            </a:r>
          </a:p>
          <a:p>
            <a:r>
              <a:rPr lang="en-GB" sz="1800" b="1" dirty="0"/>
              <a:t>PBI, CH, Q</a:t>
            </a:r>
            <a:r>
              <a:rPr lang="en-GB" sz="1800" b="1"/>
              <a:t>, BU </a:t>
            </a:r>
            <a:r>
              <a:rPr lang="en-GB" sz="1800" b="1" dirty="0"/>
              <a:t>Control</a:t>
            </a:r>
          </a:p>
          <a:p>
            <a:pPr lvl="1"/>
            <a:r>
              <a:rPr lang="en-GB" sz="1600" dirty="0"/>
              <a:t>I. Mazkiaran: imazkiaran@essbilbao.org</a:t>
            </a:r>
            <a:endParaRPr lang="en-GB" dirty="0"/>
          </a:p>
          <a:p>
            <a:r>
              <a:rPr lang="en-GB" sz="1800" b="1" dirty="0"/>
              <a:t>Interceptive PBI: FC, EMU, WS, SC</a:t>
            </a:r>
          </a:p>
          <a:p>
            <a:pPr lvl="1"/>
            <a:r>
              <a:rPr lang="en-GB" sz="1600" dirty="0"/>
              <a:t>A. R. </a:t>
            </a:r>
            <a:r>
              <a:rPr lang="en-GB" sz="1600" dirty="0" err="1"/>
              <a:t>Páramo</a:t>
            </a:r>
            <a:r>
              <a:rPr lang="en-GB" sz="1600" dirty="0"/>
              <a:t>: arparamo@essbilbao.org</a:t>
            </a:r>
          </a:p>
          <a:p>
            <a:r>
              <a:rPr lang="en-GB" sz="1800" b="1" dirty="0"/>
              <a:t>Non-Interceptive PBI: BPMs, BCMs, Chopper</a:t>
            </a:r>
          </a:p>
          <a:p>
            <a:pPr marL="1828800" lvl="4" indent="0">
              <a:buNone/>
            </a:pPr>
            <a:endParaRPr lang="en-GB" sz="1000" b="1" dirty="0"/>
          </a:p>
          <a:p>
            <a:pPr lvl="1"/>
            <a:r>
              <a:rPr lang="en-GB" sz="1600" dirty="0"/>
              <a:t>S. </a:t>
            </a:r>
            <a:r>
              <a:rPr lang="en-GB" sz="1600" dirty="0" err="1"/>
              <a:t>Varnasseri</a:t>
            </a:r>
            <a:r>
              <a:rPr lang="en-GB" sz="1600" dirty="0"/>
              <a:t>: svarnasseri@essbilbao.org</a:t>
            </a:r>
            <a:endParaRPr lang="en-GB" sz="2400" dirty="0"/>
          </a:p>
          <a:p>
            <a:pPr marL="108000" indent="0">
              <a:buFont typeface="Arial" panose="020B0604020202020204" pitchFamily="34" charset="0"/>
              <a:buNone/>
            </a:pPr>
            <a:r>
              <a:rPr lang="en-GB" sz="2400" dirty="0"/>
              <a:t>The MEBT PBI operates at:</a:t>
            </a:r>
          </a:p>
          <a:p>
            <a:r>
              <a:rPr lang="en-GB" sz="1600" dirty="0"/>
              <a:t>3.63 MeV – 62.5 mA </a:t>
            </a:r>
            <a:r>
              <a:rPr lang="en-GB" sz="1600" b="1" dirty="0"/>
              <a:t> </a:t>
            </a:r>
            <a:r>
              <a:rPr lang="en-GB" sz="1600" b="1" u="sng" dirty="0"/>
              <a:t>(230 kW)</a:t>
            </a:r>
          </a:p>
          <a:p>
            <a:r>
              <a:rPr lang="en-GB" sz="1600" dirty="0"/>
              <a:t>Nominal Operation: 2.86 </a:t>
            </a:r>
            <a:r>
              <a:rPr lang="en-GB" sz="1600" dirty="0" err="1"/>
              <a:t>ms</a:t>
            </a:r>
            <a:r>
              <a:rPr lang="en-GB" sz="1600" dirty="0"/>
              <a:t> / 14 Hz</a:t>
            </a:r>
          </a:p>
          <a:p>
            <a:pPr lvl="1"/>
            <a:r>
              <a:rPr lang="en-GB" sz="1600" dirty="0"/>
              <a:t>Commissioning </a:t>
            </a:r>
            <a:r>
              <a:rPr lang="en-GB" sz="1600" dirty="0" err="1"/>
              <a:t>Modes:Fast</a:t>
            </a:r>
            <a:r>
              <a:rPr lang="en-GB" sz="1600" dirty="0"/>
              <a:t> Tuning: 5 </a:t>
            </a:r>
            <a:r>
              <a:rPr lang="el-GR" sz="1600" dirty="0"/>
              <a:t>μ</a:t>
            </a:r>
            <a:r>
              <a:rPr lang="en-GB" sz="1600" dirty="0"/>
              <a:t>s – 14 Hz, </a:t>
            </a:r>
          </a:p>
          <a:p>
            <a:pPr marL="457200" lvl="1" indent="0">
              <a:buNone/>
            </a:pPr>
            <a:r>
              <a:rPr lang="en-GB" sz="1600" dirty="0"/>
              <a:t>                                        Slow Tuning: 50 </a:t>
            </a:r>
            <a:r>
              <a:rPr lang="el-GR" sz="1600" dirty="0"/>
              <a:t>μ</a:t>
            </a:r>
            <a:r>
              <a:rPr lang="en-GB" sz="1600" dirty="0"/>
              <a:t>s – 1 Hz.	</a:t>
            </a:r>
          </a:p>
          <a:p>
            <a:pPr lvl="1"/>
            <a:endParaRPr lang="en-GB" sz="1600" dirty="0"/>
          </a:p>
          <a:p>
            <a:pPr lvl="1"/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GB" sz="1600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455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>
            <a:extLst>
              <a:ext uri="{FF2B5EF4-FFF2-40B4-BE49-F238E27FC236}">
                <a16:creationId xmlns:a16="http://schemas.microsoft.com/office/drawing/2014/main" id="{C69219B3-EA14-417B-9BA7-EA27124F0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552" y="1267783"/>
            <a:ext cx="1092029" cy="2512054"/>
          </a:xfrm>
          <a:prstGeom prst="rect">
            <a:avLst/>
          </a:prstGeom>
        </p:spPr>
      </p:pic>
      <p:pic>
        <p:nvPicPr>
          <p:cNvPr id="5" name="Picture 39">
            <a:extLst>
              <a:ext uri="{FF2B5EF4-FFF2-40B4-BE49-F238E27FC236}">
                <a16:creationId xmlns:a16="http://schemas.microsoft.com/office/drawing/2014/main" id="{972BD82E-DAF7-4473-A28E-86ECB14795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93" t="12195" b="43644"/>
          <a:stretch/>
        </p:blipFill>
        <p:spPr>
          <a:xfrm>
            <a:off x="6573288" y="6012085"/>
            <a:ext cx="3190338" cy="122006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ECA595B-BB97-472C-B92E-57EE60C3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Scrapers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910AEE-1FFE-43D6-BCE5-582A1E00A343}"/>
              </a:ext>
            </a:extLst>
          </p:cNvPr>
          <p:cNvSpPr txBox="1">
            <a:spLocks/>
          </p:cNvSpPr>
          <p:nvPr/>
        </p:nvSpPr>
        <p:spPr>
          <a:xfrm>
            <a:off x="368830" y="6732165"/>
            <a:ext cx="5823610" cy="9098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600" dirty="0"/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8BD2B04C-39CB-4987-8444-E5C156E37AE7}"/>
              </a:ext>
            </a:extLst>
          </p:cNvPr>
          <p:cNvSpPr txBox="1"/>
          <p:nvPr/>
        </p:nvSpPr>
        <p:spPr>
          <a:xfrm>
            <a:off x="7388937" y="3707829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PRODUCTION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E8DB5BB1-C257-4436-8865-EA322901D02E}"/>
              </a:ext>
            </a:extLst>
          </p:cNvPr>
          <p:cNvSpPr txBox="1"/>
          <p:nvPr/>
        </p:nvSpPr>
        <p:spPr>
          <a:xfrm>
            <a:off x="1981506" y="3705069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DESIGN</a:t>
            </a:r>
          </a:p>
        </p:txBody>
      </p:sp>
      <p:pic>
        <p:nvPicPr>
          <p:cNvPr id="10" name="Picture 30">
            <a:extLst>
              <a:ext uri="{FF2B5EF4-FFF2-40B4-BE49-F238E27FC236}">
                <a16:creationId xmlns:a16="http://schemas.microsoft.com/office/drawing/2014/main" id="{0BCE67A3-820C-45CD-A0D3-18EFB4677A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63" y="4127409"/>
            <a:ext cx="2250913" cy="1213868"/>
          </a:xfrm>
          <a:prstGeom prst="rect">
            <a:avLst/>
          </a:prstGeom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F5C904F2-7EFC-4D23-A813-76E96D3B20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2"/>
          <a:stretch/>
        </p:blipFill>
        <p:spPr>
          <a:xfrm>
            <a:off x="741290" y="5666592"/>
            <a:ext cx="1380906" cy="1248072"/>
          </a:xfrm>
          <a:prstGeom prst="rect">
            <a:avLst/>
          </a:prstGeom>
        </p:spPr>
      </p:pic>
      <p:pic>
        <p:nvPicPr>
          <p:cNvPr id="12" name="Picture 34">
            <a:extLst>
              <a:ext uri="{FF2B5EF4-FFF2-40B4-BE49-F238E27FC236}">
                <a16:creationId xmlns:a16="http://schemas.microsoft.com/office/drawing/2014/main" id="{F70B650A-E271-472B-90C4-5A669C6422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2980" y="5636567"/>
            <a:ext cx="1721686" cy="1291264"/>
          </a:xfrm>
          <a:prstGeom prst="rect">
            <a:avLst/>
          </a:prstGeom>
        </p:spPr>
      </p:pic>
      <p:pic>
        <p:nvPicPr>
          <p:cNvPr id="13" name="Picture 35">
            <a:extLst>
              <a:ext uri="{FF2B5EF4-FFF2-40B4-BE49-F238E27FC236}">
                <a16:creationId xmlns:a16="http://schemas.microsoft.com/office/drawing/2014/main" id="{FE7EA7BA-F295-448D-96D6-8B1F4963EF7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549"/>
          <a:stretch/>
        </p:blipFill>
        <p:spPr bwMode="auto">
          <a:xfrm>
            <a:off x="4685450" y="5743407"/>
            <a:ext cx="1594298" cy="1281597"/>
          </a:xfrm>
          <a:prstGeom prst="rect">
            <a:avLst/>
          </a:prstGeom>
          <a:noFill/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32C9F82B-C2EE-41CD-87F4-30C1FE1DD0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83" r="67580"/>
          <a:stretch/>
        </p:blipFill>
        <p:spPr bwMode="auto">
          <a:xfrm>
            <a:off x="4803940" y="4067869"/>
            <a:ext cx="1496708" cy="1630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8">
            <a:extLst>
              <a:ext uri="{FF2B5EF4-FFF2-40B4-BE49-F238E27FC236}">
                <a16:creationId xmlns:a16="http://schemas.microsoft.com/office/drawing/2014/main" id="{CB646C82-8CAE-46DC-BB72-0663BB2D96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31" t="12388"/>
          <a:stretch/>
        </p:blipFill>
        <p:spPr bwMode="auto">
          <a:xfrm>
            <a:off x="2424063" y="4183692"/>
            <a:ext cx="2117567" cy="12815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47ADCC4D-B90F-4339-8862-3C7B5056AF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37874" y="3417655"/>
            <a:ext cx="1387505" cy="3263999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29DA706F-5468-4F34-9D7E-8E9CBA9B1AA4}"/>
              </a:ext>
            </a:extLst>
          </p:cNvPr>
          <p:cNvSpPr txBox="1"/>
          <p:nvPr/>
        </p:nvSpPr>
        <p:spPr>
          <a:xfrm>
            <a:off x="157567" y="1389052"/>
            <a:ext cx="79502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SC are designed to remove beam halo at </a:t>
            </a:r>
            <a:r>
              <a:rPr lang="en-GB" sz="2000" b="1" dirty="0"/>
              <a:t>3 MEBT locations</a:t>
            </a:r>
            <a:r>
              <a:rPr lang="en-GB" sz="2000" dirty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Each scraper blade will remove </a:t>
            </a:r>
            <a:r>
              <a:rPr lang="en-GB" sz="2000" b="1" dirty="0"/>
              <a:t>0.25 % or 625 W</a:t>
            </a:r>
            <a:r>
              <a:rPr lang="en-GB" sz="2000" dirty="0"/>
              <a:t> of beam under nominal operation.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To withstand beam irradiation </a:t>
            </a:r>
            <a:r>
              <a:rPr lang="en-GB" sz="2000" b="1" dirty="0"/>
              <a:t>TZM plates</a:t>
            </a:r>
            <a:r>
              <a:rPr lang="en-GB" sz="2000" dirty="0"/>
              <a:t> over a refrigerated steel support are included.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/>
              <a:t>The TZM plate is electrically insulated with a </a:t>
            </a:r>
            <a:r>
              <a:rPr lang="en-GB" sz="2000" dirty="0" err="1"/>
              <a:t>kapton</a:t>
            </a:r>
            <a:r>
              <a:rPr lang="en-GB" sz="2000" dirty="0"/>
              <a:t> foil and is connected to a </a:t>
            </a:r>
            <a:r>
              <a:rPr lang="en-GB" sz="2000" b="1" dirty="0"/>
              <a:t>triaxial cable for signal acquisition</a:t>
            </a:r>
            <a:r>
              <a:rPr lang="en-GB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73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8A7BEC-885F-4E0B-99B3-58E466FF7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Scraper Interfaces</a:t>
            </a:r>
            <a:endParaRPr lang="en-GB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6C69E540-F406-4C15-B242-691E399574D2}"/>
              </a:ext>
            </a:extLst>
          </p:cNvPr>
          <p:cNvSpPr txBox="1">
            <a:spLocks/>
          </p:cNvSpPr>
          <p:nvPr/>
        </p:nvSpPr>
        <p:spPr>
          <a:xfrm>
            <a:off x="35096" y="6876181"/>
            <a:ext cx="9360000" cy="494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8E264-A8F8-44F5-A63D-009B6B227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912" y="1348707"/>
            <a:ext cx="7156317" cy="5455466"/>
          </a:xfrm>
          <a:prstGeom prst="rect">
            <a:avLst/>
          </a:prstGeom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05ADE18-D6AD-448F-9E2A-9369E70406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674" r="61656"/>
          <a:stretch/>
        </p:blipFill>
        <p:spPr bwMode="auto">
          <a:xfrm>
            <a:off x="8496696" y="1588494"/>
            <a:ext cx="1332567" cy="1468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3F9440-B025-479A-AB16-BEAB885EC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3477" y="6169062"/>
            <a:ext cx="3277573" cy="985462"/>
          </a:xfrm>
          <a:prstGeom prst="rect">
            <a:avLst/>
          </a:prstGeom>
        </p:spPr>
      </p:pic>
      <p:pic>
        <p:nvPicPr>
          <p:cNvPr id="9" name="Picture 19">
            <a:extLst>
              <a:ext uri="{FF2B5EF4-FFF2-40B4-BE49-F238E27FC236}">
                <a16:creationId xmlns:a16="http://schemas.microsoft.com/office/drawing/2014/main" id="{6CDB25CA-C47D-41CB-B918-E2F5142CB7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10" y="1835621"/>
            <a:ext cx="2701478" cy="202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562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AB18583-43D1-437D-94B8-BB6B27DFF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Scraper Actuator </a:t>
            </a:r>
            <a:endParaRPr lang="en-GB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49958A0-405D-4FB0-A51A-567D219273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3651" y="3728748"/>
            <a:ext cx="3425930" cy="2966233"/>
          </a:xfrm>
          <a:prstGeom prst="rect">
            <a:avLst/>
          </a:prstGeom>
          <a:noFill/>
        </p:spPr>
      </p:pic>
      <p:graphicFrame>
        <p:nvGraphicFramePr>
          <p:cNvPr id="6" name="Table 15">
            <a:extLst>
              <a:ext uri="{FF2B5EF4-FFF2-40B4-BE49-F238E27FC236}">
                <a16:creationId xmlns:a16="http://schemas.microsoft.com/office/drawing/2014/main" id="{14F64A81-BA2B-4CBB-A5D0-AA4F6DD610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736972"/>
              </p:ext>
            </p:extLst>
          </p:nvPr>
        </p:nvGraphicFramePr>
        <p:xfrm>
          <a:off x="125915" y="1280277"/>
          <a:ext cx="5333359" cy="6035040"/>
        </p:xfrm>
        <a:graphic>
          <a:graphicData uri="http://schemas.openxmlformats.org/drawingml/2006/table">
            <a:tbl>
              <a:tblPr firstRow="1" firstCol="1" bandRow="1"/>
              <a:tblGrid>
                <a:gridCol w="972209">
                  <a:extLst>
                    <a:ext uri="{9D8B030D-6E8A-4147-A177-3AD203B41FA5}">
                      <a16:colId xmlns:a16="http://schemas.microsoft.com/office/drawing/2014/main" val="4059593766"/>
                    </a:ext>
                  </a:extLst>
                </a:gridCol>
                <a:gridCol w="2025975">
                  <a:extLst>
                    <a:ext uri="{9D8B030D-6E8A-4147-A177-3AD203B41FA5}">
                      <a16:colId xmlns:a16="http://schemas.microsoft.com/office/drawing/2014/main" val="3634303008"/>
                    </a:ext>
                  </a:extLst>
                </a:gridCol>
                <a:gridCol w="1158090">
                  <a:extLst>
                    <a:ext uri="{9D8B030D-6E8A-4147-A177-3AD203B41FA5}">
                      <a16:colId xmlns:a16="http://schemas.microsoft.com/office/drawing/2014/main" val="3415906544"/>
                    </a:ext>
                  </a:extLst>
                </a:gridCol>
                <a:gridCol w="1177085">
                  <a:extLst>
                    <a:ext uri="{9D8B030D-6E8A-4147-A177-3AD203B41FA5}">
                      <a16:colId xmlns:a16="http://schemas.microsoft.com/office/drawing/2014/main" val="147760880"/>
                    </a:ext>
                  </a:extLst>
                </a:gridCol>
              </a:tblGrid>
              <a:tr h="135096"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Category</a:t>
                      </a:r>
                      <a:endParaRPr lang="en-GB" sz="900" b="1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Parameter</a:t>
                      </a:r>
                      <a:endParaRPr lang="en-GB" sz="900" b="1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Value</a:t>
                      </a:r>
                      <a:endParaRPr lang="en-GB" sz="900" b="1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7434"/>
                  </a:ext>
                </a:extLst>
              </a:tr>
              <a:tr h="135096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Beam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Parameters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Beam Energy 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3.63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MeV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760933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Beam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Current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62.5 mA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265449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Beam Mode 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2.86 ms – 14 Hz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881661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Beam Power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230 kW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9544331"/>
                  </a:ext>
                </a:extLst>
              </a:tr>
              <a:tr h="270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Beam Size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SC1&amp;2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x</a:t>
                      </a: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1.8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y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3.2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617850"/>
                  </a:ext>
                </a:extLst>
              </a:tr>
              <a:tr h="270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SC3&amp;4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x</a:t>
                      </a: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3.1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y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3.8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005284"/>
                  </a:ext>
                </a:extLst>
              </a:tr>
              <a:tr h="270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SC5&amp;6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x</a:t>
                      </a: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2.5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y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0.9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64350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Max. Beam Collimation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0.25 % (625 W)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992347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Max. Beam Irradiation (SC5&amp;SC6)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i="1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</a:t>
                      </a:r>
                      <a:r>
                        <a:rPr lang="en-GB" sz="900" baseline="-25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= 80 MW/m</a:t>
                      </a:r>
                      <a:r>
                        <a:rPr lang="en-GB" sz="900" baseline="300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8718575"/>
                  </a:ext>
                </a:extLst>
              </a:tr>
              <a:tr h="1350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 </a:t>
                      </a:r>
                    </a:p>
                  </a:txBody>
                  <a:tcPr marL="21603" marR="21603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Estimated Signal Read-Out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500-1000 </a:t>
                      </a:r>
                      <a:r>
                        <a:rPr lang="en-GB" sz="900" dirty="0" err="1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μA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7984505"/>
                  </a:ext>
                </a:extLst>
              </a:tr>
              <a:tr h="135096">
                <a:tc rowSpan="1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Instrument Characteristics</a:t>
                      </a:r>
                    </a:p>
                  </a:txBody>
                  <a:tcPr marL="21603" marR="2160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Weight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14 kg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3820737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Vacuum He Leak Test Rate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&lt;2⋅10-10 mbar l/s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61630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Refrigeration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Water at 25ºC, 5 bar, 2 l/min (Max. 10 Bar)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3650755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Flange to Axis Distance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190 mm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592833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Hard Limits Stroke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80 mm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6167808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Switches Stroke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60 mm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788145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Actuator Pitch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 mm/rev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9987919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Motion Velocity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0.1-10 mm/s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1314297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Mounting Flange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100x140 mm</a:t>
                      </a:r>
                      <a:r>
                        <a:rPr lang="en-GB" sz="900" baseline="300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 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Rect. Flange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9149802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Mounting Orientation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Vertical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2177572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External Protection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Protective Cover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3014156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Nominal Bias Voltage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± 100 V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319816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Max. Bias Voltage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± 500 V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256601"/>
                  </a:ext>
                </a:extLst>
              </a:tr>
              <a:tr h="40528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Blade Characteristics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TZM Blade (MEBT-SC-1104 B)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-54x52x5 mm plate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-15º Chamfer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925452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Cooling Block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Steel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856462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Insulators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Kapton MT300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7501"/>
                  </a:ext>
                </a:extLst>
              </a:tr>
              <a:tr h="540382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Main Components</a:t>
                      </a:r>
                    </a:p>
                  </a:txBody>
                  <a:tcPr marL="21603" marR="21603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Motor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NANOTEC ST4118M1804-B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 Two Phases 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 Steps: 200 steps/rev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 Current: 1.8 A/phase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061277"/>
                  </a:ext>
                </a:extLst>
              </a:tr>
              <a:tr h="27019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Brake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NANOTEC BWA-0 25-5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- Voltage: 24 V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704788"/>
                  </a:ext>
                </a:extLst>
              </a:tr>
              <a:tr h="5403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Encoder</a:t>
                      </a:r>
                    </a:p>
                  </a:txBody>
                  <a:tcPr marL="21603" marR="2160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SIKO MSK1000-11-M-E1-2-I-1-1.00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- Voltage: 5 V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- Resolution: 1 μm</a:t>
                      </a:r>
                    </a:p>
                    <a:p>
                      <a:pPr marL="914400" algn="l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- Reference Signal: 1 mm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1167840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Magnetic Band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SIKO MB100-1-0.3-10-0.01-St-TM-AM-0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612597"/>
                  </a:ext>
                </a:extLst>
              </a:tr>
              <a:tr h="1350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Limit Switches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OMRON SS-01GL2-3</a:t>
                      </a:r>
                    </a:p>
                  </a:txBody>
                  <a:tcPr marL="21603" marR="2160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2862540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FE7A01BC-85B8-413A-A72C-520D1B2A367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4" r="16424" b="4499"/>
          <a:stretch/>
        </p:blipFill>
        <p:spPr>
          <a:xfrm>
            <a:off x="6614369" y="1350832"/>
            <a:ext cx="2612525" cy="1987306"/>
          </a:xfrm>
          <a:prstGeom prst="rect">
            <a:avLst/>
          </a:prstGeom>
        </p:spPr>
      </p:pic>
      <p:cxnSp>
        <p:nvCxnSpPr>
          <p:cNvPr id="8" name="Straight Arrow Connector 5">
            <a:extLst>
              <a:ext uri="{FF2B5EF4-FFF2-40B4-BE49-F238E27FC236}">
                <a16:creationId xmlns:a16="http://schemas.microsoft.com/office/drawing/2014/main" id="{D5D1038E-9A56-43DC-8D91-8DE1398C3625}"/>
              </a:ext>
            </a:extLst>
          </p:cNvPr>
          <p:cNvCxnSpPr>
            <a:cxnSpLocks/>
          </p:cNvCxnSpPr>
          <p:nvPr/>
        </p:nvCxnSpPr>
        <p:spPr>
          <a:xfrm flipH="1" flipV="1">
            <a:off x="7200552" y="2411685"/>
            <a:ext cx="576064" cy="1368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519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23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Scraper Control Schematic</a:t>
            </a:r>
            <a:endParaRPr dirty="0"/>
          </a:p>
        </p:txBody>
      </p:sp>
      <p:sp>
        <p:nvSpPr>
          <p:cNvPr id="294" name="CustomShape 3"/>
          <p:cNvSpPr/>
          <p:nvPr/>
        </p:nvSpPr>
        <p:spPr>
          <a:xfrm>
            <a:off x="1270800" y="1547640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A61236B-052B-424F-8989-7A1132C399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7" y="1697509"/>
            <a:ext cx="8715094" cy="470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>
            <a:extLst>
              <a:ext uri="{FF2B5EF4-FFF2-40B4-BE49-F238E27FC236}">
                <a16:creationId xmlns:a16="http://schemas.microsoft.com/office/drawing/2014/main" id="{D98CA0D9-DCB1-4B70-B4F3-D0C8FCBDE834}"/>
              </a:ext>
            </a:extLst>
          </p:cNvPr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Scraper Motion Engineering GUIs</a:t>
            </a:r>
            <a:endParaRPr dirty="0"/>
          </a:p>
        </p:txBody>
      </p:sp>
      <p:pic>
        <p:nvPicPr>
          <p:cNvPr id="5" name="Image1">
            <a:extLst>
              <a:ext uri="{FF2B5EF4-FFF2-40B4-BE49-F238E27FC236}">
                <a16:creationId xmlns:a16="http://schemas.microsoft.com/office/drawing/2014/main" id="{2A59361E-DE4D-4C66-8BCD-B63A8AC085BE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32080" y="1356479"/>
            <a:ext cx="6267888" cy="30120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C5086D-F63A-45A0-908F-00D30B9D3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474" y="3728157"/>
            <a:ext cx="4290743" cy="377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C3C4383-182C-4CB3-9D1C-D3A2B7970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11" y="4459954"/>
            <a:ext cx="2259913" cy="301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845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0">
            <a:extLst>
              <a:ext uri="{FF2B5EF4-FFF2-40B4-BE49-F238E27FC236}">
                <a16:creationId xmlns:a16="http://schemas.microsoft.com/office/drawing/2014/main" id="{BDC5563C-D833-4576-A6E7-B40D79EF2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50062">
            <a:off x="3258290" y="3851050"/>
            <a:ext cx="694915" cy="25284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2452AF6-C4A7-49B1-A0BB-BA18839C7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64" y="193320"/>
            <a:ext cx="6188216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  <a:cs typeface="+mn-cs"/>
              </a:rPr>
              <a:t>Wire Scanner</a:t>
            </a:r>
          </a:p>
        </p:txBody>
      </p:sp>
      <p:sp>
        <p:nvSpPr>
          <p:cNvPr id="6" name="TextBox 20">
            <a:extLst>
              <a:ext uri="{FF2B5EF4-FFF2-40B4-BE49-F238E27FC236}">
                <a16:creationId xmlns:a16="http://schemas.microsoft.com/office/drawing/2014/main" id="{6E3DCC7C-8E8F-43B6-ABBB-31F4C98BC71D}"/>
              </a:ext>
            </a:extLst>
          </p:cNvPr>
          <p:cNvSpPr txBox="1"/>
          <p:nvPr/>
        </p:nvSpPr>
        <p:spPr>
          <a:xfrm>
            <a:off x="1489099" y="3655930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DESIGN</a:t>
            </a:r>
          </a:p>
        </p:txBody>
      </p:sp>
      <p:pic>
        <p:nvPicPr>
          <p:cNvPr id="7" name="4 Imagen">
            <a:extLst>
              <a:ext uri="{FF2B5EF4-FFF2-40B4-BE49-F238E27FC236}">
                <a16:creationId xmlns:a16="http://schemas.microsoft.com/office/drawing/2014/main" id="{7D89F837-D7EF-41C8-B5F3-C419DC808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865" y="3995861"/>
            <a:ext cx="1578923" cy="2091064"/>
          </a:xfrm>
          <a:prstGeom prst="rect">
            <a:avLst/>
          </a:prstGeom>
        </p:spPr>
      </p:pic>
      <p:pic>
        <p:nvPicPr>
          <p:cNvPr id="8" name="Picture 29">
            <a:extLst>
              <a:ext uri="{FF2B5EF4-FFF2-40B4-BE49-F238E27FC236}">
                <a16:creationId xmlns:a16="http://schemas.microsoft.com/office/drawing/2014/main" id="{112C3356-2A2A-42B2-BBDF-22C2CC35A71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765" y="6323691"/>
            <a:ext cx="1773691" cy="78193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B3000236-46E8-4CFD-9636-2142DB8A3A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4048" y="5697960"/>
            <a:ext cx="1418584" cy="106696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CC5F551-AB00-467D-B18C-8F2AAA7844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3" y="4484256"/>
            <a:ext cx="2433990" cy="1107812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EF1E191E-58CA-4223-A09C-8BCFE1F0AB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64" y="5722394"/>
            <a:ext cx="1795728" cy="1066969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1F64BD6F-0EB1-46C4-A6FD-B9F1A4AA3B74}"/>
              </a:ext>
            </a:extLst>
          </p:cNvPr>
          <p:cNvSpPr txBox="1"/>
          <p:nvPr/>
        </p:nvSpPr>
        <p:spPr>
          <a:xfrm>
            <a:off x="7056536" y="3491805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PRODUCTION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36ADB8-52B0-4D67-8588-8D2B9B0CCC4B}"/>
              </a:ext>
            </a:extLst>
          </p:cNvPr>
          <p:cNvSpPr/>
          <p:nvPr/>
        </p:nvSpPr>
        <p:spPr>
          <a:xfrm>
            <a:off x="-23250" y="1398042"/>
            <a:ext cx="94560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The wire scanners are designed for measurement of beam profile at 3 MEBT locations in </a:t>
            </a:r>
            <a:r>
              <a:rPr lang="en-GB" sz="2200" b="1" dirty="0"/>
              <a:t>commissioning modes</a:t>
            </a:r>
            <a:r>
              <a:rPr lang="en-GB" sz="22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Equipped with </a:t>
            </a:r>
            <a:r>
              <a:rPr lang="en-GB" sz="2200" b="1" dirty="0"/>
              <a:t>34 μm </a:t>
            </a:r>
            <a:r>
              <a:rPr lang="en-GB" sz="2200" dirty="0"/>
              <a:t>carbon wire and an alignment toolkit has been manufactured for wire placing.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Each carbon wire is connected to triaxial cabling with biased voltages of ± 100 V for minimisation of signal noises.</a:t>
            </a:r>
          </a:p>
        </p:txBody>
      </p:sp>
      <p:pic>
        <p:nvPicPr>
          <p:cNvPr id="14" name="Picture 18">
            <a:extLst>
              <a:ext uri="{FF2B5EF4-FFF2-40B4-BE49-F238E27FC236}">
                <a16:creationId xmlns:a16="http://schemas.microsoft.com/office/drawing/2014/main" id="{507FF5F2-35DD-41EA-A576-EFCB821C06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413" y="4514548"/>
            <a:ext cx="2387029" cy="2033396"/>
          </a:xfrm>
          <a:prstGeom prst="rect">
            <a:avLst/>
          </a:prstGeom>
        </p:spPr>
      </p:pic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7715CD5F-3DBF-4958-A0A9-0814E8F01175}"/>
              </a:ext>
            </a:extLst>
          </p:cNvPr>
          <p:cNvSpPr txBox="1">
            <a:spLocks/>
          </p:cNvSpPr>
          <p:nvPr/>
        </p:nvSpPr>
        <p:spPr>
          <a:xfrm>
            <a:off x="215776" y="6943430"/>
            <a:ext cx="7881989" cy="5808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123480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7EAB10-D544-481C-B74E-66EB870DA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93320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  <a:cs typeface="+mn-cs"/>
              </a:rPr>
              <a:t>Wire Scanner Actuator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A1D0280-16B7-463D-A9AE-1C56475903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55" y="1335839"/>
            <a:ext cx="2955212" cy="219055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31955CD-EB57-4B9A-A7AE-C05B575D42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9753919"/>
              </p:ext>
            </p:extLst>
          </p:nvPr>
        </p:nvGraphicFramePr>
        <p:xfrm>
          <a:off x="71760" y="1299849"/>
          <a:ext cx="5612513" cy="6207248"/>
        </p:xfrm>
        <a:graphic>
          <a:graphicData uri="http://schemas.openxmlformats.org/drawingml/2006/table">
            <a:tbl>
              <a:tblPr firstRow="1" firstCol="1" bandRow="1"/>
              <a:tblGrid>
                <a:gridCol w="1443437">
                  <a:extLst>
                    <a:ext uri="{9D8B030D-6E8A-4147-A177-3AD203B41FA5}">
                      <a16:colId xmlns:a16="http://schemas.microsoft.com/office/drawing/2014/main" val="1498746406"/>
                    </a:ext>
                  </a:extLst>
                </a:gridCol>
                <a:gridCol w="2006518">
                  <a:extLst>
                    <a:ext uri="{9D8B030D-6E8A-4147-A177-3AD203B41FA5}">
                      <a16:colId xmlns:a16="http://schemas.microsoft.com/office/drawing/2014/main" val="249676119"/>
                    </a:ext>
                  </a:extLst>
                </a:gridCol>
                <a:gridCol w="1186469">
                  <a:extLst>
                    <a:ext uri="{9D8B030D-6E8A-4147-A177-3AD203B41FA5}">
                      <a16:colId xmlns:a16="http://schemas.microsoft.com/office/drawing/2014/main" val="986060593"/>
                    </a:ext>
                  </a:extLst>
                </a:gridCol>
                <a:gridCol w="976089">
                  <a:extLst>
                    <a:ext uri="{9D8B030D-6E8A-4147-A177-3AD203B41FA5}">
                      <a16:colId xmlns:a16="http://schemas.microsoft.com/office/drawing/2014/main" val="46616127"/>
                    </a:ext>
                  </a:extLst>
                </a:gridCol>
              </a:tblGrid>
              <a:tr h="143297"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9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en-GB" sz="9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954465"/>
                  </a:ext>
                </a:extLst>
              </a:tr>
              <a:tr h="143297"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Parameters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Energy 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3.63 MeV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6749539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Current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62.5 mA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436645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I: Fast Tuning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μs – 14 Hz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4660706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II: Slow Tuning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μs – 1 Hz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634669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Power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 kW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859512"/>
                  </a:ext>
                </a:extLst>
              </a:tr>
              <a:tr h="30268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Size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WS1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2.4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1.3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8222718"/>
                  </a:ext>
                </a:extLst>
              </a:tr>
              <a:tr h="2660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WS2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3.9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 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1.4 mm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5621168"/>
                  </a:ext>
                </a:extLst>
              </a:tr>
              <a:tr h="26601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WS3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s-ES" sz="9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 </a:t>
                      </a:r>
                      <a:r>
                        <a:rPr lang="es-ES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3.8 mm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1101836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Wire Temperature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 K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567683"/>
                  </a:ext>
                </a:extLst>
              </a:tr>
              <a:tr h="2865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Beam Irradiation (for WS1)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</a:t>
                      </a:r>
                      <a:r>
                        <a:rPr lang="en-GB" sz="9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= 0.3 A/cm</a:t>
                      </a:r>
                      <a:r>
                        <a:rPr lang="en-GB" sz="900" baseline="30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</a:t>
                      </a:r>
                      <a:r>
                        <a:rPr lang="en-GB" sz="900" baseline="-25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= 58 J/cm2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347937"/>
                  </a:ext>
                </a:extLst>
              </a:tr>
              <a:tr h="143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Estimated Signal Read-Out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100-500 μA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288170"/>
                  </a:ext>
                </a:extLst>
              </a:tr>
              <a:tr h="143297">
                <a:tc rowSpan="1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 Characteristics</a:t>
                      </a:r>
                    </a:p>
                  </a:txBody>
                  <a:tcPr marL="22961" marR="229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Weight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kg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774692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Vacuum He Leak Test Rate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&lt;2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10-10 mbar l/s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4575135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Flange to Axis Distance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305 mm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7766296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Hard Limits Stroke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260 mm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958274"/>
                  </a:ext>
                </a:extLst>
              </a:tr>
              <a:tr h="19723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Switches Stroke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240 mm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948782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Actuator Pitch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mm/rev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437659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Motion Velocity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0.1-10 mm/s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878263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Flange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100x140 mm</a:t>
                      </a:r>
                      <a:r>
                        <a:rPr lang="en-GB" sz="9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</a:t>
                      </a: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Rect. Flange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7892924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Orientation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45º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6497050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Protection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Protective Cover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790947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Bias Voltage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100 V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161426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Max. Bias Voltage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± 500 V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49278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Wire Type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Specialty Carbon Monofilament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043807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Wire Diam.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34.5 μm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186133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Wire Preload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g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2101904"/>
                  </a:ext>
                </a:extLst>
              </a:tr>
              <a:tr h="573188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 Components</a:t>
                      </a:r>
                    </a:p>
                  </a:txBody>
                  <a:tcPr marL="22961" marR="22961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Motor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NANOTEC ST4118M1804-B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Two Phases 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Steps: 200 steps/rev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Current: 1.8 A/phase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9853944"/>
                  </a:ext>
                </a:extLst>
              </a:tr>
              <a:tr h="28659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Brake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NANOTEC BWA-0 25-5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 </a:t>
                      </a:r>
                      <a:r>
                        <a:rPr lang="es-ES" sz="9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Voltage</a:t>
                      </a:r>
                      <a:r>
                        <a:rPr lang="es-ES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: 24 V</a:t>
                      </a:r>
                      <a:endParaRPr lang="en-GB" sz="9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984168"/>
                  </a:ext>
                </a:extLst>
              </a:tr>
              <a:tr h="57318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Encoder</a:t>
                      </a:r>
                    </a:p>
                  </a:txBody>
                  <a:tcPr marL="22961" marR="229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SIKO MSK1000-11-M-E1-2-I-1-1.00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Voltage: 5 V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Resolution: 1 μm</a:t>
                      </a:r>
                    </a:p>
                    <a:p>
                      <a:pPr marL="446088" indent="0" algn="l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Reference Signal: 1 mm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35559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Magnetic Band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SIKO MB100-1-0.3-10-0.01-St-TM-AM-0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1968859"/>
                  </a:ext>
                </a:extLst>
              </a:tr>
              <a:tr h="1432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Limit Switches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OMRON SS-01GL2-3</a:t>
                      </a:r>
                    </a:p>
                  </a:txBody>
                  <a:tcPr marL="22961" marR="229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9456426"/>
                  </a:ext>
                </a:extLst>
              </a:tr>
            </a:tbl>
          </a:graphicData>
        </a:graphic>
      </p:graphicFrame>
      <p:pic>
        <p:nvPicPr>
          <p:cNvPr id="7" name="Picture 26">
            <a:extLst>
              <a:ext uri="{FF2B5EF4-FFF2-40B4-BE49-F238E27FC236}">
                <a16:creationId xmlns:a16="http://schemas.microsoft.com/office/drawing/2014/main" id="{D2D470C3-5897-4B21-8831-3863BCF50B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5015" y="3563813"/>
            <a:ext cx="3215338" cy="3044383"/>
          </a:xfrm>
          <a:prstGeom prst="rect">
            <a:avLst/>
          </a:prstGeom>
          <a:noFill/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D9BF33-FF33-4990-89E3-85F768D53BDB}"/>
              </a:ext>
            </a:extLst>
          </p:cNvPr>
          <p:cNvCxnSpPr>
            <a:cxnSpLocks/>
          </p:cNvCxnSpPr>
          <p:nvPr/>
        </p:nvCxnSpPr>
        <p:spPr>
          <a:xfrm flipV="1">
            <a:off x="8640712" y="2339677"/>
            <a:ext cx="0" cy="165618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27">
            <a:extLst>
              <a:ext uri="{FF2B5EF4-FFF2-40B4-BE49-F238E27FC236}">
                <a16:creationId xmlns:a16="http://schemas.microsoft.com/office/drawing/2014/main" id="{93FE7BB1-6BB3-4350-A720-86A86EED0008}"/>
              </a:ext>
            </a:extLst>
          </p:cNvPr>
          <p:cNvCxnSpPr>
            <a:cxnSpLocks/>
          </p:cNvCxnSpPr>
          <p:nvPr/>
        </p:nvCxnSpPr>
        <p:spPr>
          <a:xfrm flipV="1">
            <a:off x="8136656" y="2339677"/>
            <a:ext cx="216025" cy="1693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30">
            <a:extLst>
              <a:ext uri="{FF2B5EF4-FFF2-40B4-BE49-F238E27FC236}">
                <a16:creationId xmlns:a16="http://schemas.microsoft.com/office/drawing/2014/main" id="{9CF1DEE7-D276-435A-A540-727FFE57A4FC}"/>
              </a:ext>
            </a:extLst>
          </p:cNvPr>
          <p:cNvCxnSpPr>
            <a:cxnSpLocks/>
          </p:cNvCxnSpPr>
          <p:nvPr/>
        </p:nvCxnSpPr>
        <p:spPr>
          <a:xfrm flipV="1">
            <a:off x="7272560" y="2195661"/>
            <a:ext cx="72008" cy="208823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042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CD212F1-46D7-4D64-BF0B-03F0BC09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 BCM in Beam Dump Vessel</a:t>
            </a:r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D2F59CF-CCF7-4A35-B280-025602CD0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72" y="4493549"/>
            <a:ext cx="3792600" cy="26312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8587FC8-E1A3-4EF0-A829-99698AEE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72" y="1463598"/>
            <a:ext cx="3766800" cy="26376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DC70C87-1186-46DC-B798-B95E6CA52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553" y="5263545"/>
            <a:ext cx="3018600" cy="17112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3753A7E-3BCE-456B-9C1D-BE315F328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593" y="1364945"/>
            <a:ext cx="5985601" cy="286926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72D1D8-21C4-4E41-8961-5F76F667F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7593" y="4438866"/>
            <a:ext cx="3431400" cy="274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5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C711C326-8340-4D27-A99F-3FAA00C15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552" y="1440727"/>
            <a:ext cx="3715200" cy="22195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530A55-F993-4FB5-99EC-621B1808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52" y="4450283"/>
            <a:ext cx="3663600" cy="21744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89F0736-7727-485B-8D2C-35226373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612" y="1615757"/>
            <a:ext cx="3173400" cy="3261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F946EEA-1781-497C-B5A8-1AA1349BCB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812" y="5233740"/>
            <a:ext cx="3637800" cy="1704833"/>
          </a:xfrm>
          <a:prstGeom prst="rect">
            <a:avLst/>
          </a:prstGeom>
        </p:spPr>
      </p:pic>
      <p:sp>
        <p:nvSpPr>
          <p:cNvPr id="8" name="CustomShape 2">
            <a:extLst>
              <a:ext uri="{FF2B5EF4-FFF2-40B4-BE49-F238E27FC236}">
                <a16:creationId xmlns:a16="http://schemas.microsoft.com/office/drawing/2014/main" id="{48EF0003-AE13-4EF4-9CF7-0957080D4A84}"/>
              </a:ext>
            </a:extLst>
          </p:cNvPr>
          <p:cNvSpPr/>
          <p:nvPr/>
        </p:nvSpPr>
        <p:spPr>
          <a:xfrm>
            <a:off x="361752" y="-8718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BCM in Combo Box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779793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5AC42036-029E-4DA9-B418-F5142386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129"/>
            <a:ext cx="2889600" cy="38857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B21F226-9951-4BB8-A0EB-C68EC47A5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931" y="1966452"/>
            <a:ext cx="2903693" cy="380442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C4B20FE-7566-424F-845A-48A4E1EC1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112" y="1934174"/>
            <a:ext cx="2038200" cy="14475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E0C1FBA-CCFD-4186-9158-DC5174A5E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824" y="1934174"/>
            <a:ext cx="1986600" cy="140246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A24A5B-855A-4C91-AFF4-57815F6A48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5312" y="3479080"/>
            <a:ext cx="1831800" cy="13896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07A0B1B-2DA7-4DBE-9DDB-0ADA5A9EB6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035" y="3504813"/>
            <a:ext cx="1909200" cy="13638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6E1CD2A-0564-4CEE-A2E9-5ADD30167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1212" y="4974592"/>
            <a:ext cx="2038200" cy="139603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38B362AB-539C-433B-BB8C-398543D58E82}"/>
              </a:ext>
            </a:extLst>
          </p:cNvPr>
          <p:cNvSpPr/>
          <p:nvPr/>
        </p:nvSpPr>
        <p:spPr>
          <a:xfrm>
            <a:off x="549357" y="227132"/>
            <a:ext cx="741260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FFFF"/>
                </a:solidFill>
                <a:latin typeface="Times New Roman"/>
              </a:rPr>
              <a:t>Beam Position Monitors (BPM)</a:t>
            </a:r>
          </a:p>
        </p:txBody>
      </p:sp>
    </p:spTree>
    <p:extLst>
      <p:ext uri="{BB962C8B-B14F-4D97-AF65-F5344CB8AC3E}">
        <p14:creationId xmlns:p14="http://schemas.microsoft.com/office/powerpoint/2010/main" val="230819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E2D940B2-ECA9-4719-8341-2DE1B5753C06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</a:t>
            </a:fld>
            <a:endParaRPr/>
          </a:p>
        </p:txBody>
      </p:sp>
      <p:sp>
        <p:nvSpPr>
          <p:cNvPr id="28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</a:rPr>
              <a:t>  MEBT General Layout</a:t>
            </a:r>
            <a:endParaRPr dirty="0"/>
          </a:p>
        </p:txBody>
      </p:sp>
      <p:pic>
        <p:nvPicPr>
          <p:cNvPr id="284" name="Imagen 283"/>
          <p:cNvPicPr/>
          <p:nvPr/>
        </p:nvPicPr>
        <p:blipFill>
          <a:blip r:embed="rId3"/>
          <a:stretch>
            <a:fillRect/>
          </a:stretch>
        </p:blipFill>
        <p:spPr>
          <a:xfrm>
            <a:off x="618120" y="1348920"/>
            <a:ext cx="8537040" cy="5323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9508C8D-E288-474D-9F59-B41098970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52" y="2279376"/>
            <a:ext cx="1831800" cy="40272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EBA865D-58F3-41BE-A50C-2343A774F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704" y="1609052"/>
            <a:ext cx="2915400" cy="23095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8B9C4B4-D710-46EE-AF90-880B9E69B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53" y="2221476"/>
            <a:ext cx="2038200" cy="408516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853AAA-DF83-4430-B83E-E9C134C452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804" y="4293009"/>
            <a:ext cx="2941200" cy="2592634"/>
          </a:xfrm>
          <a:prstGeom prst="rect">
            <a:avLst/>
          </a:prstGeom>
        </p:spPr>
      </p:pic>
      <p:sp>
        <p:nvSpPr>
          <p:cNvPr id="9" name="Rectángulo 13">
            <a:extLst>
              <a:ext uri="{FF2B5EF4-FFF2-40B4-BE49-F238E27FC236}">
                <a16:creationId xmlns:a16="http://schemas.microsoft.com/office/drawing/2014/main" id="{7675EB5A-2557-4524-B889-A5EBC9038712}"/>
              </a:ext>
            </a:extLst>
          </p:cNvPr>
          <p:cNvSpPr/>
          <p:nvPr/>
        </p:nvSpPr>
        <p:spPr>
          <a:xfrm>
            <a:off x="549357" y="227132"/>
            <a:ext cx="3874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FFFF"/>
                </a:solidFill>
                <a:latin typeface="Times New Roman"/>
              </a:rPr>
              <a:t>BPM UHV tests</a:t>
            </a:r>
          </a:p>
        </p:txBody>
      </p:sp>
    </p:spTree>
    <p:extLst>
      <p:ext uri="{BB962C8B-B14F-4D97-AF65-F5344CB8AC3E}">
        <p14:creationId xmlns:p14="http://schemas.microsoft.com/office/powerpoint/2010/main" val="582370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371721B-798B-484A-892A-57FAC380D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95" y="3356927"/>
            <a:ext cx="8658225" cy="4076700"/>
          </a:xfrm>
          <a:prstGeom prst="rect">
            <a:avLst/>
          </a:prstGeom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FF21A059-7A25-4072-9083-F9647FEF2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9053"/>
              </p:ext>
            </p:extLst>
          </p:nvPr>
        </p:nvGraphicFramePr>
        <p:xfrm>
          <a:off x="1466532" y="1505268"/>
          <a:ext cx="5503227" cy="1249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4840">
                  <a:extLst>
                    <a:ext uri="{9D8B030D-6E8A-4147-A177-3AD203B41FA5}">
                      <a16:colId xmlns:a16="http://schemas.microsoft.com/office/drawing/2014/main" val="1857628817"/>
                    </a:ext>
                  </a:extLst>
                </a:gridCol>
                <a:gridCol w="1053401">
                  <a:extLst>
                    <a:ext uri="{9D8B030D-6E8A-4147-A177-3AD203B41FA5}">
                      <a16:colId xmlns:a16="http://schemas.microsoft.com/office/drawing/2014/main" val="3262915979"/>
                    </a:ext>
                  </a:extLst>
                </a:gridCol>
                <a:gridCol w="1260890">
                  <a:extLst>
                    <a:ext uri="{9D8B030D-6E8A-4147-A177-3AD203B41FA5}">
                      <a16:colId xmlns:a16="http://schemas.microsoft.com/office/drawing/2014/main" val="2415626029"/>
                    </a:ext>
                  </a:extLst>
                </a:gridCol>
                <a:gridCol w="1181087">
                  <a:extLst>
                    <a:ext uri="{9D8B030D-6E8A-4147-A177-3AD203B41FA5}">
                      <a16:colId xmlns:a16="http://schemas.microsoft.com/office/drawing/2014/main" val="1515466998"/>
                    </a:ext>
                  </a:extLst>
                </a:gridCol>
                <a:gridCol w="1213009">
                  <a:extLst>
                    <a:ext uri="{9D8B030D-6E8A-4147-A177-3AD203B41FA5}">
                      <a16:colId xmlns:a16="http://schemas.microsoft.com/office/drawing/2014/main" val="354221453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Return loss of the ports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863991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 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S11 (704 MHz) dB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SWR (704 MHz)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BW-3dB (MHz)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Leakage current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8949117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Strip 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-23,5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1,14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3037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71186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Strip 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-24,6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1,13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2829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3252889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Strip 3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-23,6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1,14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2965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0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056152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Strip 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-23,7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1,14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2981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0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95946407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84F34C38-DBB0-4D46-80CC-ADD2A782B4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639483"/>
              </p:ext>
            </p:extLst>
          </p:nvPr>
        </p:nvGraphicFramePr>
        <p:xfrm>
          <a:off x="1466533" y="2998787"/>
          <a:ext cx="5503226" cy="358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966">
                  <a:extLst>
                    <a:ext uri="{9D8B030D-6E8A-4147-A177-3AD203B41FA5}">
                      <a16:colId xmlns:a16="http://schemas.microsoft.com/office/drawing/2014/main" val="3350085574"/>
                    </a:ext>
                  </a:extLst>
                </a:gridCol>
                <a:gridCol w="1532778">
                  <a:extLst>
                    <a:ext uri="{9D8B030D-6E8A-4147-A177-3AD203B41FA5}">
                      <a16:colId xmlns:a16="http://schemas.microsoft.com/office/drawing/2014/main" val="1823060898"/>
                    </a:ext>
                  </a:extLst>
                </a:gridCol>
                <a:gridCol w="1458909">
                  <a:extLst>
                    <a:ext uri="{9D8B030D-6E8A-4147-A177-3AD203B41FA5}">
                      <a16:colId xmlns:a16="http://schemas.microsoft.com/office/drawing/2014/main" val="558741284"/>
                    </a:ext>
                  </a:extLst>
                </a:gridCol>
                <a:gridCol w="1366573">
                  <a:extLst>
                    <a:ext uri="{9D8B030D-6E8A-4147-A177-3AD203B41FA5}">
                      <a16:colId xmlns:a16="http://schemas.microsoft.com/office/drawing/2014/main" val="29033344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 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C-S 3-4 (dB)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C-S 4-2 (dB)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</a:rPr>
                        <a:t>C-S 1-4 (dB)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77808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Coupling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-46,9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>
                          <a:effectLst/>
                        </a:rPr>
                        <a:t>-57,2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100" u="none" strike="noStrike" dirty="0">
                          <a:effectLst/>
                        </a:rPr>
                        <a:t>-49,6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981645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43DFDA1F-0677-487F-B7BE-1ECEF5859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632" y="1370168"/>
            <a:ext cx="2425200" cy="270200"/>
          </a:xfrm>
          <a:prstGeom prst="rect">
            <a:avLst/>
          </a:prstGeom>
        </p:spPr>
      </p:pic>
      <p:sp>
        <p:nvSpPr>
          <p:cNvPr id="8" name="Rectángulo 13">
            <a:extLst>
              <a:ext uri="{FF2B5EF4-FFF2-40B4-BE49-F238E27FC236}">
                <a16:creationId xmlns:a16="http://schemas.microsoft.com/office/drawing/2014/main" id="{C22A5EFB-222B-45C1-8E8D-69723AF36645}"/>
              </a:ext>
            </a:extLst>
          </p:cNvPr>
          <p:cNvSpPr/>
          <p:nvPr/>
        </p:nvSpPr>
        <p:spPr>
          <a:xfrm>
            <a:off x="549357" y="227132"/>
            <a:ext cx="48558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FFFF"/>
                </a:solidFill>
                <a:latin typeface="Times New Roman"/>
              </a:rPr>
              <a:t>BPM RF Parameters</a:t>
            </a:r>
          </a:p>
        </p:txBody>
      </p:sp>
    </p:spTree>
    <p:extLst>
      <p:ext uri="{BB962C8B-B14F-4D97-AF65-F5344CB8AC3E}">
        <p14:creationId xmlns:p14="http://schemas.microsoft.com/office/powerpoint/2010/main" val="2205223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13">
            <a:extLst>
              <a:ext uri="{FF2B5EF4-FFF2-40B4-BE49-F238E27FC236}">
                <a16:creationId xmlns:a16="http://schemas.microsoft.com/office/drawing/2014/main" id="{9E9DF8E4-6B4D-4DAD-9934-429B075FE5AD}"/>
              </a:ext>
            </a:extLst>
          </p:cNvPr>
          <p:cNvSpPr/>
          <p:nvPr/>
        </p:nvSpPr>
        <p:spPr>
          <a:xfrm>
            <a:off x="549357" y="227132"/>
            <a:ext cx="60131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>
                <a:solidFill>
                  <a:srgbClr val="FFFFFF"/>
                </a:solidFill>
                <a:latin typeface="Times New Roman"/>
              </a:rPr>
              <a:t>BPM Frequency response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77CA573-73CA-4734-AF85-C6C1E98CE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833" y="4302637"/>
            <a:ext cx="4024934" cy="276514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DFEABF1-1C43-479D-927D-C0E39D0CB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399" y="1465642"/>
            <a:ext cx="3575730" cy="270218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1B2195F-76C2-4A6B-8791-296D1B82EE9E}"/>
              </a:ext>
            </a:extLst>
          </p:cNvPr>
          <p:cNvSpPr/>
          <p:nvPr/>
        </p:nvSpPr>
        <p:spPr>
          <a:xfrm>
            <a:off x="5651501" y="2513958"/>
            <a:ext cx="39932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With the same RF input signal, BPM 4 </a:t>
            </a:r>
            <a:r>
              <a:rPr lang="en-US" dirty="0" err="1"/>
              <a:t>striplines</a:t>
            </a:r>
            <a:r>
              <a:rPr lang="en-US" dirty="0"/>
              <a:t> have the signal peak at the same level. </a:t>
            </a:r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19C0519E-5482-4133-92AB-F7D24FD313C3}"/>
              </a:ext>
            </a:extLst>
          </p:cNvPr>
          <p:cNvSpPr/>
          <p:nvPr/>
        </p:nvSpPr>
        <p:spPr>
          <a:xfrm>
            <a:off x="5760358" y="5356076"/>
            <a:ext cx="4406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Rigid wire input: RF signal (704 MHz), variation from 0 to -60 dB</a:t>
            </a:r>
          </a:p>
          <a:p>
            <a:r>
              <a:rPr lang="en-US" dirty="0"/>
              <a:t>Single strips output shows a linear range of around 50 </a:t>
            </a:r>
            <a:r>
              <a:rPr lang="en-US" dirty="0" err="1"/>
              <a:t>dB.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544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33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Fast Chopper</a:t>
            </a:r>
            <a:endParaRPr dirty="0"/>
          </a:p>
        </p:txBody>
      </p:sp>
      <p:pic>
        <p:nvPicPr>
          <p:cNvPr id="7" name="Image8">
            <a:extLst>
              <a:ext uri="{FF2B5EF4-FFF2-40B4-BE49-F238E27FC236}">
                <a16:creationId xmlns:a16="http://schemas.microsoft.com/office/drawing/2014/main" id="{4DAE97A1-339D-4A73-BCFA-14C85548DD35}"/>
              </a:ext>
            </a:extLst>
          </p:cNvPr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" y="1265041"/>
            <a:ext cx="4456176" cy="36483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63C046-4A6B-45A3-AC83-4D6A09900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192" y="4978347"/>
            <a:ext cx="6065170" cy="249719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26E5C45-AE50-4448-9D15-E3F64D20D1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449" y="1389110"/>
            <a:ext cx="3268494" cy="3268494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E6AC528-C287-4B96-954D-E76859BAE100}"/>
              </a:ext>
            </a:extLst>
          </p:cNvPr>
          <p:cNvSpPr/>
          <p:nvPr/>
        </p:nvSpPr>
        <p:spPr>
          <a:xfrm>
            <a:off x="2585549" y="5278971"/>
            <a:ext cx="12701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TeX Gyre Pagella"/>
              </a:rPr>
              <a:t>Chopper control of the </a:t>
            </a:r>
            <a:r>
              <a:rPr lang="en-GB" b="1" dirty="0" err="1">
                <a:latin typeface="TeX Gyre Pagella"/>
              </a:rPr>
              <a:t>pulsers</a:t>
            </a:r>
            <a:r>
              <a:rPr lang="en-GB" b="1" dirty="0">
                <a:latin typeface="TeX Gyre Pagella"/>
              </a:rPr>
              <a:t> (FID GmbH) proprietary protocol.</a:t>
            </a:r>
            <a:endParaRPr lang="es-ES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4A6E133-1CC7-4C93-BB34-C804F527918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228089" y="3770580"/>
            <a:ext cx="2046311" cy="13990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F640A94-5937-4367-A6CB-CB08AB1FC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1" y="4978347"/>
            <a:ext cx="2603836" cy="17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97267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34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lang="en-GB" sz="4400" dirty="0" err="1">
                <a:solidFill>
                  <a:srgbClr val="FFFFFF"/>
                </a:solidFill>
                <a:latin typeface="Times New Roman"/>
                <a:ea typeface="DejaVu Sans"/>
              </a:rPr>
              <a:t>Buncher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Tuner Mobile</a:t>
            </a:r>
            <a:endParaRPr sz="44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94" name="CustomShape 3"/>
          <p:cNvSpPr/>
          <p:nvPr/>
        </p:nvSpPr>
        <p:spPr>
          <a:xfrm>
            <a:off x="687141" y="2698955"/>
            <a:ext cx="2903400" cy="4855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endParaRPr lang="es-ES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9F0F92C-97E4-4FAD-A29B-8A8703E3B814}"/>
              </a:ext>
            </a:extLst>
          </p:cNvPr>
          <p:cNvSpPr/>
          <p:nvPr/>
        </p:nvSpPr>
        <p:spPr>
          <a:xfrm>
            <a:off x="385699" y="1478372"/>
            <a:ext cx="5296402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3 Mobile tuners for each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Buncher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, used at cavity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tunning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Movement EPICS development based on </a:t>
            </a:r>
            <a:r>
              <a:rPr lang="en-GB" dirty="0" err="1">
                <a:latin typeface="Liberation Serif"/>
                <a:ea typeface="SimSun" panose="02010600030101010101" pitchFamily="2" charset="-122"/>
                <a:cs typeface="FreeSans"/>
              </a:rPr>
              <a:t>ecmc</a:t>
            </a:r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module.</a:t>
            </a:r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Actuator: Linear shift mechanism: LSM64-21395-001 (UHV).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Stroke:75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Pitch: 2,54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Torque to move 245N load about 0.75Nm.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Stepper motor McLennan 23HT18C230.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12.5:1 spur gearbox.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Liberation Serif"/>
                <a:ea typeface="SimSun" panose="02010600030101010101" pitchFamily="2" charset="-122"/>
              </a:rPr>
              <a:t>Renishaw LM10IC010EA10A00 magnetic Encoder: 10µm resolution, index signal 2 mm.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Liberation Serif"/>
                <a:ea typeface="SimSun" panose="02010600030101010101" pitchFamily="2" charset="-122"/>
              </a:rPr>
              <a:t>Bekchoff</a:t>
            </a:r>
            <a:r>
              <a:rPr lang="en-GB" dirty="0">
                <a:latin typeface="Liberation Serif"/>
                <a:ea typeface="SimSun" panose="02010600030101010101" pitchFamily="2" charset="-122"/>
              </a:rPr>
              <a:t> modules for motion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</a:rPr>
              <a:t>     					</a:t>
            </a: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r>
              <a:rPr lang="en-GB" dirty="0">
                <a:latin typeface="Liberation Serif"/>
                <a:ea typeface="SimSun" panose="02010600030101010101" pitchFamily="2" charset="-122"/>
                <a:cs typeface="FreeSans"/>
              </a:rPr>
              <a:t>      </a:t>
            </a: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  <a:p>
            <a:endParaRPr lang="en-GB" dirty="0">
              <a:latin typeface="Liberation Serif"/>
              <a:ea typeface="SimSun" panose="02010600030101010101" pitchFamily="2" charset="-122"/>
              <a:cs typeface="FreeSans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D2F91CE7-D0C0-4D3C-87B8-33D022EA3A2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377" y="1373892"/>
            <a:ext cx="3711383" cy="347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8A86343-4924-4C15-84B8-D318146CE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41" y="5764618"/>
            <a:ext cx="3081269" cy="17619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DD8788-B622-4A1F-BA8D-CEDC6E3A5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436" y="5052390"/>
            <a:ext cx="2207379" cy="2474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DC12AF-395B-4ED8-A7E9-439CDF2624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5246140"/>
            <a:ext cx="3318174" cy="228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005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35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Magnets: Steerers Power Supplies</a:t>
            </a:r>
            <a:endParaRPr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1BB0F9C-437F-4BF0-95D7-133E3C9BA559}"/>
              </a:ext>
            </a:extLst>
          </p:cNvPr>
          <p:cNvSpPr/>
          <p:nvPr/>
        </p:nvSpPr>
        <p:spPr>
          <a:xfrm>
            <a:off x="588243" y="1265040"/>
            <a:ext cx="7302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kern="150" dirty="0">
              <a:solidFill>
                <a:srgbClr val="000000"/>
              </a:solidFill>
              <a:latin typeface="TeX Gyre Pagella"/>
            </a:endParaRPr>
          </a:p>
          <a:p>
            <a:endParaRPr lang="en-GB" kern="150" dirty="0">
              <a:solidFill>
                <a:srgbClr val="000000"/>
              </a:solidFill>
              <a:latin typeface="TeX Gyre Pagella"/>
            </a:endParaRPr>
          </a:p>
          <a:p>
            <a:endParaRPr lang="en-GB" kern="150" dirty="0">
              <a:solidFill>
                <a:srgbClr val="000000"/>
              </a:solidFill>
              <a:latin typeface="TeX Gyre Pagella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38881A37-5E72-4F6B-8E78-B3C4E97BD083}"/>
              </a:ext>
            </a:extLst>
          </p:cNvPr>
          <p:cNvSpPr/>
          <p:nvPr/>
        </p:nvSpPr>
        <p:spPr>
          <a:xfrm>
            <a:off x="6960512" y="1290560"/>
            <a:ext cx="3129910" cy="457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CAENels</a:t>
            </a:r>
            <a:r>
              <a:rPr lang="en-GB" b="1" kern="150" dirty="0">
                <a:solidFill>
                  <a:srgbClr val="000000"/>
                </a:solidFill>
                <a:latin typeface="TeX Gyre Pagella"/>
                <a:cs typeface="Liberation Sans"/>
              </a:rPr>
              <a:t> Bipolar PSs:</a:t>
            </a:r>
            <a:endParaRPr lang="es-ES" b="1" kern="150" dirty="0">
              <a:latin typeface="TeX Gyre Pagella"/>
              <a:ea typeface="TeX Gyre Pagella"/>
              <a:cs typeface="TeX Gyre Pagella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22 FAST-PS-2020-400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Current and Voltage-Controlled Bipolar PS.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TCP/IP.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Proprietary protocol encapsulated over TCP/IP frames.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endParaRPr lang="en-GB" kern="150" dirty="0">
              <a:solidFill>
                <a:srgbClr val="000000"/>
              </a:solidFill>
              <a:latin typeface="TeX Gyre Pagella"/>
            </a:endParaRP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>
                <a:solidFill>
                  <a:srgbClr val="000000"/>
                </a:solidFill>
                <a:latin typeface="TeX Gyre Pagella"/>
              </a:rPr>
              <a:t>Tests: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GB" kern="150" dirty="0">
                <a:solidFill>
                  <a:srgbClr val="000000"/>
                </a:solidFill>
                <a:latin typeface="TeX Gyre Pagella"/>
              </a:rPr>
              <a:t>Master: </a:t>
            </a:r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CAENels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 PS.</a:t>
            </a:r>
          </a:p>
          <a:p>
            <a:r>
              <a:rPr lang="en-GB" kern="150" dirty="0">
                <a:solidFill>
                  <a:srgbClr val="000000"/>
                </a:solidFill>
                <a:latin typeface="TeX Gyre Pagella"/>
              </a:rPr>
              <a:t>Slave: EPICS module: </a:t>
            </a:r>
            <a:r>
              <a:rPr lang="en-GB" b="1" kern="150" dirty="0" err="1">
                <a:solidFill>
                  <a:srgbClr val="000000"/>
                </a:solidFill>
                <a:latin typeface="TeX Gyre Pagella"/>
              </a:rPr>
              <a:t>bipsquad_MEBT</a:t>
            </a:r>
            <a:r>
              <a:rPr lang="en-GB" b="1" kern="150" dirty="0">
                <a:solidFill>
                  <a:srgbClr val="000000"/>
                </a:solidFill>
                <a:latin typeface="TeX Gyre Pagella"/>
              </a:rPr>
              <a:t>.</a:t>
            </a:r>
          </a:p>
          <a:p>
            <a:r>
              <a:rPr lang="en-GB" kern="150" dirty="0" err="1">
                <a:solidFill>
                  <a:srgbClr val="000000"/>
                </a:solidFill>
                <a:latin typeface="TeX Gyre Pagella"/>
              </a:rPr>
              <a:t>AsynDriver</a:t>
            </a:r>
            <a:r>
              <a:rPr lang="en-GB" kern="150" dirty="0">
                <a:solidFill>
                  <a:srgbClr val="000000"/>
                </a:solidFill>
                <a:latin typeface="TeX Gyre Pagella"/>
              </a:rPr>
              <a:t>, Stream Device.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D177973-5727-4B38-9DFA-375A47E60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51" y="6058201"/>
            <a:ext cx="3029425" cy="77387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86EA04-6B50-499B-A8E0-D5629F26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9" y="1412240"/>
            <a:ext cx="6799809" cy="599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35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DB85FBB0-D931-4338-809A-FEBAFF86F2F2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36</a:t>
            </a:fld>
            <a:endParaRPr/>
          </a:p>
        </p:txBody>
      </p:sp>
      <p:sp>
        <p:nvSpPr>
          <p:cNvPr id="29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Magnets LPS and Unipolar PSs</a:t>
            </a:r>
            <a:endParaRPr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7795395-3ECB-4D7C-8E77-1A2EE06C7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6" y="1400365"/>
            <a:ext cx="4157272" cy="276158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E2E427-F869-4BD1-8AC4-6FFA3EFD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300" y="1400365"/>
            <a:ext cx="5898119" cy="6005195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063212A-1FAC-4932-A3B5-B8912861A113}"/>
              </a:ext>
            </a:extLst>
          </p:cNvPr>
          <p:cNvSpPr/>
          <p:nvPr/>
        </p:nvSpPr>
        <p:spPr>
          <a:xfrm>
            <a:off x="605065" y="4761363"/>
            <a:ext cx="5038725" cy="139794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79705" algn="just">
              <a:lnSpc>
                <a:spcPct val="120000"/>
              </a:lnSpc>
              <a:spcAft>
                <a:spcPts val="0"/>
              </a:spcAft>
            </a:pPr>
            <a:r>
              <a:rPr lang="en-GB" b="1" kern="150" dirty="0" err="1">
                <a:solidFill>
                  <a:srgbClr val="000000"/>
                </a:solidFill>
                <a:latin typeface="TeX Gyre Pagella"/>
                <a:cs typeface="Liberation Sans"/>
              </a:rPr>
              <a:t>Elytt</a:t>
            </a:r>
            <a:r>
              <a:rPr lang="en-GB" b="1" kern="150" dirty="0">
                <a:solidFill>
                  <a:srgbClr val="000000"/>
                </a:solidFill>
                <a:latin typeface="TeX Gyre Pagella"/>
                <a:cs typeface="Liberation Sans"/>
              </a:rPr>
              <a:t> Unipolar PSs:</a:t>
            </a:r>
            <a:endParaRPr lang="en-GB" kern="150" dirty="0">
              <a:solidFill>
                <a:srgbClr val="000000"/>
              </a:solidFill>
              <a:latin typeface="TeX Gyre Pagella"/>
              <a:cs typeface="Liberation Sans"/>
            </a:endParaRP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Modbus TCP/IP.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Modbus addresses map provided.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kern="150" dirty="0">
                <a:solidFill>
                  <a:srgbClr val="000000"/>
                </a:solidFill>
                <a:latin typeface="TeX Gyre Pagella"/>
                <a:cs typeface="Liberation Sans"/>
              </a:rPr>
              <a:t>Device under manufacturing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05090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041F3752-A55B-4A79-8948-49BD97AB3677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37</a:t>
            </a:fld>
            <a:endParaRPr/>
          </a:p>
        </p:txBody>
      </p:sp>
      <p:sp>
        <p:nvSpPr>
          <p:cNvPr id="545" name="CustomShape 2"/>
          <p:cNvSpPr/>
          <p:nvPr/>
        </p:nvSpPr>
        <p:spPr>
          <a:xfrm>
            <a:off x="577080" y="3600360"/>
            <a:ext cx="8349120" cy="860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lang="en-GB" sz="4000" dirty="0">
              <a:latin typeface="DejaVu Sans"/>
            </a:endParaRPr>
          </a:p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546" name="CustomShape 3"/>
          <p:cNvSpPr/>
          <p:nvPr/>
        </p:nvSpPr>
        <p:spPr>
          <a:xfrm>
            <a:off x="0" y="612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FDD1BB-8601-46C2-8602-982094E66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313" y="1265760"/>
            <a:ext cx="8433001" cy="6935493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CB502211-93AD-4C3D-84B4-22AF0B31AB03}"/>
              </a:ext>
            </a:extLst>
          </p:cNvPr>
          <p:cNvSpPr/>
          <p:nvPr/>
        </p:nvSpPr>
        <p:spPr>
          <a:xfrm>
            <a:off x="-221880" y="5251351"/>
            <a:ext cx="105243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Thanks</a:t>
            </a:r>
            <a:r>
              <a:rPr lang="es-E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</a:t>
            </a:r>
            <a:r>
              <a:rPr lang="es-E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your</a:t>
            </a:r>
            <a:r>
              <a:rPr lang="es-E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attention</a:t>
            </a:r>
            <a:r>
              <a:rPr lang="es-E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</a:t>
            </a:r>
          </a:p>
          <a:p>
            <a:pPr algn="ctr"/>
            <a:r>
              <a:rPr lang="es-ES" alt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</a:t>
            </a:r>
            <a:r>
              <a:rPr lang="pl-PL" alt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ziękuję bardzo</a:t>
            </a:r>
            <a:r>
              <a:rPr lang="es-ES" alt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  <a:endParaRPr lang="pl-PL" altLang="es-E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¡Muchas gracias!</a:t>
            </a:r>
          </a:p>
          <a:p>
            <a:pPr algn="ctr"/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Eskerrik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asko</a:t>
            </a:r>
            <a:r>
              <a:rPr lang="es-E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88860F3-AE92-414D-BAB6-545B92E79A0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4</a:t>
            </a:fld>
            <a:endParaRPr/>
          </a:p>
        </p:txBody>
      </p:sp>
      <p:sp>
        <p:nvSpPr>
          <p:cNvPr id="32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Control HW &amp; SW</a:t>
            </a:r>
            <a:endParaRPr dirty="0"/>
          </a:p>
        </p:txBody>
      </p:sp>
      <p:sp>
        <p:nvSpPr>
          <p:cNvPr id="324" name="CustomShape 3"/>
          <p:cNvSpPr/>
          <p:nvPr/>
        </p:nvSpPr>
        <p:spPr>
          <a:xfrm>
            <a:off x="675900" y="1398523"/>
            <a:ext cx="9016740" cy="578031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µTCA standard: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MCH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NAT-MCH-PHYS-R1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CPUs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IFC_1410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QorIQ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T2081 &amp;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Kintex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UltraScale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AMC by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lvl="1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	 </a:t>
            </a:r>
            <a:r>
              <a:rPr lang="es-ES" sz="20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AM 900/412-99 by Concurrent Technologies.</a:t>
            </a:r>
            <a:endParaRPr lang="en-GB" sz="2000" b="1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Digitizer boards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</a:t>
            </a:r>
          </a:p>
          <a:p>
            <a:pPr marL="457200" lvl="2">
              <a:buSzPct val="50000"/>
            </a:pPr>
            <a:r>
              <a:rPr lang="en-GB" sz="2000" dirty="0">
                <a:solidFill>
                  <a:srgbClr val="000000"/>
                </a:solidFill>
                <a:latin typeface="Times New Roman"/>
              </a:rPr>
              <a:t>3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IOxOS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FMC ADC 3117, 20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analog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channels, 5 MSPS, 16 bits 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(FC (1), EMU (2))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.</a:t>
            </a:r>
            <a:endParaRPr lang="en-GB" sz="2000" b="1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Event Receiver board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 MRF MTCA EVR-300U.</a:t>
            </a: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Beckhoff 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for I/O and motion control.</a:t>
            </a:r>
          </a:p>
          <a:p>
            <a:r>
              <a:rPr lang="en-GB" sz="2000" dirty="0">
                <a:solidFill>
                  <a:srgbClr val="000000"/>
                </a:solidFill>
                <a:latin typeface="Times New Roman"/>
              </a:rPr>
              <a:t>Motion EPICS SW embedded, based on </a:t>
            </a:r>
            <a:r>
              <a:rPr lang="en-GB" sz="2000" dirty="0" err="1">
                <a:solidFill>
                  <a:srgbClr val="000000"/>
                </a:solidFill>
                <a:latin typeface="Times New Roman"/>
              </a:rPr>
              <a:t>ecmc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 module (</a:t>
            </a:r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FC, EMU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).</a:t>
            </a:r>
            <a:endParaRPr lang="es-ES" sz="2000" dirty="0">
              <a:solidFill>
                <a:srgbClr val="000000"/>
              </a:solidFill>
              <a:latin typeface="Times New Roman"/>
            </a:endParaRPr>
          </a:p>
          <a:p>
            <a:endParaRPr lang="es-ES" sz="2000" b="1" dirty="0">
              <a:solidFill>
                <a:srgbClr val="000000"/>
              </a:solidFill>
              <a:latin typeface="Times New Roman"/>
            </a:endParaRPr>
          </a:p>
          <a:p>
            <a:r>
              <a:rPr lang="es-ES" sz="2000" b="1" dirty="0" err="1">
                <a:solidFill>
                  <a:srgbClr val="000000"/>
                </a:solidFill>
                <a:latin typeface="Times New Roman"/>
              </a:rPr>
              <a:t>Environments</a:t>
            </a:r>
            <a:r>
              <a:rPr lang="es-ES" sz="2000" b="1" dirty="0">
                <a:solidFill>
                  <a:srgbClr val="000000"/>
                </a:solidFill>
                <a:latin typeface="Times New Roman"/>
              </a:rPr>
              <a:t> &amp; </a:t>
            </a:r>
            <a:r>
              <a:rPr lang="es-ES" sz="2000" b="1" dirty="0" err="1">
                <a:solidFill>
                  <a:srgbClr val="000000"/>
                </a:solidFill>
                <a:latin typeface="Times New Roman"/>
              </a:rPr>
              <a:t>architecture</a:t>
            </a:r>
            <a:r>
              <a:rPr lang="es-ES" sz="2000" b="1" dirty="0">
                <a:solidFill>
                  <a:srgbClr val="000000"/>
                </a:solidFill>
                <a:latin typeface="Times New Roman"/>
              </a:rPr>
              <a:t>:</a:t>
            </a:r>
          </a:p>
          <a:p>
            <a:r>
              <a:rPr lang="en-GB" sz="2000" dirty="0">
                <a:solidFill>
                  <a:srgbClr val="000000"/>
                </a:solidFill>
                <a:latin typeface="Times New Roman"/>
              </a:rPr>
              <a:t>Concurrent CPU Hard disk:</a:t>
            </a:r>
          </a:p>
          <a:p>
            <a:pPr marL="342900" marR="0" lvl="0" indent="-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Linux system. The </a:t>
            </a:r>
            <a:r>
              <a:rPr lang="en-GB" altLang="es-ES" sz="2000" dirty="0" err="1">
                <a:solidFill>
                  <a:srgbClr val="000000"/>
                </a:solidFill>
                <a:latin typeface="Times New Roman"/>
              </a:rPr>
              <a:t>MicroTCA</a:t>
            </a: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 CPUs: local hard drive with CentOS 7. </a:t>
            </a:r>
          </a:p>
          <a:p>
            <a:pPr marL="342900" marR="0" lvl="0" indent="-3429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Plans: Embedded Linux (</a:t>
            </a:r>
            <a:r>
              <a:rPr lang="en-GB" altLang="es-ES" sz="2000" dirty="0" err="1">
                <a:solidFill>
                  <a:srgbClr val="000000"/>
                </a:solidFill>
                <a:latin typeface="Times New Roman"/>
              </a:rPr>
              <a:t>Yocto</a:t>
            </a: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 Project) on diskless configuration for final operations.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SW: FPGA firmware, Linux modules drivers, integration EPICS drivers and modules.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s-ES" sz="2000" dirty="0">
                <a:solidFill>
                  <a:srgbClr val="000000"/>
                </a:solidFill>
                <a:latin typeface="Times New Roman"/>
              </a:rPr>
              <a:t>EPICS environment: E3 ESS defined.</a:t>
            </a:r>
            <a:r>
              <a:rPr lang="es-ES" altLang="es-ES" sz="2000" dirty="0">
                <a:solidFill>
                  <a:srgbClr val="000000"/>
                </a:solidFill>
                <a:latin typeface="Times New Roman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5DB7CCB-7916-440A-A051-45AB91DEF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732" y="6320345"/>
            <a:ext cx="1733848" cy="1085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fld id="{888860F3-AE92-414D-BAB6-545B92E79A0D}" type="slidenum">
              <a:rPr lang="en-GB" sz="1400">
                <a:solidFill>
                  <a:srgbClr val="000000"/>
                </a:solidFill>
                <a:latin typeface="Trebuchet MS"/>
                <a:ea typeface="DejaVu Sans"/>
              </a:rPr>
              <a:t>5</a:t>
            </a:fld>
            <a:endParaRPr/>
          </a:p>
        </p:txBody>
      </p:sp>
      <p:sp>
        <p:nvSpPr>
          <p:cNvPr id="323" name="CustomShape 2"/>
          <p:cNvSpPr/>
          <p:nvPr/>
        </p:nvSpPr>
        <p:spPr>
          <a:xfrm>
            <a:off x="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 Instruments controller: </a:t>
            </a:r>
            <a:r>
              <a:rPr lang="en-GB" sz="4400" dirty="0" err="1">
                <a:solidFill>
                  <a:srgbClr val="FFFFFF"/>
                </a:solidFill>
                <a:latin typeface="Times New Roman"/>
                <a:ea typeface="DejaVu Sans"/>
              </a:rPr>
              <a:t>Mtca</a:t>
            </a: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 HW</a:t>
            </a:r>
            <a:endParaRPr dirty="0"/>
          </a:p>
        </p:txBody>
      </p:sp>
      <p:sp>
        <p:nvSpPr>
          <p:cNvPr id="324" name="CustomShape 3"/>
          <p:cNvSpPr/>
          <p:nvPr/>
        </p:nvSpPr>
        <p:spPr>
          <a:xfrm>
            <a:off x="893697" y="1241988"/>
            <a:ext cx="8681220" cy="5780314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r>
              <a:rPr lang="en-GB" sz="2000" b="1" dirty="0">
                <a:solidFill>
                  <a:srgbClr val="000000"/>
                </a:solidFill>
                <a:latin typeface="Times New Roman"/>
              </a:rPr>
              <a:t>µTCA technology</a:t>
            </a:r>
            <a:r>
              <a:rPr lang="en-GB" sz="2000" dirty="0">
                <a:solidFill>
                  <a:srgbClr val="000000"/>
                </a:solidFill>
                <a:latin typeface="Times New Roman"/>
              </a:rPr>
              <a:t>:</a:t>
            </a: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en-GB" sz="2000" dirty="0">
                <a:solidFill>
                  <a:srgbClr val="000000"/>
                </a:solidFill>
                <a:latin typeface="Times New Roman"/>
              </a:rPr>
              <a:t>				</a:t>
            </a:r>
            <a:endParaRPr lang="es-ES" sz="2000" dirty="0"/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r>
              <a:rPr lang="en-GB" sz="2000" dirty="0">
                <a:solidFill>
                  <a:srgbClr val="000000"/>
                </a:solidFill>
                <a:latin typeface="Times New Roman"/>
              </a:rPr>
              <a:t> µTCA crates			</a:t>
            </a: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6B2E472-E157-45FB-9558-44BF7877F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89" y="1336278"/>
            <a:ext cx="2566763" cy="225875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0DB08D5-CC04-4671-9CD6-BE9DC8987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212" y="4718774"/>
            <a:ext cx="2153746" cy="161613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8B1CAE2-A806-4B7D-8674-D1FC67B03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229" y="1389396"/>
            <a:ext cx="2872343" cy="18445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A56A8D7-DD08-4A02-899D-874C71D4B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26" y="4947352"/>
            <a:ext cx="2216012" cy="1475863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515AC515-828D-4EA1-82A2-90456CE40B9F}"/>
              </a:ext>
            </a:extLst>
          </p:cNvPr>
          <p:cNvSpPr/>
          <p:nvPr/>
        </p:nvSpPr>
        <p:spPr>
          <a:xfrm>
            <a:off x="6918395" y="331620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IFC1410 CPU </a:t>
            </a:r>
            <a:endParaRPr lang="es-ES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E1F0931-D884-498B-BDCD-71BDD022ECCD}"/>
              </a:ext>
            </a:extLst>
          </p:cNvPr>
          <p:cNvSpPr/>
          <p:nvPr/>
        </p:nvSpPr>
        <p:spPr>
          <a:xfrm>
            <a:off x="645925" y="6365800"/>
            <a:ext cx="1939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NAT-MCH-PHYS </a:t>
            </a:r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F4EAE1C-E2AE-4631-8652-A2632B31465A}"/>
              </a:ext>
            </a:extLst>
          </p:cNvPr>
          <p:cNvSpPr/>
          <p:nvPr/>
        </p:nvSpPr>
        <p:spPr>
          <a:xfrm>
            <a:off x="3877683" y="6411624"/>
            <a:ext cx="2061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ADC3117 Digitizer </a:t>
            </a:r>
            <a:endParaRPr lang="es-ES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2C7DF09-698C-4E38-8FD6-3F458B2CADEF}"/>
              </a:ext>
            </a:extLst>
          </p:cNvPr>
          <p:cNvSpPr/>
          <p:nvPr/>
        </p:nvSpPr>
        <p:spPr>
          <a:xfrm>
            <a:off x="3735286" y="3292818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AM 900/412 Concurrent</a:t>
            </a:r>
            <a:endParaRPr lang="es-ES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1572E35A-3125-4B62-A511-FD9EF05447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65" y="1752178"/>
            <a:ext cx="2690154" cy="2690154"/>
          </a:xfrm>
          <a:prstGeom prst="rect">
            <a:avLst/>
          </a:prstGeom>
        </p:spPr>
      </p:pic>
      <p:sp>
        <p:nvSpPr>
          <p:cNvPr id="24" name="Rectángulo 23">
            <a:extLst>
              <a:ext uri="{FF2B5EF4-FFF2-40B4-BE49-F238E27FC236}">
                <a16:creationId xmlns:a16="http://schemas.microsoft.com/office/drawing/2014/main" id="{059C8CD6-5CE6-4CA3-80F5-C4707B7CC844}"/>
              </a:ext>
            </a:extLst>
          </p:cNvPr>
          <p:cNvSpPr/>
          <p:nvPr/>
        </p:nvSpPr>
        <p:spPr>
          <a:xfrm>
            <a:off x="7273446" y="6441707"/>
            <a:ext cx="249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/>
              </a:rPr>
              <a:t>MRF MTCA EVR-300U</a:t>
            </a:r>
            <a:endParaRPr lang="es-ES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C146697-0619-4B83-8F7B-945D34757D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176" y="4356737"/>
            <a:ext cx="2552370" cy="208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5782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9">
            <a:extLst>
              <a:ext uri="{FF2B5EF4-FFF2-40B4-BE49-F238E27FC236}">
                <a16:creationId xmlns:a16="http://schemas.microsoft.com/office/drawing/2014/main" id="{BE4514A2-F234-4200-8146-5EEEC20FD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530" y="1331566"/>
            <a:ext cx="5272346" cy="4149313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B523D3E7-10DE-4C05-BBD0-92A4F55F8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161047"/>
            <a:ext cx="9360000" cy="886680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Interceptive Instruments</a:t>
            </a:r>
            <a:endParaRPr lang="en-GB" dirty="0"/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4F246274-0FF9-47F5-B843-4C2CD478BBB8}"/>
              </a:ext>
            </a:extLst>
          </p:cNvPr>
          <p:cNvSpPr txBox="1"/>
          <p:nvPr/>
        </p:nvSpPr>
        <p:spPr>
          <a:xfrm>
            <a:off x="6025616" y="1470413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1"/>
                </a:solidFill>
              </a:rPr>
              <a:t>WS</a:t>
            </a:r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7AE31903-AF31-4834-AB1A-B54C7CD00A63}"/>
              </a:ext>
            </a:extLst>
          </p:cNvPr>
          <p:cNvSpPr txBox="1"/>
          <p:nvPr/>
        </p:nvSpPr>
        <p:spPr>
          <a:xfrm>
            <a:off x="8885759" y="1328964"/>
            <a:ext cx="498855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3"/>
                </a:solidFill>
              </a:rPr>
              <a:t>FC</a:t>
            </a:r>
            <a:endParaRPr lang="en-GB" sz="2400" dirty="0">
              <a:solidFill>
                <a:schemeClr val="accent3"/>
              </a:solidFill>
            </a:endParaRPr>
          </a:p>
        </p:txBody>
      </p:sp>
      <p:sp>
        <p:nvSpPr>
          <p:cNvPr id="35" name="TextBox 9">
            <a:extLst>
              <a:ext uri="{FF2B5EF4-FFF2-40B4-BE49-F238E27FC236}">
                <a16:creationId xmlns:a16="http://schemas.microsoft.com/office/drawing/2014/main" id="{04B23868-BF77-4B22-9A49-A406AFF35E2A}"/>
              </a:ext>
            </a:extLst>
          </p:cNvPr>
          <p:cNvSpPr txBox="1"/>
          <p:nvPr/>
        </p:nvSpPr>
        <p:spPr>
          <a:xfrm>
            <a:off x="6970543" y="1208448"/>
            <a:ext cx="905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accent2"/>
                </a:solidFill>
              </a:rPr>
              <a:t>EMU</a:t>
            </a:r>
            <a:endParaRPr lang="en-GB" sz="2400" dirty="0">
              <a:solidFill>
                <a:schemeClr val="accent2"/>
              </a:solidFill>
            </a:endParaRPr>
          </a:p>
        </p:txBody>
      </p:sp>
      <p:cxnSp>
        <p:nvCxnSpPr>
          <p:cNvPr id="36" name="Straight Arrow Connector 10">
            <a:extLst>
              <a:ext uri="{FF2B5EF4-FFF2-40B4-BE49-F238E27FC236}">
                <a16:creationId xmlns:a16="http://schemas.microsoft.com/office/drawing/2014/main" id="{BC350C7A-D54D-4361-AF82-23BC2A395835}"/>
              </a:ext>
            </a:extLst>
          </p:cNvPr>
          <p:cNvCxnSpPr>
            <a:cxnSpLocks/>
          </p:cNvCxnSpPr>
          <p:nvPr/>
        </p:nvCxnSpPr>
        <p:spPr>
          <a:xfrm flipH="1">
            <a:off x="8359994" y="1657467"/>
            <a:ext cx="400374" cy="0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11">
            <a:extLst>
              <a:ext uri="{FF2B5EF4-FFF2-40B4-BE49-F238E27FC236}">
                <a16:creationId xmlns:a16="http://schemas.microsoft.com/office/drawing/2014/main" id="{6D90E306-398F-4CD4-AC1B-F02EAE566F8C}"/>
              </a:ext>
            </a:extLst>
          </p:cNvPr>
          <p:cNvCxnSpPr>
            <a:cxnSpLocks/>
          </p:cNvCxnSpPr>
          <p:nvPr/>
        </p:nvCxnSpPr>
        <p:spPr>
          <a:xfrm>
            <a:off x="7673441" y="1587659"/>
            <a:ext cx="391207" cy="43331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12">
            <a:extLst>
              <a:ext uri="{FF2B5EF4-FFF2-40B4-BE49-F238E27FC236}">
                <a16:creationId xmlns:a16="http://schemas.microsoft.com/office/drawing/2014/main" id="{507E8208-239C-43C7-9E61-25D155BF6BBB}"/>
              </a:ext>
            </a:extLst>
          </p:cNvPr>
          <p:cNvCxnSpPr>
            <a:cxnSpLocks/>
          </p:cNvCxnSpPr>
          <p:nvPr/>
        </p:nvCxnSpPr>
        <p:spPr>
          <a:xfrm>
            <a:off x="7762384" y="1546200"/>
            <a:ext cx="662304" cy="474773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13">
            <a:extLst>
              <a:ext uri="{FF2B5EF4-FFF2-40B4-BE49-F238E27FC236}">
                <a16:creationId xmlns:a16="http://schemas.microsoft.com/office/drawing/2014/main" id="{9C95EF3B-AE7E-43D3-B905-833B37D47789}"/>
              </a:ext>
            </a:extLst>
          </p:cNvPr>
          <p:cNvCxnSpPr>
            <a:cxnSpLocks/>
          </p:cNvCxnSpPr>
          <p:nvPr/>
        </p:nvCxnSpPr>
        <p:spPr>
          <a:xfrm flipH="1">
            <a:off x="5817458" y="1939973"/>
            <a:ext cx="551810" cy="83175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14">
            <a:extLst>
              <a:ext uri="{FF2B5EF4-FFF2-40B4-BE49-F238E27FC236}">
                <a16:creationId xmlns:a16="http://schemas.microsoft.com/office/drawing/2014/main" id="{DE83B2C3-6A6C-419A-8265-27FBA0B9A7D7}"/>
              </a:ext>
            </a:extLst>
          </p:cNvPr>
          <p:cNvCxnSpPr>
            <a:cxnSpLocks/>
          </p:cNvCxnSpPr>
          <p:nvPr/>
        </p:nvCxnSpPr>
        <p:spPr>
          <a:xfrm>
            <a:off x="6482837" y="1870523"/>
            <a:ext cx="737013" cy="62897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15">
            <a:extLst>
              <a:ext uri="{FF2B5EF4-FFF2-40B4-BE49-F238E27FC236}">
                <a16:creationId xmlns:a16="http://schemas.microsoft.com/office/drawing/2014/main" id="{0358F534-8BF5-4E55-BA37-A9B5AB90C15D}"/>
              </a:ext>
            </a:extLst>
          </p:cNvPr>
          <p:cNvCxnSpPr>
            <a:cxnSpLocks/>
          </p:cNvCxnSpPr>
          <p:nvPr/>
        </p:nvCxnSpPr>
        <p:spPr>
          <a:xfrm>
            <a:off x="6606109" y="1770320"/>
            <a:ext cx="1514208" cy="64293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16">
            <a:extLst>
              <a:ext uri="{FF2B5EF4-FFF2-40B4-BE49-F238E27FC236}">
                <a16:creationId xmlns:a16="http://schemas.microsoft.com/office/drawing/2014/main" id="{20DE3696-6014-44C0-A6E5-511939E5B9F6}"/>
              </a:ext>
            </a:extLst>
          </p:cNvPr>
          <p:cNvSpPr txBox="1"/>
          <p:nvPr/>
        </p:nvSpPr>
        <p:spPr>
          <a:xfrm>
            <a:off x="8573905" y="5019369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SC</a:t>
            </a:r>
            <a:endParaRPr lang="en-GB" sz="2400" dirty="0"/>
          </a:p>
        </p:txBody>
      </p:sp>
      <p:cxnSp>
        <p:nvCxnSpPr>
          <p:cNvPr id="43" name="Straight Arrow Connector 17">
            <a:extLst>
              <a:ext uri="{FF2B5EF4-FFF2-40B4-BE49-F238E27FC236}">
                <a16:creationId xmlns:a16="http://schemas.microsoft.com/office/drawing/2014/main" id="{9153EE88-F03E-4E16-94CF-5A536D7EA562}"/>
              </a:ext>
            </a:extLst>
          </p:cNvPr>
          <p:cNvCxnSpPr>
            <a:cxnSpLocks/>
          </p:cNvCxnSpPr>
          <p:nvPr/>
        </p:nvCxnSpPr>
        <p:spPr>
          <a:xfrm flipH="1" flipV="1">
            <a:off x="6066366" y="3203773"/>
            <a:ext cx="2358323" cy="1800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18">
            <a:extLst>
              <a:ext uri="{FF2B5EF4-FFF2-40B4-BE49-F238E27FC236}">
                <a16:creationId xmlns:a16="http://schemas.microsoft.com/office/drawing/2014/main" id="{2AD7B5FB-33B3-40C5-A6E0-E2FE65911F3B}"/>
              </a:ext>
            </a:extLst>
          </p:cNvPr>
          <p:cNvCxnSpPr>
            <a:cxnSpLocks/>
          </p:cNvCxnSpPr>
          <p:nvPr/>
        </p:nvCxnSpPr>
        <p:spPr>
          <a:xfrm flipH="1" flipV="1">
            <a:off x="7725227" y="2699717"/>
            <a:ext cx="1059502" cy="23042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19">
            <a:extLst>
              <a:ext uri="{FF2B5EF4-FFF2-40B4-BE49-F238E27FC236}">
                <a16:creationId xmlns:a16="http://schemas.microsoft.com/office/drawing/2014/main" id="{40B452CA-AA2E-4198-98B4-68C131874365}"/>
              </a:ext>
            </a:extLst>
          </p:cNvPr>
          <p:cNvCxnSpPr>
            <a:cxnSpLocks/>
          </p:cNvCxnSpPr>
          <p:nvPr/>
        </p:nvCxnSpPr>
        <p:spPr>
          <a:xfrm flipV="1">
            <a:off x="9072760" y="2391853"/>
            <a:ext cx="62426" cy="24681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35">
            <a:extLst>
              <a:ext uri="{FF2B5EF4-FFF2-40B4-BE49-F238E27FC236}">
                <a16:creationId xmlns:a16="http://schemas.microsoft.com/office/drawing/2014/main" id="{82989BA5-6ABE-4776-AA1F-2FEAF6D99A93}"/>
              </a:ext>
            </a:extLst>
          </p:cNvPr>
          <p:cNvGrpSpPr/>
          <p:nvPr/>
        </p:nvGrpSpPr>
        <p:grpSpPr>
          <a:xfrm>
            <a:off x="125601" y="1470413"/>
            <a:ext cx="4706833" cy="3406027"/>
            <a:chOff x="204594" y="3433583"/>
            <a:chExt cx="4706833" cy="3406027"/>
          </a:xfrm>
        </p:grpSpPr>
        <p:pic>
          <p:nvPicPr>
            <p:cNvPr id="47" name="Picture 36">
              <a:extLst>
                <a:ext uri="{FF2B5EF4-FFF2-40B4-BE49-F238E27FC236}">
                  <a16:creationId xmlns:a16="http://schemas.microsoft.com/office/drawing/2014/main" id="{D6CD28C7-2C39-483D-A7C9-46C3D6F51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78945" y="3793623"/>
              <a:ext cx="1083495" cy="2726341"/>
            </a:xfrm>
            <a:prstGeom prst="rect">
              <a:avLst/>
            </a:prstGeom>
          </p:spPr>
        </p:pic>
        <p:pic>
          <p:nvPicPr>
            <p:cNvPr id="48" name="Picture 37">
              <a:extLst>
                <a:ext uri="{FF2B5EF4-FFF2-40B4-BE49-F238E27FC236}">
                  <a16:creationId xmlns:a16="http://schemas.microsoft.com/office/drawing/2014/main" id="{75DDB6CC-C4E3-44B6-8C97-EE6CC5511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0833" y="3577599"/>
              <a:ext cx="1078897" cy="3026283"/>
            </a:xfrm>
            <a:prstGeom prst="rect">
              <a:avLst/>
            </a:prstGeom>
          </p:spPr>
        </p:pic>
        <p:pic>
          <p:nvPicPr>
            <p:cNvPr id="49" name="Picture 38">
              <a:extLst>
                <a:ext uri="{FF2B5EF4-FFF2-40B4-BE49-F238E27FC236}">
                  <a16:creationId xmlns:a16="http://schemas.microsoft.com/office/drawing/2014/main" id="{C534E5D5-06FD-4577-AC42-B5F62E399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31073" y="3937639"/>
              <a:ext cx="752000" cy="2860286"/>
            </a:xfrm>
            <a:prstGeom prst="rect">
              <a:avLst/>
            </a:prstGeom>
          </p:spPr>
        </p:pic>
        <p:sp>
          <p:nvSpPr>
            <p:cNvPr id="50" name="TextBox 45">
              <a:extLst>
                <a:ext uri="{FF2B5EF4-FFF2-40B4-BE49-F238E27FC236}">
                  <a16:creationId xmlns:a16="http://schemas.microsoft.com/office/drawing/2014/main" id="{21E482DC-6214-47F9-8F6D-3697D61DABA2}"/>
                </a:ext>
              </a:extLst>
            </p:cNvPr>
            <p:cNvSpPr txBox="1"/>
            <p:nvPr/>
          </p:nvSpPr>
          <p:spPr>
            <a:xfrm>
              <a:off x="3276173" y="3717032"/>
              <a:ext cx="39356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WS</a:t>
              </a:r>
              <a:endParaRPr lang="en-GB" sz="1400" b="1" dirty="0"/>
            </a:p>
          </p:txBody>
        </p:sp>
        <p:pic>
          <p:nvPicPr>
            <p:cNvPr id="51" name="Picture 46">
              <a:extLst>
                <a:ext uri="{FF2B5EF4-FFF2-40B4-BE49-F238E27FC236}">
                  <a16:creationId xmlns:a16="http://schemas.microsoft.com/office/drawing/2014/main" id="{C9D3138A-29E6-49B1-B47A-37EF0397A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7499" y="3789064"/>
              <a:ext cx="1053928" cy="2598789"/>
            </a:xfrm>
            <a:prstGeom prst="rect">
              <a:avLst/>
            </a:prstGeom>
          </p:spPr>
        </p:pic>
        <p:sp>
          <p:nvSpPr>
            <p:cNvPr id="52" name="TextBox 47">
              <a:extLst>
                <a:ext uri="{FF2B5EF4-FFF2-40B4-BE49-F238E27FC236}">
                  <a16:creationId xmlns:a16="http://schemas.microsoft.com/office/drawing/2014/main" id="{8BDFAE53-595A-4AE2-8C08-DA9256EBA03E}"/>
                </a:ext>
              </a:extLst>
            </p:cNvPr>
            <p:cNvSpPr txBox="1"/>
            <p:nvPr/>
          </p:nvSpPr>
          <p:spPr>
            <a:xfrm>
              <a:off x="2039301" y="3717032"/>
              <a:ext cx="783508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EMU/Gr</a:t>
              </a:r>
              <a:endParaRPr lang="en-GB" sz="1400" b="1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EF6CAB5-157C-48C3-9441-6DE73B516323}"/>
                </a:ext>
              </a:extLst>
            </p:cNvPr>
            <p:cNvSpPr txBox="1"/>
            <p:nvPr/>
          </p:nvSpPr>
          <p:spPr>
            <a:xfrm>
              <a:off x="971600" y="3717032"/>
              <a:ext cx="648072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EMU/</a:t>
              </a:r>
              <a:r>
                <a:rPr lang="en-GB" sz="1000" b="1" dirty="0" err="1"/>
                <a:t>Sl</a:t>
              </a:r>
              <a:endParaRPr lang="en-GB" sz="1400" b="1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DC90EF3-3DD0-4C9C-9630-E89E9E2DD598}"/>
                </a:ext>
              </a:extLst>
            </p:cNvPr>
            <p:cNvSpPr txBox="1"/>
            <p:nvPr/>
          </p:nvSpPr>
          <p:spPr>
            <a:xfrm>
              <a:off x="4246298" y="3717032"/>
              <a:ext cx="444895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SC</a:t>
              </a:r>
              <a:endParaRPr lang="en-GB" sz="1400" b="1" dirty="0"/>
            </a:p>
          </p:txBody>
        </p:sp>
        <p:pic>
          <p:nvPicPr>
            <p:cNvPr id="55" name="Picture 43">
              <a:extLst>
                <a:ext uri="{FF2B5EF4-FFF2-40B4-BE49-F238E27FC236}">
                  <a16:creationId xmlns:a16="http://schemas.microsoft.com/office/drawing/2014/main" id="{116400F6-414B-46CB-88B6-7DDDE65E8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4594" y="3433583"/>
              <a:ext cx="697880" cy="3406027"/>
            </a:xfrm>
            <a:prstGeom prst="rect">
              <a:avLst/>
            </a:prstGeom>
          </p:spPr>
        </p:pic>
        <p:sp>
          <p:nvSpPr>
            <p:cNvPr id="56" name="TextBox 44">
              <a:extLst>
                <a:ext uri="{FF2B5EF4-FFF2-40B4-BE49-F238E27FC236}">
                  <a16:creationId xmlns:a16="http://schemas.microsoft.com/office/drawing/2014/main" id="{C7733BCB-8F7D-46BD-A3DF-CD4F7C6D2DB8}"/>
                </a:ext>
              </a:extLst>
            </p:cNvPr>
            <p:cNvSpPr txBox="1"/>
            <p:nvPr/>
          </p:nvSpPr>
          <p:spPr>
            <a:xfrm>
              <a:off x="228705" y="3719649"/>
              <a:ext cx="393560" cy="2462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/>
                <a:t>FC</a:t>
              </a:r>
              <a:endParaRPr lang="en-GB" sz="1400" b="1" dirty="0"/>
            </a:p>
          </p:txBody>
        </p:sp>
      </p:grpSp>
      <p:pic>
        <p:nvPicPr>
          <p:cNvPr id="57" name="Picture 2" descr="http://accelerator.bcast.es/mediawiki/images/0/01/MEBT_PBI_LAYOUT_MAY2016.png">
            <a:extLst>
              <a:ext uri="{FF2B5EF4-FFF2-40B4-BE49-F238E27FC236}">
                <a16:creationId xmlns:a16="http://schemas.microsoft.com/office/drawing/2014/main" id="{628181A3-C445-4E51-AFC2-57BC3DA2B2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785"/>
          <a:stretch/>
        </p:blipFill>
        <p:spPr bwMode="auto">
          <a:xfrm>
            <a:off x="102061" y="5695513"/>
            <a:ext cx="9864848" cy="149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39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6C8F16-CAE8-4EBF-B9D1-897A1A06C412}"/>
              </a:ext>
            </a:extLst>
          </p:cNvPr>
          <p:cNvSpPr txBox="1">
            <a:spLocks/>
          </p:cNvSpPr>
          <p:nvPr/>
        </p:nvSpPr>
        <p:spPr>
          <a:xfrm>
            <a:off x="360000" y="193320"/>
            <a:ext cx="9360000" cy="8866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FC Actuator</a:t>
            </a:r>
            <a:endParaRPr lang="en-GB" dirty="0"/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A4C08446-8038-41F9-8472-D05388C62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8352092"/>
              </p:ext>
            </p:extLst>
          </p:nvPr>
        </p:nvGraphicFramePr>
        <p:xfrm>
          <a:off x="161859" y="1587505"/>
          <a:ext cx="4878453" cy="5139864"/>
        </p:xfrm>
        <a:graphic>
          <a:graphicData uri="http://schemas.openxmlformats.org/drawingml/2006/table">
            <a:tbl>
              <a:tblPr firstRow="1" firstCol="1" bandRow="1"/>
              <a:tblGrid>
                <a:gridCol w="1300946">
                  <a:extLst>
                    <a:ext uri="{9D8B030D-6E8A-4147-A177-3AD203B41FA5}">
                      <a16:colId xmlns:a16="http://schemas.microsoft.com/office/drawing/2014/main" val="3064503069"/>
                    </a:ext>
                  </a:extLst>
                </a:gridCol>
                <a:gridCol w="1310875">
                  <a:extLst>
                    <a:ext uri="{9D8B030D-6E8A-4147-A177-3AD203B41FA5}">
                      <a16:colId xmlns:a16="http://schemas.microsoft.com/office/drawing/2014/main" val="4196794310"/>
                    </a:ext>
                  </a:extLst>
                </a:gridCol>
                <a:gridCol w="2266632">
                  <a:extLst>
                    <a:ext uri="{9D8B030D-6E8A-4147-A177-3AD203B41FA5}">
                      <a16:colId xmlns:a16="http://schemas.microsoft.com/office/drawing/2014/main" val="524917314"/>
                    </a:ext>
                  </a:extLst>
                </a:gridCol>
              </a:tblGrid>
              <a:tr h="146348"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Category</a:t>
                      </a:r>
                      <a:endParaRPr lang="en-GB" sz="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Parameter</a:t>
                      </a:r>
                      <a:endParaRPr lang="en-GB" sz="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-37465" algn="ctr">
                        <a:spcAft>
                          <a:spcPts val="0"/>
                        </a:spcAft>
                      </a:pPr>
                      <a:r>
                        <a:rPr lang="es-ES" sz="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Value</a:t>
                      </a:r>
                      <a:endParaRPr lang="en-GB" sz="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96583"/>
                  </a:ext>
                </a:extLst>
              </a:tr>
              <a:tr h="146348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Parameters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Energy 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3.63 MeV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1475490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Current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62.5 mA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885207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I: Fast Tuning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 μs – 14 Hz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999437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Mode II: Slow Tuning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μs – 1 Hz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5894586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Beam Power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230 kW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1975383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Avg. Beam Power 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W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19251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Beam Size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GB" sz="8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x</a:t>
                      </a: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=</a:t>
                      </a:r>
                      <a:r>
                        <a:rPr lang="es-ES" sz="8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σ</a:t>
                      </a:r>
                      <a:r>
                        <a:rPr lang="en-GB" sz="800" baseline="-25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y</a:t>
                      </a: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=2.5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670110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Nominal Beam Power Flux 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kW/mm</a:t>
                      </a:r>
                      <a:r>
                        <a:rPr lang="en-GB" sz="8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835218"/>
                  </a:ext>
                </a:extLst>
              </a:tr>
              <a:tr h="146348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Operational Conditions</a:t>
                      </a:r>
                    </a:p>
                  </a:txBody>
                  <a:tcPr marL="56180" marR="561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Temperature 20-200 ºC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Ambient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4302223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Vacuum He Leak Test Rate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&lt;1</a:t>
                      </a: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a:t>⋅</a:t>
                      </a: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8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</a:t>
                      </a: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mbar l/s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4485470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Refrigeration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25ºC, 5 bar, 2 l/min (Max. 10 Bar)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247533"/>
                  </a:ext>
                </a:extLst>
              </a:tr>
              <a:tr h="16403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Air Pressure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6-8 Bar (Max. 10 Bar)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0795015"/>
                  </a:ext>
                </a:extLst>
              </a:tr>
              <a:tr h="146348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Instrument Characteristics</a:t>
                      </a:r>
                    </a:p>
                  </a:txBody>
                  <a:tcPr marL="56180" marR="561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Weight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16.6 kg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3446909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Flange to Axis Distance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273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1743527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Position Adjustment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273 ± 5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8729063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Actuator Stroke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2180119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Motion Velocity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&gt; 1 s (&lt; 80 mm/s)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031089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Flange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CF100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294050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Mounting Orientation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45º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6139234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Protection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Protective Cover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357702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Automatic Retraction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Spring Retraction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997171"/>
                  </a:ext>
                </a:extLst>
              </a:tr>
              <a:tr h="146348">
                <a:tc row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Body Cup Head Characteristics</a:t>
                      </a:r>
                    </a:p>
                  </a:txBody>
                  <a:tcPr marL="56180" marR="561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Cup Head Weight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~890 g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8014124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Cup Head Diameter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3998104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Cup Head Beam Aperture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48 mm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092217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Repeller Voltage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+/-1000 V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5090508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Collector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Graphite SGL R7550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864100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Repeller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Copper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7622616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Refrigerated Body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Steel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3936752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Insulators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Macor/Alumina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751082"/>
                  </a:ext>
                </a:extLst>
              </a:tr>
              <a:tr h="146348"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Main Components</a:t>
                      </a:r>
                    </a:p>
                  </a:txBody>
                  <a:tcPr marL="56180" marR="561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Pneumatic Actuator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DSBC-40-80-PPSA-N3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461138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ElectroValve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FESTO - VUVG-L18-M52-MT-G14-U-1K7L</a:t>
                      </a:r>
                      <a:endParaRPr lang="en-GB" sz="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9527702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Air Flow Control Valves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GRLA-1/4-QS-8-D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917488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Position Sensor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Festo - SME-8-K-24-S6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3642755"/>
                  </a:ext>
                </a:extLst>
              </a:tr>
              <a:tr h="14634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External MPS Switches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Crouzet</a:t>
                      </a:r>
                      <a:r>
                        <a:rPr lang="en-GB" sz="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- 83 133 035</a:t>
                      </a:r>
                    </a:p>
                  </a:txBody>
                  <a:tcPr marL="56180" marR="561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093455"/>
                  </a:ext>
                </a:extLst>
              </a:tr>
            </a:tbl>
          </a:graphicData>
        </a:graphic>
      </p:graphicFrame>
      <p:pic>
        <p:nvPicPr>
          <p:cNvPr id="14" name="Picture 5">
            <a:extLst>
              <a:ext uri="{FF2B5EF4-FFF2-40B4-BE49-F238E27FC236}">
                <a16:creationId xmlns:a16="http://schemas.microsoft.com/office/drawing/2014/main" id="{82455FC8-CBD3-4F83-BF4C-1896C535D2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526" y="3779836"/>
            <a:ext cx="4838474" cy="358651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155B762-EB81-4509-9D57-829512AD885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136" y="1389616"/>
            <a:ext cx="5264489" cy="2149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57024B-451E-42AE-B825-D4CD52F571A5}"/>
              </a:ext>
            </a:extLst>
          </p:cNvPr>
          <p:cNvSpPr txBox="1">
            <a:spLocks/>
          </p:cNvSpPr>
          <p:nvPr/>
        </p:nvSpPr>
        <p:spPr>
          <a:xfrm>
            <a:off x="360000" y="193320"/>
            <a:ext cx="9360000" cy="8866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rgbClr val="FFFFFF"/>
                </a:solidFill>
                <a:latin typeface="Times New Roman"/>
              </a:rPr>
              <a:t>FC Interfaces</a:t>
            </a:r>
            <a:endParaRPr lang="en-GB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F228299-C562-4260-A3C5-03862F0634B3}"/>
              </a:ext>
            </a:extLst>
          </p:cNvPr>
          <p:cNvSpPr txBox="1">
            <a:spLocks/>
          </p:cNvSpPr>
          <p:nvPr/>
        </p:nvSpPr>
        <p:spPr>
          <a:xfrm>
            <a:off x="35096" y="6957876"/>
            <a:ext cx="9360000" cy="4943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800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07B6E3C-BF41-438E-8D4A-9A7422A4B2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56"/>
          <a:stretch/>
        </p:blipFill>
        <p:spPr>
          <a:xfrm>
            <a:off x="127083" y="1588861"/>
            <a:ext cx="1227312" cy="4679581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F3E028D-B346-43BD-B19D-860C8BBAD6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994" t="10463" r="3572" b="38100"/>
          <a:stretch/>
        </p:blipFill>
        <p:spPr>
          <a:xfrm>
            <a:off x="8064954" y="2928361"/>
            <a:ext cx="1611646" cy="719316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183A05C4-1F83-4A4D-A1DF-51D554566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95" y="1283097"/>
            <a:ext cx="6782261" cy="5932757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E433C0BF-FFB8-43E4-BCFB-E7A185AE99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142" t="10234" r="9998" b="12305"/>
          <a:stretch/>
        </p:blipFill>
        <p:spPr>
          <a:xfrm>
            <a:off x="2491009" y="5454854"/>
            <a:ext cx="1436714" cy="994161"/>
          </a:xfrm>
          <a:prstGeom prst="rect">
            <a:avLst/>
          </a:prstGeom>
        </p:spPr>
      </p:pic>
      <p:cxnSp>
        <p:nvCxnSpPr>
          <p:cNvPr id="16" name="Connector: Elbow 11">
            <a:extLst>
              <a:ext uri="{FF2B5EF4-FFF2-40B4-BE49-F238E27FC236}">
                <a16:creationId xmlns:a16="http://schemas.microsoft.com/office/drawing/2014/main" id="{9ACEE26A-1759-488F-B5FB-CE2E4564441F}"/>
              </a:ext>
            </a:extLst>
          </p:cNvPr>
          <p:cNvCxnSpPr/>
          <p:nvPr/>
        </p:nvCxnSpPr>
        <p:spPr>
          <a:xfrm rot="10800000" flipV="1">
            <a:off x="5040000" y="3210500"/>
            <a:ext cx="1080432" cy="416252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5">
            <a:extLst>
              <a:ext uri="{FF2B5EF4-FFF2-40B4-BE49-F238E27FC236}">
                <a16:creationId xmlns:a16="http://schemas.microsoft.com/office/drawing/2014/main" id="{0151104E-5426-4DA1-96E8-6A01360BD8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9270" y="6127245"/>
            <a:ext cx="2910211" cy="8749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C44EBD-2C7D-404C-BC4B-3616A7A058A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3674" r="61656"/>
          <a:stretch/>
        </p:blipFill>
        <p:spPr bwMode="auto">
          <a:xfrm>
            <a:off x="8309278" y="1375945"/>
            <a:ext cx="1203785" cy="13261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2DDB0C-2C4A-4765-BF58-E4193C00A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4" y="4100174"/>
            <a:ext cx="1513762" cy="112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9489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2"/>
          <p:cNvPicPr/>
          <p:nvPr/>
        </p:nvPicPr>
        <p:blipFill>
          <a:blip r:embed="rId3"/>
          <a:srcRect l="379432"/>
          <a:stretch>
            <a:fillRect/>
          </a:stretch>
        </p:blipFill>
        <p:spPr>
          <a:xfrm>
            <a:off x="8882640" y="4338720"/>
            <a:ext cx="763200" cy="2801880"/>
          </a:xfrm>
          <a:prstGeom prst="rect">
            <a:avLst/>
          </a:prstGeom>
          <a:ln w="9360">
            <a:noFill/>
          </a:ln>
        </p:spPr>
      </p:pic>
      <p:sp>
        <p:nvSpPr>
          <p:cNvPr id="340" name="CustomShape 1"/>
          <p:cNvSpPr/>
          <p:nvPr/>
        </p:nvSpPr>
        <p:spPr>
          <a:xfrm>
            <a:off x="360000" y="5400"/>
            <a:ext cx="9357120" cy="1259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en-GB" sz="4400" dirty="0">
                <a:solidFill>
                  <a:srgbClr val="FFFFFF"/>
                </a:solidFill>
                <a:latin typeface="Times New Roman"/>
                <a:ea typeface="DejaVu Sans"/>
              </a:rPr>
              <a:t>Faraday Cup HW: Control schematic</a:t>
            </a:r>
            <a:endParaRPr dirty="0"/>
          </a:p>
        </p:txBody>
      </p:sp>
      <p:sp>
        <p:nvSpPr>
          <p:cNvPr id="341" name="CustomShape 2"/>
          <p:cNvSpPr/>
          <p:nvPr/>
        </p:nvSpPr>
        <p:spPr>
          <a:xfrm>
            <a:off x="360000" y="1265040"/>
            <a:ext cx="9826220" cy="4381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lang="en-GB" sz="2000" dirty="0">
              <a:solidFill>
                <a:srgbClr val="000000"/>
              </a:solidFill>
              <a:latin typeface="Times New Roman"/>
            </a:endParaRPr>
          </a:p>
          <a:p>
            <a:pPr lvl="1">
              <a:lnSpc>
                <a:spcPct val="100000"/>
              </a:lnSpc>
              <a:buSzPct val="50000"/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342" name="CustomShape 3"/>
          <p:cNvSpPr/>
          <p:nvPr/>
        </p:nvSpPr>
        <p:spPr>
          <a:xfrm>
            <a:off x="7227360" y="7020000"/>
            <a:ext cx="2345400" cy="385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5E85009-F532-4DA2-84E2-00688C3D7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85" y="1528635"/>
            <a:ext cx="9458325" cy="587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34382</TotalTime>
  <Words>2094</Words>
  <Application>Microsoft Office PowerPoint</Application>
  <PresentationFormat>Personalizado</PresentationFormat>
  <Paragraphs>666</Paragraphs>
  <Slides>37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37</vt:i4>
      </vt:variant>
    </vt:vector>
  </HeadingPairs>
  <TitlesOfParts>
    <vt:vector size="52" baseType="lpstr">
      <vt:lpstr>Arial</vt:lpstr>
      <vt:lpstr>Calibri</vt:lpstr>
      <vt:lpstr>Cambria Math</vt:lpstr>
      <vt:lpstr>DejaVu Sans</vt:lpstr>
      <vt:lpstr>Liberation Serif</vt:lpstr>
      <vt:lpstr>StarSymbol</vt:lpstr>
      <vt:lpstr>Symbol</vt:lpstr>
      <vt:lpstr>TeX Gyre Pagella</vt:lpstr>
      <vt:lpstr>Times</vt:lpstr>
      <vt:lpstr>Times New Roman</vt:lpstr>
      <vt:lpstr>Trebuchet MS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Interceptive Instruments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FC Injector Test</vt:lpstr>
      <vt:lpstr>Emittance Meter Unit</vt:lpstr>
      <vt:lpstr>EMU Actuator</vt:lpstr>
      <vt:lpstr>EMU Interfaces</vt:lpstr>
      <vt:lpstr>Presentación de PowerPoint</vt:lpstr>
      <vt:lpstr>Presentación de PowerPoint</vt:lpstr>
      <vt:lpstr>Presentación de PowerPoint</vt:lpstr>
      <vt:lpstr>Presentación de PowerPoint</vt:lpstr>
      <vt:lpstr>Scrapers</vt:lpstr>
      <vt:lpstr>Scraper Interfaces</vt:lpstr>
      <vt:lpstr>Scraper Actuator </vt:lpstr>
      <vt:lpstr>Presentación de PowerPoint</vt:lpstr>
      <vt:lpstr>Presentación de PowerPoint</vt:lpstr>
      <vt:lpstr>Wire Scanner</vt:lpstr>
      <vt:lpstr>Wire Scanner Actuator</vt:lpstr>
      <vt:lpstr> BCM in Beam Dump Vessel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kontrol</dc:creator>
  <cp:lastModifiedBy>Idoia Mazkiaran</cp:lastModifiedBy>
  <cp:revision>736</cp:revision>
  <dcterms:modified xsi:type="dcterms:W3CDTF">2019-10-23T08:09:54Z</dcterms:modified>
</cp:coreProperties>
</file>