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0"/>
  </p:notesMasterIdLst>
  <p:sldIdLst>
    <p:sldId id="349" r:id="rId3"/>
    <p:sldId id="284" r:id="rId4"/>
    <p:sldId id="315" r:id="rId5"/>
    <p:sldId id="385" r:id="rId6"/>
    <p:sldId id="382" r:id="rId7"/>
    <p:sldId id="390" r:id="rId8"/>
    <p:sldId id="350" r:id="rId9"/>
    <p:sldId id="259" r:id="rId10"/>
    <p:sldId id="391" r:id="rId11"/>
    <p:sldId id="388" r:id="rId12"/>
    <p:sldId id="359" r:id="rId13"/>
    <p:sldId id="358" r:id="rId14"/>
    <p:sldId id="360" r:id="rId15"/>
    <p:sldId id="361" r:id="rId16"/>
    <p:sldId id="386" r:id="rId17"/>
    <p:sldId id="383" r:id="rId18"/>
    <p:sldId id="260"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FBFBF"/>
    <a:srgbClr val="1E9FDB"/>
    <a:srgbClr val="76D6FF"/>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2" autoAdjust="0"/>
    <p:restoredTop sz="86822" autoAdjust="0"/>
  </p:normalViewPr>
  <p:slideViewPr>
    <p:cSldViewPr>
      <p:cViewPr varScale="1">
        <p:scale>
          <a:sx n="96" d="100"/>
          <a:sy n="96" d="100"/>
        </p:scale>
        <p:origin x="200" y="232"/>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6A984-4630-CE4D-87A2-DBD16086C626}"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29C198B6-5A0C-9A42-ACFE-08FA71D9A463}">
      <dgm:prSet phldrT="[Text]"/>
      <dgm:spPr/>
      <dgm:t>
        <a:bodyPr/>
        <a:lstStyle/>
        <a:p>
          <a:r>
            <a:rPr lang="en-US" dirty="0"/>
            <a:t>EAM</a:t>
          </a:r>
        </a:p>
      </dgm:t>
    </dgm:pt>
    <dgm:pt modelId="{088D79C9-DBAD-5E40-845E-3E733944D66E}" type="parTrans" cxnId="{DF72226E-2458-E54C-A1FA-7FEE06A791F7}">
      <dgm:prSet/>
      <dgm:spPr/>
      <dgm:t>
        <a:bodyPr/>
        <a:lstStyle/>
        <a:p>
          <a:endParaRPr lang="en-US"/>
        </a:p>
      </dgm:t>
    </dgm:pt>
    <dgm:pt modelId="{3DAC8E31-7579-5E41-BB36-A02CE535956A}" type="sibTrans" cxnId="{DF72226E-2458-E54C-A1FA-7FEE06A791F7}">
      <dgm:prSet/>
      <dgm:spPr/>
      <dgm:t>
        <a:bodyPr/>
        <a:lstStyle/>
        <a:p>
          <a:endParaRPr lang="en-US"/>
        </a:p>
      </dgm:t>
    </dgm:pt>
    <dgm:pt modelId="{073B26B9-16E8-F14E-BC80-027797AA2ED8}">
      <dgm:prSet phldrT="[Text]"/>
      <dgm:spPr/>
      <dgm:t>
        <a:bodyPr/>
        <a:lstStyle/>
        <a:p>
          <a:r>
            <a:rPr lang="en-US" dirty="0"/>
            <a:t>Labels</a:t>
          </a:r>
        </a:p>
      </dgm:t>
    </dgm:pt>
    <dgm:pt modelId="{5DD7451C-E21E-B048-B8F4-AED04217C48E}" type="parTrans" cxnId="{AE2C0EFA-353F-8949-A3A2-83270FD7AD50}">
      <dgm:prSet/>
      <dgm:spPr/>
      <dgm:t>
        <a:bodyPr/>
        <a:lstStyle/>
        <a:p>
          <a:endParaRPr lang="en-US"/>
        </a:p>
      </dgm:t>
    </dgm:pt>
    <dgm:pt modelId="{7915884C-CB5A-A24E-83AB-B6D477619400}" type="sibTrans" cxnId="{AE2C0EFA-353F-8949-A3A2-83270FD7AD50}">
      <dgm:prSet/>
      <dgm:spPr/>
      <dgm:t>
        <a:bodyPr/>
        <a:lstStyle/>
        <a:p>
          <a:endParaRPr lang="en-US"/>
        </a:p>
      </dgm:t>
    </dgm:pt>
    <dgm:pt modelId="{5327648A-3F1C-224F-AB6D-34CEF5D83F78}">
      <dgm:prSet phldrT="[Text]"/>
      <dgm:spPr/>
      <dgm:t>
        <a:bodyPr/>
        <a:lstStyle/>
        <a:p>
          <a:r>
            <a:rPr lang="en-US" dirty="0"/>
            <a:t>System FRUs list</a:t>
          </a:r>
        </a:p>
      </dgm:t>
    </dgm:pt>
    <dgm:pt modelId="{85749FCB-73DB-0141-A04A-910CA858585E}" type="parTrans" cxnId="{AF6938AC-F17A-D842-9A14-9BC26612F6BA}">
      <dgm:prSet/>
      <dgm:spPr/>
      <dgm:t>
        <a:bodyPr/>
        <a:lstStyle/>
        <a:p>
          <a:endParaRPr lang="en-US"/>
        </a:p>
      </dgm:t>
    </dgm:pt>
    <dgm:pt modelId="{CA9BA4C3-32E4-6E44-B9AC-91CE324946CC}" type="sibTrans" cxnId="{AF6938AC-F17A-D842-9A14-9BC26612F6BA}">
      <dgm:prSet/>
      <dgm:spPr/>
      <dgm:t>
        <a:bodyPr/>
        <a:lstStyle/>
        <a:p>
          <a:endParaRPr lang="en-US"/>
        </a:p>
      </dgm:t>
    </dgm:pt>
    <dgm:pt modelId="{736A1201-01D7-8045-ACE2-F81B334B39A7}">
      <dgm:prSet phldrT="[Text]"/>
      <dgm:spPr/>
      <dgm:t>
        <a:bodyPr/>
        <a:lstStyle/>
        <a:p>
          <a:r>
            <a:rPr lang="en-US"/>
            <a:t>Tests report</a:t>
          </a:r>
        </a:p>
      </dgm:t>
    </dgm:pt>
    <dgm:pt modelId="{5112D2BC-3BAC-5A4A-BA06-2BBB0AD854CA}" type="parTrans" cxnId="{0D5D83C3-1E4D-B142-993B-CDBFE9AF42AB}">
      <dgm:prSet/>
      <dgm:spPr/>
      <dgm:t>
        <a:bodyPr/>
        <a:lstStyle/>
        <a:p>
          <a:endParaRPr lang="en-US"/>
        </a:p>
      </dgm:t>
    </dgm:pt>
    <dgm:pt modelId="{C9F0C56F-513C-E049-9CDD-16B94BA8F581}" type="sibTrans" cxnId="{0D5D83C3-1E4D-B142-993B-CDBFE9AF42AB}">
      <dgm:prSet/>
      <dgm:spPr/>
      <dgm:t>
        <a:bodyPr/>
        <a:lstStyle/>
        <a:p>
          <a:endParaRPr lang="en-US"/>
        </a:p>
      </dgm:t>
    </dgm:pt>
    <dgm:pt modelId="{591EB782-2F76-204D-84D3-0FA85EAA59C3}">
      <dgm:prSet/>
      <dgm:spPr/>
      <dgm:t>
        <a:bodyPr/>
        <a:lstStyle/>
        <a:p>
          <a:r>
            <a:rPr lang="en-US"/>
            <a:t>Test plan</a:t>
          </a:r>
        </a:p>
      </dgm:t>
    </dgm:pt>
    <dgm:pt modelId="{F2739C06-6825-D64E-8117-27789D30F9CA}" type="parTrans" cxnId="{EB2FCCF0-74BE-094B-A0A7-B125E2394429}">
      <dgm:prSet/>
      <dgm:spPr/>
      <dgm:t>
        <a:bodyPr/>
        <a:lstStyle/>
        <a:p>
          <a:endParaRPr lang="en-US"/>
        </a:p>
      </dgm:t>
    </dgm:pt>
    <dgm:pt modelId="{D978FAFE-5E26-724E-8BF7-C371C5D4E753}" type="sibTrans" cxnId="{EB2FCCF0-74BE-094B-A0A7-B125E2394429}">
      <dgm:prSet/>
      <dgm:spPr/>
      <dgm:t>
        <a:bodyPr/>
        <a:lstStyle/>
        <a:p>
          <a:endParaRPr lang="en-US"/>
        </a:p>
      </dgm:t>
    </dgm:pt>
    <dgm:pt modelId="{00887C9B-0948-3B41-A390-7D44E5766BC1}">
      <dgm:prSet/>
      <dgm:spPr/>
      <dgm:t>
        <a:bodyPr/>
        <a:lstStyle/>
        <a:p>
          <a:r>
            <a:rPr lang="en-US" dirty="0"/>
            <a:t>Laboratory devices</a:t>
          </a:r>
        </a:p>
      </dgm:t>
    </dgm:pt>
    <dgm:pt modelId="{158B1211-D53F-0A48-A150-68FCA21B2A54}" type="parTrans" cxnId="{E8C482CC-51D3-2D41-B5B3-95D5E43E7A15}">
      <dgm:prSet/>
      <dgm:spPr/>
      <dgm:t>
        <a:bodyPr/>
        <a:lstStyle/>
        <a:p>
          <a:endParaRPr lang="en-US"/>
        </a:p>
      </dgm:t>
    </dgm:pt>
    <dgm:pt modelId="{77E7FD67-DB85-F342-BE99-0CAA2490E379}" type="sibTrans" cxnId="{E8C482CC-51D3-2D41-B5B3-95D5E43E7A15}">
      <dgm:prSet/>
      <dgm:spPr/>
      <dgm:t>
        <a:bodyPr/>
        <a:lstStyle/>
        <a:p>
          <a:endParaRPr lang="en-US"/>
        </a:p>
      </dgm:t>
    </dgm:pt>
    <dgm:pt modelId="{001D3B31-5560-1048-9DEE-1751E1E121FB}">
      <dgm:prSet/>
      <dgm:spPr/>
      <dgm:t>
        <a:bodyPr/>
        <a:lstStyle/>
        <a:p>
          <a:r>
            <a:rPr lang="en-US" dirty="0"/>
            <a:t>FBS, LBS</a:t>
          </a:r>
        </a:p>
      </dgm:t>
    </dgm:pt>
    <dgm:pt modelId="{A727D703-BF14-974A-8353-77FC0304320C}" type="parTrans" cxnId="{39A9412F-D8F2-524D-A8F7-8018359BD959}">
      <dgm:prSet/>
      <dgm:spPr/>
      <dgm:t>
        <a:bodyPr/>
        <a:lstStyle/>
        <a:p>
          <a:endParaRPr lang="en-US"/>
        </a:p>
      </dgm:t>
    </dgm:pt>
    <dgm:pt modelId="{97B946C4-1353-7944-A6D4-C695EB236635}" type="sibTrans" cxnId="{39A9412F-D8F2-524D-A8F7-8018359BD959}">
      <dgm:prSet/>
      <dgm:spPr/>
      <dgm:t>
        <a:bodyPr/>
        <a:lstStyle/>
        <a:p>
          <a:endParaRPr lang="en-US"/>
        </a:p>
      </dgm:t>
    </dgm:pt>
    <dgm:pt modelId="{C3749794-4F5D-2F45-8437-E0E01D1C4607}">
      <dgm:prSet/>
      <dgm:spPr/>
      <dgm:t>
        <a:bodyPr/>
        <a:lstStyle/>
        <a:p>
          <a:r>
            <a:rPr lang="en-US" dirty="0"/>
            <a:t>Data (</a:t>
          </a:r>
          <a:r>
            <a:rPr lang="en-US" dirty="0" err="1"/>
            <a:t>scicat</a:t>
          </a:r>
          <a:r>
            <a:rPr lang="en-US" dirty="0"/>
            <a:t>)</a:t>
          </a:r>
        </a:p>
      </dgm:t>
    </dgm:pt>
    <dgm:pt modelId="{13FACCC0-2409-1541-AF91-12EB83CC5E0F}" type="parTrans" cxnId="{0C7DDBB4-EBAD-7745-8211-23AEA582BDCA}">
      <dgm:prSet/>
      <dgm:spPr/>
      <dgm:t>
        <a:bodyPr/>
        <a:lstStyle/>
        <a:p>
          <a:endParaRPr lang="en-US"/>
        </a:p>
      </dgm:t>
    </dgm:pt>
    <dgm:pt modelId="{64A949EE-5902-3B42-8FBE-3FCF60333A97}" type="sibTrans" cxnId="{0C7DDBB4-EBAD-7745-8211-23AEA582BDCA}">
      <dgm:prSet/>
      <dgm:spPr/>
      <dgm:t>
        <a:bodyPr/>
        <a:lstStyle/>
        <a:p>
          <a:endParaRPr lang="en-US"/>
        </a:p>
      </dgm:t>
    </dgm:pt>
    <dgm:pt modelId="{1D69B891-8C97-9547-9DB8-6F444A4C6399}" type="pres">
      <dgm:prSet presAssocID="{BDB6A984-4630-CE4D-87A2-DBD16086C626}" presName="Name0" presStyleCnt="0">
        <dgm:presLayoutVars>
          <dgm:chMax val="1"/>
          <dgm:chPref val="1"/>
          <dgm:dir/>
          <dgm:animOne val="branch"/>
          <dgm:animLvl val="lvl"/>
        </dgm:presLayoutVars>
      </dgm:prSet>
      <dgm:spPr/>
    </dgm:pt>
    <dgm:pt modelId="{E5205FF3-DBFC-5648-9AAB-A8062794A758}" type="pres">
      <dgm:prSet presAssocID="{29C198B6-5A0C-9A42-ACFE-08FA71D9A463}" presName="singleCycle" presStyleCnt="0"/>
      <dgm:spPr/>
    </dgm:pt>
    <dgm:pt modelId="{AEEADF88-545E-8045-8D96-B587239DE22F}" type="pres">
      <dgm:prSet presAssocID="{29C198B6-5A0C-9A42-ACFE-08FA71D9A463}" presName="singleCenter" presStyleLbl="node1" presStyleIdx="0" presStyleCnt="8">
        <dgm:presLayoutVars>
          <dgm:chMax val="7"/>
          <dgm:chPref val="7"/>
        </dgm:presLayoutVars>
      </dgm:prSet>
      <dgm:spPr/>
    </dgm:pt>
    <dgm:pt modelId="{B2349F1C-0CCC-6546-B964-65642CDF54D9}" type="pres">
      <dgm:prSet presAssocID="{5DD7451C-E21E-B048-B8F4-AED04217C48E}" presName="Name56" presStyleLbl="parChTrans1D2" presStyleIdx="0" presStyleCnt="7"/>
      <dgm:spPr/>
    </dgm:pt>
    <dgm:pt modelId="{AB9AF659-F2F4-A04F-B8EC-2542582A3D03}" type="pres">
      <dgm:prSet presAssocID="{073B26B9-16E8-F14E-BC80-027797AA2ED8}" presName="text0" presStyleLbl="node1" presStyleIdx="1" presStyleCnt="8">
        <dgm:presLayoutVars>
          <dgm:bulletEnabled val="1"/>
        </dgm:presLayoutVars>
      </dgm:prSet>
      <dgm:spPr/>
    </dgm:pt>
    <dgm:pt modelId="{4DA46BA9-7E11-9B4B-AF6B-27F0ADD78A89}" type="pres">
      <dgm:prSet presAssocID="{85749FCB-73DB-0141-A04A-910CA858585E}" presName="Name56" presStyleLbl="parChTrans1D2" presStyleIdx="1" presStyleCnt="7"/>
      <dgm:spPr/>
    </dgm:pt>
    <dgm:pt modelId="{D70EE21B-9046-344E-B445-0F34228EF635}" type="pres">
      <dgm:prSet presAssocID="{5327648A-3F1C-224F-AB6D-34CEF5D83F78}" presName="text0" presStyleLbl="node1" presStyleIdx="2" presStyleCnt="8">
        <dgm:presLayoutVars>
          <dgm:bulletEnabled val="1"/>
        </dgm:presLayoutVars>
      </dgm:prSet>
      <dgm:spPr/>
    </dgm:pt>
    <dgm:pt modelId="{51FC6991-2258-BA49-BA07-207D494D1485}" type="pres">
      <dgm:prSet presAssocID="{5112D2BC-3BAC-5A4A-BA06-2BBB0AD854CA}" presName="Name56" presStyleLbl="parChTrans1D2" presStyleIdx="2" presStyleCnt="7"/>
      <dgm:spPr/>
    </dgm:pt>
    <dgm:pt modelId="{BF8C004D-C65D-C044-8BE7-0265777B951E}" type="pres">
      <dgm:prSet presAssocID="{736A1201-01D7-8045-ACE2-F81B334B39A7}" presName="text0" presStyleLbl="node1" presStyleIdx="3" presStyleCnt="8">
        <dgm:presLayoutVars>
          <dgm:bulletEnabled val="1"/>
        </dgm:presLayoutVars>
      </dgm:prSet>
      <dgm:spPr/>
    </dgm:pt>
    <dgm:pt modelId="{337FB2FE-1EE4-324E-B782-54E39FCD9A8D}" type="pres">
      <dgm:prSet presAssocID="{F2739C06-6825-D64E-8117-27789D30F9CA}" presName="Name56" presStyleLbl="parChTrans1D2" presStyleIdx="3" presStyleCnt="7"/>
      <dgm:spPr/>
    </dgm:pt>
    <dgm:pt modelId="{DE027FE2-1BD0-8D49-B4E2-062BB56157A3}" type="pres">
      <dgm:prSet presAssocID="{591EB782-2F76-204D-84D3-0FA85EAA59C3}" presName="text0" presStyleLbl="node1" presStyleIdx="4" presStyleCnt="8">
        <dgm:presLayoutVars>
          <dgm:bulletEnabled val="1"/>
        </dgm:presLayoutVars>
      </dgm:prSet>
      <dgm:spPr/>
    </dgm:pt>
    <dgm:pt modelId="{3E40D0CE-7B37-704C-BB41-5D48F26D863A}" type="pres">
      <dgm:prSet presAssocID="{158B1211-D53F-0A48-A150-68FCA21B2A54}" presName="Name56" presStyleLbl="parChTrans1D2" presStyleIdx="4" presStyleCnt="7"/>
      <dgm:spPr/>
    </dgm:pt>
    <dgm:pt modelId="{C11212E0-1313-F94C-9486-7BF9E7E82F48}" type="pres">
      <dgm:prSet presAssocID="{00887C9B-0948-3B41-A390-7D44E5766BC1}" presName="text0" presStyleLbl="node1" presStyleIdx="5" presStyleCnt="8">
        <dgm:presLayoutVars>
          <dgm:bulletEnabled val="1"/>
        </dgm:presLayoutVars>
      </dgm:prSet>
      <dgm:spPr/>
    </dgm:pt>
    <dgm:pt modelId="{467E6278-D102-8641-A258-99BC3BBBA340}" type="pres">
      <dgm:prSet presAssocID="{A727D703-BF14-974A-8353-77FC0304320C}" presName="Name56" presStyleLbl="parChTrans1D2" presStyleIdx="5" presStyleCnt="7"/>
      <dgm:spPr/>
    </dgm:pt>
    <dgm:pt modelId="{D581C02F-2AEB-BE4C-9042-AA8D05B21A1A}" type="pres">
      <dgm:prSet presAssocID="{001D3B31-5560-1048-9DEE-1751E1E121FB}" presName="text0" presStyleLbl="node1" presStyleIdx="6" presStyleCnt="8">
        <dgm:presLayoutVars>
          <dgm:bulletEnabled val="1"/>
        </dgm:presLayoutVars>
      </dgm:prSet>
      <dgm:spPr/>
    </dgm:pt>
    <dgm:pt modelId="{4AD311D6-62F6-6A4A-8045-A75B4E245A17}" type="pres">
      <dgm:prSet presAssocID="{13FACCC0-2409-1541-AF91-12EB83CC5E0F}" presName="Name56" presStyleLbl="parChTrans1D2" presStyleIdx="6" presStyleCnt="7"/>
      <dgm:spPr/>
    </dgm:pt>
    <dgm:pt modelId="{DAC7A3B1-5227-0740-AA14-C2DFBCAF1FFD}" type="pres">
      <dgm:prSet presAssocID="{C3749794-4F5D-2F45-8437-E0E01D1C4607}" presName="text0" presStyleLbl="node1" presStyleIdx="7" presStyleCnt="8">
        <dgm:presLayoutVars>
          <dgm:bulletEnabled val="1"/>
        </dgm:presLayoutVars>
      </dgm:prSet>
      <dgm:spPr/>
    </dgm:pt>
  </dgm:ptLst>
  <dgm:cxnLst>
    <dgm:cxn modelId="{E8708F16-5B01-8C48-8828-ED519D1C78F6}" type="presOf" srcId="{591EB782-2F76-204D-84D3-0FA85EAA59C3}" destId="{DE027FE2-1BD0-8D49-B4E2-062BB56157A3}" srcOrd="0" destOrd="0" presId="urn:microsoft.com/office/officeart/2008/layout/RadialCluster"/>
    <dgm:cxn modelId="{D071AD1B-6EB5-6F4C-B3A1-5E72839E85A0}" type="presOf" srcId="{29C198B6-5A0C-9A42-ACFE-08FA71D9A463}" destId="{AEEADF88-545E-8045-8D96-B587239DE22F}" srcOrd="0" destOrd="0" presId="urn:microsoft.com/office/officeart/2008/layout/RadialCluster"/>
    <dgm:cxn modelId="{39A9412F-D8F2-524D-A8F7-8018359BD959}" srcId="{29C198B6-5A0C-9A42-ACFE-08FA71D9A463}" destId="{001D3B31-5560-1048-9DEE-1751E1E121FB}" srcOrd="5" destOrd="0" parTransId="{A727D703-BF14-974A-8353-77FC0304320C}" sibTransId="{97B946C4-1353-7944-A6D4-C695EB236635}"/>
    <dgm:cxn modelId="{86F8F337-AE72-204C-8A7F-7B08529D1784}" type="presOf" srcId="{F2739C06-6825-D64E-8117-27789D30F9CA}" destId="{337FB2FE-1EE4-324E-B782-54E39FCD9A8D}" srcOrd="0" destOrd="0" presId="urn:microsoft.com/office/officeart/2008/layout/RadialCluster"/>
    <dgm:cxn modelId="{17FB073D-A88C-F944-A8CE-867FE793EDDA}" type="presOf" srcId="{001D3B31-5560-1048-9DEE-1751E1E121FB}" destId="{D581C02F-2AEB-BE4C-9042-AA8D05B21A1A}" srcOrd="0" destOrd="0" presId="urn:microsoft.com/office/officeart/2008/layout/RadialCluster"/>
    <dgm:cxn modelId="{64238042-246C-9944-838F-418BAEAD618B}" type="presOf" srcId="{A727D703-BF14-974A-8353-77FC0304320C}" destId="{467E6278-D102-8641-A258-99BC3BBBA340}" srcOrd="0" destOrd="0" presId="urn:microsoft.com/office/officeart/2008/layout/RadialCluster"/>
    <dgm:cxn modelId="{98E49749-0273-2E4B-81E5-22650D721D97}" type="presOf" srcId="{5112D2BC-3BAC-5A4A-BA06-2BBB0AD854CA}" destId="{51FC6991-2258-BA49-BA07-207D494D1485}" srcOrd="0" destOrd="0" presId="urn:microsoft.com/office/officeart/2008/layout/RadialCluster"/>
    <dgm:cxn modelId="{3E1A704A-B507-724A-8BCC-28FD0DDF33D8}" type="presOf" srcId="{00887C9B-0948-3B41-A390-7D44E5766BC1}" destId="{C11212E0-1313-F94C-9486-7BF9E7E82F48}" srcOrd="0" destOrd="0" presId="urn:microsoft.com/office/officeart/2008/layout/RadialCluster"/>
    <dgm:cxn modelId="{1B7A474E-DCAA-274B-8C8F-E5061CE62D8D}" type="presOf" srcId="{073B26B9-16E8-F14E-BC80-027797AA2ED8}" destId="{AB9AF659-F2F4-A04F-B8EC-2542582A3D03}" srcOrd="0" destOrd="0" presId="urn:microsoft.com/office/officeart/2008/layout/RadialCluster"/>
    <dgm:cxn modelId="{DF72226E-2458-E54C-A1FA-7FEE06A791F7}" srcId="{BDB6A984-4630-CE4D-87A2-DBD16086C626}" destId="{29C198B6-5A0C-9A42-ACFE-08FA71D9A463}" srcOrd="0" destOrd="0" parTransId="{088D79C9-DBAD-5E40-845E-3E733944D66E}" sibTransId="{3DAC8E31-7579-5E41-BB36-A02CE535956A}"/>
    <dgm:cxn modelId="{6D6EC871-0473-EB4B-8FA1-0BD52EA23F04}" type="presOf" srcId="{158B1211-D53F-0A48-A150-68FCA21B2A54}" destId="{3E40D0CE-7B37-704C-BB41-5D48F26D863A}" srcOrd="0" destOrd="0" presId="urn:microsoft.com/office/officeart/2008/layout/RadialCluster"/>
    <dgm:cxn modelId="{CDA74886-35C9-4642-B28F-B8D2D4DB325D}" type="presOf" srcId="{C3749794-4F5D-2F45-8437-E0E01D1C4607}" destId="{DAC7A3B1-5227-0740-AA14-C2DFBCAF1FFD}" srcOrd="0" destOrd="0" presId="urn:microsoft.com/office/officeart/2008/layout/RadialCluster"/>
    <dgm:cxn modelId="{744A6195-3A48-BA49-8D2D-12BF5AFDA211}" type="presOf" srcId="{BDB6A984-4630-CE4D-87A2-DBD16086C626}" destId="{1D69B891-8C97-9547-9DB8-6F444A4C6399}" srcOrd="0" destOrd="0" presId="urn:microsoft.com/office/officeart/2008/layout/RadialCluster"/>
    <dgm:cxn modelId="{AF6938AC-F17A-D842-9A14-9BC26612F6BA}" srcId="{29C198B6-5A0C-9A42-ACFE-08FA71D9A463}" destId="{5327648A-3F1C-224F-AB6D-34CEF5D83F78}" srcOrd="1" destOrd="0" parTransId="{85749FCB-73DB-0141-A04A-910CA858585E}" sibTransId="{CA9BA4C3-32E4-6E44-B9AC-91CE324946CC}"/>
    <dgm:cxn modelId="{F6BE89AD-9832-EB48-8204-FA08A21238C2}" type="presOf" srcId="{5DD7451C-E21E-B048-B8F4-AED04217C48E}" destId="{B2349F1C-0CCC-6546-B964-65642CDF54D9}" srcOrd="0" destOrd="0" presId="urn:microsoft.com/office/officeart/2008/layout/RadialCluster"/>
    <dgm:cxn modelId="{B170BCB3-C181-C443-88E0-7F0F1F551C0C}" type="presOf" srcId="{736A1201-01D7-8045-ACE2-F81B334B39A7}" destId="{BF8C004D-C65D-C044-8BE7-0265777B951E}" srcOrd="0" destOrd="0" presId="urn:microsoft.com/office/officeart/2008/layout/RadialCluster"/>
    <dgm:cxn modelId="{0C7DDBB4-EBAD-7745-8211-23AEA582BDCA}" srcId="{29C198B6-5A0C-9A42-ACFE-08FA71D9A463}" destId="{C3749794-4F5D-2F45-8437-E0E01D1C4607}" srcOrd="6" destOrd="0" parTransId="{13FACCC0-2409-1541-AF91-12EB83CC5E0F}" sibTransId="{64A949EE-5902-3B42-8FBE-3FCF60333A97}"/>
    <dgm:cxn modelId="{0D5D83C3-1E4D-B142-993B-CDBFE9AF42AB}" srcId="{29C198B6-5A0C-9A42-ACFE-08FA71D9A463}" destId="{736A1201-01D7-8045-ACE2-F81B334B39A7}" srcOrd="2" destOrd="0" parTransId="{5112D2BC-3BAC-5A4A-BA06-2BBB0AD854CA}" sibTransId="{C9F0C56F-513C-E049-9CDD-16B94BA8F581}"/>
    <dgm:cxn modelId="{815BB3C3-7657-874D-B98D-21F04366141E}" type="presOf" srcId="{85749FCB-73DB-0141-A04A-910CA858585E}" destId="{4DA46BA9-7E11-9B4B-AF6B-27F0ADD78A89}" srcOrd="0" destOrd="0" presId="urn:microsoft.com/office/officeart/2008/layout/RadialCluster"/>
    <dgm:cxn modelId="{E8C482CC-51D3-2D41-B5B3-95D5E43E7A15}" srcId="{29C198B6-5A0C-9A42-ACFE-08FA71D9A463}" destId="{00887C9B-0948-3B41-A390-7D44E5766BC1}" srcOrd="4" destOrd="0" parTransId="{158B1211-D53F-0A48-A150-68FCA21B2A54}" sibTransId="{77E7FD67-DB85-F342-BE99-0CAA2490E379}"/>
    <dgm:cxn modelId="{E3C8D9D8-8AB5-3146-926A-466D6E2205EE}" type="presOf" srcId="{5327648A-3F1C-224F-AB6D-34CEF5D83F78}" destId="{D70EE21B-9046-344E-B445-0F34228EF635}" srcOrd="0" destOrd="0" presId="urn:microsoft.com/office/officeart/2008/layout/RadialCluster"/>
    <dgm:cxn modelId="{4E8B3DDF-9A9C-6E4F-B846-7FC3880B6EE3}" type="presOf" srcId="{13FACCC0-2409-1541-AF91-12EB83CC5E0F}" destId="{4AD311D6-62F6-6A4A-8045-A75B4E245A17}" srcOrd="0" destOrd="0" presId="urn:microsoft.com/office/officeart/2008/layout/RadialCluster"/>
    <dgm:cxn modelId="{EB2FCCF0-74BE-094B-A0A7-B125E2394429}" srcId="{29C198B6-5A0C-9A42-ACFE-08FA71D9A463}" destId="{591EB782-2F76-204D-84D3-0FA85EAA59C3}" srcOrd="3" destOrd="0" parTransId="{F2739C06-6825-D64E-8117-27789D30F9CA}" sibTransId="{D978FAFE-5E26-724E-8BF7-C371C5D4E753}"/>
    <dgm:cxn modelId="{AE2C0EFA-353F-8949-A3A2-83270FD7AD50}" srcId="{29C198B6-5A0C-9A42-ACFE-08FA71D9A463}" destId="{073B26B9-16E8-F14E-BC80-027797AA2ED8}" srcOrd="0" destOrd="0" parTransId="{5DD7451C-E21E-B048-B8F4-AED04217C48E}" sibTransId="{7915884C-CB5A-A24E-83AB-B6D477619400}"/>
    <dgm:cxn modelId="{46FCF392-0E2C-844E-BA49-F05E69B942C3}" type="presParOf" srcId="{1D69B891-8C97-9547-9DB8-6F444A4C6399}" destId="{E5205FF3-DBFC-5648-9AAB-A8062794A758}" srcOrd="0" destOrd="0" presId="urn:microsoft.com/office/officeart/2008/layout/RadialCluster"/>
    <dgm:cxn modelId="{DB158E78-48B5-4747-AA4E-93487D9544B8}" type="presParOf" srcId="{E5205FF3-DBFC-5648-9AAB-A8062794A758}" destId="{AEEADF88-545E-8045-8D96-B587239DE22F}" srcOrd="0" destOrd="0" presId="urn:microsoft.com/office/officeart/2008/layout/RadialCluster"/>
    <dgm:cxn modelId="{98D30475-C753-DB4D-A53D-25DC0F129153}" type="presParOf" srcId="{E5205FF3-DBFC-5648-9AAB-A8062794A758}" destId="{B2349F1C-0CCC-6546-B964-65642CDF54D9}" srcOrd="1" destOrd="0" presId="urn:microsoft.com/office/officeart/2008/layout/RadialCluster"/>
    <dgm:cxn modelId="{0364FD9B-5283-DE44-9F0D-8B4C9130F325}" type="presParOf" srcId="{E5205FF3-DBFC-5648-9AAB-A8062794A758}" destId="{AB9AF659-F2F4-A04F-B8EC-2542582A3D03}" srcOrd="2" destOrd="0" presId="urn:microsoft.com/office/officeart/2008/layout/RadialCluster"/>
    <dgm:cxn modelId="{7385B9C5-6F47-6D4A-9A54-0A99963B8961}" type="presParOf" srcId="{E5205FF3-DBFC-5648-9AAB-A8062794A758}" destId="{4DA46BA9-7E11-9B4B-AF6B-27F0ADD78A89}" srcOrd="3" destOrd="0" presId="urn:microsoft.com/office/officeart/2008/layout/RadialCluster"/>
    <dgm:cxn modelId="{1C05CC76-DFBD-7143-AB75-75E7D83D70A5}" type="presParOf" srcId="{E5205FF3-DBFC-5648-9AAB-A8062794A758}" destId="{D70EE21B-9046-344E-B445-0F34228EF635}" srcOrd="4" destOrd="0" presId="urn:microsoft.com/office/officeart/2008/layout/RadialCluster"/>
    <dgm:cxn modelId="{88FFF457-1D51-B444-9C73-E728D94D0D35}" type="presParOf" srcId="{E5205FF3-DBFC-5648-9AAB-A8062794A758}" destId="{51FC6991-2258-BA49-BA07-207D494D1485}" srcOrd="5" destOrd="0" presId="urn:microsoft.com/office/officeart/2008/layout/RadialCluster"/>
    <dgm:cxn modelId="{D5A26DDE-DD61-2E49-AB43-3D3E1E147754}" type="presParOf" srcId="{E5205FF3-DBFC-5648-9AAB-A8062794A758}" destId="{BF8C004D-C65D-C044-8BE7-0265777B951E}" srcOrd="6" destOrd="0" presId="urn:microsoft.com/office/officeart/2008/layout/RadialCluster"/>
    <dgm:cxn modelId="{F3AD07F3-3FB2-3640-BA8F-73D9E979F563}" type="presParOf" srcId="{E5205FF3-DBFC-5648-9AAB-A8062794A758}" destId="{337FB2FE-1EE4-324E-B782-54E39FCD9A8D}" srcOrd="7" destOrd="0" presId="urn:microsoft.com/office/officeart/2008/layout/RadialCluster"/>
    <dgm:cxn modelId="{02D69D17-396B-2848-A01A-5F901E0ACAC8}" type="presParOf" srcId="{E5205FF3-DBFC-5648-9AAB-A8062794A758}" destId="{DE027FE2-1BD0-8D49-B4E2-062BB56157A3}" srcOrd="8" destOrd="0" presId="urn:microsoft.com/office/officeart/2008/layout/RadialCluster"/>
    <dgm:cxn modelId="{6A54DA10-757F-964D-932F-03103145A3C4}" type="presParOf" srcId="{E5205FF3-DBFC-5648-9AAB-A8062794A758}" destId="{3E40D0CE-7B37-704C-BB41-5D48F26D863A}" srcOrd="9" destOrd="0" presId="urn:microsoft.com/office/officeart/2008/layout/RadialCluster"/>
    <dgm:cxn modelId="{C2E99881-3AA2-8D42-BC19-67A178688966}" type="presParOf" srcId="{E5205FF3-DBFC-5648-9AAB-A8062794A758}" destId="{C11212E0-1313-F94C-9486-7BF9E7E82F48}" srcOrd="10" destOrd="0" presId="urn:microsoft.com/office/officeart/2008/layout/RadialCluster"/>
    <dgm:cxn modelId="{DA3A5B92-A06D-9E47-984D-1AF526F46CFA}" type="presParOf" srcId="{E5205FF3-DBFC-5648-9AAB-A8062794A758}" destId="{467E6278-D102-8641-A258-99BC3BBBA340}" srcOrd="11" destOrd="0" presId="urn:microsoft.com/office/officeart/2008/layout/RadialCluster"/>
    <dgm:cxn modelId="{4C3013D9-3BCD-F94C-8E82-74A54B72E59C}" type="presParOf" srcId="{E5205FF3-DBFC-5648-9AAB-A8062794A758}" destId="{D581C02F-2AEB-BE4C-9042-AA8D05B21A1A}" srcOrd="12" destOrd="0" presId="urn:microsoft.com/office/officeart/2008/layout/RadialCluster"/>
    <dgm:cxn modelId="{68CC0063-E9FD-2342-BEB4-8C6E64D7C51E}" type="presParOf" srcId="{E5205FF3-DBFC-5648-9AAB-A8062794A758}" destId="{4AD311D6-62F6-6A4A-8045-A75B4E245A17}" srcOrd="13" destOrd="0" presId="urn:microsoft.com/office/officeart/2008/layout/RadialCluster"/>
    <dgm:cxn modelId="{D5A1A6CF-A66F-5843-B493-4879ED87537C}" type="presParOf" srcId="{E5205FF3-DBFC-5648-9AAB-A8062794A758}" destId="{DAC7A3B1-5227-0740-AA14-C2DFBCAF1FFD}"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B82BF-F5A8-244E-94F3-F8E1C6D29B57}"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389FD15B-10A8-E943-B343-0F53CF37B453}">
      <dgm:prSet phldrT="[Text]"/>
      <dgm:spPr/>
      <dgm:t>
        <a:bodyPr/>
        <a:lstStyle/>
        <a:p>
          <a:r>
            <a:rPr lang="en-US" dirty="0"/>
            <a:t>System requirements</a:t>
          </a:r>
        </a:p>
      </dgm:t>
    </dgm:pt>
    <dgm:pt modelId="{470DB49C-05E0-F345-B180-4EE36AC241D3}" type="parTrans" cxnId="{0434A104-BF7F-DC49-B88D-1AA6F8F2D7BD}">
      <dgm:prSet/>
      <dgm:spPr/>
      <dgm:t>
        <a:bodyPr/>
        <a:lstStyle/>
        <a:p>
          <a:endParaRPr lang="en-US"/>
        </a:p>
      </dgm:t>
    </dgm:pt>
    <dgm:pt modelId="{43DC5159-9AF8-AC40-88FB-6B6CAE405D47}" type="sibTrans" cxnId="{0434A104-BF7F-DC49-B88D-1AA6F8F2D7BD}">
      <dgm:prSet/>
      <dgm:spPr/>
      <dgm:t>
        <a:bodyPr/>
        <a:lstStyle/>
        <a:p>
          <a:endParaRPr lang="en-US"/>
        </a:p>
      </dgm:t>
    </dgm:pt>
    <dgm:pt modelId="{8723D524-948B-0C4E-B954-56CD3680203E}">
      <dgm:prSet phldrT="[Text]"/>
      <dgm:spPr/>
      <dgm:t>
        <a:bodyPr/>
        <a:lstStyle/>
        <a:p>
          <a:r>
            <a:rPr lang="en-US" dirty="0"/>
            <a:t>System Verification plan</a:t>
          </a:r>
        </a:p>
      </dgm:t>
    </dgm:pt>
    <dgm:pt modelId="{9924D870-7D6C-B04D-9817-75F8587A091B}" type="parTrans" cxnId="{07F54F43-3004-AC44-90B7-5542DEB9C25C}">
      <dgm:prSet/>
      <dgm:spPr/>
      <dgm:t>
        <a:bodyPr/>
        <a:lstStyle/>
        <a:p>
          <a:endParaRPr lang="en-US"/>
        </a:p>
      </dgm:t>
    </dgm:pt>
    <dgm:pt modelId="{4CB949E8-D1B5-B54B-B7F1-E1BC4076FAE8}" type="sibTrans" cxnId="{07F54F43-3004-AC44-90B7-5542DEB9C25C}">
      <dgm:prSet/>
      <dgm:spPr/>
      <dgm:t>
        <a:bodyPr/>
        <a:lstStyle/>
        <a:p>
          <a:endParaRPr lang="en-US"/>
        </a:p>
      </dgm:t>
    </dgm:pt>
    <dgm:pt modelId="{A328FEA7-E7D5-0146-998D-9CD1241C0442}">
      <dgm:prSet phldrT="[Text]"/>
      <dgm:spPr/>
      <dgm:t>
        <a:bodyPr/>
        <a:lstStyle/>
        <a:p>
          <a:r>
            <a:rPr lang="en-US" dirty="0"/>
            <a:t>Validation of verification plan</a:t>
          </a:r>
        </a:p>
      </dgm:t>
    </dgm:pt>
    <dgm:pt modelId="{658F5A03-C743-DB4C-BFF1-06AF0A28843A}" type="parTrans" cxnId="{70FE0917-3448-D349-88EF-11F103A383D9}">
      <dgm:prSet/>
      <dgm:spPr/>
      <dgm:t>
        <a:bodyPr/>
        <a:lstStyle/>
        <a:p>
          <a:endParaRPr lang="en-US"/>
        </a:p>
      </dgm:t>
    </dgm:pt>
    <dgm:pt modelId="{374E831E-B376-834B-B237-D2C9EEF43CE6}" type="sibTrans" cxnId="{70FE0917-3448-D349-88EF-11F103A383D9}">
      <dgm:prSet/>
      <dgm:spPr/>
      <dgm:t>
        <a:bodyPr/>
        <a:lstStyle/>
        <a:p>
          <a:endParaRPr lang="en-US"/>
        </a:p>
      </dgm:t>
    </dgm:pt>
    <dgm:pt modelId="{9736ECFB-DBEA-594C-8B03-0B7FD03BD1E8}">
      <dgm:prSet/>
      <dgm:spPr/>
      <dgm:t>
        <a:bodyPr/>
        <a:lstStyle/>
        <a:p>
          <a:r>
            <a:rPr lang="en-US" dirty="0"/>
            <a:t>System requirements are analyzed for each system and its components</a:t>
          </a:r>
        </a:p>
      </dgm:t>
    </dgm:pt>
    <dgm:pt modelId="{7E8F4B36-F7D6-9B4B-B4A5-346198F9CDE7}" type="parTrans" cxnId="{FBCBDDF9-C585-E545-AE40-5EBE9728B5EB}">
      <dgm:prSet/>
      <dgm:spPr/>
      <dgm:t>
        <a:bodyPr/>
        <a:lstStyle/>
        <a:p>
          <a:endParaRPr lang="en-US"/>
        </a:p>
      </dgm:t>
    </dgm:pt>
    <dgm:pt modelId="{73908C05-8B17-DB43-8730-7D74AFFC619F}" type="sibTrans" cxnId="{FBCBDDF9-C585-E545-AE40-5EBE9728B5EB}">
      <dgm:prSet/>
      <dgm:spPr/>
      <dgm:t>
        <a:bodyPr/>
        <a:lstStyle/>
        <a:p>
          <a:endParaRPr lang="en-US"/>
        </a:p>
      </dgm:t>
    </dgm:pt>
    <dgm:pt modelId="{C4BC86E9-2A6D-9E46-945E-87494D04DFB6}">
      <dgm:prSet/>
      <dgm:spPr/>
      <dgm:t>
        <a:bodyPr/>
        <a:lstStyle/>
        <a:p>
          <a:r>
            <a:rPr lang="en-US" dirty="0"/>
            <a:t> Verification document is validated by system lead: we make sure test requirements are correctly translated</a:t>
          </a:r>
        </a:p>
      </dgm:t>
    </dgm:pt>
    <dgm:pt modelId="{EB55FE8D-FC38-4F43-8E2D-9620D31BC52E}" type="parTrans" cxnId="{C9F33A0A-C942-BF4E-A404-ADE1099BE075}">
      <dgm:prSet/>
      <dgm:spPr/>
      <dgm:t>
        <a:bodyPr/>
        <a:lstStyle/>
        <a:p>
          <a:endParaRPr lang="en-US"/>
        </a:p>
      </dgm:t>
    </dgm:pt>
    <dgm:pt modelId="{B22C8394-A4F5-B240-979B-4A517315B1B1}" type="sibTrans" cxnId="{C9F33A0A-C942-BF4E-A404-ADE1099BE075}">
      <dgm:prSet/>
      <dgm:spPr/>
      <dgm:t>
        <a:bodyPr/>
        <a:lstStyle/>
        <a:p>
          <a:endParaRPr lang="en-US"/>
        </a:p>
      </dgm:t>
    </dgm:pt>
    <dgm:pt modelId="{8073825A-8FB0-3146-AE7A-0B2B1128CED7}">
      <dgm:prSet/>
      <dgm:spPr/>
      <dgm:t>
        <a:bodyPr/>
        <a:lstStyle/>
        <a:p>
          <a:r>
            <a:rPr lang="en-US" dirty="0"/>
            <a:t> Test coverage is reviewed.</a:t>
          </a:r>
        </a:p>
      </dgm:t>
    </dgm:pt>
    <dgm:pt modelId="{F752A926-3D54-DA42-90B1-3BC0E42BF881}" type="parTrans" cxnId="{ABA04F3D-3A34-804D-B8EB-B4F2AFD95616}">
      <dgm:prSet/>
      <dgm:spPr/>
      <dgm:t>
        <a:bodyPr/>
        <a:lstStyle/>
        <a:p>
          <a:endParaRPr lang="en-US"/>
        </a:p>
      </dgm:t>
    </dgm:pt>
    <dgm:pt modelId="{CB41B9D1-5A5C-7D45-96A1-8D4A0AE68720}" type="sibTrans" cxnId="{ABA04F3D-3A34-804D-B8EB-B4F2AFD95616}">
      <dgm:prSet/>
      <dgm:spPr/>
      <dgm:t>
        <a:bodyPr/>
        <a:lstStyle/>
        <a:p>
          <a:endParaRPr lang="en-US"/>
        </a:p>
      </dgm:t>
    </dgm:pt>
    <dgm:pt modelId="{F7CE9E78-FD08-274D-9EF3-BC243A026159}">
      <dgm:prSet/>
      <dgm:spPr/>
      <dgm:t>
        <a:bodyPr/>
        <a:lstStyle/>
        <a:p>
          <a:r>
            <a:rPr lang="en-US" dirty="0"/>
            <a:t> Describes subsystems' test setup and characterization procedures</a:t>
          </a:r>
        </a:p>
      </dgm:t>
    </dgm:pt>
    <dgm:pt modelId="{9C05AB56-F5B1-9143-83F9-72A14C5F3D37}" type="parTrans" cxnId="{0AA4CA64-95DF-974F-B535-EA6D7C090D47}">
      <dgm:prSet/>
      <dgm:spPr/>
      <dgm:t>
        <a:bodyPr/>
        <a:lstStyle/>
        <a:p>
          <a:endParaRPr lang="en-US"/>
        </a:p>
      </dgm:t>
    </dgm:pt>
    <dgm:pt modelId="{2E649ABB-09E0-6A4A-82A7-7AC80FA262E9}" type="sibTrans" cxnId="{0AA4CA64-95DF-974F-B535-EA6D7C090D47}">
      <dgm:prSet/>
      <dgm:spPr/>
      <dgm:t>
        <a:bodyPr/>
        <a:lstStyle/>
        <a:p>
          <a:endParaRPr lang="en-US"/>
        </a:p>
      </dgm:t>
    </dgm:pt>
    <dgm:pt modelId="{4C0691FF-31A0-8E4B-803B-67FE8DC6155C}">
      <dgm:prSet/>
      <dgm:spPr/>
      <dgm:t>
        <a:bodyPr/>
        <a:lstStyle/>
        <a:p>
          <a:r>
            <a:rPr lang="en-US"/>
            <a:t> Tests IDs defined for each measurements</a:t>
          </a:r>
        </a:p>
      </dgm:t>
    </dgm:pt>
    <dgm:pt modelId="{5C42CBF9-2C9E-7046-87B1-118683E06689}" type="parTrans" cxnId="{486D75DF-E3DC-4D46-BF74-6921AEF2D61F}">
      <dgm:prSet/>
      <dgm:spPr/>
      <dgm:t>
        <a:bodyPr/>
        <a:lstStyle/>
        <a:p>
          <a:endParaRPr lang="en-US"/>
        </a:p>
      </dgm:t>
    </dgm:pt>
    <dgm:pt modelId="{EB3A9A91-4F61-2C47-A067-5FE8B5298188}" type="sibTrans" cxnId="{486D75DF-E3DC-4D46-BF74-6921AEF2D61F}">
      <dgm:prSet/>
      <dgm:spPr/>
      <dgm:t>
        <a:bodyPr/>
        <a:lstStyle/>
        <a:p>
          <a:endParaRPr lang="en-US"/>
        </a:p>
      </dgm:t>
    </dgm:pt>
    <dgm:pt modelId="{FFCB996A-0944-BC40-9AB4-C2704220085E}">
      <dgm:prSet/>
      <dgm:spPr/>
      <dgm:t>
        <a:bodyPr/>
        <a:lstStyle/>
        <a:p>
          <a:r>
            <a:rPr lang="en-US"/>
            <a:t> When not COTS: test plan is prepared/discussed and agreed with IK partner</a:t>
          </a:r>
        </a:p>
      </dgm:t>
    </dgm:pt>
    <dgm:pt modelId="{9B1B3AE1-C84E-8C48-A2FF-68F8B2447087}" type="parTrans" cxnId="{AD5AA6AE-36C1-6B43-9F11-9E891BDB3118}">
      <dgm:prSet/>
      <dgm:spPr/>
      <dgm:t>
        <a:bodyPr/>
        <a:lstStyle/>
        <a:p>
          <a:endParaRPr lang="en-US"/>
        </a:p>
      </dgm:t>
    </dgm:pt>
    <dgm:pt modelId="{B2EA68B4-301E-2A4F-94AC-42D3ADA9A8F4}" type="sibTrans" cxnId="{AD5AA6AE-36C1-6B43-9F11-9E891BDB3118}">
      <dgm:prSet/>
      <dgm:spPr/>
      <dgm:t>
        <a:bodyPr/>
        <a:lstStyle/>
        <a:p>
          <a:endParaRPr lang="en-US"/>
        </a:p>
      </dgm:t>
    </dgm:pt>
    <dgm:pt modelId="{D93B40BF-D563-C04B-BDE7-D23B2ACAEF27}">
      <dgm:prSet/>
      <dgm:spPr/>
      <dgm:t>
        <a:bodyPr/>
        <a:lstStyle/>
        <a:p>
          <a:r>
            <a:rPr lang="en-US" dirty="0"/>
            <a:t>Run tests</a:t>
          </a:r>
        </a:p>
      </dgm:t>
    </dgm:pt>
    <dgm:pt modelId="{4A996361-9DC0-6C49-AB83-3CB80BF0AF4D}" type="parTrans" cxnId="{757CD573-C69C-9943-BF45-07D0CD3DEA50}">
      <dgm:prSet/>
      <dgm:spPr/>
      <dgm:t>
        <a:bodyPr/>
        <a:lstStyle/>
        <a:p>
          <a:endParaRPr lang="en-US"/>
        </a:p>
      </dgm:t>
    </dgm:pt>
    <dgm:pt modelId="{7C7DA12D-530C-EF46-9876-6BC7C42CF750}" type="sibTrans" cxnId="{757CD573-C69C-9943-BF45-07D0CD3DEA50}">
      <dgm:prSet/>
      <dgm:spPr/>
      <dgm:t>
        <a:bodyPr/>
        <a:lstStyle/>
        <a:p>
          <a:endParaRPr lang="en-US"/>
        </a:p>
      </dgm:t>
    </dgm:pt>
    <dgm:pt modelId="{9F7D65D7-5499-8240-9F14-77B9CD6DD5F2}">
      <dgm:prSet/>
      <dgm:spPr/>
      <dgm:t>
        <a:bodyPr/>
        <a:lstStyle/>
        <a:p>
          <a:r>
            <a:rPr lang="en-US" dirty="0"/>
            <a:t>Acceptance tests performed in BI lab, possibly compared with IK results.</a:t>
          </a:r>
        </a:p>
      </dgm:t>
    </dgm:pt>
    <dgm:pt modelId="{DBEE1C1E-FD23-5249-BDB6-2CB6B35301C1}" type="parTrans" cxnId="{8A2D4B5B-C8C3-7D43-8A43-BDC7C263BEF2}">
      <dgm:prSet/>
      <dgm:spPr/>
      <dgm:t>
        <a:bodyPr/>
        <a:lstStyle/>
        <a:p>
          <a:endParaRPr lang="en-US"/>
        </a:p>
      </dgm:t>
    </dgm:pt>
    <dgm:pt modelId="{3D2D36F7-3C84-1E44-B8CF-5CF06F1D18CA}" type="sibTrans" cxnId="{8A2D4B5B-C8C3-7D43-8A43-BDC7C263BEF2}">
      <dgm:prSet/>
      <dgm:spPr/>
      <dgm:t>
        <a:bodyPr/>
        <a:lstStyle/>
        <a:p>
          <a:endParaRPr lang="en-US"/>
        </a:p>
      </dgm:t>
    </dgm:pt>
    <dgm:pt modelId="{8C9AB70C-C3BF-5D4A-8AA1-2AFB5A70B802}">
      <dgm:prSet/>
      <dgm:spPr/>
      <dgm:t>
        <a:bodyPr/>
        <a:lstStyle/>
        <a:p>
          <a:r>
            <a:rPr lang="en-US" dirty="0"/>
            <a:t>System verification performed after installation, without beam and with beam from the LCR</a:t>
          </a:r>
        </a:p>
      </dgm:t>
    </dgm:pt>
    <dgm:pt modelId="{DE860543-F135-5F45-969D-2327033F72EF}" type="parTrans" cxnId="{4BA36092-23CD-804F-BCBF-58A88ED1BDFE}">
      <dgm:prSet/>
      <dgm:spPr/>
      <dgm:t>
        <a:bodyPr/>
        <a:lstStyle/>
        <a:p>
          <a:endParaRPr lang="en-US"/>
        </a:p>
      </dgm:t>
    </dgm:pt>
    <dgm:pt modelId="{50B10F38-9443-7A42-9EAF-D02233ABDC8C}" type="sibTrans" cxnId="{4BA36092-23CD-804F-BCBF-58A88ED1BDFE}">
      <dgm:prSet/>
      <dgm:spPr/>
      <dgm:t>
        <a:bodyPr/>
        <a:lstStyle/>
        <a:p>
          <a:endParaRPr lang="en-US"/>
        </a:p>
      </dgm:t>
    </dgm:pt>
    <dgm:pt modelId="{9318E6AC-EACE-DB47-A352-C8972922F535}">
      <dgm:prSet/>
      <dgm:spPr/>
      <dgm:t>
        <a:bodyPr/>
        <a:lstStyle/>
        <a:p>
          <a:r>
            <a:rPr lang="en-US" dirty="0"/>
            <a:t>Assets are received, labelled</a:t>
          </a:r>
        </a:p>
      </dgm:t>
    </dgm:pt>
    <dgm:pt modelId="{06600EF4-D486-F44B-B59B-A170815E635B}" type="parTrans" cxnId="{FCE8FECB-6872-3F4E-BD28-8E95953AA0E6}">
      <dgm:prSet/>
      <dgm:spPr/>
      <dgm:t>
        <a:bodyPr/>
        <a:lstStyle/>
        <a:p>
          <a:endParaRPr lang="en-US"/>
        </a:p>
      </dgm:t>
    </dgm:pt>
    <dgm:pt modelId="{7A438E14-BFE5-CC43-8389-9FDB3EEF9AA6}" type="sibTrans" cxnId="{FCE8FECB-6872-3F4E-BD28-8E95953AA0E6}">
      <dgm:prSet/>
      <dgm:spPr/>
      <dgm:t>
        <a:bodyPr/>
        <a:lstStyle/>
        <a:p>
          <a:endParaRPr lang="en-US"/>
        </a:p>
      </dgm:t>
    </dgm:pt>
    <dgm:pt modelId="{51C7DEC2-DDE7-F241-BA73-B2AABF97ADD6}">
      <dgm:prSet/>
      <dgm:spPr/>
      <dgm:t>
        <a:bodyPr/>
        <a:lstStyle/>
        <a:p>
          <a:r>
            <a:rPr lang="en-US" dirty="0"/>
            <a:t>Assets are tested before reception at ESS, results are exchanged with ESS BD</a:t>
          </a:r>
        </a:p>
      </dgm:t>
    </dgm:pt>
    <dgm:pt modelId="{4C87D8C2-E793-9B4B-ABE5-63D3DF24A7F9}" type="parTrans" cxnId="{0FD8A54F-D0CB-6B4C-A94F-2D45FCFA03DB}">
      <dgm:prSet/>
      <dgm:spPr/>
      <dgm:t>
        <a:bodyPr/>
        <a:lstStyle/>
        <a:p>
          <a:endParaRPr lang="en-US"/>
        </a:p>
      </dgm:t>
    </dgm:pt>
    <dgm:pt modelId="{90DDDCED-4A3C-9B4C-8A6B-718FA9F38D3F}" type="sibTrans" cxnId="{0FD8A54F-D0CB-6B4C-A94F-2D45FCFA03DB}">
      <dgm:prSet/>
      <dgm:spPr/>
      <dgm:t>
        <a:bodyPr/>
        <a:lstStyle/>
        <a:p>
          <a:endParaRPr lang="en-US"/>
        </a:p>
      </dgm:t>
    </dgm:pt>
    <dgm:pt modelId="{9A4EB250-EE63-A242-B9D9-C227E7F5E2D6}" type="pres">
      <dgm:prSet presAssocID="{1E6B82BF-F5A8-244E-94F3-F8E1C6D29B57}" presName="linearFlow" presStyleCnt="0">
        <dgm:presLayoutVars>
          <dgm:dir/>
          <dgm:animLvl val="lvl"/>
          <dgm:resizeHandles val="exact"/>
        </dgm:presLayoutVars>
      </dgm:prSet>
      <dgm:spPr/>
    </dgm:pt>
    <dgm:pt modelId="{C7816E07-02F0-DF42-9DE8-6681603E789A}" type="pres">
      <dgm:prSet presAssocID="{389FD15B-10A8-E943-B343-0F53CF37B453}" presName="composite" presStyleCnt="0"/>
      <dgm:spPr/>
    </dgm:pt>
    <dgm:pt modelId="{1C63E39B-0713-7446-9C6E-2DE570A7E3C4}" type="pres">
      <dgm:prSet presAssocID="{389FD15B-10A8-E943-B343-0F53CF37B453}" presName="parentText" presStyleLbl="alignNode1" presStyleIdx="0" presStyleCnt="4">
        <dgm:presLayoutVars>
          <dgm:chMax val="1"/>
          <dgm:bulletEnabled val="1"/>
        </dgm:presLayoutVars>
      </dgm:prSet>
      <dgm:spPr/>
    </dgm:pt>
    <dgm:pt modelId="{B0C547AC-D1B7-0042-9C3F-BA771896672F}" type="pres">
      <dgm:prSet presAssocID="{389FD15B-10A8-E943-B343-0F53CF37B453}" presName="descendantText" presStyleLbl="alignAcc1" presStyleIdx="0" presStyleCnt="4">
        <dgm:presLayoutVars>
          <dgm:bulletEnabled val="1"/>
        </dgm:presLayoutVars>
      </dgm:prSet>
      <dgm:spPr/>
    </dgm:pt>
    <dgm:pt modelId="{ADC43BEA-6D27-3A46-B157-D1BE8C4198C3}" type="pres">
      <dgm:prSet presAssocID="{43DC5159-9AF8-AC40-88FB-6B6CAE405D47}" presName="sp" presStyleCnt="0"/>
      <dgm:spPr/>
    </dgm:pt>
    <dgm:pt modelId="{D18B9FB5-418A-A948-A3C9-677F5EDC8E6E}" type="pres">
      <dgm:prSet presAssocID="{8723D524-948B-0C4E-B954-56CD3680203E}" presName="composite" presStyleCnt="0"/>
      <dgm:spPr/>
    </dgm:pt>
    <dgm:pt modelId="{49190C9D-E613-0C4C-86FC-29CB1ADFCAAA}" type="pres">
      <dgm:prSet presAssocID="{8723D524-948B-0C4E-B954-56CD3680203E}" presName="parentText" presStyleLbl="alignNode1" presStyleIdx="1" presStyleCnt="4">
        <dgm:presLayoutVars>
          <dgm:chMax val="1"/>
          <dgm:bulletEnabled val="1"/>
        </dgm:presLayoutVars>
      </dgm:prSet>
      <dgm:spPr/>
    </dgm:pt>
    <dgm:pt modelId="{0C626FAF-AEFB-E041-9AC7-660191377F29}" type="pres">
      <dgm:prSet presAssocID="{8723D524-948B-0C4E-B954-56CD3680203E}" presName="descendantText" presStyleLbl="alignAcc1" presStyleIdx="1" presStyleCnt="4">
        <dgm:presLayoutVars>
          <dgm:bulletEnabled val="1"/>
        </dgm:presLayoutVars>
      </dgm:prSet>
      <dgm:spPr/>
    </dgm:pt>
    <dgm:pt modelId="{86EF5A1F-511D-F547-8A17-A007227E477E}" type="pres">
      <dgm:prSet presAssocID="{4CB949E8-D1B5-B54B-B7F1-E1BC4076FAE8}" presName="sp" presStyleCnt="0"/>
      <dgm:spPr/>
    </dgm:pt>
    <dgm:pt modelId="{76F1AF32-388C-A741-9069-6B36715F8188}" type="pres">
      <dgm:prSet presAssocID="{A328FEA7-E7D5-0146-998D-9CD1241C0442}" presName="composite" presStyleCnt="0"/>
      <dgm:spPr/>
    </dgm:pt>
    <dgm:pt modelId="{F209B1CB-F2C1-B44B-A98F-1D7D414537CD}" type="pres">
      <dgm:prSet presAssocID="{A328FEA7-E7D5-0146-998D-9CD1241C0442}" presName="parentText" presStyleLbl="alignNode1" presStyleIdx="2" presStyleCnt="4">
        <dgm:presLayoutVars>
          <dgm:chMax val="1"/>
          <dgm:bulletEnabled val="1"/>
        </dgm:presLayoutVars>
      </dgm:prSet>
      <dgm:spPr/>
    </dgm:pt>
    <dgm:pt modelId="{B333E1CD-37C2-BC4E-ADF8-D7FE3BB5655F}" type="pres">
      <dgm:prSet presAssocID="{A328FEA7-E7D5-0146-998D-9CD1241C0442}" presName="descendantText" presStyleLbl="alignAcc1" presStyleIdx="2" presStyleCnt="4">
        <dgm:presLayoutVars>
          <dgm:bulletEnabled val="1"/>
        </dgm:presLayoutVars>
      </dgm:prSet>
      <dgm:spPr/>
    </dgm:pt>
    <dgm:pt modelId="{AC0F966D-FF42-BF41-B3F3-2D7080483DCD}" type="pres">
      <dgm:prSet presAssocID="{374E831E-B376-834B-B237-D2C9EEF43CE6}" presName="sp" presStyleCnt="0"/>
      <dgm:spPr/>
    </dgm:pt>
    <dgm:pt modelId="{0B502717-4133-B34F-AF17-8B65367952DC}" type="pres">
      <dgm:prSet presAssocID="{D93B40BF-D563-C04B-BDE7-D23B2ACAEF27}" presName="composite" presStyleCnt="0"/>
      <dgm:spPr/>
    </dgm:pt>
    <dgm:pt modelId="{41794486-99EA-0E43-82A5-6052B3C36E60}" type="pres">
      <dgm:prSet presAssocID="{D93B40BF-D563-C04B-BDE7-D23B2ACAEF27}" presName="parentText" presStyleLbl="alignNode1" presStyleIdx="3" presStyleCnt="4">
        <dgm:presLayoutVars>
          <dgm:chMax val="1"/>
          <dgm:bulletEnabled val="1"/>
        </dgm:presLayoutVars>
      </dgm:prSet>
      <dgm:spPr/>
    </dgm:pt>
    <dgm:pt modelId="{4CFE064D-E0AC-B440-A7E5-1945160903D1}" type="pres">
      <dgm:prSet presAssocID="{D93B40BF-D563-C04B-BDE7-D23B2ACAEF27}" presName="descendantText" presStyleLbl="alignAcc1" presStyleIdx="3" presStyleCnt="4" custScaleY="139754">
        <dgm:presLayoutVars>
          <dgm:bulletEnabled val="1"/>
        </dgm:presLayoutVars>
      </dgm:prSet>
      <dgm:spPr/>
    </dgm:pt>
  </dgm:ptLst>
  <dgm:cxnLst>
    <dgm:cxn modelId="{53D89500-B221-0C44-A762-110BD6070487}" type="presOf" srcId="{C4BC86E9-2A6D-9E46-945E-87494D04DFB6}" destId="{B333E1CD-37C2-BC4E-ADF8-D7FE3BB5655F}" srcOrd="0" destOrd="0" presId="urn:microsoft.com/office/officeart/2005/8/layout/chevron2"/>
    <dgm:cxn modelId="{0434A104-BF7F-DC49-B88D-1AA6F8F2D7BD}" srcId="{1E6B82BF-F5A8-244E-94F3-F8E1C6D29B57}" destId="{389FD15B-10A8-E943-B343-0F53CF37B453}" srcOrd="0" destOrd="0" parTransId="{470DB49C-05E0-F345-B180-4EE36AC241D3}" sibTransId="{43DC5159-9AF8-AC40-88FB-6B6CAE405D47}"/>
    <dgm:cxn modelId="{C9F33A0A-C942-BF4E-A404-ADE1099BE075}" srcId="{A328FEA7-E7D5-0146-998D-9CD1241C0442}" destId="{C4BC86E9-2A6D-9E46-945E-87494D04DFB6}" srcOrd="0" destOrd="0" parTransId="{EB55FE8D-FC38-4F43-8E2D-9620D31BC52E}" sibTransId="{B22C8394-A4F5-B240-979B-4A517315B1B1}"/>
    <dgm:cxn modelId="{9A408C11-F7E0-1141-86AB-E950CD5885B3}" type="presOf" srcId="{9736ECFB-DBEA-594C-8B03-0B7FD03BD1E8}" destId="{B0C547AC-D1B7-0042-9C3F-BA771896672F}" srcOrd="0" destOrd="0" presId="urn:microsoft.com/office/officeart/2005/8/layout/chevron2"/>
    <dgm:cxn modelId="{70FE0917-3448-D349-88EF-11F103A383D9}" srcId="{1E6B82BF-F5A8-244E-94F3-F8E1C6D29B57}" destId="{A328FEA7-E7D5-0146-998D-9CD1241C0442}" srcOrd="2" destOrd="0" parTransId="{658F5A03-C743-DB4C-BFF1-06AF0A28843A}" sibTransId="{374E831E-B376-834B-B237-D2C9EEF43CE6}"/>
    <dgm:cxn modelId="{34BE1A17-2A21-4748-AE52-DC34CD408B40}" type="presOf" srcId="{51C7DEC2-DDE7-F241-BA73-B2AABF97ADD6}" destId="{4CFE064D-E0AC-B440-A7E5-1945160903D1}" srcOrd="0" destOrd="0" presId="urn:microsoft.com/office/officeart/2005/8/layout/chevron2"/>
    <dgm:cxn modelId="{8C562222-2D6B-F24B-92CF-B3A85A3287DB}" type="presOf" srcId="{F7CE9E78-FD08-274D-9EF3-BC243A026159}" destId="{0C626FAF-AEFB-E041-9AC7-660191377F29}" srcOrd="0" destOrd="0" presId="urn:microsoft.com/office/officeart/2005/8/layout/chevron2"/>
    <dgm:cxn modelId="{733EB331-ACA8-3842-A142-737026EE24A1}" type="presOf" srcId="{8C9AB70C-C3BF-5D4A-8AA1-2AFB5A70B802}" destId="{4CFE064D-E0AC-B440-A7E5-1945160903D1}" srcOrd="0" destOrd="3" presId="urn:microsoft.com/office/officeart/2005/8/layout/chevron2"/>
    <dgm:cxn modelId="{7742A933-0919-B248-B5D2-819B27DF9DE5}" type="presOf" srcId="{9F7D65D7-5499-8240-9F14-77B9CD6DD5F2}" destId="{4CFE064D-E0AC-B440-A7E5-1945160903D1}" srcOrd="0" destOrd="2" presId="urn:microsoft.com/office/officeart/2005/8/layout/chevron2"/>
    <dgm:cxn modelId="{D6E7103D-672D-E345-96BC-66230D178914}" type="presOf" srcId="{9318E6AC-EACE-DB47-A352-C8972922F535}" destId="{4CFE064D-E0AC-B440-A7E5-1945160903D1}" srcOrd="0" destOrd="1" presId="urn:microsoft.com/office/officeart/2005/8/layout/chevron2"/>
    <dgm:cxn modelId="{ABA04F3D-3A34-804D-B8EB-B4F2AFD95616}" srcId="{A328FEA7-E7D5-0146-998D-9CD1241C0442}" destId="{8073825A-8FB0-3146-AE7A-0B2B1128CED7}" srcOrd="1" destOrd="0" parTransId="{F752A926-3D54-DA42-90B1-3BC0E42BF881}" sibTransId="{CB41B9D1-5A5C-7D45-96A1-8D4A0AE68720}"/>
    <dgm:cxn modelId="{8555C940-D52A-4E40-9F4C-DABB26D4BAAB}" type="presOf" srcId="{8723D524-948B-0C4E-B954-56CD3680203E}" destId="{49190C9D-E613-0C4C-86FC-29CB1ADFCAAA}" srcOrd="0" destOrd="0" presId="urn:microsoft.com/office/officeart/2005/8/layout/chevron2"/>
    <dgm:cxn modelId="{D0AFBE41-B78A-324A-8B23-8A911ABE65EC}" type="presOf" srcId="{8073825A-8FB0-3146-AE7A-0B2B1128CED7}" destId="{B333E1CD-37C2-BC4E-ADF8-D7FE3BB5655F}" srcOrd="0" destOrd="1" presId="urn:microsoft.com/office/officeart/2005/8/layout/chevron2"/>
    <dgm:cxn modelId="{07F54F43-3004-AC44-90B7-5542DEB9C25C}" srcId="{1E6B82BF-F5A8-244E-94F3-F8E1C6D29B57}" destId="{8723D524-948B-0C4E-B954-56CD3680203E}" srcOrd="1" destOrd="0" parTransId="{9924D870-7D6C-B04D-9817-75F8587A091B}" sibTransId="{4CB949E8-D1B5-B54B-B7F1-E1BC4076FAE8}"/>
    <dgm:cxn modelId="{0FD8A54F-D0CB-6B4C-A94F-2D45FCFA03DB}" srcId="{D93B40BF-D563-C04B-BDE7-D23B2ACAEF27}" destId="{51C7DEC2-DDE7-F241-BA73-B2AABF97ADD6}" srcOrd="0" destOrd="0" parTransId="{4C87D8C2-E793-9B4B-ABE5-63D3DF24A7F9}" sibTransId="{90DDDCED-4A3C-9B4C-8A6B-718FA9F38D3F}"/>
    <dgm:cxn modelId="{8A2D4B5B-C8C3-7D43-8A43-BDC7C263BEF2}" srcId="{D93B40BF-D563-C04B-BDE7-D23B2ACAEF27}" destId="{9F7D65D7-5499-8240-9F14-77B9CD6DD5F2}" srcOrd="2" destOrd="0" parTransId="{DBEE1C1E-FD23-5249-BDB6-2CB6B35301C1}" sibTransId="{3D2D36F7-3C84-1E44-B8CF-5CF06F1D18CA}"/>
    <dgm:cxn modelId="{0AA4CA64-95DF-974F-B535-EA6D7C090D47}" srcId="{8723D524-948B-0C4E-B954-56CD3680203E}" destId="{F7CE9E78-FD08-274D-9EF3-BC243A026159}" srcOrd="0" destOrd="0" parTransId="{9C05AB56-F5B1-9143-83F9-72A14C5F3D37}" sibTransId="{2E649ABB-09E0-6A4A-82A7-7AC80FA262E9}"/>
    <dgm:cxn modelId="{79D31265-E5F4-3245-9938-69A43345E6E0}" type="presOf" srcId="{D93B40BF-D563-C04B-BDE7-D23B2ACAEF27}" destId="{41794486-99EA-0E43-82A5-6052B3C36E60}" srcOrd="0" destOrd="0" presId="urn:microsoft.com/office/officeart/2005/8/layout/chevron2"/>
    <dgm:cxn modelId="{489E346A-4825-F74F-BE42-B0D9C3F17498}" type="presOf" srcId="{A328FEA7-E7D5-0146-998D-9CD1241C0442}" destId="{F209B1CB-F2C1-B44B-A98F-1D7D414537CD}" srcOrd="0" destOrd="0" presId="urn:microsoft.com/office/officeart/2005/8/layout/chevron2"/>
    <dgm:cxn modelId="{757CD573-C69C-9943-BF45-07D0CD3DEA50}" srcId="{1E6B82BF-F5A8-244E-94F3-F8E1C6D29B57}" destId="{D93B40BF-D563-C04B-BDE7-D23B2ACAEF27}" srcOrd="3" destOrd="0" parTransId="{4A996361-9DC0-6C49-AB83-3CB80BF0AF4D}" sibTransId="{7C7DA12D-530C-EF46-9876-6BC7C42CF750}"/>
    <dgm:cxn modelId="{6C015776-2D54-964D-A7A9-4771FA5A5051}" type="presOf" srcId="{389FD15B-10A8-E943-B343-0F53CF37B453}" destId="{1C63E39B-0713-7446-9C6E-2DE570A7E3C4}" srcOrd="0" destOrd="0" presId="urn:microsoft.com/office/officeart/2005/8/layout/chevron2"/>
    <dgm:cxn modelId="{4BA36092-23CD-804F-BCBF-58A88ED1BDFE}" srcId="{D93B40BF-D563-C04B-BDE7-D23B2ACAEF27}" destId="{8C9AB70C-C3BF-5D4A-8AA1-2AFB5A70B802}" srcOrd="3" destOrd="0" parTransId="{DE860543-F135-5F45-969D-2327033F72EF}" sibTransId="{50B10F38-9443-7A42-9EAF-D02233ABDC8C}"/>
    <dgm:cxn modelId="{AD5AA6AE-36C1-6B43-9F11-9E891BDB3118}" srcId="{8723D524-948B-0C4E-B954-56CD3680203E}" destId="{FFCB996A-0944-BC40-9AB4-C2704220085E}" srcOrd="1" destOrd="0" parTransId="{9B1B3AE1-C84E-8C48-A2FF-68F8B2447087}" sibTransId="{B2EA68B4-301E-2A4F-94AC-42D3ADA9A8F4}"/>
    <dgm:cxn modelId="{89735BBE-C7ED-A144-A388-A5F9153DF5AF}" type="presOf" srcId="{FFCB996A-0944-BC40-9AB4-C2704220085E}" destId="{0C626FAF-AEFB-E041-9AC7-660191377F29}" srcOrd="0" destOrd="1" presId="urn:microsoft.com/office/officeart/2005/8/layout/chevron2"/>
    <dgm:cxn modelId="{94A2D9C4-A78E-0942-87BE-E20B05E3F162}" type="presOf" srcId="{1E6B82BF-F5A8-244E-94F3-F8E1C6D29B57}" destId="{9A4EB250-EE63-A242-B9D9-C227E7F5E2D6}" srcOrd="0" destOrd="0" presId="urn:microsoft.com/office/officeart/2005/8/layout/chevron2"/>
    <dgm:cxn modelId="{FCE8FECB-6872-3F4E-BD28-8E95953AA0E6}" srcId="{D93B40BF-D563-C04B-BDE7-D23B2ACAEF27}" destId="{9318E6AC-EACE-DB47-A352-C8972922F535}" srcOrd="1" destOrd="0" parTransId="{06600EF4-D486-F44B-B59B-A170815E635B}" sibTransId="{7A438E14-BFE5-CC43-8389-9FDB3EEF9AA6}"/>
    <dgm:cxn modelId="{486D75DF-E3DC-4D46-BF74-6921AEF2D61F}" srcId="{A328FEA7-E7D5-0146-998D-9CD1241C0442}" destId="{4C0691FF-31A0-8E4B-803B-67FE8DC6155C}" srcOrd="2" destOrd="0" parTransId="{5C42CBF9-2C9E-7046-87B1-118683E06689}" sibTransId="{EB3A9A91-4F61-2C47-A067-5FE8B5298188}"/>
    <dgm:cxn modelId="{629C42E5-2331-D64E-9A58-65A238C27364}" type="presOf" srcId="{4C0691FF-31A0-8E4B-803B-67FE8DC6155C}" destId="{B333E1CD-37C2-BC4E-ADF8-D7FE3BB5655F}" srcOrd="0" destOrd="2" presId="urn:microsoft.com/office/officeart/2005/8/layout/chevron2"/>
    <dgm:cxn modelId="{FBCBDDF9-C585-E545-AE40-5EBE9728B5EB}" srcId="{389FD15B-10A8-E943-B343-0F53CF37B453}" destId="{9736ECFB-DBEA-594C-8B03-0B7FD03BD1E8}" srcOrd="0" destOrd="0" parTransId="{7E8F4B36-F7D6-9B4B-B4A5-346198F9CDE7}" sibTransId="{73908C05-8B17-DB43-8730-7D74AFFC619F}"/>
    <dgm:cxn modelId="{07BDAA35-81C3-AB4D-A40A-BBF653CACA0A}" type="presParOf" srcId="{9A4EB250-EE63-A242-B9D9-C227E7F5E2D6}" destId="{C7816E07-02F0-DF42-9DE8-6681603E789A}" srcOrd="0" destOrd="0" presId="urn:microsoft.com/office/officeart/2005/8/layout/chevron2"/>
    <dgm:cxn modelId="{C214BE95-6B6D-0446-A3BD-B2C0A795DA25}" type="presParOf" srcId="{C7816E07-02F0-DF42-9DE8-6681603E789A}" destId="{1C63E39B-0713-7446-9C6E-2DE570A7E3C4}" srcOrd="0" destOrd="0" presId="urn:microsoft.com/office/officeart/2005/8/layout/chevron2"/>
    <dgm:cxn modelId="{72BE952A-8E6D-BC44-BAF7-988E03EE84DF}" type="presParOf" srcId="{C7816E07-02F0-DF42-9DE8-6681603E789A}" destId="{B0C547AC-D1B7-0042-9C3F-BA771896672F}" srcOrd="1" destOrd="0" presId="urn:microsoft.com/office/officeart/2005/8/layout/chevron2"/>
    <dgm:cxn modelId="{523F283C-FD28-7744-9B28-FC874FBA7FA5}" type="presParOf" srcId="{9A4EB250-EE63-A242-B9D9-C227E7F5E2D6}" destId="{ADC43BEA-6D27-3A46-B157-D1BE8C4198C3}" srcOrd="1" destOrd="0" presId="urn:microsoft.com/office/officeart/2005/8/layout/chevron2"/>
    <dgm:cxn modelId="{241D0CE3-D06F-3C4E-A2B7-CB8536E3459C}" type="presParOf" srcId="{9A4EB250-EE63-A242-B9D9-C227E7F5E2D6}" destId="{D18B9FB5-418A-A948-A3C9-677F5EDC8E6E}" srcOrd="2" destOrd="0" presId="urn:microsoft.com/office/officeart/2005/8/layout/chevron2"/>
    <dgm:cxn modelId="{D5D43057-90BE-494E-A020-84FEA13A503B}" type="presParOf" srcId="{D18B9FB5-418A-A948-A3C9-677F5EDC8E6E}" destId="{49190C9D-E613-0C4C-86FC-29CB1ADFCAAA}" srcOrd="0" destOrd="0" presId="urn:microsoft.com/office/officeart/2005/8/layout/chevron2"/>
    <dgm:cxn modelId="{16DE969F-4FE5-6448-BF3D-5FA8E1397359}" type="presParOf" srcId="{D18B9FB5-418A-A948-A3C9-677F5EDC8E6E}" destId="{0C626FAF-AEFB-E041-9AC7-660191377F29}" srcOrd="1" destOrd="0" presId="urn:microsoft.com/office/officeart/2005/8/layout/chevron2"/>
    <dgm:cxn modelId="{E90D1833-C738-164B-97FD-A7CEA5247445}" type="presParOf" srcId="{9A4EB250-EE63-A242-B9D9-C227E7F5E2D6}" destId="{86EF5A1F-511D-F547-8A17-A007227E477E}" srcOrd="3" destOrd="0" presId="urn:microsoft.com/office/officeart/2005/8/layout/chevron2"/>
    <dgm:cxn modelId="{C589A206-C72E-724F-A1D2-C0F2C93DBD7B}" type="presParOf" srcId="{9A4EB250-EE63-A242-B9D9-C227E7F5E2D6}" destId="{76F1AF32-388C-A741-9069-6B36715F8188}" srcOrd="4" destOrd="0" presId="urn:microsoft.com/office/officeart/2005/8/layout/chevron2"/>
    <dgm:cxn modelId="{4C80E759-4734-D546-B1E7-23DE9F9C0CC5}" type="presParOf" srcId="{76F1AF32-388C-A741-9069-6B36715F8188}" destId="{F209B1CB-F2C1-B44B-A98F-1D7D414537CD}" srcOrd="0" destOrd="0" presId="urn:microsoft.com/office/officeart/2005/8/layout/chevron2"/>
    <dgm:cxn modelId="{6443E49B-6273-5946-8B1D-52F8E8E8027B}" type="presParOf" srcId="{76F1AF32-388C-A741-9069-6B36715F8188}" destId="{B333E1CD-37C2-BC4E-ADF8-D7FE3BB5655F}" srcOrd="1" destOrd="0" presId="urn:microsoft.com/office/officeart/2005/8/layout/chevron2"/>
    <dgm:cxn modelId="{743728E2-4EB9-5D4C-A61C-356F07305886}" type="presParOf" srcId="{9A4EB250-EE63-A242-B9D9-C227E7F5E2D6}" destId="{AC0F966D-FF42-BF41-B3F3-2D7080483DCD}" srcOrd="5" destOrd="0" presId="urn:microsoft.com/office/officeart/2005/8/layout/chevron2"/>
    <dgm:cxn modelId="{27C3481E-DA49-764D-A039-EF029F790551}" type="presParOf" srcId="{9A4EB250-EE63-A242-B9D9-C227E7F5E2D6}" destId="{0B502717-4133-B34F-AF17-8B65367952DC}" srcOrd="6" destOrd="0" presId="urn:microsoft.com/office/officeart/2005/8/layout/chevron2"/>
    <dgm:cxn modelId="{DE6A5102-7A75-A44C-BB04-C99D9ECB3186}" type="presParOf" srcId="{0B502717-4133-B34F-AF17-8B65367952DC}" destId="{41794486-99EA-0E43-82A5-6052B3C36E60}" srcOrd="0" destOrd="0" presId="urn:microsoft.com/office/officeart/2005/8/layout/chevron2"/>
    <dgm:cxn modelId="{62C7AD35-D163-1845-8642-D6E36122C4D4}" type="presParOf" srcId="{0B502717-4133-B34F-AF17-8B65367952DC}" destId="{4CFE064D-E0AC-B440-A7E5-1945160903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ADF88-545E-8045-8D96-B587239DE22F}">
      <dsp:nvSpPr>
        <dsp:cNvPr id="0" name=""/>
        <dsp:cNvSpPr/>
      </dsp:nvSpPr>
      <dsp:spPr>
        <a:xfrm>
          <a:off x="1923317" y="1137280"/>
          <a:ext cx="921409" cy="9214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EAM</a:t>
          </a:r>
        </a:p>
      </dsp:txBody>
      <dsp:txXfrm>
        <a:off x="1968296" y="1182259"/>
        <a:ext cx="831451" cy="831451"/>
      </dsp:txXfrm>
    </dsp:sp>
    <dsp:sp modelId="{B2349F1C-0CCC-6546-B964-65642CDF54D9}">
      <dsp:nvSpPr>
        <dsp:cNvPr id="0" name=""/>
        <dsp:cNvSpPr/>
      </dsp:nvSpPr>
      <dsp:spPr>
        <a:xfrm rot="16200000">
          <a:off x="2139590" y="892849"/>
          <a:ext cx="488863" cy="0"/>
        </a:xfrm>
        <a:custGeom>
          <a:avLst/>
          <a:gdLst/>
          <a:ahLst/>
          <a:cxnLst/>
          <a:rect l="0" t="0" r="0" b="0"/>
          <a:pathLst>
            <a:path>
              <a:moveTo>
                <a:pt x="0" y="0"/>
              </a:moveTo>
              <a:lnTo>
                <a:pt x="48886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9AF659-F2F4-A04F-B8EC-2542582A3D03}">
      <dsp:nvSpPr>
        <dsp:cNvPr id="0" name=""/>
        <dsp:cNvSpPr/>
      </dsp:nvSpPr>
      <dsp:spPr>
        <a:xfrm>
          <a:off x="2075349" y="31072"/>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Labels</a:t>
          </a:r>
        </a:p>
      </dsp:txBody>
      <dsp:txXfrm>
        <a:off x="2105485" y="61208"/>
        <a:ext cx="557072" cy="557072"/>
      </dsp:txXfrm>
    </dsp:sp>
    <dsp:sp modelId="{4DA46BA9-7E11-9B4B-AF6B-27F0ADD78A89}">
      <dsp:nvSpPr>
        <dsp:cNvPr id="0" name=""/>
        <dsp:cNvSpPr/>
      </dsp:nvSpPr>
      <dsp:spPr>
        <a:xfrm rot="19285714">
          <a:off x="2814819" y="1145114"/>
          <a:ext cx="274169" cy="0"/>
        </a:xfrm>
        <a:custGeom>
          <a:avLst/>
          <a:gdLst/>
          <a:ahLst/>
          <a:cxnLst/>
          <a:rect l="0" t="0" r="0" b="0"/>
          <a:pathLst>
            <a:path>
              <a:moveTo>
                <a:pt x="0" y="0"/>
              </a:moveTo>
              <a:lnTo>
                <a:pt x="27416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0EE21B-9046-344E-B445-0F34228EF635}">
      <dsp:nvSpPr>
        <dsp:cNvPr id="0" name=""/>
        <dsp:cNvSpPr/>
      </dsp:nvSpPr>
      <dsp:spPr>
        <a:xfrm>
          <a:off x="3059081" y="504813"/>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System FRUs list</a:t>
          </a:r>
        </a:p>
      </dsp:txBody>
      <dsp:txXfrm>
        <a:off x="3089217" y="534949"/>
        <a:ext cx="557072" cy="557072"/>
      </dsp:txXfrm>
    </dsp:sp>
    <dsp:sp modelId="{51FC6991-2258-BA49-BA07-207D494D1485}">
      <dsp:nvSpPr>
        <dsp:cNvPr id="0" name=""/>
        <dsp:cNvSpPr/>
      </dsp:nvSpPr>
      <dsp:spPr>
        <a:xfrm rot="771429">
          <a:off x="2838846" y="1755328"/>
          <a:ext cx="469077" cy="0"/>
        </a:xfrm>
        <a:custGeom>
          <a:avLst/>
          <a:gdLst/>
          <a:ahLst/>
          <a:cxnLst/>
          <a:rect l="0" t="0" r="0" b="0"/>
          <a:pathLst>
            <a:path>
              <a:moveTo>
                <a:pt x="0" y="0"/>
              </a:moveTo>
              <a:lnTo>
                <a:pt x="469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8C004D-C65D-C044-8BE7-0265777B951E}">
      <dsp:nvSpPr>
        <dsp:cNvPr id="0" name=""/>
        <dsp:cNvSpPr/>
      </dsp:nvSpPr>
      <dsp:spPr>
        <a:xfrm>
          <a:off x="3302043" y="1569297"/>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t>Tests report</a:t>
          </a:r>
        </a:p>
      </dsp:txBody>
      <dsp:txXfrm>
        <a:off x="3332179" y="1599433"/>
        <a:ext cx="557072" cy="557072"/>
      </dsp:txXfrm>
    </dsp:sp>
    <dsp:sp modelId="{337FB2FE-1EE4-324E-B782-54E39FCD9A8D}">
      <dsp:nvSpPr>
        <dsp:cNvPr id="0" name=""/>
        <dsp:cNvSpPr/>
      </dsp:nvSpPr>
      <dsp:spPr>
        <a:xfrm rot="3857143">
          <a:off x="2491446" y="2240819"/>
          <a:ext cx="404296" cy="0"/>
        </a:xfrm>
        <a:custGeom>
          <a:avLst/>
          <a:gdLst/>
          <a:ahLst/>
          <a:cxnLst/>
          <a:rect l="0" t="0" r="0" b="0"/>
          <a:pathLst>
            <a:path>
              <a:moveTo>
                <a:pt x="0" y="0"/>
              </a:moveTo>
              <a:lnTo>
                <a:pt x="40429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027FE2-1BD0-8D49-B4E2-062BB56157A3}">
      <dsp:nvSpPr>
        <dsp:cNvPr id="0" name=""/>
        <dsp:cNvSpPr/>
      </dsp:nvSpPr>
      <dsp:spPr>
        <a:xfrm>
          <a:off x="2621279" y="2422948"/>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a:t>Test plan</a:t>
          </a:r>
        </a:p>
      </dsp:txBody>
      <dsp:txXfrm>
        <a:off x="2651415" y="2453084"/>
        <a:ext cx="557072" cy="557072"/>
      </dsp:txXfrm>
    </dsp:sp>
    <dsp:sp modelId="{3E40D0CE-7B37-704C-BB41-5D48F26D863A}">
      <dsp:nvSpPr>
        <dsp:cNvPr id="0" name=""/>
        <dsp:cNvSpPr/>
      </dsp:nvSpPr>
      <dsp:spPr>
        <a:xfrm rot="6942857">
          <a:off x="1872301" y="2240819"/>
          <a:ext cx="404296" cy="0"/>
        </a:xfrm>
        <a:custGeom>
          <a:avLst/>
          <a:gdLst/>
          <a:ahLst/>
          <a:cxnLst/>
          <a:rect l="0" t="0" r="0" b="0"/>
          <a:pathLst>
            <a:path>
              <a:moveTo>
                <a:pt x="0" y="0"/>
              </a:moveTo>
              <a:lnTo>
                <a:pt x="40429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1212E0-1313-F94C-9486-7BF9E7E82F48}">
      <dsp:nvSpPr>
        <dsp:cNvPr id="0" name=""/>
        <dsp:cNvSpPr/>
      </dsp:nvSpPr>
      <dsp:spPr>
        <a:xfrm>
          <a:off x="1529419" y="2422948"/>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Laboratory devices</a:t>
          </a:r>
        </a:p>
      </dsp:txBody>
      <dsp:txXfrm>
        <a:off x="1559555" y="2453084"/>
        <a:ext cx="557072" cy="557072"/>
      </dsp:txXfrm>
    </dsp:sp>
    <dsp:sp modelId="{467E6278-D102-8641-A258-99BC3BBBA340}">
      <dsp:nvSpPr>
        <dsp:cNvPr id="0" name=""/>
        <dsp:cNvSpPr/>
      </dsp:nvSpPr>
      <dsp:spPr>
        <a:xfrm rot="10028571">
          <a:off x="1460120" y="1755328"/>
          <a:ext cx="469077" cy="0"/>
        </a:xfrm>
        <a:custGeom>
          <a:avLst/>
          <a:gdLst/>
          <a:ahLst/>
          <a:cxnLst/>
          <a:rect l="0" t="0" r="0" b="0"/>
          <a:pathLst>
            <a:path>
              <a:moveTo>
                <a:pt x="0" y="0"/>
              </a:moveTo>
              <a:lnTo>
                <a:pt x="46907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81C02F-2AEB-BE4C-9042-AA8D05B21A1A}">
      <dsp:nvSpPr>
        <dsp:cNvPr id="0" name=""/>
        <dsp:cNvSpPr/>
      </dsp:nvSpPr>
      <dsp:spPr>
        <a:xfrm>
          <a:off x="848656" y="1569297"/>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FBS, LBS</a:t>
          </a:r>
        </a:p>
      </dsp:txBody>
      <dsp:txXfrm>
        <a:off x="878792" y="1599433"/>
        <a:ext cx="557072" cy="557072"/>
      </dsp:txXfrm>
    </dsp:sp>
    <dsp:sp modelId="{4AD311D6-62F6-6A4A-8045-A75B4E245A17}">
      <dsp:nvSpPr>
        <dsp:cNvPr id="0" name=""/>
        <dsp:cNvSpPr/>
      </dsp:nvSpPr>
      <dsp:spPr>
        <a:xfrm rot="13114286">
          <a:off x="1679054" y="1145114"/>
          <a:ext cx="274169" cy="0"/>
        </a:xfrm>
        <a:custGeom>
          <a:avLst/>
          <a:gdLst/>
          <a:ahLst/>
          <a:cxnLst/>
          <a:rect l="0" t="0" r="0" b="0"/>
          <a:pathLst>
            <a:path>
              <a:moveTo>
                <a:pt x="0" y="0"/>
              </a:moveTo>
              <a:lnTo>
                <a:pt x="27416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C7A3B1-5227-0740-AA14-C2DFBCAF1FFD}">
      <dsp:nvSpPr>
        <dsp:cNvPr id="0" name=""/>
        <dsp:cNvSpPr/>
      </dsp:nvSpPr>
      <dsp:spPr>
        <a:xfrm>
          <a:off x="1091617" y="504813"/>
          <a:ext cx="617344" cy="6173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Data (</a:t>
          </a:r>
          <a:r>
            <a:rPr lang="en-US" sz="1300" kern="1200" dirty="0" err="1"/>
            <a:t>scicat</a:t>
          </a:r>
          <a:r>
            <a:rPr lang="en-US" sz="1300" kern="1200" dirty="0"/>
            <a:t>)</a:t>
          </a:r>
        </a:p>
      </dsp:txBody>
      <dsp:txXfrm>
        <a:off x="1121753" y="534949"/>
        <a:ext cx="557072" cy="557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3E39B-0713-7446-9C6E-2DE570A7E3C4}">
      <dsp:nvSpPr>
        <dsp:cNvPr id="0" name=""/>
        <dsp:cNvSpPr/>
      </dsp:nvSpPr>
      <dsp:spPr>
        <a:xfrm rot="5400000">
          <a:off x="-185751" y="189198"/>
          <a:ext cx="1238346" cy="8668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System requirements</a:t>
          </a:r>
        </a:p>
      </dsp:txBody>
      <dsp:txXfrm rot="-5400000">
        <a:off x="1" y="436867"/>
        <a:ext cx="866842" cy="371504"/>
      </dsp:txXfrm>
    </dsp:sp>
    <dsp:sp modelId="{B0C547AC-D1B7-0042-9C3F-BA771896672F}">
      <dsp:nvSpPr>
        <dsp:cNvPr id="0" name=""/>
        <dsp:cNvSpPr/>
      </dsp:nvSpPr>
      <dsp:spPr>
        <a:xfrm rot="5400000">
          <a:off x="4834286" y="-3963997"/>
          <a:ext cx="804925" cy="87398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System requirements are analyzed for each system and its components</a:t>
          </a:r>
        </a:p>
      </dsp:txBody>
      <dsp:txXfrm rot="-5400000">
        <a:off x="866843" y="42739"/>
        <a:ext cx="8700520" cy="726339"/>
      </dsp:txXfrm>
    </dsp:sp>
    <dsp:sp modelId="{49190C9D-E613-0C4C-86FC-29CB1ADFCAAA}">
      <dsp:nvSpPr>
        <dsp:cNvPr id="0" name=""/>
        <dsp:cNvSpPr/>
      </dsp:nvSpPr>
      <dsp:spPr>
        <a:xfrm rot="5400000">
          <a:off x="-185751" y="1286301"/>
          <a:ext cx="1238346" cy="8668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System Verification plan</a:t>
          </a:r>
        </a:p>
      </dsp:txBody>
      <dsp:txXfrm rot="-5400000">
        <a:off x="1" y="1533970"/>
        <a:ext cx="866842" cy="371504"/>
      </dsp:txXfrm>
    </dsp:sp>
    <dsp:sp modelId="{0C626FAF-AEFB-E041-9AC7-660191377F29}">
      <dsp:nvSpPr>
        <dsp:cNvPr id="0" name=""/>
        <dsp:cNvSpPr/>
      </dsp:nvSpPr>
      <dsp:spPr>
        <a:xfrm rot="5400000">
          <a:off x="4834286" y="-2866894"/>
          <a:ext cx="804925" cy="87398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 Describes subsystems' test setup and characterization procedures</a:t>
          </a:r>
        </a:p>
        <a:p>
          <a:pPr marL="114300" lvl="1" indent="-114300" algn="l" defTabSz="622300">
            <a:lnSpc>
              <a:spcPct val="90000"/>
            </a:lnSpc>
            <a:spcBef>
              <a:spcPct val="0"/>
            </a:spcBef>
            <a:spcAft>
              <a:spcPct val="15000"/>
            </a:spcAft>
            <a:buChar char="•"/>
          </a:pPr>
          <a:r>
            <a:rPr lang="en-US" sz="1400" kern="1200"/>
            <a:t> When not COTS: test plan is prepared/discussed and agreed with IK partner</a:t>
          </a:r>
        </a:p>
      </dsp:txBody>
      <dsp:txXfrm rot="-5400000">
        <a:off x="866843" y="1139842"/>
        <a:ext cx="8700520" cy="726339"/>
      </dsp:txXfrm>
    </dsp:sp>
    <dsp:sp modelId="{F209B1CB-F2C1-B44B-A98F-1D7D414537CD}">
      <dsp:nvSpPr>
        <dsp:cNvPr id="0" name=""/>
        <dsp:cNvSpPr/>
      </dsp:nvSpPr>
      <dsp:spPr>
        <a:xfrm rot="5400000">
          <a:off x="-185751" y="2383404"/>
          <a:ext cx="1238346" cy="8668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Validation of verification plan</a:t>
          </a:r>
        </a:p>
      </dsp:txBody>
      <dsp:txXfrm rot="-5400000">
        <a:off x="1" y="2631073"/>
        <a:ext cx="866842" cy="371504"/>
      </dsp:txXfrm>
    </dsp:sp>
    <dsp:sp modelId="{B333E1CD-37C2-BC4E-ADF8-D7FE3BB5655F}">
      <dsp:nvSpPr>
        <dsp:cNvPr id="0" name=""/>
        <dsp:cNvSpPr/>
      </dsp:nvSpPr>
      <dsp:spPr>
        <a:xfrm rot="5400000">
          <a:off x="4834286" y="-1769791"/>
          <a:ext cx="804925" cy="87398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 Verification document is validated by system lead: we make sure test requirements are correctly translated</a:t>
          </a:r>
        </a:p>
        <a:p>
          <a:pPr marL="114300" lvl="1" indent="-114300" algn="l" defTabSz="622300">
            <a:lnSpc>
              <a:spcPct val="90000"/>
            </a:lnSpc>
            <a:spcBef>
              <a:spcPct val="0"/>
            </a:spcBef>
            <a:spcAft>
              <a:spcPct val="15000"/>
            </a:spcAft>
            <a:buChar char="•"/>
          </a:pPr>
          <a:r>
            <a:rPr lang="en-US" sz="1400" kern="1200" dirty="0"/>
            <a:t> Test coverage is reviewed.</a:t>
          </a:r>
        </a:p>
        <a:p>
          <a:pPr marL="114300" lvl="1" indent="-114300" algn="l" defTabSz="622300">
            <a:lnSpc>
              <a:spcPct val="90000"/>
            </a:lnSpc>
            <a:spcBef>
              <a:spcPct val="0"/>
            </a:spcBef>
            <a:spcAft>
              <a:spcPct val="15000"/>
            </a:spcAft>
            <a:buChar char="•"/>
          </a:pPr>
          <a:r>
            <a:rPr lang="en-US" sz="1400" kern="1200"/>
            <a:t> Tests IDs defined for each measurements</a:t>
          </a:r>
        </a:p>
      </dsp:txBody>
      <dsp:txXfrm rot="-5400000">
        <a:off x="866843" y="2236945"/>
        <a:ext cx="8700520" cy="726339"/>
      </dsp:txXfrm>
    </dsp:sp>
    <dsp:sp modelId="{41794486-99EA-0E43-82A5-6052B3C36E60}">
      <dsp:nvSpPr>
        <dsp:cNvPr id="0" name=""/>
        <dsp:cNvSpPr/>
      </dsp:nvSpPr>
      <dsp:spPr>
        <a:xfrm rot="5400000">
          <a:off x="-185751" y="3640502"/>
          <a:ext cx="1238346" cy="8668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Run tests</a:t>
          </a:r>
        </a:p>
      </dsp:txBody>
      <dsp:txXfrm rot="-5400000">
        <a:off x="1" y="3888171"/>
        <a:ext cx="866842" cy="371504"/>
      </dsp:txXfrm>
    </dsp:sp>
    <dsp:sp modelId="{4CFE064D-E0AC-B440-A7E5-1945160903D1}">
      <dsp:nvSpPr>
        <dsp:cNvPr id="0" name=""/>
        <dsp:cNvSpPr/>
      </dsp:nvSpPr>
      <dsp:spPr>
        <a:xfrm rot="5400000">
          <a:off x="4674291" y="-512693"/>
          <a:ext cx="1124915" cy="87398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Assets are tested before reception at ESS, results are exchanged with ESS BD</a:t>
          </a:r>
        </a:p>
        <a:p>
          <a:pPr marL="114300" lvl="1" indent="-114300" algn="l" defTabSz="622300">
            <a:lnSpc>
              <a:spcPct val="90000"/>
            </a:lnSpc>
            <a:spcBef>
              <a:spcPct val="0"/>
            </a:spcBef>
            <a:spcAft>
              <a:spcPct val="15000"/>
            </a:spcAft>
            <a:buChar char="•"/>
          </a:pPr>
          <a:r>
            <a:rPr lang="en-US" sz="1400" kern="1200" dirty="0"/>
            <a:t>Assets are received, labelled</a:t>
          </a:r>
        </a:p>
        <a:p>
          <a:pPr marL="114300" lvl="1" indent="-114300" algn="l" defTabSz="622300">
            <a:lnSpc>
              <a:spcPct val="90000"/>
            </a:lnSpc>
            <a:spcBef>
              <a:spcPct val="0"/>
            </a:spcBef>
            <a:spcAft>
              <a:spcPct val="15000"/>
            </a:spcAft>
            <a:buChar char="•"/>
          </a:pPr>
          <a:r>
            <a:rPr lang="en-US" sz="1400" kern="1200" dirty="0"/>
            <a:t>Acceptance tests performed in BI lab, possibly compared with IK results.</a:t>
          </a:r>
        </a:p>
        <a:p>
          <a:pPr marL="114300" lvl="1" indent="-114300" algn="l" defTabSz="622300">
            <a:lnSpc>
              <a:spcPct val="90000"/>
            </a:lnSpc>
            <a:spcBef>
              <a:spcPct val="0"/>
            </a:spcBef>
            <a:spcAft>
              <a:spcPct val="15000"/>
            </a:spcAft>
            <a:buChar char="•"/>
          </a:pPr>
          <a:r>
            <a:rPr lang="en-US" sz="1400" kern="1200" dirty="0"/>
            <a:t>System verification performed after installation, without beam and with beam from the LCR</a:t>
          </a:r>
        </a:p>
      </dsp:txBody>
      <dsp:txXfrm rot="-5400000">
        <a:off x="866842" y="3349670"/>
        <a:ext cx="8684899" cy="101508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2019-10-20</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308642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Firmware versions </a:t>
            </a:r>
            <a:r>
              <a:rPr lang="en-GB" dirty="0" err="1"/>
              <a:t>informations</a:t>
            </a:r>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10027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Test benches produce data from the lab and the tunnel, from single unit acceptance to instruments cold check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Data is stored in hdf5 format in meas01, files definition can be found in </a:t>
            </a:r>
            <a:r>
              <a:rPr lang="en-GB" sz="1200" dirty="0"/>
              <a:t>https://</a:t>
            </a:r>
            <a:r>
              <a:rPr lang="en-GB" sz="1200" dirty="0" err="1"/>
              <a:t>confluence.esss.lu.se</a:t>
            </a:r>
            <a:r>
              <a:rPr lang="en-GB" sz="1200" dirty="0"/>
              <a:t>/display/PBITECH/</a:t>
            </a:r>
            <a:r>
              <a:rPr lang="en-GB" sz="1200" dirty="0" err="1"/>
              <a:t>Systems+status+and+data+files+definition</a:t>
            </a:r>
            <a:endParaRPr lang="en-GB" sz="1200" dirty="0"/>
          </a:p>
          <a:p>
            <a:pPr marL="171450" indent="-171450">
              <a:buFont typeface="Arial" panose="020B0604020202020204" pitchFamily="34" charset="0"/>
              <a:buChar char="•"/>
            </a:pPr>
            <a:r>
              <a:rPr lang="en-GB" dirty="0"/>
              <a:t>Beam Diagnostics folders in meas01 are automatically analysed and catalogued by </a:t>
            </a:r>
            <a:r>
              <a:rPr lang="en-GB" dirty="0" err="1"/>
              <a:t>SciCat</a:t>
            </a:r>
            <a:endParaRPr lang="en-GB" dirty="0"/>
          </a:p>
          <a:p>
            <a:pPr marL="171450" indent="-171450">
              <a:buFont typeface="Arial" panose="020B0604020202020204" pitchFamily="34" charset="0"/>
              <a:buChar char="•"/>
            </a:pPr>
            <a:r>
              <a:rPr lang="en-GB" dirty="0"/>
              <a:t>A custom field in EAM links assets to their data, visualized in </a:t>
            </a:r>
            <a:r>
              <a:rPr lang="en-GB" dirty="0" err="1"/>
              <a:t>SciCat</a:t>
            </a:r>
            <a:r>
              <a:rPr lang="en-GB" dirty="0"/>
              <a:t>.</a:t>
            </a:r>
          </a:p>
        </p:txBody>
      </p:sp>
      <p:sp>
        <p:nvSpPr>
          <p:cNvPr id="4" name="Slide Number Placeholder 3"/>
          <p:cNvSpPr>
            <a:spLocks noGrp="1"/>
          </p:cNvSpPr>
          <p:nvPr>
            <p:ph type="sldNum" sz="quarter" idx="5"/>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5022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76762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209748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BPMs on their way to ESS:</a:t>
            </a:r>
          </a:p>
          <a:p>
            <a:pPr marL="457200" indent="-457200">
              <a:buFont typeface="+mj-lt"/>
              <a:buAutoNum type="arabicPeriod"/>
            </a:pPr>
            <a:r>
              <a:rPr lang="en-GB" dirty="0"/>
              <a:t>Manufacture the feedthroughs - DESY</a:t>
            </a:r>
          </a:p>
          <a:p>
            <a:pPr marL="457200" indent="-457200">
              <a:buFont typeface="+mj-lt"/>
              <a:buAutoNum type="arabicPeriod"/>
            </a:pPr>
            <a:r>
              <a:rPr lang="en-GB" dirty="0"/>
              <a:t>Perform vacuum tests, RF tests on the feedthroughs - DESY</a:t>
            </a:r>
          </a:p>
          <a:p>
            <a:pPr marL="457200" indent="-457200">
              <a:buFont typeface="+mj-lt"/>
              <a:buAutoNum type="arabicPeriod"/>
            </a:pPr>
            <a:r>
              <a:rPr lang="en-GB" dirty="0"/>
              <a:t>Weld the feedthroughs on the BPM body - DESY</a:t>
            </a:r>
          </a:p>
          <a:p>
            <a:pPr marL="457200" indent="-457200">
              <a:buFont typeface="+mj-lt"/>
              <a:buAutoNum type="arabicPeriod"/>
            </a:pPr>
            <a:r>
              <a:rPr lang="en-GB" dirty="0"/>
              <a:t>Test the complete BPM assembly with 4 buttons -DESY</a:t>
            </a:r>
          </a:p>
          <a:p>
            <a:pPr marL="457200" indent="-457200">
              <a:buFont typeface="+mj-lt"/>
              <a:buAutoNum type="arabicPeriod"/>
            </a:pPr>
            <a:r>
              <a:rPr lang="en-GB" dirty="0"/>
              <a:t>Ship the BPM to STFC Daresbury</a:t>
            </a:r>
          </a:p>
          <a:p>
            <a:pPr marL="457200" indent="-457200">
              <a:buFont typeface="+mj-lt"/>
              <a:buAutoNum type="arabicPeriod"/>
            </a:pPr>
            <a:r>
              <a:rPr lang="en-GB" dirty="0"/>
              <a:t>Daresbury performs BPM wire mapping in some BPM’s</a:t>
            </a:r>
          </a:p>
          <a:p>
            <a:pPr marL="457200" indent="-457200">
              <a:buFont typeface="+mj-lt"/>
              <a:buAutoNum type="arabicPeriod"/>
            </a:pPr>
            <a:r>
              <a:rPr lang="en-GB" dirty="0"/>
              <a:t>Weld the BPM into the LWU - Daresbury</a:t>
            </a:r>
          </a:p>
          <a:p>
            <a:pPr marL="457200" indent="-457200">
              <a:buFont typeface="+mj-lt"/>
              <a:buAutoNum type="arabicPeriod"/>
            </a:pPr>
            <a:r>
              <a:rPr lang="en-GB" dirty="0"/>
              <a:t>Perform vacuum and RF tests on the BPM after welding – Daresbury</a:t>
            </a:r>
          </a:p>
          <a:p>
            <a:pPr marL="457200" indent="-457200">
              <a:buFont typeface="+mj-lt"/>
              <a:buAutoNum type="arabicPeriod"/>
            </a:pPr>
            <a:r>
              <a:rPr lang="en-GB" dirty="0"/>
              <a:t>Ship to ESS</a:t>
            </a:r>
          </a:p>
          <a:p>
            <a:pPr marL="457200" indent="-457200">
              <a:buFont typeface="+mj-lt"/>
              <a:buAutoNum type="arabicPeriod"/>
            </a:pPr>
            <a:r>
              <a:rPr lang="en-GB" dirty="0"/>
              <a:t>ESS performs vacuum and RF tests on LWU’s.</a:t>
            </a:r>
          </a:p>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378484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Cold check out: Testing of the whole instrument on all architectural layers: </a:t>
            </a:r>
          </a:p>
          <a:p>
            <a:pPr lvl="1" algn="just"/>
            <a:r>
              <a:rPr lang="en-US" dirty="0"/>
              <a:t>monitor, front-end electronics, cables, </a:t>
            </a:r>
            <a:r>
              <a:rPr lang="en-US" dirty="0" err="1"/>
              <a:t>mTCA</a:t>
            </a:r>
            <a:r>
              <a:rPr lang="en-US" dirty="0"/>
              <a:t>-electronics, timing, data treatment, publishing, network transmission and machine protection interface.</a:t>
            </a:r>
          </a:p>
          <a:p>
            <a:endParaRPr lang="en-US" dirty="0"/>
          </a:p>
          <a:p>
            <a:pPr algn="just"/>
            <a:r>
              <a:rPr lang="en-US" dirty="0"/>
              <a:t>Commissioning with beam: Aims at verifying the correctness of the integration for machine operations. </a:t>
            </a:r>
          </a:p>
          <a:p>
            <a:pPr lvl="1" algn="just"/>
            <a:r>
              <a:rPr lang="en-US" dirty="0"/>
              <a:t>Includes initial comparisons and cross-calibrations in order to gain confidence in the instrument. Performance limiting factors are identified.</a:t>
            </a:r>
          </a:p>
          <a:p>
            <a:endParaRPr lang="en-US" dirty="0"/>
          </a:p>
          <a:p>
            <a:r>
              <a:rPr lang="en-US" dirty="0"/>
              <a:t>Quick self test: The self-test procedure includes testing of calibration, machine protection and data transmission.</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3915901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20/10/2019</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75" b="16409"/>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dirty="0"/>
              <a:t>© European Spallation Source ERIC</a:t>
            </a:r>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
        <p:nvSpPr>
          <p:cNvPr id="10" name="Date Placeholder 3">
            <a:extLst>
              <a:ext uri="{FF2B5EF4-FFF2-40B4-BE49-F238E27FC236}">
                <a16:creationId xmlns:a16="http://schemas.microsoft.com/office/drawing/2014/main" id="{02F16643-BBEE-E34A-AFDD-855429A5F84C}"/>
              </a:ext>
            </a:extLst>
          </p:cNvPr>
          <p:cNvSpPr>
            <a:spLocks noGrp="1"/>
          </p:cNvSpPr>
          <p:nvPr>
            <p:ph type="dt" sz="half" idx="10"/>
          </p:nvPr>
        </p:nvSpPr>
        <p:spPr>
          <a:xfrm>
            <a:off x="609600" y="6453336"/>
            <a:ext cx="2844800" cy="365125"/>
          </a:xfrm>
        </p:spPr>
        <p:txBody>
          <a:bodyPr anchor="b"/>
          <a:lstStyle>
            <a:lvl1pPr>
              <a:defRPr lang="en-GB" sz="900" kern="1200" smtClean="0">
                <a:solidFill>
                  <a:schemeClr val="tx1">
                    <a:lumMod val="65000"/>
                    <a:lumOff val="35000"/>
                  </a:schemeClr>
                </a:solidFill>
                <a:latin typeface="+mn-lt"/>
                <a:ea typeface="+mn-ea"/>
                <a:cs typeface="+mn-cs"/>
              </a:defRPr>
            </a:lvl1pPr>
          </a:lstStyle>
          <a:p>
            <a:fld id="{5ED7AC81-318B-4D49-A602-9E30227C87EC}" type="datetime1">
              <a:rPr lang="sv-SE" smtClean="0"/>
              <a:pPr/>
              <a:t>2019-10-20</a:t>
            </a:fld>
            <a:r>
              <a:rPr lang="sv-SE" dirty="0"/>
              <a:t>	 </a:t>
            </a:r>
            <a:r>
              <a:rPr lang="sv-SE" dirty="0" err="1"/>
              <a:t>J.Norin</a:t>
            </a:r>
            <a:r>
              <a:rPr lang="sv-SE" dirty="0"/>
              <a:t>, </a:t>
            </a:r>
            <a:r>
              <a:rPr lang="sv-SE" dirty="0" err="1"/>
              <a:t>C.Derrez</a:t>
            </a:r>
            <a:r>
              <a:rPr lang="sv-SE" dirty="0"/>
              <a:t>, TB30</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20/10/2019</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20/10/2019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285355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20/10/2019</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 id="2147483670" r:id="rId6"/>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2019-10-20</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onfluence.esss.lu.se/display/PBITECH/Systems+status+and+data+files+definiti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download.nexusformat.org/doc/html/introduct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defTabSz="315314"/>
            <a:r>
              <a:rPr lang="sv-SE" b="1" dirty="0" err="1"/>
              <a:t>Quality</a:t>
            </a:r>
            <a:r>
              <a:rPr lang="sv-SE" b="1" dirty="0"/>
              <a:t> </a:t>
            </a:r>
            <a:r>
              <a:rPr lang="sv-SE" b="1" dirty="0" err="1"/>
              <a:t>assurance</a:t>
            </a:r>
            <a:r>
              <a:rPr lang="sv-SE" b="1" dirty="0"/>
              <a:t> for </a:t>
            </a:r>
            <a:r>
              <a:rPr lang="sv-SE" b="1" dirty="0" err="1"/>
              <a:t>diagnostics</a:t>
            </a:r>
            <a:endParaRPr lang="sv-SE"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a:bodyPr>
          <a:lstStyle/>
          <a:p>
            <a:pPr defTabSz="315314"/>
            <a:r>
              <a:rPr lang="sv-SE" sz="1800" dirty="0">
                <a:solidFill>
                  <a:srgbClr val="FFFFFF"/>
                </a:solidFill>
              </a:rPr>
              <a:t>Clement Derrez</a:t>
            </a:r>
          </a:p>
          <a:p>
            <a:pPr defTabSz="315314"/>
            <a:r>
              <a:rPr lang="sv-SE" sz="1800" dirty="0" err="1">
                <a:solidFill>
                  <a:srgbClr val="FFFFFF"/>
                </a:solidFill>
              </a:rPr>
              <a:t>Beam</a:t>
            </a:r>
            <a:r>
              <a:rPr lang="sv-SE" sz="1800" dirty="0">
                <a:solidFill>
                  <a:srgbClr val="FFFFFF"/>
                </a:solidFill>
              </a:rPr>
              <a:t> </a:t>
            </a:r>
            <a:r>
              <a:rPr lang="sv-SE" sz="1800" dirty="0" err="1">
                <a:solidFill>
                  <a:srgbClr val="FFFFFF"/>
                </a:solidFill>
              </a:rPr>
              <a:t>Diagnostics</a:t>
            </a:r>
            <a:endParaRPr lang="en-US" sz="1400" dirty="0">
              <a:solidFill>
                <a:prstClr val="white"/>
              </a:solidFill>
            </a:endParaRPr>
          </a:p>
          <a:p>
            <a:pPr defTabSz="315314"/>
            <a:r>
              <a:rPr lang="en-GB" sz="1400" dirty="0">
                <a:solidFill>
                  <a:srgbClr val="FFFFFF"/>
                </a:solidFill>
              </a:rPr>
              <a:t>European Spallation Source ERIC</a:t>
            </a:r>
          </a:p>
          <a:p>
            <a:pPr defTabSz="315314"/>
            <a:r>
              <a:rPr lang="en-GB" sz="1400" dirty="0">
                <a:solidFill>
                  <a:srgbClr val="FFFFFF"/>
                </a:solidFill>
              </a:rPr>
              <a:t>2019-10-03</a:t>
            </a:r>
            <a:endParaRPr lang="en-GB" sz="1200" dirty="0">
              <a:solidFill>
                <a:srgbClr val="FFFFFF"/>
              </a:solidFill>
            </a:endParaRPr>
          </a:p>
          <a:p>
            <a:endParaRPr lang="sv-SE" dirty="0"/>
          </a:p>
        </p:txBody>
      </p:sp>
    </p:spTree>
    <p:extLst>
      <p:ext uri="{BB962C8B-B14F-4D97-AF65-F5344CB8AC3E}">
        <p14:creationId xmlns:p14="http://schemas.microsoft.com/office/powerpoint/2010/main" val="34106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A8AE-CAED-804E-8CDF-CAEC7AF50F77}"/>
              </a:ext>
            </a:extLst>
          </p:cNvPr>
          <p:cNvSpPr>
            <a:spLocks noGrp="1"/>
          </p:cNvSpPr>
          <p:nvPr>
            <p:ph type="title"/>
          </p:nvPr>
        </p:nvSpPr>
        <p:spPr/>
        <p:txBody>
          <a:bodyPr>
            <a:normAutofit/>
          </a:bodyPr>
          <a:lstStyle/>
          <a:p>
            <a:r>
              <a:rPr lang="en-GB" sz="3200" b="1" dirty="0"/>
              <a:t>Diagnostics Data flow - examples</a:t>
            </a:r>
          </a:p>
        </p:txBody>
      </p:sp>
      <p:sp>
        <p:nvSpPr>
          <p:cNvPr id="4" name="Slide Number Placeholder 3">
            <a:extLst>
              <a:ext uri="{FF2B5EF4-FFF2-40B4-BE49-F238E27FC236}">
                <a16:creationId xmlns:a16="http://schemas.microsoft.com/office/drawing/2014/main" id="{E4528671-E001-3742-9D07-E7F27F769823}"/>
              </a:ext>
            </a:extLst>
          </p:cNvPr>
          <p:cNvSpPr>
            <a:spLocks noGrp="1"/>
          </p:cNvSpPr>
          <p:nvPr>
            <p:ph type="sldNum" sz="quarter" idx="12"/>
          </p:nvPr>
        </p:nvSpPr>
        <p:spPr/>
        <p:txBody>
          <a:bodyPr/>
          <a:lstStyle/>
          <a:p>
            <a:fld id="{551115BC-487E-4422-894C-CB7CD3E79223}" type="slidenum">
              <a:rPr lang="en-GB" noProof="0" smtClean="0"/>
              <a:t>10</a:t>
            </a:fld>
            <a:endParaRPr lang="en-GB" noProof="0"/>
          </a:p>
        </p:txBody>
      </p:sp>
      <p:sp>
        <p:nvSpPr>
          <p:cNvPr id="8" name="TextBox 7">
            <a:extLst>
              <a:ext uri="{FF2B5EF4-FFF2-40B4-BE49-F238E27FC236}">
                <a16:creationId xmlns:a16="http://schemas.microsoft.com/office/drawing/2014/main" id="{93ED42B6-E9D0-FE47-B93B-2E5E02809205}"/>
              </a:ext>
            </a:extLst>
          </p:cNvPr>
          <p:cNvSpPr txBox="1"/>
          <p:nvPr/>
        </p:nvSpPr>
        <p:spPr>
          <a:xfrm>
            <a:off x="3451852" y="4567848"/>
            <a:ext cx="1728192" cy="325976"/>
          </a:xfrm>
          <a:prstGeom prst="rect">
            <a:avLst/>
          </a:prstGeom>
        </p:spPr>
        <p:txBody>
          <a:bodyPr vert="horz" wrap="square" lIns="91440" tIns="45720" rIns="91440" bIns="45720" rtlCol="0" anchor="t">
            <a:normAutofit fontScale="85000" lnSpcReduction="10000"/>
          </a:bodyPr>
          <a:lstStyle/>
          <a:p>
            <a:pPr algn="l"/>
            <a:r>
              <a:rPr lang="en-GB" sz="2000" dirty="0"/>
              <a:t>Shipment to ESS</a:t>
            </a:r>
          </a:p>
        </p:txBody>
      </p:sp>
      <p:sp>
        <p:nvSpPr>
          <p:cNvPr id="10" name="Rectangle 9">
            <a:extLst>
              <a:ext uri="{FF2B5EF4-FFF2-40B4-BE49-F238E27FC236}">
                <a16:creationId xmlns:a16="http://schemas.microsoft.com/office/drawing/2014/main" id="{514251C2-8F6E-6843-B4FE-69C9926E9D54}"/>
              </a:ext>
            </a:extLst>
          </p:cNvPr>
          <p:cNvSpPr/>
          <p:nvPr/>
        </p:nvSpPr>
        <p:spPr>
          <a:xfrm>
            <a:off x="2515748" y="192266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Manufacturing</a:t>
            </a:r>
          </a:p>
        </p:txBody>
      </p:sp>
      <p:sp>
        <p:nvSpPr>
          <p:cNvPr id="11" name="Rectangle 10">
            <a:extLst>
              <a:ext uri="{FF2B5EF4-FFF2-40B4-BE49-F238E27FC236}">
                <a16:creationId xmlns:a16="http://schemas.microsoft.com/office/drawing/2014/main" id="{3A516F46-F5A0-3A49-8560-598C2472F5AB}"/>
              </a:ext>
            </a:extLst>
          </p:cNvPr>
          <p:cNvSpPr/>
          <p:nvPr/>
        </p:nvSpPr>
        <p:spPr>
          <a:xfrm>
            <a:off x="2515748" y="2642746"/>
            <a:ext cx="1800200" cy="338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FRU TEST</a:t>
            </a:r>
          </a:p>
        </p:txBody>
      </p:sp>
      <p:sp>
        <p:nvSpPr>
          <p:cNvPr id="12" name="Rectangle 11">
            <a:extLst>
              <a:ext uri="{FF2B5EF4-FFF2-40B4-BE49-F238E27FC236}">
                <a16:creationId xmlns:a16="http://schemas.microsoft.com/office/drawing/2014/main" id="{E5240C97-B2C9-B546-8E5D-30C760047926}"/>
              </a:ext>
            </a:extLst>
          </p:cNvPr>
          <p:cNvSpPr/>
          <p:nvPr/>
        </p:nvSpPr>
        <p:spPr>
          <a:xfrm>
            <a:off x="2515748" y="3317292"/>
            <a:ext cx="1800200" cy="338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Integration</a:t>
            </a:r>
          </a:p>
        </p:txBody>
      </p:sp>
      <p:sp>
        <p:nvSpPr>
          <p:cNvPr id="13" name="Rectangle 12">
            <a:extLst>
              <a:ext uri="{FF2B5EF4-FFF2-40B4-BE49-F238E27FC236}">
                <a16:creationId xmlns:a16="http://schemas.microsoft.com/office/drawing/2014/main" id="{A1AB5656-8A05-0948-93D4-25BA454B768A}"/>
              </a:ext>
            </a:extLst>
          </p:cNvPr>
          <p:cNvSpPr/>
          <p:nvPr/>
        </p:nvSpPr>
        <p:spPr>
          <a:xfrm>
            <a:off x="2515748" y="3996419"/>
            <a:ext cx="1800200" cy="338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 test</a:t>
            </a:r>
          </a:p>
        </p:txBody>
      </p:sp>
      <p:sp>
        <p:nvSpPr>
          <p:cNvPr id="14" name="Rectangle 13">
            <a:extLst>
              <a:ext uri="{FF2B5EF4-FFF2-40B4-BE49-F238E27FC236}">
                <a16:creationId xmlns:a16="http://schemas.microsoft.com/office/drawing/2014/main" id="{F2C0C914-B9B8-BE48-B0A2-A3DF824CC86F}"/>
              </a:ext>
            </a:extLst>
          </p:cNvPr>
          <p:cNvSpPr/>
          <p:nvPr/>
        </p:nvSpPr>
        <p:spPr>
          <a:xfrm>
            <a:off x="2515748" y="5163026"/>
            <a:ext cx="1800200" cy="338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Tests at ESS</a:t>
            </a:r>
          </a:p>
        </p:txBody>
      </p:sp>
      <p:sp>
        <p:nvSpPr>
          <p:cNvPr id="16" name="TextBox 15">
            <a:extLst>
              <a:ext uri="{FF2B5EF4-FFF2-40B4-BE49-F238E27FC236}">
                <a16:creationId xmlns:a16="http://schemas.microsoft.com/office/drawing/2014/main" id="{37C4C4A8-0215-734F-B6E7-9A20DB77D25D}"/>
              </a:ext>
            </a:extLst>
          </p:cNvPr>
          <p:cNvSpPr txBox="1"/>
          <p:nvPr/>
        </p:nvSpPr>
        <p:spPr>
          <a:xfrm>
            <a:off x="5269574" y="1708371"/>
            <a:ext cx="5126360" cy="4474428"/>
          </a:xfrm>
          <a:prstGeom prst="rect">
            <a:avLst/>
          </a:prstGeom>
        </p:spPr>
        <p:txBody>
          <a:bodyPr vert="horz" wrap="square" lIns="91440" tIns="45720" rIns="91440" bIns="45720" rtlCol="0" anchor="t">
            <a:normAutofit/>
          </a:bodyPr>
          <a:lstStyle/>
          <a:p>
            <a:pPr marL="342900" indent="-342900" algn="l">
              <a:buFont typeface="Arial" panose="020B0604020202020204" pitchFamily="34" charset="0"/>
              <a:buChar char="•"/>
            </a:pPr>
            <a:r>
              <a:rPr lang="en-GB" sz="2000" dirty="0"/>
              <a:t>Data traceability (large amount of data from external sources)</a:t>
            </a:r>
          </a:p>
          <a:p>
            <a:pPr marL="342900" indent="-342900" algn="l">
              <a:buFont typeface="Arial" panose="020B0604020202020204" pitchFamily="34" charset="0"/>
              <a:buChar char="•"/>
            </a:pPr>
            <a:r>
              <a:rPr lang="en-GB" sz="2000" dirty="0"/>
              <a:t>Completing verification plans at ESS after delivery</a:t>
            </a:r>
          </a:p>
          <a:p>
            <a:pPr marL="342900" indent="-342900" algn="l">
              <a:buFont typeface="Arial" panose="020B0604020202020204" pitchFamily="34" charset="0"/>
              <a:buChar char="•"/>
            </a:pPr>
            <a:r>
              <a:rPr lang="en-GB" sz="2000" dirty="0"/>
              <a:t>IK support after delivery </a:t>
            </a:r>
          </a:p>
          <a:p>
            <a:pPr marL="342900" indent="-342900" algn="l">
              <a:buFont typeface="Arial" panose="020B0604020202020204" pitchFamily="34" charset="0"/>
              <a:buChar char="•"/>
            </a:pPr>
            <a:r>
              <a:rPr lang="en-GB" sz="2000" dirty="0"/>
              <a:t>Even if it works it does not mean it is reliable</a:t>
            </a:r>
          </a:p>
          <a:p>
            <a:pPr algn="l"/>
            <a:endParaRPr lang="en-GB" sz="2000" dirty="0"/>
          </a:p>
          <a:p>
            <a:pPr algn="l"/>
            <a:endParaRPr lang="en-GB" sz="2000" dirty="0"/>
          </a:p>
          <a:p>
            <a:pPr algn="l"/>
            <a:endParaRPr lang="en-GB" sz="2000" dirty="0"/>
          </a:p>
          <a:p>
            <a:pPr algn="l"/>
            <a:r>
              <a:rPr lang="en-GB" sz="2000" dirty="0"/>
              <a:t>Examples where traceability/documentation has been critical already: LEBT Chopper, MEBT BPM, LWU BPM... </a:t>
            </a:r>
          </a:p>
        </p:txBody>
      </p:sp>
      <p:sp>
        <p:nvSpPr>
          <p:cNvPr id="17" name="Rectangle 16">
            <a:extLst>
              <a:ext uri="{FF2B5EF4-FFF2-40B4-BE49-F238E27FC236}">
                <a16:creationId xmlns:a16="http://schemas.microsoft.com/office/drawing/2014/main" id="{B99B1D64-0014-704D-AB6D-C96515DA0AAE}"/>
              </a:ext>
            </a:extLst>
          </p:cNvPr>
          <p:cNvSpPr/>
          <p:nvPr/>
        </p:nvSpPr>
        <p:spPr>
          <a:xfrm>
            <a:off x="1738939" y="5923632"/>
            <a:ext cx="1152128" cy="3972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ISSUE detected</a:t>
            </a:r>
          </a:p>
        </p:txBody>
      </p:sp>
      <p:sp>
        <p:nvSpPr>
          <p:cNvPr id="18" name="Rectangle 17">
            <a:extLst>
              <a:ext uri="{FF2B5EF4-FFF2-40B4-BE49-F238E27FC236}">
                <a16:creationId xmlns:a16="http://schemas.microsoft.com/office/drawing/2014/main" id="{717F8D5B-5198-1E4B-B04B-2BB81AAD2DAA}"/>
              </a:ext>
            </a:extLst>
          </p:cNvPr>
          <p:cNvSpPr/>
          <p:nvPr/>
        </p:nvSpPr>
        <p:spPr>
          <a:xfrm>
            <a:off x="872776" y="4163128"/>
            <a:ext cx="954104" cy="338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REWORK</a:t>
            </a:r>
            <a:endParaRPr lang="en-GB" dirty="0"/>
          </a:p>
        </p:txBody>
      </p:sp>
      <p:pic>
        <p:nvPicPr>
          <p:cNvPr id="19" name="Picture 18">
            <a:extLst>
              <a:ext uri="{FF2B5EF4-FFF2-40B4-BE49-F238E27FC236}">
                <a16:creationId xmlns:a16="http://schemas.microsoft.com/office/drawing/2014/main" id="{ED03D3FB-8229-2346-A1F4-ED4FA1594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5730" y="1708371"/>
            <a:ext cx="1638396" cy="2184528"/>
          </a:xfrm>
          <a:prstGeom prst="rect">
            <a:avLst/>
          </a:prstGeom>
        </p:spPr>
      </p:pic>
      <p:pic>
        <p:nvPicPr>
          <p:cNvPr id="20" name="Picture 19">
            <a:extLst>
              <a:ext uri="{FF2B5EF4-FFF2-40B4-BE49-F238E27FC236}">
                <a16:creationId xmlns:a16="http://schemas.microsoft.com/office/drawing/2014/main" id="{31575D6A-94C3-5149-AE64-BAA96BBF3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2615" y="3998271"/>
            <a:ext cx="1638396" cy="2184528"/>
          </a:xfrm>
          <a:prstGeom prst="rect">
            <a:avLst/>
          </a:prstGeom>
        </p:spPr>
      </p:pic>
      <p:sp>
        <p:nvSpPr>
          <p:cNvPr id="23" name="Down Arrow 22">
            <a:extLst>
              <a:ext uri="{FF2B5EF4-FFF2-40B4-BE49-F238E27FC236}">
                <a16:creationId xmlns:a16="http://schemas.microsoft.com/office/drawing/2014/main" id="{0927876A-521B-2E41-B156-549A86FAEC83}"/>
              </a:ext>
            </a:extLst>
          </p:cNvPr>
          <p:cNvSpPr/>
          <p:nvPr/>
        </p:nvSpPr>
        <p:spPr>
          <a:xfrm>
            <a:off x="3361842" y="2302893"/>
            <a:ext cx="108012" cy="309576"/>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a:extLst>
              <a:ext uri="{FF2B5EF4-FFF2-40B4-BE49-F238E27FC236}">
                <a16:creationId xmlns:a16="http://schemas.microsoft.com/office/drawing/2014/main" id="{0DDAF26F-BF13-8E4B-AED9-FDF6DE066CC4}"/>
              </a:ext>
            </a:extLst>
          </p:cNvPr>
          <p:cNvSpPr/>
          <p:nvPr/>
        </p:nvSpPr>
        <p:spPr>
          <a:xfrm>
            <a:off x="3361842" y="2994479"/>
            <a:ext cx="108012" cy="309576"/>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a:extLst>
              <a:ext uri="{FF2B5EF4-FFF2-40B4-BE49-F238E27FC236}">
                <a16:creationId xmlns:a16="http://schemas.microsoft.com/office/drawing/2014/main" id="{A584AA78-3BE2-6F41-87FF-1AAF6EF92B01}"/>
              </a:ext>
            </a:extLst>
          </p:cNvPr>
          <p:cNvSpPr/>
          <p:nvPr/>
        </p:nvSpPr>
        <p:spPr>
          <a:xfrm>
            <a:off x="3361842" y="3669025"/>
            <a:ext cx="108012" cy="309576"/>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a:extLst>
              <a:ext uri="{FF2B5EF4-FFF2-40B4-BE49-F238E27FC236}">
                <a16:creationId xmlns:a16="http://schemas.microsoft.com/office/drawing/2014/main" id="{257101E7-2042-F84C-B3C2-59BFBD1E0D69}"/>
              </a:ext>
            </a:extLst>
          </p:cNvPr>
          <p:cNvSpPr/>
          <p:nvPr/>
        </p:nvSpPr>
        <p:spPr>
          <a:xfrm>
            <a:off x="3361842" y="4352732"/>
            <a:ext cx="108012" cy="810293"/>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Bent-Up Arrow 27">
            <a:extLst>
              <a:ext uri="{FF2B5EF4-FFF2-40B4-BE49-F238E27FC236}">
                <a16:creationId xmlns:a16="http://schemas.microsoft.com/office/drawing/2014/main" id="{BC140F37-CBC1-FB4D-9C47-F17AED661F10}"/>
              </a:ext>
            </a:extLst>
          </p:cNvPr>
          <p:cNvSpPr/>
          <p:nvPr/>
        </p:nvSpPr>
        <p:spPr>
          <a:xfrm rot="5400000" flipV="1">
            <a:off x="2853845" y="5573131"/>
            <a:ext cx="661225" cy="534788"/>
          </a:xfrm>
          <a:prstGeom prst="bentUpArrow">
            <a:avLst>
              <a:gd name="adj1" fmla="val 12829"/>
              <a:gd name="adj2" fmla="val 13437"/>
              <a:gd name="adj3"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Bent-Up Arrow 28">
            <a:extLst>
              <a:ext uri="{FF2B5EF4-FFF2-40B4-BE49-F238E27FC236}">
                <a16:creationId xmlns:a16="http://schemas.microsoft.com/office/drawing/2014/main" id="{320F0438-2C68-4D46-A79D-BC71BC8A4419}"/>
              </a:ext>
            </a:extLst>
          </p:cNvPr>
          <p:cNvSpPr/>
          <p:nvPr/>
        </p:nvSpPr>
        <p:spPr>
          <a:xfrm rot="10800000" flipV="1">
            <a:off x="1291611" y="4509878"/>
            <a:ext cx="447326" cy="1661260"/>
          </a:xfrm>
          <a:prstGeom prst="bentUpArrow">
            <a:avLst>
              <a:gd name="adj1" fmla="val 15729"/>
              <a:gd name="adj2" fmla="val 13437"/>
              <a:gd name="adj3"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Bent-Up Arrow 29">
            <a:extLst>
              <a:ext uri="{FF2B5EF4-FFF2-40B4-BE49-F238E27FC236}">
                <a16:creationId xmlns:a16="http://schemas.microsoft.com/office/drawing/2014/main" id="{817C7FCE-F1AA-0547-AB52-779287DB379E}"/>
              </a:ext>
            </a:extLst>
          </p:cNvPr>
          <p:cNvSpPr/>
          <p:nvPr/>
        </p:nvSpPr>
        <p:spPr>
          <a:xfrm rot="16200000" flipV="1">
            <a:off x="842118" y="2471681"/>
            <a:ext cx="2156471" cy="1190787"/>
          </a:xfrm>
          <a:prstGeom prst="bentUpArrow">
            <a:avLst>
              <a:gd name="adj1" fmla="val 6193"/>
              <a:gd name="adj2" fmla="val 6550"/>
              <a:gd name="adj3" fmla="val 117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27962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9518848" cy="562074"/>
          </a:xfrm>
        </p:spPr>
        <p:txBody>
          <a:bodyPr/>
          <a:lstStyle/>
          <a:p>
            <a:r>
              <a:rPr lang="sv-SE" dirty="0"/>
              <a:t>EAM – </a:t>
            </a:r>
            <a:r>
              <a:rPr lang="sv-SE" dirty="0" err="1"/>
              <a:t>Single</a:t>
            </a:r>
            <a:r>
              <a:rPr lang="sv-SE" dirty="0"/>
              <a:t> asset </a:t>
            </a:r>
            <a:r>
              <a:rPr lang="sv-SE" dirty="0" err="1"/>
              <a:t>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11</a:t>
            </a:fld>
            <a:endParaRPr lang="en-GB"/>
          </a:p>
        </p:txBody>
      </p:sp>
      <p:pic>
        <p:nvPicPr>
          <p:cNvPr id="8" name="Content Placeholder 7"/>
          <p:cNvPicPr>
            <a:picLocks noGrp="1" noChangeAspect="1"/>
          </p:cNvPicPr>
          <p:nvPr>
            <p:ph idx="1"/>
          </p:nvPr>
        </p:nvPicPr>
        <p:blipFill>
          <a:blip r:embed="rId2"/>
          <a:stretch>
            <a:fillRect/>
          </a:stretch>
        </p:blipFill>
        <p:spPr>
          <a:xfrm>
            <a:off x="1853803" y="1781175"/>
            <a:ext cx="8484394" cy="4344988"/>
          </a:xfrm>
          <a:prstGeom prst="rect">
            <a:avLst/>
          </a:prstGeom>
        </p:spPr>
      </p:pic>
      <p:sp>
        <p:nvSpPr>
          <p:cNvPr id="6" name="Rounded Rectangle 5">
            <a:extLst>
              <a:ext uri="{FF2B5EF4-FFF2-40B4-BE49-F238E27FC236}">
                <a16:creationId xmlns:a16="http://schemas.microsoft.com/office/drawing/2014/main" id="{1310FED7-1A8A-ED46-B88E-2419A1A6A312}"/>
              </a:ext>
            </a:extLst>
          </p:cNvPr>
          <p:cNvSpPr/>
          <p:nvPr/>
        </p:nvSpPr>
        <p:spPr>
          <a:xfrm>
            <a:off x="9012751" y="2708920"/>
            <a:ext cx="129614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Data - </a:t>
            </a:r>
            <a:r>
              <a:rPr lang="en-GB" sz="1600" dirty="0" err="1"/>
              <a:t>Scicat</a:t>
            </a:r>
            <a:endParaRPr lang="en-GB" sz="1600" dirty="0"/>
          </a:p>
        </p:txBody>
      </p:sp>
      <p:sp>
        <p:nvSpPr>
          <p:cNvPr id="9" name="Rounded Rectangle 8">
            <a:extLst>
              <a:ext uri="{FF2B5EF4-FFF2-40B4-BE49-F238E27FC236}">
                <a16:creationId xmlns:a16="http://schemas.microsoft.com/office/drawing/2014/main" id="{D4F0B9EF-0DD4-C440-90B9-3ACBEEE0B3FE}"/>
              </a:ext>
            </a:extLst>
          </p:cNvPr>
          <p:cNvSpPr/>
          <p:nvPr/>
        </p:nvSpPr>
        <p:spPr>
          <a:xfrm>
            <a:off x="9012751" y="3409315"/>
            <a:ext cx="942379" cy="27967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Status</a:t>
            </a:r>
          </a:p>
        </p:txBody>
      </p:sp>
    </p:spTree>
    <p:extLst>
      <p:ext uri="{BB962C8B-B14F-4D97-AF65-F5344CB8AC3E}">
        <p14:creationId xmlns:p14="http://schemas.microsoft.com/office/powerpoint/2010/main" val="2034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EAM – Asset table </a:t>
            </a:r>
            <a:r>
              <a:rPr lang="sv-SE" dirty="0" err="1"/>
              <a:t>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12</a:t>
            </a:fld>
            <a:endParaRPr lang="en-GB"/>
          </a:p>
        </p:txBody>
      </p:sp>
      <p:sp>
        <p:nvSpPr>
          <p:cNvPr id="7" name="Right Brace 6"/>
          <p:cNvSpPr/>
          <p:nvPr/>
        </p:nvSpPr>
        <p:spPr>
          <a:xfrm rot="5400000">
            <a:off x="9326341" y="2910576"/>
            <a:ext cx="432048" cy="38683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Rectangle 7"/>
          <p:cNvSpPr/>
          <p:nvPr/>
        </p:nvSpPr>
        <p:spPr>
          <a:xfrm>
            <a:off x="7968209" y="5086626"/>
            <a:ext cx="3384068" cy="369332"/>
          </a:xfrm>
          <a:prstGeom prst="rect">
            <a:avLst/>
          </a:prstGeom>
        </p:spPr>
        <p:txBody>
          <a:bodyPr wrap="none">
            <a:spAutoFit/>
          </a:bodyPr>
          <a:lstStyle/>
          <a:p>
            <a:r>
              <a:rPr lang="sv-SE" dirty="0" err="1"/>
              <a:t>Automatically</a:t>
            </a:r>
            <a:r>
              <a:rPr lang="sv-SE" dirty="0"/>
              <a:t> </a:t>
            </a:r>
            <a:r>
              <a:rPr lang="sv-SE" dirty="0" err="1"/>
              <a:t>populated</a:t>
            </a:r>
            <a:r>
              <a:rPr lang="sv-SE" dirty="0"/>
              <a:t> from FBS</a:t>
            </a:r>
          </a:p>
        </p:txBody>
      </p:sp>
      <p:pic>
        <p:nvPicPr>
          <p:cNvPr id="12" name="Content Placeholder 11"/>
          <p:cNvPicPr>
            <a:picLocks noGrp="1" noChangeAspect="1"/>
          </p:cNvPicPr>
          <p:nvPr>
            <p:ph idx="1"/>
          </p:nvPr>
        </p:nvPicPr>
        <p:blipFill>
          <a:blip r:embed="rId2"/>
          <a:stretch>
            <a:fillRect/>
          </a:stretch>
        </p:blipFill>
        <p:spPr>
          <a:xfrm>
            <a:off x="577258" y="1699970"/>
            <a:ext cx="10972800" cy="2928779"/>
          </a:xfrm>
          <a:prstGeom prst="rect">
            <a:avLst/>
          </a:prstGeom>
        </p:spPr>
      </p:pic>
    </p:spTree>
    <p:extLst>
      <p:ext uri="{BB962C8B-B14F-4D97-AF65-F5344CB8AC3E}">
        <p14:creationId xmlns:p14="http://schemas.microsoft.com/office/powerpoint/2010/main" val="82107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a:t>
            </a:r>
          </a:p>
        </p:txBody>
      </p:sp>
      <p:sp>
        <p:nvSpPr>
          <p:cNvPr id="3" name="Content Placeholder 2"/>
          <p:cNvSpPr>
            <a:spLocks noGrp="1"/>
          </p:cNvSpPr>
          <p:nvPr>
            <p:ph idx="1"/>
          </p:nvPr>
        </p:nvSpPr>
        <p:spPr/>
        <p:txBody>
          <a:bodyPr/>
          <a:lstStyle/>
          <a:p>
            <a:r>
              <a:rPr lang="en-US" dirty="0"/>
              <a:t>Label requirements are described in ESS-0094091, ”ESS Generic Requirements for Marking and Labelling”.</a:t>
            </a:r>
          </a:p>
          <a:p>
            <a:r>
              <a:rPr lang="en-US" dirty="0"/>
              <a:t>Asset labels and FBS labels are not </a:t>
            </a:r>
            <a:r>
              <a:rPr lang="en-US"/>
              <a:t>the same.</a:t>
            </a:r>
          </a:p>
          <a:p>
            <a:r>
              <a:rPr lang="en-US" dirty="0"/>
              <a:t>EAM will have a asset label ordering service, but it does not exist yet.</a:t>
            </a:r>
          </a:p>
          <a:p>
            <a:r>
              <a:rPr lang="en-US" dirty="0"/>
              <a:t>Discussions are ongoing on which label sizes that are needed. There will eventually be a number of templates for asset labels.</a:t>
            </a:r>
          </a:p>
          <a:p>
            <a:r>
              <a:rPr lang="en-US" dirty="0"/>
              <a:t>Examples:</a:t>
            </a:r>
          </a:p>
          <a:p>
            <a:pPr lvl="1"/>
            <a:r>
              <a:rPr lang="en-US" dirty="0"/>
              <a:t>Really small (5 mm x 12 mm) for </a:t>
            </a:r>
            <a:r>
              <a:rPr lang="en-US" dirty="0" err="1"/>
              <a:t>uTCA</a:t>
            </a:r>
            <a:r>
              <a:rPr lang="en-US" dirty="0"/>
              <a:t> cards and similar.</a:t>
            </a:r>
          </a:p>
          <a:p>
            <a:pPr lvl="1"/>
            <a:r>
              <a:rPr lang="en-US" dirty="0"/>
              <a:t>Small (11 x 12 mm) for rack equipment.</a:t>
            </a:r>
          </a:p>
          <a:p>
            <a:pPr lvl="1"/>
            <a:r>
              <a:rPr lang="en-US" dirty="0"/>
              <a:t>Larger (30 mm x 30 mm) for tunnel equipment that must be read from a distance.</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US" smtClean="0"/>
              <a:pPr/>
              <a:t>13</a:t>
            </a:fld>
            <a:endParaRPr lang="en-US" dirty="0"/>
          </a:p>
        </p:txBody>
      </p:sp>
    </p:spTree>
    <p:extLst>
      <p:ext uri="{BB962C8B-B14F-4D97-AF65-F5344CB8AC3E}">
        <p14:creationId xmlns:p14="http://schemas.microsoft.com/office/powerpoint/2010/main" val="43171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EAM: Thoughts and experiences</a:t>
            </a:r>
          </a:p>
        </p:txBody>
      </p:sp>
      <p:sp>
        <p:nvSpPr>
          <p:cNvPr id="3" name="Content Placeholder 2"/>
          <p:cNvSpPr>
            <a:spLocks noGrp="1"/>
          </p:cNvSpPr>
          <p:nvPr>
            <p:ph idx="1"/>
          </p:nvPr>
        </p:nvSpPr>
        <p:spPr/>
        <p:txBody>
          <a:bodyPr/>
          <a:lstStyle/>
          <a:p>
            <a:r>
              <a:rPr lang="en-US" dirty="0"/>
              <a:t>EAM is an excellent LBS and FBS viewer. Far superior to chess.</a:t>
            </a:r>
          </a:p>
          <a:p>
            <a:r>
              <a:rPr lang="en-US" dirty="0"/>
              <a:t>EAM is mainly intended for running and maintaining ESS. It is not an installation tool.</a:t>
            </a:r>
          </a:p>
          <a:p>
            <a:r>
              <a:rPr lang="en-US" dirty="0"/>
              <a:t>Neither the program itself nor the data is final. Functionality is still worked upon. We are in a start-up phase.</a:t>
            </a:r>
          </a:p>
          <a:p>
            <a:r>
              <a:rPr lang="en-US" dirty="0"/>
              <a:t>Development is going on: data storage links, user classes, status field, parallel hierarchies…</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14</a:t>
            </a:fld>
            <a:endParaRPr lang="en-GB"/>
          </a:p>
        </p:txBody>
      </p:sp>
    </p:spTree>
    <p:extLst>
      <p:ext uri="{BB962C8B-B14F-4D97-AF65-F5344CB8AC3E}">
        <p14:creationId xmlns:p14="http://schemas.microsoft.com/office/powerpoint/2010/main" val="307274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848" y="1772816"/>
            <a:ext cx="2592288" cy="562074"/>
          </a:xfrm>
        </p:spPr>
        <p:txBody>
          <a:bodyPr/>
          <a:lstStyle/>
          <a:p>
            <a:pPr algn="ctr"/>
            <a:r>
              <a:rPr lang="en-US" dirty="0">
                <a:solidFill>
                  <a:schemeClr val="tx1"/>
                </a:solidFill>
              </a:rPr>
              <a:t>Questions?</a:t>
            </a:r>
          </a:p>
        </p:txBody>
      </p:sp>
      <p:sp>
        <p:nvSpPr>
          <p:cNvPr id="4" name="Slide Number Placeholder 3"/>
          <p:cNvSpPr>
            <a:spLocks noGrp="1"/>
          </p:cNvSpPr>
          <p:nvPr>
            <p:ph type="sldNum" sz="quarter" idx="12"/>
          </p:nvPr>
        </p:nvSpPr>
        <p:spPr/>
        <p:txBody>
          <a:bodyPr/>
          <a:lstStyle/>
          <a:p>
            <a:fld id="{551115BC-487E-4422-894C-CB7CD3E79223}" type="slidenum">
              <a:rPr lang="en-GB" smtClean="0"/>
              <a:pPr/>
              <a:t>15</a:t>
            </a:fld>
            <a:endParaRPr lang="en-GB"/>
          </a:p>
        </p:txBody>
      </p:sp>
      <p:pic>
        <p:nvPicPr>
          <p:cNvPr id="8" name="Picture 7">
            <a:extLst>
              <a:ext uri="{FF2B5EF4-FFF2-40B4-BE49-F238E27FC236}">
                <a16:creationId xmlns:a16="http://schemas.microsoft.com/office/drawing/2014/main" id="{06D9AB6D-A860-3443-BA45-9088CCAEC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040" y="3356992"/>
            <a:ext cx="3707904" cy="2780928"/>
          </a:xfrm>
          <a:prstGeom prst="rect">
            <a:avLst/>
          </a:prstGeom>
        </p:spPr>
      </p:pic>
    </p:spTree>
    <p:extLst>
      <p:ext uri="{BB962C8B-B14F-4D97-AF65-F5344CB8AC3E}">
        <p14:creationId xmlns:p14="http://schemas.microsoft.com/office/powerpoint/2010/main" val="6908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4BC0-86C6-5C46-8996-34E5026A8A10}"/>
              </a:ext>
            </a:extLst>
          </p:cNvPr>
          <p:cNvSpPr>
            <a:spLocks noGrp="1"/>
          </p:cNvSpPr>
          <p:nvPr>
            <p:ph type="title"/>
          </p:nvPr>
        </p:nvSpPr>
        <p:spPr/>
        <p:txBody>
          <a:bodyPr/>
          <a:lstStyle/>
          <a:p>
            <a:r>
              <a:rPr lang="sv-SE" sz="2800" b="1" dirty="0" err="1"/>
              <a:t>Diagnostics</a:t>
            </a:r>
            <a:r>
              <a:rPr lang="sv-SE" sz="2800" b="1" dirty="0"/>
              <a:t> </a:t>
            </a:r>
            <a:r>
              <a:rPr lang="sv-SE" sz="2800" b="1" dirty="0" err="1"/>
              <a:t>overview</a:t>
            </a:r>
            <a:endParaRPr lang="en-GB" sz="2800" b="1" dirty="0"/>
          </a:p>
        </p:txBody>
      </p:sp>
      <p:sp>
        <p:nvSpPr>
          <p:cNvPr id="4" name="Slide Number Placeholder 3">
            <a:extLst>
              <a:ext uri="{FF2B5EF4-FFF2-40B4-BE49-F238E27FC236}">
                <a16:creationId xmlns:a16="http://schemas.microsoft.com/office/drawing/2014/main" id="{69D3877E-1A33-7942-AFCF-500994DA36DE}"/>
              </a:ext>
            </a:extLst>
          </p:cNvPr>
          <p:cNvSpPr>
            <a:spLocks noGrp="1"/>
          </p:cNvSpPr>
          <p:nvPr>
            <p:ph type="sldNum" sz="quarter" idx="12"/>
          </p:nvPr>
        </p:nvSpPr>
        <p:spPr/>
        <p:txBody>
          <a:bodyPr/>
          <a:lstStyle/>
          <a:p>
            <a:fld id="{551115BC-487E-4422-894C-CB7CD3E79223}" type="slidenum">
              <a:rPr lang="en-GB" noProof="0" smtClean="0"/>
              <a:t>16</a:t>
            </a:fld>
            <a:endParaRPr lang="en-GB" noProof="0"/>
          </a:p>
        </p:txBody>
      </p:sp>
      <p:graphicFrame>
        <p:nvGraphicFramePr>
          <p:cNvPr id="5" name="Content Placeholder 5">
            <a:extLst>
              <a:ext uri="{FF2B5EF4-FFF2-40B4-BE49-F238E27FC236}">
                <a16:creationId xmlns:a16="http://schemas.microsoft.com/office/drawing/2014/main" id="{48C1BE0D-5677-CA48-B3D3-418BEFA2B8B1}"/>
              </a:ext>
            </a:extLst>
          </p:cNvPr>
          <p:cNvGraphicFramePr>
            <a:graphicFrameLocks/>
          </p:cNvGraphicFramePr>
          <p:nvPr>
            <p:extLst>
              <p:ext uri="{D42A27DB-BD31-4B8C-83A1-F6EECF244321}">
                <p14:modId xmlns:p14="http://schemas.microsoft.com/office/powerpoint/2010/main" val="1067272236"/>
              </p:ext>
            </p:extLst>
          </p:nvPr>
        </p:nvGraphicFramePr>
        <p:xfrm>
          <a:off x="119336" y="1484784"/>
          <a:ext cx="11968316" cy="5305661"/>
        </p:xfrm>
        <a:graphic>
          <a:graphicData uri="http://schemas.openxmlformats.org/drawingml/2006/table">
            <a:tbl>
              <a:tblPr>
                <a:tableStyleId>{5C22544A-7EE6-4342-B048-85BDC9FD1C3A}</a:tableStyleId>
              </a:tblPr>
              <a:tblGrid>
                <a:gridCol w="1424800">
                  <a:extLst>
                    <a:ext uri="{9D8B030D-6E8A-4147-A177-3AD203B41FA5}">
                      <a16:colId xmlns:a16="http://schemas.microsoft.com/office/drawing/2014/main" val="2255514564"/>
                    </a:ext>
                  </a:extLst>
                </a:gridCol>
                <a:gridCol w="641159">
                  <a:extLst>
                    <a:ext uri="{9D8B030D-6E8A-4147-A177-3AD203B41FA5}">
                      <a16:colId xmlns:a16="http://schemas.microsoft.com/office/drawing/2014/main" val="701792635"/>
                    </a:ext>
                  </a:extLst>
                </a:gridCol>
                <a:gridCol w="356199">
                  <a:extLst>
                    <a:ext uri="{9D8B030D-6E8A-4147-A177-3AD203B41FA5}">
                      <a16:colId xmlns:a16="http://schemas.microsoft.com/office/drawing/2014/main" val="627063391"/>
                    </a:ext>
                  </a:extLst>
                </a:gridCol>
                <a:gridCol w="548584">
                  <a:extLst>
                    <a:ext uri="{9D8B030D-6E8A-4147-A177-3AD203B41FA5}">
                      <a16:colId xmlns:a16="http://schemas.microsoft.com/office/drawing/2014/main" val="726584236"/>
                    </a:ext>
                  </a:extLst>
                </a:gridCol>
                <a:gridCol w="549347">
                  <a:extLst>
                    <a:ext uri="{9D8B030D-6E8A-4147-A177-3AD203B41FA5}">
                      <a16:colId xmlns:a16="http://schemas.microsoft.com/office/drawing/2014/main" val="3257619805"/>
                    </a:ext>
                  </a:extLst>
                </a:gridCol>
                <a:gridCol w="704019">
                  <a:extLst>
                    <a:ext uri="{9D8B030D-6E8A-4147-A177-3AD203B41FA5}">
                      <a16:colId xmlns:a16="http://schemas.microsoft.com/office/drawing/2014/main" val="1582719018"/>
                    </a:ext>
                  </a:extLst>
                </a:gridCol>
                <a:gridCol w="605350">
                  <a:extLst>
                    <a:ext uri="{9D8B030D-6E8A-4147-A177-3AD203B41FA5}">
                      <a16:colId xmlns:a16="http://schemas.microsoft.com/office/drawing/2014/main" val="3289162685"/>
                    </a:ext>
                  </a:extLst>
                </a:gridCol>
                <a:gridCol w="684790">
                  <a:extLst>
                    <a:ext uri="{9D8B030D-6E8A-4147-A177-3AD203B41FA5}">
                      <a16:colId xmlns:a16="http://schemas.microsoft.com/office/drawing/2014/main" val="2902264566"/>
                    </a:ext>
                  </a:extLst>
                </a:gridCol>
                <a:gridCol w="821916">
                  <a:extLst>
                    <a:ext uri="{9D8B030D-6E8A-4147-A177-3AD203B41FA5}">
                      <a16:colId xmlns:a16="http://schemas.microsoft.com/office/drawing/2014/main" val="2305110948"/>
                    </a:ext>
                  </a:extLst>
                </a:gridCol>
                <a:gridCol w="704019">
                  <a:extLst>
                    <a:ext uri="{9D8B030D-6E8A-4147-A177-3AD203B41FA5}">
                      <a16:colId xmlns:a16="http://schemas.microsoft.com/office/drawing/2014/main" val="2499142821"/>
                    </a:ext>
                  </a:extLst>
                </a:gridCol>
                <a:gridCol w="704019">
                  <a:extLst>
                    <a:ext uri="{9D8B030D-6E8A-4147-A177-3AD203B41FA5}">
                      <a16:colId xmlns:a16="http://schemas.microsoft.com/office/drawing/2014/main" val="4257702590"/>
                    </a:ext>
                  </a:extLst>
                </a:gridCol>
                <a:gridCol w="704019">
                  <a:extLst>
                    <a:ext uri="{9D8B030D-6E8A-4147-A177-3AD203B41FA5}">
                      <a16:colId xmlns:a16="http://schemas.microsoft.com/office/drawing/2014/main" val="3116423178"/>
                    </a:ext>
                  </a:extLst>
                </a:gridCol>
                <a:gridCol w="704019">
                  <a:extLst>
                    <a:ext uri="{9D8B030D-6E8A-4147-A177-3AD203B41FA5}">
                      <a16:colId xmlns:a16="http://schemas.microsoft.com/office/drawing/2014/main" val="802250157"/>
                    </a:ext>
                  </a:extLst>
                </a:gridCol>
                <a:gridCol w="704019">
                  <a:extLst>
                    <a:ext uri="{9D8B030D-6E8A-4147-A177-3AD203B41FA5}">
                      <a16:colId xmlns:a16="http://schemas.microsoft.com/office/drawing/2014/main" val="530283438"/>
                    </a:ext>
                  </a:extLst>
                </a:gridCol>
                <a:gridCol w="572317">
                  <a:extLst>
                    <a:ext uri="{9D8B030D-6E8A-4147-A177-3AD203B41FA5}">
                      <a16:colId xmlns:a16="http://schemas.microsoft.com/office/drawing/2014/main" val="4231600835"/>
                    </a:ext>
                  </a:extLst>
                </a:gridCol>
                <a:gridCol w="673636">
                  <a:extLst>
                    <a:ext uri="{9D8B030D-6E8A-4147-A177-3AD203B41FA5}">
                      <a16:colId xmlns:a16="http://schemas.microsoft.com/office/drawing/2014/main" val="2097483276"/>
                    </a:ext>
                  </a:extLst>
                </a:gridCol>
                <a:gridCol w="866104">
                  <a:extLst>
                    <a:ext uri="{9D8B030D-6E8A-4147-A177-3AD203B41FA5}">
                      <a16:colId xmlns:a16="http://schemas.microsoft.com/office/drawing/2014/main" val="3984270005"/>
                    </a:ext>
                  </a:extLst>
                </a:gridCol>
              </a:tblGrid>
              <a:tr h="262765">
                <a:tc>
                  <a:txBody>
                    <a:bodyPr/>
                    <a:lstStyle/>
                    <a:p>
                      <a:pPr algn="l" fontAlgn="b"/>
                      <a:r>
                        <a:rPr lang="en-US" sz="1400" b="1" i="0" u="none" strike="noStrike" dirty="0">
                          <a:effectLst/>
                          <a:latin typeface="Calibri Light" panose="020F0302020204030204" pitchFamily="34" charset="0"/>
                          <a:cs typeface="Calibri Light" panose="020F0302020204030204" pitchFamily="34" charset="0"/>
                        </a:rPr>
                        <a:t>Variant</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l" fontAlgn="b"/>
                      <a:r>
                        <a:rPr lang="en-US" sz="1400" b="1" i="0" u="none" strike="noStrike" dirty="0">
                          <a:effectLst/>
                          <a:latin typeface="Calibri Light" panose="020F0302020204030204" pitchFamily="34" charset="0"/>
                          <a:cs typeface="Calibri Light" panose="020F0302020204030204" pitchFamily="34" charset="0"/>
                        </a:rPr>
                        <a:t>System</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err="1">
                          <a:effectLst/>
                          <a:latin typeface="Calibri Light" panose="020F0302020204030204" pitchFamily="34" charset="0"/>
                          <a:cs typeface="Calibri Light" panose="020F0302020204030204" pitchFamily="34" charset="0"/>
                        </a:rPr>
                        <a:t>ISrc</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LEBT</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RFQ</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MEBT</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DTL</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err="1">
                          <a:effectLst/>
                          <a:latin typeface="Calibri Light" panose="020F0302020204030204" pitchFamily="34" charset="0"/>
                          <a:cs typeface="Calibri Light" panose="020F0302020204030204" pitchFamily="34" charset="0"/>
                        </a:rPr>
                        <a:t>Spk</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MBL</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HBL</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HEBT</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DMPL</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A2T</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Target</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Sum</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Tunnel</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Gallery</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extLst>
                  <a:ext uri="{0D108BD9-81ED-4DB2-BD59-A6C34878D82A}">
                    <a16:rowId xmlns:a16="http://schemas.microsoft.com/office/drawing/2014/main" val="2381294225"/>
                  </a:ext>
                </a:extLst>
              </a:tr>
              <a:tr h="238549">
                <a:tc>
                  <a:txBody>
                    <a:bodyPr/>
                    <a:lstStyle/>
                    <a:p>
                      <a:pPr algn="l" fontAlgn="b"/>
                      <a:r>
                        <a:rPr lang="en-US" sz="1400" b="0" i="0" u="none" strike="noStrike" dirty="0">
                          <a:effectLst/>
                          <a:latin typeface="Calibri Light" panose="020F0302020204030204" pitchFamily="34" charset="0"/>
                          <a:cs typeface="Calibri Light" panose="020F0302020204030204" pitchFamily="34" charset="0"/>
                        </a:rPr>
                        <a:t>APTM</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APTM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2</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4</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9</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10</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467690504"/>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BCM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BCM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1</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5</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19</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57</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79</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436621838"/>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FBCM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BCM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1</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1824142747"/>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ICBLM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BLM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5</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52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84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49</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266</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266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335</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2710107171"/>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nBLM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BLM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42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82</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107</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201</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397464752"/>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BPM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BPM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7</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15</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9</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98</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196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280</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1329531118"/>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FBPM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BPM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1</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8</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811331883"/>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COLL</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COLL</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3</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24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17</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2806469998"/>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DPL</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DPL</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1</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11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1586366732"/>
                  </a:ext>
                </a:extLst>
              </a:tr>
              <a:tr h="27191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effectLst/>
                          <a:latin typeface="Calibri Light" panose="020F0302020204030204" pitchFamily="34" charset="0"/>
                          <a:cs typeface="Calibri Light" panose="020F0302020204030204" pitchFamily="34" charset="0"/>
                        </a:rPr>
                        <a:t>EMUAS, EMUSG</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EMU</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1</a:t>
                      </a: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2</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28</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37</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4247294653"/>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FC</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dirty="0">
                          <a:effectLst/>
                          <a:latin typeface="Calibri Light" panose="020F0302020204030204" pitchFamily="34" charset="0"/>
                          <a:cs typeface="Calibri Light" panose="020F0302020204030204" pitchFamily="34" charset="0"/>
                        </a:rPr>
                        <a:t>FC</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2</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4</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33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18</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1160331822"/>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GRD</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GRD</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1</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1</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20</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147150759"/>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IBS</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IBS</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2</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8</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18</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877136924"/>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IMG</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IMG</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2</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3</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31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842756449"/>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LBM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LBM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3</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15</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460140844"/>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BIF</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NPM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2</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5</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102</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26</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1942340754"/>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IPM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NPM</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5</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10</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23</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2941842953"/>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FWS</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WS</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a:effectLst/>
                          <a:latin typeface="Calibri Light" panose="020F0302020204030204" pitchFamily="34" charset="0"/>
                          <a:cs typeface="Calibri Light" panose="020F0302020204030204" pitchFamily="34" charset="0"/>
                        </a:rPr>
                        <a:t>3</a:t>
                      </a:r>
                      <a:endParaRPr lang="en-US" sz="1400" b="1"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27</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26</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160806061"/>
                  </a:ext>
                </a:extLst>
              </a:tr>
              <a:tr h="238549">
                <a:tc>
                  <a:txBody>
                    <a:bodyPr/>
                    <a:lstStyle/>
                    <a:p>
                      <a:pPr algn="l" fontAlgn="b"/>
                      <a:r>
                        <a:rPr lang="en-US" sz="1400" b="0" i="0" u="none" strike="noStrike">
                          <a:effectLst/>
                          <a:latin typeface="Calibri Light" panose="020F0302020204030204" pitchFamily="34" charset="0"/>
                          <a:cs typeface="Calibri Light" panose="020F0302020204030204" pitchFamily="34" charset="0"/>
                        </a:rPr>
                        <a:t>WS</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WS</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1</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11</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74</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93</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3471427955"/>
                  </a:ext>
                </a:extLst>
              </a:tr>
              <a:tr h="238549">
                <a:tc>
                  <a:txBody>
                    <a:bodyPr/>
                    <a:lstStyle/>
                    <a:p>
                      <a:pPr algn="l" fontAlgn="b"/>
                      <a:r>
                        <a:rPr lang="en-US" sz="1400" b="0" i="0" u="none" strike="noStrike" dirty="0">
                          <a:effectLst/>
                          <a:latin typeface="Calibri Light" panose="020F0302020204030204" pitchFamily="34" charset="0"/>
                          <a:cs typeface="Calibri Light" panose="020F0302020204030204" pitchFamily="34" charset="0"/>
                        </a:rPr>
                        <a:t>XRS</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l" fontAlgn="b"/>
                      <a:r>
                        <a:rPr lang="en-US" sz="1400" b="0" i="0" u="none" strike="noStrike" dirty="0">
                          <a:effectLst/>
                          <a:latin typeface="Calibri Light" panose="020F0302020204030204" pitchFamily="34" charset="0"/>
                          <a:cs typeface="Calibri Light" panose="020F0302020204030204" pitchFamily="34" charset="0"/>
                        </a:rPr>
                        <a:t>XRS</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1</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ctr" fontAlgn="b"/>
                      <a:r>
                        <a:rPr lang="en-US" sz="1400" b="0" i="0" u="none" strike="noStrike" dirty="0">
                          <a:effectLst/>
                          <a:latin typeface="Calibri Light" panose="020F0302020204030204" pitchFamily="34" charset="0"/>
                          <a:cs typeface="Calibri Light" panose="020F0302020204030204" pitchFamily="34" charset="0"/>
                        </a:rPr>
                        <a:t>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solidFill>
                      <a:schemeClr val="bg1"/>
                    </a:solidFill>
                  </a:tcPr>
                </a:tc>
                <a:tc>
                  <a:txBody>
                    <a:bodyPr/>
                    <a:lstStyle/>
                    <a:p>
                      <a:pPr algn="ctr" fontAlgn="b"/>
                      <a:r>
                        <a:rPr lang="en-US" sz="1400" b="1" i="0" u="none" strike="noStrike" dirty="0">
                          <a:effectLst/>
                          <a:latin typeface="Calibri Light" panose="020F0302020204030204" pitchFamily="34" charset="0"/>
                          <a:cs typeface="Calibri Light" panose="020F0302020204030204" pitchFamily="34" charset="0"/>
                        </a:rPr>
                        <a:t>1</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0" i="0" u="none" strike="noStrike">
                          <a:effectLst/>
                          <a:latin typeface="Calibri Light" panose="020F0302020204030204" pitchFamily="34" charset="0"/>
                          <a:cs typeface="Calibri Light" panose="020F0302020204030204" pitchFamily="34" charset="0"/>
                        </a:rPr>
                        <a:t>1</a:t>
                      </a:r>
                      <a:endParaRPr lang="en-US" sz="1400" b="0" i="0" u="none" strike="noStrike">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tc>
                  <a:txBody>
                    <a:bodyPr/>
                    <a:lstStyle/>
                    <a:p>
                      <a:pPr algn="r" fontAlgn="b"/>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5979" marR="5979" marT="5979" marB="0" anchor="b">
                    <a:noFill/>
                  </a:tcPr>
                </a:tc>
                <a:extLst>
                  <a:ext uri="{0D108BD9-81ED-4DB2-BD59-A6C34878D82A}">
                    <a16:rowId xmlns:a16="http://schemas.microsoft.com/office/drawing/2014/main" val="2035766334"/>
                  </a:ext>
                </a:extLst>
              </a:tr>
              <a:tr h="238549">
                <a:tc>
                  <a:txBody>
                    <a:bodyPr/>
                    <a:lstStyle/>
                    <a:p>
                      <a:pPr algn="r" fontAlgn="b"/>
                      <a:r>
                        <a:rPr lang="en-US" sz="1400" b="0" i="0" u="none" strike="noStrike" dirty="0">
                          <a:effectLst/>
                          <a:latin typeface="Calibri Light" panose="020F0302020204030204" pitchFamily="34" charset="0"/>
                          <a:cs typeface="Calibri Light" panose="020F0302020204030204" pitchFamily="34" charset="0"/>
                        </a:rPr>
                        <a:t> </a:t>
                      </a:r>
                      <a:r>
                        <a:rPr lang="en-US" sz="1400" b="1" i="0" u="none" strike="noStrike" dirty="0">
                          <a:effectLst/>
                          <a:latin typeface="Calibri Light" panose="020F0302020204030204" pitchFamily="34" charset="0"/>
                          <a:cs typeface="Calibri Light" panose="020F0302020204030204" pitchFamily="34" charset="0"/>
                        </a:rPr>
                        <a:t>totals</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l" fontAlgn="b"/>
                      <a:r>
                        <a:rPr lang="en-US" sz="1400" b="0" i="0" u="none" strike="noStrike">
                          <a:effectLst/>
                          <a:latin typeface="Calibri Light" panose="020F0302020204030204" pitchFamily="34" charset="0"/>
                          <a:cs typeface="Calibri Light" panose="020F0302020204030204" pitchFamily="34" charset="0"/>
                        </a:rPr>
                        <a:t> </a:t>
                      </a:r>
                      <a:endParaRPr lang="en-US" sz="1400" b="0"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1</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a:effectLst/>
                          <a:latin typeface="Calibri Light" panose="020F0302020204030204" pitchFamily="34" charset="0"/>
                          <a:cs typeface="Calibri Light" panose="020F0302020204030204" pitchFamily="34" charset="0"/>
                        </a:rPr>
                        <a:t>6</a:t>
                      </a:r>
                      <a:endParaRPr lang="en-US" sz="1400" b="1"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a:effectLst/>
                          <a:latin typeface="Calibri Light" panose="020F0302020204030204" pitchFamily="34" charset="0"/>
                          <a:cs typeface="Calibri Light" panose="020F0302020204030204" pitchFamily="34" charset="0"/>
                        </a:rPr>
                        <a:t>1</a:t>
                      </a:r>
                      <a:endParaRPr lang="en-US" sz="1400" b="1"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a:effectLst/>
                          <a:latin typeface="Calibri Light" panose="020F0302020204030204" pitchFamily="34" charset="0"/>
                          <a:cs typeface="Calibri Light" panose="020F0302020204030204" pitchFamily="34" charset="0"/>
                        </a:rPr>
                        <a:t>26</a:t>
                      </a:r>
                      <a:endParaRPr lang="en-US" sz="1400" b="1"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a:effectLst/>
                          <a:latin typeface="Calibri Light" panose="020F0302020204030204" pitchFamily="34" charset="0"/>
                          <a:cs typeface="Calibri Light" panose="020F0302020204030204" pitchFamily="34" charset="0"/>
                        </a:rPr>
                        <a:t>69</a:t>
                      </a:r>
                      <a:endParaRPr lang="en-US" sz="1400" b="1"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a:effectLst/>
                          <a:latin typeface="Calibri Light" panose="020F0302020204030204" pitchFamily="34" charset="0"/>
                          <a:cs typeface="Calibri Light" panose="020F0302020204030204" pitchFamily="34" charset="0"/>
                        </a:rPr>
                        <a:t>98</a:t>
                      </a:r>
                      <a:endParaRPr lang="en-US" sz="1400" b="1"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a:effectLst/>
                          <a:latin typeface="Calibri Light" panose="020F0302020204030204" pitchFamily="34" charset="0"/>
                          <a:cs typeface="Calibri Light" panose="020F0302020204030204" pitchFamily="34" charset="0"/>
                        </a:rPr>
                        <a:t>57</a:t>
                      </a:r>
                      <a:endParaRPr lang="en-US" sz="1400" b="1"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110</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72</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14</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56</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a:effectLst/>
                          <a:latin typeface="Calibri Light" panose="020F0302020204030204" pitchFamily="34" charset="0"/>
                          <a:cs typeface="Calibri Light" panose="020F0302020204030204" pitchFamily="34" charset="0"/>
                        </a:rPr>
                        <a:t>5</a:t>
                      </a:r>
                      <a:endParaRPr lang="en-US" sz="1400" b="1" i="0" u="none" strike="noStrike">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515</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959</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tc>
                  <a:txBody>
                    <a:bodyPr/>
                    <a:lstStyle/>
                    <a:p>
                      <a:pPr algn="r" fontAlgn="b"/>
                      <a:r>
                        <a:rPr lang="en-US" sz="1400" b="1" i="0" u="none" strike="noStrike" dirty="0">
                          <a:effectLst/>
                          <a:latin typeface="Calibri Light" panose="020F0302020204030204" pitchFamily="34" charset="0"/>
                          <a:cs typeface="Calibri Light" panose="020F0302020204030204" pitchFamily="34" charset="0"/>
                        </a:rPr>
                        <a:t>1254</a:t>
                      </a:r>
                      <a:endParaRPr lang="en-US" sz="1400" b="1" i="0" u="none" strike="noStrike" dirty="0">
                        <a:solidFill>
                          <a:srgbClr val="3F3F3F"/>
                        </a:solidFill>
                        <a:effectLst/>
                        <a:latin typeface="Calibri Light" panose="020F0302020204030204" pitchFamily="34" charset="0"/>
                        <a:cs typeface="Calibri Light" panose="020F0302020204030204" pitchFamily="34" charset="0"/>
                      </a:endParaRPr>
                    </a:p>
                  </a:txBody>
                  <a:tcPr marL="5979" marR="5979" marT="5979" marB="0" anchor="b"/>
                </a:tc>
                <a:extLst>
                  <a:ext uri="{0D108BD9-81ED-4DB2-BD59-A6C34878D82A}">
                    <a16:rowId xmlns:a16="http://schemas.microsoft.com/office/drawing/2014/main" val="112035741"/>
                  </a:ext>
                </a:extLst>
              </a:tr>
            </a:tbl>
          </a:graphicData>
        </a:graphic>
      </p:graphicFrame>
    </p:spTree>
    <p:extLst>
      <p:ext uri="{BB962C8B-B14F-4D97-AF65-F5344CB8AC3E}">
        <p14:creationId xmlns:p14="http://schemas.microsoft.com/office/powerpoint/2010/main" val="579845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Reminders: After-installation tests sequence </a:t>
            </a:r>
          </a:p>
        </p:txBody>
      </p:sp>
      <p:sp>
        <p:nvSpPr>
          <p:cNvPr id="3" name="Content Placeholder 2"/>
          <p:cNvSpPr>
            <a:spLocks noGrp="1"/>
          </p:cNvSpPr>
          <p:nvPr>
            <p:ph idx="1"/>
          </p:nvPr>
        </p:nvSpPr>
        <p:spPr>
          <a:xfrm>
            <a:off x="582560" y="1600203"/>
            <a:ext cx="10770023" cy="5121275"/>
          </a:xfrm>
        </p:spPr>
        <p:txBody>
          <a:bodyPr>
            <a:normAutofit/>
          </a:bodyPr>
          <a:lstStyle/>
          <a:p>
            <a:r>
              <a:rPr lang="en-US" dirty="0"/>
              <a:t>After-installation tests sequence: </a:t>
            </a:r>
          </a:p>
          <a:p>
            <a:pPr lvl="1"/>
            <a:r>
              <a:rPr lang="en-GB" b="1" dirty="0"/>
              <a:t>cold check-out</a:t>
            </a:r>
            <a:endParaRPr lang="en-US" dirty="0"/>
          </a:p>
          <a:p>
            <a:pPr lvl="1"/>
            <a:r>
              <a:rPr lang="en-GB" b="1" dirty="0"/>
              <a:t>commissioning with beam</a:t>
            </a:r>
            <a:endParaRPr lang="en-US" dirty="0"/>
          </a:p>
          <a:p>
            <a:pPr lvl="1"/>
            <a:r>
              <a:rPr lang="en-GB" b="1" dirty="0"/>
              <a:t>quick self-check</a:t>
            </a:r>
          </a:p>
          <a:p>
            <a:pPr lvl="1"/>
            <a:endParaRPr lang="en-US" dirty="0"/>
          </a:p>
          <a:p>
            <a:pPr algn="just"/>
            <a:r>
              <a:rPr lang="en-US" dirty="0"/>
              <a:t>Sequential testing is important (tests timestamps are checked automatically). Otherwise the statement:  “</a:t>
            </a:r>
            <a:r>
              <a:rPr lang="en-US" b="1" dirty="0"/>
              <a:t>the instrument is installed and working properly</a:t>
            </a:r>
            <a:r>
              <a:rPr lang="en-US" dirty="0"/>
              <a:t>” has less confidence.</a:t>
            </a:r>
          </a:p>
          <a:p>
            <a:endParaRPr lang="en-US" dirty="0"/>
          </a:p>
          <a:p>
            <a:r>
              <a:rPr lang="en-US" dirty="0"/>
              <a:t>During debugging:</a:t>
            </a:r>
          </a:p>
          <a:p>
            <a:pPr lvl="1" algn="just"/>
            <a:r>
              <a:rPr lang="en-US" dirty="0"/>
              <a:t>Relevant tests in each architectural layer are repeated until satisfactory results are obtained. </a:t>
            </a:r>
          </a:p>
          <a:p>
            <a:pPr lvl="1" algn="just"/>
            <a:r>
              <a:rPr lang="en-US" dirty="0"/>
              <a:t>If the problem is identified and can be isolated within its layer, there is normally no need to repeat all of the tests which are sequentially following. Depending on the situation, some test might become mandatory nevertheless (for instance a software recompilation might entail a standard interface check, and a repaired connector might entail a signal transmission check).</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17</a:t>
            </a:fld>
            <a:endParaRPr lang="en-GB" noProof="0"/>
          </a:p>
        </p:txBody>
      </p:sp>
    </p:spTree>
    <p:extLst>
      <p:ext uri="{BB962C8B-B14F-4D97-AF65-F5344CB8AC3E}">
        <p14:creationId xmlns:p14="http://schemas.microsoft.com/office/powerpoint/2010/main" val="56948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800" b="1" dirty="0" err="1"/>
              <a:t>Diagnostics</a:t>
            </a:r>
            <a:r>
              <a:rPr lang="sv-SE" sz="2800" b="1" dirty="0"/>
              <a:t> </a:t>
            </a:r>
            <a:r>
              <a:rPr lang="sv-SE" sz="2800" b="1" dirty="0" err="1"/>
              <a:t>overview</a:t>
            </a:r>
            <a:endParaRPr lang="sv-SE" sz="2800" b="1" dirty="0"/>
          </a:p>
        </p:txBody>
      </p:sp>
      <p:sp>
        <p:nvSpPr>
          <p:cNvPr id="3" name="Content Placeholder 2"/>
          <p:cNvSpPr>
            <a:spLocks noGrp="1"/>
          </p:cNvSpPr>
          <p:nvPr>
            <p:ph idx="1"/>
          </p:nvPr>
        </p:nvSpPr>
        <p:spPr/>
        <p:txBody>
          <a:bodyPr>
            <a:normAutofit lnSpcReduction="10000"/>
          </a:bodyPr>
          <a:lstStyle/>
          <a:p>
            <a:pPr marL="0" indent="0">
              <a:lnSpc>
                <a:spcPct val="90000"/>
              </a:lnSpc>
              <a:buNone/>
            </a:pPr>
            <a:r>
              <a:rPr lang="sv-SE" sz="2400" b="1" dirty="0"/>
              <a:t>Present </a:t>
            </a:r>
            <a:r>
              <a:rPr lang="sv-SE" sz="2400" b="1" dirty="0" err="1"/>
              <a:t>count</a:t>
            </a:r>
            <a:r>
              <a:rPr lang="sv-SE" sz="2400" b="1" dirty="0"/>
              <a:t> </a:t>
            </a:r>
            <a:r>
              <a:rPr lang="sv-SE" sz="2400" b="1" dirty="0" err="1"/>
              <a:t>of</a:t>
            </a:r>
            <a:r>
              <a:rPr lang="sv-SE" sz="2400" b="1" dirty="0"/>
              <a:t> </a:t>
            </a:r>
            <a:r>
              <a:rPr lang="sv-SE" sz="2400" b="1" dirty="0" err="1"/>
              <a:t>equipment</a:t>
            </a:r>
            <a:r>
              <a:rPr lang="sv-SE" sz="2400" b="1" dirty="0"/>
              <a:t>:</a:t>
            </a:r>
          </a:p>
          <a:p>
            <a:pPr>
              <a:lnSpc>
                <a:spcPct val="90000"/>
              </a:lnSpc>
            </a:pPr>
            <a:endParaRPr lang="sv-SE" sz="2400" dirty="0"/>
          </a:p>
          <a:p>
            <a:pPr>
              <a:lnSpc>
                <a:spcPct val="90000"/>
              </a:lnSpc>
            </a:pPr>
            <a:r>
              <a:rPr lang="sv-SE" sz="2400" dirty="0" err="1"/>
              <a:t>Diagnostic</a:t>
            </a:r>
            <a:r>
              <a:rPr lang="sv-SE" sz="2400" dirty="0"/>
              <a:t> systems: 514</a:t>
            </a:r>
          </a:p>
          <a:p>
            <a:pPr>
              <a:lnSpc>
                <a:spcPct val="90000"/>
              </a:lnSpc>
            </a:pPr>
            <a:r>
              <a:rPr lang="sv-SE" sz="2400" dirty="0"/>
              <a:t>466 </a:t>
            </a:r>
            <a:r>
              <a:rPr lang="sv-SE" sz="2400" dirty="0" err="1"/>
              <a:t>diagnostic</a:t>
            </a:r>
            <a:r>
              <a:rPr lang="sv-SE" sz="2400" dirty="0"/>
              <a:t> systems </a:t>
            </a:r>
            <a:r>
              <a:rPr lang="sv-SE" sz="2400" dirty="0" err="1"/>
              <a:t>with</a:t>
            </a:r>
            <a:r>
              <a:rPr lang="sv-SE" sz="2400" dirty="0"/>
              <a:t> ~µs </a:t>
            </a:r>
            <a:r>
              <a:rPr lang="sv-SE" sz="2400" dirty="0" err="1"/>
              <a:t>protection</a:t>
            </a:r>
            <a:r>
              <a:rPr lang="sv-SE" sz="2400" dirty="0"/>
              <a:t> </a:t>
            </a:r>
            <a:r>
              <a:rPr lang="sv-SE" sz="2400" dirty="0" err="1"/>
              <a:t>capability</a:t>
            </a:r>
            <a:endParaRPr lang="sv-SE" sz="2400" dirty="0"/>
          </a:p>
          <a:p>
            <a:pPr>
              <a:lnSpc>
                <a:spcPct val="90000"/>
              </a:lnSpc>
            </a:pPr>
            <a:r>
              <a:rPr lang="sv-SE" sz="2400" dirty="0"/>
              <a:t>22 </a:t>
            </a:r>
            <a:r>
              <a:rPr lang="sv-SE" sz="2400" dirty="0" err="1"/>
              <a:t>types</a:t>
            </a:r>
            <a:r>
              <a:rPr lang="sv-SE" sz="2400" dirty="0"/>
              <a:t> </a:t>
            </a:r>
            <a:r>
              <a:rPr lang="sv-SE" sz="2400" dirty="0" err="1"/>
              <a:t>of</a:t>
            </a:r>
            <a:r>
              <a:rPr lang="sv-SE" sz="2400" dirty="0"/>
              <a:t> </a:t>
            </a:r>
            <a:r>
              <a:rPr lang="sv-SE" sz="2400" dirty="0" err="1"/>
              <a:t>beam</a:t>
            </a:r>
            <a:r>
              <a:rPr lang="sv-SE" sz="2400" dirty="0"/>
              <a:t> </a:t>
            </a:r>
            <a:r>
              <a:rPr lang="sv-SE" sz="2400" dirty="0" err="1"/>
              <a:t>diagnostic</a:t>
            </a:r>
            <a:r>
              <a:rPr lang="sv-SE" sz="2400" dirty="0"/>
              <a:t> systems</a:t>
            </a:r>
          </a:p>
          <a:p>
            <a:pPr>
              <a:lnSpc>
                <a:spcPct val="90000"/>
              </a:lnSpc>
            </a:pPr>
            <a:r>
              <a:rPr lang="sv-SE" sz="2400" dirty="0" err="1"/>
              <a:t>Beamline</a:t>
            </a:r>
            <a:r>
              <a:rPr lang="sv-SE" sz="2400" dirty="0"/>
              <a:t> elements: 1008</a:t>
            </a:r>
          </a:p>
          <a:p>
            <a:pPr>
              <a:lnSpc>
                <a:spcPct val="90000"/>
              </a:lnSpc>
            </a:pPr>
            <a:r>
              <a:rPr lang="sv-SE" sz="2400" dirty="0"/>
              <a:t>~ 50 </a:t>
            </a:r>
            <a:r>
              <a:rPr lang="sv-SE" sz="2400" dirty="0" err="1"/>
              <a:t>equipment</a:t>
            </a:r>
            <a:r>
              <a:rPr lang="sv-SE" sz="2400" dirty="0"/>
              <a:t> racks in </a:t>
            </a:r>
            <a:r>
              <a:rPr lang="sv-SE" sz="2400" dirty="0" err="1"/>
              <a:t>gallery</a:t>
            </a:r>
            <a:endParaRPr lang="sv-SE" sz="2400" dirty="0"/>
          </a:p>
          <a:p>
            <a:pPr>
              <a:lnSpc>
                <a:spcPct val="90000"/>
              </a:lnSpc>
            </a:pPr>
            <a:r>
              <a:rPr lang="sv-SE" sz="2400" dirty="0"/>
              <a:t>MTCA </a:t>
            </a:r>
            <a:r>
              <a:rPr lang="sv-SE" sz="2400" dirty="0" err="1"/>
              <a:t>crates</a:t>
            </a:r>
            <a:r>
              <a:rPr lang="sv-SE" sz="2400" dirty="0"/>
              <a:t>: 77</a:t>
            </a:r>
          </a:p>
          <a:p>
            <a:pPr>
              <a:lnSpc>
                <a:spcPct val="90000"/>
              </a:lnSpc>
            </a:pPr>
            <a:r>
              <a:rPr lang="sv-SE" sz="2400" dirty="0"/>
              <a:t>Electronics: 1143</a:t>
            </a:r>
          </a:p>
          <a:p>
            <a:pPr>
              <a:lnSpc>
                <a:spcPct val="90000"/>
              </a:lnSpc>
            </a:pPr>
            <a:r>
              <a:rPr lang="sv-SE" sz="2400" dirty="0"/>
              <a:t>~ 10000 </a:t>
            </a:r>
            <a:r>
              <a:rPr lang="sv-SE" sz="2400" dirty="0" err="1"/>
              <a:t>tracked</a:t>
            </a:r>
            <a:r>
              <a:rPr lang="sv-SE" sz="2400" dirty="0"/>
              <a:t> assets</a:t>
            </a:r>
          </a:p>
          <a:p>
            <a:endParaRPr lang="sv-SE" dirty="0"/>
          </a:p>
          <a:p>
            <a:r>
              <a:rPr lang="sv-SE" sz="2400" dirty="0" err="1"/>
              <a:t>We</a:t>
            </a:r>
            <a:r>
              <a:rPr lang="sv-SE" sz="2400" dirty="0"/>
              <a:t> focus in </a:t>
            </a:r>
            <a:r>
              <a:rPr lang="sv-SE" sz="2400" dirty="0" err="1"/>
              <a:t>this</a:t>
            </a:r>
            <a:r>
              <a:rPr lang="sv-SE" sz="2400" dirty="0"/>
              <a:t> talk on </a:t>
            </a:r>
            <a:r>
              <a:rPr lang="sv-SE" sz="2400" dirty="0" err="1"/>
              <a:t>traceability</a:t>
            </a:r>
            <a:r>
              <a:rPr lang="sv-SE" sz="2400" dirty="0"/>
              <a:t> and data </a:t>
            </a:r>
            <a:r>
              <a:rPr lang="sv-SE" sz="2400" dirty="0" err="1"/>
              <a:t>flows</a:t>
            </a:r>
            <a:endParaRPr lang="sv-SE" sz="2400" dirty="0"/>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a:t>
            </a:fld>
            <a:endParaRPr lang="en-GB" noProof="0" dirty="0"/>
          </a:p>
        </p:txBody>
      </p:sp>
    </p:spTree>
    <p:extLst>
      <p:ext uri="{BB962C8B-B14F-4D97-AF65-F5344CB8AC3E}">
        <p14:creationId xmlns:p14="http://schemas.microsoft.com/office/powerpoint/2010/main" val="104848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FD6083-E1AF-7C47-958E-A9B7C3DB0F9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890" y="2124399"/>
            <a:ext cx="11924952" cy="937536"/>
          </a:xfrm>
          <a:prstGeom prst="rect">
            <a:avLst/>
          </a:prstGeom>
          <a:noFill/>
        </p:spPr>
      </p:pic>
      <p:pic>
        <p:nvPicPr>
          <p:cNvPr id="3" name="Picture 2">
            <a:extLst>
              <a:ext uri="{FF2B5EF4-FFF2-40B4-BE49-F238E27FC236}">
                <a16:creationId xmlns:a16="http://schemas.microsoft.com/office/drawing/2014/main" id="{3A2A3441-6570-7645-B3AD-B2272FAB283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90" y="3303437"/>
            <a:ext cx="12043143" cy="14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DA59A82-1081-7E43-B8EE-D05368B3F23C}"/>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90" y="5348917"/>
            <a:ext cx="11924952" cy="10557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862A5DF-7366-F447-AC6A-2DD0170415CE}"/>
              </a:ext>
            </a:extLst>
          </p:cNvPr>
          <p:cNvSpPr txBox="1"/>
          <p:nvPr/>
        </p:nvSpPr>
        <p:spPr>
          <a:xfrm>
            <a:off x="422727" y="1772816"/>
            <a:ext cx="11369962" cy="461665"/>
          </a:xfrm>
          <a:prstGeom prst="rect">
            <a:avLst/>
          </a:prstGeom>
          <a:noFill/>
        </p:spPr>
        <p:txBody>
          <a:bodyPr wrap="square" rtlCol="0">
            <a:spAutoFit/>
          </a:bodyPr>
          <a:lstStyle/>
          <a:p>
            <a:r>
              <a:rPr lang="sv-SE" sz="2400" dirty="0">
                <a:latin typeface="+mj-lt"/>
                <a:cs typeface="Calibri Light" panose="020F0302020204030204" pitchFamily="34" charset="0"/>
              </a:rPr>
              <a:t>Tunnel: 514 </a:t>
            </a:r>
            <a:r>
              <a:rPr lang="sv-SE" sz="2400" dirty="0" err="1">
                <a:latin typeface="+mj-lt"/>
                <a:cs typeface="Calibri Light" panose="020F0302020204030204" pitchFamily="34" charset="0"/>
              </a:rPr>
              <a:t>diagnostic</a:t>
            </a:r>
            <a:r>
              <a:rPr lang="sv-SE" sz="2400" dirty="0">
                <a:latin typeface="+mj-lt"/>
                <a:cs typeface="Calibri Light" panose="020F0302020204030204" pitchFamily="34" charset="0"/>
              </a:rPr>
              <a:t> systems </a:t>
            </a:r>
            <a:r>
              <a:rPr lang="sv-SE" sz="2400" dirty="0" err="1">
                <a:latin typeface="+mj-lt"/>
                <a:cs typeface="Calibri Light" panose="020F0302020204030204" pitchFamily="34" charset="0"/>
              </a:rPr>
              <a:t>shown</a:t>
            </a:r>
            <a:r>
              <a:rPr lang="sv-SE" sz="2400" dirty="0">
                <a:latin typeface="+mj-lt"/>
                <a:cs typeface="Calibri Light" panose="020F0302020204030204" pitchFamily="34" charset="0"/>
              </a:rPr>
              <a:t> in </a:t>
            </a:r>
            <a:r>
              <a:rPr lang="sv-SE" sz="2400" dirty="0" err="1">
                <a:latin typeface="+mj-lt"/>
                <a:cs typeface="Calibri Light" panose="020F0302020204030204" pitchFamily="34" charset="0"/>
              </a:rPr>
              <a:t>synoptic</a:t>
            </a:r>
            <a:r>
              <a:rPr lang="sv-SE" sz="2400" dirty="0">
                <a:latin typeface="+mj-lt"/>
                <a:cs typeface="Calibri Light" panose="020F0302020204030204" pitchFamily="34" charset="0"/>
              </a:rPr>
              <a:t> display</a:t>
            </a:r>
          </a:p>
        </p:txBody>
      </p:sp>
      <p:sp>
        <p:nvSpPr>
          <p:cNvPr id="7" name="TextBox 6">
            <a:extLst>
              <a:ext uri="{FF2B5EF4-FFF2-40B4-BE49-F238E27FC236}">
                <a16:creationId xmlns:a16="http://schemas.microsoft.com/office/drawing/2014/main" id="{F84AD3B4-4CFF-9149-9FB7-759F4B898B57}"/>
              </a:ext>
            </a:extLst>
          </p:cNvPr>
          <p:cNvSpPr txBox="1"/>
          <p:nvPr/>
        </p:nvSpPr>
        <p:spPr>
          <a:xfrm>
            <a:off x="422727" y="2882855"/>
            <a:ext cx="10368406" cy="461665"/>
          </a:xfrm>
          <a:prstGeom prst="rect">
            <a:avLst/>
          </a:prstGeom>
          <a:noFill/>
        </p:spPr>
        <p:txBody>
          <a:bodyPr wrap="square" rtlCol="0">
            <a:spAutoFit/>
          </a:bodyPr>
          <a:lstStyle/>
          <a:p>
            <a:r>
              <a:rPr lang="sv-SE" sz="2400" dirty="0" err="1">
                <a:latin typeface="+mj-lt"/>
                <a:cs typeface="Calibri Light" panose="020F0302020204030204" pitchFamily="34" charset="0"/>
              </a:rPr>
              <a:t>Stubs</a:t>
            </a:r>
            <a:r>
              <a:rPr lang="sv-SE" sz="2400" dirty="0">
                <a:latin typeface="+mj-lt"/>
                <a:cs typeface="Calibri Light" panose="020F0302020204030204" pitchFamily="34" charset="0"/>
              </a:rPr>
              <a:t>: 1740 long-</a:t>
            </a:r>
            <a:r>
              <a:rPr lang="sv-SE" sz="2400" dirty="0" err="1">
                <a:latin typeface="+mj-lt"/>
                <a:cs typeface="Calibri Light" panose="020F0302020204030204" pitchFamily="34" charset="0"/>
              </a:rPr>
              <a:t>haul</a:t>
            </a:r>
            <a:r>
              <a:rPr lang="sv-SE" sz="2400" dirty="0">
                <a:latin typeface="+mj-lt"/>
                <a:cs typeface="Calibri Light" panose="020F0302020204030204" pitchFamily="34" charset="0"/>
              </a:rPr>
              <a:t> </a:t>
            </a:r>
            <a:r>
              <a:rPr lang="sv-SE" sz="2400" dirty="0" err="1">
                <a:latin typeface="+mj-lt"/>
                <a:cs typeface="Calibri Light" panose="020F0302020204030204" pitchFamily="34" charset="0"/>
              </a:rPr>
              <a:t>cable</a:t>
            </a:r>
            <a:r>
              <a:rPr lang="sv-SE" sz="2400" dirty="0">
                <a:latin typeface="+mj-lt"/>
                <a:cs typeface="Calibri Light" panose="020F0302020204030204" pitchFamily="34" charset="0"/>
              </a:rPr>
              <a:t> </a:t>
            </a:r>
            <a:r>
              <a:rPr lang="sv-SE" sz="2400" dirty="0" err="1">
                <a:latin typeface="+mj-lt"/>
                <a:cs typeface="Calibri Light" panose="020F0302020204030204" pitchFamily="34" charset="0"/>
              </a:rPr>
              <a:t>runs</a:t>
            </a:r>
            <a:r>
              <a:rPr lang="sv-SE" sz="2400" dirty="0">
                <a:latin typeface="+mj-lt"/>
                <a:cs typeface="Calibri Light" panose="020F0302020204030204" pitchFamily="34" charset="0"/>
              </a:rPr>
              <a:t> (</a:t>
            </a:r>
            <a:r>
              <a:rPr lang="sv-SE" sz="2400" dirty="0" err="1">
                <a:latin typeface="+mj-lt"/>
                <a:cs typeface="Calibri Light" panose="020F0302020204030204" pitchFamily="34" charset="0"/>
              </a:rPr>
              <a:t>ion</a:t>
            </a:r>
            <a:r>
              <a:rPr lang="sv-SE" sz="2400" dirty="0">
                <a:latin typeface="+mj-lt"/>
                <a:cs typeface="Calibri Light" panose="020F0302020204030204" pitchFamily="34" charset="0"/>
              </a:rPr>
              <a:t> </a:t>
            </a:r>
            <a:r>
              <a:rPr lang="sv-SE" sz="2400" dirty="0" err="1">
                <a:latin typeface="+mj-lt"/>
                <a:cs typeface="Calibri Light" panose="020F0302020204030204" pitchFamily="34" charset="0"/>
              </a:rPr>
              <a:t>chamber</a:t>
            </a:r>
            <a:r>
              <a:rPr lang="sv-SE" sz="2400" dirty="0">
                <a:latin typeface="+mj-lt"/>
                <a:cs typeface="Calibri Light" panose="020F0302020204030204" pitchFamily="34" charset="0"/>
              </a:rPr>
              <a:t> BLM </a:t>
            </a:r>
            <a:r>
              <a:rPr lang="sv-SE" sz="2400" dirty="0" err="1">
                <a:latin typeface="+mj-lt"/>
                <a:cs typeface="Calibri Light" panose="020F0302020204030204" pitchFamily="34" charset="0"/>
              </a:rPr>
              <a:t>cables</a:t>
            </a:r>
            <a:r>
              <a:rPr lang="sv-SE" sz="2400" dirty="0">
                <a:latin typeface="+mj-lt"/>
                <a:cs typeface="Calibri Light" panose="020F0302020204030204" pitchFamily="34" charset="0"/>
              </a:rPr>
              <a:t> </a:t>
            </a:r>
            <a:r>
              <a:rPr lang="sv-SE" sz="2400" dirty="0" err="1">
                <a:latin typeface="+mj-lt"/>
                <a:cs typeface="Calibri Light" panose="020F0302020204030204" pitchFamily="34" charset="0"/>
              </a:rPr>
              <a:t>highlighted</a:t>
            </a:r>
            <a:r>
              <a:rPr lang="sv-SE" sz="2400" dirty="0">
                <a:latin typeface="+mj-lt"/>
                <a:cs typeface="Calibri Light" panose="020F0302020204030204" pitchFamily="34" charset="0"/>
              </a:rPr>
              <a:t>)</a:t>
            </a:r>
          </a:p>
        </p:txBody>
      </p:sp>
      <p:sp>
        <p:nvSpPr>
          <p:cNvPr id="8" name="Rectangle 7">
            <a:extLst>
              <a:ext uri="{FF2B5EF4-FFF2-40B4-BE49-F238E27FC236}">
                <a16:creationId xmlns:a16="http://schemas.microsoft.com/office/drawing/2014/main" id="{B7625DD1-C2B0-C440-A2F0-7782DDF1CD21}"/>
              </a:ext>
            </a:extLst>
          </p:cNvPr>
          <p:cNvSpPr/>
          <p:nvPr/>
        </p:nvSpPr>
        <p:spPr>
          <a:xfrm>
            <a:off x="35596" y="4866672"/>
            <a:ext cx="12158437" cy="461665"/>
          </a:xfrm>
          <a:prstGeom prst="rect">
            <a:avLst/>
          </a:prstGeom>
        </p:spPr>
        <p:txBody>
          <a:bodyPr wrap="square">
            <a:spAutoFit/>
          </a:bodyPr>
          <a:lstStyle/>
          <a:p>
            <a:pPr lvl="0"/>
            <a:r>
              <a:rPr lang="sv-SE" sz="2400" dirty="0" err="1">
                <a:solidFill>
                  <a:prstClr val="black"/>
                </a:solidFill>
                <a:latin typeface="+mj-lt"/>
                <a:cs typeface="Calibri Light" panose="020F0302020204030204" pitchFamily="34" charset="0"/>
              </a:rPr>
              <a:t>Gallery</a:t>
            </a:r>
            <a:r>
              <a:rPr lang="sv-SE" sz="2400" dirty="0">
                <a:solidFill>
                  <a:prstClr val="black"/>
                </a:solidFill>
                <a:latin typeface="+mj-lt"/>
                <a:cs typeface="Calibri Light" panose="020F0302020204030204" pitchFamily="34" charset="0"/>
              </a:rPr>
              <a:t>: 2260 </a:t>
            </a:r>
            <a:r>
              <a:rPr lang="sv-SE" sz="2400" dirty="0" err="1">
                <a:solidFill>
                  <a:prstClr val="black"/>
                </a:solidFill>
                <a:latin typeface="+mj-lt"/>
                <a:cs typeface="Calibri Light" panose="020F0302020204030204" pitchFamily="34" charset="0"/>
              </a:rPr>
              <a:t>named</a:t>
            </a:r>
            <a:r>
              <a:rPr lang="sv-SE" sz="2400" dirty="0">
                <a:solidFill>
                  <a:prstClr val="black"/>
                </a:solidFill>
                <a:latin typeface="+mj-lt"/>
                <a:cs typeface="Calibri Light" panose="020F0302020204030204" pitchFamily="34" charset="0"/>
              </a:rPr>
              <a:t> </a:t>
            </a:r>
            <a:r>
              <a:rPr lang="sv-SE" sz="2400" dirty="0" err="1">
                <a:solidFill>
                  <a:prstClr val="black"/>
                </a:solidFill>
                <a:latin typeface="+mj-lt"/>
                <a:cs typeface="Calibri Light" panose="020F0302020204030204" pitchFamily="34" charset="0"/>
              </a:rPr>
              <a:t>devices</a:t>
            </a:r>
            <a:r>
              <a:rPr lang="sv-SE" sz="2400" dirty="0">
                <a:solidFill>
                  <a:prstClr val="black"/>
                </a:solidFill>
                <a:latin typeface="+mj-lt"/>
                <a:cs typeface="Calibri Light" panose="020F0302020204030204" pitchFamily="34" charset="0"/>
              </a:rPr>
              <a:t> (rack-</a:t>
            </a:r>
            <a:r>
              <a:rPr lang="sv-SE" sz="2400" dirty="0" err="1">
                <a:solidFill>
                  <a:prstClr val="black"/>
                </a:solidFill>
                <a:latin typeface="+mj-lt"/>
                <a:cs typeface="Calibri Light" panose="020F0302020204030204" pitchFamily="34" charset="0"/>
              </a:rPr>
              <a:t>mounted</a:t>
            </a:r>
            <a:r>
              <a:rPr lang="sv-SE" sz="2400" dirty="0">
                <a:solidFill>
                  <a:prstClr val="black"/>
                </a:solidFill>
                <a:latin typeface="+mj-lt"/>
                <a:cs typeface="Calibri Light" panose="020F0302020204030204" pitchFamily="34" charset="0"/>
              </a:rPr>
              <a:t> </a:t>
            </a:r>
            <a:r>
              <a:rPr lang="sv-SE" sz="2400" dirty="0" err="1">
                <a:solidFill>
                  <a:prstClr val="black"/>
                </a:solidFill>
                <a:latin typeface="+mj-lt"/>
                <a:cs typeface="Calibri Light" panose="020F0302020204030204" pitchFamily="34" charset="0"/>
              </a:rPr>
              <a:t>electronic</a:t>
            </a:r>
            <a:r>
              <a:rPr lang="sv-SE" sz="2400" dirty="0">
                <a:solidFill>
                  <a:prstClr val="black"/>
                </a:solidFill>
                <a:latin typeface="+mj-lt"/>
                <a:cs typeface="Calibri Light" panose="020F0302020204030204" pitchFamily="34" charset="0"/>
              </a:rPr>
              <a:t> </a:t>
            </a:r>
            <a:r>
              <a:rPr lang="sv-SE" sz="2400" dirty="0" err="1">
                <a:solidFill>
                  <a:prstClr val="black"/>
                </a:solidFill>
                <a:latin typeface="+mj-lt"/>
                <a:cs typeface="Calibri Light" panose="020F0302020204030204" pitchFamily="34" charset="0"/>
              </a:rPr>
              <a:t>devices</a:t>
            </a:r>
            <a:r>
              <a:rPr lang="sv-SE" sz="2400" dirty="0">
                <a:solidFill>
                  <a:prstClr val="black"/>
                </a:solidFill>
                <a:latin typeface="+mj-lt"/>
                <a:cs typeface="Calibri Light" panose="020F0302020204030204" pitchFamily="34" charset="0"/>
              </a:rPr>
              <a:t> for </a:t>
            </a:r>
            <a:r>
              <a:rPr lang="sv-SE" sz="2400" dirty="0" err="1">
                <a:solidFill>
                  <a:prstClr val="black"/>
                </a:solidFill>
                <a:latin typeface="+mj-lt"/>
                <a:cs typeface="Calibri Light" panose="020F0302020204030204" pitchFamily="34" charset="0"/>
              </a:rPr>
              <a:t>ion</a:t>
            </a:r>
            <a:r>
              <a:rPr lang="sv-SE" sz="2400" dirty="0">
                <a:solidFill>
                  <a:prstClr val="black"/>
                </a:solidFill>
                <a:latin typeface="+mj-lt"/>
                <a:cs typeface="Calibri Light" panose="020F0302020204030204" pitchFamily="34" charset="0"/>
              </a:rPr>
              <a:t> </a:t>
            </a:r>
            <a:r>
              <a:rPr lang="sv-SE" sz="2400" dirty="0" err="1">
                <a:solidFill>
                  <a:prstClr val="black"/>
                </a:solidFill>
                <a:latin typeface="+mj-lt"/>
                <a:cs typeface="Calibri Light" panose="020F0302020204030204" pitchFamily="34" charset="0"/>
              </a:rPr>
              <a:t>chamber</a:t>
            </a:r>
            <a:r>
              <a:rPr lang="sv-SE" sz="2400" dirty="0">
                <a:solidFill>
                  <a:prstClr val="black"/>
                </a:solidFill>
                <a:latin typeface="+mj-lt"/>
                <a:cs typeface="Calibri Light" panose="020F0302020204030204" pitchFamily="34" charset="0"/>
              </a:rPr>
              <a:t> BLM </a:t>
            </a:r>
            <a:r>
              <a:rPr lang="sv-SE" sz="2400" dirty="0" err="1">
                <a:solidFill>
                  <a:prstClr val="black"/>
                </a:solidFill>
                <a:latin typeface="+mj-lt"/>
                <a:cs typeface="Calibri Light" panose="020F0302020204030204" pitchFamily="34" charset="0"/>
              </a:rPr>
              <a:t>highlighted</a:t>
            </a:r>
            <a:r>
              <a:rPr lang="sv-SE" sz="2400" dirty="0">
                <a:solidFill>
                  <a:prstClr val="black"/>
                </a:solidFill>
                <a:latin typeface="+mj-lt"/>
                <a:cs typeface="Calibri Light" panose="020F0302020204030204" pitchFamily="34" charset="0"/>
              </a:rPr>
              <a:t>)</a:t>
            </a:r>
          </a:p>
        </p:txBody>
      </p:sp>
      <p:sp>
        <p:nvSpPr>
          <p:cNvPr id="12" name="Title 11">
            <a:extLst>
              <a:ext uri="{FF2B5EF4-FFF2-40B4-BE49-F238E27FC236}">
                <a16:creationId xmlns:a16="http://schemas.microsoft.com/office/drawing/2014/main" id="{E292C576-512E-9F4E-BAF2-C681D57D5905}"/>
              </a:ext>
            </a:extLst>
          </p:cNvPr>
          <p:cNvSpPr>
            <a:spLocks noGrp="1"/>
          </p:cNvSpPr>
          <p:nvPr>
            <p:ph type="title"/>
          </p:nvPr>
        </p:nvSpPr>
        <p:spPr/>
        <p:txBody>
          <a:bodyPr/>
          <a:lstStyle/>
          <a:p>
            <a:r>
              <a:rPr lang="sv-SE" sz="2800" b="1" dirty="0" err="1"/>
              <a:t>Diagnostics</a:t>
            </a:r>
            <a:r>
              <a:rPr lang="sv-SE" sz="2800" b="1" dirty="0"/>
              <a:t> </a:t>
            </a:r>
            <a:r>
              <a:rPr lang="sv-SE" sz="2800" b="1" dirty="0" err="1"/>
              <a:t>overview</a:t>
            </a:r>
            <a:endParaRPr lang="en-GB" sz="2800" b="1" dirty="0"/>
          </a:p>
        </p:txBody>
      </p:sp>
    </p:spTree>
    <p:extLst>
      <p:ext uri="{BB962C8B-B14F-4D97-AF65-F5344CB8AC3E}">
        <p14:creationId xmlns:p14="http://schemas.microsoft.com/office/powerpoint/2010/main" val="81656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1FAB0-68E5-7F4D-AA57-CD7AE8D736D8}"/>
              </a:ext>
            </a:extLst>
          </p:cNvPr>
          <p:cNvSpPr>
            <a:spLocks noGrp="1"/>
          </p:cNvSpPr>
          <p:nvPr>
            <p:ph idx="1"/>
          </p:nvPr>
        </p:nvSpPr>
        <p:spPr/>
        <p:txBody>
          <a:bodyPr>
            <a:normAutofit fontScale="92500" lnSpcReduction="10000"/>
          </a:bodyPr>
          <a:lstStyle/>
          <a:p>
            <a:pPr marL="0" indent="0">
              <a:buNone/>
            </a:pPr>
            <a:r>
              <a:rPr lang="en-US" b="1" dirty="0"/>
              <a:t>What is an asset?</a:t>
            </a:r>
          </a:p>
          <a:p>
            <a:r>
              <a:rPr lang="en-US" dirty="0"/>
              <a:t>Every unique component or piece of equipment we want to keep track on.</a:t>
            </a:r>
          </a:p>
          <a:p>
            <a:r>
              <a:rPr lang="en-US" dirty="0"/>
              <a:t>Assets can be coupled to FBS-nodes, but they do not have to be. </a:t>
            </a:r>
          </a:p>
          <a:p>
            <a:r>
              <a:rPr lang="en-US" dirty="0"/>
              <a:t>Assets are beam line equipment, electronics, lab equipment, tools, </a:t>
            </a:r>
            <a:r>
              <a:rPr lang="en-US" dirty="0" err="1"/>
              <a:t>etc</a:t>
            </a:r>
            <a:r>
              <a:rPr lang="en-US" dirty="0"/>
              <a:t>…</a:t>
            </a:r>
          </a:p>
          <a:p>
            <a:r>
              <a:rPr lang="en-US" dirty="0"/>
              <a:t>Assets can be created as placeholders before they are bought and delivered.</a:t>
            </a:r>
          </a:p>
          <a:p>
            <a:endParaRPr lang="en-GB" dirty="0"/>
          </a:p>
          <a:p>
            <a:endParaRPr lang="en-GB" dirty="0"/>
          </a:p>
          <a:p>
            <a:pPr marL="0" indent="0">
              <a:buNone/>
            </a:pPr>
            <a:r>
              <a:rPr lang="en-US" b="1" dirty="0"/>
              <a:t>FBS structure for PBI systems now:</a:t>
            </a:r>
            <a:endParaRPr lang="en-US" dirty="0"/>
          </a:p>
          <a:p>
            <a:r>
              <a:rPr lang="en-US" dirty="0"/>
              <a:t>Level 1: Instrument type (e.g. Beam current monitors)</a:t>
            </a:r>
          </a:p>
          <a:p>
            <a:r>
              <a:rPr lang="en-US" dirty="0"/>
              <a:t>Level 2: Control group (All equipment that is controlled and powered together)</a:t>
            </a:r>
          </a:p>
          <a:p>
            <a:r>
              <a:rPr lang="en-US" dirty="0"/>
              <a:t>Level 3: Individual diagnostic systems (e.g. LEBT BCM), Control systems in rack</a:t>
            </a:r>
          </a:p>
          <a:p>
            <a:r>
              <a:rPr lang="en-US" dirty="0"/>
              <a:t>Level 4: Beam line elements, Rack mounted crates, Cables </a:t>
            </a:r>
          </a:p>
          <a:p>
            <a:r>
              <a:rPr lang="en-US" dirty="0"/>
              <a:t>Level 5: Sub-components  (e.g. </a:t>
            </a:r>
            <a:r>
              <a:rPr lang="en-US" dirty="0" err="1"/>
              <a:t>uTCA</a:t>
            </a:r>
            <a:r>
              <a:rPr lang="en-US" dirty="0"/>
              <a:t>-mounted cards)</a:t>
            </a:r>
          </a:p>
          <a:p>
            <a:endParaRPr lang="en-GB" dirty="0"/>
          </a:p>
          <a:p>
            <a:endParaRPr lang="en-GB" dirty="0"/>
          </a:p>
        </p:txBody>
      </p:sp>
      <p:sp>
        <p:nvSpPr>
          <p:cNvPr id="4" name="Slide Number Placeholder 3">
            <a:extLst>
              <a:ext uri="{FF2B5EF4-FFF2-40B4-BE49-F238E27FC236}">
                <a16:creationId xmlns:a16="http://schemas.microsoft.com/office/drawing/2014/main" id="{A2765FF7-C82C-1D46-9E9D-7A311DAB8ADA}"/>
              </a:ext>
            </a:extLst>
          </p:cNvPr>
          <p:cNvSpPr>
            <a:spLocks noGrp="1"/>
          </p:cNvSpPr>
          <p:nvPr>
            <p:ph type="sldNum" sz="quarter" idx="12"/>
          </p:nvPr>
        </p:nvSpPr>
        <p:spPr/>
        <p:txBody>
          <a:bodyPr/>
          <a:lstStyle/>
          <a:p>
            <a:fld id="{551115BC-487E-4422-894C-CB7CD3E79223}" type="slidenum">
              <a:rPr lang="en-GB" noProof="0" smtClean="0"/>
              <a:t>4</a:t>
            </a:fld>
            <a:endParaRPr lang="en-GB" noProof="0"/>
          </a:p>
        </p:txBody>
      </p:sp>
      <p:sp>
        <p:nvSpPr>
          <p:cNvPr id="8" name="Title 11">
            <a:extLst>
              <a:ext uri="{FF2B5EF4-FFF2-40B4-BE49-F238E27FC236}">
                <a16:creationId xmlns:a16="http://schemas.microsoft.com/office/drawing/2014/main" id="{57084605-276B-FD4D-9491-521BB8CFEF37}"/>
              </a:ext>
            </a:extLst>
          </p:cNvPr>
          <p:cNvSpPr>
            <a:spLocks noGrp="1"/>
          </p:cNvSpPr>
          <p:nvPr>
            <p:ph type="title"/>
          </p:nvPr>
        </p:nvSpPr>
        <p:spPr>
          <a:xfrm>
            <a:off x="609600" y="274638"/>
            <a:ext cx="9518848" cy="1143000"/>
          </a:xfrm>
        </p:spPr>
        <p:txBody>
          <a:bodyPr/>
          <a:lstStyle/>
          <a:p>
            <a:r>
              <a:rPr lang="sv-SE" sz="2800" b="1" dirty="0" err="1"/>
              <a:t>Naming</a:t>
            </a:r>
            <a:r>
              <a:rPr lang="sv-SE" sz="2800" b="1" dirty="0"/>
              <a:t> </a:t>
            </a:r>
            <a:r>
              <a:rPr lang="sv-SE" sz="2800" b="1" dirty="0" err="1"/>
              <a:t>tool</a:t>
            </a:r>
            <a:r>
              <a:rPr lang="sv-SE" sz="2800" b="1" dirty="0"/>
              <a:t> and assets</a:t>
            </a:r>
            <a:endParaRPr lang="en-GB" sz="2800" b="1" dirty="0"/>
          </a:p>
        </p:txBody>
      </p:sp>
    </p:spTree>
    <p:extLst>
      <p:ext uri="{BB962C8B-B14F-4D97-AF65-F5344CB8AC3E}">
        <p14:creationId xmlns:p14="http://schemas.microsoft.com/office/powerpoint/2010/main" val="209771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F5CAFCF-EFDA-5842-8EC6-48E5FBED0F5C}"/>
              </a:ext>
            </a:extLst>
          </p:cNvPr>
          <p:cNvSpPr/>
          <p:nvPr/>
        </p:nvSpPr>
        <p:spPr>
          <a:xfrm>
            <a:off x="9799960" y="5058296"/>
            <a:ext cx="832544" cy="602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CHESS</a:t>
            </a:r>
            <a:endParaRPr lang="en-GB" dirty="0"/>
          </a:p>
        </p:txBody>
      </p:sp>
      <p:sp>
        <p:nvSpPr>
          <p:cNvPr id="2" name="Title 1">
            <a:extLst>
              <a:ext uri="{FF2B5EF4-FFF2-40B4-BE49-F238E27FC236}">
                <a16:creationId xmlns:a16="http://schemas.microsoft.com/office/drawing/2014/main" id="{12F82B46-5AB0-EC40-B636-DF0006B3E0D8}"/>
              </a:ext>
            </a:extLst>
          </p:cNvPr>
          <p:cNvSpPr>
            <a:spLocks noGrp="1"/>
          </p:cNvSpPr>
          <p:nvPr>
            <p:ph type="title"/>
          </p:nvPr>
        </p:nvSpPr>
        <p:spPr/>
        <p:txBody>
          <a:bodyPr>
            <a:normAutofit/>
          </a:bodyPr>
          <a:lstStyle/>
          <a:p>
            <a:r>
              <a:rPr lang="en-GB" sz="2800" b="1" dirty="0"/>
              <a:t>Intro to EAM</a:t>
            </a:r>
          </a:p>
        </p:txBody>
      </p:sp>
      <p:sp>
        <p:nvSpPr>
          <p:cNvPr id="3" name="Content Placeholder 2">
            <a:extLst>
              <a:ext uri="{FF2B5EF4-FFF2-40B4-BE49-F238E27FC236}">
                <a16:creationId xmlns:a16="http://schemas.microsoft.com/office/drawing/2014/main" id="{97BCF990-A6B2-A846-AAD7-B4E9FFECD1B3}"/>
              </a:ext>
            </a:extLst>
          </p:cNvPr>
          <p:cNvSpPr>
            <a:spLocks noGrp="1"/>
          </p:cNvSpPr>
          <p:nvPr>
            <p:ph idx="1"/>
          </p:nvPr>
        </p:nvSpPr>
        <p:spPr>
          <a:xfrm>
            <a:off x="609600" y="1600203"/>
            <a:ext cx="10972800" cy="5257797"/>
          </a:xfrm>
        </p:spPr>
        <p:txBody>
          <a:bodyPr>
            <a:normAutofit fontScale="92500" lnSpcReduction="10000"/>
          </a:bodyPr>
          <a:lstStyle/>
          <a:p>
            <a:r>
              <a:rPr lang="en-US" dirty="0"/>
              <a:t>Every Field Replaceable Unit (FRU) is named as an asset. It can be a simple part or an assembly.</a:t>
            </a:r>
          </a:p>
          <a:p>
            <a:r>
              <a:rPr lang="en-US" dirty="0"/>
              <a:t>EAM as central tool</a:t>
            </a:r>
          </a:p>
          <a:p>
            <a:pPr lvl="1"/>
            <a:r>
              <a:rPr lang="en-US" dirty="0"/>
              <a:t>Data export / import with other software tools</a:t>
            </a:r>
          </a:p>
          <a:p>
            <a:pPr lvl="1"/>
            <a:r>
              <a:rPr lang="en-US" dirty="0"/>
              <a:t>Ensures traceability between tests and production data, </a:t>
            </a:r>
          </a:p>
          <a:p>
            <a:pPr marL="342900" lvl="1" indent="0">
              <a:buNone/>
            </a:pPr>
            <a:r>
              <a:rPr lang="en-US" dirty="0"/>
              <a:t>system components and laboratory devices.</a:t>
            </a:r>
          </a:p>
          <a:p>
            <a:pPr lvl="1"/>
            <a:r>
              <a:rPr lang="en-US" dirty="0"/>
              <a:t>Systems and subsystems tests results coming from</a:t>
            </a:r>
          </a:p>
          <a:p>
            <a:pPr marL="342900" lvl="1" indent="0">
              <a:buNone/>
            </a:pPr>
            <a:r>
              <a:rPr lang="en-US" dirty="0"/>
              <a:t>different locations (ESS, IK Partner, commercial partners</a:t>
            </a:r>
            <a:r>
              <a:rPr lang="mr-IN" dirty="0"/>
              <a:t>…</a:t>
            </a:r>
            <a:r>
              <a:rPr lang="en-US" dirty="0"/>
              <a:t>)</a:t>
            </a:r>
          </a:p>
          <a:p>
            <a:pPr lvl="1"/>
            <a:r>
              <a:rPr lang="en-US" dirty="0" err="1"/>
              <a:t>SciCat</a:t>
            </a:r>
            <a:r>
              <a:rPr lang="en-US" dirty="0"/>
              <a:t> is a good candidate to complete EAM</a:t>
            </a:r>
          </a:p>
          <a:p>
            <a:r>
              <a:rPr lang="en-US" dirty="0"/>
              <a:t>Data files format: </a:t>
            </a:r>
            <a:r>
              <a:rPr lang="en-US" dirty="0" err="1"/>
              <a:t>NeXus</a:t>
            </a:r>
            <a:r>
              <a:rPr lang="en-US" dirty="0"/>
              <a:t> on top of HDF5</a:t>
            </a:r>
          </a:p>
          <a:p>
            <a:pPr lvl="1"/>
            <a:r>
              <a:rPr lang="en-US" dirty="0"/>
              <a:t>Files, groups and datasets minimum mandatory </a:t>
            </a:r>
          </a:p>
          <a:p>
            <a:pPr marL="342900" lvl="1" indent="0">
              <a:buNone/>
            </a:pPr>
            <a:r>
              <a:rPr lang="en-US" dirty="0"/>
              <a:t>attributes are defined</a:t>
            </a:r>
          </a:p>
          <a:p>
            <a:pPr marL="342900" lvl="1" indent="0">
              <a:buNone/>
            </a:pPr>
            <a:endParaRPr lang="en-US" dirty="0"/>
          </a:p>
          <a:p>
            <a:pPr marL="0" indent="0">
              <a:buNone/>
            </a:pPr>
            <a:endParaRPr lang="en-GB" dirty="0"/>
          </a:p>
          <a:p>
            <a:pPr marL="0" indent="0">
              <a:buNone/>
            </a:pPr>
            <a:endParaRPr lang="en-GB" dirty="0"/>
          </a:p>
          <a:p>
            <a:pPr marL="0" indent="0">
              <a:buNone/>
            </a:pPr>
            <a:endParaRPr lang="en-GB" dirty="0"/>
          </a:p>
          <a:p>
            <a:r>
              <a:rPr lang="en-GB" dirty="0"/>
              <a:t>Code on </a:t>
            </a:r>
            <a:r>
              <a:rPr lang="en-GB" dirty="0" err="1"/>
              <a:t>github</a:t>
            </a:r>
            <a:endParaRPr lang="en-GB" dirty="0"/>
          </a:p>
        </p:txBody>
      </p:sp>
      <p:sp>
        <p:nvSpPr>
          <p:cNvPr id="4" name="Slide Number Placeholder 3">
            <a:extLst>
              <a:ext uri="{FF2B5EF4-FFF2-40B4-BE49-F238E27FC236}">
                <a16:creationId xmlns:a16="http://schemas.microsoft.com/office/drawing/2014/main" id="{F4C0BBCA-20F5-4243-83FF-7C670C7A94AF}"/>
              </a:ext>
            </a:extLst>
          </p:cNvPr>
          <p:cNvSpPr>
            <a:spLocks noGrp="1"/>
          </p:cNvSpPr>
          <p:nvPr>
            <p:ph type="sldNum" sz="quarter" idx="12"/>
          </p:nvPr>
        </p:nvSpPr>
        <p:spPr/>
        <p:txBody>
          <a:bodyPr/>
          <a:lstStyle/>
          <a:p>
            <a:fld id="{551115BC-487E-4422-894C-CB7CD3E79223}" type="slidenum">
              <a:rPr lang="en-GB" noProof="0" smtClean="0"/>
              <a:t>5</a:t>
            </a:fld>
            <a:endParaRPr lang="en-GB" noProof="0"/>
          </a:p>
        </p:txBody>
      </p:sp>
      <p:graphicFrame>
        <p:nvGraphicFramePr>
          <p:cNvPr id="6" name="Diagram 5">
            <a:extLst>
              <a:ext uri="{FF2B5EF4-FFF2-40B4-BE49-F238E27FC236}">
                <a16:creationId xmlns:a16="http://schemas.microsoft.com/office/drawing/2014/main" id="{70D359F8-6174-A24D-B92A-15A095B0E86F}"/>
              </a:ext>
            </a:extLst>
          </p:cNvPr>
          <p:cNvGraphicFramePr/>
          <p:nvPr>
            <p:extLst>
              <p:ext uri="{D42A27DB-BD31-4B8C-83A1-F6EECF244321}">
                <p14:modId xmlns:p14="http://schemas.microsoft.com/office/powerpoint/2010/main" val="1367927996"/>
              </p:ext>
            </p:extLst>
          </p:nvPr>
        </p:nvGraphicFramePr>
        <p:xfrm>
          <a:off x="6814356" y="3054800"/>
          <a:ext cx="4768044" cy="3071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8323F88-ADE5-F24B-BA2F-6CB1699C6FB9}"/>
              </a:ext>
            </a:extLst>
          </p:cNvPr>
          <p:cNvPicPr>
            <a:picLocks noChangeAspect="1"/>
          </p:cNvPicPr>
          <p:nvPr/>
        </p:nvPicPr>
        <p:blipFill>
          <a:blip r:embed="rId8"/>
          <a:stretch>
            <a:fillRect/>
          </a:stretch>
        </p:blipFill>
        <p:spPr>
          <a:xfrm>
            <a:off x="911424" y="5013176"/>
            <a:ext cx="3014092" cy="917872"/>
          </a:xfrm>
          <a:prstGeom prst="rect">
            <a:avLst/>
          </a:prstGeom>
        </p:spPr>
      </p:pic>
    </p:spTree>
    <p:extLst>
      <p:ext uri="{BB962C8B-B14F-4D97-AF65-F5344CB8AC3E}">
        <p14:creationId xmlns:p14="http://schemas.microsoft.com/office/powerpoint/2010/main" val="300381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9A76B-3438-BF4E-91A9-6CD42603ED67}"/>
              </a:ext>
            </a:extLst>
          </p:cNvPr>
          <p:cNvSpPr>
            <a:spLocks noGrp="1"/>
          </p:cNvSpPr>
          <p:nvPr>
            <p:ph idx="1"/>
          </p:nvPr>
        </p:nvSpPr>
        <p:spPr>
          <a:xfrm>
            <a:off x="609600" y="1600203"/>
            <a:ext cx="10972800" cy="5257797"/>
          </a:xfrm>
        </p:spPr>
        <p:txBody>
          <a:bodyPr>
            <a:normAutofit fontScale="70000" lnSpcReduction="20000"/>
          </a:bodyPr>
          <a:lstStyle/>
          <a:p>
            <a:r>
              <a:rPr lang="sv-SE" i="1" dirty="0"/>
              <a:t> </a:t>
            </a:r>
            <a:r>
              <a:rPr lang="sv-SE" i="1" dirty="0" err="1"/>
              <a:t>File</a:t>
            </a:r>
            <a:r>
              <a:rPr lang="sv-SE" i="1" dirty="0"/>
              <a:t> </a:t>
            </a:r>
            <a:r>
              <a:rPr lang="sv-SE" i="1" dirty="0" err="1"/>
              <a:t>attributes</a:t>
            </a:r>
            <a:endParaRPr lang="sv-SE" dirty="0"/>
          </a:p>
          <a:p>
            <a:pPr lvl="1"/>
            <a:r>
              <a:rPr lang="sv-SE" i="1" dirty="0" err="1"/>
              <a:t>Field</a:t>
            </a:r>
            <a:r>
              <a:rPr lang="sv-SE" i="1" dirty="0"/>
              <a:t> </a:t>
            </a:r>
            <a:r>
              <a:rPr lang="sv-SE" i="1" dirty="0" err="1"/>
              <a:t>Replaceable</a:t>
            </a:r>
            <a:r>
              <a:rPr lang="sv-SE" i="1" dirty="0"/>
              <a:t> </a:t>
            </a:r>
            <a:r>
              <a:rPr lang="sv-SE" i="1" dirty="0" err="1"/>
              <a:t>Unit</a:t>
            </a:r>
            <a:r>
              <a:rPr lang="sv-SE" i="1" dirty="0"/>
              <a:t> </a:t>
            </a:r>
            <a:r>
              <a:rPr lang="sv-SE" i="1" dirty="0" err="1"/>
              <a:t>Manufacturer</a:t>
            </a:r>
            <a:r>
              <a:rPr lang="sv-SE" i="1" dirty="0"/>
              <a:t> </a:t>
            </a:r>
            <a:r>
              <a:rPr lang="sv-SE" i="1" dirty="0" err="1"/>
              <a:t>Serial</a:t>
            </a:r>
            <a:r>
              <a:rPr lang="sv-SE" i="1" dirty="0"/>
              <a:t> </a:t>
            </a:r>
            <a:r>
              <a:rPr lang="sv-SE" i="1" dirty="0" err="1"/>
              <a:t>number</a:t>
            </a:r>
            <a:endParaRPr lang="sv-SE" dirty="0"/>
          </a:p>
          <a:p>
            <a:pPr lvl="1"/>
            <a:r>
              <a:rPr lang="sv-SE" i="1" dirty="0" err="1"/>
              <a:t>Production</a:t>
            </a:r>
            <a:r>
              <a:rPr lang="sv-SE" i="1" dirty="0"/>
              <a:t> date (%Y-%m-%d)</a:t>
            </a:r>
            <a:endParaRPr lang="sv-SE" dirty="0"/>
          </a:p>
          <a:p>
            <a:pPr lvl="1"/>
            <a:r>
              <a:rPr lang="sv-SE" i="1" dirty="0" err="1"/>
              <a:t>Measurement</a:t>
            </a:r>
            <a:r>
              <a:rPr lang="sv-SE" i="1" dirty="0"/>
              <a:t> date (%Y-%m-%d-%</a:t>
            </a:r>
            <a:r>
              <a:rPr lang="sv-SE" i="1" dirty="0" err="1"/>
              <a:t>Hh%Mm%Ss</a:t>
            </a:r>
            <a:r>
              <a:rPr lang="sv-SE" i="1" dirty="0"/>
              <a:t> GMT)</a:t>
            </a:r>
            <a:endParaRPr lang="sv-SE" dirty="0"/>
          </a:p>
          <a:p>
            <a:pPr lvl="1"/>
            <a:r>
              <a:rPr lang="sv-SE" i="1" dirty="0"/>
              <a:t>Operator </a:t>
            </a:r>
            <a:r>
              <a:rPr lang="sv-SE" i="1" dirty="0" err="1"/>
              <a:t>name</a:t>
            </a:r>
            <a:endParaRPr lang="sv-SE" dirty="0"/>
          </a:p>
          <a:p>
            <a:pPr lvl="1"/>
            <a:r>
              <a:rPr lang="sv-SE" i="1" dirty="0" err="1"/>
              <a:t>Facility</a:t>
            </a:r>
            <a:r>
              <a:rPr lang="sv-SE" i="1" dirty="0"/>
              <a:t> / </a:t>
            </a:r>
            <a:r>
              <a:rPr lang="sv-SE" i="1" dirty="0" err="1"/>
              <a:t>institute</a:t>
            </a:r>
            <a:r>
              <a:rPr lang="sv-SE" i="1" dirty="0"/>
              <a:t> </a:t>
            </a:r>
            <a:r>
              <a:rPr lang="sv-SE" i="1" dirty="0" err="1"/>
              <a:t>name</a:t>
            </a:r>
            <a:r>
              <a:rPr lang="sv-SE" i="1" dirty="0"/>
              <a:t> (</a:t>
            </a:r>
            <a:r>
              <a:rPr lang="sv-SE" i="1" dirty="0" err="1"/>
              <a:t>Where</a:t>
            </a:r>
            <a:r>
              <a:rPr lang="sv-SE" i="1" dirty="0"/>
              <a:t> </a:t>
            </a:r>
            <a:r>
              <a:rPr lang="sv-SE" i="1" dirty="0" err="1"/>
              <a:t>was</a:t>
            </a:r>
            <a:r>
              <a:rPr lang="sv-SE" i="1" dirty="0"/>
              <a:t> the </a:t>
            </a:r>
            <a:r>
              <a:rPr lang="sv-SE" i="1" dirty="0" err="1"/>
              <a:t>measurements</a:t>
            </a:r>
            <a:r>
              <a:rPr lang="sv-SE" i="1" dirty="0"/>
              <a:t> </a:t>
            </a:r>
            <a:r>
              <a:rPr lang="sv-SE" i="1" dirty="0" err="1"/>
              <a:t>performed</a:t>
            </a:r>
            <a:r>
              <a:rPr lang="sv-SE" i="1" dirty="0"/>
              <a:t>: </a:t>
            </a:r>
            <a:r>
              <a:rPr lang="sv-SE" i="1" dirty="0" err="1"/>
              <a:t>lab</a:t>
            </a:r>
            <a:r>
              <a:rPr lang="sv-SE" i="1" dirty="0"/>
              <a:t> </a:t>
            </a:r>
            <a:r>
              <a:rPr lang="sv-SE" i="1" dirty="0" err="1"/>
              <a:t>name</a:t>
            </a:r>
            <a:r>
              <a:rPr lang="sv-SE" i="1" dirty="0"/>
              <a:t> or so)</a:t>
            </a:r>
            <a:endParaRPr lang="sv-SE" dirty="0"/>
          </a:p>
          <a:p>
            <a:r>
              <a:rPr lang="sv-SE" i="1" dirty="0"/>
              <a:t>Group </a:t>
            </a:r>
            <a:r>
              <a:rPr lang="sv-SE" i="1" dirty="0" err="1"/>
              <a:t>attributes</a:t>
            </a:r>
            <a:r>
              <a:rPr lang="sv-SE" i="1" dirty="0"/>
              <a:t> (</a:t>
            </a:r>
            <a:r>
              <a:rPr lang="sv-SE" i="1" dirty="0" err="1"/>
              <a:t>NXentry</a:t>
            </a:r>
            <a:r>
              <a:rPr lang="sv-SE" i="1" dirty="0"/>
              <a:t> → </a:t>
            </a:r>
            <a:r>
              <a:rPr lang="sv-SE" i="1" dirty="0" err="1"/>
              <a:t>NXdata</a:t>
            </a:r>
            <a:r>
              <a:rPr lang="sv-SE" i="1" dirty="0"/>
              <a:t>):</a:t>
            </a:r>
            <a:endParaRPr lang="sv-SE" dirty="0"/>
          </a:p>
          <a:p>
            <a:pPr lvl="1"/>
            <a:r>
              <a:rPr lang="sv-SE" i="1" dirty="0" err="1"/>
              <a:t>NX_Class</a:t>
            </a:r>
            <a:r>
              <a:rPr lang="sv-SE" i="1" dirty="0"/>
              <a:t>: </a:t>
            </a:r>
            <a:r>
              <a:rPr lang="sv-SE" i="1" dirty="0" err="1"/>
              <a:t>NXentry</a:t>
            </a:r>
            <a:r>
              <a:rPr lang="sv-SE" i="1" dirty="0"/>
              <a:t> or </a:t>
            </a:r>
            <a:r>
              <a:rPr lang="sv-SE" i="1" dirty="0" err="1"/>
              <a:t>NXdata</a:t>
            </a:r>
            <a:endParaRPr lang="sv-SE" dirty="0"/>
          </a:p>
          <a:p>
            <a:pPr lvl="1"/>
            <a:r>
              <a:rPr lang="sv-SE" i="1" dirty="0" err="1"/>
              <a:t>Possible</a:t>
            </a:r>
            <a:r>
              <a:rPr lang="sv-SE" i="1" dirty="0"/>
              <a:t> </a:t>
            </a:r>
            <a:r>
              <a:rPr lang="sv-SE" i="1" dirty="0" err="1"/>
              <a:t>sweep</a:t>
            </a:r>
            <a:r>
              <a:rPr lang="sv-SE" i="1" dirty="0"/>
              <a:t> </a:t>
            </a:r>
            <a:r>
              <a:rPr lang="sv-SE" i="1" dirty="0" err="1"/>
              <a:t>conditions</a:t>
            </a:r>
            <a:endParaRPr lang="sv-SE" dirty="0"/>
          </a:p>
          <a:p>
            <a:pPr lvl="1"/>
            <a:r>
              <a:rPr lang="sv-SE" i="1" dirty="0"/>
              <a:t>Data </a:t>
            </a:r>
            <a:r>
              <a:rPr lang="sv-SE" i="1" dirty="0" err="1"/>
              <a:t>type</a:t>
            </a:r>
            <a:r>
              <a:rPr lang="sv-SE" i="1" dirty="0"/>
              <a:t>: </a:t>
            </a:r>
            <a:r>
              <a:rPr lang="sv-SE" i="1" dirty="0" err="1"/>
              <a:t>Measurement</a:t>
            </a:r>
            <a:r>
              <a:rPr lang="sv-SE" i="1" dirty="0"/>
              <a:t> data or </a:t>
            </a:r>
            <a:r>
              <a:rPr lang="sv-SE" i="1" dirty="0" err="1"/>
              <a:t>Calculated</a:t>
            </a:r>
            <a:r>
              <a:rPr lang="sv-SE" i="1" dirty="0"/>
              <a:t> data</a:t>
            </a:r>
            <a:endParaRPr lang="sv-SE" dirty="0"/>
          </a:p>
          <a:p>
            <a:pPr lvl="1"/>
            <a:r>
              <a:rPr lang="sv-SE" i="1" dirty="0" err="1"/>
              <a:t>Device</a:t>
            </a:r>
            <a:r>
              <a:rPr lang="sv-SE" i="1" dirty="0"/>
              <a:t> Channel </a:t>
            </a:r>
            <a:r>
              <a:rPr lang="sv-SE" i="1" dirty="0" err="1"/>
              <a:t>Number</a:t>
            </a:r>
            <a:r>
              <a:rPr lang="sv-SE" i="1" dirty="0"/>
              <a:t>: A </a:t>
            </a:r>
            <a:r>
              <a:rPr lang="sv-SE" i="1" dirty="0" err="1"/>
              <a:t>channel</a:t>
            </a:r>
            <a:r>
              <a:rPr lang="sv-SE" i="1" dirty="0"/>
              <a:t> </a:t>
            </a:r>
            <a:r>
              <a:rPr lang="sv-SE" i="1" dirty="0" err="1"/>
              <a:t>group</a:t>
            </a:r>
            <a:r>
              <a:rPr lang="sv-SE" i="1" dirty="0"/>
              <a:t> </a:t>
            </a:r>
            <a:r>
              <a:rPr lang="sv-SE" i="1" dirty="0" err="1"/>
              <a:t>will</a:t>
            </a:r>
            <a:r>
              <a:rPr lang="sv-SE" i="1" dirty="0"/>
              <a:t> be </a:t>
            </a:r>
            <a:r>
              <a:rPr lang="sv-SE" i="1" dirty="0" err="1"/>
              <a:t>created</a:t>
            </a:r>
            <a:r>
              <a:rPr lang="sv-SE" i="1" dirty="0"/>
              <a:t> for </a:t>
            </a:r>
            <a:r>
              <a:rPr lang="sv-SE" i="1" dirty="0" err="1"/>
              <a:t>each</a:t>
            </a:r>
            <a:r>
              <a:rPr lang="sv-SE" i="1" dirty="0"/>
              <a:t> </a:t>
            </a:r>
            <a:r>
              <a:rPr lang="sv-SE" i="1" dirty="0" err="1"/>
              <a:t>available</a:t>
            </a:r>
            <a:r>
              <a:rPr lang="sv-SE" i="1" dirty="0"/>
              <a:t> </a:t>
            </a:r>
            <a:r>
              <a:rPr lang="sv-SE" i="1" dirty="0" err="1"/>
              <a:t>channel</a:t>
            </a:r>
            <a:endParaRPr lang="sv-SE" dirty="0"/>
          </a:p>
          <a:p>
            <a:r>
              <a:rPr lang="sv-SE" i="1" dirty="0" err="1"/>
              <a:t>Dataset</a:t>
            </a:r>
            <a:r>
              <a:rPr lang="sv-SE" i="1" dirty="0"/>
              <a:t> </a:t>
            </a:r>
            <a:r>
              <a:rPr lang="sv-SE" i="1" dirty="0" err="1"/>
              <a:t>attributes</a:t>
            </a:r>
            <a:r>
              <a:rPr lang="sv-SE" i="1" dirty="0"/>
              <a:t>:</a:t>
            </a:r>
            <a:endParaRPr lang="sv-SE" dirty="0"/>
          </a:p>
          <a:p>
            <a:pPr lvl="1"/>
            <a:r>
              <a:rPr lang="sv-SE" i="1" dirty="0"/>
              <a:t>Experimental setup </a:t>
            </a:r>
            <a:r>
              <a:rPr lang="sv-SE" i="1" dirty="0" err="1"/>
              <a:t>devices</a:t>
            </a:r>
            <a:r>
              <a:rPr lang="sv-SE" i="1" dirty="0"/>
              <a:t>: tag to be </a:t>
            </a:r>
            <a:r>
              <a:rPr lang="sv-SE" i="1" dirty="0" err="1"/>
              <a:t>able</a:t>
            </a:r>
            <a:r>
              <a:rPr lang="sv-SE" i="1" dirty="0"/>
              <a:t> to </a:t>
            </a:r>
            <a:r>
              <a:rPr lang="sv-SE" i="1" dirty="0" err="1"/>
              <a:t>trace</a:t>
            </a:r>
            <a:r>
              <a:rPr lang="sv-SE" i="1" dirty="0"/>
              <a:t> data back to the </a:t>
            </a:r>
            <a:r>
              <a:rPr lang="sv-SE" i="1" dirty="0" err="1"/>
              <a:t>device</a:t>
            </a:r>
            <a:r>
              <a:rPr lang="sv-SE" i="1" dirty="0"/>
              <a:t>(s) </a:t>
            </a:r>
            <a:r>
              <a:rPr lang="sv-SE" i="1" dirty="0" err="1"/>
              <a:t>that</a:t>
            </a:r>
            <a:r>
              <a:rPr lang="sv-SE" i="1" dirty="0"/>
              <a:t> </a:t>
            </a:r>
            <a:r>
              <a:rPr lang="sv-SE" i="1" dirty="0" err="1"/>
              <a:t>were</a:t>
            </a:r>
            <a:r>
              <a:rPr lang="sv-SE" i="1" dirty="0"/>
              <a:t> </a:t>
            </a:r>
            <a:r>
              <a:rPr lang="sv-SE" i="1" dirty="0" err="1"/>
              <a:t>used</a:t>
            </a:r>
            <a:r>
              <a:rPr lang="sv-SE" i="1" dirty="0"/>
              <a:t> to </a:t>
            </a:r>
            <a:r>
              <a:rPr lang="sv-SE" i="1" dirty="0" err="1"/>
              <a:t>obtain</a:t>
            </a:r>
            <a:r>
              <a:rPr lang="sv-SE" i="1" dirty="0"/>
              <a:t> </a:t>
            </a:r>
            <a:r>
              <a:rPr lang="sv-SE" i="1" dirty="0" err="1"/>
              <a:t>this</a:t>
            </a:r>
            <a:r>
              <a:rPr lang="sv-SE" i="1" dirty="0"/>
              <a:t> data.</a:t>
            </a:r>
            <a:endParaRPr lang="sv-SE" dirty="0"/>
          </a:p>
          <a:p>
            <a:pPr lvl="1"/>
            <a:r>
              <a:rPr lang="sv-SE" i="1" dirty="0" err="1"/>
              <a:t>Physical</a:t>
            </a:r>
            <a:r>
              <a:rPr lang="sv-SE" i="1" dirty="0"/>
              <a:t> </a:t>
            </a:r>
            <a:r>
              <a:rPr lang="sv-SE" i="1" dirty="0" err="1"/>
              <a:t>Units</a:t>
            </a:r>
            <a:endParaRPr lang="sv-SE" dirty="0"/>
          </a:p>
          <a:p>
            <a:pPr lvl="1"/>
            <a:r>
              <a:rPr lang="sv-SE" i="1" dirty="0" err="1"/>
              <a:t>Sample</a:t>
            </a:r>
            <a:r>
              <a:rPr lang="sv-SE" i="1" dirty="0"/>
              <a:t> rate Hz</a:t>
            </a:r>
            <a:endParaRPr lang="sv-SE" dirty="0"/>
          </a:p>
          <a:p>
            <a:pPr lvl="1"/>
            <a:r>
              <a:rPr lang="sv-SE" i="1" dirty="0"/>
              <a:t>Trigger </a:t>
            </a:r>
            <a:r>
              <a:rPr lang="sv-SE" i="1" dirty="0" err="1"/>
              <a:t>samples</a:t>
            </a:r>
            <a:r>
              <a:rPr lang="sv-SE" i="1" dirty="0"/>
              <a:t> (</a:t>
            </a:r>
            <a:r>
              <a:rPr lang="sv-SE" i="1" dirty="0" err="1"/>
              <a:t>represents</a:t>
            </a:r>
            <a:r>
              <a:rPr lang="sv-SE" i="1" dirty="0"/>
              <a:t> the </a:t>
            </a:r>
            <a:r>
              <a:rPr lang="sv-SE" i="1" dirty="0" err="1"/>
              <a:t>number</a:t>
            </a:r>
            <a:r>
              <a:rPr lang="sv-SE" i="1" dirty="0"/>
              <a:t> </a:t>
            </a:r>
            <a:r>
              <a:rPr lang="sv-SE" i="1" dirty="0" err="1"/>
              <a:t>of</a:t>
            </a:r>
            <a:r>
              <a:rPr lang="sv-SE" i="1" dirty="0"/>
              <a:t> </a:t>
            </a:r>
            <a:r>
              <a:rPr lang="sv-SE" i="1" dirty="0" err="1"/>
              <a:t>samples</a:t>
            </a:r>
            <a:r>
              <a:rPr lang="sv-SE" i="1" dirty="0"/>
              <a:t> </a:t>
            </a:r>
            <a:r>
              <a:rPr lang="sv-SE" i="1" dirty="0" err="1"/>
              <a:t>which</a:t>
            </a:r>
            <a:r>
              <a:rPr lang="sv-SE" i="1" dirty="0"/>
              <a:t> </a:t>
            </a:r>
            <a:r>
              <a:rPr lang="sv-SE" i="1" dirty="0" err="1"/>
              <a:t>have</a:t>
            </a:r>
            <a:r>
              <a:rPr lang="sv-SE" i="1" dirty="0"/>
              <a:t> </a:t>
            </a:r>
            <a:r>
              <a:rPr lang="sv-SE" i="1" dirty="0" err="1"/>
              <a:t>been</a:t>
            </a:r>
            <a:r>
              <a:rPr lang="sv-SE" i="1" dirty="0"/>
              <a:t> </a:t>
            </a:r>
            <a:r>
              <a:rPr lang="sv-SE" i="1" dirty="0" err="1"/>
              <a:t>recorded</a:t>
            </a:r>
            <a:r>
              <a:rPr lang="sv-SE" i="1" dirty="0"/>
              <a:t> </a:t>
            </a:r>
            <a:r>
              <a:rPr lang="sv-SE" i="1" dirty="0" err="1"/>
              <a:t>due</a:t>
            </a:r>
            <a:r>
              <a:rPr lang="sv-SE" i="1" dirty="0"/>
              <a:t> to a trigger event)</a:t>
            </a:r>
            <a:endParaRPr lang="sv-SE" dirty="0"/>
          </a:p>
          <a:p>
            <a:pPr lvl="1"/>
            <a:r>
              <a:rPr lang="sv-SE" i="1" dirty="0"/>
              <a:t>For </a:t>
            </a:r>
            <a:r>
              <a:rPr lang="sv-SE" i="1" dirty="0" err="1"/>
              <a:t>deployed</a:t>
            </a:r>
            <a:r>
              <a:rPr lang="sv-SE" i="1" dirty="0"/>
              <a:t> FRUs: PV </a:t>
            </a:r>
            <a:r>
              <a:rPr lang="sv-SE" i="1" dirty="0" err="1"/>
              <a:t>name</a:t>
            </a:r>
            <a:endParaRPr lang="sv-SE" i="1" dirty="0"/>
          </a:p>
          <a:p>
            <a:pPr lvl="1"/>
            <a:r>
              <a:rPr lang="sv-SE" dirty="0" err="1"/>
              <a:t>Fw</a:t>
            </a:r>
            <a:r>
              <a:rPr lang="sv-SE" dirty="0"/>
              <a:t>, </a:t>
            </a:r>
            <a:r>
              <a:rPr lang="sv-SE" dirty="0" err="1"/>
              <a:t>Sw</a:t>
            </a:r>
            <a:r>
              <a:rPr lang="sv-SE" dirty="0"/>
              <a:t> versions</a:t>
            </a:r>
          </a:p>
          <a:p>
            <a:pPr lvl="1"/>
            <a:r>
              <a:rPr lang="sv-SE" i="1" dirty="0"/>
              <a:t>For EAM assets: Asset ID</a:t>
            </a:r>
            <a:endParaRPr lang="sv-SE" dirty="0"/>
          </a:p>
          <a:p>
            <a:pPr lvl="1"/>
            <a:r>
              <a:rPr lang="sv-SE" i="1" dirty="0"/>
              <a:t>For Systems </a:t>
            </a:r>
            <a:r>
              <a:rPr lang="sv-SE" i="1" dirty="0" err="1"/>
              <a:t>level</a:t>
            </a:r>
            <a:r>
              <a:rPr lang="sv-SE" i="1" dirty="0"/>
              <a:t> </a:t>
            </a:r>
            <a:r>
              <a:rPr lang="sv-SE" i="1" dirty="0" err="1"/>
              <a:t>measurement</a:t>
            </a:r>
            <a:r>
              <a:rPr lang="sv-SE" i="1" dirty="0"/>
              <a:t>: ESS System </a:t>
            </a:r>
            <a:r>
              <a:rPr lang="sv-SE" i="1" dirty="0" err="1"/>
              <a:t>name</a:t>
            </a:r>
            <a:endParaRPr lang="sv-SE" dirty="0"/>
          </a:p>
          <a:p>
            <a:pPr lvl="1"/>
            <a:r>
              <a:rPr lang="sv-SE" i="1" dirty="0" err="1"/>
              <a:t>Measurement</a:t>
            </a:r>
            <a:r>
              <a:rPr lang="sv-SE" i="1" dirty="0"/>
              <a:t> </a:t>
            </a:r>
            <a:r>
              <a:rPr lang="sv-SE" i="1" dirty="0" err="1"/>
              <a:t>timestamp</a:t>
            </a:r>
            <a:endParaRPr lang="sv-SE" dirty="0"/>
          </a:p>
          <a:p>
            <a:endParaRPr lang="en-GB" dirty="0"/>
          </a:p>
          <a:p>
            <a:r>
              <a:rPr lang="en-GB" dirty="0"/>
              <a:t>Examples available, support at </a:t>
            </a:r>
            <a:r>
              <a:rPr lang="en-GB" dirty="0">
                <a:hlinkClick r:id="rId3"/>
              </a:rPr>
              <a:t>https://confluence.esss.lu.se/display/PBITECH/Systems+status+and+data+files+definition</a:t>
            </a:r>
            <a:r>
              <a:rPr lang="en-GB" dirty="0"/>
              <a:t> &amp; </a:t>
            </a:r>
            <a:r>
              <a:rPr lang="sv-SE" dirty="0">
                <a:hlinkClick r:id="rId4"/>
              </a:rPr>
              <a:t>http://download.nexusformat.org/doc/html/introduction.html</a:t>
            </a:r>
            <a:endParaRPr lang="en-GB" dirty="0"/>
          </a:p>
        </p:txBody>
      </p:sp>
      <p:sp>
        <p:nvSpPr>
          <p:cNvPr id="4" name="Slide Number Placeholder 3">
            <a:extLst>
              <a:ext uri="{FF2B5EF4-FFF2-40B4-BE49-F238E27FC236}">
                <a16:creationId xmlns:a16="http://schemas.microsoft.com/office/drawing/2014/main" id="{7C170B4B-252C-4942-BE46-5904E0EF4308}"/>
              </a:ext>
            </a:extLst>
          </p:cNvPr>
          <p:cNvSpPr>
            <a:spLocks noGrp="1"/>
          </p:cNvSpPr>
          <p:nvPr>
            <p:ph type="sldNum" sz="quarter" idx="12"/>
          </p:nvPr>
        </p:nvSpPr>
        <p:spPr/>
        <p:txBody>
          <a:bodyPr/>
          <a:lstStyle/>
          <a:p>
            <a:fld id="{551115BC-487E-4422-894C-CB7CD3E79223}" type="slidenum">
              <a:rPr lang="en-GB" noProof="0" smtClean="0"/>
              <a:t>6</a:t>
            </a:fld>
            <a:endParaRPr lang="en-GB" noProof="0"/>
          </a:p>
        </p:txBody>
      </p:sp>
      <p:sp>
        <p:nvSpPr>
          <p:cNvPr id="7" name="Title 1">
            <a:extLst>
              <a:ext uri="{FF2B5EF4-FFF2-40B4-BE49-F238E27FC236}">
                <a16:creationId xmlns:a16="http://schemas.microsoft.com/office/drawing/2014/main" id="{6CB86BDF-3061-0640-B28A-2068CCA315E8}"/>
              </a:ext>
            </a:extLst>
          </p:cNvPr>
          <p:cNvSpPr>
            <a:spLocks noGrp="1"/>
          </p:cNvSpPr>
          <p:nvPr>
            <p:ph type="title"/>
          </p:nvPr>
        </p:nvSpPr>
        <p:spPr>
          <a:xfrm>
            <a:off x="609600" y="274638"/>
            <a:ext cx="9518848" cy="1143000"/>
          </a:xfrm>
        </p:spPr>
        <p:txBody>
          <a:bodyPr>
            <a:normAutofit/>
          </a:bodyPr>
          <a:lstStyle/>
          <a:p>
            <a:r>
              <a:rPr lang="en-GB" sz="2800" b="1" dirty="0"/>
              <a:t>Data files format</a:t>
            </a:r>
          </a:p>
        </p:txBody>
      </p:sp>
      <p:pic>
        <p:nvPicPr>
          <p:cNvPr id="9" name="Picture 8">
            <a:extLst>
              <a:ext uri="{FF2B5EF4-FFF2-40B4-BE49-F238E27FC236}">
                <a16:creationId xmlns:a16="http://schemas.microsoft.com/office/drawing/2014/main" id="{4BA6E593-BF3D-C84D-A728-14D1E9F165EE}"/>
              </a:ext>
            </a:extLst>
          </p:cNvPr>
          <p:cNvPicPr>
            <a:picLocks noChangeAspect="1"/>
          </p:cNvPicPr>
          <p:nvPr/>
        </p:nvPicPr>
        <p:blipFill>
          <a:blip r:embed="rId5"/>
          <a:stretch>
            <a:fillRect/>
          </a:stretch>
        </p:blipFill>
        <p:spPr>
          <a:xfrm>
            <a:off x="8737600" y="1657596"/>
            <a:ext cx="3014092" cy="917872"/>
          </a:xfrm>
          <a:prstGeom prst="rect">
            <a:avLst/>
          </a:prstGeom>
        </p:spPr>
      </p:pic>
    </p:spTree>
    <p:extLst>
      <p:ext uri="{BB962C8B-B14F-4D97-AF65-F5344CB8AC3E}">
        <p14:creationId xmlns:p14="http://schemas.microsoft.com/office/powerpoint/2010/main" val="274909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12"/>
          </p:nvPr>
        </p:nvSpPr>
        <p:spPr/>
        <p:txBody>
          <a:bodyPr/>
          <a:lstStyle/>
          <a:p>
            <a:fld id="{551115BC-487E-4422-894C-CB7CD3E79223}" type="slidenum">
              <a:rPr lang="en-GB" noProof="0" smtClean="0"/>
              <a:t>7</a:t>
            </a:fld>
            <a:endParaRPr lang="en-GB" noProof="0"/>
          </a:p>
        </p:txBody>
      </p:sp>
      <p:sp>
        <p:nvSpPr>
          <p:cNvPr id="6" name="Rectangle 5">
            <a:extLst>
              <a:ext uri="{FF2B5EF4-FFF2-40B4-BE49-F238E27FC236}">
                <a16:creationId xmlns:a16="http://schemas.microsoft.com/office/drawing/2014/main" id="{EB2CD06C-D6BF-2D4D-9505-3236F09F78DB}"/>
              </a:ext>
            </a:extLst>
          </p:cNvPr>
          <p:cNvSpPr/>
          <p:nvPr/>
        </p:nvSpPr>
        <p:spPr>
          <a:xfrm>
            <a:off x="1557172" y="5445224"/>
            <a:ext cx="2949908" cy="6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Meas01</a:t>
            </a:r>
          </a:p>
        </p:txBody>
      </p:sp>
      <p:sp>
        <p:nvSpPr>
          <p:cNvPr id="7" name="Rectangle 6">
            <a:extLst>
              <a:ext uri="{FF2B5EF4-FFF2-40B4-BE49-F238E27FC236}">
                <a16:creationId xmlns:a16="http://schemas.microsoft.com/office/drawing/2014/main" id="{9868D514-B018-DB4A-8F18-9EE8752DFEB1}"/>
              </a:ext>
            </a:extLst>
          </p:cNvPr>
          <p:cNvSpPr/>
          <p:nvPr/>
        </p:nvSpPr>
        <p:spPr>
          <a:xfrm>
            <a:off x="5735960" y="5445224"/>
            <a:ext cx="2292908" cy="6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SciCat</a:t>
            </a:r>
            <a:endParaRPr lang="en-GB" dirty="0"/>
          </a:p>
        </p:txBody>
      </p:sp>
      <p:sp>
        <p:nvSpPr>
          <p:cNvPr id="9" name="Rectangle 8">
            <a:extLst>
              <a:ext uri="{FF2B5EF4-FFF2-40B4-BE49-F238E27FC236}">
                <a16:creationId xmlns:a16="http://schemas.microsoft.com/office/drawing/2014/main" id="{753164C6-E778-2C4E-8523-D622ADEF8528}"/>
              </a:ext>
            </a:extLst>
          </p:cNvPr>
          <p:cNvSpPr/>
          <p:nvPr/>
        </p:nvSpPr>
        <p:spPr>
          <a:xfrm>
            <a:off x="7464152" y="5878617"/>
            <a:ext cx="2088232" cy="438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Embedded HDF viewer</a:t>
            </a:r>
          </a:p>
        </p:txBody>
      </p:sp>
      <p:sp>
        <p:nvSpPr>
          <p:cNvPr id="10" name="Rectangle 9">
            <a:extLst>
              <a:ext uri="{FF2B5EF4-FFF2-40B4-BE49-F238E27FC236}">
                <a16:creationId xmlns:a16="http://schemas.microsoft.com/office/drawing/2014/main" id="{61A95CFC-5213-3143-92AC-9E22C3173B9C}"/>
              </a:ext>
            </a:extLst>
          </p:cNvPr>
          <p:cNvSpPr/>
          <p:nvPr/>
        </p:nvSpPr>
        <p:spPr>
          <a:xfrm>
            <a:off x="3711149" y="1907411"/>
            <a:ext cx="1854186" cy="6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Test Bench at ESS</a:t>
            </a:r>
          </a:p>
        </p:txBody>
      </p:sp>
      <p:sp>
        <p:nvSpPr>
          <p:cNvPr id="12" name="Rectangle 11">
            <a:extLst>
              <a:ext uri="{FF2B5EF4-FFF2-40B4-BE49-F238E27FC236}">
                <a16:creationId xmlns:a16="http://schemas.microsoft.com/office/drawing/2014/main" id="{0D2EEFB0-E21C-E44C-9EC9-F0B3E954EDB0}"/>
              </a:ext>
            </a:extLst>
          </p:cNvPr>
          <p:cNvSpPr/>
          <p:nvPr/>
        </p:nvSpPr>
        <p:spPr>
          <a:xfrm>
            <a:off x="1560178" y="3793055"/>
            <a:ext cx="1854186" cy="6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Reformatting</a:t>
            </a:r>
          </a:p>
        </p:txBody>
      </p:sp>
      <p:sp>
        <p:nvSpPr>
          <p:cNvPr id="13" name="Rectangle 12">
            <a:extLst>
              <a:ext uri="{FF2B5EF4-FFF2-40B4-BE49-F238E27FC236}">
                <a16:creationId xmlns:a16="http://schemas.microsoft.com/office/drawing/2014/main" id="{FCD82453-976E-254F-8DB8-9A7460446C47}"/>
              </a:ext>
            </a:extLst>
          </p:cNvPr>
          <p:cNvSpPr/>
          <p:nvPr/>
        </p:nvSpPr>
        <p:spPr>
          <a:xfrm>
            <a:off x="1560178" y="1914795"/>
            <a:ext cx="1854186" cy="6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Ext. ESS</a:t>
            </a:r>
          </a:p>
        </p:txBody>
      </p:sp>
      <p:sp>
        <p:nvSpPr>
          <p:cNvPr id="14" name="TextBox 13">
            <a:extLst>
              <a:ext uri="{FF2B5EF4-FFF2-40B4-BE49-F238E27FC236}">
                <a16:creationId xmlns:a16="http://schemas.microsoft.com/office/drawing/2014/main" id="{E3DC25E9-3EB1-7A49-A6B4-E7ABC6F972FF}"/>
              </a:ext>
            </a:extLst>
          </p:cNvPr>
          <p:cNvSpPr txBox="1"/>
          <p:nvPr/>
        </p:nvSpPr>
        <p:spPr>
          <a:xfrm>
            <a:off x="1557172" y="6150965"/>
            <a:ext cx="1728192" cy="325976"/>
          </a:xfrm>
          <a:prstGeom prst="rect">
            <a:avLst/>
          </a:prstGeom>
        </p:spPr>
        <p:txBody>
          <a:bodyPr vert="horz" wrap="square" lIns="91440" tIns="45720" rIns="91440" bIns="45720" rtlCol="0" anchor="t">
            <a:normAutofit fontScale="85000" lnSpcReduction="10000"/>
          </a:bodyPr>
          <a:lstStyle/>
          <a:p>
            <a:pPr algn="l"/>
            <a:r>
              <a:rPr lang="en-GB" sz="2000" dirty="0"/>
              <a:t>Data storage</a:t>
            </a:r>
          </a:p>
        </p:txBody>
      </p:sp>
      <p:sp>
        <p:nvSpPr>
          <p:cNvPr id="15" name="TextBox 14">
            <a:extLst>
              <a:ext uri="{FF2B5EF4-FFF2-40B4-BE49-F238E27FC236}">
                <a16:creationId xmlns:a16="http://schemas.microsoft.com/office/drawing/2014/main" id="{896B6026-4CE6-D841-8845-FB4A8FBB8E13}"/>
              </a:ext>
            </a:extLst>
          </p:cNvPr>
          <p:cNvSpPr txBox="1"/>
          <p:nvPr/>
        </p:nvSpPr>
        <p:spPr>
          <a:xfrm>
            <a:off x="5735960" y="6152294"/>
            <a:ext cx="1728192" cy="325976"/>
          </a:xfrm>
          <a:prstGeom prst="rect">
            <a:avLst/>
          </a:prstGeom>
        </p:spPr>
        <p:txBody>
          <a:bodyPr vert="horz" wrap="square" lIns="91440" tIns="45720" rIns="91440" bIns="45720" rtlCol="0" anchor="t">
            <a:normAutofit fontScale="85000" lnSpcReduction="10000"/>
          </a:bodyPr>
          <a:lstStyle/>
          <a:p>
            <a:pPr algn="l"/>
            <a:r>
              <a:rPr lang="en-GB" sz="2000" dirty="0"/>
              <a:t>Cataloguing</a:t>
            </a:r>
          </a:p>
        </p:txBody>
      </p:sp>
      <p:sp>
        <p:nvSpPr>
          <p:cNvPr id="16" name="TextBox 15">
            <a:extLst>
              <a:ext uri="{FF2B5EF4-FFF2-40B4-BE49-F238E27FC236}">
                <a16:creationId xmlns:a16="http://schemas.microsoft.com/office/drawing/2014/main" id="{D4026A87-309D-D94D-B043-E840B6FD0D50}"/>
              </a:ext>
            </a:extLst>
          </p:cNvPr>
          <p:cNvSpPr txBox="1"/>
          <p:nvPr/>
        </p:nvSpPr>
        <p:spPr>
          <a:xfrm>
            <a:off x="3711149" y="1581435"/>
            <a:ext cx="1728192" cy="325976"/>
          </a:xfrm>
          <a:prstGeom prst="rect">
            <a:avLst/>
          </a:prstGeom>
        </p:spPr>
        <p:txBody>
          <a:bodyPr vert="horz" wrap="square" lIns="91440" tIns="45720" rIns="91440" bIns="45720" rtlCol="0" anchor="t">
            <a:normAutofit fontScale="85000" lnSpcReduction="10000"/>
          </a:bodyPr>
          <a:lstStyle/>
          <a:p>
            <a:pPr algn="l"/>
            <a:r>
              <a:rPr lang="en-GB" sz="2000" dirty="0"/>
              <a:t>Data source</a:t>
            </a:r>
          </a:p>
        </p:txBody>
      </p:sp>
      <p:sp>
        <p:nvSpPr>
          <p:cNvPr id="17" name="TextBox 16">
            <a:extLst>
              <a:ext uri="{FF2B5EF4-FFF2-40B4-BE49-F238E27FC236}">
                <a16:creationId xmlns:a16="http://schemas.microsoft.com/office/drawing/2014/main" id="{7584F272-2998-F849-827A-B64DB2A11FD1}"/>
              </a:ext>
            </a:extLst>
          </p:cNvPr>
          <p:cNvSpPr txBox="1"/>
          <p:nvPr/>
        </p:nvSpPr>
        <p:spPr>
          <a:xfrm>
            <a:off x="1535286" y="1581435"/>
            <a:ext cx="1728192" cy="325976"/>
          </a:xfrm>
          <a:prstGeom prst="rect">
            <a:avLst/>
          </a:prstGeom>
        </p:spPr>
        <p:txBody>
          <a:bodyPr vert="horz" wrap="square" lIns="91440" tIns="45720" rIns="91440" bIns="45720" rtlCol="0" anchor="t">
            <a:normAutofit fontScale="85000" lnSpcReduction="10000"/>
          </a:bodyPr>
          <a:lstStyle/>
          <a:p>
            <a:pPr algn="l"/>
            <a:r>
              <a:rPr lang="en-GB" sz="2000" dirty="0"/>
              <a:t>Data source</a:t>
            </a:r>
          </a:p>
        </p:txBody>
      </p:sp>
      <p:sp>
        <p:nvSpPr>
          <p:cNvPr id="19" name="Rectangle 18">
            <a:extLst>
              <a:ext uri="{FF2B5EF4-FFF2-40B4-BE49-F238E27FC236}">
                <a16:creationId xmlns:a16="http://schemas.microsoft.com/office/drawing/2014/main" id="{624735A0-E357-CA42-8992-47362BD9F58E}"/>
              </a:ext>
            </a:extLst>
          </p:cNvPr>
          <p:cNvSpPr/>
          <p:nvPr/>
        </p:nvSpPr>
        <p:spPr>
          <a:xfrm>
            <a:off x="306727" y="3697252"/>
            <a:ext cx="1238188" cy="900246"/>
          </a:xfrm>
          <a:prstGeom prst="rect">
            <a:avLst/>
          </a:prstGeom>
        </p:spPr>
        <p:txBody>
          <a:bodyPr wrap="square">
            <a:spAutoFit/>
          </a:bodyPr>
          <a:lstStyle/>
          <a:p>
            <a:r>
              <a:rPr lang="en-GB" sz="1050" dirty="0"/>
              <a:t>https://</a:t>
            </a:r>
            <a:r>
              <a:rPr lang="en-GB" sz="1050" dirty="0" err="1"/>
              <a:t>confluence.esss.lu.se</a:t>
            </a:r>
            <a:r>
              <a:rPr lang="en-GB" sz="1050" dirty="0"/>
              <a:t>/display/PBITECH/</a:t>
            </a:r>
            <a:r>
              <a:rPr lang="en-GB" sz="1050" dirty="0" err="1"/>
              <a:t>Systems+status+and+data+files+definition</a:t>
            </a:r>
            <a:endParaRPr lang="en-GB" sz="1050" dirty="0"/>
          </a:p>
        </p:txBody>
      </p:sp>
      <p:sp>
        <p:nvSpPr>
          <p:cNvPr id="20" name="Rectangle 19">
            <a:extLst>
              <a:ext uri="{FF2B5EF4-FFF2-40B4-BE49-F238E27FC236}">
                <a16:creationId xmlns:a16="http://schemas.microsoft.com/office/drawing/2014/main" id="{47880C8C-3D8B-6D48-B3FC-1704D47815DA}"/>
              </a:ext>
            </a:extLst>
          </p:cNvPr>
          <p:cNvSpPr/>
          <p:nvPr/>
        </p:nvSpPr>
        <p:spPr>
          <a:xfrm>
            <a:off x="5735960" y="3806904"/>
            <a:ext cx="2292908" cy="68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EAM</a:t>
            </a:r>
          </a:p>
        </p:txBody>
      </p:sp>
      <p:sp>
        <p:nvSpPr>
          <p:cNvPr id="21" name="TextBox 20">
            <a:extLst>
              <a:ext uri="{FF2B5EF4-FFF2-40B4-BE49-F238E27FC236}">
                <a16:creationId xmlns:a16="http://schemas.microsoft.com/office/drawing/2014/main" id="{74D0B0DB-4EB1-0841-8662-E450ABAF41A6}"/>
              </a:ext>
            </a:extLst>
          </p:cNvPr>
          <p:cNvSpPr txBox="1"/>
          <p:nvPr/>
        </p:nvSpPr>
        <p:spPr>
          <a:xfrm>
            <a:off x="5735960" y="3449853"/>
            <a:ext cx="2470300" cy="325976"/>
          </a:xfrm>
          <a:prstGeom prst="rect">
            <a:avLst/>
          </a:prstGeom>
        </p:spPr>
        <p:txBody>
          <a:bodyPr vert="horz" wrap="square" lIns="91440" tIns="45720" rIns="91440" bIns="45720" rtlCol="0" anchor="t">
            <a:normAutofit fontScale="85000" lnSpcReduction="10000"/>
          </a:bodyPr>
          <a:lstStyle/>
          <a:p>
            <a:pPr algn="l"/>
            <a:r>
              <a:rPr lang="en-GB" sz="2000" dirty="0"/>
              <a:t>Assets management</a:t>
            </a:r>
          </a:p>
        </p:txBody>
      </p:sp>
      <p:sp>
        <p:nvSpPr>
          <p:cNvPr id="3" name="Hexagon 2">
            <a:extLst>
              <a:ext uri="{FF2B5EF4-FFF2-40B4-BE49-F238E27FC236}">
                <a16:creationId xmlns:a16="http://schemas.microsoft.com/office/drawing/2014/main" id="{6B570E93-59F7-0048-8F3C-B6A948BEA322}"/>
              </a:ext>
            </a:extLst>
          </p:cNvPr>
          <p:cNvSpPr/>
          <p:nvPr/>
        </p:nvSpPr>
        <p:spPr>
          <a:xfrm>
            <a:off x="7688766" y="5213663"/>
            <a:ext cx="1440160" cy="432048"/>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ESS User</a:t>
            </a:r>
          </a:p>
        </p:txBody>
      </p:sp>
      <p:sp>
        <p:nvSpPr>
          <p:cNvPr id="22" name="Hexagon 21">
            <a:extLst>
              <a:ext uri="{FF2B5EF4-FFF2-40B4-BE49-F238E27FC236}">
                <a16:creationId xmlns:a16="http://schemas.microsoft.com/office/drawing/2014/main" id="{E1D124E7-9B38-2E46-BF69-2DDBC3ED75C8}"/>
              </a:ext>
            </a:extLst>
          </p:cNvPr>
          <p:cNvSpPr/>
          <p:nvPr/>
        </p:nvSpPr>
        <p:spPr>
          <a:xfrm>
            <a:off x="5049661" y="1653542"/>
            <a:ext cx="1440160" cy="432048"/>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ESS User</a:t>
            </a:r>
          </a:p>
        </p:txBody>
      </p:sp>
      <p:sp>
        <p:nvSpPr>
          <p:cNvPr id="23" name="Hexagon 22">
            <a:extLst>
              <a:ext uri="{FF2B5EF4-FFF2-40B4-BE49-F238E27FC236}">
                <a16:creationId xmlns:a16="http://schemas.microsoft.com/office/drawing/2014/main" id="{5C467050-D0E4-5144-96ED-E0E89BF4F899}"/>
              </a:ext>
            </a:extLst>
          </p:cNvPr>
          <p:cNvSpPr/>
          <p:nvPr/>
        </p:nvSpPr>
        <p:spPr>
          <a:xfrm>
            <a:off x="7688766" y="3590880"/>
            <a:ext cx="1440160" cy="432048"/>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400" dirty="0"/>
              <a:t>Expert User</a:t>
            </a:r>
          </a:p>
        </p:txBody>
      </p:sp>
      <p:sp>
        <p:nvSpPr>
          <p:cNvPr id="25" name="Up-Down Arrow 24">
            <a:extLst>
              <a:ext uri="{FF2B5EF4-FFF2-40B4-BE49-F238E27FC236}">
                <a16:creationId xmlns:a16="http://schemas.microsoft.com/office/drawing/2014/main" id="{CC2CADB9-2589-A140-AD01-585B10EFD2A6}"/>
              </a:ext>
            </a:extLst>
          </p:cNvPr>
          <p:cNvSpPr/>
          <p:nvPr/>
        </p:nvSpPr>
        <p:spPr>
          <a:xfrm>
            <a:off x="6821754" y="4516914"/>
            <a:ext cx="138342" cy="894246"/>
          </a:xfrm>
          <a:prstGeom prst="up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Down Arrow 25">
            <a:extLst>
              <a:ext uri="{FF2B5EF4-FFF2-40B4-BE49-F238E27FC236}">
                <a16:creationId xmlns:a16="http://schemas.microsoft.com/office/drawing/2014/main" id="{29A3BAC9-6214-3C42-8BF4-284DEA68E936}"/>
              </a:ext>
            </a:extLst>
          </p:cNvPr>
          <p:cNvSpPr/>
          <p:nvPr/>
        </p:nvSpPr>
        <p:spPr>
          <a:xfrm rot="16200000">
            <a:off x="5048839" y="5191496"/>
            <a:ext cx="145361" cy="1228880"/>
          </a:xfrm>
          <a:prstGeom prst="up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a:extLst>
              <a:ext uri="{FF2B5EF4-FFF2-40B4-BE49-F238E27FC236}">
                <a16:creationId xmlns:a16="http://schemas.microsoft.com/office/drawing/2014/main" id="{F6515672-D63D-6F48-ACB5-A2DFA40EF03E}"/>
              </a:ext>
            </a:extLst>
          </p:cNvPr>
          <p:cNvSpPr/>
          <p:nvPr/>
        </p:nvSpPr>
        <p:spPr>
          <a:xfrm>
            <a:off x="2436446" y="4473998"/>
            <a:ext cx="159033" cy="976922"/>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Down Arrow 27">
            <a:extLst>
              <a:ext uri="{FF2B5EF4-FFF2-40B4-BE49-F238E27FC236}">
                <a16:creationId xmlns:a16="http://schemas.microsoft.com/office/drawing/2014/main" id="{171238D3-5742-F846-ADCB-7E09312A64CC}"/>
              </a:ext>
            </a:extLst>
          </p:cNvPr>
          <p:cNvSpPr/>
          <p:nvPr/>
        </p:nvSpPr>
        <p:spPr>
          <a:xfrm>
            <a:off x="2436445" y="2620536"/>
            <a:ext cx="159034" cy="1147720"/>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own Arrow 28">
            <a:extLst>
              <a:ext uri="{FF2B5EF4-FFF2-40B4-BE49-F238E27FC236}">
                <a16:creationId xmlns:a16="http://schemas.microsoft.com/office/drawing/2014/main" id="{8010B7F3-6FBC-3C44-B693-D2B21936DF2C}"/>
              </a:ext>
            </a:extLst>
          </p:cNvPr>
          <p:cNvSpPr/>
          <p:nvPr/>
        </p:nvSpPr>
        <p:spPr>
          <a:xfrm>
            <a:off x="4107647" y="2588353"/>
            <a:ext cx="182985" cy="2822112"/>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own Arrow 29">
            <a:extLst>
              <a:ext uri="{FF2B5EF4-FFF2-40B4-BE49-F238E27FC236}">
                <a16:creationId xmlns:a16="http://schemas.microsoft.com/office/drawing/2014/main" id="{71C67BC2-66F6-CC4F-8BBA-03570B1EA626}"/>
              </a:ext>
            </a:extLst>
          </p:cNvPr>
          <p:cNvSpPr/>
          <p:nvPr/>
        </p:nvSpPr>
        <p:spPr>
          <a:xfrm>
            <a:off x="10845368" y="1701073"/>
            <a:ext cx="147175" cy="503791"/>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0C0A10B-A737-0743-9753-294D0435808B}"/>
              </a:ext>
            </a:extLst>
          </p:cNvPr>
          <p:cNvSpPr txBox="1"/>
          <p:nvPr/>
        </p:nvSpPr>
        <p:spPr>
          <a:xfrm>
            <a:off x="10992543" y="1751807"/>
            <a:ext cx="1152128" cy="325976"/>
          </a:xfrm>
          <a:prstGeom prst="rect">
            <a:avLst/>
          </a:prstGeom>
        </p:spPr>
        <p:txBody>
          <a:bodyPr vert="horz" wrap="square" lIns="91440" tIns="45720" rIns="91440" bIns="45720" rtlCol="0" anchor="t">
            <a:normAutofit fontScale="85000" lnSpcReduction="10000"/>
          </a:bodyPr>
          <a:lstStyle/>
          <a:p>
            <a:pPr algn="l"/>
            <a:r>
              <a:rPr lang="en-GB" sz="2000" dirty="0"/>
              <a:t>Data flow</a:t>
            </a:r>
          </a:p>
        </p:txBody>
      </p:sp>
      <p:sp>
        <p:nvSpPr>
          <p:cNvPr id="33" name="Rounded Rectangle 32">
            <a:extLst>
              <a:ext uri="{FF2B5EF4-FFF2-40B4-BE49-F238E27FC236}">
                <a16:creationId xmlns:a16="http://schemas.microsoft.com/office/drawing/2014/main" id="{59CF4497-6C28-E54A-98DC-76DFD1EFD833}"/>
              </a:ext>
            </a:extLst>
          </p:cNvPr>
          <p:cNvSpPr/>
          <p:nvPr/>
        </p:nvSpPr>
        <p:spPr>
          <a:xfrm>
            <a:off x="9254382" y="4128744"/>
            <a:ext cx="1512167" cy="3764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t>QR Scanning tool</a:t>
            </a:r>
          </a:p>
        </p:txBody>
      </p:sp>
      <p:sp>
        <p:nvSpPr>
          <p:cNvPr id="35" name="Up-Down Arrow 34">
            <a:extLst>
              <a:ext uri="{FF2B5EF4-FFF2-40B4-BE49-F238E27FC236}">
                <a16:creationId xmlns:a16="http://schemas.microsoft.com/office/drawing/2014/main" id="{F563CBBC-8DE2-BF4B-B3FE-82F8C581966F}"/>
              </a:ext>
            </a:extLst>
          </p:cNvPr>
          <p:cNvSpPr/>
          <p:nvPr/>
        </p:nvSpPr>
        <p:spPr>
          <a:xfrm rot="16200000">
            <a:off x="8561654" y="3691747"/>
            <a:ext cx="145361" cy="1228880"/>
          </a:xfrm>
          <a:prstGeom prst="up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854395CE-1FC8-8048-9074-B1938166ED76}"/>
              </a:ext>
            </a:extLst>
          </p:cNvPr>
          <p:cNvSpPr>
            <a:spLocks noGrp="1"/>
          </p:cNvSpPr>
          <p:nvPr>
            <p:ph type="title"/>
          </p:nvPr>
        </p:nvSpPr>
        <p:spPr>
          <a:xfrm>
            <a:off x="632623" y="562511"/>
            <a:ext cx="9518848" cy="562074"/>
          </a:xfrm>
        </p:spPr>
        <p:txBody>
          <a:bodyPr/>
          <a:lstStyle/>
          <a:p>
            <a:r>
              <a:rPr lang="en-GB" dirty="0"/>
              <a:t>Diagnostics Data flow</a:t>
            </a:r>
          </a:p>
        </p:txBody>
      </p:sp>
      <p:pic>
        <p:nvPicPr>
          <p:cNvPr id="34" name="Picture 33">
            <a:extLst>
              <a:ext uri="{FF2B5EF4-FFF2-40B4-BE49-F238E27FC236}">
                <a16:creationId xmlns:a16="http://schemas.microsoft.com/office/drawing/2014/main" id="{82900F21-097A-5046-9FCC-5BC3803321EE}"/>
              </a:ext>
            </a:extLst>
          </p:cNvPr>
          <p:cNvPicPr>
            <a:picLocks noChangeAspect="1"/>
          </p:cNvPicPr>
          <p:nvPr/>
        </p:nvPicPr>
        <p:blipFill>
          <a:blip r:embed="rId3"/>
          <a:stretch>
            <a:fillRect/>
          </a:stretch>
        </p:blipFill>
        <p:spPr>
          <a:xfrm>
            <a:off x="374961" y="1283715"/>
            <a:ext cx="4005444" cy="1938805"/>
          </a:xfrm>
          <a:prstGeom prst="rect">
            <a:avLst/>
          </a:prstGeom>
        </p:spPr>
      </p:pic>
      <p:pic>
        <p:nvPicPr>
          <p:cNvPr id="36" name="Picture 35">
            <a:extLst>
              <a:ext uri="{FF2B5EF4-FFF2-40B4-BE49-F238E27FC236}">
                <a16:creationId xmlns:a16="http://schemas.microsoft.com/office/drawing/2014/main" id="{7DF82836-D76D-8640-BEAB-26C6FBCFD414}"/>
              </a:ext>
            </a:extLst>
          </p:cNvPr>
          <p:cNvPicPr>
            <a:picLocks noChangeAspect="1"/>
          </p:cNvPicPr>
          <p:nvPr/>
        </p:nvPicPr>
        <p:blipFill>
          <a:blip r:embed="rId4"/>
          <a:stretch>
            <a:fillRect/>
          </a:stretch>
        </p:blipFill>
        <p:spPr>
          <a:xfrm>
            <a:off x="600402" y="3287146"/>
            <a:ext cx="3901070" cy="2747023"/>
          </a:xfrm>
          <a:prstGeom prst="rect">
            <a:avLst/>
          </a:prstGeom>
        </p:spPr>
      </p:pic>
      <p:pic>
        <p:nvPicPr>
          <p:cNvPr id="37" name="Picture 36">
            <a:extLst>
              <a:ext uri="{FF2B5EF4-FFF2-40B4-BE49-F238E27FC236}">
                <a16:creationId xmlns:a16="http://schemas.microsoft.com/office/drawing/2014/main" id="{3BB0212E-B6FE-6242-9DBD-25B1A071D12C}"/>
              </a:ext>
            </a:extLst>
          </p:cNvPr>
          <p:cNvPicPr>
            <a:picLocks noChangeAspect="1"/>
          </p:cNvPicPr>
          <p:nvPr/>
        </p:nvPicPr>
        <p:blipFill>
          <a:blip r:embed="rId5"/>
          <a:stretch>
            <a:fillRect/>
          </a:stretch>
        </p:blipFill>
        <p:spPr>
          <a:xfrm>
            <a:off x="2402361" y="2670866"/>
            <a:ext cx="3070817" cy="3523500"/>
          </a:xfrm>
          <a:prstGeom prst="rect">
            <a:avLst/>
          </a:prstGeom>
        </p:spPr>
      </p:pic>
      <p:pic>
        <p:nvPicPr>
          <p:cNvPr id="38" name="Picture 37">
            <a:extLst>
              <a:ext uri="{FF2B5EF4-FFF2-40B4-BE49-F238E27FC236}">
                <a16:creationId xmlns:a16="http://schemas.microsoft.com/office/drawing/2014/main" id="{496F9FFA-B0FD-F74F-9CBD-81673E4030C3}"/>
              </a:ext>
            </a:extLst>
          </p:cNvPr>
          <p:cNvPicPr>
            <a:picLocks noChangeAspect="1"/>
          </p:cNvPicPr>
          <p:nvPr/>
        </p:nvPicPr>
        <p:blipFill>
          <a:blip r:embed="rId6"/>
          <a:stretch>
            <a:fillRect/>
          </a:stretch>
        </p:blipFill>
        <p:spPr>
          <a:xfrm>
            <a:off x="5225594" y="3177357"/>
            <a:ext cx="5985496" cy="3390670"/>
          </a:xfrm>
          <a:prstGeom prst="rect">
            <a:avLst/>
          </a:prstGeom>
        </p:spPr>
      </p:pic>
      <p:sp>
        <p:nvSpPr>
          <p:cNvPr id="42" name="Summing Junction 41">
            <a:extLst>
              <a:ext uri="{FF2B5EF4-FFF2-40B4-BE49-F238E27FC236}">
                <a16:creationId xmlns:a16="http://schemas.microsoft.com/office/drawing/2014/main" id="{A71E9255-2DA2-9547-AAE7-E5486756A326}"/>
              </a:ext>
            </a:extLst>
          </p:cNvPr>
          <p:cNvSpPr/>
          <p:nvPr/>
        </p:nvSpPr>
        <p:spPr>
          <a:xfrm>
            <a:off x="6667552" y="4766817"/>
            <a:ext cx="429724" cy="391283"/>
          </a:xfrm>
          <a:prstGeom prst="flowChartSummingJunc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4" name="Summing Junction 43">
            <a:extLst>
              <a:ext uri="{FF2B5EF4-FFF2-40B4-BE49-F238E27FC236}">
                <a16:creationId xmlns:a16="http://schemas.microsoft.com/office/drawing/2014/main" id="{F415F42E-2517-CB41-A80F-072F6B955728}"/>
              </a:ext>
            </a:extLst>
          </p:cNvPr>
          <p:cNvSpPr/>
          <p:nvPr/>
        </p:nvSpPr>
        <p:spPr>
          <a:xfrm>
            <a:off x="8213585" y="5918664"/>
            <a:ext cx="429724" cy="391283"/>
          </a:xfrm>
          <a:prstGeom prst="flowChartSummingJunc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Summing Junction 46">
            <a:extLst>
              <a:ext uri="{FF2B5EF4-FFF2-40B4-BE49-F238E27FC236}">
                <a16:creationId xmlns:a16="http://schemas.microsoft.com/office/drawing/2014/main" id="{7B7AE06D-9143-484E-9EAF-2B99FC4A947F}"/>
              </a:ext>
            </a:extLst>
          </p:cNvPr>
          <p:cNvSpPr/>
          <p:nvPr/>
        </p:nvSpPr>
        <p:spPr>
          <a:xfrm>
            <a:off x="4906657" y="5610294"/>
            <a:ext cx="429724" cy="391283"/>
          </a:xfrm>
          <a:prstGeom prst="flowChartSummingJunc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8" name="Content Placeholder 7">
            <a:extLst>
              <a:ext uri="{FF2B5EF4-FFF2-40B4-BE49-F238E27FC236}">
                <a16:creationId xmlns:a16="http://schemas.microsoft.com/office/drawing/2014/main" id="{13459F81-D485-294F-BA77-7E4CA534FE50}"/>
              </a:ext>
            </a:extLst>
          </p:cNvPr>
          <p:cNvPicPr>
            <a:picLocks noGrp="1" noChangeAspect="1"/>
          </p:cNvPicPr>
          <p:nvPr>
            <p:ph idx="1"/>
          </p:nvPr>
        </p:nvPicPr>
        <p:blipFill>
          <a:blip r:embed="rId7"/>
          <a:stretch>
            <a:fillRect/>
          </a:stretch>
        </p:blipFill>
        <p:spPr>
          <a:xfrm>
            <a:off x="3711149" y="1680030"/>
            <a:ext cx="7338541" cy="3758179"/>
          </a:xfrm>
          <a:prstGeom prst="rect">
            <a:avLst/>
          </a:prstGeom>
        </p:spPr>
      </p:pic>
    </p:spTree>
    <p:extLst>
      <p:ext uri="{BB962C8B-B14F-4D97-AF65-F5344CB8AC3E}">
        <p14:creationId xmlns:p14="http://schemas.microsoft.com/office/powerpoint/2010/main" val="5273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graphicFrame>
        <p:nvGraphicFramePr>
          <p:cNvPr id="5" name="Diagram 4">
            <a:extLst>
              <a:ext uri="{FF2B5EF4-FFF2-40B4-BE49-F238E27FC236}">
                <a16:creationId xmlns:a16="http://schemas.microsoft.com/office/drawing/2014/main" id="{8DEA1436-532C-EC46-A1A9-E9DA924EDA6D}"/>
              </a:ext>
            </a:extLst>
          </p:cNvPr>
          <p:cNvGraphicFramePr/>
          <p:nvPr>
            <p:extLst>
              <p:ext uri="{D42A27DB-BD31-4B8C-83A1-F6EECF244321}">
                <p14:modId xmlns:p14="http://schemas.microsoft.com/office/powerpoint/2010/main" val="1469982640"/>
              </p:ext>
            </p:extLst>
          </p:nvPr>
        </p:nvGraphicFramePr>
        <p:xfrm>
          <a:off x="1025848" y="1631337"/>
          <a:ext cx="9606656" cy="46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8293C4B-AB7F-9D45-ACBA-E74DE3C4ADC6}"/>
              </a:ext>
            </a:extLst>
          </p:cNvPr>
          <p:cNvSpPr txBox="1"/>
          <p:nvPr/>
        </p:nvSpPr>
        <p:spPr>
          <a:xfrm>
            <a:off x="335360" y="6356353"/>
            <a:ext cx="2332240" cy="369332"/>
          </a:xfrm>
          <a:prstGeom prst="rect">
            <a:avLst/>
          </a:prstGeom>
          <a:noFill/>
        </p:spPr>
        <p:txBody>
          <a:bodyPr wrap="square" rtlCol="0">
            <a:spAutoFit/>
          </a:bodyPr>
          <a:lstStyle/>
          <a:p>
            <a:pPr algn="ctr"/>
            <a:r>
              <a:rPr lang="en-GB" b="1" dirty="0">
                <a:solidFill>
                  <a:schemeClr val="accent1"/>
                </a:solidFill>
              </a:rPr>
              <a:t>System hand over</a:t>
            </a:r>
          </a:p>
        </p:txBody>
      </p:sp>
      <p:sp>
        <p:nvSpPr>
          <p:cNvPr id="10" name="Title 1">
            <a:extLst>
              <a:ext uri="{FF2B5EF4-FFF2-40B4-BE49-F238E27FC236}">
                <a16:creationId xmlns:a16="http://schemas.microsoft.com/office/drawing/2014/main" id="{B720609C-98BB-714B-94E6-E50F229ECE6E}"/>
              </a:ext>
            </a:extLst>
          </p:cNvPr>
          <p:cNvSpPr>
            <a:spLocks noGrp="1"/>
          </p:cNvSpPr>
          <p:nvPr>
            <p:ph type="title"/>
          </p:nvPr>
        </p:nvSpPr>
        <p:spPr>
          <a:xfrm>
            <a:off x="609600" y="274638"/>
            <a:ext cx="9518848" cy="1143000"/>
          </a:xfrm>
        </p:spPr>
        <p:txBody>
          <a:bodyPr/>
          <a:lstStyle/>
          <a:p>
            <a:r>
              <a:rPr lang="en-GB" sz="2800" b="1" dirty="0"/>
              <a:t>Diagnostics systems acceptance workflow</a:t>
            </a:r>
          </a:p>
        </p:txBody>
      </p:sp>
      <p:sp>
        <p:nvSpPr>
          <p:cNvPr id="2" name="Oval 1">
            <a:extLst>
              <a:ext uri="{FF2B5EF4-FFF2-40B4-BE49-F238E27FC236}">
                <a16:creationId xmlns:a16="http://schemas.microsoft.com/office/drawing/2014/main" id="{6EB800E9-7B16-4D4C-AD93-EA5120F095D6}"/>
              </a:ext>
            </a:extLst>
          </p:cNvPr>
          <p:cNvSpPr/>
          <p:nvPr/>
        </p:nvSpPr>
        <p:spPr>
          <a:xfrm>
            <a:off x="695400" y="4653136"/>
            <a:ext cx="8640960" cy="1728192"/>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22225">
                <a:solidFill>
                  <a:schemeClr val="accent2"/>
                </a:solidFill>
                <a:prstDash val="solid"/>
              </a:ln>
              <a:solidFill>
                <a:schemeClr val="accent2">
                  <a:lumMod val="40000"/>
                  <a:lumOff val="60000"/>
                </a:schemeClr>
              </a:solidFill>
            </a:endParaRPr>
          </a:p>
        </p:txBody>
      </p:sp>
      <p:sp>
        <p:nvSpPr>
          <p:cNvPr id="9" name="Rectangle 8">
            <a:extLst>
              <a:ext uri="{FF2B5EF4-FFF2-40B4-BE49-F238E27FC236}">
                <a16:creationId xmlns:a16="http://schemas.microsoft.com/office/drawing/2014/main" id="{8148A05E-FBEE-5145-93A1-C7A15CF3B021}"/>
              </a:ext>
            </a:extLst>
          </p:cNvPr>
          <p:cNvSpPr/>
          <p:nvPr/>
        </p:nvSpPr>
        <p:spPr>
          <a:xfrm>
            <a:off x="10119517" y="4036199"/>
            <a:ext cx="1287872" cy="438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CHESS</a:t>
            </a:r>
          </a:p>
        </p:txBody>
      </p:sp>
      <p:sp>
        <p:nvSpPr>
          <p:cNvPr id="11" name="Rectangle 10">
            <a:extLst>
              <a:ext uri="{FF2B5EF4-FFF2-40B4-BE49-F238E27FC236}">
                <a16:creationId xmlns:a16="http://schemas.microsoft.com/office/drawing/2014/main" id="{18B8211B-CF5F-6641-A802-42B5E5738101}"/>
              </a:ext>
            </a:extLst>
          </p:cNvPr>
          <p:cNvSpPr/>
          <p:nvPr/>
        </p:nvSpPr>
        <p:spPr>
          <a:xfrm>
            <a:off x="10119517" y="4977103"/>
            <a:ext cx="1287872" cy="438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meas01</a:t>
            </a:r>
          </a:p>
        </p:txBody>
      </p:sp>
      <p:sp>
        <p:nvSpPr>
          <p:cNvPr id="12" name="Rectangle 11">
            <a:extLst>
              <a:ext uri="{FF2B5EF4-FFF2-40B4-BE49-F238E27FC236}">
                <a16:creationId xmlns:a16="http://schemas.microsoft.com/office/drawing/2014/main" id="{48FB99A6-76A5-3943-ABB2-03A3D892D4A9}"/>
              </a:ext>
            </a:extLst>
          </p:cNvPr>
          <p:cNvSpPr/>
          <p:nvPr/>
        </p:nvSpPr>
        <p:spPr>
          <a:xfrm>
            <a:off x="10354202" y="5182997"/>
            <a:ext cx="1287872" cy="438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EAM</a:t>
            </a:r>
          </a:p>
        </p:txBody>
      </p:sp>
      <p:sp>
        <p:nvSpPr>
          <p:cNvPr id="13" name="Rectangle 12">
            <a:extLst>
              <a:ext uri="{FF2B5EF4-FFF2-40B4-BE49-F238E27FC236}">
                <a16:creationId xmlns:a16="http://schemas.microsoft.com/office/drawing/2014/main" id="{40E24C5C-B562-E24C-9E9E-D012EE3300A1}"/>
              </a:ext>
            </a:extLst>
          </p:cNvPr>
          <p:cNvSpPr/>
          <p:nvPr/>
        </p:nvSpPr>
        <p:spPr>
          <a:xfrm>
            <a:off x="10119517" y="5792658"/>
            <a:ext cx="1287872" cy="438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err="1"/>
              <a:t>Metech</a:t>
            </a:r>
            <a:endParaRPr lang="en-GB" sz="1600" dirty="0"/>
          </a:p>
        </p:txBody>
      </p:sp>
      <p:sp>
        <p:nvSpPr>
          <p:cNvPr id="14" name="Rectangle 13">
            <a:extLst>
              <a:ext uri="{FF2B5EF4-FFF2-40B4-BE49-F238E27FC236}">
                <a16:creationId xmlns:a16="http://schemas.microsoft.com/office/drawing/2014/main" id="{A61E536C-19C2-4D4E-AC8B-2650FEA7503E}"/>
              </a:ext>
            </a:extLst>
          </p:cNvPr>
          <p:cNvSpPr/>
          <p:nvPr/>
        </p:nvSpPr>
        <p:spPr>
          <a:xfrm>
            <a:off x="10354202" y="5975194"/>
            <a:ext cx="1287872" cy="438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EAM</a:t>
            </a:r>
          </a:p>
        </p:txBody>
      </p:sp>
    </p:spTree>
    <p:extLst>
      <p:ext uri="{BB962C8B-B14F-4D97-AF65-F5344CB8AC3E}">
        <p14:creationId xmlns:p14="http://schemas.microsoft.com/office/powerpoint/2010/main" val="36942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7932-310B-6342-B8B9-D45BE74EF7B6}"/>
              </a:ext>
            </a:extLst>
          </p:cNvPr>
          <p:cNvSpPr>
            <a:spLocks noGrp="1"/>
          </p:cNvSpPr>
          <p:nvPr>
            <p:ph type="title"/>
          </p:nvPr>
        </p:nvSpPr>
        <p:spPr/>
        <p:txBody>
          <a:bodyPr/>
          <a:lstStyle/>
          <a:p>
            <a:r>
              <a:rPr lang="en-GB" b="1" dirty="0"/>
              <a:t>Diagnostics systems acceptance  - Experience</a:t>
            </a:r>
            <a:endParaRPr lang="en-GB" dirty="0"/>
          </a:p>
        </p:txBody>
      </p:sp>
      <p:sp>
        <p:nvSpPr>
          <p:cNvPr id="3" name="Content Placeholder 2">
            <a:extLst>
              <a:ext uri="{FF2B5EF4-FFF2-40B4-BE49-F238E27FC236}">
                <a16:creationId xmlns:a16="http://schemas.microsoft.com/office/drawing/2014/main" id="{D3DA7493-A393-5A41-AC13-5D3EAD3D1F6F}"/>
              </a:ext>
            </a:extLst>
          </p:cNvPr>
          <p:cNvSpPr>
            <a:spLocks noGrp="1"/>
          </p:cNvSpPr>
          <p:nvPr>
            <p:ph idx="1"/>
          </p:nvPr>
        </p:nvSpPr>
        <p:spPr/>
        <p:txBody>
          <a:bodyPr/>
          <a:lstStyle/>
          <a:p>
            <a:r>
              <a:rPr lang="en-GB" dirty="0"/>
              <a:t>ISRC-LEBT verification done 90 % “manually”. Often skipping steps in the workflows to reach partial availability. Leads to a significant amount of work still needed now.</a:t>
            </a:r>
          </a:p>
          <a:p>
            <a:r>
              <a:rPr lang="en-GB" dirty="0"/>
              <a:t>Practically: Test framework needed, in development and python based</a:t>
            </a:r>
          </a:p>
          <a:p>
            <a:r>
              <a:rPr lang="en-GB" dirty="0"/>
              <a:t>More automated benches needed for gallery &amp; lab, including scalable ECAT based systems. </a:t>
            </a:r>
          </a:p>
          <a:p>
            <a:r>
              <a:rPr lang="en-GB" dirty="0"/>
              <a:t>Standard sequencer tool: </a:t>
            </a:r>
            <a:r>
              <a:rPr lang="en-GB" dirty="0" err="1"/>
              <a:t>WeTest</a:t>
            </a:r>
            <a:r>
              <a:rPr lang="en-GB" dirty="0"/>
              <a:t> is the main candidate </a:t>
            </a:r>
          </a:p>
          <a:p>
            <a:endParaRPr lang="en-GB" dirty="0"/>
          </a:p>
        </p:txBody>
      </p:sp>
      <p:sp>
        <p:nvSpPr>
          <p:cNvPr id="4" name="Slide Number Placeholder 3">
            <a:extLst>
              <a:ext uri="{FF2B5EF4-FFF2-40B4-BE49-F238E27FC236}">
                <a16:creationId xmlns:a16="http://schemas.microsoft.com/office/drawing/2014/main" id="{D4EC3E41-7CA4-9B4C-AADC-C0FA45093493}"/>
              </a:ext>
            </a:extLst>
          </p:cNvPr>
          <p:cNvSpPr>
            <a:spLocks noGrp="1"/>
          </p:cNvSpPr>
          <p:nvPr>
            <p:ph type="sldNum" sz="quarter" idx="12"/>
          </p:nvPr>
        </p:nvSpPr>
        <p:spPr/>
        <p:txBody>
          <a:bodyPr/>
          <a:lstStyle/>
          <a:p>
            <a:fld id="{551115BC-487E-4422-894C-CB7CD3E79223}" type="slidenum">
              <a:rPr lang="en-GB" noProof="0" smtClean="0"/>
              <a:t>9</a:t>
            </a:fld>
            <a:endParaRPr lang="en-GB" noProof="0"/>
          </a:p>
        </p:txBody>
      </p:sp>
    </p:spTree>
    <p:extLst>
      <p:ext uri="{BB962C8B-B14F-4D97-AF65-F5344CB8AC3E}">
        <p14:creationId xmlns:p14="http://schemas.microsoft.com/office/powerpoint/2010/main" val="17482170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36814</TotalTime>
  <Words>1549</Words>
  <Application>Microsoft Macintosh PowerPoint</Application>
  <PresentationFormat>Widescreen</PresentationFormat>
  <Paragraphs>450</Paragraphs>
  <Slides>17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Mangal</vt:lpstr>
      <vt:lpstr>Office-tema</vt:lpstr>
      <vt:lpstr>2_Anpassad formgivning</vt:lpstr>
      <vt:lpstr>Quality assurance for diagnostics</vt:lpstr>
      <vt:lpstr>Diagnostics overview</vt:lpstr>
      <vt:lpstr>Diagnostics overview</vt:lpstr>
      <vt:lpstr>Naming tool and assets</vt:lpstr>
      <vt:lpstr>Intro to EAM</vt:lpstr>
      <vt:lpstr>Data files format</vt:lpstr>
      <vt:lpstr>Diagnostics Data flow</vt:lpstr>
      <vt:lpstr>Diagnostics systems acceptance workflow</vt:lpstr>
      <vt:lpstr>Diagnostics systems acceptance  - Experience</vt:lpstr>
      <vt:lpstr>Diagnostics Data flow - examples</vt:lpstr>
      <vt:lpstr>EAM – Single asset view</vt:lpstr>
      <vt:lpstr>EAM – Asset table view</vt:lpstr>
      <vt:lpstr>Labels</vt:lpstr>
      <vt:lpstr>EAM: Thoughts and experiences</vt:lpstr>
      <vt:lpstr>Questions?</vt:lpstr>
      <vt:lpstr>Diagnostics overview</vt:lpstr>
      <vt:lpstr>Reminders: After-installation tests sequence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Spallation Source</dc:title>
  <dc:creator>Clement Derrez</dc:creator>
  <cp:lastModifiedBy>Clement Derrez</cp:lastModifiedBy>
  <cp:revision>96</cp:revision>
  <dcterms:created xsi:type="dcterms:W3CDTF">2019-07-12T07:22:15Z</dcterms:created>
  <dcterms:modified xsi:type="dcterms:W3CDTF">2019-10-23T06:04:56Z</dcterms:modified>
</cp:coreProperties>
</file>