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9" r:id="rId2"/>
    <p:sldMasterId id="2147483676" r:id="rId3"/>
    <p:sldMasterId id="2147483682" r:id="rId4"/>
  </p:sldMasterIdLst>
  <p:notesMasterIdLst>
    <p:notesMasterId r:id="rId25"/>
  </p:notesMasterIdLst>
  <p:sldIdLst>
    <p:sldId id="256" r:id="rId5"/>
    <p:sldId id="381" r:id="rId6"/>
    <p:sldId id="2359" r:id="rId7"/>
    <p:sldId id="2360" r:id="rId8"/>
    <p:sldId id="2354" r:id="rId9"/>
    <p:sldId id="2363" r:id="rId10"/>
    <p:sldId id="382" r:id="rId11"/>
    <p:sldId id="352" r:id="rId12"/>
    <p:sldId id="2364" r:id="rId13"/>
    <p:sldId id="2367" r:id="rId14"/>
    <p:sldId id="2368" r:id="rId15"/>
    <p:sldId id="369" r:id="rId16"/>
    <p:sldId id="2369" r:id="rId17"/>
    <p:sldId id="2370" r:id="rId18"/>
    <p:sldId id="353" r:id="rId19"/>
    <p:sldId id="681" r:id="rId20"/>
    <p:sldId id="2366" r:id="rId21"/>
    <p:sldId id="2362" r:id="rId22"/>
    <p:sldId id="2365" r:id="rId23"/>
    <p:sldId id="236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4"/>
    <p:restoredTop sz="94643"/>
  </p:normalViewPr>
  <p:slideViewPr>
    <p:cSldViewPr snapToGrid="0" snapToObjects="1">
      <p:cViewPr>
        <p:scale>
          <a:sx n="108" d="100"/>
          <a:sy n="108" d="100"/>
        </p:scale>
        <p:origin x="784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johannorin\Documents\Project%20management\WP7%20status%20summary%2020191009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v-SE" baseline="0"/>
              <a:t>WP7 - October 2019</a:t>
            </a:r>
            <a:endParaRPr lang="sv-SE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0374759405074366"/>
          <c:y val="0.18097222222222226"/>
          <c:w val="0.77125240594925637"/>
          <c:h val="0.6149843248760571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Sheet2!$C$21</c:f>
              <c:strCache>
                <c:ptCount val="1"/>
                <c:pt idx="0">
                  <c:v>Present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Sheet2!$B$22:$B$24</c:f>
              <c:strCache>
                <c:ptCount val="3"/>
                <c:pt idx="0">
                  <c:v>IK</c:v>
                </c:pt>
                <c:pt idx="1">
                  <c:v>Construction</c:v>
                </c:pt>
                <c:pt idx="2">
                  <c:v>Installation</c:v>
                </c:pt>
              </c:strCache>
            </c:strRef>
          </c:cat>
          <c:val>
            <c:numRef>
              <c:f>Sheet2!$C$22:$C$24</c:f>
              <c:numCache>
                <c:formatCode>[$€-2]\ #\ ##0.00</c:formatCode>
                <c:ptCount val="3"/>
                <c:pt idx="0">
                  <c:v>6170174</c:v>
                </c:pt>
                <c:pt idx="1">
                  <c:v>12241896</c:v>
                </c:pt>
                <c:pt idx="2">
                  <c:v>351020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94-41E8-AE6C-FCE8CC591276}"/>
            </c:ext>
          </c:extLst>
        </c:ser>
        <c:ser>
          <c:idx val="1"/>
          <c:order val="1"/>
          <c:tx>
            <c:strRef>
              <c:f>Sheet2!$D$21</c:f>
              <c:strCache>
                <c:ptCount val="1"/>
                <c:pt idx="0">
                  <c:v>Remaining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Sheet2!$B$22:$B$24</c:f>
              <c:strCache>
                <c:ptCount val="3"/>
                <c:pt idx="0">
                  <c:v>IK</c:v>
                </c:pt>
                <c:pt idx="1">
                  <c:v>Construction</c:v>
                </c:pt>
                <c:pt idx="2">
                  <c:v>Installation</c:v>
                </c:pt>
              </c:strCache>
            </c:strRef>
          </c:cat>
          <c:val>
            <c:numRef>
              <c:f>Sheet2!$D$22:$D$24</c:f>
              <c:numCache>
                <c:formatCode>[$€-2]\ #\ ##0.00</c:formatCode>
                <c:ptCount val="3"/>
                <c:pt idx="0">
                  <c:v>2359340</c:v>
                </c:pt>
                <c:pt idx="1">
                  <c:v>3136164</c:v>
                </c:pt>
                <c:pt idx="2">
                  <c:v>2509880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94-41E8-AE6C-FCE8CC5912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61063136"/>
        <c:axId val="461063464"/>
      </c:barChart>
      <c:catAx>
        <c:axId val="461063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1063464"/>
        <c:crosses val="autoZero"/>
        <c:auto val="1"/>
        <c:lblAlgn val="ctr"/>
        <c:lblOffset val="100"/>
        <c:noMultiLvlLbl val="0"/>
      </c:catAx>
      <c:valAx>
        <c:axId val="461063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€-2]\ #\ 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1063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B60C78-224F-FA44-93BA-3A76D0948A3A}" type="datetimeFigureOut">
              <a:rPr lang="en-US" smtClean="0"/>
              <a:t>10/22/19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8C6A1B-5A92-7B4D-85AD-1F458A29A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916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26B52-9386-5548-A525-0183B09B6EF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627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0525" y="685800"/>
            <a:ext cx="6230938" cy="3505200"/>
          </a:xfrm>
          <a:ln/>
        </p:spPr>
      </p:sp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baseline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320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22/10/2019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571" y="260649"/>
            <a:ext cx="1720080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00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10-12 April 2019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ESS TAC19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38982-38DE-4753-BF8E-7C97DC4088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7446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10-12 April 2019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ESS TAC19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87692-0068-4445-B939-95D3ED97F0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7835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10-12 April 2019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ESS TAC19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D5430-D2ED-47C2-A6BB-08E8DBE1F8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6440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953974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 name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7AC81-318B-4D49-A602-9E30227C87EC}" type="datetime1">
              <a:rPr lang="en-GB" smtClean="0"/>
              <a:pPr/>
              <a:t>23/10/2019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7" y="260651"/>
            <a:ext cx="2208245" cy="886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7A986-290F-D34E-872B-A89DF3BE5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9219135" y="260651"/>
            <a:ext cx="2972865" cy="13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65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2300266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636088-FAD8-024C-A1D7-D74763A458C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48251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D9470-03DC-FB43-B831-D8BEB3394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1282D3D-8FD4-E041-9B14-07B58C6C3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852DFA2-0FC7-BC44-83D5-11A0ECDA5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2042091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dirty="0"/>
              <a:t>Avoid text less than 16 points.</a:t>
            </a:r>
          </a:p>
          <a:p>
            <a:pPr lvl="0"/>
            <a:r>
              <a:rPr lang="en-US" noProof="0" dirty="0"/>
              <a:t>Always use Calibri font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3240541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/>
          <a:p>
            <a:fld id="{3C7D23FA-05C4-4CC1-B281-2F815585BC1C}" type="datetime1">
              <a:rPr lang="en-GB" noProof="0" smtClean="0"/>
              <a:t>23/10/2019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/>
          <a:p>
            <a:r>
              <a:rPr lang="en-GB" dirty="0"/>
              <a:t>© European Spallation Source ERIC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823735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 name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7AC81-318B-4D49-A602-9E30227C87EC}" type="datetime1">
              <a:rPr lang="en-GB" smtClean="0"/>
              <a:pPr/>
              <a:t>22/10/2019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7" y="260651"/>
            <a:ext cx="2208245" cy="886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7A986-290F-D34E-872B-A89DF3BE5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9219135" y="260651"/>
            <a:ext cx="2972865" cy="13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57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22/10/2019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645" y="319530"/>
            <a:ext cx="1489006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08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877642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636088-FAD8-024C-A1D7-D74763A458C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48251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D9470-03DC-FB43-B831-D8BEB3394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1282D3D-8FD4-E041-9B14-07B58C6C3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852DFA2-0FC7-BC44-83D5-11A0ECDA5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22361894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dirty="0"/>
              <a:t>Avoid text less than 16 points.</a:t>
            </a:r>
          </a:p>
          <a:p>
            <a:pPr lvl="0"/>
            <a:r>
              <a:rPr lang="en-US" noProof="0" dirty="0"/>
              <a:t>Always use Calibri font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6906472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/>
          <a:p>
            <a:fld id="{3C7D23FA-05C4-4CC1-B281-2F815585BC1C}" type="datetime1">
              <a:rPr lang="en-GB" noProof="0" smtClean="0"/>
              <a:t>22/10/2019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/>
          <a:p>
            <a:r>
              <a:rPr lang="en-GB" dirty="0"/>
              <a:t>© European Spallation Source ERIC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3386599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22/10/2019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550" y="260649"/>
            <a:ext cx="1813101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57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22/10/2019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44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2434519"/>
            <a:ext cx="10515600" cy="2127956"/>
          </a:xfrm>
          <a:prstGeom prst="rect">
            <a:avLst/>
          </a:prstGeom>
        </p:spPr>
        <p:txBody>
          <a:bodyPr anchor="b"/>
          <a:lstStyle>
            <a:lvl1pPr algn="ctr">
              <a:defRPr sz="6000" b="0" i="0">
                <a:latin typeface="Gill Sans Light" charset="0"/>
                <a:ea typeface="Gill Sans Light" charset="0"/>
                <a:cs typeface="Gill Sans Light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Gill Sans Light" charset="0"/>
                <a:ea typeface="Gill Sans Light" charset="0"/>
                <a:cs typeface="Gill Sans Light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1F208-AAD4-C546-9146-D48C858FA762}" type="datetimeFigureOut">
              <a:rPr lang="en-US" smtClean="0"/>
              <a:t>10/22/19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DCE8E-6DA3-044D-BE20-52B84C3C08E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44715" y="1554329"/>
            <a:ext cx="902569" cy="88019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rgbClr val="00B0F0"/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</p:pic>
    </p:spTree>
    <p:extLst>
      <p:ext uri="{BB962C8B-B14F-4D97-AF65-F5344CB8AC3E}">
        <p14:creationId xmlns:p14="http://schemas.microsoft.com/office/powerpoint/2010/main" val="2564077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563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3037646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10-12 April 2019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ESS TAC19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BFEF9-CA6A-49A2-B199-2E31D321E6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8464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10-12 April 2019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ESS TAC19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7BAD1-4EE2-4604-BAE5-E62280A084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9357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22/10/2019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49817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-27383"/>
            <a:ext cx="12192000" cy="969963"/>
          </a:xfrm>
          <a:prstGeom prst="rect">
            <a:avLst/>
          </a:prstGeom>
          <a:gradFill>
            <a:gsLst>
              <a:gs pos="2000">
                <a:schemeClr val="bg1"/>
              </a:gs>
              <a:gs pos="100000">
                <a:srgbClr val="0066CC">
                  <a:alpha val="49804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80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85385" y="115889"/>
            <a:ext cx="9215967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1268413"/>
            <a:ext cx="113284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453189"/>
            <a:ext cx="28448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10-12 April 2019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53189"/>
            <a:ext cx="38608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ESS TAC19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453189"/>
            <a:ext cx="28448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F7CF6E67-1DE3-45AB-86D5-9BD4D28C16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4" name="Picture 8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94"/>
          <a:stretch>
            <a:fillRect/>
          </a:stretch>
        </p:blipFill>
        <p:spPr bwMode="auto">
          <a:xfrm>
            <a:off x="46568" y="-26988"/>
            <a:ext cx="1375833" cy="968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1631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0066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0066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0066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0066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0066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0066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0066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0066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0066CC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/>
              <a:t>Klicka här för att ändra format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23/10/2019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6231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2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/>
              <a:t>Klicka här för att ändra format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22/10/2019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13869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2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0.png"/><Relationship Id="rId7" Type="http://schemas.microsoft.com/office/2007/relationships/hdphoto" Target="../media/hdphoto4.wdp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1.png"/><Relationship Id="rId5" Type="http://schemas.microsoft.com/office/2007/relationships/hdphoto" Target="../media/hdphoto2.wdp"/><Relationship Id="rId10" Type="http://schemas.microsoft.com/office/2007/relationships/hdphoto" Target="../media/hdphoto7.wdp"/><Relationship Id="rId4" Type="http://schemas.microsoft.com/office/2007/relationships/hdphoto" Target="../media/hdphoto1.wdp"/><Relationship Id="rId9" Type="http://schemas.microsoft.com/office/2007/relationships/hdphoto" Target="../media/hdphoto6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confluence.esss.lu.se/display/BIG/Organization+of+Beam+Diagnostics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onfluence.esss.lu.se/display/~slavagrishin" TargetMode="External"/><Relationship Id="rId13" Type="http://schemas.openxmlformats.org/officeDocument/2006/relationships/hyperlink" Target="https://confluence.esss.lu.se/display/BIG/Organization+of+Beam+Diagnostics" TargetMode="External"/><Relationship Id="rId3" Type="http://schemas.openxmlformats.org/officeDocument/2006/relationships/hyperlink" Target="https://confluence.esss.lu.se/display/~cyrillethomas" TargetMode="External"/><Relationship Id="rId7" Type="http://schemas.openxmlformats.org/officeDocument/2006/relationships/hyperlink" Target="https://confluence.esss.lu.se/display/~kajrosengren" TargetMode="External"/><Relationship Id="rId12" Type="http://schemas.openxmlformats.org/officeDocument/2006/relationships/hyperlink" Target="https://confluence.esss.lu.se/display/~hinkokocevar" TargetMode="External"/><Relationship Id="rId2" Type="http://schemas.openxmlformats.org/officeDocument/2006/relationships/hyperlink" Target="https://confluence.esss.lu.se/display/~edvardbergma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nfluence.esss.lu.se/display/~hoomanhassanzadegan" TargetMode="External"/><Relationship Id="rId11" Type="http://schemas.openxmlformats.org/officeDocument/2006/relationships/hyperlink" Target="https://confluence.esss.lu.se/display/~elenadonegani" TargetMode="External"/><Relationship Id="rId5" Type="http://schemas.openxmlformats.org/officeDocument/2006/relationships/hyperlink" Target="https://confluence.esss.lu.se/display/~clementderrez" TargetMode="External"/><Relationship Id="rId10" Type="http://schemas.openxmlformats.org/officeDocument/2006/relationships/hyperlink" Target="https://confluence.esss.lu.se/display/~irenakittelmann" TargetMode="External"/><Relationship Id="rId4" Type="http://schemas.openxmlformats.org/officeDocument/2006/relationships/hyperlink" Target="https://confluence.esss.lu.se/display/~johannorin" TargetMode="External"/><Relationship Id="rId9" Type="http://schemas.openxmlformats.org/officeDocument/2006/relationships/hyperlink" Target="https://confluence.esss.lu.se/display/~thomasgrandsaer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STATE OF BEAM DIAGNOSTICS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Tom Shea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 the ESS Beam Diagnostics Team</a:t>
            </a:r>
          </a:p>
        </p:txBody>
      </p:sp>
    </p:spTree>
    <p:extLst>
      <p:ext uri="{BB962C8B-B14F-4D97-AF65-F5344CB8AC3E}">
        <p14:creationId xmlns:p14="http://schemas.microsoft.com/office/powerpoint/2010/main" val="3338051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FBS – Functional Breakdown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81000"/>
            <a:ext cx="10972800" cy="452832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FBS is a database that contains a functional breakdown of ESS. Nodes can be both systems and components.</a:t>
            </a:r>
          </a:p>
          <a:p>
            <a:pPr marL="0" indent="0">
              <a:buNone/>
            </a:pPr>
            <a:r>
              <a:rPr lang="en-US" dirty="0"/>
              <a:t>FBS-nodes are referred to as “positions” in EAM.</a:t>
            </a:r>
          </a:p>
          <a:p>
            <a:pPr marL="0" indent="0">
              <a:buNone/>
            </a:pPr>
            <a:r>
              <a:rPr lang="en-US" b="1" dirty="0"/>
              <a:t>FBS node					Description</a:t>
            </a:r>
          </a:p>
          <a:p>
            <a:r>
              <a:rPr lang="en-US" dirty="0"/>
              <a:t>ESS					ESS</a:t>
            </a:r>
          </a:p>
          <a:p>
            <a:r>
              <a:rPr lang="en-US" dirty="0"/>
              <a:t>ESS.ACC					Accelerator</a:t>
            </a:r>
          </a:p>
          <a:p>
            <a:r>
              <a:rPr lang="en-US" dirty="0"/>
              <a:t>ESS.ACC.B01				Proton Beam Instrumentation Systems </a:t>
            </a:r>
          </a:p>
          <a:p>
            <a:r>
              <a:rPr lang="en-US" dirty="0"/>
              <a:t>ESS.ACC.B01.B03			Wire Scanners</a:t>
            </a:r>
          </a:p>
          <a:p>
            <a:r>
              <a:rPr lang="sv-SE" dirty="0"/>
              <a:t>ESS.ACC.B01.B03.B02			Control Group ’PBI WS-02’ (</a:t>
            </a:r>
            <a:r>
              <a:rPr lang="sv-SE" dirty="0" err="1"/>
              <a:t>Spoke</a:t>
            </a:r>
            <a:r>
              <a:rPr lang="sv-SE" dirty="0"/>
              <a:t> wire scanners)</a:t>
            </a:r>
          </a:p>
          <a:p>
            <a:r>
              <a:rPr lang="sv-SE" dirty="0"/>
              <a:t>ESS.ACC.B01.B03.B02.B01		SPK WS1 </a:t>
            </a:r>
            <a:r>
              <a:rPr lang="sv-SE" dirty="0" err="1"/>
              <a:t>diagnostic</a:t>
            </a:r>
            <a:r>
              <a:rPr lang="sv-SE" dirty="0"/>
              <a:t> system (Spk-020LWU:PBI-WS-001)</a:t>
            </a:r>
          </a:p>
          <a:p>
            <a:r>
              <a:rPr lang="sv-SE" dirty="0"/>
              <a:t>ESS.ACC.B01.B03.B02.B01.B02	SPK WS1 </a:t>
            </a:r>
            <a:r>
              <a:rPr lang="sv-SE" dirty="0" err="1"/>
              <a:t>horizontal</a:t>
            </a:r>
            <a:r>
              <a:rPr lang="sv-SE" dirty="0"/>
              <a:t> </a:t>
            </a:r>
            <a:r>
              <a:rPr lang="sv-SE" dirty="0" err="1"/>
              <a:t>beamline</a:t>
            </a:r>
            <a:r>
              <a:rPr lang="sv-SE" dirty="0"/>
              <a:t> </a:t>
            </a:r>
            <a:r>
              <a:rPr lang="sv-SE" dirty="0" err="1"/>
              <a:t>device</a:t>
            </a:r>
            <a:endParaRPr lang="en-US" u="sng" dirty="0"/>
          </a:p>
          <a:p>
            <a:pPr marL="0" indent="0">
              <a:buNone/>
            </a:pP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527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FBS – Functional Breakdown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position (FBS node) can be identified with an ESS name or a cable name, but the FBS is a much larger structure. Most of the system level FBS nodes (the ‘skeleton’ of the structure) does not have ESS names.</a:t>
            </a:r>
          </a:p>
          <a:p>
            <a:pPr marL="0" indent="0">
              <a:buNone/>
            </a:pPr>
            <a:r>
              <a:rPr lang="en-US" dirty="0"/>
              <a:t>Assets can be assigned to FBS nodes in EAM.</a:t>
            </a:r>
          </a:p>
          <a:p>
            <a:pPr marL="0" indent="0">
              <a:buNone/>
            </a:pPr>
            <a:r>
              <a:rPr lang="en-US" dirty="0"/>
              <a:t>Present count: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695400" y="3717032"/>
          <a:ext cx="705678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450426885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8178338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3808553720"/>
                    </a:ext>
                  </a:extLst>
                </a:gridCol>
                <a:gridCol w="3456384">
                  <a:extLst>
                    <a:ext uri="{9D8B030D-6E8A-4147-A177-3AD203B41FA5}">
                      <a16:colId xmlns:a16="http://schemas.microsoft.com/office/drawing/2014/main" val="40835988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PBI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8492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ESS names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41722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2761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28649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2672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Only</a:t>
                      </a:r>
                      <a:r>
                        <a:rPr lang="en-US" baseline="0" dirty="0"/>
                        <a:t> the NCL cables are added to FBS so far.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0500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FBS nodes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75673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4497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1839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Assets in 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43287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4064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81000"/>
            <a:ext cx="10972800" cy="4888360"/>
          </a:xfrm>
        </p:spPr>
        <p:txBody>
          <a:bodyPr/>
          <a:lstStyle/>
          <a:p>
            <a:r>
              <a:rPr lang="en-US" sz="2400" dirty="0"/>
              <a:t>This table contains some key accelerator milestones </a:t>
            </a:r>
            <a:r>
              <a:rPr lang="en-US" sz="2400"/>
              <a:t>that affect </a:t>
            </a:r>
            <a:r>
              <a:rPr lang="en-US" sz="2400" dirty="0"/>
              <a:t>beam instrumentation (2019-10-22)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012540" y="3085437"/>
          <a:ext cx="10196028" cy="2411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206">
                  <a:extLst>
                    <a:ext uri="{9D8B030D-6E8A-4147-A177-3AD203B41FA5}">
                      <a16:colId xmlns:a16="http://schemas.microsoft.com/office/drawing/2014/main" val="1677988734"/>
                    </a:ext>
                  </a:extLst>
                </a:gridCol>
                <a:gridCol w="1713619">
                  <a:extLst>
                    <a:ext uri="{9D8B030D-6E8A-4147-A177-3AD203B41FA5}">
                      <a16:colId xmlns:a16="http://schemas.microsoft.com/office/drawing/2014/main" val="2610477981"/>
                    </a:ext>
                  </a:extLst>
                </a:gridCol>
                <a:gridCol w="2364791">
                  <a:extLst>
                    <a:ext uri="{9D8B030D-6E8A-4147-A177-3AD203B41FA5}">
                      <a16:colId xmlns:a16="http://schemas.microsoft.com/office/drawing/2014/main" val="474343698"/>
                    </a:ext>
                  </a:extLst>
                </a:gridCol>
                <a:gridCol w="2062188">
                  <a:extLst>
                    <a:ext uri="{9D8B030D-6E8A-4147-A177-3AD203B41FA5}">
                      <a16:colId xmlns:a16="http://schemas.microsoft.com/office/drawing/2014/main" val="1190613801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815330536"/>
                    </a:ext>
                  </a:extLst>
                </a:gridCol>
              </a:tblGrid>
              <a:tr h="565922">
                <a:tc>
                  <a:txBody>
                    <a:bodyPr/>
                    <a:lstStyle/>
                    <a:p>
                      <a:r>
                        <a:rPr lang="en-US" sz="1800" dirty="0"/>
                        <a:t>Beam 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Beam line installation</a:t>
                      </a:r>
                      <a:r>
                        <a:rPr lang="en-US" sz="1800" baseline="0" dirty="0"/>
                        <a:t> completed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SRR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Start of </a:t>
                      </a:r>
                      <a:r>
                        <a:rPr lang="en-US" sz="1800" dirty="0" err="1"/>
                        <a:t>comissioning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End of </a:t>
                      </a:r>
                      <a:r>
                        <a:rPr lang="en-US" sz="1800" dirty="0" err="1"/>
                        <a:t>commisioning</a:t>
                      </a:r>
                      <a:endParaRPr lang="en-US" sz="1800" dirty="0"/>
                    </a:p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6829805"/>
                  </a:ext>
                </a:extLst>
              </a:tr>
              <a:tr h="374385">
                <a:tc>
                  <a:txBody>
                    <a:bodyPr/>
                    <a:lstStyle/>
                    <a:p>
                      <a:r>
                        <a:rPr lang="en-US" sz="1800" dirty="0"/>
                        <a:t>Up to DTL1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2020-03-13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2020-04-29 (SRR2)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2020-05-15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2020-08-07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9029854"/>
                  </a:ext>
                </a:extLst>
              </a:tr>
              <a:tr h="374385">
                <a:tc>
                  <a:txBody>
                    <a:bodyPr/>
                    <a:lstStyle/>
                    <a:p>
                      <a:r>
                        <a:rPr lang="en-US" sz="1800" dirty="0"/>
                        <a:t>Up to DTL4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2020-11-05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2020-11-19 (SRR3)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2021-01-13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2021-04-19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992288"/>
                  </a:ext>
                </a:extLst>
              </a:tr>
              <a:tr h="374385">
                <a:tc>
                  <a:txBody>
                    <a:bodyPr/>
                    <a:lstStyle/>
                    <a:p>
                      <a:r>
                        <a:rPr lang="en-US" sz="1800" dirty="0"/>
                        <a:t>Beam on dump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2021-06-10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2021-09-16 (SRR4)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2021-09-24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2021-11-30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5214494"/>
                  </a:ext>
                </a:extLst>
              </a:tr>
              <a:tr h="374385">
                <a:tc>
                  <a:txBody>
                    <a:bodyPr/>
                    <a:lstStyle/>
                    <a:p>
                      <a:r>
                        <a:rPr lang="en-US" sz="1800" dirty="0"/>
                        <a:t>Beam</a:t>
                      </a:r>
                      <a:r>
                        <a:rPr lang="en-US" sz="1800" baseline="0" dirty="0"/>
                        <a:t> on target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2021-06-10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2021-11-30 (SRR5)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2021-12-01</a:t>
                      </a:r>
                      <a:r>
                        <a:rPr lang="en-US" sz="1800" baseline="0" dirty="0"/>
                        <a:t> (RBOT)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37284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8515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Naming tool and FBS History –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Original</a:t>
            </a:r>
          </a:p>
          <a:p>
            <a:r>
              <a:rPr lang="en-US" dirty="0"/>
              <a:t>Level 1: Instrument types</a:t>
            </a:r>
          </a:p>
          <a:p>
            <a:r>
              <a:rPr lang="en-US" dirty="0"/>
              <a:t>Level 2: Individual instruments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Now</a:t>
            </a:r>
            <a:endParaRPr lang="en-US" dirty="0"/>
          </a:p>
          <a:p>
            <a:r>
              <a:rPr lang="en-US" dirty="0"/>
              <a:t>Level 1: Instrument type (e.g. Beam current monitors)</a:t>
            </a:r>
          </a:p>
          <a:p>
            <a:r>
              <a:rPr lang="en-US" dirty="0"/>
              <a:t>Level 2: Control group (All equipment that is controlled and powered together)</a:t>
            </a:r>
          </a:p>
          <a:p>
            <a:r>
              <a:rPr lang="en-US" dirty="0"/>
              <a:t>Level 3: Individual diagnostic systems (e.g. LEBT BCM), Control systems in rack</a:t>
            </a:r>
          </a:p>
          <a:p>
            <a:r>
              <a:rPr lang="en-US" dirty="0"/>
              <a:t>Level 4: Beam line elements, Rack mounted crates, Cables </a:t>
            </a:r>
          </a:p>
          <a:p>
            <a:r>
              <a:rPr lang="en-US" dirty="0"/>
              <a:t>Level 5: Sub-components  (e.g. </a:t>
            </a:r>
            <a:r>
              <a:rPr lang="en-US" dirty="0" err="1"/>
              <a:t>uTCA</a:t>
            </a:r>
            <a:r>
              <a:rPr lang="en-US" dirty="0"/>
              <a:t>-mounted cards)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7464152" y="4941168"/>
            <a:ext cx="432048" cy="64807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52075" y="5047792"/>
            <a:ext cx="2160240" cy="576064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 have assets </a:t>
            </a:r>
          </a:p>
        </p:txBody>
      </p:sp>
    </p:spTree>
    <p:extLst>
      <p:ext uri="{BB962C8B-B14F-4D97-AF65-F5344CB8AC3E}">
        <p14:creationId xmlns:p14="http://schemas.microsoft.com/office/powerpoint/2010/main" val="2953217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81000"/>
            <a:ext cx="4838328" cy="4345166"/>
          </a:xfrm>
        </p:spPr>
        <p:txBody>
          <a:bodyPr/>
          <a:lstStyle/>
          <a:p>
            <a:r>
              <a:rPr lang="en-US" dirty="0"/>
              <a:t>WP 7 construction and installation project is around 70 % done.</a:t>
            </a:r>
          </a:p>
          <a:p>
            <a:r>
              <a:rPr lang="en-US" dirty="0"/>
              <a:t>Much of the remaining material cost for construction is tied to end-of construction milestones and a few large deliveries. </a:t>
            </a:r>
          </a:p>
          <a:p>
            <a:r>
              <a:rPr lang="en-US" dirty="0"/>
              <a:t>There will be a substantial decrease in burn rate in 2020 due to transfers to the initial operation budget.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WP7 Status – October 2019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5591944" y="1781000"/>
          <a:ext cx="5990456" cy="4345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90487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9F92D-0FC9-6242-AFC0-D5F89F2D8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the systems together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9F6449-5375-6149-81C0-68E00CB9726A}"/>
              </a:ext>
            </a:extLst>
          </p:cNvPr>
          <p:cNvSpPr/>
          <p:nvPr/>
        </p:nvSpPr>
        <p:spPr>
          <a:xfrm>
            <a:off x="3463721" y="5145507"/>
            <a:ext cx="1352119" cy="6667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Acquisition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44C3B3-5BB5-0E4A-8819-261BF4767CA9}"/>
              </a:ext>
            </a:extLst>
          </p:cNvPr>
          <p:cNvSpPr/>
          <p:nvPr/>
        </p:nvSpPr>
        <p:spPr>
          <a:xfrm>
            <a:off x="3463721" y="2160202"/>
            <a:ext cx="1356360" cy="6667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Analysis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E934CF-4B05-8744-BEAE-01FC5EE41E12}"/>
              </a:ext>
            </a:extLst>
          </p:cNvPr>
          <p:cNvSpPr/>
          <p:nvPr/>
        </p:nvSpPr>
        <p:spPr>
          <a:xfrm>
            <a:off x="9410698" y="3575800"/>
            <a:ext cx="2476500" cy="6667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Low latency processing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AA9867-917B-C543-B8E9-1A6A4BBC6D26}"/>
              </a:ext>
            </a:extLst>
          </p:cNvPr>
          <p:cNvSpPr txBox="1"/>
          <p:nvPr/>
        </p:nvSpPr>
        <p:spPr>
          <a:xfrm>
            <a:off x="463704" y="4905301"/>
            <a:ext cx="3103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Single input functions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Continuous buffering</a:t>
            </a:r>
          </a:p>
          <a:p>
            <a:r>
              <a:rPr lang="en-US" dirty="0">
                <a:latin typeface="+mj-lt"/>
              </a:rPr>
              <a:t>Trigger annunciation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CC8C4A-E076-1845-90B6-FF7DF9F5A32E}"/>
              </a:ext>
            </a:extLst>
          </p:cNvPr>
          <p:cNvSpPr/>
          <p:nvPr/>
        </p:nvSpPr>
        <p:spPr>
          <a:xfrm>
            <a:off x="412906" y="2890228"/>
            <a:ext cx="27477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Updates to analysis layer managed by trigger system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7FB8D5-4631-5344-9B2C-F44AFDD386F4}"/>
              </a:ext>
            </a:extLst>
          </p:cNvPr>
          <p:cNvSpPr txBox="1"/>
          <p:nvPr/>
        </p:nvSpPr>
        <p:spPr>
          <a:xfrm>
            <a:off x="4741030" y="2993897"/>
            <a:ext cx="1025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Gigabit/s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33E6C4-0DBE-4842-BC17-55CA603BD02A}"/>
              </a:ext>
            </a:extLst>
          </p:cNvPr>
          <p:cNvSpPr/>
          <p:nvPr/>
        </p:nvSpPr>
        <p:spPr>
          <a:xfrm>
            <a:off x="7548041" y="5145507"/>
            <a:ext cx="1352119" cy="66675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Acquisition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315F26-AA61-CD45-AF2C-FE5DEBBEC7B7}"/>
              </a:ext>
            </a:extLst>
          </p:cNvPr>
          <p:cNvSpPr/>
          <p:nvPr/>
        </p:nvSpPr>
        <p:spPr>
          <a:xfrm>
            <a:off x="5218957" y="5145507"/>
            <a:ext cx="1352119" cy="6667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Acquisition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90777E-99E0-3143-9531-423E43C41FCB}"/>
              </a:ext>
            </a:extLst>
          </p:cNvPr>
          <p:cNvSpPr/>
          <p:nvPr/>
        </p:nvSpPr>
        <p:spPr>
          <a:xfrm>
            <a:off x="435162" y="3702052"/>
            <a:ext cx="24109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Multi input Control and </a:t>
            </a:r>
          </a:p>
          <a:p>
            <a:r>
              <a:rPr lang="en-US" dirty="0">
                <a:latin typeface="+mj-lt"/>
              </a:rPr>
              <a:t>Protection functions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Low latency data link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581AF9-C4DE-3648-A1DB-A8082E5A103D}"/>
              </a:ext>
            </a:extLst>
          </p:cNvPr>
          <p:cNvSpPr/>
          <p:nvPr/>
        </p:nvSpPr>
        <p:spPr>
          <a:xfrm>
            <a:off x="431819" y="1903622"/>
            <a:ext cx="20908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Data analysis Machine learning</a:t>
            </a:r>
          </a:p>
          <a:p>
            <a:r>
              <a:rPr lang="en-US" dirty="0">
                <a:latin typeface="+mj-lt"/>
              </a:rPr>
              <a:t>Adaptation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6E3BCB-78CF-034F-AB0B-3DC1AD96BAE1}"/>
              </a:ext>
            </a:extLst>
          </p:cNvPr>
          <p:cNvSpPr/>
          <p:nvPr/>
        </p:nvSpPr>
        <p:spPr>
          <a:xfrm>
            <a:off x="468249" y="6075225"/>
            <a:ext cx="20908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Machine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9D7E7E-5D57-C94B-9996-D2C3A45D7E01}"/>
              </a:ext>
            </a:extLst>
          </p:cNvPr>
          <p:cNvSpPr/>
          <p:nvPr/>
        </p:nvSpPr>
        <p:spPr>
          <a:xfrm>
            <a:off x="3463721" y="6206358"/>
            <a:ext cx="8451034" cy="1276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766EC68-15CD-1640-A190-91F16DE89D4B}"/>
              </a:ext>
            </a:extLst>
          </p:cNvPr>
          <p:cNvSpPr/>
          <p:nvPr/>
        </p:nvSpPr>
        <p:spPr>
          <a:xfrm>
            <a:off x="9959477" y="5145507"/>
            <a:ext cx="1352119" cy="6667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Actuators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18C2CF5-A04C-E44D-B1D1-8C5FB42BF245}"/>
              </a:ext>
            </a:extLst>
          </p:cNvPr>
          <p:cNvCxnSpPr/>
          <p:nvPr/>
        </p:nvCxnSpPr>
        <p:spPr>
          <a:xfrm flipV="1">
            <a:off x="5879776" y="5868387"/>
            <a:ext cx="0" cy="3379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7F4F4F4-AFE9-C648-8610-D81E9F7904BE}"/>
              </a:ext>
            </a:extLst>
          </p:cNvPr>
          <p:cNvCxnSpPr/>
          <p:nvPr/>
        </p:nvCxnSpPr>
        <p:spPr>
          <a:xfrm flipV="1">
            <a:off x="8224100" y="5868387"/>
            <a:ext cx="0" cy="337971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5B4D39E-B36E-DF43-9522-3591C9A6D7A5}"/>
              </a:ext>
            </a:extLst>
          </p:cNvPr>
          <p:cNvCxnSpPr/>
          <p:nvPr/>
        </p:nvCxnSpPr>
        <p:spPr>
          <a:xfrm flipV="1">
            <a:off x="10568424" y="5868387"/>
            <a:ext cx="0" cy="337971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6925B80-C05F-AA47-8ED6-6BFDA51AE2C1}"/>
              </a:ext>
            </a:extLst>
          </p:cNvPr>
          <p:cNvCxnSpPr/>
          <p:nvPr/>
        </p:nvCxnSpPr>
        <p:spPr>
          <a:xfrm flipV="1">
            <a:off x="4139780" y="5868387"/>
            <a:ext cx="0" cy="3379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4E3D8DD-77B5-234C-B2E8-3F80C407B7C9}"/>
              </a:ext>
            </a:extLst>
          </p:cNvPr>
          <p:cNvCxnSpPr>
            <a:cxnSpLocks/>
          </p:cNvCxnSpPr>
          <p:nvPr/>
        </p:nvCxnSpPr>
        <p:spPr>
          <a:xfrm flipV="1">
            <a:off x="10590768" y="4357738"/>
            <a:ext cx="0" cy="746860"/>
          </a:xfrm>
          <a:prstGeom prst="straightConnector1">
            <a:avLst/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0B381DC-DAAF-CB4E-AD2C-67769DD24AB2}"/>
              </a:ext>
            </a:extLst>
          </p:cNvPr>
          <p:cNvSpPr txBox="1"/>
          <p:nvPr/>
        </p:nvSpPr>
        <p:spPr>
          <a:xfrm>
            <a:off x="8224100" y="3333751"/>
            <a:ext cx="1004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Terabit/s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6232DB0-4C44-A040-82BB-BE1D532079EC}"/>
              </a:ext>
            </a:extLst>
          </p:cNvPr>
          <p:cNvCxnSpPr>
            <a:cxnSpLocks/>
          </p:cNvCxnSpPr>
          <p:nvPr/>
        </p:nvCxnSpPr>
        <p:spPr>
          <a:xfrm flipV="1">
            <a:off x="3957676" y="2883081"/>
            <a:ext cx="0" cy="222151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50CD8343-C541-CC45-8F39-BBB29FDFF074}"/>
              </a:ext>
            </a:extLst>
          </p:cNvPr>
          <p:cNvCxnSpPr>
            <a:cxnSpLocks/>
            <a:stCxn id="13" idx="0"/>
          </p:cNvCxnSpPr>
          <p:nvPr/>
        </p:nvCxnSpPr>
        <p:spPr>
          <a:xfrm rot="16200000" flipV="1">
            <a:off x="4151488" y="3401977"/>
            <a:ext cx="2262425" cy="1224635"/>
          </a:xfrm>
          <a:prstGeom prst="bentConnector3">
            <a:avLst>
              <a:gd name="adj1" fmla="val 73774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41B5E53-795F-8A42-B2ED-4A0686A9E8F0}"/>
              </a:ext>
            </a:extLst>
          </p:cNvPr>
          <p:cNvGrpSpPr/>
          <p:nvPr/>
        </p:nvGrpSpPr>
        <p:grpSpPr>
          <a:xfrm>
            <a:off x="4815840" y="2408194"/>
            <a:ext cx="5752584" cy="1153620"/>
            <a:chOff x="4815840" y="3002280"/>
            <a:chExt cx="5752584" cy="1277269"/>
          </a:xfrm>
        </p:grpSpPr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7F7C0BA-6901-1248-B2A3-DDC642F06814}"/>
                </a:ext>
              </a:extLst>
            </p:cNvPr>
            <p:cNvCxnSpPr>
              <a:cxnSpLocks/>
            </p:cNvCxnSpPr>
            <p:nvPr/>
          </p:nvCxnSpPr>
          <p:spPr>
            <a:xfrm>
              <a:off x="10568424" y="3002280"/>
              <a:ext cx="0" cy="12772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7A1D35C-0553-854E-BCB2-748BE973B887}"/>
                </a:ext>
              </a:extLst>
            </p:cNvPr>
            <p:cNvCxnSpPr/>
            <p:nvPr/>
          </p:nvCxnSpPr>
          <p:spPr>
            <a:xfrm flipH="1">
              <a:off x="4815840" y="3017520"/>
              <a:ext cx="575258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6A387D8-CE8F-0042-BEB3-CEDC21F6F255}"/>
              </a:ext>
            </a:extLst>
          </p:cNvPr>
          <p:cNvCxnSpPr>
            <a:cxnSpLocks/>
          </p:cNvCxnSpPr>
          <p:nvPr/>
        </p:nvCxnSpPr>
        <p:spPr>
          <a:xfrm flipV="1">
            <a:off x="3523197" y="4622665"/>
            <a:ext cx="0" cy="494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97A5DBA-3FAA-9342-9CAD-7057D44B33D9}"/>
              </a:ext>
            </a:extLst>
          </p:cNvPr>
          <p:cNvCxnSpPr>
            <a:cxnSpLocks/>
          </p:cNvCxnSpPr>
          <p:nvPr/>
        </p:nvCxnSpPr>
        <p:spPr>
          <a:xfrm flipV="1">
            <a:off x="5394271" y="4622665"/>
            <a:ext cx="0" cy="494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56861E0-FEC2-284A-840B-97831745C329}"/>
              </a:ext>
            </a:extLst>
          </p:cNvPr>
          <p:cNvCxnSpPr>
            <a:cxnSpLocks/>
          </p:cNvCxnSpPr>
          <p:nvPr/>
        </p:nvCxnSpPr>
        <p:spPr>
          <a:xfrm flipV="1">
            <a:off x="5516191" y="4633616"/>
            <a:ext cx="0" cy="494317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A892E94-08E0-514A-A148-4C85EFF5C63E}"/>
              </a:ext>
            </a:extLst>
          </p:cNvPr>
          <p:cNvCxnSpPr>
            <a:cxnSpLocks/>
          </p:cNvCxnSpPr>
          <p:nvPr/>
        </p:nvCxnSpPr>
        <p:spPr>
          <a:xfrm flipV="1">
            <a:off x="3641671" y="4651190"/>
            <a:ext cx="0" cy="494317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6B49E8E5-D626-0641-9F18-527F29BFD9DF}"/>
              </a:ext>
            </a:extLst>
          </p:cNvPr>
          <p:cNvSpPr txBox="1"/>
          <p:nvPr/>
        </p:nvSpPr>
        <p:spPr>
          <a:xfrm>
            <a:off x="3291840" y="4173072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trig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4C04329-42C9-D84C-8C23-BD45C27AE973}"/>
              </a:ext>
            </a:extLst>
          </p:cNvPr>
          <p:cNvSpPr txBox="1"/>
          <p:nvPr/>
        </p:nvSpPr>
        <p:spPr>
          <a:xfrm>
            <a:off x="5166792" y="4235759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trig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0665120-D464-8942-878E-71204AD3FEF8}"/>
              </a:ext>
            </a:extLst>
          </p:cNvPr>
          <p:cNvCxnSpPr>
            <a:cxnSpLocks/>
          </p:cNvCxnSpPr>
          <p:nvPr/>
        </p:nvCxnSpPr>
        <p:spPr>
          <a:xfrm flipV="1">
            <a:off x="6336175" y="4026897"/>
            <a:ext cx="3043242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C13FDAC-C1D1-8444-AAAA-655C0814A771}"/>
              </a:ext>
            </a:extLst>
          </p:cNvPr>
          <p:cNvCxnSpPr>
            <a:cxnSpLocks/>
          </p:cNvCxnSpPr>
          <p:nvPr/>
        </p:nvCxnSpPr>
        <p:spPr>
          <a:xfrm flipV="1">
            <a:off x="4239501" y="3813588"/>
            <a:ext cx="5139916" cy="169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2B20B87-D366-FF40-9E61-9802E6A8BA17}"/>
              </a:ext>
            </a:extLst>
          </p:cNvPr>
          <p:cNvCxnSpPr>
            <a:cxnSpLocks/>
          </p:cNvCxnSpPr>
          <p:nvPr/>
        </p:nvCxnSpPr>
        <p:spPr>
          <a:xfrm>
            <a:off x="4239501" y="3829846"/>
            <a:ext cx="0" cy="1303348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591C6954-E5EA-BD4A-AE90-7336F867C5B3}"/>
              </a:ext>
            </a:extLst>
          </p:cNvPr>
          <p:cNvCxnSpPr>
            <a:cxnSpLocks/>
          </p:cNvCxnSpPr>
          <p:nvPr/>
        </p:nvCxnSpPr>
        <p:spPr>
          <a:xfrm flipH="1">
            <a:off x="6312421" y="4023275"/>
            <a:ext cx="23754" cy="1077484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>
            <a:extLst>
              <a:ext uri="{FF2B5EF4-FFF2-40B4-BE49-F238E27FC236}">
                <a16:creationId xmlns:a16="http://schemas.microsoft.com/office/drawing/2014/main" id="{5CD81947-980B-FA40-ADB2-4BDF216F6EA9}"/>
              </a:ext>
            </a:extLst>
          </p:cNvPr>
          <p:cNvSpPr/>
          <p:nvPr/>
        </p:nvSpPr>
        <p:spPr>
          <a:xfrm>
            <a:off x="6751321" y="5478883"/>
            <a:ext cx="90092" cy="90092"/>
          </a:xfrm>
          <a:prstGeom prst="ellips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18DC2B84-3EB9-1343-BB3E-849727FAF3B9}"/>
              </a:ext>
            </a:extLst>
          </p:cNvPr>
          <p:cNvSpPr/>
          <p:nvPr/>
        </p:nvSpPr>
        <p:spPr>
          <a:xfrm>
            <a:off x="6949237" y="5478883"/>
            <a:ext cx="90092" cy="90092"/>
          </a:xfrm>
          <a:prstGeom prst="ellips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A0400B9E-8C37-EE44-9000-8720770D8D0F}"/>
              </a:ext>
            </a:extLst>
          </p:cNvPr>
          <p:cNvSpPr/>
          <p:nvPr/>
        </p:nvSpPr>
        <p:spPr>
          <a:xfrm>
            <a:off x="7161721" y="5478883"/>
            <a:ext cx="90092" cy="90092"/>
          </a:xfrm>
          <a:prstGeom prst="ellips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4" name="Footer Placeholder 4">
            <a:extLst>
              <a:ext uri="{FF2B5EF4-FFF2-40B4-BE49-F238E27FC236}">
                <a16:creationId xmlns:a16="http://schemas.microsoft.com/office/drawing/2014/main" id="{BBDE804C-3A44-6A40-B6FE-9598ED02D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97365"/>
            <a:ext cx="4114800" cy="1600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Tom Shea 2018-06-13,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SLHiPP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Uppsala</a:t>
            </a:r>
          </a:p>
        </p:txBody>
      </p:sp>
    </p:spTree>
    <p:extLst>
      <p:ext uri="{BB962C8B-B14F-4D97-AF65-F5344CB8AC3E}">
        <p14:creationId xmlns:p14="http://schemas.microsoft.com/office/powerpoint/2010/main" val="2170297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Line 4"/>
          <p:cNvSpPr>
            <a:spLocks noChangeShapeType="1"/>
          </p:cNvSpPr>
          <p:nvPr/>
        </p:nvSpPr>
        <p:spPr bwMode="auto">
          <a:xfrm flipV="1">
            <a:off x="4047483" y="3119259"/>
            <a:ext cx="7461987" cy="0"/>
          </a:xfrm>
          <a:prstGeom prst="line">
            <a:avLst/>
          </a:prstGeom>
          <a:noFill/>
          <a:ln w="1016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270" name="Line 5"/>
          <p:cNvSpPr>
            <a:spLocks noChangeShapeType="1"/>
          </p:cNvSpPr>
          <p:nvPr/>
        </p:nvSpPr>
        <p:spPr bwMode="auto">
          <a:xfrm rot="5400000" flipV="1">
            <a:off x="4076552" y="2920821"/>
            <a:ext cx="358775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271" name="Line 6"/>
          <p:cNvSpPr>
            <a:spLocks noChangeShapeType="1"/>
          </p:cNvSpPr>
          <p:nvPr/>
        </p:nvSpPr>
        <p:spPr bwMode="auto">
          <a:xfrm rot="5400000" flipV="1">
            <a:off x="5620678" y="2920821"/>
            <a:ext cx="358775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272" name="Line 7"/>
          <p:cNvSpPr>
            <a:spLocks noChangeShapeType="1"/>
          </p:cNvSpPr>
          <p:nvPr/>
        </p:nvSpPr>
        <p:spPr bwMode="auto">
          <a:xfrm rot="5400000" flipV="1">
            <a:off x="7272892" y="2908121"/>
            <a:ext cx="358775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273" name="Line 8"/>
          <p:cNvSpPr>
            <a:spLocks noChangeShapeType="1"/>
          </p:cNvSpPr>
          <p:nvPr/>
        </p:nvSpPr>
        <p:spPr bwMode="auto">
          <a:xfrm rot="5400000" flipV="1">
            <a:off x="10557117" y="2916059"/>
            <a:ext cx="3683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274" name="Line 9"/>
          <p:cNvSpPr>
            <a:spLocks noChangeShapeType="1"/>
          </p:cNvSpPr>
          <p:nvPr/>
        </p:nvSpPr>
        <p:spPr bwMode="auto">
          <a:xfrm rot="5400000" flipV="1">
            <a:off x="8935785" y="2916059"/>
            <a:ext cx="3683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276" name="Text Box 11"/>
          <p:cNvSpPr txBox="1">
            <a:spLocks noChangeArrowheads="1"/>
          </p:cNvSpPr>
          <p:nvPr/>
        </p:nvSpPr>
        <p:spPr bwMode="auto">
          <a:xfrm>
            <a:off x="4557043" y="2607868"/>
            <a:ext cx="98824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2002</a:t>
            </a:r>
          </a:p>
        </p:txBody>
      </p:sp>
      <p:sp>
        <p:nvSpPr>
          <p:cNvPr id="11277" name="Text Box 12"/>
          <p:cNvSpPr txBox="1">
            <a:spLocks noChangeArrowheads="1"/>
          </p:cNvSpPr>
          <p:nvPr/>
        </p:nvSpPr>
        <p:spPr bwMode="auto">
          <a:xfrm>
            <a:off x="6103219" y="2620568"/>
            <a:ext cx="98824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2003</a:t>
            </a:r>
          </a:p>
        </p:txBody>
      </p:sp>
      <p:sp>
        <p:nvSpPr>
          <p:cNvPr id="11278" name="Text Box 13"/>
          <p:cNvSpPr txBox="1">
            <a:spLocks noChangeArrowheads="1"/>
          </p:cNvSpPr>
          <p:nvPr/>
        </p:nvSpPr>
        <p:spPr bwMode="auto">
          <a:xfrm>
            <a:off x="7761264" y="2620568"/>
            <a:ext cx="98824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2004</a:t>
            </a:r>
          </a:p>
        </p:txBody>
      </p:sp>
      <p:sp>
        <p:nvSpPr>
          <p:cNvPr id="11279" name="Text Box 14"/>
          <p:cNvSpPr txBox="1">
            <a:spLocks noChangeArrowheads="1"/>
          </p:cNvSpPr>
          <p:nvPr/>
        </p:nvSpPr>
        <p:spPr bwMode="auto">
          <a:xfrm>
            <a:off x="9331551" y="2620568"/>
            <a:ext cx="98824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2005</a:t>
            </a:r>
          </a:p>
        </p:txBody>
      </p:sp>
      <p:sp>
        <p:nvSpPr>
          <p:cNvPr id="11280" name="Text Box 15"/>
          <p:cNvSpPr txBox="1">
            <a:spLocks noChangeArrowheads="1"/>
          </p:cNvSpPr>
          <p:nvPr/>
        </p:nvSpPr>
        <p:spPr bwMode="auto">
          <a:xfrm>
            <a:off x="10875531" y="2620568"/>
            <a:ext cx="98824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2006</a:t>
            </a:r>
          </a:p>
        </p:txBody>
      </p:sp>
      <p:sp>
        <p:nvSpPr>
          <p:cNvPr id="11281" name="Rectangle 16"/>
          <p:cNvSpPr>
            <a:spLocks noChangeArrowheads="1"/>
          </p:cNvSpPr>
          <p:nvPr/>
        </p:nvSpPr>
        <p:spPr bwMode="auto">
          <a:xfrm>
            <a:off x="4696015" y="2987039"/>
            <a:ext cx="364800" cy="228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</a:p>
        </p:txBody>
      </p:sp>
      <p:sp>
        <p:nvSpPr>
          <p:cNvPr id="11282" name="Rectangle 17"/>
          <p:cNvSpPr>
            <a:spLocks noChangeArrowheads="1"/>
          </p:cNvSpPr>
          <p:nvPr/>
        </p:nvSpPr>
        <p:spPr bwMode="auto">
          <a:xfrm>
            <a:off x="4331217" y="2987039"/>
            <a:ext cx="189155" cy="228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</a:p>
        </p:txBody>
      </p:sp>
      <p:sp>
        <p:nvSpPr>
          <p:cNvPr id="11283" name="Rectangle 18"/>
          <p:cNvSpPr>
            <a:spLocks noChangeArrowheads="1"/>
          </p:cNvSpPr>
          <p:nvPr/>
        </p:nvSpPr>
        <p:spPr bwMode="auto">
          <a:xfrm>
            <a:off x="6824979" y="2987039"/>
            <a:ext cx="469028" cy="228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</a:p>
        </p:txBody>
      </p:sp>
      <p:sp>
        <p:nvSpPr>
          <p:cNvPr id="11284" name="Rectangle 19"/>
          <p:cNvSpPr>
            <a:spLocks noChangeArrowheads="1"/>
          </p:cNvSpPr>
          <p:nvPr/>
        </p:nvSpPr>
        <p:spPr bwMode="auto">
          <a:xfrm>
            <a:off x="5549144" y="2987039"/>
            <a:ext cx="364800" cy="228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</a:p>
        </p:txBody>
      </p:sp>
      <p:sp>
        <p:nvSpPr>
          <p:cNvPr id="11285" name="Rectangle 20"/>
          <p:cNvSpPr>
            <a:spLocks noChangeArrowheads="1"/>
          </p:cNvSpPr>
          <p:nvPr/>
        </p:nvSpPr>
        <p:spPr bwMode="auto">
          <a:xfrm>
            <a:off x="7751455" y="2987039"/>
            <a:ext cx="364799" cy="228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</a:t>
            </a:r>
          </a:p>
        </p:txBody>
      </p:sp>
      <p:sp>
        <p:nvSpPr>
          <p:cNvPr id="11286" name="Rectangle 21"/>
          <p:cNvSpPr>
            <a:spLocks noChangeArrowheads="1"/>
          </p:cNvSpPr>
          <p:nvPr/>
        </p:nvSpPr>
        <p:spPr bwMode="auto">
          <a:xfrm>
            <a:off x="10044481" y="2987039"/>
            <a:ext cx="376380" cy="228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7</a:t>
            </a:r>
          </a:p>
        </p:txBody>
      </p:sp>
      <p:sp>
        <p:nvSpPr>
          <p:cNvPr id="11287" name="Rectangle 22"/>
          <p:cNvSpPr>
            <a:spLocks noChangeArrowheads="1"/>
          </p:cNvSpPr>
          <p:nvPr/>
        </p:nvSpPr>
        <p:spPr bwMode="auto">
          <a:xfrm>
            <a:off x="10646690" y="2987039"/>
            <a:ext cx="422704" cy="228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8</a:t>
            </a:r>
          </a:p>
        </p:txBody>
      </p:sp>
      <p:sp>
        <p:nvSpPr>
          <p:cNvPr id="11288" name="Rectangle 23"/>
          <p:cNvSpPr>
            <a:spLocks noChangeArrowheads="1"/>
          </p:cNvSpPr>
          <p:nvPr/>
        </p:nvSpPr>
        <p:spPr bwMode="auto">
          <a:xfrm>
            <a:off x="11214157" y="2987039"/>
            <a:ext cx="295313" cy="228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</a:t>
            </a:r>
          </a:p>
        </p:txBody>
      </p:sp>
      <p:sp>
        <p:nvSpPr>
          <p:cNvPr id="11289" name="Rectangle 24"/>
          <p:cNvSpPr>
            <a:spLocks noChangeArrowheads="1"/>
          </p:cNvSpPr>
          <p:nvPr/>
        </p:nvSpPr>
        <p:spPr bwMode="auto">
          <a:xfrm>
            <a:off x="8654769" y="2987039"/>
            <a:ext cx="364799" cy="228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</a:t>
            </a:r>
          </a:p>
        </p:txBody>
      </p:sp>
      <p:sp>
        <p:nvSpPr>
          <p:cNvPr id="32" name="Line 4"/>
          <p:cNvSpPr>
            <a:spLocks noChangeShapeType="1"/>
          </p:cNvSpPr>
          <p:nvPr/>
        </p:nvSpPr>
        <p:spPr bwMode="auto">
          <a:xfrm flipV="1">
            <a:off x="2328200" y="2006511"/>
            <a:ext cx="8935851" cy="12097"/>
          </a:xfrm>
          <a:prstGeom prst="line">
            <a:avLst/>
          </a:prstGeom>
          <a:noFill/>
          <a:ln w="1016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5" name="Line 7"/>
          <p:cNvSpPr>
            <a:spLocks noChangeShapeType="1"/>
          </p:cNvSpPr>
          <p:nvPr/>
        </p:nvSpPr>
        <p:spPr bwMode="auto">
          <a:xfrm rot="16200000">
            <a:off x="2255811" y="2225160"/>
            <a:ext cx="358775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6" name="Line 8"/>
          <p:cNvSpPr>
            <a:spLocks noChangeShapeType="1"/>
          </p:cNvSpPr>
          <p:nvPr/>
        </p:nvSpPr>
        <p:spPr bwMode="auto">
          <a:xfrm rot="16200000">
            <a:off x="5540036" y="2217222"/>
            <a:ext cx="3683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7" name="Line 9"/>
          <p:cNvSpPr>
            <a:spLocks noChangeShapeType="1"/>
          </p:cNvSpPr>
          <p:nvPr/>
        </p:nvSpPr>
        <p:spPr bwMode="auto">
          <a:xfrm rot="16200000">
            <a:off x="3918704" y="2217222"/>
            <a:ext cx="3683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8" name="Line 10"/>
          <p:cNvSpPr>
            <a:spLocks noChangeShapeType="1"/>
          </p:cNvSpPr>
          <p:nvPr/>
        </p:nvSpPr>
        <p:spPr bwMode="auto">
          <a:xfrm rot="16200000">
            <a:off x="7167284" y="2214047"/>
            <a:ext cx="38735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1" name="Text Box 15"/>
          <p:cNvSpPr txBox="1">
            <a:spLocks noChangeArrowheads="1"/>
          </p:cNvSpPr>
          <p:nvPr/>
        </p:nvSpPr>
        <p:spPr bwMode="auto">
          <a:xfrm>
            <a:off x="5943367" y="2111903"/>
            <a:ext cx="98824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2019</a:t>
            </a:r>
          </a:p>
        </p:txBody>
      </p:sp>
      <p:sp>
        <p:nvSpPr>
          <p:cNvPr id="28" name="Rectangle 22"/>
          <p:cNvSpPr>
            <a:spLocks noChangeArrowheads="1"/>
          </p:cNvSpPr>
          <p:nvPr/>
        </p:nvSpPr>
        <p:spPr bwMode="auto">
          <a:xfrm>
            <a:off x="9436481" y="1879044"/>
            <a:ext cx="276890" cy="2668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4" name="Rectangle 22"/>
          <p:cNvSpPr>
            <a:spLocks noChangeArrowheads="1"/>
          </p:cNvSpPr>
          <p:nvPr/>
        </p:nvSpPr>
        <p:spPr bwMode="auto">
          <a:xfrm>
            <a:off x="7193866" y="1856415"/>
            <a:ext cx="438265" cy="2668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5" name="Rectangle 22"/>
          <p:cNvSpPr>
            <a:spLocks noChangeArrowheads="1"/>
          </p:cNvSpPr>
          <p:nvPr/>
        </p:nvSpPr>
        <p:spPr bwMode="auto">
          <a:xfrm>
            <a:off x="8190085" y="1872193"/>
            <a:ext cx="187076" cy="2668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7" name="Text Box 15"/>
          <p:cNvSpPr txBox="1">
            <a:spLocks noChangeArrowheads="1"/>
          </p:cNvSpPr>
          <p:nvPr/>
        </p:nvSpPr>
        <p:spPr bwMode="auto">
          <a:xfrm>
            <a:off x="4508328" y="2100247"/>
            <a:ext cx="98824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2018</a:t>
            </a:r>
          </a:p>
        </p:txBody>
      </p:sp>
      <p:sp>
        <p:nvSpPr>
          <p:cNvPr id="48" name="Text Box 15"/>
          <p:cNvSpPr txBox="1">
            <a:spLocks noChangeArrowheads="1"/>
          </p:cNvSpPr>
          <p:nvPr/>
        </p:nvSpPr>
        <p:spPr bwMode="auto">
          <a:xfrm>
            <a:off x="3059482" y="2112884"/>
            <a:ext cx="98824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2017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917002" y="950950"/>
            <a:ext cx="930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Source/</a:t>
            </a:r>
          </a:p>
          <a:p>
            <a:pPr algn="ctr"/>
            <a:r>
              <a:rPr lang="en-US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LEBT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998109" y="673129"/>
            <a:ext cx="179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RFQ/MEBT/DTL1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603657" y="1083821"/>
            <a:ext cx="896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DTL 2-4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837076" y="372070"/>
            <a:ext cx="16495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DTL5</a:t>
            </a:r>
          </a:p>
          <a:p>
            <a:pPr algn="ctr"/>
            <a:r>
              <a:rPr lang="en-US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 Spokes</a:t>
            </a:r>
          </a:p>
          <a:p>
            <a:pPr algn="ctr"/>
            <a:r>
              <a:rPr lang="en-US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 Medium Beta</a:t>
            </a:r>
          </a:p>
        </p:txBody>
      </p:sp>
      <p:cxnSp>
        <p:nvCxnSpPr>
          <p:cNvPr id="39" name="Straight Arrow Connector 38"/>
          <p:cNvCxnSpPr>
            <a:cxnSpLocks/>
            <a:stCxn id="62" idx="2"/>
            <a:endCxn id="46" idx="0"/>
          </p:cNvCxnSpPr>
          <p:nvPr/>
        </p:nvCxnSpPr>
        <p:spPr>
          <a:xfrm>
            <a:off x="5382034" y="1597281"/>
            <a:ext cx="310299" cy="2928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cxnSpLocks/>
          </p:cNvCxnSpPr>
          <p:nvPr/>
        </p:nvCxnSpPr>
        <p:spPr>
          <a:xfrm>
            <a:off x="6890665" y="1089392"/>
            <a:ext cx="372294" cy="734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cxnSpLocks/>
            <a:endCxn id="45" idx="0"/>
          </p:cNvCxnSpPr>
          <p:nvPr/>
        </p:nvCxnSpPr>
        <p:spPr>
          <a:xfrm>
            <a:off x="8170561" y="1521486"/>
            <a:ext cx="113062" cy="3507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cxnSpLocks/>
            <a:stCxn id="67" idx="2"/>
          </p:cNvCxnSpPr>
          <p:nvPr/>
        </p:nvCxnSpPr>
        <p:spPr>
          <a:xfrm flipH="1">
            <a:off x="9593653" y="1295400"/>
            <a:ext cx="68201" cy="5351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3355284" y="2568874"/>
            <a:ext cx="761747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SNS</a:t>
            </a:r>
            <a:endParaRPr lang="en-US" sz="2800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448742" y="1346624"/>
            <a:ext cx="69570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ESS</a:t>
            </a:r>
          </a:p>
        </p:txBody>
      </p:sp>
      <p:cxnSp>
        <p:nvCxnSpPr>
          <p:cNvPr id="11293" name="Straight Arrow Connector 11292"/>
          <p:cNvCxnSpPr>
            <a:cxnSpLocks/>
            <a:stCxn id="79" idx="2"/>
          </p:cNvCxnSpPr>
          <p:nvPr/>
        </p:nvCxnSpPr>
        <p:spPr>
          <a:xfrm flipH="1">
            <a:off x="3112744" y="1319459"/>
            <a:ext cx="498248" cy="5044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22"/>
          <p:cNvSpPr>
            <a:spLocks noChangeArrowheads="1"/>
          </p:cNvSpPr>
          <p:nvPr/>
        </p:nvSpPr>
        <p:spPr bwMode="auto">
          <a:xfrm>
            <a:off x="2328199" y="1861612"/>
            <a:ext cx="1014054" cy="2718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721161" y="673129"/>
            <a:ext cx="1779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Source/LEBT</a:t>
            </a:r>
            <a:br>
              <a:rPr lang="en-US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at Catania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7779"/>
          <a:stretch/>
        </p:blipFill>
        <p:spPr>
          <a:xfrm>
            <a:off x="4828656" y="3782517"/>
            <a:ext cx="6240738" cy="2738203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9558579" y="3232024"/>
            <a:ext cx="9655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Elliptical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325783" y="3933461"/>
            <a:ext cx="26768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Deployment at scale: superconducting </a:t>
            </a:r>
            <a:r>
              <a:rPr lang="en-US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linac</a:t>
            </a:r>
            <a:r>
              <a:rPr lang="en-US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devices</a:t>
            </a:r>
          </a:p>
        </p:txBody>
      </p:sp>
      <p:cxnSp>
        <p:nvCxnSpPr>
          <p:cNvPr id="5" name="Straight Arrow Connector 4"/>
          <p:cNvCxnSpPr>
            <a:cxnSpLocks/>
          </p:cNvCxnSpPr>
          <p:nvPr/>
        </p:nvCxnSpPr>
        <p:spPr>
          <a:xfrm>
            <a:off x="8190085" y="4780286"/>
            <a:ext cx="734016" cy="785087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cxnSpLocks/>
          </p:cNvCxnSpPr>
          <p:nvPr/>
        </p:nvCxnSpPr>
        <p:spPr>
          <a:xfrm flipH="1" flipV="1">
            <a:off x="9436482" y="2395436"/>
            <a:ext cx="650354" cy="350329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10079390" y="2741434"/>
            <a:ext cx="0" cy="259431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9443635" y="2173999"/>
            <a:ext cx="0" cy="244481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6730159" y="3200400"/>
            <a:ext cx="7046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DTL 1</a:t>
            </a:r>
            <a:endParaRPr lang="en-US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445349" y="3241965"/>
            <a:ext cx="7259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MEBT</a:t>
            </a:r>
          </a:p>
        </p:txBody>
      </p:sp>
      <p:sp>
        <p:nvSpPr>
          <p:cNvPr id="3" name="Arc 2"/>
          <p:cNvSpPr/>
          <p:nvPr/>
        </p:nvSpPr>
        <p:spPr>
          <a:xfrm flipV="1">
            <a:off x="4978749" y="3276600"/>
            <a:ext cx="1780756" cy="228600"/>
          </a:xfrm>
          <a:prstGeom prst="arc">
            <a:avLst>
              <a:gd name="adj1" fmla="val 11094643"/>
              <a:gd name="adj2" fmla="val 21534356"/>
            </a:avLst>
          </a:prstGeom>
          <a:solidFill>
            <a:schemeClr val="bg1"/>
          </a:solidFill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21285" y="3276990"/>
            <a:ext cx="10417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improve</a:t>
            </a:r>
          </a:p>
        </p:txBody>
      </p:sp>
      <p:sp>
        <p:nvSpPr>
          <p:cNvPr id="73" name="Arc 72"/>
          <p:cNvSpPr/>
          <p:nvPr/>
        </p:nvSpPr>
        <p:spPr>
          <a:xfrm flipV="1">
            <a:off x="7241043" y="3151950"/>
            <a:ext cx="2385906" cy="377836"/>
          </a:xfrm>
          <a:prstGeom prst="arc">
            <a:avLst>
              <a:gd name="adj1" fmla="val 11174510"/>
              <a:gd name="adj2" fmla="val 21367382"/>
            </a:avLst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933853" y="3312964"/>
            <a:ext cx="9586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improve</a:t>
            </a:r>
          </a:p>
        </p:txBody>
      </p:sp>
      <p:sp>
        <p:nvSpPr>
          <p:cNvPr id="75" name="Line 8">
            <a:extLst>
              <a:ext uri="{FF2B5EF4-FFF2-40B4-BE49-F238E27FC236}">
                <a16:creationId xmlns:a16="http://schemas.microsoft.com/office/drawing/2014/main" id="{A61E6A81-ED32-7449-906F-139A10B62E32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10297093" y="2173998"/>
            <a:ext cx="3683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6" name="Line 9">
            <a:extLst>
              <a:ext uri="{FF2B5EF4-FFF2-40B4-BE49-F238E27FC236}">
                <a16:creationId xmlns:a16="http://schemas.microsoft.com/office/drawing/2014/main" id="{433A8E27-C6C3-2E4C-B5C1-43C8BD8354D8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8675761" y="2173998"/>
            <a:ext cx="3683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1" name="Text Box 15">
            <a:extLst>
              <a:ext uri="{FF2B5EF4-FFF2-40B4-BE49-F238E27FC236}">
                <a16:creationId xmlns:a16="http://schemas.microsoft.com/office/drawing/2014/main" id="{6D5C7BB8-BB21-B34A-B438-3D6FC764E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1264" y="2149419"/>
            <a:ext cx="98824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2020</a:t>
            </a:r>
          </a:p>
        </p:txBody>
      </p:sp>
      <p:sp>
        <p:nvSpPr>
          <p:cNvPr id="82" name="Text Box 15">
            <a:extLst>
              <a:ext uri="{FF2B5EF4-FFF2-40B4-BE49-F238E27FC236}">
                <a16:creationId xmlns:a16="http://schemas.microsoft.com/office/drawing/2014/main" id="{FD00ECF8-7D00-3142-8EA1-EF27F0AAF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3620" y="2149419"/>
            <a:ext cx="98824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2021</a:t>
            </a:r>
          </a:p>
        </p:txBody>
      </p:sp>
      <p:sp>
        <p:nvSpPr>
          <p:cNvPr id="83" name="Text Box 15">
            <a:extLst>
              <a:ext uri="{FF2B5EF4-FFF2-40B4-BE49-F238E27FC236}">
                <a16:creationId xmlns:a16="http://schemas.microsoft.com/office/drawing/2014/main" id="{B1DEBA8B-9F4D-EB4F-A4F1-F55220D62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9393" y="2149419"/>
            <a:ext cx="98824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2022</a:t>
            </a:r>
          </a:p>
        </p:txBody>
      </p:sp>
      <p:sp>
        <p:nvSpPr>
          <p:cNvPr id="88" name="Rectangle 22">
            <a:extLst>
              <a:ext uri="{FF2B5EF4-FFF2-40B4-BE49-F238E27FC236}">
                <a16:creationId xmlns:a16="http://schemas.microsoft.com/office/drawing/2014/main" id="{E83F73AE-A9AF-984E-99EC-3B9CF8A9D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64051" y="1874384"/>
            <a:ext cx="219899" cy="2668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B571F2-0469-D64E-8062-6A1CA36EEB87}"/>
              </a:ext>
            </a:extLst>
          </p:cNvPr>
          <p:cNvSpPr txBox="1"/>
          <p:nvPr/>
        </p:nvSpPr>
        <p:spPr>
          <a:xfrm>
            <a:off x="469489" y="4316290"/>
            <a:ext cx="39585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In years past, the ESS plan appeared too aggressive.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In 2018, it looked achievable and similar to RHIC and SNS.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Now, the pace appears slow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A749DF7-0CB8-9942-BC1E-4418E8F310E8}"/>
              </a:ext>
            </a:extLst>
          </p:cNvPr>
          <p:cNvSpPr txBox="1"/>
          <p:nvPr/>
        </p:nvSpPr>
        <p:spPr>
          <a:xfrm>
            <a:off x="10394660" y="286189"/>
            <a:ext cx="1026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 target</a:t>
            </a:r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99D3B744-C587-7B47-A51F-3748E6FC9184}"/>
              </a:ext>
            </a:extLst>
          </p:cNvPr>
          <p:cNvCxnSpPr>
            <a:cxnSpLocks/>
            <a:endCxn id="88" idx="0"/>
          </p:cNvCxnSpPr>
          <p:nvPr/>
        </p:nvCxnSpPr>
        <p:spPr>
          <a:xfrm>
            <a:off x="11063200" y="688211"/>
            <a:ext cx="310801" cy="11861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AD2110DB-37CA-3A4F-8333-4EE59A0E1DD5}"/>
              </a:ext>
            </a:extLst>
          </p:cNvPr>
          <p:cNvSpPr txBox="1"/>
          <p:nvPr/>
        </p:nvSpPr>
        <p:spPr>
          <a:xfrm>
            <a:off x="214451" y="27862"/>
            <a:ext cx="2440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Comparison</a:t>
            </a:r>
          </a:p>
        </p:txBody>
      </p:sp>
      <p:sp>
        <p:nvSpPr>
          <p:cNvPr id="72" name="Rectangle 22">
            <a:extLst>
              <a:ext uri="{FF2B5EF4-FFF2-40B4-BE49-F238E27FC236}">
                <a16:creationId xmlns:a16="http://schemas.microsoft.com/office/drawing/2014/main" id="{74C9E4E1-2578-944C-AFFB-B778F53C4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4546" y="1928027"/>
            <a:ext cx="467596" cy="1571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6" name="Rectangle 22"/>
          <p:cNvSpPr>
            <a:spLocks noChangeArrowheads="1"/>
          </p:cNvSpPr>
          <p:nvPr/>
        </p:nvSpPr>
        <p:spPr bwMode="auto">
          <a:xfrm>
            <a:off x="5322367" y="1890115"/>
            <a:ext cx="739932" cy="2668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0" name="Rectangle 22">
            <a:extLst>
              <a:ext uri="{FF2B5EF4-FFF2-40B4-BE49-F238E27FC236}">
                <a16:creationId xmlns:a16="http://schemas.microsoft.com/office/drawing/2014/main" id="{18BB907B-7675-EF41-83CC-114B3E444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5631" y="1940525"/>
            <a:ext cx="467596" cy="1571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4" name="Rectangle 22">
            <a:extLst>
              <a:ext uri="{FF2B5EF4-FFF2-40B4-BE49-F238E27FC236}">
                <a16:creationId xmlns:a16="http://schemas.microsoft.com/office/drawing/2014/main" id="{7233B129-2CB1-F345-ACDD-28EF5A411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1432" y="1936044"/>
            <a:ext cx="276890" cy="1598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1C87AF5D-8097-1047-AC72-4F6230EEB406}"/>
              </a:ext>
            </a:extLst>
          </p:cNvPr>
          <p:cNvCxnSpPr>
            <a:cxnSpLocks/>
          </p:cNvCxnSpPr>
          <p:nvPr/>
        </p:nvCxnSpPr>
        <p:spPr>
          <a:xfrm>
            <a:off x="8190085" y="1547719"/>
            <a:ext cx="789537" cy="3476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6BF487FE-D9F7-E544-A45F-26AE54D366EC}"/>
              </a:ext>
            </a:extLst>
          </p:cNvPr>
          <p:cNvCxnSpPr>
            <a:cxnSpLocks/>
            <a:stCxn id="63" idx="2"/>
          </p:cNvCxnSpPr>
          <p:nvPr/>
        </p:nvCxnSpPr>
        <p:spPr>
          <a:xfrm>
            <a:off x="6897586" y="1042461"/>
            <a:ext cx="1154239" cy="862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3FA6E89C-DE46-3F4D-B528-7F77B75D06D3}"/>
              </a:ext>
            </a:extLst>
          </p:cNvPr>
          <p:cNvCxnSpPr>
            <a:cxnSpLocks/>
            <a:stCxn id="62" idx="2"/>
          </p:cNvCxnSpPr>
          <p:nvPr/>
        </p:nvCxnSpPr>
        <p:spPr>
          <a:xfrm>
            <a:off x="5382034" y="1597281"/>
            <a:ext cx="852237" cy="2981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22">
            <a:extLst>
              <a:ext uri="{FF2B5EF4-FFF2-40B4-BE49-F238E27FC236}">
                <a16:creationId xmlns:a16="http://schemas.microsoft.com/office/drawing/2014/main" id="{C75EFF50-63BD-3144-A47B-A4D9E3768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0833" y="1951932"/>
            <a:ext cx="467596" cy="1571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2" name="Rectangle 22">
            <a:extLst>
              <a:ext uri="{FF2B5EF4-FFF2-40B4-BE49-F238E27FC236}">
                <a16:creationId xmlns:a16="http://schemas.microsoft.com/office/drawing/2014/main" id="{A9304BDD-F8FB-D44D-8056-F4666F24D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4407" y="1934243"/>
            <a:ext cx="276890" cy="1598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5B7B16A3-6987-4944-B585-44EDACFD95E1}"/>
              </a:ext>
            </a:extLst>
          </p:cNvPr>
          <p:cNvCxnSpPr>
            <a:cxnSpLocks/>
            <a:stCxn id="67" idx="2"/>
          </p:cNvCxnSpPr>
          <p:nvPr/>
        </p:nvCxnSpPr>
        <p:spPr>
          <a:xfrm>
            <a:off x="9661853" y="1295400"/>
            <a:ext cx="521465" cy="5744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CA0F46-3104-FF45-8046-D210FD4E398D}"/>
              </a:ext>
            </a:extLst>
          </p:cNvPr>
          <p:cNvCxnSpPr>
            <a:endCxn id="92" idx="1"/>
          </p:cNvCxnSpPr>
          <p:nvPr/>
        </p:nvCxnSpPr>
        <p:spPr>
          <a:xfrm flipV="1">
            <a:off x="10088190" y="2014182"/>
            <a:ext cx="46217" cy="714551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1947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CC3EDF-A659-DA4E-87E2-6B189DAF6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4406572" cy="1143000"/>
          </a:xfrm>
        </p:spPr>
        <p:txBody>
          <a:bodyPr/>
          <a:lstStyle/>
          <a:p>
            <a:r>
              <a:rPr lang="en-US" dirty="0"/>
              <a:t>2019 Goals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3C4BCD-9284-FF49-9E6F-5C137508A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467" y="2113808"/>
            <a:ext cx="3531894" cy="408360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Explicitly linked goals of diagnostics to overall goals of ESS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431393-95C2-6348-9F86-15F3AFF281C3}"/>
              </a:ext>
            </a:extLst>
          </p:cNvPr>
          <p:cNvSpPr/>
          <p:nvPr/>
        </p:nvSpPr>
        <p:spPr>
          <a:xfrm>
            <a:off x="4541159" y="79427"/>
            <a:ext cx="5624119" cy="6677632"/>
          </a:xfrm>
          <a:prstGeom prst="rect">
            <a:avLst/>
          </a:prstGeom>
          <a:solidFill>
            <a:schemeClr val="bg1"/>
          </a:solidFill>
          <a:ln w="19050"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EE69BB-CEE2-8849-9B13-885222C6F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913" y="124691"/>
            <a:ext cx="5403650" cy="6608618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533412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DDE25-75FB-9644-B566-59860D8E8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Focus Areas for 2019</a:t>
            </a:r>
            <a:b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(copied from 2018 presentation)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583CB-9DC8-2A40-8559-1D63C7079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845" y="1610591"/>
            <a:ext cx="10238498" cy="5247409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Deploy normal-conducting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linac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diagnostic systems 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[ongoing, slow start]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Wrap up most prototype testing and remaining design reviews 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[ongoing]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Project management</a:t>
            </a: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Biggest issue: Projected budget gap of 2 to 5% 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[projected gap remains]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Soliciting ideas for cost savings/deferral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Technical</a:t>
            </a: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V 1.0 firmware and software architecture 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[see FPGA and system presentations]</a:t>
            </a: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Data on demand 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[firmware implemented]</a:t>
            </a: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Timing integration 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[soon]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MPS integration 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[firmware implemented]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Low latency link 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[firmware implemented]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2"/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1EF44-5940-8949-A319-AD85912B0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18</a:t>
            </a:fld>
            <a:endParaRPr lang="en-GB" noProof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106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9D877-2D79-1741-8DDB-36B33692B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Areas for 2020</a:t>
            </a:r>
            <a:br>
              <a:rPr lang="en-US" dirty="0"/>
            </a:br>
            <a:r>
              <a:rPr lang="en-US" dirty="0"/>
              <a:t>(builds on 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2DAB3-399F-064D-924B-32898FBC7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Normal-conducting </a:t>
            </a:r>
            <a:r>
              <a:rPr lang="en-US" dirty="0" err="1"/>
              <a:t>linac</a:t>
            </a:r>
            <a:r>
              <a:rPr lang="en-US" dirty="0"/>
              <a:t> deployment (still)</a:t>
            </a:r>
          </a:p>
          <a:p>
            <a:r>
              <a:rPr lang="en-US" dirty="0"/>
              <a:t>Enter fabrication and installation phase for remaining systems</a:t>
            </a:r>
          </a:p>
          <a:p>
            <a:r>
              <a:rPr lang="en-US" dirty="0"/>
              <a:t>Evolve the organization to support commissioning and operations</a:t>
            </a:r>
          </a:p>
          <a:p>
            <a:pPr lvl="1"/>
            <a:r>
              <a:rPr lang="en-US" dirty="0"/>
              <a:t>System lead team to collectively own diagnostics suite. </a:t>
            </a:r>
          </a:p>
          <a:p>
            <a:pPr lvl="1"/>
            <a:r>
              <a:rPr lang="en-US" dirty="0"/>
              <a:t>Technical team(s) to consolidate and improve underlying components</a:t>
            </a:r>
          </a:p>
          <a:p>
            <a:r>
              <a:rPr lang="en-US" dirty="0"/>
              <a:t>Data (full stack)</a:t>
            </a:r>
          </a:p>
          <a:p>
            <a:pPr lvl="1"/>
            <a:r>
              <a:rPr lang="en-US" dirty="0"/>
              <a:t>Integrate components like DoD, timing, links, </a:t>
            </a:r>
            <a:r>
              <a:rPr lang="en-US" dirty="0" err="1"/>
              <a:t>etc</a:t>
            </a:r>
            <a:r>
              <a:rPr lang="en-US" dirty="0"/>
              <a:t> into data acquisition solution</a:t>
            </a:r>
          </a:p>
          <a:p>
            <a:pPr lvl="1"/>
            <a:r>
              <a:rPr lang="en-US" dirty="0"/>
              <a:t>Common data exchange format (Clement) for verification. Also beam tests, machine studies</a:t>
            </a:r>
          </a:p>
          <a:p>
            <a:pPr lvl="1"/>
            <a:r>
              <a:rPr lang="en-US" dirty="0"/>
              <a:t>Data analysis, visualization, machine learning (Irena)</a:t>
            </a:r>
          </a:p>
          <a:p>
            <a:pPr lvl="1"/>
            <a:r>
              <a:rPr lang="en-US" dirty="0"/>
              <a:t>Requires collaboration: within diagnostics, beam physics, ops, controls, DMSC, ... SNS, …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AFB714-6BFA-6941-9910-01E24F3EE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19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04897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F8B02-53A2-CA49-8AE5-2DC6BE1BC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Organization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C75AA3-901D-4644-99A8-433013A96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C7A097-91F9-0247-8499-6AED382532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&gt;20 Partners and Collaborators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8B0A95-7949-F046-B42D-D019CE27C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613" y="2573530"/>
            <a:ext cx="4329355" cy="42484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3A3779-59EC-014B-896B-0BCF2EE1AAC3}"/>
              </a:ext>
            </a:extLst>
          </p:cNvPr>
          <p:cNvSpPr txBox="1"/>
          <p:nvPr/>
        </p:nvSpPr>
        <p:spPr>
          <a:xfrm>
            <a:off x="5954751" y="172843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US" sz="2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88C9C3-9C0C-024A-B019-1230579FB615}"/>
              </a:ext>
            </a:extLst>
          </p:cNvPr>
          <p:cNvSpPr/>
          <p:nvPr/>
        </p:nvSpPr>
        <p:spPr>
          <a:xfrm>
            <a:off x="6224960" y="3402141"/>
            <a:ext cx="2790868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System Leads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Rafael Baron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Clement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Derrez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Elena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Donegani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Hooman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Hassanzedagen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Irena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Dolenc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Kittelmann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Roxana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Tarkeshian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Cyrille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Thomas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590721-3620-9744-9978-3E9169F4A3BF}"/>
              </a:ext>
            </a:extLst>
          </p:cNvPr>
          <p:cNvSpPr/>
          <p:nvPr/>
        </p:nvSpPr>
        <p:spPr>
          <a:xfrm>
            <a:off x="64703" y="1413466"/>
            <a:ext cx="316999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Aarhus University</a:t>
            </a:r>
          </a:p>
          <a:p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CEA </a:t>
            </a:r>
            <a:r>
              <a:rPr lang="en-US" sz="1600" dirty="0" err="1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Saclay</a:t>
            </a:r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, Paris</a:t>
            </a:r>
          </a:p>
          <a:p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CERN, Geneva</a:t>
            </a:r>
          </a:p>
          <a:p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Cockcroft Institute, Daresbury</a:t>
            </a:r>
          </a:p>
          <a:p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DESY, Hamburg</a:t>
            </a:r>
          </a:p>
          <a:p>
            <a:r>
              <a:rPr lang="en-US" sz="1600" dirty="0" err="1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Elettra</a:t>
            </a:r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 – </a:t>
            </a:r>
            <a:r>
              <a:rPr lang="en-US" sz="1600" dirty="0" err="1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Sincrotrone</a:t>
            </a:r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 Trieste</a:t>
            </a:r>
          </a:p>
          <a:p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ESS Bilbao</a:t>
            </a:r>
          </a:p>
          <a:p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INFN, Catania</a:t>
            </a:r>
          </a:p>
          <a:p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INFN, </a:t>
            </a:r>
            <a:r>
              <a:rPr lang="en-US" sz="1600" dirty="0" err="1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Legnaro</a:t>
            </a:r>
            <a:endParaRPr lang="en-US" sz="1600" dirty="0">
              <a:solidFill>
                <a:srgbClr val="535353"/>
              </a:solidFill>
              <a:latin typeface="Calibri Light" panose="020F0302020204030204" pitchFamily="34" charset="0"/>
              <a:ea typeface="Gill Sans Light" charset="0"/>
              <a:cs typeface="Calibri Light" panose="020F0302020204030204" pitchFamily="34" charset="0"/>
            </a:endParaRPr>
          </a:p>
          <a:p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Lund University</a:t>
            </a:r>
          </a:p>
          <a:p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University of Oslo</a:t>
            </a:r>
          </a:p>
          <a:p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DTU, Denmark</a:t>
            </a:r>
          </a:p>
          <a:p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STFC, Daresbury</a:t>
            </a:r>
          </a:p>
          <a:p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WUT, Warsaw </a:t>
            </a:r>
          </a:p>
          <a:p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Lodz U. of Technology, Lodz</a:t>
            </a:r>
          </a:p>
          <a:p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Chinese ADS</a:t>
            </a:r>
          </a:p>
          <a:p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J-PARC, Japan</a:t>
            </a:r>
          </a:p>
          <a:p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ORNL, USA</a:t>
            </a:r>
          </a:p>
          <a:p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LANL, USA</a:t>
            </a:r>
          </a:p>
          <a:p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IHEP, Russia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94C064-42AF-3F4C-977F-5714B43A8420}"/>
              </a:ext>
            </a:extLst>
          </p:cNvPr>
          <p:cNvSpPr/>
          <p:nvPr/>
        </p:nvSpPr>
        <p:spPr>
          <a:xfrm>
            <a:off x="3139328" y="1442321"/>
            <a:ext cx="28789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INR, Moscow</a:t>
            </a:r>
          </a:p>
          <a:p>
            <a:r>
              <a:rPr lang="en-US" sz="1600" dirty="0" err="1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Högskola</a:t>
            </a:r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 </a:t>
            </a:r>
            <a:r>
              <a:rPr lang="en-US" sz="1600" dirty="0" err="1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Väst</a:t>
            </a:r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, </a:t>
            </a:r>
            <a:r>
              <a:rPr lang="en-US" sz="1600" dirty="0" err="1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Trollhättan</a:t>
            </a:r>
            <a:endParaRPr lang="en-US" sz="1600" dirty="0">
              <a:solidFill>
                <a:srgbClr val="535353"/>
              </a:solidFill>
              <a:latin typeface="Calibri Light" panose="020F0302020204030204" pitchFamily="34" charset="0"/>
              <a:ea typeface="Gill Sans Light" charset="0"/>
              <a:cs typeface="Calibri Light" panose="020F0302020204030204" pitchFamily="34" charset="0"/>
            </a:endParaRPr>
          </a:p>
          <a:p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Stony Brook U., New York</a:t>
            </a:r>
          </a:p>
          <a:p>
            <a:r>
              <a:rPr lang="en-US" sz="1600" dirty="0">
                <a:solidFill>
                  <a:srgbClr val="535353"/>
                </a:solidFill>
                <a:latin typeface="Calibri Light" panose="020F0302020204030204" pitchFamily="34" charset="0"/>
                <a:ea typeface="Gill Sans Light" charset="0"/>
                <a:cs typeface="Calibri Light" panose="020F0302020204030204" pitchFamily="34" charset="0"/>
              </a:rPr>
              <a:t>BNL, New York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DA2E04-CEF5-8B44-98C5-623627EDFBEE}"/>
              </a:ext>
            </a:extLst>
          </p:cNvPr>
          <p:cNvSpPr/>
          <p:nvPr/>
        </p:nvSpPr>
        <p:spPr>
          <a:xfrm>
            <a:off x="9086897" y="3402141"/>
            <a:ext cx="2985767" cy="3416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Technical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All system leads contribute technical expertise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In addition: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Edvard Bergman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Thomas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Grandsaert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Slava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Grishin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Maria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Hoflund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Hinko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Kocevar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Mehdi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Mohammednezhad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Johan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Norin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Kaj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Rosengren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C8D2A5-0A03-7348-A35E-D0D078CEAD76}"/>
              </a:ext>
            </a:extLst>
          </p:cNvPr>
          <p:cNvSpPr/>
          <p:nvPr/>
        </p:nvSpPr>
        <p:spPr>
          <a:xfrm>
            <a:off x="7064013" y="1531036"/>
            <a:ext cx="40457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At ESS Lund, the team consists of staff, consultants, students, and matrixed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Lead system design and deployment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Cover all technical disciplines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BC640A-687D-1D43-AA6A-4250B483BA46}"/>
              </a:ext>
            </a:extLst>
          </p:cNvPr>
          <p:cNvSpPr txBox="1"/>
          <p:nvPr/>
        </p:nvSpPr>
        <p:spPr>
          <a:xfrm>
            <a:off x="8291146" y="247063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US" sz="2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66A0AF-2CAD-164F-8C6E-0387A5F29442}"/>
              </a:ext>
            </a:extLst>
          </p:cNvPr>
          <p:cNvSpPr/>
          <p:nvPr/>
        </p:nvSpPr>
        <p:spPr>
          <a:xfrm>
            <a:off x="8277422" y="2987660"/>
            <a:ext cx="107914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Tom Shea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E49DF0A-E5B3-9D46-8A8F-501D114A96CC}"/>
              </a:ext>
            </a:extLst>
          </p:cNvPr>
          <p:cNvGrpSpPr/>
          <p:nvPr/>
        </p:nvGrpSpPr>
        <p:grpSpPr>
          <a:xfrm>
            <a:off x="2927648" y="5865773"/>
            <a:ext cx="2808313" cy="371538"/>
            <a:chOff x="2927648" y="5865773"/>
            <a:chExt cx="2808313" cy="37153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104D6B2-6464-5247-B595-0589275AC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91945" y="5865773"/>
              <a:ext cx="144016" cy="13904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57B72C9-F9E1-4C4D-B2D4-519B6F7F3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27648" y="6093296"/>
              <a:ext cx="149159" cy="144015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4B45377-B3D0-D24B-BA5B-1AF70D90FD45}"/>
              </a:ext>
            </a:extLst>
          </p:cNvPr>
          <p:cNvGrpSpPr/>
          <p:nvPr/>
        </p:nvGrpSpPr>
        <p:grpSpPr>
          <a:xfrm>
            <a:off x="3583996" y="3531608"/>
            <a:ext cx="791526" cy="1238165"/>
            <a:chOff x="3583996" y="3531608"/>
            <a:chExt cx="791526" cy="123816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544716B-E48F-F54B-B584-3DC457AD8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58609" y="4293097"/>
              <a:ext cx="149159" cy="14401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23AF2AA-E751-004D-9845-71E273A3B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02625" y="4437112"/>
              <a:ext cx="149159" cy="14401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D8D85A3-1CF5-814B-94BC-DBEAD84CC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83996" y="4625758"/>
              <a:ext cx="149159" cy="14401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5CBED13-3679-F34F-A8F5-63E757E44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77204" y="3861048"/>
              <a:ext cx="149159" cy="14401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B6B4EA2-0794-1742-B315-D628FC56D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29192" y="4077072"/>
              <a:ext cx="149159" cy="14401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EFD3CEB-02E3-2442-AD41-920DC9632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26363" y="3531608"/>
              <a:ext cx="149159" cy="14401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2EAF781-6584-4D47-91B9-2E62CBAE2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5744" y="3933055"/>
              <a:ext cx="78385" cy="783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30796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B52033-1B34-D74A-9E6F-077052A35868}"/>
              </a:ext>
            </a:extLst>
          </p:cNvPr>
          <p:cNvSpPr txBox="1"/>
          <p:nvPr/>
        </p:nvSpPr>
        <p:spPr>
          <a:xfrm>
            <a:off x="5464629" y="3548744"/>
            <a:ext cx="1015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408361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91AA1-33DE-BE41-91A5-4E22EE3F6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System Leads</a:t>
            </a:r>
            <a:b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Updated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2043EF2-2BCA-E449-8D36-DBFC90D7B1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847110"/>
              </p:ext>
            </p:extLst>
          </p:nvPr>
        </p:nvGraphicFramePr>
        <p:xfrm>
          <a:off x="1589809" y="1735113"/>
          <a:ext cx="7335982" cy="4503892"/>
        </p:xfrm>
        <a:graphic>
          <a:graphicData uri="http://schemas.openxmlformats.org/drawingml/2006/table">
            <a:tbl>
              <a:tblPr/>
              <a:tblGrid>
                <a:gridCol w="4187537">
                  <a:extLst>
                    <a:ext uri="{9D8B030D-6E8A-4147-A177-3AD203B41FA5}">
                      <a16:colId xmlns:a16="http://schemas.microsoft.com/office/drawing/2014/main" val="1079186678"/>
                    </a:ext>
                  </a:extLst>
                </a:gridCol>
                <a:gridCol w="3148445">
                  <a:extLst>
                    <a:ext uri="{9D8B030D-6E8A-4147-A177-3AD203B41FA5}">
                      <a16:colId xmlns:a16="http://schemas.microsoft.com/office/drawing/2014/main" val="158109216"/>
                    </a:ext>
                  </a:extLst>
                </a:gridCol>
              </a:tblGrid>
              <a:tr h="253943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>
                          <a:solidFill>
                            <a:srgbClr val="172B4D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System</a:t>
                      </a:r>
                    </a:p>
                  </a:txBody>
                  <a:tcPr marL="16072" marR="24108" marT="11251" marB="11251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dirty="0">
                          <a:solidFill>
                            <a:srgbClr val="172B4D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System Lead</a:t>
                      </a:r>
                    </a:p>
                  </a:txBody>
                  <a:tcPr marL="16072" marR="24108" marT="11251" marB="11251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638447"/>
                  </a:ext>
                </a:extLst>
              </a:tr>
              <a:tr h="161366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Aperture Monitor(fixed and moveable)</a:t>
                      </a:r>
                    </a:p>
                  </a:txBody>
                  <a:tcPr marL="16072" marR="16072" marT="11251" marB="11251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Cyrille</a:t>
                      </a:r>
                      <a:r>
                        <a:rPr lang="en-US" sz="18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Thomas</a:t>
                      </a:r>
                    </a:p>
                  </a:txBody>
                  <a:tcPr marL="16072" marR="16072" marT="11251" marB="11251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7484220"/>
                  </a:ext>
                </a:extLst>
              </a:tr>
              <a:tr h="300231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BCM (BCM, fast BCM, IS supply current)</a:t>
                      </a:r>
                    </a:p>
                  </a:txBody>
                  <a:tcPr marL="16072" marR="16072" marT="11251" marB="11251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Hooman</a:t>
                      </a:r>
                      <a:r>
                        <a:rPr lang="en-US" sz="18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800" b="0" i="0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Hassanzadegan</a:t>
                      </a:r>
                      <a:endParaRPr lang="en-US" sz="1800" b="0" i="0" dirty="0"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6072" marR="16072" marT="11251" marB="11251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5801973"/>
                  </a:ext>
                </a:extLst>
              </a:tr>
              <a:tr h="253943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BLM (nBLM, ICBLM, X-Ray spectroscopy)</a:t>
                      </a:r>
                    </a:p>
                  </a:txBody>
                  <a:tcPr marL="16072" marR="16072" marT="11251" marB="11251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Irena </a:t>
                      </a:r>
                      <a:r>
                        <a:rPr lang="en-US" sz="1800" b="0" i="0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Dolenc</a:t>
                      </a:r>
                      <a:r>
                        <a:rPr lang="en-US" sz="18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800" b="0" i="0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Kittelmann</a:t>
                      </a:r>
                      <a:endParaRPr lang="en-US" sz="1800" b="0" i="0" dirty="0"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6072" marR="16072" marT="11251" marB="11251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2923500"/>
                  </a:ext>
                </a:extLst>
              </a:tr>
              <a:tr h="318133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dirty="0">
                          <a:effectLst/>
                          <a:highlight>
                            <a:srgbClr val="FFFF00"/>
                          </a:highlight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BPM (BPM, fast BPM)</a:t>
                      </a:r>
                    </a:p>
                  </a:txBody>
                  <a:tcPr marL="16072" marR="16072" marT="11251" marB="11251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effectLst/>
                          <a:highlight>
                            <a:srgbClr val="FFFF00"/>
                          </a:highlight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Rafael Baron</a:t>
                      </a:r>
                    </a:p>
                  </a:txBody>
                  <a:tcPr marL="16072" marR="16072" marT="11251" marB="11251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4991191"/>
                  </a:ext>
                </a:extLst>
              </a:tr>
              <a:tr h="161366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Doppler</a:t>
                      </a:r>
                    </a:p>
                  </a:txBody>
                  <a:tcPr marL="16072" marR="16072" marT="11251" marB="11251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Cyrille</a:t>
                      </a:r>
                      <a:r>
                        <a:rPr lang="en-US" sz="18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Thomas</a:t>
                      </a:r>
                    </a:p>
                  </a:txBody>
                  <a:tcPr marL="16072" marR="16072" marT="11251" marB="11251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4464842"/>
                  </a:ext>
                </a:extLst>
              </a:tr>
              <a:tr h="323664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dirty="0">
                          <a:effectLst/>
                          <a:highlight>
                            <a:srgbClr val="FFFF00"/>
                          </a:highlight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EMU (Alison, slit-grid)</a:t>
                      </a:r>
                    </a:p>
                  </a:txBody>
                  <a:tcPr marL="16072" marR="16072" marT="11251" marB="11251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effectLst/>
                          <a:highlight>
                            <a:srgbClr val="FFFF00"/>
                          </a:highlight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Roxana </a:t>
                      </a:r>
                      <a:r>
                        <a:rPr lang="en-US" sz="1800" b="0" i="0" dirty="0" err="1">
                          <a:effectLst/>
                          <a:highlight>
                            <a:srgbClr val="FFFF00"/>
                          </a:highlight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Tarkeshian</a:t>
                      </a:r>
                      <a:endParaRPr lang="en-US" sz="1800" b="0" i="0" dirty="0">
                        <a:effectLst/>
                        <a:highlight>
                          <a:srgbClr val="FFFF00"/>
                        </a:highlight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6072" marR="16072" marT="11251" marB="11251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7518743"/>
                  </a:ext>
                </a:extLst>
              </a:tr>
              <a:tr h="280119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FC</a:t>
                      </a:r>
                    </a:p>
                  </a:txBody>
                  <a:tcPr marL="16072" marR="16072" marT="11251" marB="11251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Elena </a:t>
                      </a:r>
                      <a:r>
                        <a:rPr lang="en-US" sz="1800" b="0" i="0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Donegani</a:t>
                      </a:r>
                      <a:endParaRPr lang="en-US" sz="1800" b="0" i="0" dirty="0"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6072" marR="16072" marT="11251" marB="11251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6618556"/>
                  </a:ext>
                </a:extLst>
              </a:tr>
              <a:tr h="115078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Imaging</a:t>
                      </a:r>
                    </a:p>
                  </a:txBody>
                  <a:tcPr marL="16072" marR="16072" marT="11251" marB="11251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Cyrille</a:t>
                      </a:r>
                      <a:r>
                        <a:rPr lang="en-US" sz="18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Thomas</a:t>
                      </a:r>
                    </a:p>
                  </a:txBody>
                  <a:tcPr marL="16072" marR="16072" marT="11251" marB="11251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6895321"/>
                  </a:ext>
                </a:extLst>
              </a:tr>
              <a:tr h="253943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Insertable Beam Stops</a:t>
                      </a:r>
                    </a:p>
                  </a:txBody>
                  <a:tcPr marL="16072" marR="16072" marT="11251" marB="11251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Elena </a:t>
                      </a:r>
                      <a:r>
                        <a:rPr lang="en-US" sz="1800" b="0" i="0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Donegani</a:t>
                      </a:r>
                      <a:endParaRPr lang="en-US" sz="1800" b="0" i="0" dirty="0"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6072" marR="16072" marT="11251" marB="11251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5247057"/>
                  </a:ext>
                </a:extLst>
              </a:tr>
              <a:tr h="115078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LBM (BSM)</a:t>
                      </a:r>
                    </a:p>
                  </a:txBody>
                  <a:tcPr marL="16072" marR="16072" marT="11251" marB="11251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Irena </a:t>
                      </a:r>
                      <a:r>
                        <a:rPr lang="en-US" sz="1800" b="0" i="0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Dolenc</a:t>
                      </a:r>
                      <a:r>
                        <a:rPr lang="en-US" sz="18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800" b="0" i="0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Kittelmann</a:t>
                      </a:r>
                      <a:endParaRPr lang="en-US" sz="1800" b="0" i="0" dirty="0"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6072" marR="16072" marT="11251" marB="11251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3096400"/>
                  </a:ext>
                </a:extLst>
              </a:tr>
              <a:tr h="207654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>
                          <a:effectLst/>
                          <a:highlight>
                            <a:srgbClr val="FFFF00"/>
                          </a:highlight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NPM (IPM, BIF)</a:t>
                      </a:r>
                    </a:p>
                  </a:txBody>
                  <a:tcPr marL="16072" marR="16072" marT="11251" marB="11251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effectLst/>
                          <a:highlight>
                            <a:srgbClr val="FFFF00"/>
                          </a:highlight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Roxana </a:t>
                      </a:r>
                      <a:r>
                        <a:rPr lang="en-US" sz="1800" b="0" i="0" dirty="0" err="1">
                          <a:effectLst/>
                          <a:highlight>
                            <a:srgbClr val="FFFF00"/>
                          </a:highlight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Tarkeshian</a:t>
                      </a:r>
                      <a:endParaRPr lang="en-US" sz="1800" b="0" i="0" dirty="0">
                        <a:effectLst/>
                        <a:highlight>
                          <a:srgbClr val="FFFF00"/>
                        </a:highlight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6072" marR="16072" marT="11251" marB="11251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9274016"/>
                  </a:ext>
                </a:extLst>
              </a:tr>
              <a:tr h="290261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Scraper(MEBT)</a:t>
                      </a:r>
                    </a:p>
                  </a:txBody>
                  <a:tcPr marL="16072" marR="16072" marT="11251" marB="11251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Cyrille</a:t>
                      </a:r>
                      <a:r>
                        <a:rPr lang="en-US" sz="18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Thomas</a:t>
                      </a:r>
                    </a:p>
                  </a:txBody>
                  <a:tcPr marL="16072" marR="16072" marT="11251" marB="11251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8034163"/>
                  </a:ext>
                </a:extLst>
              </a:tr>
              <a:tr h="161366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Target Grid</a:t>
                      </a:r>
                    </a:p>
                  </a:txBody>
                  <a:tcPr marL="16072" marR="16072" marT="11251" marB="11251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Cyrille</a:t>
                      </a:r>
                      <a:r>
                        <a:rPr lang="en-US" sz="18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Thomas</a:t>
                      </a:r>
                    </a:p>
                  </a:txBody>
                  <a:tcPr marL="16072" marR="16072" marT="11251" marB="11251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2953510"/>
                  </a:ext>
                </a:extLst>
              </a:tr>
              <a:tr h="115078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WS(scanning, fast)</a:t>
                      </a:r>
                    </a:p>
                  </a:txBody>
                  <a:tcPr marL="16072" marR="16072" marT="11251" marB="11251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Clement </a:t>
                      </a:r>
                      <a:r>
                        <a:rPr lang="en-US" sz="1800" b="0" i="0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Derrez</a:t>
                      </a:r>
                      <a:endParaRPr lang="en-US" sz="1800" b="0" i="0" dirty="0"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6072" marR="16072" marT="11251" marB="11251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49547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3A2F04-39DF-394C-B6A4-C4491DA30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fld>
            <a:endParaRPr lang="en-GB" noProof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7F2D76-F826-FE47-84DA-CC3026D04B09}"/>
              </a:ext>
            </a:extLst>
          </p:cNvPr>
          <p:cNvSpPr txBox="1"/>
          <p:nvPr/>
        </p:nvSpPr>
        <p:spPr>
          <a:xfrm>
            <a:off x="1476893" y="6469490"/>
            <a:ext cx="7448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  <a:hlinkClick r:id="rId2"/>
              </a:rPr>
              <a:t>https://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  <a:hlinkClick r:id="rId2"/>
              </a:rPr>
              <a:t>confluence.esss.lu.se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  <a:hlinkClick r:id="rId2"/>
              </a:rPr>
              <a:t>/display/BIG/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  <a:hlinkClick r:id="rId2"/>
              </a:rPr>
              <a:t>Organization+of+Beam+Diagnostics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378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91AA1-33DE-BE41-91A5-4E22EE3F6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Technical Leads</a:t>
            </a:r>
            <a:b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(same as 2018, but updates are in progress)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3A2F04-39DF-394C-B6A4-C4491DA30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fld>
            <a:endParaRPr lang="en-GB" noProof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4673DCB-04B7-2B4A-BEEB-E92396A8DB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784057"/>
              </p:ext>
            </p:extLst>
          </p:nvPr>
        </p:nvGraphicFramePr>
        <p:xfrm>
          <a:off x="1350816" y="1487435"/>
          <a:ext cx="8977748" cy="4887198"/>
        </p:xfrm>
        <a:graphic>
          <a:graphicData uri="http://schemas.openxmlformats.org/drawingml/2006/table">
            <a:tbl>
              <a:tblPr/>
              <a:tblGrid>
                <a:gridCol w="4400551">
                  <a:extLst>
                    <a:ext uri="{9D8B030D-6E8A-4147-A177-3AD203B41FA5}">
                      <a16:colId xmlns:a16="http://schemas.microsoft.com/office/drawing/2014/main" val="3272219999"/>
                    </a:ext>
                  </a:extLst>
                </a:gridCol>
                <a:gridCol w="4577197">
                  <a:extLst>
                    <a:ext uri="{9D8B030D-6E8A-4147-A177-3AD203B41FA5}">
                      <a16:colId xmlns:a16="http://schemas.microsoft.com/office/drawing/2014/main" val="2778284931"/>
                    </a:ext>
                  </a:extLst>
                </a:gridCol>
              </a:tblGrid>
              <a:tr h="217314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dirty="0">
                          <a:solidFill>
                            <a:srgbClr val="172B4D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Technical Area</a:t>
                      </a:r>
                    </a:p>
                  </a:txBody>
                  <a:tcPr marL="30351" marR="45527" marT="21246" marB="21246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dirty="0">
                          <a:solidFill>
                            <a:srgbClr val="172B4D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Responsible</a:t>
                      </a:r>
                    </a:p>
                  </a:txBody>
                  <a:tcPr marL="30351" marR="45527" marT="21246" marB="21246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615712"/>
                  </a:ext>
                </a:extLst>
              </a:tr>
              <a:tr h="217314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Cabling</a:t>
                      </a:r>
                    </a:p>
                  </a:txBody>
                  <a:tcPr marL="30351" marR="30351" marT="21246" marB="21246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94CA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  <a:hlinkClick r:id="rId2"/>
                        </a:rPr>
                        <a:t>Edvard Bergman</a:t>
                      </a:r>
                      <a:endParaRPr lang="en-US" sz="1800" b="0" i="0"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0351" marR="30351" marT="21246" marB="21246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6664632"/>
                  </a:ext>
                </a:extLst>
              </a:tr>
              <a:tr h="217314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Commissioning (LEBT)</a:t>
                      </a:r>
                    </a:p>
                  </a:txBody>
                  <a:tcPr marL="30351" marR="30351" marT="21246" marB="21246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94CA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  <a:hlinkClick r:id="rId3"/>
                        </a:rPr>
                        <a:t>Cyrille Thomas</a:t>
                      </a:r>
                      <a:endParaRPr lang="en-US" sz="1800" b="0" i="0"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0351" marR="30351" marT="21246" marB="21246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4314153"/>
                  </a:ext>
                </a:extLst>
              </a:tr>
              <a:tr h="217314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Data Management</a:t>
                      </a:r>
                    </a:p>
                  </a:txBody>
                  <a:tcPr marL="30351" marR="30351" marT="21246" marB="21246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94CA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  <a:hlinkClick r:id="rId4"/>
                        </a:rPr>
                        <a:t>Johan Norin</a:t>
                      </a:r>
                      <a:endParaRPr lang="en-US" sz="1800" b="0" i="0"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0351" marR="30351" marT="21246" marB="21246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3935580"/>
                  </a:ext>
                </a:extLst>
              </a:tr>
              <a:tr h="392137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Electronics</a:t>
                      </a:r>
                    </a:p>
                  </a:txBody>
                  <a:tcPr marL="30351" marR="30351" marT="21246" marB="21246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94CA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  <a:hlinkClick r:id="rId5"/>
                        </a:rPr>
                        <a:t>Clement Derrez</a:t>
                      </a:r>
                      <a:r>
                        <a:rPr lang="en-US" sz="18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 </a:t>
                      </a:r>
                      <a:r>
                        <a:rPr lang="en-US" sz="1800" b="0" i="0" u="none" strike="noStrike">
                          <a:solidFill>
                            <a:srgbClr val="0094CA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  <a:hlinkClick r:id="rId6"/>
                        </a:rPr>
                        <a:t>Hooman Hassanzadegan</a:t>
                      </a:r>
                      <a:endParaRPr lang="en-US" sz="1800" b="0" i="0"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0351" marR="30351" marT="21246" marB="21246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1880848"/>
                  </a:ext>
                </a:extLst>
              </a:tr>
              <a:tr h="37650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FPGA, digital architecture</a:t>
                      </a:r>
                    </a:p>
                  </a:txBody>
                  <a:tcPr marL="30351" marR="30351" marT="21246" marB="21246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rgbClr val="0094CA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  <a:hlinkClick r:id="rId7"/>
                        </a:rPr>
                        <a:t>Kaj Rosengren</a:t>
                      </a:r>
                      <a:endParaRPr lang="en-US" sz="1800" b="0" i="0" dirty="0"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0351" marR="30351" marT="21246" marB="21246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2002603"/>
                  </a:ext>
                </a:extLst>
              </a:tr>
              <a:tr h="217314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Installation Manager</a:t>
                      </a:r>
                    </a:p>
                  </a:txBody>
                  <a:tcPr marL="30351" marR="30351" marT="21246" marB="21246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rgbClr val="0094CA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  <a:hlinkClick r:id="rId8"/>
                        </a:rPr>
                        <a:t>Viatcheslav Grishin</a:t>
                      </a:r>
                      <a:endParaRPr lang="en-US" sz="1800" b="0" i="0" dirty="0"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0351" marR="30351" marT="21246" marB="21246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9044448"/>
                  </a:ext>
                </a:extLst>
              </a:tr>
              <a:tr h="217314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Laboratory Manager</a:t>
                      </a:r>
                    </a:p>
                  </a:txBody>
                  <a:tcPr marL="30351" marR="30351" marT="21246" marB="21246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94CA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  <a:hlinkClick r:id="rId2"/>
                        </a:rPr>
                        <a:t>Edvard Bergman</a:t>
                      </a:r>
                      <a:endParaRPr lang="en-US" sz="1800" b="0" i="0"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0351" marR="30351" marT="21246" marB="21246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8400998"/>
                  </a:ext>
                </a:extLst>
              </a:tr>
              <a:tr h="217314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Mechanical</a:t>
                      </a:r>
                    </a:p>
                  </a:txBody>
                  <a:tcPr marL="30351" marR="30351" marT="21246" marB="21246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94CA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  <a:hlinkClick r:id="rId9"/>
                        </a:rPr>
                        <a:t>Thomas Grandsaert</a:t>
                      </a:r>
                      <a:endParaRPr lang="en-US" sz="1800" b="0" i="0"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0351" marR="30351" marT="21246" marB="21246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4822464"/>
                  </a:ext>
                </a:extLst>
              </a:tr>
              <a:tr h="217314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Motion Control</a:t>
                      </a:r>
                    </a:p>
                  </a:txBody>
                  <a:tcPr marL="30351" marR="30351" marT="21246" marB="21246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94CA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  <a:hlinkClick r:id="rId5"/>
                        </a:rPr>
                        <a:t>Clement Derrez</a:t>
                      </a:r>
                      <a:endParaRPr lang="en-US" sz="1800" b="0" i="0"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0351" marR="30351" marT="21246" marB="21246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4823855"/>
                  </a:ext>
                </a:extLst>
              </a:tr>
              <a:tr h="217314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Project Planning</a:t>
                      </a:r>
                    </a:p>
                  </a:txBody>
                  <a:tcPr marL="30351" marR="30351" marT="21246" marB="21246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94CA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  <a:hlinkClick r:id="rId4"/>
                        </a:rPr>
                        <a:t>Johan Norin</a:t>
                      </a:r>
                      <a:endParaRPr lang="en-US" sz="1800" b="0" i="0"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0351" marR="30351" marT="21246" marB="21246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253669"/>
                  </a:ext>
                </a:extLst>
              </a:tr>
              <a:tr h="304726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Protection</a:t>
                      </a:r>
                    </a:p>
                  </a:txBody>
                  <a:tcPr marL="30351" marR="30351" marT="21246" marB="21246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94CA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  <a:hlinkClick r:id="rId10"/>
                        </a:rPr>
                        <a:t>Irena Dolenc Kittelmann</a:t>
                      </a:r>
                      <a:r>
                        <a:rPr lang="en-US" sz="18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 </a:t>
                      </a:r>
                      <a:r>
                        <a:rPr lang="en-US" sz="1800" b="0" i="0" u="none" strike="noStrike">
                          <a:solidFill>
                            <a:srgbClr val="0094CA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  <a:hlinkClick r:id="rId9"/>
                        </a:rPr>
                        <a:t>Thomas Grandsaert</a:t>
                      </a:r>
                      <a:endParaRPr lang="en-US" sz="1800" b="0" i="0"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0351" marR="30351" marT="21246" marB="21246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767835"/>
                  </a:ext>
                </a:extLst>
              </a:tr>
              <a:tr h="304726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Radiation effects</a:t>
                      </a:r>
                    </a:p>
                  </a:txBody>
                  <a:tcPr marL="30351" marR="30351" marT="21246" marB="21246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i" sz="1800" b="0" i="0" u="none" strike="noStrike">
                          <a:solidFill>
                            <a:srgbClr val="0094CA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  <a:hlinkClick r:id="rId10"/>
                        </a:rPr>
                        <a:t>Irena Dolenc Kittelmann</a:t>
                      </a:r>
                      <a:r>
                        <a:rPr lang="fi" sz="1800" b="0" i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,</a:t>
                      </a:r>
                      <a:r>
                        <a:rPr lang="fi" sz="1800" b="0" i="0" u="none" strike="noStrike">
                          <a:solidFill>
                            <a:srgbClr val="0094CA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  <a:hlinkClick r:id="rId11"/>
                        </a:rPr>
                        <a:t>Elena Donegani</a:t>
                      </a:r>
                      <a:endParaRPr lang="fi" sz="1800" b="0" i="0"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0351" marR="30351" marT="21246" marB="21246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1539191"/>
                  </a:ext>
                </a:extLst>
              </a:tr>
              <a:tr h="304726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Software, EPICS integration</a:t>
                      </a:r>
                    </a:p>
                  </a:txBody>
                  <a:tcPr marL="30351" marR="30351" marT="21246" marB="21246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94CA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  <a:hlinkClick r:id="rId12"/>
                        </a:rPr>
                        <a:t>Hinko Kocevar</a:t>
                      </a:r>
                      <a:endParaRPr lang="en-US" sz="1800" b="0" i="0"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0351" marR="30351" marT="21246" marB="21246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4855629"/>
                  </a:ext>
                </a:extLst>
              </a:tr>
              <a:tr h="217314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Verification</a:t>
                      </a:r>
                    </a:p>
                  </a:txBody>
                  <a:tcPr marL="30351" marR="30351" marT="21246" marB="21246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rgbClr val="0094CA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  <a:hlinkClick r:id="rId5"/>
                        </a:rPr>
                        <a:t>Clement Derrez</a:t>
                      </a:r>
                      <a:endParaRPr lang="en-US" sz="1800" b="0" i="0" dirty="0"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0351" marR="30351" marT="21246" marB="21246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926976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E37F9A6-29ED-5D43-AE00-906E26919A2A}"/>
              </a:ext>
            </a:extLst>
          </p:cNvPr>
          <p:cNvSpPr txBox="1"/>
          <p:nvPr/>
        </p:nvSpPr>
        <p:spPr>
          <a:xfrm>
            <a:off x="1644575" y="6444430"/>
            <a:ext cx="7448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  <a:hlinkClick r:id="rId13"/>
              </a:rPr>
              <a:t>https://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  <a:hlinkClick r:id="rId13"/>
              </a:rPr>
              <a:t>confluence.esss.lu.se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  <a:hlinkClick r:id="rId13"/>
              </a:rPr>
              <a:t>/display/BIG/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  <a:hlinkClick r:id="rId13"/>
              </a:rPr>
              <a:t>Organization+of+Beam+Diagnostics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387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DDE25-75FB-9644-B566-59860D8E8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Personnel news in Lund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583CB-9DC8-2A40-8559-1D63C7079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016" y="1535310"/>
            <a:ext cx="7202806" cy="5247409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Maria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Hoflund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Returned and completed Master thesis</a:t>
            </a: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Off to Lund University for PhD	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Roxana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Tarkeshian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Arrived in Diagnostics Scientist position</a:t>
            </a: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EMU, NPM System lead 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Rafael Baron</a:t>
            </a: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Returned from academic leave</a:t>
            </a: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BPM system lead</a:t>
            </a: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Electronics, EMC</a:t>
            </a:r>
          </a:p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Henrique</a:t>
            </a: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accepted Technician position</a:t>
            </a:r>
          </a:p>
          <a:p>
            <a:pPr lvl="1"/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1EF44-5940-8949-A319-AD85912B0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5</a:t>
            </a:fld>
            <a:endParaRPr lang="en-GB" noProof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FBD234-F4CD-AA4B-B25C-0EB3CCB69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369" y="1535310"/>
            <a:ext cx="2053865" cy="15403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046DFE-B7B0-E64B-9356-3C977AFFF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457" y="2700774"/>
            <a:ext cx="1582610" cy="16496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F6AFF7-2BAA-D14A-BF05-104B28C9B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925" y="4104825"/>
            <a:ext cx="1133583" cy="13841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DEBAEB-1B3F-5B43-993C-2F4FF8439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878" y="5793102"/>
            <a:ext cx="885260" cy="88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31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157F2-8B50-A44A-8255-E95375A1F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Controls Program Forum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30319-89C6-DF41-9A49-4A9681FA95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 resources in place, partners delivering, but…</a:t>
            </a:r>
          </a:p>
          <a:p>
            <a:r>
              <a:rPr lang="en-US" dirty="0"/>
              <a:t>Still impacted by limited ICS resources, both labor and non-labor</a:t>
            </a:r>
          </a:p>
          <a:p>
            <a:r>
              <a:rPr lang="en-US" dirty="0"/>
              <a:t>Too late to fully recover</a:t>
            </a:r>
          </a:p>
          <a:p>
            <a:r>
              <a:rPr lang="en-US" dirty="0"/>
              <a:t>We needed a way to support deployment  for commissioning with limited resources</a:t>
            </a:r>
          </a:p>
          <a:p>
            <a:r>
              <a:rPr lang="en-US" dirty="0"/>
              <a:t>Focus on “first proton functionality”, prioritized by stakeholders across the organization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E49EC-B021-9942-A4C5-BED60BC31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25407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8E13E-38B6-FA46-9E36-D9E2F31DD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Proposal developed with 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42B69-910F-394F-A984-F70351112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094" y="1514328"/>
            <a:ext cx="6156645" cy="4857362"/>
          </a:xfrm>
        </p:spPr>
        <p:txBody>
          <a:bodyPr/>
          <a:lstStyle/>
          <a:p>
            <a:r>
              <a:rPr lang="en-GB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Manage objectives across teams</a:t>
            </a:r>
          </a:p>
          <a:p>
            <a:pPr lvl="1"/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We have a plan in P6. We manage execution </a:t>
            </a:r>
            <a:b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with team boards containing detailed tasks.</a:t>
            </a:r>
            <a:b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628650" lvl="1" indent="-285750"/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Focus on first proton functionality: Features, not systems </a:t>
            </a:r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- Avoid a priori rejection of entire measurement systems</a:t>
            </a:r>
          </a:p>
          <a:p>
            <a:pPr marL="1028700" lvl="2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Take advantage of remaining flexibility to prioritize features for first protons</a:t>
            </a:r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Tighten communications</a:t>
            </a:r>
          </a:p>
          <a:p>
            <a:pPr lvl="1"/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The most successful diagnostics projects have been executed by multidisciplinary teams that integrate early: (Examples: J-PARC experiment, BPM, …)</a:t>
            </a:r>
          </a:p>
          <a:p>
            <a:pPr lvl="1"/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Take a more lean approach to documentation and procedures. Rely on data, intra-team communications.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EA277D-852B-014F-B6BE-DF40AD7E1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61877" y="6453336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1CA400-D83E-A542-9C4C-5CCA17347173}"/>
              </a:ext>
            </a:extLst>
          </p:cNvPr>
          <p:cNvSpPr txBox="1"/>
          <p:nvPr/>
        </p:nvSpPr>
        <p:spPr>
          <a:xfrm>
            <a:off x="3512634" y="163922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74C1C946-AF0D-3C44-9AA0-9F1B65BA66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782"/>
          <a:stretch/>
        </p:blipFill>
        <p:spPr bwMode="auto">
          <a:xfrm>
            <a:off x="7481747" y="3964488"/>
            <a:ext cx="3987307" cy="2776536"/>
          </a:xfrm>
          <a:prstGeom prst="rect">
            <a:avLst/>
          </a:prstGeom>
          <a:noFill/>
          <a:ln>
            <a:solidFill>
              <a:schemeClr val="accent1">
                <a:lumMod val="9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BC79B3A9-BCC3-C04B-A937-1E98666E980B}"/>
              </a:ext>
            </a:extLst>
          </p:cNvPr>
          <p:cNvSpPr/>
          <p:nvPr/>
        </p:nvSpPr>
        <p:spPr>
          <a:xfrm>
            <a:off x="8077901" y="4255492"/>
            <a:ext cx="3294892" cy="1480608"/>
          </a:xfrm>
          <a:custGeom>
            <a:avLst/>
            <a:gdLst>
              <a:gd name="connsiteX0" fmla="*/ 0 w 3334214"/>
              <a:gd name="connsiteY0" fmla="*/ 0 h 1393903"/>
              <a:gd name="connsiteX1" fmla="*/ 892097 w 3334214"/>
              <a:gd name="connsiteY1" fmla="*/ 1092820 h 1393903"/>
              <a:gd name="connsiteX2" fmla="*/ 3334214 w 3334214"/>
              <a:gd name="connsiteY2" fmla="*/ 1393903 h 1393903"/>
              <a:gd name="connsiteX3" fmla="*/ 3334214 w 3334214"/>
              <a:gd name="connsiteY3" fmla="*/ 1393903 h 1393903"/>
              <a:gd name="connsiteX0" fmla="*/ 0 w 3256156"/>
              <a:gd name="connsiteY0" fmla="*/ 0 h 1382751"/>
              <a:gd name="connsiteX1" fmla="*/ 814039 w 3256156"/>
              <a:gd name="connsiteY1" fmla="*/ 1081668 h 1382751"/>
              <a:gd name="connsiteX2" fmla="*/ 3256156 w 3256156"/>
              <a:gd name="connsiteY2" fmla="*/ 1382751 h 1382751"/>
              <a:gd name="connsiteX3" fmla="*/ 3256156 w 3256156"/>
              <a:gd name="connsiteY3" fmla="*/ 1382751 h 1382751"/>
              <a:gd name="connsiteX0" fmla="*/ 0 w 3256156"/>
              <a:gd name="connsiteY0" fmla="*/ 0 h 1382751"/>
              <a:gd name="connsiteX1" fmla="*/ 724829 w 3256156"/>
              <a:gd name="connsiteY1" fmla="*/ 1115122 h 1382751"/>
              <a:gd name="connsiteX2" fmla="*/ 3256156 w 3256156"/>
              <a:gd name="connsiteY2" fmla="*/ 1382751 h 1382751"/>
              <a:gd name="connsiteX3" fmla="*/ 3256156 w 3256156"/>
              <a:gd name="connsiteY3" fmla="*/ 1382751 h 1382751"/>
              <a:gd name="connsiteX0" fmla="*/ 0 w 3256156"/>
              <a:gd name="connsiteY0" fmla="*/ 0 h 1382751"/>
              <a:gd name="connsiteX1" fmla="*/ 568712 w 3256156"/>
              <a:gd name="connsiteY1" fmla="*/ 1059366 h 1382751"/>
              <a:gd name="connsiteX2" fmla="*/ 3256156 w 3256156"/>
              <a:gd name="connsiteY2" fmla="*/ 1382751 h 1382751"/>
              <a:gd name="connsiteX3" fmla="*/ 3256156 w 3256156"/>
              <a:gd name="connsiteY3" fmla="*/ 1382751 h 1382751"/>
              <a:gd name="connsiteX0" fmla="*/ 0 w 3256156"/>
              <a:gd name="connsiteY0" fmla="*/ 0 h 1382929"/>
              <a:gd name="connsiteX1" fmla="*/ 568712 w 3256156"/>
              <a:gd name="connsiteY1" fmla="*/ 1059366 h 1382929"/>
              <a:gd name="connsiteX2" fmla="*/ 3256156 w 3256156"/>
              <a:gd name="connsiteY2" fmla="*/ 1382751 h 1382929"/>
              <a:gd name="connsiteX3" fmla="*/ 3256156 w 3256156"/>
              <a:gd name="connsiteY3" fmla="*/ 1382751 h 1382929"/>
              <a:gd name="connsiteX0" fmla="*/ 0 w 3289610"/>
              <a:gd name="connsiteY0" fmla="*/ 0 h 1561170"/>
              <a:gd name="connsiteX1" fmla="*/ 568712 w 3289610"/>
              <a:gd name="connsiteY1" fmla="*/ 1059366 h 1561170"/>
              <a:gd name="connsiteX2" fmla="*/ 3256156 w 3289610"/>
              <a:gd name="connsiteY2" fmla="*/ 1382751 h 1561170"/>
              <a:gd name="connsiteX3" fmla="*/ 3289610 w 3289610"/>
              <a:gd name="connsiteY3" fmla="*/ 1561170 h 1561170"/>
              <a:gd name="connsiteX0" fmla="*/ 0 w 3256156"/>
              <a:gd name="connsiteY0" fmla="*/ 0 h 1382929"/>
              <a:gd name="connsiteX1" fmla="*/ 568712 w 3256156"/>
              <a:gd name="connsiteY1" fmla="*/ 1059366 h 1382929"/>
              <a:gd name="connsiteX2" fmla="*/ 3256156 w 3256156"/>
              <a:gd name="connsiteY2" fmla="*/ 1382751 h 1382929"/>
              <a:gd name="connsiteX0" fmla="*/ 0 w 3289610"/>
              <a:gd name="connsiteY0" fmla="*/ 0 h 1494263"/>
              <a:gd name="connsiteX1" fmla="*/ 568712 w 3289610"/>
              <a:gd name="connsiteY1" fmla="*/ 1059366 h 1494263"/>
              <a:gd name="connsiteX2" fmla="*/ 3289610 w 3289610"/>
              <a:gd name="connsiteY2" fmla="*/ 1494263 h 1494263"/>
              <a:gd name="connsiteX0" fmla="*/ 0 w 3289610"/>
              <a:gd name="connsiteY0" fmla="*/ 0 h 1494263"/>
              <a:gd name="connsiteX1" fmla="*/ 713678 w 3289610"/>
              <a:gd name="connsiteY1" fmla="*/ 1137424 h 1494263"/>
              <a:gd name="connsiteX2" fmla="*/ 3289610 w 3289610"/>
              <a:gd name="connsiteY2" fmla="*/ 1494263 h 1494263"/>
              <a:gd name="connsiteX0" fmla="*/ 0 w 3166947"/>
              <a:gd name="connsiteY0" fmla="*/ 0 h 1193180"/>
              <a:gd name="connsiteX1" fmla="*/ 591015 w 3166947"/>
              <a:gd name="connsiteY1" fmla="*/ 836341 h 1193180"/>
              <a:gd name="connsiteX2" fmla="*/ 3166947 w 3166947"/>
              <a:gd name="connsiteY2" fmla="*/ 1193180 h 1193180"/>
              <a:gd name="connsiteX0" fmla="*/ 0 w 3122342"/>
              <a:gd name="connsiteY0" fmla="*/ 0 h 1427355"/>
              <a:gd name="connsiteX1" fmla="*/ 546410 w 3122342"/>
              <a:gd name="connsiteY1" fmla="*/ 1070516 h 1427355"/>
              <a:gd name="connsiteX2" fmla="*/ 3122342 w 3122342"/>
              <a:gd name="connsiteY2" fmla="*/ 1427355 h 1427355"/>
              <a:gd name="connsiteX0" fmla="*/ 0 w 3122342"/>
              <a:gd name="connsiteY0" fmla="*/ 0 h 1427355"/>
              <a:gd name="connsiteX1" fmla="*/ 546410 w 3122342"/>
              <a:gd name="connsiteY1" fmla="*/ 1070516 h 1427355"/>
              <a:gd name="connsiteX2" fmla="*/ 3122342 w 3122342"/>
              <a:gd name="connsiteY2" fmla="*/ 1427355 h 1427355"/>
              <a:gd name="connsiteX0" fmla="*/ 0 w 3345366"/>
              <a:gd name="connsiteY0" fmla="*/ 0 h 1494262"/>
              <a:gd name="connsiteX1" fmla="*/ 769434 w 3345366"/>
              <a:gd name="connsiteY1" fmla="*/ 1137423 h 1494262"/>
              <a:gd name="connsiteX2" fmla="*/ 3345366 w 3345366"/>
              <a:gd name="connsiteY2" fmla="*/ 1494262 h 1494262"/>
              <a:gd name="connsiteX0" fmla="*/ 0 w 3345366"/>
              <a:gd name="connsiteY0" fmla="*/ 0 h 1494262"/>
              <a:gd name="connsiteX1" fmla="*/ 769434 w 3345366"/>
              <a:gd name="connsiteY1" fmla="*/ 1137423 h 1494262"/>
              <a:gd name="connsiteX2" fmla="*/ 3345366 w 3345366"/>
              <a:gd name="connsiteY2" fmla="*/ 1494262 h 1494262"/>
              <a:gd name="connsiteX0" fmla="*/ 0 w 3345366"/>
              <a:gd name="connsiteY0" fmla="*/ 0 h 1494262"/>
              <a:gd name="connsiteX1" fmla="*/ 769434 w 3345366"/>
              <a:gd name="connsiteY1" fmla="*/ 1137423 h 1494262"/>
              <a:gd name="connsiteX2" fmla="*/ 3345366 w 3345366"/>
              <a:gd name="connsiteY2" fmla="*/ 1494262 h 1494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5366" h="1494262">
                <a:moveTo>
                  <a:pt x="0" y="0"/>
                </a:moveTo>
                <a:cubicBezTo>
                  <a:pt x="90138" y="486007"/>
                  <a:pt x="211873" y="888379"/>
                  <a:pt x="769434" y="1137423"/>
                </a:cubicBezTo>
                <a:cubicBezTo>
                  <a:pt x="1326995" y="1386467"/>
                  <a:pt x="3345366" y="1494262"/>
                  <a:pt x="3345366" y="1494262"/>
                </a:cubicBezTo>
              </a:path>
            </a:pathLst>
          </a:cu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2E86678-A3D2-8D44-BAAE-827FE9E6894E}"/>
              </a:ext>
            </a:extLst>
          </p:cNvPr>
          <p:cNvCxnSpPr/>
          <p:nvPr/>
        </p:nvCxnSpPr>
        <p:spPr>
          <a:xfrm flipV="1">
            <a:off x="8989254" y="5466415"/>
            <a:ext cx="70104" cy="31194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F4C275A-CA4E-E445-A024-3E7CDC7C8219}"/>
              </a:ext>
            </a:extLst>
          </p:cNvPr>
          <p:cNvSpPr txBox="1"/>
          <p:nvPr/>
        </p:nvSpPr>
        <p:spPr>
          <a:xfrm>
            <a:off x="8973369" y="5183199"/>
            <a:ext cx="2121209" cy="425044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7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 same project team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E22AED6-F09C-1245-8B90-BD890686D169}"/>
              </a:ext>
            </a:extLst>
          </p:cNvPr>
          <p:cNvSpPr txBox="1"/>
          <p:nvPr/>
        </p:nvSpPr>
        <p:spPr>
          <a:xfrm>
            <a:off x="12690088" y="279895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74E92E2-69B8-DF45-9F50-B36A98669739}"/>
              </a:ext>
            </a:extLst>
          </p:cNvPr>
          <p:cNvSpPr/>
          <p:nvPr/>
        </p:nvSpPr>
        <p:spPr>
          <a:xfrm>
            <a:off x="7883806" y="3861048"/>
            <a:ext cx="3814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Probability of effective communication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030645-A9CE-6147-8B49-DD5F8B7367A4}"/>
              </a:ext>
            </a:extLst>
          </p:cNvPr>
          <p:cNvSpPr txBox="1"/>
          <p:nvPr/>
        </p:nvSpPr>
        <p:spPr>
          <a:xfrm>
            <a:off x="6497770" y="1938164"/>
            <a:ext cx="5472608" cy="365494"/>
          </a:xfrm>
          <a:prstGeom prst="rect">
            <a:avLst/>
          </a:prstGeom>
          <a:solidFill>
            <a:srgbClr val="D9D9D9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7BC746-4D69-F84F-AD80-E6093EA5C9CC}"/>
              </a:ext>
            </a:extLst>
          </p:cNvPr>
          <p:cNvSpPr txBox="1"/>
          <p:nvPr/>
        </p:nvSpPr>
        <p:spPr>
          <a:xfrm>
            <a:off x="6497770" y="2303474"/>
            <a:ext cx="5472608" cy="78215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40B735-7AA7-6D45-88D8-B45AFACF8359}"/>
              </a:ext>
            </a:extLst>
          </p:cNvPr>
          <p:cNvSpPr txBox="1"/>
          <p:nvPr/>
        </p:nvSpPr>
        <p:spPr>
          <a:xfrm>
            <a:off x="7875937" y="1727457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A5A75E-A6B5-C343-A042-E08B3EAA28C4}"/>
              </a:ext>
            </a:extLst>
          </p:cNvPr>
          <p:cNvSpPr txBox="1"/>
          <p:nvPr/>
        </p:nvSpPr>
        <p:spPr>
          <a:xfrm>
            <a:off x="6497770" y="1572854"/>
            <a:ext cx="5472608" cy="36549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93171DF-B9A9-2640-87B5-9C50BA44F28A}"/>
              </a:ext>
            </a:extLst>
          </p:cNvPr>
          <p:cNvCxnSpPr>
            <a:cxnSpLocks/>
          </p:cNvCxnSpPr>
          <p:nvPr/>
        </p:nvCxnSpPr>
        <p:spPr>
          <a:xfrm>
            <a:off x="6857810" y="2309836"/>
            <a:ext cx="0" cy="7819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8E9AEA1-9C93-F248-8D1C-9F2A700DF647}"/>
              </a:ext>
            </a:extLst>
          </p:cNvPr>
          <p:cNvCxnSpPr>
            <a:cxnSpLocks/>
          </p:cNvCxnSpPr>
          <p:nvPr/>
        </p:nvCxnSpPr>
        <p:spPr>
          <a:xfrm>
            <a:off x="10072337" y="2303658"/>
            <a:ext cx="0" cy="7819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1B36F33-B036-A845-B7A8-352F3A1AD6B7}"/>
              </a:ext>
            </a:extLst>
          </p:cNvPr>
          <p:cNvCxnSpPr>
            <a:cxnSpLocks/>
          </p:cNvCxnSpPr>
          <p:nvPr/>
        </p:nvCxnSpPr>
        <p:spPr>
          <a:xfrm>
            <a:off x="11728521" y="2303658"/>
            <a:ext cx="0" cy="7819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401C7FE-C1C4-A242-A788-E53A74FFE801}"/>
              </a:ext>
            </a:extLst>
          </p:cNvPr>
          <p:cNvCxnSpPr>
            <a:cxnSpLocks/>
          </p:cNvCxnSpPr>
          <p:nvPr/>
        </p:nvCxnSpPr>
        <p:spPr>
          <a:xfrm>
            <a:off x="10936433" y="2303658"/>
            <a:ext cx="0" cy="7819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AB1E8E7-9612-7C47-A81A-F53B567A8293}"/>
              </a:ext>
            </a:extLst>
          </p:cNvPr>
          <p:cNvCxnSpPr>
            <a:cxnSpLocks/>
          </p:cNvCxnSpPr>
          <p:nvPr/>
        </p:nvCxnSpPr>
        <p:spPr>
          <a:xfrm>
            <a:off x="10504385" y="2303658"/>
            <a:ext cx="0" cy="7819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661C85E-960E-5140-A258-C28BD7E2F151}"/>
              </a:ext>
            </a:extLst>
          </p:cNvPr>
          <p:cNvSpPr txBox="1"/>
          <p:nvPr/>
        </p:nvSpPr>
        <p:spPr>
          <a:xfrm>
            <a:off x="7206863" y="2095447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F739DA-1583-FE49-8FBC-9D60B121A6D7}"/>
              </a:ext>
            </a:extLst>
          </p:cNvPr>
          <p:cNvSpPr txBox="1"/>
          <p:nvPr/>
        </p:nvSpPr>
        <p:spPr>
          <a:xfrm>
            <a:off x="6520730" y="2420888"/>
            <a:ext cx="914400" cy="304465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~2 weeks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D23987-9717-754B-BC65-03BBF991F32B}"/>
              </a:ext>
            </a:extLst>
          </p:cNvPr>
          <p:cNvCxnSpPr>
            <a:cxnSpLocks/>
          </p:cNvCxnSpPr>
          <p:nvPr/>
        </p:nvCxnSpPr>
        <p:spPr>
          <a:xfrm flipH="1">
            <a:off x="9653999" y="1938164"/>
            <a:ext cx="12123" cy="1147460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3BAD0E-9961-054B-B7FB-375660C7C0C1}"/>
              </a:ext>
            </a:extLst>
          </p:cNvPr>
          <p:cNvCxnSpPr>
            <a:cxnSpLocks/>
          </p:cNvCxnSpPr>
          <p:nvPr/>
        </p:nvCxnSpPr>
        <p:spPr>
          <a:xfrm>
            <a:off x="8009938" y="1938164"/>
            <a:ext cx="0" cy="1147460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728F3CC-4268-964C-BF6C-991BB3C8119F}"/>
              </a:ext>
            </a:extLst>
          </p:cNvPr>
          <p:cNvCxnSpPr>
            <a:cxnSpLocks/>
          </p:cNvCxnSpPr>
          <p:nvPr/>
        </p:nvCxnSpPr>
        <p:spPr>
          <a:xfrm flipH="1">
            <a:off x="11349173" y="1938164"/>
            <a:ext cx="7004" cy="1147460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32F0BACE-BCAE-DD41-AF7C-7089826701D8}"/>
              </a:ext>
            </a:extLst>
          </p:cNvPr>
          <p:cNvCxnSpPr>
            <a:cxnSpLocks/>
          </p:cNvCxnSpPr>
          <p:nvPr/>
        </p:nvCxnSpPr>
        <p:spPr>
          <a:xfrm>
            <a:off x="9281505" y="2309836"/>
            <a:ext cx="0" cy="7819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898A53A0-DD04-C243-B25F-142B30C0DCFD}"/>
              </a:ext>
            </a:extLst>
          </p:cNvPr>
          <p:cNvCxnSpPr>
            <a:cxnSpLocks/>
          </p:cNvCxnSpPr>
          <p:nvPr/>
        </p:nvCxnSpPr>
        <p:spPr>
          <a:xfrm>
            <a:off x="8838030" y="2309836"/>
            <a:ext cx="0" cy="7819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8CDBC1D8-C7A2-1047-A0FE-74F8836F9D19}"/>
              </a:ext>
            </a:extLst>
          </p:cNvPr>
          <p:cNvCxnSpPr>
            <a:cxnSpLocks/>
          </p:cNvCxnSpPr>
          <p:nvPr/>
        </p:nvCxnSpPr>
        <p:spPr>
          <a:xfrm>
            <a:off x="8441986" y="2309836"/>
            <a:ext cx="0" cy="7819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98DF55AC-36EA-2A48-ACA3-DE8C9F8225A9}"/>
              </a:ext>
            </a:extLst>
          </p:cNvPr>
          <p:cNvCxnSpPr>
            <a:cxnSpLocks/>
          </p:cNvCxnSpPr>
          <p:nvPr/>
        </p:nvCxnSpPr>
        <p:spPr>
          <a:xfrm>
            <a:off x="7632619" y="2309836"/>
            <a:ext cx="0" cy="7819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F50F050-1B91-3849-89CC-1EBC24F0F046}"/>
              </a:ext>
            </a:extLst>
          </p:cNvPr>
          <p:cNvCxnSpPr>
            <a:cxnSpLocks/>
          </p:cNvCxnSpPr>
          <p:nvPr/>
        </p:nvCxnSpPr>
        <p:spPr>
          <a:xfrm>
            <a:off x="7223064" y="2309836"/>
            <a:ext cx="0" cy="7819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0B0C8628-344B-504E-A498-AB6D0D75BE70}"/>
              </a:ext>
            </a:extLst>
          </p:cNvPr>
          <p:cNvSpPr/>
          <p:nvPr/>
        </p:nvSpPr>
        <p:spPr>
          <a:xfrm>
            <a:off x="8461072" y="2421940"/>
            <a:ext cx="1968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Many Team Boards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6DF7430C-A9E0-EA43-8C11-0CF4E9BF0DC3}"/>
              </a:ext>
            </a:extLst>
          </p:cNvPr>
          <p:cNvSpPr/>
          <p:nvPr/>
        </p:nvSpPr>
        <p:spPr>
          <a:xfrm>
            <a:off x="8268523" y="1946366"/>
            <a:ext cx="2085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One Program Board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44EBEEE5-9F56-4743-8E4B-6FCC4EA2FB93}"/>
              </a:ext>
            </a:extLst>
          </p:cNvPr>
          <p:cNvCxnSpPr>
            <a:cxnSpLocks/>
          </p:cNvCxnSpPr>
          <p:nvPr/>
        </p:nvCxnSpPr>
        <p:spPr>
          <a:xfrm flipV="1">
            <a:off x="6497770" y="2500318"/>
            <a:ext cx="5446179" cy="115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45B1270E-E79E-E545-98AA-5DC989C172EA}"/>
              </a:ext>
            </a:extLst>
          </p:cNvPr>
          <p:cNvCxnSpPr>
            <a:cxnSpLocks/>
          </p:cNvCxnSpPr>
          <p:nvPr/>
        </p:nvCxnSpPr>
        <p:spPr>
          <a:xfrm flipV="1">
            <a:off x="6497770" y="2962870"/>
            <a:ext cx="5446179" cy="115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3EFC963C-D244-2A4E-B494-CE1A7C0C3B83}"/>
              </a:ext>
            </a:extLst>
          </p:cNvPr>
          <p:cNvCxnSpPr>
            <a:cxnSpLocks/>
          </p:cNvCxnSpPr>
          <p:nvPr/>
        </p:nvCxnSpPr>
        <p:spPr>
          <a:xfrm flipV="1">
            <a:off x="6497770" y="2728917"/>
            <a:ext cx="5446179" cy="115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260B3B2-BBE6-DF46-81BC-52A83C83E4CA}"/>
              </a:ext>
            </a:extLst>
          </p:cNvPr>
          <p:cNvCxnSpPr>
            <a:cxnSpLocks/>
          </p:cNvCxnSpPr>
          <p:nvPr/>
        </p:nvCxnSpPr>
        <p:spPr>
          <a:xfrm>
            <a:off x="6510213" y="1921639"/>
            <a:ext cx="0" cy="1163985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>
            <a:extLst>
              <a:ext uri="{FF2B5EF4-FFF2-40B4-BE49-F238E27FC236}">
                <a16:creationId xmlns:a16="http://schemas.microsoft.com/office/drawing/2014/main" id="{BBA5F286-C80C-D34D-9799-0C06362A5CB6}"/>
              </a:ext>
            </a:extLst>
          </p:cNvPr>
          <p:cNvSpPr/>
          <p:nvPr/>
        </p:nvSpPr>
        <p:spPr>
          <a:xfrm>
            <a:off x="7536160" y="1556792"/>
            <a:ext cx="3441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P6 Plan (Milestones, Earned Value)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FC19F85B-6783-F94A-B6E1-4695C80B69B9}"/>
              </a:ext>
            </a:extLst>
          </p:cNvPr>
          <p:cNvSpPr/>
          <p:nvPr/>
        </p:nvSpPr>
        <p:spPr>
          <a:xfrm>
            <a:off x="8659656" y="6371691"/>
            <a:ext cx="197284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Physical separation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162B012-08C1-DF4B-B4EE-A2C71FA7F00F}"/>
              </a:ext>
            </a:extLst>
          </p:cNvPr>
          <p:cNvSpPr txBox="1"/>
          <p:nvPr/>
        </p:nvSpPr>
        <p:spPr>
          <a:xfrm>
            <a:off x="6838873" y="334612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2305145E-0DDA-F141-AD42-27F0AFAD6759}"/>
              </a:ext>
            </a:extLst>
          </p:cNvPr>
          <p:cNvSpPr/>
          <p:nvPr/>
        </p:nvSpPr>
        <p:spPr>
          <a:xfrm>
            <a:off x="585184" y="2490008"/>
            <a:ext cx="483372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Add a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program board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that contains the objectives 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F6C93E4E-CD0F-1141-BC07-E252CF26BAC5}"/>
              </a:ext>
            </a:extLst>
          </p:cNvPr>
          <p:cNvSpPr/>
          <p:nvPr/>
        </p:nvSpPr>
        <p:spPr>
          <a:xfrm>
            <a:off x="560728" y="2937718"/>
            <a:ext cx="5211472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Add a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program forum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that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periodically prioritizes and agrees on objectives. Includes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ICS, Diagnostics, Ops,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Linac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group, and other key stakeholders.*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73E87594-3CD9-084F-8FD3-6F2574BF2710}"/>
              </a:ext>
            </a:extLst>
          </p:cNvPr>
          <p:cNvCxnSpPr>
            <a:cxnSpLocks/>
            <a:stCxn id="114" idx="3"/>
          </p:cNvCxnSpPr>
          <p:nvPr/>
        </p:nvCxnSpPr>
        <p:spPr>
          <a:xfrm flipV="1">
            <a:off x="5418907" y="2174604"/>
            <a:ext cx="965125" cy="500070"/>
          </a:xfrm>
          <a:prstGeom prst="straightConnector1">
            <a:avLst/>
          </a:prstGeom>
          <a:ln w="57150">
            <a:solidFill>
              <a:schemeClr val="accent1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79765456-C81B-4D40-873A-E451E1108B94}"/>
              </a:ext>
            </a:extLst>
          </p:cNvPr>
          <p:cNvCxnSpPr/>
          <p:nvPr/>
        </p:nvCxnSpPr>
        <p:spPr>
          <a:xfrm>
            <a:off x="5772200" y="3356992"/>
            <a:ext cx="5956321" cy="0"/>
          </a:xfrm>
          <a:prstGeom prst="line">
            <a:avLst/>
          </a:prstGeom>
          <a:ln w="38100">
            <a:solidFill>
              <a:schemeClr val="accent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C04D76B3-DBEE-8642-A18A-0748E24AFE5C}"/>
              </a:ext>
            </a:extLst>
          </p:cNvPr>
          <p:cNvCxnSpPr>
            <a:cxnSpLocks/>
          </p:cNvCxnSpPr>
          <p:nvPr/>
        </p:nvCxnSpPr>
        <p:spPr>
          <a:xfrm flipV="1">
            <a:off x="6510213" y="3140968"/>
            <a:ext cx="0" cy="216024"/>
          </a:xfrm>
          <a:prstGeom prst="straightConnector1">
            <a:avLst/>
          </a:prstGeom>
          <a:ln w="38100">
            <a:solidFill>
              <a:schemeClr val="accent1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1DEB3B92-964C-F74F-8766-0FADD10719D3}"/>
              </a:ext>
            </a:extLst>
          </p:cNvPr>
          <p:cNvCxnSpPr/>
          <p:nvPr/>
        </p:nvCxnSpPr>
        <p:spPr>
          <a:xfrm flipV="1">
            <a:off x="8009938" y="3140968"/>
            <a:ext cx="0" cy="216024"/>
          </a:xfrm>
          <a:prstGeom prst="straightConnector1">
            <a:avLst/>
          </a:prstGeom>
          <a:ln w="38100">
            <a:solidFill>
              <a:schemeClr val="accent1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83A924F6-D7E1-4D46-BA9B-30CD63E667D4}"/>
              </a:ext>
            </a:extLst>
          </p:cNvPr>
          <p:cNvCxnSpPr/>
          <p:nvPr/>
        </p:nvCxnSpPr>
        <p:spPr>
          <a:xfrm flipV="1">
            <a:off x="9660318" y="3140968"/>
            <a:ext cx="0" cy="216024"/>
          </a:xfrm>
          <a:prstGeom prst="straightConnector1">
            <a:avLst/>
          </a:prstGeom>
          <a:ln w="38100">
            <a:solidFill>
              <a:schemeClr val="accent1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CBA79824-1603-CD46-8F85-9BAACCA48417}"/>
              </a:ext>
            </a:extLst>
          </p:cNvPr>
          <p:cNvCxnSpPr/>
          <p:nvPr/>
        </p:nvCxnSpPr>
        <p:spPr>
          <a:xfrm flipV="1">
            <a:off x="11355304" y="3140968"/>
            <a:ext cx="0" cy="216024"/>
          </a:xfrm>
          <a:prstGeom prst="straightConnector1">
            <a:avLst/>
          </a:prstGeom>
          <a:ln w="38100">
            <a:solidFill>
              <a:schemeClr val="accent1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396BCC6B-D371-8F45-9303-6ED91701E826}"/>
              </a:ext>
            </a:extLst>
          </p:cNvPr>
          <p:cNvSpPr txBox="1"/>
          <p:nvPr/>
        </p:nvSpPr>
        <p:spPr>
          <a:xfrm>
            <a:off x="6735337" y="607741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3B51E83F-922F-FF47-BFDF-98F1CAA1D472}"/>
              </a:ext>
            </a:extLst>
          </p:cNvPr>
          <p:cNvCxnSpPr>
            <a:cxnSpLocks/>
          </p:cNvCxnSpPr>
          <p:nvPr/>
        </p:nvCxnSpPr>
        <p:spPr>
          <a:xfrm>
            <a:off x="6510213" y="2116879"/>
            <a:ext cx="148746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0829FC9-815C-2446-BC62-FF84694625D1}"/>
              </a:ext>
            </a:extLst>
          </p:cNvPr>
          <p:cNvSpPr txBox="1"/>
          <p:nvPr/>
        </p:nvSpPr>
        <p:spPr>
          <a:xfrm>
            <a:off x="6726870" y="1946366"/>
            <a:ext cx="1044050" cy="3044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~2 months</a:t>
            </a:r>
          </a:p>
        </p:txBody>
      </p: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DD7636EA-4529-DB48-9F1E-72D6D74E8B65}"/>
              </a:ext>
            </a:extLst>
          </p:cNvPr>
          <p:cNvCxnSpPr>
            <a:cxnSpLocks/>
          </p:cNvCxnSpPr>
          <p:nvPr/>
        </p:nvCxnSpPr>
        <p:spPr>
          <a:xfrm>
            <a:off x="6857810" y="2852936"/>
            <a:ext cx="365254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158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FBCE3-42BE-D94E-8947-B64DA7C9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Controls Program Board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ADF50E-4375-6F46-AEC8-FC8C8F86D9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program objectives are Jira issues in the CAP project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9341F7-0A69-664A-B59E-B5FEF18F084F}"/>
              </a:ext>
            </a:extLst>
          </p:cNvPr>
          <p:cNvSpPr txBox="1"/>
          <p:nvPr/>
        </p:nvSpPr>
        <p:spPr>
          <a:xfrm>
            <a:off x="280058" y="2344589"/>
            <a:ext cx="1387597" cy="590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Anybody can suggest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2C6CB6-B9CB-6E41-ADB4-3AAC4A89EDE4}"/>
              </a:ext>
            </a:extLst>
          </p:cNvPr>
          <p:cNvSpPr txBox="1"/>
          <p:nvPr/>
        </p:nvSpPr>
        <p:spPr>
          <a:xfrm>
            <a:off x="238937" y="3011832"/>
            <a:ext cx="1387597" cy="380507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99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Suggested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3255F3-702D-B14F-9B94-649C56949321}"/>
              </a:ext>
            </a:extLst>
          </p:cNvPr>
          <p:cNvSpPr txBox="1"/>
          <p:nvPr/>
        </p:nvSpPr>
        <p:spPr>
          <a:xfrm>
            <a:off x="2925678" y="2344589"/>
            <a:ext cx="976006" cy="590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Experts analyze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B3D67E-7973-A64C-BB18-AC737394CFFC}"/>
              </a:ext>
            </a:extLst>
          </p:cNvPr>
          <p:cNvSpPr txBox="1"/>
          <p:nvPr/>
        </p:nvSpPr>
        <p:spPr>
          <a:xfrm>
            <a:off x="4836016" y="2312504"/>
            <a:ext cx="1780072" cy="590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Managers decide what to do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A64C74-0811-0C48-944B-488CD867EB8F}"/>
              </a:ext>
            </a:extLst>
          </p:cNvPr>
          <p:cNvSpPr txBox="1"/>
          <p:nvPr/>
        </p:nvSpPr>
        <p:spPr>
          <a:xfrm>
            <a:off x="7260332" y="2014449"/>
            <a:ext cx="2264668" cy="9274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Every 2 months, program forum agrees what to do next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E585B7-DC45-7D44-A216-AA0D23A8C4E0}"/>
              </a:ext>
            </a:extLst>
          </p:cNvPr>
          <p:cNvSpPr txBox="1"/>
          <p:nvPr/>
        </p:nvSpPr>
        <p:spPr>
          <a:xfrm>
            <a:off x="9873238" y="2312505"/>
            <a:ext cx="1480562" cy="590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Managers accept results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DC0C76-FBCF-2B43-BA35-209DD4FB8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027" y="3079918"/>
            <a:ext cx="10045973" cy="36897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9AF0A55-B82E-2B44-8321-A13EFA4094B5}"/>
              </a:ext>
            </a:extLst>
          </p:cNvPr>
          <p:cNvSpPr txBox="1"/>
          <p:nvPr/>
        </p:nvSpPr>
        <p:spPr>
          <a:xfrm>
            <a:off x="2171700" y="271415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7CB100-9F67-024F-8061-EEBBC18EF5BA}"/>
              </a:ext>
            </a:extLst>
          </p:cNvPr>
          <p:cNvSpPr txBox="1"/>
          <p:nvPr/>
        </p:nvSpPr>
        <p:spPr>
          <a:xfrm>
            <a:off x="0" y="1412793"/>
            <a:ext cx="5470003" cy="9144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Diagnostics: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system leads choose objectives to analyze  </a:t>
            </a:r>
          </a:p>
        </p:txBody>
      </p:sp>
    </p:spTree>
    <p:extLst>
      <p:ext uri="{BB962C8B-B14F-4D97-AF65-F5344CB8AC3E}">
        <p14:creationId xmlns:p14="http://schemas.microsoft.com/office/powerpoint/2010/main" val="3595571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10EC7-7D9F-AD48-961A-CC73506B7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  <a:br>
              <a:rPr lang="en-US" dirty="0"/>
            </a:br>
            <a:r>
              <a:rPr lang="en-US" dirty="0"/>
              <a:t>objective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5CB9B-8D9E-AE4B-83B9-8BB07A9D5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C8E05F-FFF3-9D45-8FA8-3BBC90E43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453" y="0"/>
            <a:ext cx="9012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0713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C4EAEFBE-156F-4FEE-9F2B-BE5A854A00D8}"/>
    </a:ext>
  </a:extLst>
</a:theme>
</file>

<file path=ppt/theme/theme4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19 ESS template" id="{29187F29-8712-D14C-B8E7-170A5282868A}" vid="{E9B9166D-3D04-D74A-9E51-274D5F9AE507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1430</TotalTime>
  <Words>1229</Words>
  <Application>Microsoft Macintosh PowerPoint</Application>
  <PresentationFormat>Widescreen</PresentationFormat>
  <Paragraphs>347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Gill Sans Light</vt:lpstr>
      <vt:lpstr>Tahoma</vt:lpstr>
      <vt:lpstr>Times</vt:lpstr>
      <vt:lpstr>1_Office Theme</vt:lpstr>
      <vt:lpstr>Default Design</vt:lpstr>
      <vt:lpstr>Office-tema</vt:lpstr>
      <vt:lpstr>1_Office-tema</vt:lpstr>
      <vt:lpstr>THE STATE OF BEAM DIAGNOSTICS</vt:lpstr>
      <vt:lpstr>Organization</vt:lpstr>
      <vt:lpstr>System Leads Updated</vt:lpstr>
      <vt:lpstr>Technical Leads (same as 2018, but updates are in progress)</vt:lpstr>
      <vt:lpstr>Personnel news in Lund</vt:lpstr>
      <vt:lpstr>Accelerator Controls Program Forum</vt:lpstr>
      <vt:lpstr>Proposal developed with ICS</vt:lpstr>
      <vt:lpstr>Accelerator Controls Program Board</vt:lpstr>
      <vt:lpstr>Example  objective</vt:lpstr>
      <vt:lpstr>FBS – Functional Breakdown Structure</vt:lpstr>
      <vt:lpstr>FBS – Functional Breakdown Structure</vt:lpstr>
      <vt:lpstr>Schedule</vt:lpstr>
      <vt:lpstr>Naming tool and FBS History – Development</vt:lpstr>
      <vt:lpstr>WP7 Status – October 2019</vt:lpstr>
      <vt:lpstr>Putting the systems together</vt:lpstr>
      <vt:lpstr>PowerPoint Presentation</vt:lpstr>
      <vt:lpstr>2019 Goals</vt:lpstr>
      <vt:lpstr>Focus Areas for 2019 (copied from 2018 presentation)</vt:lpstr>
      <vt:lpstr>Focus Areas for 2020 (builds on 2019)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Tom Shea</dc:creator>
  <cp:keywords/>
  <dc:description/>
  <cp:lastModifiedBy>Tom Shea</cp:lastModifiedBy>
  <cp:revision>64</cp:revision>
  <dcterms:created xsi:type="dcterms:W3CDTF">2018-10-18T12:35:32Z</dcterms:created>
  <dcterms:modified xsi:type="dcterms:W3CDTF">2019-10-23T06:40:58Z</dcterms:modified>
  <cp:category/>
</cp:coreProperties>
</file>