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sldIdLst>
    <p:sldId id="256" r:id="rId2"/>
    <p:sldId id="264" r:id="rId3"/>
    <p:sldId id="263" r:id="rId4"/>
    <p:sldId id="284" r:id="rId5"/>
    <p:sldId id="283" r:id="rId6"/>
    <p:sldId id="311" r:id="rId7"/>
    <p:sldId id="285" r:id="rId8"/>
    <p:sldId id="286" r:id="rId9"/>
    <p:sldId id="292" r:id="rId10"/>
    <p:sldId id="287" r:id="rId11"/>
    <p:sldId id="293" r:id="rId12"/>
    <p:sldId id="290" r:id="rId13"/>
    <p:sldId id="294" r:id="rId14"/>
    <p:sldId id="289" r:id="rId15"/>
    <p:sldId id="288" r:id="rId16"/>
    <p:sldId id="305" r:id="rId17"/>
    <p:sldId id="296" r:id="rId18"/>
    <p:sldId id="295" r:id="rId19"/>
    <p:sldId id="312" r:id="rId20"/>
    <p:sldId id="267" r:id="rId21"/>
    <p:sldId id="313" r:id="rId22"/>
    <p:sldId id="265" r:id="rId23"/>
    <p:sldId id="282" r:id="rId24"/>
    <p:sldId id="258" r:id="rId25"/>
    <p:sldId id="291" r:id="rId26"/>
    <p:sldId id="300" r:id="rId27"/>
    <p:sldId id="301" r:id="rId28"/>
    <p:sldId id="303" r:id="rId29"/>
    <p:sldId id="297" r:id="rId30"/>
    <p:sldId id="302" r:id="rId31"/>
    <p:sldId id="310" r:id="rId32"/>
    <p:sldId id="307" r:id="rId33"/>
    <p:sldId id="317" r:id="rId34"/>
    <p:sldId id="315" r:id="rId35"/>
    <p:sldId id="308" r:id="rId36"/>
    <p:sldId id="314" r:id="rId37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7" autoAdjust="0"/>
    <p:restoredTop sz="86667" autoAdjust="0"/>
  </p:normalViewPr>
  <p:slideViewPr>
    <p:cSldViewPr>
      <p:cViewPr varScale="1">
        <p:scale>
          <a:sx n="100" d="100"/>
          <a:sy n="100" d="100"/>
        </p:scale>
        <p:origin x="190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2019-10-22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Main point is that</a:t>
            </a:r>
            <a:r>
              <a:rPr lang="en-US" baseline="0" dirty="0" smtClean="0"/>
              <a:t> an off the shelf system using FPGA with standard components can easily be adopted, compared to certain other approaches….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504754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r>
              <a:rPr lang="en-US" baseline="0" dirty="0" smtClean="0"/>
              <a:t> the bus structure is not optimal. We would probably need to bring both AXI ports to </a:t>
            </a:r>
            <a:r>
              <a:rPr lang="en-US" baseline="0" dirty="0" smtClean="0"/>
              <a:t>application for performance.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51316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29558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Could</a:t>
            </a:r>
            <a:r>
              <a:rPr lang="en-US" baseline="0" dirty="0" smtClean="0"/>
              <a:t> be pure SW buffering as well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424561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55163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the read</a:t>
            </a:r>
            <a:r>
              <a:rPr lang="en-US" baseline="0" dirty="0" smtClean="0"/>
              <a:t> out is probably fast, but publishing to PVs may be slow. The PV publishing may take a lot of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105095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Priority between</a:t>
            </a:r>
            <a:r>
              <a:rPr lang="en-US" baseline="0" dirty="0" smtClean="0"/>
              <a:t> framework “work” is all about the money. We will avoid the extra work with the </a:t>
            </a:r>
            <a:r>
              <a:rPr lang="en-US" baseline="0" dirty="0" err="1" smtClean="0"/>
              <a:t>IOxOS</a:t>
            </a:r>
            <a:r>
              <a:rPr lang="en-US" baseline="0" dirty="0" smtClean="0"/>
              <a:t> platform unless we see benefit in the investment (some systems could perhaps run on the IFC1420).</a:t>
            </a:r>
          </a:p>
          <a:p>
            <a:r>
              <a:rPr lang="en-US" baseline="0" dirty="0" err="1" smtClean="0"/>
              <a:t>Zynq</a:t>
            </a:r>
            <a:r>
              <a:rPr lang="en-US" baseline="0" dirty="0" smtClean="0"/>
              <a:t> platform hasn’t been mentioned.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317823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854247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</a:t>
            </a:r>
            <a:r>
              <a:rPr lang="en-US" baseline="0" dirty="0" smtClean="0"/>
              <a:t> The amount of data rea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13599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Compared</a:t>
            </a:r>
            <a:r>
              <a:rPr lang="en-US" baseline="0" dirty="0" smtClean="0"/>
              <a:t> to for instance CERN we can’t really afford being vendor independent.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7442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</a:t>
            </a:r>
            <a:r>
              <a:rPr lang="en-US" baseline="0" dirty="0" smtClean="0"/>
              <a:t> I have no idea how-to browse </a:t>
            </a:r>
            <a:r>
              <a:rPr lang="en-US" baseline="0" dirty="0" err="1" smtClean="0"/>
              <a:t>artifactory</a:t>
            </a:r>
            <a:r>
              <a:rPr lang="en-US" baseline="0" dirty="0" smtClean="0"/>
              <a:t> and find the </a:t>
            </a:r>
            <a:r>
              <a:rPr lang="en-US" baseline="0" dirty="0" err="1" smtClean="0"/>
              <a:t>bitfile</a:t>
            </a:r>
            <a:r>
              <a:rPr lang="en-US" baseline="0" dirty="0" smtClean="0"/>
              <a:t> once its up </a:t>
            </a:r>
            <a:r>
              <a:rPr lang="en-US" baseline="0" dirty="0" err="1" smtClean="0"/>
              <a:t>there..unless</a:t>
            </a:r>
            <a:r>
              <a:rPr lang="en-US" baseline="0" dirty="0" smtClean="0"/>
              <a:t> you wrote the script and knows where it was stored.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7371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struck version is tied to use the struck register space. So</a:t>
            </a:r>
            <a:r>
              <a:rPr lang="en-US" baseline="0" dirty="0" smtClean="0"/>
              <a:t> the little “generic” functionality is tied to the old definitions </a:t>
            </a:r>
            <a:endParaRPr lang="en-US" baseline="0" dirty="0" smtClean="0"/>
          </a:p>
          <a:p>
            <a:r>
              <a:rPr lang="en-US" baseline="0" dirty="0" smtClean="0"/>
              <a:t>Also no more struck code, so we are no longer reliant on struck for firmware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4474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Picture is missing the RTM board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69333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Note the </a:t>
            </a:r>
            <a:r>
              <a:rPr lang="sv-SE" dirty="0" err="1" smtClean="0"/>
              <a:t>hierarchical</a:t>
            </a:r>
            <a:r>
              <a:rPr lang="sv-SE" dirty="0" smtClean="0"/>
              <a:t> </a:t>
            </a:r>
            <a:r>
              <a:rPr lang="sv-SE" dirty="0" err="1" smtClean="0"/>
              <a:t>inclusion</a:t>
            </a:r>
            <a:r>
              <a:rPr lang="sv-SE" baseline="0" dirty="0" smtClean="0"/>
              <a:t> problem has </a:t>
            </a:r>
            <a:r>
              <a:rPr lang="sv-SE" baseline="0" dirty="0" err="1" smtClean="0"/>
              <a:t>already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been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seen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with</a:t>
            </a:r>
            <a:r>
              <a:rPr lang="sv-SE" baseline="0" dirty="0" smtClean="0"/>
              <a:t> the SIS8160 version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5244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r>
              <a:rPr lang="en-US" dirty="0" smtClean="0"/>
              <a:t>: DMA</a:t>
            </a:r>
            <a:r>
              <a:rPr lang="en-US" baseline="0" dirty="0" smtClean="0"/>
              <a:t> setup latency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94415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Proof of concept in this case as</a:t>
            </a:r>
            <a:r>
              <a:rPr lang="en-US" baseline="0" dirty="0" smtClean="0"/>
              <a:t> we have decided to buy in on Xilinx and not be vendor independent.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45386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2</a:t>
            </a:r>
            <a:r>
              <a:rPr lang="en-US" baseline="0" dirty="0" smtClean="0"/>
              <a:t> memory controllers which gives access to 4 GB of memory.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18324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376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22/10/2019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22/10/2019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22/10/2019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22/10/2019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22/10/2019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confluence.esss.lu.se/display/RFG/Register+Bank+Generator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cern.ch/cohtdrivers/cheby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confluence.esss.lu.se/display/PBITECH/FPG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nfluence.esss.lu.se/display/HAR/FPGA+Developer+Foru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tifactory.esss.lu.se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4000" dirty="0" smtClean="0"/>
              <a:t>FPGA roadmap</a:t>
            </a:r>
            <a:br>
              <a:rPr lang="en-GB" sz="4000" dirty="0" smtClean="0"/>
            </a:br>
            <a:r>
              <a:rPr lang="en-GB" sz="2200" dirty="0" smtClean="0"/>
              <a:t>and some BPM status</a:t>
            </a:r>
            <a:r>
              <a:rPr lang="en-GB" sz="4000" dirty="0" smtClean="0"/>
              <a:t/>
            </a:r>
            <a:br>
              <a:rPr lang="en-GB" sz="4000" dirty="0" smtClean="0"/>
            </a:b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Kaj Rosengren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FPGA Designer – Beam Diagnostics</a:t>
            </a:r>
          </a:p>
          <a:p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fld id="{656E358F-28A8-D04A-99E6-206C49444CD4}" type="datetime3">
              <a:rPr lang="en-GB" sz="1400" smtClean="0">
                <a:solidFill>
                  <a:srgbClr val="FFFFFF"/>
                </a:solidFill>
              </a:rPr>
              <a:t>22 October, 2019</a:t>
            </a:fld>
            <a:endParaRPr lang="en-GB" sz="1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AXI FPGA Framework – Register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Developed by Christian. Available here: </a:t>
            </a:r>
            <a:r>
              <a:rPr lang="en-US" sz="1800" dirty="0" smtClean="0">
                <a:hlinkClick r:id="rId2"/>
              </a:rPr>
              <a:t>https</a:t>
            </a:r>
            <a:r>
              <a:rPr lang="en-US" sz="1800" dirty="0">
                <a:hlinkClick r:id="rId2"/>
              </a:rPr>
              <a:t>://</a:t>
            </a:r>
            <a:r>
              <a:rPr lang="en-US" sz="1800" dirty="0" smtClean="0">
                <a:hlinkClick r:id="rId2"/>
              </a:rPr>
              <a:t>confluence.esss.lu.se/display/RFG/Register+Bank+Generator</a:t>
            </a:r>
            <a:endParaRPr lang="en-US" sz="1800" dirty="0" smtClean="0"/>
          </a:p>
          <a:p>
            <a:r>
              <a:rPr lang="en-US" sz="1800" dirty="0" smtClean="0"/>
              <a:t>Script currently generates VHDL AXI4-lite register banks.</a:t>
            </a:r>
          </a:p>
          <a:p>
            <a:r>
              <a:rPr lang="en-US" sz="1800" dirty="0" smtClean="0"/>
              <a:t>The definitions can be re-used in python:</a:t>
            </a:r>
          </a:p>
          <a:p>
            <a:pPr marL="457200" lvl="1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sis8300ku_bsp_regbank</a:t>
            </a:r>
          </a:p>
          <a:p>
            <a:pPr marL="457200" lvl="1" indent="0">
              <a:buNone/>
            </a:pP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board_under_test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essffw.Device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(essffw.SIS8300XilDrv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pPr marL="457200" lvl="1" indent="0">
              <a:buNone/>
            </a:pP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board_under_test.add_register_bank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(sis8300ku_bsp_regbank.sis8300ku_bsp_regbank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passed_tests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board_under_test.test_registers_after_reset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457200" lvl="1" indent="0">
              <a:buNone/>
            </a:pP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board_under_test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["BSP_CLK_DISTR_MUX"]["CLK_SEL"].write(0x0)</a:t>
            </a:r>
          </a:p>
          <a:p>
            <a:r>
              <a:rPr lang="en-US" sz="1800" dirty="0" smtClean="0"/>
              <a:t>Has worked pretty flawlessly.</a:t>
            </a:r>
          </a:p>
          <a:p>
            <a:r>
              <a:rPr lang="en-US" sz="1800" dirty="0" smtClean="0"/>
              <a:t>But there are a lot of features that we could use to improve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10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1373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AXI FPGA Framework – Register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Missing field definitions, descriptions.</a:t>
            </a:r>
          </a:p>
          <a:p>
            <a:r>
              <a:rPr lang="en-US" sz="1800" dirty="0" smtClean="0"/>
              <a:t>More </a:t>
            </a:r>
            <a:r>
              <a:rPr lang="en-US" sz="1800" dirty="0" smtClean="0"/>
              <a:t>targets of generation</a:t>
            </a:r>
          </a:p>
          <a:p>
            <a:pPr lvl="1"/>
            <a:r>
              <a:rPr lang="en-US" sz="1400" dirty="0" smtClean="0"/>
              <a:t>C Header files</a:t>
            </a:r>
          </a:p>
          <a:p>
            <a:pPr lvl="1"/>
            <a:r>
              <a:rPr lang="en-US" sz="1400" dirty="0" smtClean="0"/>
              <a:t>Confluence or other documentation output</a:t>
            </a:r>
          </a:p>
          <a:p>
            <a:r>
              <a:rPr lang="en-US" sz="1800" dirty="0" smtClean="0"/>
              <a:t>Need support of hierarchical inclusion. I.e. generate one register map and re-use it multiple times (needs workaround at the moment).</a:t>
            </a:r>
          </a:p>
          <a:p>
            <a:r>
              <a:rPr lang="en-US" sz="1800" dirty="0" smtClean="0"/>
              <a:t>Currently the register definition is done directly in python. </a:t>
            </a:r>
          </a:p>
          <a:p>
            <a:pPr lvl="1"/>
            <a:r>
              <a:rPr lang="en-US" sz="1400" dirty="0" err="1" smtClean="0"/>
              <a:t>Hinko</a:t>
            </a:r>
            <a:r>
              <a:rPr lang="en-US" sz="1400" dirty="0" smtClean="0"/>
              <a:t> has been exploring </a:t>
            </a:r>
            <a:r>
              <a:rPr lang="en-US" sz="1400" dirty="0"/>
              <a:t>the usage of TOML “Tom's Obvious, Minimal </a:t>
            </a:r>
            <a:r>
              <a:rPr lang="en-US" sz="1400" dirty="0" smtClean="0"/>
              <a:t>Language” as an alternative for defining registers.</a:t>
            </a:r>
          </a:p>
          <a:p>
            <a:pPr lvl="1"/>
            <a:r>
              <a:rPr lang="en-US" sz="1400" dirty="0" smtClean="0"/>
              <a:t>There are similar systems available. </a:t>
            </a:r>
            <a:r>
              <a:rPr lang="en-US" sz="1400" dirty="0"/>
              <a:t>Example from CERN: </a:t>
            </a:r>
            <a:r>
              <a:rPr lang="en-US" sz="1400" dirty="0">
                <a:hlinkClick r:id="rId3"/>
              </a:rPr>
              <a:t>https://</a:t>
            </a:r>
            <a:r>
              <a:rPr lang="en-US" sz="1400" dirty="0" smtClean="0">
                <a:hlinkClick r:id="rId3"/>
              </a:rPr>
              <a:t>gitlab.cern.ch/cohtdrivers/cheby</a:t>
            </a:r>
            <a:endParaRPr lang="en-US" sz="1400" dirty="0" smtClean="0"/>
          </a:p>
          <a:p>
            <a:pPr marL="457200" lvl="1" indent="0">
              <a:buNone/>
            </a:pPr>
            <a:r>
              <a:rPr lang="en-US" sz="1400" dirty="0" smtClean="0"/>
              <a:t> </a:t>
            </a:r>
            <a:endParaRPr lang="en-US" sz="1400" dirty="0"/>
          </a:p>
          <a:p>
            <a:pPr lvl="1"/>
            <a:endParaRPr lang="en-US" sz="1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11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9519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AXI FPGA Framework – SIS8300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12</a:t>
            </a:fld>
            <a:endParaRPr lang="en-GB" noProof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1560" y="1556792"/>
            <a:ext cx="4811405" cy="34129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80112" y="1700808"/>
            <a:ext cx="31066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Generic firmware pretty much complete. What is left: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Some board component control.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Microblaze</a:t>
            </a:r>
            <a:r>
              <a:rPr lang="en-US" dirty="0" smtClean="0"/>
              <a:t> code stability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Driver/EPICs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Test </a:t>
            </a:r>
            <a:r>
              <a:rPr lang="en-US" dirty="0"/>
              <a:t>m</a:t>
            </a:r>
            <a:r>
              <a:rPr lang="en-US" dirty="0" smtClean="0"/>
              <a:t>ultiple systems in single crate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DMA performance (transfer 2MB or larger):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WR: ~2.8 GB/s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RD: ~2.2 GB/s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61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Struck SIS8160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13</a:t>
            </a:fld>
            <a:endParaRPr lang="en-GB" noProof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4162830" cy="3096344"/>
          </a:xfrm>
        </p:spPr>
      </p:pic>
      <p:sp>
        <p:nvSpPr>
          <p:cNvPr id="8" name="TextBox 7"/>
          <p:cNvSpPr txBox="1"/>
          <p:nvPr/>
        </p:nvSpPr>
        <p:spPr>
          <a:xfrm>
            <a:off x="4860032" y="1772816"/>
            <a:ext cx="38884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Low-pin count FMC carrier from Struck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Made for high-speed applications so not a “generic” carrier.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Is using a similar firmware configuration as sis8300ku.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Decided to use this as a proof-of-concept of the AXI FPGA framework portability.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Mounted </a:t>
            </a:r>
            <a:r>
              <a:rPr lang="en-US" dirty="0" err="1" smtClean="0"/>
              <a:t>CAENels</a:t>
            </a:r>
            <a:r>
              <a:rPr lang="en-US" dirty="0" smtClean="0"/>
              <a:t> FMC-Pico-1M4 for use in APT/GRID</a:t>
            </a:r>
          </a:p>
        </p:txBody>
      </p:sp>
    </p:spTree>
    <p:extLst>
      <p:ext uri="{BB962C8B-B14F-4D97-AF65-F5344CB8AC3E}">
        <p14:creationId xmlns:p14="http://schemas.microsoft.com/office/powerpoint/2010/main" val="166814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AXI FPGA </a:t>
            </a:r>
            <a:r>
              <a:rPr lang="sv-SE" dirty="0" err="1" smtClean="0"/>
              <a:t>framework</a:t>
            </a:r>
            <a:r>
              <a:rPr lang="sv-SE" dirty="0" smtClean="0"/>
              <a:t> – sis8160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43608" y="1556792"/>
            <a:ext cx="7488832" cy="535925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14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1335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AXI FPGA framework – sis8160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5259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Received the Struck example firmware of the board in July.</a:t>
            </a:r>
          </a:p>
          <a:p>
            <a:pPr lvl="1"/>
            <a:r>
              <a:rPr lang="en-US" sz="1400" dirty="0" smtClean="0"/>
              <a:t>Roshan, student from LTH (not working full time) started porting it to the framework and exploring how </a:t>
            </a:r>
            <a:r>
              <a:rPr lang="en-US" sz="1400" dirty="0" err="1" smtClean="0"/>
              <a:t>pico</a:t>
            </a:r>
            <a:r>
              <a:rPr lang="en-US" sz="1400" dirty="0" smtClean="0"/>
              <a:t> integration would look like.</a:t>
            </a:r>
          </a:p>
          <a:p>
            <a:r>
              <a:rPr lang="en-US" sz="1800" dirty="0" smtClean="0"/>
              <a:t>End of august. Project selecting two </a:t>
            </a:r>
            <a:r>
              <a:rPr lang="en-US" sz="1800" dirty="0" err="1" smtClean="0"/>
              <a:t>pico</a:t>
            </a:r>
            <a:r>
              <a:rPr lang="en-US" sz="1800" dirty="0" smtClean="0"/>
              <a:t> FMCs can be built in the framework and read data read from registers (using Struck driver)</a:t>
            </a:r>
          </a:p>
          <a:p>
            <a:r>
              <a:rPr lang="en-US" sz="1800" dirty="0" smtClean="0"/>
              <a:t>Mid September started ported the project to Xilinx DMA</a:t>
            </a:r>
          </a:p>
          <a:p>
            <a:pPr lvl="1"/>
            <a:r>
              <a:rPr lang="en-US" sz="1400" dirty="0" smtClean="0"/>
              <a:t>Basically whole BSP built of Xilinx components in block diagrams.</a:t>
            </a:r>
          </a:p>
          <a:p>
            <a:pPr lvl="1"/>
            <a:r>
              <a:rPr lang="en-US" sz="1400" dirty="0" err="1" smtClean="0"/>
              <a:t>Microblaze</a:t>
            </a:r>
            <a:r>
              <a:rPr lang="en-US" sz="1400" dirty="0" smtClean="0"/>
              <a:t> + I2C hooked up to FMCs to read calibration coefficients.</a:t>
            </a:r>
          </a:p>
          <a:p>
            <a:pPr lvl="1"/>
            <a:r>
              <a:rPr lang="en-US" sz="1400" dirty="0" smtClean="0"/>
              <a:t>Board flashing same as sis8300.</a:t>
            </a:r>
            <a:endParaRPr lang="en-US" sz="12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15</a:t>
            </a:fld>
            <a:endParaRPr lang="en-GB" noProof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7" y="1600200"/>
            <a:ext cx="317972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67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AXI FPGA framework – sis8160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Generic acquisition is complete. Features missing:</a:t>
            </a:r>
          </a:p>
          <a:p>
            <a:pPr lvl="1"/>
            <a:r>
              <a:rPr lang="en-US" sz="1600" dirty="0" smtClean="0"/>
              <a:t>Setup of board components (not needed for PICO application)</a:t>
            </a:r>
          </a:p>
          <a:p>
            <a:pPr lvl="1"/>
            <a:r>
              <a:rPr lang="en-US" sz="1600" dirty="0" smtClean="0"/>
              <a:t>As 8300ku need driver/EPICS development. But can be shared.</a:t>
            </a:r>
          </a:p>
          <a:p>
            <a:pPr lvl="1"/>
            <a:endParaRPr lang="en-US" sz="1400" dirty="0" smtClean="0"/>
          </a:p>
          <a:p>
            <a:pPr lvl="1"/>
            <a:endParaRPr lang="en-US" sz="12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16</a:t>
            </a:fld>
            <a:endParaRPr lang="en-GB" noProof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7" y="1600200"/>
            <a:ext cx="317972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AXI </a:t>
            </a:r>
            <a:r>
              <a:rPr lang="sv-SE" dirty="0" err="1" smtClean="0"/>
              <a:t>framework</a:t>
            </a:r>
            <a:r>
              <a:rPr lang="sv-SE" dirty="0" smtClean="0"/>
              <a:t> – IFC1410 (suggestion)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17</a:t>
            </a:fld>
            <a:endParaRPr lang="en-GB" noProof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484783"/>
            <a:ext cx="7128792" cy="559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39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AXI FPGA Framework – IFC1410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5259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Goal would be to try to get rid of as much of Tosca as possible.</a:t>
            </a:r>
          </a:p>
          <a:p>
            <a:pPr lvl="1"/>
            <a:r>
              <a:rPr lang="en-US" sz="1600" dirty="0" smtClean="0"/>
              <a:t>Removal </a:t>
            </a:r>
            <a:r>
              <a:rPr lang="en-US" sz="1600" dirty="0" smtClean="0"/>
              <a:t>of </a:t>
            </a:r>
            <a:r>
              <a:rPr lang="en-US" sz="1600" dirty="0" smtClean="0"/>
              <a:t>“</a:t>
            </a:r>
            <a:r>
              <a:rPr lang="en-US" sz="1600" dirty="0" err="1" smtClean="0"/>
              <a:t>XUSER_support</a:t>
            </a:r>
            <a:r>
              <a:rPr lang="en-US" sz="1600" dirty="0" smtClean="0"/>
              <a:t>” </a:t>
            </a:r>
            <a:r>
              <a:rPr lang="en-US" sz="1600" dirty="0" smtClean="0"/>
              <a:t>parts of Tosca.</a:t>
            </a:r>
          </a:p>
          <a:p>
            <a:pPr lvl="1"/>
            <a:r>
              <a:rPr lang="en-US" sz="1600" dirty="0" smtClean="0"/>
              <a:t>Control FMCs through framework code. Would need porting of FMC control into framework.</a:t>
            </a:r>
          </a:p>
          <a:p>
            <a:r>
              <a:rPr lang="en-US" sz="1800" dirty="0" smtClean="0"/>
              <a:t>Another question mark is SW sharing between Xilinx DMA and Tosca2 versions.</a:t>
            </a:r>
          </a:p>
          <a:p>
            <a:r>
              <a:rPr lang="en-US" sz="1800" smtClean="0"/>
              <a:t>Of course </a:t>
            </a:r>
            <a:r>
              <a:rPr lang="en-US" sz="1800" dirty="0" smtClean="0"/>
              <a:t>the preferred solution would be if we could get rid of it all together…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18</a:t>
            </a:fld>
            <a:endParaRPr lang="en-GB" noProof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1600200"/>
            <a:ext cx="3876888" cy="445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31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 Roadmap - 2018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19</a:t>
            </a:fld>
            <a:endParaRPr lang="en-GB" noProof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1556792"/>
            <a:ext cx="8928992" cy="318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2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FPGA development roadmap</a:t>
            </a:r>
          </a:p>
          <a:p>
            <a:pPr lvl="1"/>
            <a:r>
              <a:rPr lang="en-US" dirty="0" smtClean="0"/>
              <a:t>Comparison with last year</a:t>
            </a:r>
          </a:p>
          <a:p>
            <a:pPr lvl="1"/>
            <a:r>
              <a:rPr lang="en-US" dirty="0" smtClean="0"/>
              <a:t>FPGA framework progress</a:t>
            </a:r>
          </a:p>
          <a:p>
            <a:pPr lvl="1"/>
            <a:r>
              <a:rPr lang="en-US" dirty="0" smtClean="0"/>
              <a:t>Data-on-demand status</a:t>
            </a:r>
          </a:p>
          <a:p>
            <a:r>
              <a:rPr lang="en-US" dirty="0"/>
              <a:t>FPGA systems roadmap</a:t>
            </a:r>
          </a:p>
          <a:p>
            <a:r>
              <a:rPr lang="en-US" dirty="0" smtClean="0"/>
              <a:t>BPM firmware status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0244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Verification topics from last 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Simulation</a:t>
            </a:r>
          </a:p>
          <a:p>
            <a:r>
              <a:rPr lang="en-US" sz="2400" dirty="0" smtClean="0"/>
              <a:t>Evaluate the simulator situation. </a:t>
            </a:r>
          </a:p>
          <a:p>
            <a:pPr lvl="1"/>
            <a:r>
              <a:rPr lang="en-US" sz="2000" dirty="0" smtClean="0"/>
              <a:t>FPGA Forum has decided to get more Questa licenses</a:t>
            </a:r>
          </a:p>
          <a:p>
            <a:r>
              <a:rPr lang="en-US" sz="2400" dirty="0" smtClean="0"/>
              <a:t>Ability to run regressions.</a:t>
            </a:r>
          </a:p>
          <a:p>
            <a:r>
              <a:rPr lang="en-US" sz="2400" dirty="0" smtClean="0"/>
              <a:t>TB templates – How-to deal with System models and golden references</a:t>
            </a:r>
            <a:endParaRPr lang="en-US" sz="2000" dirty="0" smtClean="0"/>
          </a:p>
          <a:p>
            <a:r>
              <a:rPr lang="en-US" sz="2400" dirty="0" smtClean="0"/>
              <a:t>Assertions (PSL or </a:t>
            </a:r>
            <a:r>
              <a:rPr lang="en-US" sz="2400" dirty="0" err="1" smtClean="0"/>
              <a:t>SystemVerilog</a:t>
            </a:r>
            <a:r>
              <a:rPr lang="en-US" sz="2400" dirty="0" smtClean="0"/>
              <a:t>) – could at least be used for simulation of standard interfaces. </a:t>
            </a:r>
          </a:p>
          <a:p>
            <a:pPr lvl="1"/>
            <a:r>
              <a:rPr lang="en-US" sz="2000" dirty="0" smtClean="0"/>
              <a:t>Neither of these topics have gotten any attention yet</a:t>
            </a:r>
          </a:p>
          <a:p>
            <a:r>
              <a:rPr lang="en-US" sz="2400" dirty="0" smtClean="0"/>
              <a:t>”</a:t>
            </a:r>
            <a:r>
              <a:rPr lang="en-US" sz="2400" dirty="0"/>
              <a:t>top-level” test benches – would be nice to </a:t>
            </a:r>
            <a:r>
              <a:rPr lang="en-US" sz="2400" dirty="0" smtClean="0"/>
              <a:t>have</a:t>
            </a:r>
          </a:p>
          <a:p>
            <a:pPr lvl="1"/>
            <a:r>
              <a:rPr lang="en-US" sz="2000" dirty="0" smtClean="0"/>
              <a:t>Xilinx DMA solution comes with example </a:t>
            </a:r>
            <a:r>
              <a:rPr lang="en-US" sz="2000" dirty="0" err="1" smtClean="0"/>
              <a:t>testbench</a:t>
            </a:r>
            <a:r>
              <a:rPr lang="en-US" sz="2000" dirty="0" smtClean="0"/>
              <a:t>. So we now have chip-level </a:t>
            </a:r>
            <a:r>
              <a:rPr lang="en-US" sz="2000" dirty="0" err="1" smtClean="0"/>
              <a:t>testbenches</a:t>
            </a:r>
            <a:r>
              <a:rPr lang="en-US" sz="2000" dirty="0" smtClean="0"/>
              <a:t> for sis8300/8160</a:t>
            </a:r>
          </a:p>
          <a:p>
            <a:pPr lvl="1"/>
            <a:r>
              <a:rPr lang="en-US" sz="2000" dirty="0" smtClean="0"/>
              <a:t>Currently its only used for sanity checks. On </a:t>
            </a:r>
            <a:r>
              <a:rPr lang="en-US" sz="2000" dirty="0" err="1" smtClean="0"/>
              <a:t>questasim</a:t>
            </a:r>
            <a:r>
              <a:rPr lang="en-US" sz="2000" dirty="0" smtClean="0"/>
              <a:t> </a:t>
            </a:r>
            <a:r>
              <a:rPr lang="en-US" sz="2000" dirty="0" err="1" smtClean="0"/>
              <a:t>testbench</a:t>
            </a:r>
            <a:r>
              <a:rPr lang="en-US" sz="2000" dirty="0" smtClean="0"/>
              <a:t> runs fine, on </a:t>
            </a:r>
            <a:r>
              <a:rPr lang="en-US" sz="2000" dirty="0" err="1" smtClean="0"/>
              <a:t>Vivado</a:t>
            </a:r>
            <a:r>
              <a:rPr lang="en-US" sz="2000" dirty="0" smtClean="0"/>
              <a:t> simulator terribly slow.</a:t>
            </a:r>
          </a:p>
          <a:p>
            <a:pPr lvl="1"/>
            <a:r>
              <a:rPr lang="en-US" sz="2000" dirty="0" smtClean="0"/>
              <a:t>Could quite easily generate register test from python. Not a priority though.</a:t>
            </a:r>
            <a:endParaRPr lang="en-US" sz="2000" dirty="0"/>
          </a:p>
          <a:p>
            <a:endParaRPr lang="sv-SE" sz="2400" dirty="0">
              <a:solidFill>
                <a:prstClr val="black"/>
              </a:solidFill>
            </a:endParaRPr>
          </a:p>
          <a:p>
            <a:pPr lvl="0"/>
            <a:endParaRPr lang="sv-SE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20</a:t>
            </a:fld>
            <a:endParaRPr lang="en-GB" noProof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5" y="1478980"/>
            <a:ext cx="2818656" cy="75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34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 Roadmap - 2018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21</a:t>
            </a:fld>
            <a:endParaRPr lang="en-GB" noProof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1556792"/>
            <a:ext cx="8928992" cy="318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44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Reminder – normal PV </a:t>
            </a:r>
            <a:r>
              <a:rPr lang="en-GB" dirty="0" err="1" smtClean="0"/>
              <a:t>procesing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22</a:t>
            </a:fld>
            <a:endParaRPr lang="en-GB" noProof="0"/>
          </a:p>
        </p:txBody>
      </p:sp>
      <p:sp>
        <p:nvSpPr>
          <p:cNvPr id="7" name="TextBox 6"/>
          <p:cNvSpPr txBox="1"/>
          <p:nvPr/>
        </p:nvSpPr>
        <p:spPr>
          <a:xfrm>
            <a:off x="647564" y="4625642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”Normal” case is that the IOC clients are updating small PV:s with heavily processed items</a:t>
            </a:r>
            <a:r>
              <a:rPr lang="en-US" sz="2400" dirty="0"/>
              <a:t> </a:t>
            </a:r>
            <a:r>
              <a:rPr lang="en-US" sz="2400" dirty="0" smtClean="0"/>
              <a:t>or shorter waveforms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But we do acquire a lot more data than this and it would be very useful to have it available for analysis.</a:t>
            </a:r>
          </a:p>
        </p:txBody>
      </p:sp>
      <p:sp>
        <p:nvSpPr>
          <p:cNvPr id="3" name="AutoShape 2" descr="https://confluence.esss.lu.se/download/attachments/280602585/Copy%20of%20Data-on-demand%20prototype.png?version=5&amp;modificationDate=1542732348135&amp;api=v2#154273234820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86" y="1531938"/>
            <a:ext cx="8349913" cy="298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5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 – Data-on-demand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23</a:t>
            </a:fld>
            <a:endParaRPr lang="en-GB" noProof="0"/>
          </a:p>
        </p:txBody>
      </p:sp>
      <p:sp>
        <p:nvSpPr>
          <p:cNvPr id="8" name="TextBox 7"/>
          <p:cNvSpPr txBox="1"/>
          <p:nvPr/>
        </p:nvSpPr>
        <p:spPr>
          <a:xfrm>
            <a:off x="647564" y="4625642"/>
            <a:ext cx="7848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digitizer/CPU we use have quite a bit of DDR. 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Store incoming data (from RAW input channel or processed data) into circular buffer.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On a “trigger” read the data from the digitizer and move it into CPU memory. Where it could be published as a PV or stored in local storage.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4552" y="1664729"/>
            <a:ext cx="8229600" cy="266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29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 of use-case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24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600200"/>
            <a:ext cx="7735432" cy="492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81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Systems implementing circular buffering</a:t>
            </a:r>
          </a:p>
          <a:p>
            <a:pPr lvl="1"/>
            <a:r>
              <a:rPr lang="en-US" sz="2000" dirty="0" err="1" smtClean="0"/>
              <a:t>nBLM</a:t>
            </a:r>
            <a:r>
              <a:rPr lang="en-US" sz="2000" dirty="0" smtClean="0"/>
              <a:t>, </a:t>
            </a:r>
            <a:r>
              <a:rPr lang="en-US" sz="2000" dirty="0" err="1" smtClean="0"/>
              <a:t>icBLM</a:t>
            </a:r>
            <a:r>
              <a:rPr lang="en-US" sz="2000" dirty="0" smtClean="0"/>
              <a:t>, BPM, BCM</a:t>
            </a:r>
          </a:p>
          <a:p>
            <a:pPr lvl="1"/>
            <a:r>
              <a:rPr lang="en-US" sz="2000" dirty="0" smtClean="0"/>
              <a:t>Will also be available for RAW data in generic firmware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Timing system integration and EPICs layers needs work.</a:t>
            </a:r>
          </a:p>
          <a:p>
            <a:pPr lvl="1"/>
            <a:r>
              <a:rPr lang="en-US" sz="2000" dirty="0" smtClean="0"/>
              <a:t>Lab setup with multiple systems connected with timing system that can generate DOD events.</a:t>
            </a:r>
          </a:p>
          <a:p>
            <a:pPr lvl="1"/>
            <a:r>
              <a:rPr lang="en-US" sz="2000" dirty="0" smtClean="0"/>
              <a:t>BPM/BCM circular buffering needs SW support, only tested in python scripts.</a:t>
            </a:r>
          </a:p>
          <a:p>
            <a:pPr lvl="1"/>
            <a:r>
              <a:rPr lang="en-US" sz="2000" dirty="0" smtClean="0"/>
              <a:t>All systems needs EPICS integration to support read-out on events.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1621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Data-on-demand – EPICS layer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26</a:t>
            </a:fld>
            <a:endParaRPr lang="en-GB" noProof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628800"/>
            <a:ext cx="7632848" cy="497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20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Data-on-demand - Timestamping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Once an event has been detected and waveforms read out these are published as PV arrays and timestamp attached.</a:t>
            </a:r>
          </a:p>
          <a:p>
            <a:r>
              <a:rPr lang="en-US" sz="2400" dirty="0" smtClean="0"/>
              <a:t>Timestamps for the data in the circular buffers needs to stored as well:</a:t>
            </a:r>
          </a:p>
          <a:p>
            <a:pPr lvl="1"/>
            <a:r>
              <a:rPr lang="en-US" sz="2000" dirty="0" err="1" smtClean="0"/>
              <a:t>icBLM</a:t>
            </a:r>
            <a:r>
              <a:rPr lang="en-US" sz="2000" dirty="0" smtClean="0"/>
              <a:t>/</a:t>
            </a:r>
            <a:r>
              <a:rPr lang="en-US" sz="2000" dirty="0" err="1" smtClean="0"/>
              <a:t>nBLM</a:t>
            </a:r>
            <a:r>
              <a:rPr lang="en-US" sz="2000" dirty="0" smtClean="0"/>
              <a:t> SW approach (SW buffering)</a:t>
            </a:r>
          </a:p>
          <a:p>
            <a:pPr lvl="1"/>
            <a:r>
              <a:rPr lang="en-US" sz="2000" dirty="0" smtClean="0"/>
              <a:t>BCM/BPM HW approach (timestamps pushed to firmware)</a:t>
            </a:r>
            <a:endParaRPr lang="en-US" sz="240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27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8085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 roadmap - 2019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28</a:t>
            </a:fld>
            <a:endParaRPr lang="en-GB" noProof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628800"/>
            <a:ext cx="7615149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61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 Systems 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97153"/>
            <a:ext cx="8229600" cy="1224136"/>
          </a:xfrm>
        </p:spPr>
        <p:txBody>
          <a:bodyPr/>
          <a:lstStyle/>
          <a:p>
            <a:r>
              <a:rPr lang="en-US" sz="2000" dirty="0" smtClean="0"/>
              <a:t>Started a FPGA systems summary page here:</a:t>
            </a:r>
            <a:r>
              <a:rPr lang="en-US" sz="2000" dirty="0"/>
              <a:t> </a:t>
            </a:r>
            <a:r>
              <a:rPr lang="en-US" sz="2000" dirty="0" smtClean="0">
                <a:hlinkClick r:id="rId2"/>
              </a:rPr>
              <a:t>https</a:t>
            </a:r>
            <a:r>
              <a:rPr lang="en-US" sz="2000" dirty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confluence.esss.lu.se/display/PBITECH/FPGA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29</a:t>
            </a:fld>
            <a:endParaRPr lang="en-GB" noProof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0" y="1656457"/>
            <a:ext cx="8962093" cy="286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19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 Roadmap - 2018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3</a:t>
            </a:fld>
            <a:endParaRPr lang="en-GB" noProof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05" y="1556792"/>
            <a:ext cx="8825545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3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BPM Firmware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5259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BPM MEBT Version</a:t>
            </a:r>
          </a:p>
          <a:p>
            <a:pPr lvl="1"/>
            <a:r>
              <a:rPr lang="en-US" sz="1400" dirty="0" smtClean="0"/>
              <a:t>9U Crate</a:t>
            </a:r>
          </a:p>
          <a:p>
            <a:pPr lvl="1"/>
            <a:r>
              <a:rPr lang="en-US" sz="1400" dirty="0" smtClean="0"/>
              <a:t>1 x 1000W Wiener power supply</a:t>
            </a:r>
          </a:p>
          <a:p>
            <a:pPr lvl="1"/>
            <a:r>
              <a:rPr lang="en-US" sz="1400" dirty="0" smtClean="0"/>
              <a:t>1 x NAT MCH</a:t>
            </a:r>
          </a:p>
          <a:p>
            <a:pPr lvl="1"/>
            <a:r>
              <a:rPr lang="en-US" sz="1400" dirty="0"/>
              <a:t>1 x </a:t>
            </a:r>
            <a:r>
              <a:rPr lang="en-US" sz="1400" dirty="0" smtClean="0"/>
              <a:t>Concurrent Tech AM 900/412 CPU </a:t>
            </a:r>
          </a:p>
          <a:p>
            <a:pPr lvl="1"/>
            <a:r>
              <a:rPr lang="en-US" sz="1400" dirty="0" smtClean="0"/>
              <a:t>4 x SIS8300KU + 4 DWC8300 RTMs</a:t>
            </a:r>
          </a:p>
          <a:p>
            <a:pPr lvl="1"/>
            <a:r>
              <a:rPr lang="en-US" sz="1400" dirty="0" smtClean="0"/>
              <a:t>1 x EVR-300</a:t>
            </a:r>
          </a:p>
          <a:p>
            <a:pPr lvl="1"/>
            <a:r>
              <a:rPr lang="en-US" sz="1400" dirty="0" smtClean="0"/>
              <a:t>In total 8 BPM inputs for MEBT</a:t>
            </a:r>
          </a:p>
          <a:p>
            <a:r>
              <a:rPr lang="en-US" sz="2000" dirty="0" smtClean="0"/>
              <a:t>MEBT version of firmware/IOC has been deployed.</a:t>
            </a:r>
          </a:p>
          <a:p>
            <a:pPr lvl="1"/>
            <a:r>
              <a:rPr lang="en-US" sz="1600" dirty="0" smtClean="0"/>
              <a:t>No Data-on-demand support in IOC</a:t>
            </a:r>
          </a:p>
          <a:p>
            <a:pPr lvl="1"/>
            <a:r>
              <a:rPr lang="en-US" sz="1600" dirty="0" smtClean="0"/>
              <a:t>Running on Timing system loop-back cable.</a:t>
            </a:r>
          </a:p>
          <a:p>
            <a:pPr lvl="1"/>
            <a:endParaRPr lang="en-US" sz="1400" dirty="0" smtClean="0"/>
          </a:p>
          <a:p>
            <a:pPr lvl="1"/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30</a:t>
            </a:fld>
            <a:endParaRPr lang="en-GB" noProof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5667" y="1586112"/>
            <a:ext cx="3551133" cy="45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93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BPM Firmware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Based on BPM firmware from Fredrik </a:t>
            </a:r>
            <a:r>
              <a:rPr lang="en-US" sz="2000" dirty="0" err="1" smtClean="0"/>
              <a:t>Kristensen</a:t>
            </a:r>
            <a:r>
              <a:rPr lang="en-US" sz="2000" dirty="0" smtClean="0"/>
              <a:t>, the firmware itself its inherited from LLRF.</a:t>
            </a:r>
          </a:p>
          <a:p>
            <a:pPr lvl="1"/>
            <a:r>
              <a:rPr lang="en-US" sz="1600" dirty="0" smtClean="0"/>
              <a:t>Firmware was basically “duct taped” into the demo firmware from Struck. </a:t>
            </a:r>
          </a:p>
          <a:p>
            <a:pPr lvl="1"/>
            <a:r>
              <a:rPr lang="en-US" sz="1600" dirty="0" smtClean="0"/>
              <a:t>The processed data channels where interleaved into the default Struck output channels.</a:t>
            </a:r>
          </a:p>
          <a:p>
            <a:pPr lvl="1"/>
            <a:r>
              <a:rPr lang="en-US" sz="1600" dirty="0" smtClean="0"/>
              <a:t>The main problem with the firmware version is that parsing the waveforms and publishing on PVs consumes a lot of CPU.</a:t>
            </a:r>
          </a:p>
          <a:p>
            <a:r>
              <a:rPr lang="en-US" sz="2000" dirty="0" smtClean="0"/>
              <a:t>Development started last autumn, main items to fix</a:t>
            </a:r>
          </a:p>
          <a:p>
            <a:pPr lvl="1"/>
            <a:r>
              <a:rPr lang="en-US" sz="1600" dirty="0" smtClean="0"/>
              <a:t>Port to ESS FPGA framework (IQ sampling in framework)</a:t>
            </a:r>
          </a:p>
          <a:p>
            <a:pPr lvl="1"/>
            <a:r>
              <a:rPr lang="en-US" sz="1600" dirty="0" smtClean="0"/>
              <a:t>Waveform channels with data conversion, gain/offset correction, decimation. </a:t>
            </a:r>
          </a:p>
          <a:p>
            <a:pPr lvl="1"/>
            <a:r>
              <a:rPr lang="en-US" sz="1600" dirty="0" smtClean="0"/>
              <a:t>Averaging of region-of-interest within waveform for pulse X/Y/PHASE/MAG </a:t>
            </a:r>
          </a:p>
          <a:p>
            <a:r>
              <a:rPr lang="en-US" sz="2000" dirty="0" smtClean="0"/>
              <a:t>Some late changes</a:t>
            </a:r>
          </a:p>
          <a:p>
            <a:pPr lvl="1"/>
            <a:r>
              <a:rPr lang="en-US" sz="1600" dirty="0" smtClean="0"/>
              <a:t>Add second reference line.</a:t>
            </a:r>
          </a:p>
          <a:p>
            <a:pPr lvl="1"/>
            <a:r>
              <a:rPr lang="en-US" sz="1600" dirty="0" smtClean="0"/>
              <a:t>Change the back-plane trigger selection to be more flexible. </a:t>
            </a:r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20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31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1154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BPM Firmware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32</a:t>
            </a:fld>
            <a:endParaRPr lang="en-GB" noProof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866" y="1531927"/>
            <a:ext cx="6137381" cy="505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74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BPM </a:t>
            </a:r>
            <a:r>
              <a:rPr lang="sv-SE" dirty="0" err="1" smtClean="0"/>
              <a:t>Firmware</a:t>
            </a:r>
            <a:r>
              <a:rPr lang="sv-SE" dirty="0"/>
              <a:t> </a:t>
            </a:r>
            <a:r>
              <a:rPr lang="sv-SE" dirty="0" smtClean="0"/>
              <a:t>- </a:t>
            </a:r>
            <a:r>
              <a:rPr lang="sv-SE" dirty="0" err="1" smtClean="0"/>
              <a:t>components</a:t>
            </a:r>
            <a:endParaRPr lang="sv-SE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75" y="4164004"/>
            <a:ext cx="8229600" cy="1851761"/>
          </a:xfrm>
        </p:spPr>
        <p:txBody>
          <a:bodyPr>
            <a:normAutofit fontScale="85000" lnSpcReduction="10000"/>
          </a:bodyPr>
          <a:lstStyle/>
          <a:p>
            <a:r>
              <a:rPr lang="en-US" sz="2200" dirty="0" smtClean="0"/>
              <a:t>Goal is to have components that ”plugs” somewhat simply into the framework.</a:t>
            </a:r>
          </a:p>
          <a:p>
            <a:pPr lvl="1">
              <a:buFontTx/>
              <a:buChar char="-"/>
            </a:pPr>
            <a:r>
              <a:rPr lang="en-US" sz="1700" dirty="0" smtClean="0"/>
              <a:t>Register bank generated from scripts, note that the current version has a “Struck” version</a:t>
            </a:r>
          </a:p>
          <a:p>
            <a:pPr lvl="1">
              <a:buFontTx/>
              <a:buChar char="-"/>
            </a:pPr>
            <a:r>
              <a:rPr lang="en-US" sz="1700" dirty="0" smtClean="0"/>
              <a:t>Components can be added in BD, register banks connected with AXI-lite interconnect (and decoding). More investigation needed to how we handle this in the register bank scripts.</a:t>
            </a:r>
          </a:p>
          <a:p>
            <a:pPr lvl="1">
              <a:buFontTx/>
              <a:buChar char="-"/>
            </a:pPr>
            <a:r>
              <a:rPr lang="en-US" sz="1700" dirty="0" smtClean="0"/>
              <a:t>Components can be identified through registers. Version, which features are enabled etc.</a:t>
            </a:r>
          </a:p>
          <a:p>
            <a:pPr lvl="1">
              <a:buFontTx/>
              <a:buChar char="-"/>
            </a:pPr>
            <a:endParaRPr lang="sv-SE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33</a:t>
            </a:fld>
            <a:endParaRPr lang="en-GB" noProof="0"/>
          </a:p>
        </p:txBody>
      </p:sp>
      <p:sp>
        <p:nvSpPr>
          <p:cNvPr id="5" name="AutoShape 2" descr="https://confluence.esss.lu.se/download/attachments/280602585/Data-on-demand%20pipeline.png?version=3&amp;modificationDate=1539001016322&amp;api=v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253" y="1519402"/>
            <a:ext cx="6435067" cy="254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08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BPM firmware –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93096"/>
            <a:ext cx="8229600" cy="1833067"/>
          </a:xfrm>
        </p:spPr>
        <p:txBody>
          <a:bodyPr>
            <a:normAutofit/>
          </a:bodyPr>
          <a:lstStyle/>
          <a:p>
            <a:r>
              <a:rPr lang="en-US" sz="1600" dirty="0" smtClean="0"/>
              <a:t>Components should have:</a:t>
            </a:r>
          </a:p>
          <a:p>
            <a:pPr lvl="1"/>
            <a:r>
              <a:rPr lang="en-US" sz="1200" dirty="0" smtClean="0"/>
              <a:t>Preferably some documentation in confluence.</a:t>
            </a:r>
          </a:p>
          <a:p>
            <a:pPr lvl="1"/>
            <a:r>
              <a:rPr lang="en-US" sz="1200" dirty="0" err="1" smtClean="0"/>
              <a:t>Testbench</a:t>
            </a:r>
            <a:r>
              <a:rPr lang="en-US" sz="1200" dirty="0" smtClean="0"/>
              <a:t> that tries the main configuration. It should be modifiable for other applications.</a:t>
            </a:r>
          </a:p>
          <a:p>
            <a:pPr lvl="1"/>
            <a:r>
              <a:rPr lang="en-US" sz="1200" dirty="0" smtClean="0"/>
              <a:t>Be IP packaged for </a:t>
            </a:r>
            <a:r>
              <a:rPr lang="en-US" sz="1200" dirty="0" err="1" smtClean="0"/>
              <a:t>Vivado</a:t>
            </a:r>
            <a:r>
              <a:rPr lang="en-US" sz="1200" dirty="0" smtClean="0"/>
              <a:t>. (still </a:t>
            </a:r>
            <a:r>
              <a:rPr lang="en-US" sz="1200" dirty="0" err="1" smtClean="0"/>
              <a:t>todo</a:t>
            </a:r>
            <a:r>
              <a:rPr lang="en-US" sz="1200" dirty="0" smtClean="0"/>
              <a:t>)</a:t>
            </a:r>
          </a:p>
          <a:p>
            <a:r>
              <a:rPr lang="en-US" sz="1600" dirty="0" smtClean="0"/>
              <a:t>Currently mainly small components or larger ones are planned for the “common” components.</a:t>
            </a:r>
          </a:p>
          <a:p>
            <a:r>
              <a:rPr lang="en-US" sz="1600" dirty="0" smtClean="0"/>
              <a:t>HLS components is another question mark. 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34</a:t>
            </a:fld>
            <a:endParaRPr lang="en-GB" noProof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453446"/>
            <a:ext cx="5856196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4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Overall BI FPGA strategy</a:t>
            </a:r>
          </a:p>
          <a:p>
            <a:pPr lvl="1"/>
            <a:r>
              <a:rPr lang="en-US" sz="2000" dirty="0" smtClean="0"/>
              <a:t>We are buying into Xilinx components/tools. No change in foreseeable future.</a:t>
            </a:r>
          </a:p>
          <a:p>
            <a:pPr lvl="1"/>
            <a:r>
              <a:rPr lang="en-US" sz="2000" dirty="0" smtClean="0"/>
              <a:t>We want to be open source. The plan is to eventually open the framework and components to everyone. </a:t>
            </a:r>
          </a:p>
          <a:p>
            <a:pPr lvl="1"/>
            <a:r>
              <a:rPr lang="en-US" sz="2000" dirty="0" smtClean="0"/>
              <a:t>We don’t have enough manpower for larger IP developments (and we don’t have a lot of money..). So we have to do a bit of thinking about:</a:t>
            </a:r>
          </a:p>
          <a:p>
            <a:pPr lvl="2"/>
            <a:r>
              <a:rPr lang="en-US" sz="1800" dirty="0" smtClean="0"/>
              <a:t>Optical link development (Robustness, more generic)</a:t>
            </a:r>
          </a:p>
          <a:p>
            <a:pPr lvl="2"/>
            <a:r>
              <a:rPr lang="en-US" sz="1800" dirty="0" smtClean="0"/>
              <a:t>JESDB204C/B </a:t>
            </a:r>
          </a:p>
          <a:p>
            <a:pPr lvl="2"/>
            <a:r>
              <a:rPr lang="en-US" sz="1800" dirty="0" smtClean="0"/>
              <a:t>GigE Vision camera.</a:t>
            </a:r>
          </a:p>
          <a:p>
            <a:pPr lvl="1"/>
            <a:r>
              <a:rPr lang="en-US" sz="2200" dirty="0" smtClean="0"/>
              <a:t>Collaboration with other institutes.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35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5755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36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2227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 Roadmap - 2018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4</a:t>
            </a:fld>
            <a:endParaRPr lang="en-GB" noProof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1556792"/>
            <a:ext cx="8928992" cy="318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26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 Developers forum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Started in April this year</a:t>
            </a:r>
          </a:p>
          <a:p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confluence.esss.lu.se/display/HAR/FPGA+Developer+Forum</a:t>
            </a:r>
            <a:endParaRPr lang="en-US" sz="2000" dirty="0" smtClean="0"/>
          </a:p>
          <a:p>
            <a:r>
              <a:rPr lang="en-US" sz="2000" dirty="0" smtClean="0"/>
              <a:t>Coding guidelines, directory structure </a:t>
            </a:r>
            <a:r>
              <a:rPr lang="en-US" sz="2000" dirty="0" err="1" smtClean="0"/>
              <a:t>etc</a:t>
            </a:r>
            <a:r>
              <a:rPr lang="en-US" sz="2000" dirty="0" smtClean="0"/>
              <a:t> is in place.</a:t>
            </a:r>
          </a:p>
          <a:p>
            <a:pPr lvl="1"/>
            <a:r>
              <a:rPr lang="en-US" sz="1600" dirty="0" smtClean="0"/>
              <a:t>They are pretty much agreed.</a:t>
            </a:r>
          </a:p>
          <a:p>
            <a:pPr lvl="1"/>
            <a:r>
              <a:rPr lang="en-US" sz="1600" dirty="0" err="1" smtClean="0"/>
              <a:t>Gitlab</a:t>
            </a:r>
            <a:r>
              <a:rPr lang="en-US" sz="1600" dirty="0" smtClean="0"/>
              <a:t> as official repository (BI firmware projects have yet to move)</a:t>
            </a:r>
          </a:p>
          <a:p>
            <a:r>
              <a:rPr lang="en-US" sz="2000" dirty="0" smtClean="0"/>
              <a:t>Continuous integration has been setup in </a:t>
            </a:r>
            <a:r>
              <a:rPr lang="en-US" sz="2000" dirty="0" err="1" smtClean="0"/>
              <a:t>gitlab</a:t>
            </a:r>
            <a:r>
              <a:rPr lang="en-US" sz="2000" dirty="0" smtClean="0"/>
              <a:t> by ICS.</a:t>
            </a:r>
          </a:p>
          <a:p>
            <a:pPr lvl="1"/>
            <a:r>
              <a:rPr lang="en-US" sz="1600" dirty="0" smtClean="0"/>
              <a:t>Using </a:t>
            </a:r>
            <a:r>
              <a:rPr lang="en-US" sz="1600" dirty="0" err="1" smtClean="0"/>
              <a:t>gitlab</a:t>
            </a:r>
            <a:r>
              <a:rPr lang="en-US" sz="1600" dirty="0" smtClean="0"/>
              <a:t> runners to </a:t>
            </a:r>
            <a:r>
              <a:rPr lang="en-US" sz="1600" dirty="0"/>
              <a:t>upload results to </a:t>
            </a:r>
            <a:r>
              <a:rPr lang="en-US" sz="1600" dirty="0">
                <a:hlinkClick r:id="rId4"/>
              </a:rPr>
              <a:t>https://artifactory.esss.lu.se</a:t>
            </a:r>
            <a:r>
              <a:rPr lang="en-US" sz="1600" dirty="0" smtClean="0">
                <a:hlinkClick r:id="rId4"/>
              </a:rPr>
              <a:t>/</a:t>
            </a:r>
            <a:r>
              <a:rPr lang="en-US" sz="1600" dirty="0" smtClean="0"/>
              <a:t> </a:t>
            </a:r>
          </a:p>
          <a:p>
            <a:r>
              <a:rPr lang="en-US" sz="2000" dirty="0" smtClean="0"/>
              <a:t>The architecture discussions are ongoing. Mainly how to deal with </a:t>
            </a:r>
            <a:r>
              <a:rPr lang="en-US" sz="2000" dirty="0" err="1" smtClean="0"/>
              <a:t>IOxOS</a:t>
            </a:r>
            <a:r>
              <a:rPr lang="en-US" sz="2000" dirty="0" smtClean="0"/>
              <a:t>.</a:t>
            </a:r>
          </a:p>
          <a:p>
            <a:pPr lvl="1"/>
            <a:r>
              <a:rPr lang="en-US" sz="1600" dirty="0" smtClean="0"/>
              <a:t>Many complaints about Tosca, but no real action taken…</a:t>
            </a:r>
          </a:p>
          <a:p>
            <a:pPr lvl="1"/>
            <a:r>
              <a:rPr lang="en-US" sz="1600" dirty="0" smtClean="0"/>
              <a:t>Will come back to this in the framework slides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endParaRPr lang="en-US" sz="20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9870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 Roadmap - 2018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6</a:t>
            </a:fld>
            <a:endParaRPr lang="en-GB" noProof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1556792"/>
            <a:ext cx="8928992" cy="318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61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AXI FPGA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V0.3 was just a stabilization release. </a:t>
            </a:r>
          </a:p>
          <a:p>
            <a:pPr lvl="1"/>
            <a:r>
              <a:rPr lang="en-US" dirty="0" smtClean="0"/>
              <a:t>Still uses the Struck DMA</a:t>
            </a:r>
          </a:p>
          <a:p>
            <a:pPr lvl="1"/>
            <a:r>
              <a:rPr lang="en-US" dirty="0" smtClean="0"/>
              <a:t>It’s the version LLRF, BCM, BPM is using at the moment.</a:t>
            </a:r>
          </a:p>
          <a:p>
            <a:r>
              <a:rPr lang="en-US" dirty="0" smtClean="0"/>
              <a:t>V1.0 is ongoing and is using the Xilinx DMA</a:t>
            </a:r>
          </a:p>
          <a:p>
            <a:pPr lvl="1"/>
            <a:r>
              <a:rPr lang="en-US" dirty="0" smtClean="0"/>
              <a:t>Gives us complete freedom of defining registers.</a:t>
            </a:r>
          </a:p>
          <a:p>
            <a:pPr lvl="1"/>
            <a:r>
              <a:rPr lang="en-US" dirty="0" smtClean="0"/>
              <a:t>It also has good performance, but that more of a positive side-effect.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7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4971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AXI FPGA Framework – SIS8300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8</a:t>
            </a:fld>
            <a:endParaRPr lang="en-GB" noProof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85217" y="1600200"/>
            <a:ext cx="6943167" cy="49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5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AXI FPGA Framework – Register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0x00_0000 </a:t>
            </a:r>
            <a:r>
              <a:rPr lang="en-US" sz="1800" dirty="0"/>
              <a:t>- Framework </a:t>
            </a:r>
            <a:r>
              <a:rPr lang="en-US" sz="1800" dirty="0" smtClean="0"/>
              <a:t>registers</a:t>
            </a:r>
          </a:p>
          <a:p>
            <a:pPr lvl="1"/>
            <a:r>
              <a:rPr lang="en-US" sz="1400" dirty="0" smtClean="0"/>
              <a:t>Identification of features and support packages</a:t>
            </a:r>
          </a:p>
          <a:p>
            <a:pPr lvl="1"/>
            <a:r>
              <a:rPr lang="en-US" sz="1400" dirty="0" smtClean="0"/>
              <a:t>Shared components, many can be enabled/disabled by constants.</a:t>
            </a:r>
          </a:p>
          <a:p>
            <a:pPr lvl="1"/>
            <a:r>
              <a:rPr lang="en-US" sz="1400" dirty="0" smtClean="0"/>
              <a:t>Generic acquisition (data channels, trigger selection)</a:t>
            </a:r>
          </a:p>
          <a:p>
            <a:r>
              <a:rPr lang="en-US" sz="1800" dirty="0" smtClean="0"/>
              <a:t>0x40_0000 </a:t>
            </a:r>
            <a:r>
              <a:rPr lang="en-US" sz="1800" dirty="0"/>
              <a:t>- Board support package </a:t>
            </a:r>
            <a:r>
              <a:rPr lang="en-US" sz="1800" dirty="0" smtClean="0"/>
              <a:t>registers</a:t>
            </a:r>
          </a:p>
          <a:p>
            <a:pPr lvl="1"/>
            <a:r>
              <a:rPr lang="en-US" sz="1400" dirty="0"/>
              <a:t>Board component configuration. </a:t>
            </a:r>
            <a:r>
              <a:rPr lang="en-US" sz="1400" dirty="0" err="1"/>
              <a:t>Microblaze</a:t>
            </a:r>
            <a:r>
              <a:rPr lang="en-US" sz="1400" dirty="0"/>
              <a:t> can be used as “abstraction</a:t>
            </a:r>
            <a:r>
              <a:rPr lang="en-US" sz="1400" dirty="0" smtClean="0"/>
              <a:t>”.</a:t>
            </a:r>
            <a:endParaRPr lang="en-US" sz="1400" dirty="0"/>
          </a:p>
          <a:p>
            <a:r>
              <a:rPr lang="en-US" sz="1800" dirty="0" smtClean="0"/>
              <a:t>0x80_0000 </a:t>
            </a:r>
            <a:r>
              <a:rPr lang="en-US" sz="1800" dirty="0"/>
              <a:t>- RTM support package </a:t>
            </a:r>
            <a:r>
              <a:rPr lang="en-US" sz="1800" dirty="0" smtClean="0"/>
              <a:t>registers (if board has RTM)</a:t>
            </a:r>
            <a:endParaRPr lang="en-US" sz="1800" dirty="0"/>
          </a:p>
          <a:p>
            <a:r>
              <a:rPr lang="en-US" sz="1800" dirty="0" smtClean="0"/>
              <a:t>0x90_0000 </a:t>
            </a:r>
            <a:r>
              <a:rPr lang="en-US" sz="1800" dirty="0"/>
              <a:t>- FMC0 support package </a:t>
            </a:r>
            <a:r>
              <a:rPr lang="en-US" sz="1800" dirty="0" smtClean="0"/>
              <a:t>registers (if board has FMCs)</a:t>
            </a:r>
            <a:endParaRPr lang="en-US" sz="1800" dirty="0"/>
          </a:p>
          <a:p>
            <a:r>
              <a:rPr lang="en-US" sz="1800" dirty="0" smtClean="0"/>
              <a:t>0xA0_0000 </a:t>
            </a:r>
            <a:r>
              <a:rPr lang="en-US" sz="1800" dirty="0"/>
              <a:t>- FMC1 support package </a:t>
            </a:r>
            <a:r>
              <a:rPr lang="en-US" sz="1800" dirty="0" smtClean="0"/>
              <a:t>registers (if board has FMCs)</a:t>
            </a:r>
          </a:p>
          <a:p>
            <a:r>
              <a:rPr lang="en-US" sz="1800" dirty="0" smtClean="0"/>
              <a:t>0xC0_0000 </a:t>
            </a:r>
            <a:r>
              <a:rPr lang="en-US" sz="1800" dirty="0"/>
              <a:t>- Application registers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9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178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Chess Core Powerpoint</Template>
  <TotalTime>13053</TotalTime>
  <Words>1935</Words>
  <Application>Microsoft Office PowerPoint</Application>
  <PresentationFormat>On-screen Show (4:3)</PresentationFormat>
  <Paragraphs>268</Paragraphs>
  <Slides>36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Courier New</vt:lpstr>
      <vt:lpstr>Office Theme</vt:lpstr>
      <vt:lpstr>FPGA roadmap and some BPM status </vt:lpstr>
      <vt:lpstr>Agenda</vt:lpstr>
      <vt:lpstr>FPGA Roadmap - 2018</vt:lpstr>
      <vt:lpstr>FPGA Roadmap - 2018</vt:lpstr>
      <vt:lpstr>FPGA Developers forum </vt:lpstr>
      <vt:lpstr>FPGA Roadmap - 2018</vt:lpstr>
      <vt:lpstr>AXI FPGA Framework</vt:lpstr>
      <vt:lpstr>AXI FPGA Framework – SIS8300</vt:lpstr>
      <vt:lpstr>AXI FPGA Framework – Register Map</vt:lpstr>
      <vt:lpstr>AXI FPGA Framework – Register map</vt:lpstr>
      <vt:lpstr>AXI FPGA Framework – Register map</vt:lpstr>
      <vt:lpstr>AXI FPGA Framework – SIS8300</vt:lpstr>
      <vt:lpstr>Struck SIS8160</vt:lpstr>
      <vt:lpstr>AXI FPGA framework – sis8160</vt:lpstr>
      <vt:lpstr>AXI FPGA framework – sis8160</vt:lpstr>
      <vt:lpstr>AXI FPGA framework – sis8160</vt:lpstr>
      <vt:lpstr>AXI framework – IFC1410 (suggestion)</vt:lpstr>
      <vt:lpstr>AXI FPGA Framework – IFC1410</vt:lpstr>
      <vt:lpstr>FPGA Roadmap - 2018</vt:lpstr>
      <vt:lpstr>Verification topics from last roadmap</vt:lpstr>
      <vt:lpstr>FPGA Roadmap - 2018</vt:lpstr>
      <vt:lpstr>Reminder – normal PV procesing</vt:lpstr>
      <vt:lpstr>Reminder – Data-on-demand</vt:lpstr>
      <vt:lpstr>Reminder of use-case</vt:lpstr>
      <vt:lpstr>Current status</vt:lpstr>
      <vt:lpstr>Data-on-demand – EPICS layer</vt:lpstr>
      <vt:lpstr>Data-on-demand - Timestamping </vt:lpstr>
      <vt:lpstr>FPGA roadmap - 2019</vt:lpstr>
      <vt:lpstr>FPGA Systems roadmap</vt:lpstr>
      <vt:lpstr>BPM Firmware status</vt:lpstr>
      <vt:lpstr>BPM Firmware</vt:lpstr>
      <vt:lpstr>BPM Firmware overview</vt:lpstr>
      <vt:lpstr>BPM Firmware - components</vt:lpstr>
      <vt:lpstr>BPM firmware – components</vt:lpstr>
      <vt:lpstr>Closing</vt:lpstr>
      <vt:lpstr>Thank you!</vt:lpstr>
    </vt:vector>
  </TitlesOfParts>
  <Company>European Spallation Source ERIC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FPGA Roadmap and Data-on-demand</dc:title>
  <dc:creator>Kaj Rosengren</dc:creator>
  <cp:lastModifiedBy>Kaj Rosengren</cp:lastModifiedBy>
  <cp:revision>132</cp:revision>
  <cp:lastPrinted>2018-10-12T12:21:34Z</cp:lastPrinted>
  <dcterms:created xsi:type="dcterms:W3CDTF">2018-10-11T07:04:48Z</dcterms:created>
  <dcterms:modified xsi:type="dcterms:W3CDTF">2019-10-22T09:25:22Z</dcterms:modified>
</cp:coreProperties>
</file>